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81" r:id="rId4"/>
    <p:sldId id="261" r:id="rId5"/>
    <p:sldId id="266" r:id="rId6"/>
    <p:sldId id="273" r:id="rId7"/>
    <p:sldId id="278" r:id="rId8"/>
    <p:sldId id="279" r:id="rId9"/>
    <p:sldId id="280" r:id="rId10"/>
    <p:sldId id="276" r:id="rId11"/>
    <p:sldId id="274" r:id="rId12"/>
    <p:sldId id="277" r:id="rId13"/>
    <p:sldId id="271" r:id="rId1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33C"/>
    <a:srgbClr val="EE6461"/>
    <a:srgbClr val="E9D03D"/>
    <a:srgbClr val="48A929"/>
    <a:srgbClr val="4BACC6"/>
    <a:srgbClr val="E9B835"/>
    <a:srgbClr val="E3C93A"/>
    <a:srgbClr val="E35E5B"/>
    <a:srgbClr val="CF5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19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095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32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3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1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21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0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96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84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14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14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66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74B7-4AB4-8241-AD2B-861277A8298E}" type="datetimeFigureOut">
              <a:rPr lang="de-DE" smtClean="0"/>
              <a:t>9/11/17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C20CA-6F28-0047-B728-14F0F9CC1D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56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2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128394" y="3786377"/>
            <a:ext cx="4191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Sarah </a:t>
            </a:r>
            <a:r>
              <a:rPr lang="en-GB" dirty="0" err="1" smtClean="0"/>
              <a:t>Zauner</a:t>
            </a:r>
            <a:r>
              <a:rPr lang="en-GB" dirty="0" smtClean="0"/>
              <a:t> </a:t>
            </a:r>
          </a:p>
          <a:p>
            <a:r>
              <a:rPr lang="en-GB" dirty="0" smtClean="0"/>
              <a:t>Environment and Health Youth Delegate </a:t>
            </a:r>
          </a:p>
          <a:p>
            <a:r>
              <a:rPr lang="en-GB" dirty="0" smtClean="0"/>
              <a:t>Austrian </a:t>
            </a:r>
            <a:r>
              <a:rPr lang="en-GB" dirty="0" smtClean="0"/>
              <a:t>National Youth </a:t>
            </a:r>
            <a:r>
              <a:rPr lang="en-GB" dirty="0" smtClean="0"/>
              <a:t>Council </a:t>
            </a:r>
            <a:endParaRPr lang="en-GB" dirty="0"/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04" y="2668235"/>
            <a:ext cx="3110749" cy="22362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639248" y="1045241"/>
            <a:ext cx="58655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b="1" dirty="0" smtClean="0">
                <a:solidFill>
                  <a:schemeClr val="accent3">
                    <a:lumMod val="75000"/>
                  </a:schemeClr>
                </a:solidFill>
              </a:rPr>
              <a:t>Youth </a:t>
            </a:r>
            <a:r>
              <a:rPr lang="en-GB" sz="3800" b="1" dirty="0">
                <a:solidFill>
                  <a:schemeClr val="accent3">
                    <a:lumMod val="75000"/>
                  </a:schemeClr>
                </a:solidFill>
              </a:rPr>
              <a:t>Participation</a:t>
            </a:r>
          </a:p>
          <a:p>
            <a:pPr algn="ctr"/>
            <a:r>
              <a:rPr lang="de-DE" sz="38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GB" sz="3800" b="1" dirty="0">
                <a:solidFill>
                  <a:schemeClr val="accent3">
                    <a:lumMod val="75000"/>
                  </a:schemeClr>
                </a:solidFill>
              </a:rPr>
              <a:t>n </a:t>
            </a:r>
            <a:r>
              <a:rPr lang="en-GB" sz="3800" b="1" dirty="0" smtClean="0">
                <a:solidFill>
                  <a:schemeClr val="accent3">
                    <a:lumMod val="75000"/>
                  </a:schemeClr>
                </a:solidFill>
              </a:rPr>
              <a:t>Austria</a:t>
            </a:r>
            <a:endParaRPr lang="en-GB" sz="3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3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078464" y="489729"/>
            <a:ext cx="7414753" cy="547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E9D03D"/>
                </a:solidFill>
              </a:rPr>
              <a:t>Other Projects </a:t>
            </a:r>
          </a:p>
          <a:p>
            <a:endParaRPr lang="en-GB" dirty="0" smtClean="0">
              <a:solidFill>
                <a:srgbClr val="E9D03D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Youth Strategy </a:t>
            </a:r>
          </a:p>
          <a:p>
            <a:endParaRPr lang="en-GB" sz="1000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	strengthen and develop youth policy </a:t>
            </a:r>
          </a:p>
          <a:p>
            <a:r>
              <a:rPr lang="en-GB" dirty="0">
                <a:solidFill>
                  <a:srgbClr val="000000"/>
                </a:solidFill>
              </a:rPr>
              <a:t>	</a:t>
            </a:r>
            <a:r>
              <a:rPr lang="en-GB" dirty="0" smtClean="0">
                <a:solidFill>
                  <a:srgbClr val="000000"/>
                </a:solidFill>
              </a:rPr>
              <a:t>exchange of knowledge and information between stakeholders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	Forum Youth Strategy to thematic priorities (e.g. sustainability) 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b="1" dirty="0" smtClean="0"/>
              <a:t>Interdisciplinary Survey </a:t>
            </a:r>
          </a:p>
          <a:p>
            <a:endParaRPr lang="en-GB" sz="1000" dirty="0" smtClean="0"/>
          </a:p>
          <a:p>
            <a:r>
              <a:rPr lang="en-GB" dirty="0" smtClean="0"/>
              <a:t>	mobility of young people </a:t>
            </a:r>
          </a:p>
          <a:p>
            <a:r>
              <a:rPr lang="en-GB" dirty="0" smtClean="0"/>
              <a:t>	transport planning </a:t>
            </a:r>
          </a:p>
          <a:p>
            <a:r>
              <a:rPr lang="en-GB" dirty="0"/>
              <a:t>	</a:t>
            </a:r>
            <a:r>
              <a:rPr lang="en-GB" dirty="0" smtClean="0"/>
              <a:t>benefits of including the youth </a:t>
            </a:r>
          </a:p>
          <a:p>
            <a:r>
              <a:rPr lang="en-GB" dirty="0"/>
              <a:t>	</a:t>
            </a:r>
            <a:r>
              <a:rPr lang="en-GB" dirty="0" smtClean="0"/>
              <a:t>base for the implementation of youth projects </a:t>
            </a:r>
            <a:endParaRPr lang="en-GB" dirty="0"/>
          </a:p>
          <a:p>
            <a:endParaRPr lang="en-GB" b="1" dirty="0" smtClean="0">
              <a:solidFill>
                <a:srgbClr val="00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THE PEP </a:t>
            </a:r>
          </a:p>
          <a:p>
            <a:endParaRPr lang="en-GB" sz="1000" dirty="0" smtClean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	</a:t>
            </a:r>
            <a:r>
              <a:rPr lang="en-GB" dirty="0" smtClean="0">
                <a:solidFill>
                  <a:srgbClr val="000000"/>
                </a:solidFill>
              </a:rPr>
              <a:t>Transport Health and Environment Pan European Programme </a:t>
            </a:r>
          </a:p>
          <a:p>
            <a:r>
              <a:rPr lang="en-GB" dirty="0">
                <a:solidFill>
                  <a:srgbClr val="000000"/>
                </a:solidFill>
              </a:rPr>
              <a:t>	</a:t>
            </a:r>
            <a:r>
              <a:rPr lang="en-GB" dirty="0" smtClean="0">
                <a:solidFill>
                  <a:srgbClr val="000000"/>
                </a:solidFill>
              </a:rPr>
              <a:t>youth mobility in Austrian mobile programme </a:t>
            </a:r>
          </a:p>
          <a:p>
            <a:r>
              <a:rPr lang="en-GB" dirty="0">
                <a:solidFill>
                  <a:srgbClr val="000000"/>
                </a:solidFill>
              </a:rPr>
              <a:t>	</a:t>
            </a:r>
            <a:r>
              <a:rPr lang="en-GB" dirty="0" smtClean="0">
                <a:solidFill>
                  <a:srgbClr val="000000"/>
                </a:solidFill>
              </a:rPr>
              <a:t>youth mobile coach for mobility projects </a:t>
            </a:r>
          </a:p>
        </p:txBody>
      </p:sp>
      <p:pic>
        <p:nvPicPr>
          <p:cNvPr id="3" name="Bild 2" descr="logo_bmfj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40" y="1180774"/>
            <a:ext cx="933042" cy="64066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654" y="2783534"/>
            <a:ext cx="1249128" cy="54567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817" y="4487698"/>
            <a:ext cx="2721837" cy="3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651987" y="1197634"/>
            <a:ext cx="5854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4BACC6"/>
                </a:solidFill>
              </a:rPr>
              <a:t>	Outline: </a:t>
            </a:r>
            <a:endParaRPr lang="de-DE" sz="2400" b="1" dirty="0" smtClean="0">
              <a:solidFill>
                <a:schemeClr val="accent5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r>
              <a:rPr lang="en-GB" b="1" dirty="0" smtClean="0"/>
              <a:t>I.) </a:t>
            </a:r>
            <a:r>
              <a:rPr lang="en-GB" dirty="0" smtClean="0"/>
              <a:t>Youth Representation (Austrian </a:t>
            </a:r>
            <a:r>
              <a:rPr lang="en-GB" dirty="0" smtClean="0"/>
              <a:t>National Youth </a:t>
            </a:r>
            <a:r>
              <a:rPr lang="en-GB" dirty="0" smtClean="0"/>
              <a:t>Council) </a:t>
            </a:r>
          </a:p>
          <a:p>
            <a:r>
              <a:rPr lang="en-GB" dirty="0" smtClean="0"/>
              <a:t>		Youth Delegate Programmes </a:t>
            </a:r>
          </a:p>
          <a:p>
            <a:endParaRPr lang="en-GB" dirty="0" smtClean="0"/>
          </a:p>
          <a:p>
            <a:r>
              <a:rPr lang="en-GB" b="1" dirty="0" smtClean="0"/>
              <a:t>II.) </a:t>
            </a:r>
            <a:r>
              <a:rPr lang="en-GB" dirty="0" smtClean="0"/>
              <a:t>Projects </a:t>
            </a:r>
          </a:p>
          <a:p>
            <a:r>
              <a:rPr lang="en-GB" b="1" dirty="0" smtClean="0"/>
              <a:t>		</a:t>
            </a:r>
            <a:r>
              <a:rPr lang="en-GB" dirty="0" smtClean="0"/>
              <a:t>JUMP </a:t>
            </a:r>
            <a:endParaRPr lang="en-GB" b="1" dirty="0" smtClean="0"/>
          </a:p>
          <a:p>
            <a:r>
              <a:rPr lang="en-GB" b="1" dirty="0" smtClean="0"/>
              <a:t>		</a:t>
            </a:r>
            <a:r>
              <a:rPr lang="en-GB" dirty="0" smtClean="0"/>
              <a:t>Other Projects 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III.) </a:t>
            </a:r>
            <a:r>
              <a:rPr lang="en-GB" dirty="0" smtClean="0">
                <a:solidFill>
                  <a:srgbClr val="0000FF"/>
                </a:solidFill>
              </a:rPr>
              <a:t>Project support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809" y="3329599"/>
            <a:ext cx="2925354" cy="19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0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31914" y="491460"/>
            <a:ext cx="662859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EE6461"/>
                </a:solidFill>
              </a:rPr>
              <a:t>Project Support </a:t>
            </a:r>
            <a:br>
              <a:rPr lang="en-GB" sz="2400" b="1" dirty="0" smtClean="0">
                <a:solidFill>
                  <a:srgbClr val="EE6461"/>
                </a:solidFill>
              </a:rPr>
            </a:br>
            <a:endParaRPr lang="en-GB" sz="2400" b="1" dirty="0" smtClean="0">
              <a:solidFill>
                <a:srgbClr val="EE6461"/>
              </a:solidFill>
            </a:endParaRPr>
          </a:p>
          <a:p>
            <a:r>
              <a:rPr lang="en-GB" dirty="0" smtClean="0"/>
              <a:t>financial support</a:t>
            </a:r>
            <a:r>
              <a:rPr lang="en-GB" dirty="0" smtClean="0">
                <a:solidFill>
                  <a:srgbClr val="000000"/>
                </a:solidFill>
              </a:rPr>
              <a:t> (e.g. by ministries, funds) 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dissemination of knowledge (experts, material) 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establish contacts with </a:t>
            </a:r>
            <a:r>
              <a:rPr lang="en-GB" dirty="0" smtClean="0">
                <a:solidFill>
                  <a:srgbClr val="000000"/>
                </a:solidFill>
              </a:rPr>
              <a:t>relevant persons and groups, local and regional partners (e.g. ministers, politicians, experts, activists) 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>
                <a:solidFill>
                  <a:srgbClr val="000000"/>
                </a:solidFill>
              </a:rPr>
              <a:t>publicity (share new information and offers via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websites, newsletters, different channels, </a:t>
            </a:r>
            <a:r>
              <a:rPr lang="is-IS" dirty="0" smtClean="0">
                <a:solidFill>
                  <a:srgbClr val="000000"/>
                </a:solidFill>
              </a:rPr>
              <a:t>...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90" y="1410276"/>
            <a:ext cx="2008903" cy="133926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90" y="3459829"/>
            <a:ext cx="2105152" cy="1578863"/>
          </a:xfrm>
          <a:prstGeom prst="rect">
            <a:avLst/>
          </a:prstGeom>
        </p:spPr>
      </p:pic>
      <p:pic>
        <p:nvPicPr>
          <p:cNvPr id="8" name="Bild 7" descr="thumb_Bildschirmfoto 2017-08-26 um 12.01.15 PM_102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4" y="4617374"/>
            <a:ext cx="1646647" cy="1392300"/>
          </a:xfrm>
          <a:prstGeom prst="rect">
            <a:avLst/>
          </a:prstGeom>
        </p:spPr>
      </p:pic>
      <p:pic>
        <p:nvPicPr>
          <p:cNvPr id="9" name="Bild 8" descr="thumb_Bildschirmfoto 2017-08-26 um 12.10.54 PM_102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20" y="4923443"/>
            <a:ext cx="1414260" cy="1164024"/>
          </a:xfrm>
          <a:prstGeom prst="rect">
            <a:avLst/>
          </a:prstGeom>
        </p:spPr>
      </p:pic>
      <p:pic>
        <p:nvPicPr>
          <p:cNvPr id="10" name="Bild 9" descr="thumb_Bildschirmfoto 2017-08-26 um 12.15.08 PM_102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36" y="5200442"/>
            <a:ext cx="1553313" cy="13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404189" y="1022118"/>
            <a:ext cx="63498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b="1" i="1" dirty="0" smtClean="0">
                <a:solidFill>
                  <a:srgbClr val="E9D03D"/>
                </a:solidFill>
              </a:rPr>
              <a:t>Thank you</a:t>
            </a:r>
          </a:p>
          <a:p>
            <a:pPr algn="ctr"/>
            <a:endParaRPr lang="en-GB" sz="1000" b="1" i="1" dirty="0" smtClean="0">
              <a:solidFill>
                <a:srgbClr val="E9D03D"/>
              </a:solidFill>
            </a:endParaRPr>
          </a:p>
          <a:p>
            <a:pPr algn="ctr"/>
            <a:r>
              <a:rPr lang="en-GB" sz="3800" b="1" i="1" dirty="0" smtClean="0">
                <a:solidFill>
                  <a:srgbClr val="E9D03D"/>
                </a:solidFill>
              </a:rPr>
              <a:t> for your</a:t>
            </a:r>
          </a:p>
          <a:p>
            <a:pPr algn="ctr"/>
            <a:endParaRPr lang="en-GB" sz="1000" b="1" i="1" dirty="0" smtClean="0">
              <a:solidFill>
                <a:srgbClr val="E9D03D"/>
              </a:solidFill>
            </a:endParaRPr>
          </a:p>
          <a:p>
            <a:pPr algn="ctr"/>
            <a:r>
              <a:rPr lang="en-GB" sz="3800" b="1" i="1" dirty="0" smtClean="0">
                <a:solidFill>
                  <a:srgbClr val="E9D03D"/>
                </a:solidFill>
              </a:rPr>
              <a:t>attention!</a:t>
            </a:r>
            <a:endParaRPr lang="de-DE" sz="4000" dirty="0">
              <a:solidFill>
                <a:srgbClr val="E9D03D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09" y="3469822"/>
            <a:ext cx="3362582" cy="224172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27037" y="4224160"/>
            <a:ext cx="229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Sarah Zauner </a:t>
            </a:r>
          </a:p>
          <a:p>
            <a:r>
              <a:rPr lang="de-DE" dirty="0" err="1"/>
              <a:t>zauner.s.j@gmail.com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03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651987" y="1197634"/>
            <a:ext cx="5854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4BACC6"/>
                </a:solidFill>
              </a:rPr>
              <a:t>	Outline: </a:t>
            </a:r>
            <a:endParaRPr lang="de-DE" sz="2400" b="1" dirty="0" smtClean="0">
              <a:solidFill>
                <a:schemeClr val="accent5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r>
              <a:rPr lang="en-GB" b="1" dirty="0" smtClean="0"/>
              <a:t>I.) </a:t>
            </a:r>
            <a:r>
              <a:rPr lang="en-GB" dirty="0" smtClean="0"/>
              <a:t>Youth Representation (</a:t>
            </a:r>
            <a:r>
              <a:rPr lang="en-GB" dirty="0" smtClean="0"/>
              <a:t>Austrian National </a:t>
            </a:r>
            <a:r>
              <a:rPr lang="en-GB" dirty="0" smtClean="0"/>
              <a:t>Youth Council) </a:t>
            </a:r>
          </a:p>
          <a:p>
            <a:r>
              <a:rPr lang="en-GB" dirty="0" smtClean="0"/>
              <a:t>		Youth Delegate Programmes </a:t>
            </a:r>
          </a:p>
          <a:p>
            <a:endParaRPr lang="en-GB" dirty="0" smtClean="0"/>
          </a:p>
          <a:p>
            <a:r>
              <a:rPr lang="en-GB" b="1" dirty="0" smtClean="0"/>
              <a:t>II.) </a:t>
            </a:r>
            <a:r>
              <a:rPr lang="en-GB" dirty="0" smtClean="0"/>
              <a:t>Projects </a:t>
            </a:r>
          </a:p>
          <a:p>
            <a:r>
              <a:rPr lang="en-GB" b="1" dirty="0" smtClean="0"/>
              <a:t>		</a:t>
            </a:r>
            <a:r>
              <a:rPr lang="en-GB" dirty="0" smtClean="0"/>
              <a:t>JUMP </a:t>
            </a:r>
            <a:endParaRPr lang="en-GB" b="1" dirty="0" smtClean="0"/>
          </a:p>
          <a:p>
            <a:r>
              <a:rPr lang="en-GB" b="1" dirty="0" smtClean="0"/>
              <a:t>		</a:t>
            </a:r>
            <a:r>
              <a:rPr lang="en-GB" dirty="0" smtClean="0"/>
              <a:t>Other Projects </a:t>
            </a:r>
          </a:p>
          <a:p>
            <a:endParaRPr lang="en-GB" dirty="0" smtClean="0"/>
          </a:p>
          <a:p>
            <a:r>
              <a:rPr lang="en-GB" b="1" dirty="0" smtClean="0"/>
              <a:t>III.) </a:t>
            </a:r>
            <a:r>
              <a:rPr lang="en-GB" dirty="0" smtClean="0"/>
              <a:t>Project support</a:t>
            </a:r>
            <a:endParaRPr lang="en-GB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791" y="3328209"/>
            <a:ext cx="2936209" cy="22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2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651987" y="1197634"/>
            <a:ext cx="5854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4BACC6"/>
                </a:solidFill>
              </a:rPr>
              <a:t>	Outline: </a:t>
            </a:r>
            <a:endParaRPr lang="de-DE" sz="2400" b="1" dirty="0" smtClean="0">
              <a:solidFill>
                <a:schemeClr val="accent5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r>
              <a:rPr lang="en-GB" b="1" dirty="0" smtClean="0">
                <a:solidFill>
                  <a:srgbClr val="0000FF"/>
                </a:solidFill>
              </a:rPr>
              <a:t>I.) </a:t>
            </a:r>
            <a:r>
              <a:rPr lang="en-GB" dirty="0" smtClean="0">
                <a:solidFill>
                  <a:srgbClr val="0000FF"/>
                </a:solidFill>
              </a:rPr>
              <a:t>Youth Representation (Austrian </a:t>
            </a:r>
            <a:r>
              <a:rPr lang="en-GB" dirty="0">
                <a:solidFill>
                  <a:srgbClr val="0000FF"/>
                </a:solidFill>
              </a:rPr>
              <a:t>N</a:t>
            </a:r>
            <a:r>
              <a:rPr lang="en-GB" dirty="0" smtClean="0">
                <a:solidFill>
                  <a:srgbClr val="0000FF"/>
                </a:solidFill>
              </a:rPr>
              <a:t>ational Youth </a:t>
            </a:r>
            <a:r>
              <a:rPr lang="en-GB" dirty="0" smtClean="0">
                <a:solidFill>
                  <a:srgbClr val="0000FF"/>
                </a:solidFill>
              </a:rPr>
              <a:t>Council)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		Youth Delegate Programmes </a:t>
            </a:r>
          </a:p>
          <a:p>
            <a:endParaRPr lang="en-GB" dirty="0" smtClean="0"/>
          </a:p>
          <a:p>
            <a:r>
              <a:rPr lang="en-GB" b="1" dirty="0" smtClean="0"/>
              <a:t>II.) </a:t>
            </a:r>
            <a:r>
              <a:rPr lang="en-GB" dirty="0" smtClean="0"/>
              <a:t>Projects </a:t>
            </a:r>
          </a:p>
          <a:p>
            <a:r>
              <a:rPr lang="en-GB" b="1" dirty="0" smtClean="0"/>
              <a:t>		</a:t>
            </a:r>
            <a:r>
              <a:rPr lang="en-GB" dirty="0" smtClean="0"/>
              <a:t>JUMP </a:t>
            </a:r>
            <a:endParaRPr lang="en-GB" b="1" dirty="0" smtClean="0"/>
          </a:p>
          <a:p>
            <a:r>
              <a:rPr lang="en-GB" b="1" dirty="0" smtClean="0"/>
              <a:t>		</a:t>
            </a:r>
            <a:r>
              <a:rPr lang="en-GB" dirty="0" smtClean="0"/>
              <a:t>Other Projects </a:t>
            </a:r>
          </a:p>
          <a:p>
            <a:endParaRPr lang="en-GB" dirty="0" smtClean="0"/>
          </a:p>
          <a:p>
            <a:r>
              <a:rPr lang="en-GB" b="1" dirty="0" smtClean="0"/>
              <a:t>III.) </a:t>
            </a:r>
            <a:r>
              <a:rPr lang="en-GB" dirty="0" smtClean="0"/>
              <a:t>Project support</a:t>
            </a:r>
            <a:endParaRPr lang="en-GB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791" y="3328209"/>
            <a:ext cx="2936209" cy="22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27692" y="508755"/>
            <a:ext cx="73926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EE6461"/>
                </a:solidFill>
              </a:rPr>
              <a:t>Youth Representation</a:t>
            </a:r>
          </a:p>
          <a:p>
            <a:pPr algn="ctr"/>
            <a:r>
              <a:rPr lang="en-GB" sz="2400" b="1" dirty="0" smtClean="0">
                <a:solidFill>
                  <a:srgbClr val="EE6461"/>
                </a:solidFill>
              </a:rPr>
              <a:t>Austrian National </a:t>
            </a:r>
            <a:r>
              <a:rPr lang="en-GB" sz="2400" b="1" dirty="0" smtClean="0">
                <a:solidFill>
                  <a:srgbClr val="EE6461"/>
                </a:solidFill>
              </a:rPr>
              <a:t>Youth Council</a:t>
            </a:r>
          </a:p>
          <a:p>
            <a:endParaRPr lang="en-GB" dirty="0" smtClean="0"/>
          </a:p>
          <a:p>
            <a:r>
              <a:rPr lang="en-GB" dirty="0" smtClean="0">
                <a:latin typeface="Calibri"/>
                <a:cs typeface="Calibri"/>
              </a:rPr>
              <a:t>legally established representation of all children and young people in Austria </a:t>
            </a:r>
          </a:p>
          <a:p>
            <a:endParaRPr lang="en-GB" dirty="0" smtClean="0">
              <a:latin typeface="Calibri"/>
              <a:cs typeface="Calibri"/>
            </a:endParaRPr>
          </a:p>
          <a:p>
            <a:r>
              <a:rPr lang="en-GB" dirty="0" smtClean="0">
                <a:latin typeface="Calibri"/>
                <a:ea typeface="ＭＳ ゴシック"/>
                <a:cs typeface="Calibri"/>
              </a:rPr>
              <a:t>≤ 30 years </a:t>
            </a:r>
          </a:p>
          <a:p>
            <a:endParaRPr lang="en-GB" dirty="0" smtClean="0">
              <a:latin typeface="Calibri"/>
              <a:ea typeface="ＭＳ ゴシック"/>
              <a:cs typeface="Calibri"/>
            </a:endParaRPr>
          </a:p>
          <a:p>
            <a:r>
              <a:rPr lang="en-GB" dirty="0" smtClean="0">
                <a:latin typeface="Calibri"/>
                <a:ea typeface="ＭＳ ゴシック"/>
                <a:cs typeface="Calibri"/>
              </a:rPr>
              <a:t>3 million young people </a:t>
            </a:r>
          </a:p>
          <a:p>
            <a:endParaRPr lang="en-GB" dirty="0" smtClean="0">
              <a:latin typeface="Calibri"/>
              <a:ea typeface="ＭＳ ゴシック"/>
              <a:cs typeface="Calibri"/>
            </a:endParaRPr>
          </a:p>
          <a:p>
            <a:r>
              <a:rPr lang="en-GB" dirty="0" smtClean="0">
                <a:latin typeface="Calibri"/>
                <a:ea typeface="ＭＳ ゴシック"/>
                <a:cs typeface="Calibri"/>
              </a:rPr>
              <a:t>53 organisations </a:t>
            </a:r>
          </a:p>
          <a:p>
            <a:endParaRPr lang="en-GB" dirty="0" smtClean="0">
              <a:latin typeface="Calibri"/>
              <a:ea typeface="ＭＳ ゴシック"/>
              <a:cs typeface="Calibri"/>
            </a:endParaRPr>
          </a:p>
          <a:p>
            <a:r>
              <a:rPr lang="en-GB" dirty="0" smtClean="0">
                <a:latin typeface="Calibri"/>
                <a:ea typeface="ＭＳ ゴシック"/>
                <a:cs typeface="Calibri"/>
              </a:rPr>
              <a:t>social partnership </a:t>
            </a:r>
            <a:endParaRPr lang="en-GB" dirty="0" smtClean="0">
              <a:latin typeface="Calibri"/>
              <a:cs typeface="Calibri"/>
            </a:endParaRPr>
          </a:p>
          <a:p>
            <a:endParaRPr lang="en-GB" dirty="0" smtClean="0"/>
          </a:p>
          <a:p>
            <a:r>
              <a:rPr lang="en-GB" dirty="0" smtClean="0"/>
              <a:t>participation, security, rights, chances </a:t>
            </a:r>
          </a:p>
          <a:p>
            <a:r>
              <a:rPr lang="en-GB" dirty="0" smtClean="0"/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22167" y="4767497"/>
            <a:ext cx="103249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education</a:t>
            </a:r>
            <a:endParaRPr lang="en-GB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1022167" y="5311440"/>
            <a:ext cx="184295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n</a:t>
            </a:r>
            <a:r>
              <a:rPr lang="en-GB" sz="1400" dirty="0" smtClean="0"/>
              <a:t>on-formal education</a:t>
            </a:r>
            <a:endParaRPr lang="en-GB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197882" y="4906896"/>
            <a:ext cx="103249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job market</a:t>
            </a:r>
            <a:endParaRPr lang="en-GB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3063944" y="5293713"/>
            <a:ext cx="1375594" cy="307777"/>
          </a:xfrm>
          <a:prstGeom prst="rect">
            <a:avLst/>
          </a:prstGeom>
          <a:solidFill>
            <a:srgbClr val="48A929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g</a:t>
            </a:r>
            <a:r>
              <a:rPr lang="en-GB" sz="1400" dirty="0" smtClean="0"/>
              <a:t>ender equality</a:t>
            </a:r>
            <a:endParaRPr lang="en-GB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2197882" y="5773325"/>
            <a:ext cx="1568634" cy="307777"/>
          </a:xfrm>
          <a:prstGeom prst="rect">
            <a:avLst/>
          </a:prstGeom>
          <a:solidFill>
            <a:srgbClr val="48A929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a</a:t>
            </a:r>
            <a:r>
              <a:rPr lang="de-DE" sz="1400" dirty="0" smtClean="0"/>
              <a:t>nti-</a:t>
            </a:r>
            <a:r>
              <a:rPr lang="en-GB" sz="1400" dirty="0" smtClean="0"/>
              <a:t>discrimination</a:t>
            </a:r>
            <a:r>
              <a:rPr lang="de-DE" sz="1400" dirty="0" smtClean="0"/>
              <a:t> </a:t>
            </a:r>
            <a:endParaRPr lang="en-GB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430521" y="4905024"/>
            <a:ext cx="137559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children‘s rights</a:t>
            </a:r>
            <a:endParaRPr lang="en-GB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3367130" y="4767496"/>
            <a:ext cx="188359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v</a:t>
            </a:r>
            <a:r>
              <a:rPr lang="en-GB" sz="1400" dirty="0" smtClean="0"/>
              <a:t>olunteer engagement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631928" y="5773324"/>
            <a:ext cx="114191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sustainability</a:t>
            </a:r>
            <a:endParaRPr lang="en-GB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6916408" y="4776392"/>
            <a:ext cx="85743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sexuality</a:t>
            </a:r>
            <a:endParaRPr lang="en-GB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4657450" y="5214673"/>
            <a:ext cx="593274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living</a:t>
            </a:r>
            <a:endParaRPr lang="en-GB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3896360" y="5773324"/>
            <a:ext cx="2221958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military/alternative service</a:t>
            </a:r>
            <a:endParaRPr lang="en-GB" sz="1400" dirty="0"/>
          </a:p>
        </p:txBody>
      </p:sp>
      <p:sp>
        <p:nvSpPr>
          <p:cNvPr id="19" name="Textfeld 18"/>
          <p:cNvSpPr txBox="1"/>
          <p:nvPr/>
        </p:nvSpPr>
        <p:spPr>
          <a:xfrm>
            <a:off x="5896413" y="5291473"/>
            <a:ext cx="1471029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youth protection</a:t>
            </a:r>
            <a:endParaRPr lang="en-GB" sz="1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604" y="2075163"/>
            <a:ext cx="2908521" cy="19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31914" y="491434"/>
            <a:ext cx="6628593" cy="529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E9D03D"/>
                </a:solidFill>
              </a:rPr>
              <a:t>Austrian </a:t>
            </a:r>
            <a:r>
              <a:rPr lang="en-GB" sz="2400" b="1" dirty="0" smtClean="0">
                <a:solidFill>
                  <a:srgbClr val="E9D03D"/>
                </a:solidFill>
              </a:rPr>
              <a:t>National Youth </a:t>
            </a:r>
            <a:r>
              <a:rPr lang="en-GB" sz="2400" b="1" dirty="0" smtClean="0">
                <a:solidFill>
                  <a:srgbClr val="E9D03D"/>
                </a:solidFill>
              </a:rPr>
              <a:t>Council </a:t>
            </a:r>
          </a:p>
          <a:p>
            <a:pPr algn="ctr"/>
            <a:r>
              <a:rPr lang="en-GB" sz="2400" b="1" dirty="0" smtClean="0">
                <a:solidFill>
                  <a:srgbClr val="E9D03D"/>
                </a:solidFill>
              </a:rPr>
              <a:t>Youth Delegate Programmes </a:t>
            </a:r>
          </a:p>
          <a:p>
            <a:endParaRPr lang="en-GB" dirty="0" smtClean="0"/>
          </a:p>
          <a:p>
            <a:endParaRPr lang="en-GB" sz="1000" dirty="0" smtClean="0"/>
          </a:p>
          <a:p>
            <a:r>
              <a:rPr lang="en-GB" b="1" dirty="0" smtClean="0"/>
              <a:t>Environment and Health Youth Delegate </a:t>
            </a:r>
          </a:p>
          <a:p>
            <a:endParaRPr lang="en-GB" dirty="0" smtClean="0"/>
          </a:p>
          <a:p>
            <a:r>
              <a:rPr lang="en-GB" dirty="0" smtClean="0"/>
              <a:t>	</a:t>
            </a:r>
          </a:p>
          <a:p>
            <a:r>
              <a:rPr lang="en-GB" dirty="0" smtClean="0"/>
              <a:t>	Environment, Health, Mobility </a:t>
            </a:r>
            <a:endParaRPr lang="en-GB" dirty="0"/>
          </a:p>
          <a:p>
            <a:endParaRPr lang="en-GB" dirty="0" smtClean="0"/>
          </a:p>
          <a:p>
            <a:endParaRPr lang="en-GB" sz="1000" dirty="0" smtClean="0"/>
          </a:p>
          <a:p>
            <a:r>
              <a:rPr lang="en-GB" b="1" dirty="0" smtClean="0"/>
              <a:t>European Youth Delegates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UN Youth Delegate </a:t>
            </a:r>
          </a:p>
          <a:p>
            <a:r>
              <a:rPr lang="en-GB" dirty="0"/>
              <a:t>	</a:t>
            </a:r>
          </a:p>
          <a:p>
            <a:pPr algn="r"/>
            <a:r>
              <a:rPr lang="en-GB" dirty="0" smtClean="0"/>
              <a:t>Workshops</a:t>
            </a:r>
            <a:endParaRPr lang="en-GB" dirty="0"/>
          </a:p>
          <a:p>
            <a:r>
              <a:rPr lang="en-GB" dirty="0" smtClean="0"/>
              <a:t>	UN General Assembly  </a:t>
            </a:r>
          </a:p>
        </p:txBody>
      </p:sp>
      <p:pic>
        <p:nvPicPr>
          <p:cNvPr id="6" name="Picture 2" descr="Mac HD:Users:natalia:Desktop:Screen Shot 2013-10-29 at 13.47.4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04" y="2033991"/>
            <a:ext cx="1126449" cy="41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02" y="2033991"/>
            <a:ext cx="1368883" cy="41971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504" y="3607738"/>
            <a:ext cx="555234" cy="62145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504" y="4912788"/>
            <a:ext cx="841815" cy="41971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311" y="3607738"/>
            <a:ext cx="913618" cy="621455"/>
          </a:xfrm>
          <a:prstGeom prst="rect">
            <a:avLst/>
          </a:prstGeom>
        </p:spPr>
      </p:pic>
      <p:pic>
        <p:nvPicPr>
          <p:cNvPr id="11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749" y="3253354"/>
            <a:ext cx="2185056" cy="142548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3435" y="4912788"/>
            <a:ext cx="1485210" cy="1485210"/>
          </a:xfrm>
          <a:prstGeom prst="rect">
            <a:avLst/>
          </a:prstGeom>
        </p:spPr>
      </p:pic>
      <p:pic>
        <p:nvPicPr>
          <p:cNvPr id="13" name="Bild 12" descr="19149380_10213183517928702_1671208573577458229_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56" y="1492387"/>
            <a:ext cx="2056051" cy="13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2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651987" y="1197634"/>
            <a:ext cx="5854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4BACC6"/>
                </a:solidFill>
              </a:rPr>
              <a:t>	Outline: </a:t>
            </a:r>
            <a:endParaRPr lang="de-DE" sz="2400" b="1" dirty="0" smtClean="0">
              <a:solidFill>
                <a:schemeClr val="accent5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r>
              <a:rPr lang="en-GB" b="1" dirty="0" smtClean="0"/>
              <a:t>I.) </a:t>
            </a:r>
            <a:r>
              <a:rPr lang="en-GB" dirty="0" smtClean="0"/>
              <a:t>Youth Representation (</a:t>
            </a:r>
            <a:r>
              <a:rPr lang="en-GB" dirty="0" smtClean="0"/>
              <a:t>Austrian National </a:t>
            </a:r>
            <a:r>
              <a:rPr lang="en-GB" dirty="0" smtClean="0"/>
              <a:t>Youth Council) </a:t>
            </a:r>
          </a:p>
          <a:p>
            <a:r>
              <a:rPr lang="en-GB" dirty="0" smtClean="0"/>
              <a:t>		Youth Delegate Programmes 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0000FF"/>
                </a:solidFill>
              </a:rPr>
              <a:t>II.) </a:t>
            </a:r>
            <a:r>
              <a:rPr lang="en-GB" dirty="0" smtClean="0">
                <a:solidFill>
                  <a:srgbClr val="0000FF"/>
                </a:solidFill>
              </a:rPr>
              <a:t>Projects 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		</a:t>
            </a:r>
            <a:r>
              <a:rPr lang="en-GB" dirty="0" smtClean="0">
                <a:solidFill>
                  <a:srgbClr val="0000FF"/>
                </a:solidFill>
              </a:rPr>
              <a:t>JUMP </a:t>
            </a:r>
            <a:endParaRPr lang="en-GB" b="1" dirty="0" smtClean="0">
              <a:solidFill>
                <a:srgbClr val="0000FF"/>
              </a:solidFill>
            </a:endParaRPr>
          </a:p>
          <a:p>
            <a:r>
              <a:rPr lang="en-GB" b="1" dirty="0" smtClean="0">
                <a:solidFill>
                  <a:srgbClr val="0000FF"/>
                </a:solidFill>
              </a:rPr>
              <a:t>		</a:t>
            </a:r>
            <a:r>
              <a:rPr lang="en-GB" dirty="0" smtClean="0">
                <a:solidFill>
                  <a:srgbClr val="0000FF"/>
                </a:solidFill>
              </a:rPr>
              <a:t>Other Projects </a:t>
            </a:r>
          </a:p>
          <a:p>
            <a:endParaRPr lang="en-GB" dirty="0" smtClean="0"/>
          </a:p>
          <a:p>
            <a:r>
              <a:rPr lang="en-GB" b="1" dirty="0" smtClean="0"/>
              <a:t>III.) </a:t>
            </a:r>
            <a:r>
              <a:rPr lang="en-GB" dirty="0" smtClean="0"/>
              <a:t>Project support</a:t>
            </a:r>
            <a:endParaRPr lang="en-GB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813" y="3325418"/>
            <a:ext cx="2935524" cy="19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0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27692" y="485453"/>
            <a:ext cx="7392636" cy="547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EE6461"/>
                </a:solidFill>
              </a:rPr>
              <a:t>JUMP</a:t>
            </a:r>
          </a:p>
          <a:p>
            <a:endParaRPr lang="en-GB" dirty="0" smtClean="0"/>
          </a:p>
          <a:p>
            <a:r>
              <a:rPr lang="en-GB" dirty="0" smtClean="0">
                <a:latin typeface="Calibri"/>
                <a:cs typeface="Calibri"/>
              </a:rPr>
              <a:t>independent platform that works with young adults in the area of environment and sustainability </a:t>
            </a:r>
          </a:p>
          <a:p>
            <a:endParaRPr lang="en-GB" sz="1000" u="sng" dirty="0"/>
          </a:p>
          <a:p>
            <a:endParaRPr lang="en-GB" u="sng" dirty="0" smtClean="0"/>
          </a:p>
          <a:p>
            <a:r>
              <a:rPr lang="en-GB" b="1" dirty="0" smtClean="0"/>
              <a:t>Youth Energy Slam </a:t>
            </a:r>
          </a:p>
          <a:p>
            <a:endParaRPr lang="en-GB" sz="1000" dirty="0" smtClean="0"/>
          </a:p>
          <a:p>
            <a:r>
              <a:rPr lang="en-GB" dirty="0" smtClean="0"/>
              <a:t>	creative competitions </a:t>
            </a:r>
          </a:p>
          <a:p>
            <a:r>
              <a:rPr lang="en-GB" dirty="0"/>
              <a:t>	</a:t>
            </a:r>
            <a:r>
              <a:rPr lang="en-GB" dirty="0" smtClean="0"/>
              <a:t>“world without oil” </a:t>
            </a:r>
          </a:p>
          <a:p>
            <a:r>
              <a:rPr lang="en-GB" dirty="0"/>
              <a:t>	</a:t>
            </a:r>
            <a:r>
              <a:rPr lang="en-GB" dirty="0" smtClean="0"/>
              <a:t>platform to be heard 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b="1" dirty="0" smtClean="0"/>
              <a:t>UN Climate </a:t>
            </a:r>
            <a:r>
              <a:rPr lang="en-GB" b="1" dirty="0"/>
              <a:t>R</a:t>
            </a:r>
            <a:r>
              <a:rPr lang="en-GB" b="1" dirty="0" smtClean="0"/>
              <a:t>eporter </a:t>
            </a:r>
          </a:p>
          <a:p>
            <a:endParaRPr lang="en-GB" sz="1000" dirty="0" smtClean="0"/>
          </a:p>
          <a:p>
            <a:r>
              <a:rPr lang="en-GB" dirty="0" smtClean="0"/>
              <a:t>	Model United Nations </a:t>
            </a:r>
          </a:p>
          <a:p>
            <a:r>
              <a:rPr lang="en-GB" dirty="0"/>
              <a:t>	</a:t>
            </a:r>
            <a:r>
              <a:rPr lang="en-GB" dirty="0" smtClean="0"/>
              <a:t>journalism </a:t>
            </a:r>
          </a:p>
          <a:p>
            <a:r>
              <a:rPr lang="en-GB" dirty="0">
                <a:solidFill>
                  <a:srgbClr val="000000"/>
                </a:solidFill>
              </a:rPr>
              <a:t>	</a:t>
            </a:r>
            <a:r>
              <a:rPr lang="en-GB" dirty="0" smtClean="0">
                <a:solidFill>
                  <a:srgbClr val="000000"/>
                </a:solidFill>
              </a:rPr>
              <a:t>inform young people </a:t>
            </a:r>
          </a:p>
          <a:p>
            <a:r>
              <a:rPr lang="en-GB" dirty="0">
                <a:solidFill>
                  <a:srgbClr val="000000"/>
                </a:solidFill>
              </a:rPr>
              <a:t>	</a:t>
            </a:r>
            <a:r>
              <a:rPr lang="en-GB" dirty="0" smtClean="0">
                <a:solidFill>
                  <a:srgbClr val="000000"/>
                </a:solidFill>
              </a:rPr>
              <a:t>COP participation </a:t>
            </a:r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114389"/>
            <a:ext cx="1198880" cy="620421"/>
          </a:xfrm>
          <a:prstGeom prst="rect">
            <a:avLst/>
          </a:prstGeom>
        </p:spPr>
      </p:pic>
      <p:pic>
        <p:nvPicPr>
          <p:cNvPr id="4" name="Bild 3" descr="thumb_Bildschirmfoto 2017-08-10 um 9.24.00 AM_1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0" y="1898753"/>
            <a:ext cx="1818640" cy="1354683"/>
          </a:xfrm>
          <a:prstGeom prst="rect">
            <a:avLst/>
          </a:prstGeom>
        </p:spPr>
      </p:pic>
      <p:pic>
        <p:nvPicPr>
          <p:cNvPr id="6" name="Bild 5" descr="thumb_Bildschirmfoto 2017-08-10 um 9.23.34 AM_102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40" y="2129055"/>
            <a:ext cx="1927757" cy="1361307"/>
          </a:xfrm>
          <a:prstGeom prst="rect">
            <a:avLst/>
          </a:prstGeom>
        </p:spPr>
      </p:pic>
      <p:pic>
        <p:nvPicPr>
          <p:cNvPr id="8" name="Bild 7" descr="CxU9n45WQAAErf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21" y="5212446"/>
            <a:ext cx="1927757" cy="1156654"/>
          </a:xfrm>
          <a:prstGeom prst="rect">
            <a:avLst/>
          </a:prstGeom>
        </p:spPr>
      </p:pic>
      <p:pic>
        <p:nvPicPr>
          <p:cNvPr id="9" name="Bild 8" descr="thumb_Bildschirmfoto 2017-08-11 um 9.10.39 AM_102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98" y="3950310"/>
            <a:ext cx="1778000" cy="1150376"/>
          </a:xfrm>
          <a:prstGeom prst="rect">
            <a:avLst/>
          </a:prstGeom>
        </p:spPr>
      </p:pic>
      <p:pic>
        <p:nvPicPr>
          <p:cNvPr id="10" name="Bild 9" descr="thumb_Bildschirmfoto 2017-08-11 um 3.42.47 PM_102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28" y="3808049"/>
            <a:ext cx="1615173" cy="114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4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27692" y="473616"/>
            <a:ext cx="7392636" cy="39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77933C"/>
                </a:solidFill>
              </a:rPr>
              <a:t>JUMP</a:t>
            </a:r>
          </a:p>
          <a:p>
            <a:endParaRPr lang="en-GB" dirty="0" smtClean="0"/>
          </a:p>
          <a:p>
            <a:r>
              <a:rPr lang="de-DE" b="1" dirty="0">
                <a:solidFill>
                  <a:srgbClr val="000000"/>
                </a:solidFill>
              </a:rPr>
              <a:t>International Youth Conference </a:t>
            </a:r>
          </a:p>
          <a:p>
            <a:endParaRPr lang="en-GB" sz="1000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	70 participants, &gt; 30 countries </a:t>
            </a:r>
            <a:endParaRPr lang="en-GB" dirty="0">
              <a:solidFill>
                <a:srgbClr val="000000"/>
              </a:solidFill>
            </a:endParaRPr>
          </a:p>
          <a:p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	s</a:t>
            </a:r>
            <a:r>
              <a:rPr lang="en-GB" dirty="0" smtClean="0">
                <a:solidFill>
                  <a:srgbClr val="000000"/>
                </a:solidFill>
              </a:rPr>
              <a:t>hare opinions, network 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	</a:t>
            </a:r>
            <a:r>
              <a:rPr lang="en-GB" dirty="0" smtClean="0">
                <a:solidFill>
                  <a:srgbClr val="000000"/>
                </a:solidFill>
              </a:rPr>
              <a:t>feedback to the WHO Ministerial Declaration 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	7 working groups 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	Vienna Youth Position Paper </a:t>
            </a:r>
          </a:p>
          <a:p>
            <a:endParaRPr lang="en-GB" dirty="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114389"/>
            <a:ext cx="1198880" cy="62042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337" y="4225564"/>
            <a:ext cx="2767043" cy="184469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324" y="1214496"/>
            <a:ext cx="1843337" cy="1228891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993" y="2768831"/>
            <a:ext cx="1882277" cy="1254852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433" y="4327164"/>
            <a:ext cx="1863727" cy="12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9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8" y="132464"/>
            <a:ext cx="408037" cy="6602346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" y="6117293"/>
            <a:ext cx="2933205" cy="61751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27692" y="500102"/>
            <a:ext cx="739263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EE6461"/>
                </a:solidFill>
              </a:rPr>
              <a:t>JUMP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000000"/>
                </a:solidFill>
              </a:rPr>
              <a:t>CEHAPE </a:t>
            </a:r>
          </a:p>
          <a:p>
            <a:endParaRPr lang="en-GB" sz="1000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	Children’s Environment </a:t>
            </a:r>
            <a:r>
              <a:rPr lang="en-GB" dirty="0" smtClean="0"/>
              <a:t>Health Action Plan for Europe </a:t>
            </a:r>
            <a:endParaRPr lang="en-GB" dirty="0"/>
          </a:p>
          <a:p>
            <a:r>
              <a:rPr lang="en-GB" dirty="0" smtClean="0"/>
              <a:t>	</a:t>
            </a:r>
          </a:p>
          <a:p>
            <a:r>
              <a:rPr lang="en-GB" dirty="0"/>
              <a:t>	</a:t>
            </a:r>
            <a:r>
              <a:rPr lang="en-GB" dirty="0" smtClean="0"/>
              <a:t>young people as CEHAPE peers </a:t>
            </a:r>
          </a:p>
          <a:p>
            <a:endParaRPr lang="en-GB" dirty="0" smtClean="0"/>
          </a:p>
          <a:p>
            <a:r>
              <a:rPr lang="en-GB" dirty="0" smtClean="0"/>
              <a:t>	thematic areas: water, air, mobility, pollutants </a:t>
            </a:r>
          </a:p>
          <a:p>
            <a:endParaRPr lang="en-GB" dirty="0"/>
          </a:p>
          <a:p>
            <a:r>
              <a:rPr lang="en-GB" i="1" dirty="0" smtClean="0"/>
              <a:t>Projects</a:t>
            </a:r>
            <a:r>
              <a:rPr lang="en-GB" dirty="0" smtClean="0"/>
              <a:t>: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u</a:t>
            </a:r>
            <a:r>
              <a:rPr lang="en-US" dirty="0" smtClean="0"/>
              <a:t>pcycling workshop </a:t>
            </a:r>
          </a:p>
          <a:p>
            <a:pPr marL="285750" indent="-285750">
              <a:buFontTx/>
              <a:buChar char="-"/>
            </a:pPr>
            <a:r>
              <a:rPr lang="en-US" dirty="0"/>
              <a:t>w</a:t>
            </a:r>
            <a:r>
              <a:rPr lang="en-US" dirty="0" smtClean="0"/>
              <a:t>aste workshop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moss graffiti on walls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river cleaning canoe-tour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cycling event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awareness-raising about chemicals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borrowing shop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114389"/>
            <a:ext cx="1198880" cy="620421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973" y="4179513"/>
            <a:ext cx="2175095" cy="1223491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270" y="3299307"/>
            <a:ext cx="1840565" cy="1380425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9973" y="1952793"/>
            <a:ext cx="2253608" cy="1497711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0760" y="5251360"/>
            <a:ext cx="2104075" cy="11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1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Schwarz .thmx</Template>
  <TotalTime>0</TotalTime>
  <Words>130</Words>
  <Application>Microsoft Macintosh PowerPoint</Application>
  <PresentationFormat>Bildschirmpräsentation (4:3)</PresentationFormat>
  <Paragraphs>183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SZ</dc:creator>
  <cp:lastModifiedBy>SZ</cp:lastModifiedBy>
  <cp:revision>140</cp:revision>
  <dcterms:created xsi:type="dcterms:W3CDTF">2017-05-25T07:01:31Z</dcterms:created>
  <dcterms:modified xsi:type="dcterms:W3CDTF">2017-09-11T19:27:05Z</dcterms:modified>
</cp:coreProperties>
</file>