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5" r:id="rId3"/>
    <p:sldId id="270" r:id="rId4"/>
    <p:sldId id="265" r:id="rId5"/>
    <p:sldId id="302" r:id="rId6"/>
    <p:sldId id="274" r:id="rId7"/>
    <p:sldId id="300" r:id="rId8"/>
    <p:sldId id="297" r:id="rId9"/>
    <p:sldId id="298" r:id="rId10"/>
    <p:sldId id="299" r:id="rId11"/>
    <p:sldId id="301" r:id="rId12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705"/>
    <a:srgbClr val="263559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60" autoAdjust="0"/>
  </p:normalViewPr>
  <p:slideViewPr>
    <p:cSldViewPr snapToGrid="0" snapToObjects="1">
      <p:cViewPr varScale="1">
        <p:scale>
          <a:sx n="90" d="100"/>
          <a:sy n="90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316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96100C8B-FA48-422C-82C9-47852A33CB8F}" type="datetime1">
              <a:rPr lang="it-IT"/>
              <a:pPr/>
              <a:t>03/11/2013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E0FA38D6-591A-46D4-BFAE-44D4B016943F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3F6C8A37-8BDA-423A-BFC1-465F40E90028}" type="datetime1">
              <a:rPr lang="it-IT"/>
              <a:pPr/>
              <a:t>03/11/2013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</a:defRPr>
            </a:lvl1pPr>
          </a:lstStyle>
          <a:p>
            <a:fld id="{0B518FC0-9BDF-40CA-B048-6B88B5526DD3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0FC73-82E1-4094-8087-17FBABCFA109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1E144-ECE2-4934-BA41-4D0DF4F60F2B}" type="slidenum">
              <a:rPr lang="sl-SI"/>
              <a:pPr/>
              <a:t>11</a:t>
            </a:fld>
            <a:endParaRPr lang="sl-SI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Sprememba piramide prednosti uporabnikov</a:t>
            </a:r>
          </a:p>
          <a:p>
            <a:r>
              <a:rPr lang="sl-SI" dirty="0" smtClean="0"/>
              <a:t>Klasično načrtovanje prometa se enači z načrtovanjem avtomobilskega prometa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8FC0-9BDF-40CA-B048-6B88B5526DD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B2B39-811B-4681-9786-4FA3A1EF4EAD}" type="slidenum">
              <a:rPr lang="sl-SI"/>
              <a:pPr/>
              <a:t>8</a:t>
            </a:fld>
            <a:endParaRPr lang="sl-SI"/>
          </a:p>
        </p:txBody>
      </p:sp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7500"/>
            <a:endParaRPr lang="sl-SI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F005D-9CEC-475D-A11B-F332AF9246B9}" type="slidenum">
              <a:rPr lang="sl-SI"/>
              <a:pPr/>
              <a:t>9</a:t>
            </a:fld>
            <a:endParaRPr lang="sl-SI"/>
          </a:p>
        </p:txBody>
      </p:sp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7500"/>
            <a:endParaRPr lang="sl-SI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41FB3-8586-483D-9BD0-630C94688E2F}" type="slidenum">
              <a:rPr lang="sl-SI"/>
              <a:pPr/>
              <a:t>10</a:t>
            </a:fld>
            <a:endParaRPr lang="sl-SI"/>
          </a:p>
        </p:txBody>
      </p:sp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7500"/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254064"/>
            <a:ext cx="8229600" cy="1306573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2560637"/>
            <a:ext cx="8229600" cy="456597"/>
          </a:xfrm>
        </p:spPr>
        <p:txBody>
          <a:bodyPr/>
          <a:lstStyle>
            <a:lvl1pPr marL="0" indent="0" algn="ctr">
              <a:buNone/>
              <a:defRPr sz="1800" cap="all">
                <a:solidFill>
                  <a:srgbClr val="2635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 smtClean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457200" y="3131813"/>
            <a:ext cx="8229600" cy="1689426"/>
          </a:xfrm>
        </p:spPr>
        <p:txBody>
          <a:bodyPr/>
          <a:lstStyle>
            <a:lvl1pPr>
              <a:buFontTx/>
              <a:buNone/>
              <a:defRPr sz="1400" cap="none">
                <a:solidFill>
                  <a:srgbClr val="263559"/>
                </a:solidFill>
              </a:defRPr>
            </a:lvl1pPr>
            <a:lvl2pPr marL="630238" indent="-173038">
              <a:buFont typeface="Arial"/>
              <a:buChar char="•"/>
              <a:defRPr sz="1400" cap="none">
                <a:solidFill>
                  <a:srgbClr val="263559"/>
                </a:solidFill>
              </a:defRPr>
            </a:lvl2pPr>
            <a:lvl3pPr>
              <a:defRPr sz="1400" cap="none">
                <a:solidFill>
                  <a:srgbClr val="263559"/>
                </a:solidFill>
              </a:defRPr>
            </a:lvl3pPr>
            <a:lvl4pPr>
              <a:defRPr sz="1400" cap="none">
                <a:solidFill>
                  <a:srgbClr val="263559"/>
                </a:solidFill>
              </a:defRPr>
            </a:lvl4pPr>
            <a:lvl5pPr>
              <a:defRPr sz="1400" cap="none">
                <a:solidFill>
                  <a:srgbClr val="263559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</p:txBody>
      </p:sp>
      <p:sp>
        <p:nvSpPr>
          <p:cNvPr id="5" name="Segnaposto data 16"/>
          <p:cNvSpPr>
            <a:spLocks noGrp="1"/>
          </p:cNvSpPr>
          <p:nvPr>
            <p:ph type="dt" sz="half" idx="14"/>
          </p:nvPr>
        </p:nvSpPr>
        <p:spPr>
          <a:xfrm>
            <a:off x="457200" y="6394450"/>
            <a:ext cx="2133600" cy="365125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r>
              <a:rPr lang="it-IT"/>
              <a:t>Place | </a:t>
            </a:r>
            <a:fld id="{828E65F6-2B71-4603-B667-6058B41D154C}" type="datetime1">
              <a:rPr lang="it-IT"/>
              <a:pPr>
                <a:defRPr/>
              </a:pPr>
              <a:t>03/11/2013</a:t>
            </a:fld>
            <a:endParaRPr lang="it-IT"/>
          </a:p>
        </p:txBody>
      </p:sp>
      <p:sp>
        <p:nvSpPr>
          <p:cNvPr id="6" name="Segnaposto piè di pagina 7"/>
          <p:cNvSpPr>
            <a:spLocks noGrp="1"/>
          </p:cNvSpPr>
          <p:nvPr>
            <p:ph type="ftr" sz="quarter" idx="15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r>
              <a:rPr lang="it-IT"/>
              <a:t>prova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6"/>
          <p:cNvCxnSpPr/>
          <p:nvPr userDrawn="1"/>
        </p:nvCxnSpPr>
        <p:spPr>
          <a:xfrm>
            <a:off x="0" y="1435100"/>
            <a:ext cx="9144000" cy="1588"/>
          </a:xfrm>
          <a:prstGeom prst="line">
            <a:avLst/>
          </a:prstGeom>
          <a:ln w="6350">
            <a:solidFill>
              <a:srgbClr val="0530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11598"/>
            <a:ext cx="8229600" cy="625090"/>
          </a:xfrm>
        </p:spPr>
        <p:txBody>
          <a:bodyPr>
            <a:normAutofit/>
          </a:bodyPr>
          <a:lstStyle>
            <a:lvl1pPr>
              <a:defRPr sz="2800" b="0" cap="all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09642"/>
            <a:ext cx="8229600" cy="4216522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FontTx/>
              <a:buNone/>
              <a:defRPr sz="1400">
                <a:solidFill>
                  <a:srgbClr val="263559"/>
                </a:solidFill>
              </a:defRPr>
            </a:lvl1pPr>
            <a:lvl2pPr algn="l">
              <a:buFont typeface="Arial"/>
              <a:buChar char="•"/>
              <a:defRPr sz="1400" cap="none"/>
            </a:lvl2pPr>
            <a:lvl3pPr algn="l">
              <a:buFontTx/>
              <a:buNone/>
              <a:defRPr sz="1400"/>
            </a:lvl3pPr>
            <a:lvl4pPr algn="l">
              <a:buFontTx/>
              <a:buNone/>
              <a:defRPr sz="1400"/>
            </a:lvl4pPr>
            <a:lvl5pPr algn="l">
              <a:buFontTx/>
              <a:buNone/>
              <a:defRPr sz="14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3"/>
          </p:nvPr>
        </p:nvSpPr>
        <p:spPr>
          <a:xfrm>
            <a:off x="457200" y="1555750"/>
            <a:ext cx="8229600" cy="353891"/>
          </a:xfrm>
        </p:spPr>
        <p:txBody>
          <a:bodyPr>
            <a:noAutofit/>
          </a:bodyPr>
          <a:lstStyle>
            <a:lvl1pPr>
              <a:buFontTx/>
              <a:buNone/>
              <a:defRPr sz="1600" b="1" cap="all">
                <a:solidFill>
                  <a:srgbClr val="263559"/>
                </a:solidFill>
              </a:defRPr>
            </a:lvl1pPr>
            <a:lvl2pPr>
              <a:buFontTx/>
              <a:buNone/>
              <a:defRPr sz="1800" cap="all"/>
            </a:lvl2pPr>
            <a:lvl3pPr>
              <a:buFontTx/>
              <a:buNone/>
              <a:defRPr sz="1800" cap="all"/>
            </a:lvl3pPr>
            <a:lvl4pPr>
              <a:buFontTx/>
              <a:buNone/>
              <a:defRPr sz="1800" cap="all"/>
            </a:lvl4pPr>
            <a:lvl5pPr>
              <a:buFontTx/>
              <a:buNone/>
              <a:defRPr sz="1800" cap="all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4"/>
          </p:nvPr>
        </p:nvSpPr>
        <p:spPr>
          <a:xfrm>
            <a:off x="3238500" y="6394450"/>
            <a:ext cx="2667000" cy="365125"/>
          </a:xfrm>
        </p:spPr>
        <p:txBody>
          <a:bodyPr anchor="ctr">
            <a:noAutofit/>
          </a:bodyPr>
          <a:lstStyle>
            <a:lvl1pPr algn="ctr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457200" y="63944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/>
              <a:t>Place | </a:t>
            </a:r>
            <a:fld id="{E4817E40-0B3E-4AFA-9E49-178696867E51}" type="datetime1">
              <a:rPr lang="it-IT"/>
              <a:pPr>
                <a:defRPr/>
              </a:pPr>
              <a:t>03/11/2013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5905500" y="6394450"/>
            <a:ext cx="2781300" cy="365125"/>
          </a:xfrm>
        </p:spPr>
        <p:txBody>
          <a:bodyPr/>
          <a:lstStyle>
            <a:lvl1pPr algn="r">
              <a:defRPr b="0">
                <a:solidFill>
                  <a:srgbClr val="263559"/>
                </a:solidFill>
              </a:defRPr>
            </a:lvl1pPr>
          </a:lstStyle>
          <a:p>
            <a:pPr>
              <a:defRPr/>
            </a:pPr>
            <a:r>
              <a:rPr lang="it-IT"/>
              <a:t>prova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DC914-64C3-4A6D-9A6B-E0CDB134972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263559"/>
                </a:solidFill>
                <a:latin typeface="Arial" charset="0"/>
                <a:ea typeface="Geneva" charset="-128"/>
                <a:cs typeface="Arial" charset="0"/>
              </a:defRPr>
            </a:lvl1pPr>
          </a:lstStyle>
          <a:p>
            <a:pPr>
              <a:defRPr/>
            </a:pPr>
            <a:fld id="{2784D6B9-19FC-4EC2-9077-973A74B2CD4C}" type="datetime1">
              <a:rPr lang="it-IT"/>
              <a:pPr>
                <a:defRPr/>
              </a:pPr>
              <a:t>03/11/2013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6355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/>
              <a:t>prova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263559"/>
                </a:solidFill>
                <a:latin typeface="Arial" charset="0"/>
                <a:ea typeface="Geneva" charset="-128"/>
                <a:cs typeface="Arial" charset="0"/>
              </a:defRPr>
            </a:lvl1pPr>
          </a:lstStyle>
          <a:p>
            <a:pPr>
              <a:defRPr/>
            </a:pPr>
            <a:fld id="{F7485CAA-FCCE-420B-8209-6D64B0C9D1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8FD705"/>
          </a:solidFill>
          <a:latin typeface="Arial"/>
          <a:ea typeface="Geneva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 b="1">
          <a:solidFill>
            <a:srgbClr val="8FD705"/>
          </a:solidFill>
          <a:latin typeface="Arial" charset="0"/>
          <a:ea typeface="Geneva" charset="-128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8FD705"/>
          </a:solidFill>
          <a:latin typeface="Arial"/>
          <a:ea typeface="Geneva" charset="-128"/>
          <a:cs typeface="Arial"/>
        </a:defRPr>
      </a:lvl1pPr>
      <a:lvl2pPr marL="742950" indent="-28575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 cap="all">
          <a:solidFill>
            <a:srgbClr val="263559"/>
          </a:solidFill>
          <a:latin typeface="Arial"/>
          <a:ea typeface="Geneva" charset="-128"/>
          <a:cs typeface="Arial"/>
        </a:defRPr>
      </a:lvl2pPr>
      <a:lvl3pPr marL="11430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263559"/>
          </a:solidFill>
          <a:latin typeface="Arial"/>
          <a:ea typeface="Geneva" charset="-128"/>
          <a:cs typeface="Arial"/>
        </a:defRPr>
      </a:lvl3pPr>
      <a:lvl4pPr marL="16002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263559"/>
          </a:solidFill>
          <a:latin typeface="Arial"/>
          <a:ea typeface="Geneva" charset="-128"/>
          <a:cs typeface="Arial"/>
        </a:defRPr>
      </a:lvl4pPr>
      <a:lvl5pPr marL="2057400" indent="-228600" algn="ctr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263559"/>
          </a:solidFill>
          <a:latin typeface="Arial"/>
          <a:ea typeface="Geneva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rs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masproject.eu/" TargetMode="External"/><Relationship Id="rId4" Type="http://schemas.openxmlformats.org/officeDocument/2006/relationships/hyperlink" Target="http://www.trajnostnamobilnost.s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457200" y="1891658"/>
            <a:ext cx="8229600" cy="1173163"/>
          </a:xfrm>
        </p:spPr>
        <p:txBody>
          <a:bodyPr/>
          <a:lstStyle/>
          <a:p>
            <a:pPr eaLnBrk="1" hangingPunct="1"/>
            <a:r>
              <a:rPr lang="sl-SI" sz="36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Celostne prometne strategije</a:t>
            </a:r>
            <a:endParaRPr lang="it-IT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211003"/>
            <a:ext cx="8229600" cy="67287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l-SI" b="1" cap="none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Predstavitev v okviru strokovnega srečanja</a:t>
            </a:r>
          </a:p>
          <a:p>
            <a:r>
              <a:rPr lang="sl-SI" b="1" cap="none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“Kakovost zraka in zdravje ljudi – skupen interes nas vseh”</a:t>
            </a:r>
            <a:endParaRPr lang="it-IT" b="1" cap="none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sp>
        <p:nvSpPr>
          <p:cNvPr id="4100" name="Segnaposto data 4"/>
          <p:cNvSpPr>
            <a:spLocks noGrp="1"/>
          </p:cNvSpPr>
          <p:nvPr>
            <p:ph type="dt" sz="quarter" idx="14"/>
          </p:nvPr>
        </p:nvSpPr>
        <p:spPr bwMode="auto">
          <a:xfrm>
            <a:off x="457200" y="6394450"/>
            <a:ext cx="36179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sl-SI" dirty="0">
                <a:latin typeface="Arial" pitchFamily="34" charset="0"/>
                <a:cs typeface="Arial" pitchFamily="34" charset="0"/>
              </a:rPr>
              <a:t>Nova Gorica</a:t>
            </a:r>
            <a:r>
              <a:rPr lang="it-IT" dirty="0">
                <a:latin typeface="Arial" pitchFamily="34" charset="0"/>
                <a:cs typeface="Arial" pitchFamily="34" charset="0"/>
              </a:rPr>
              <a:t> |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6.11.2013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Segnaposto piè di pagina 5"/>
          <p:cNvSpPr>
            <a:spLocks noGrp="1"/>
          </p:cNvSpPr>
          <p:nvPr>
            <p:ph type="ftr" sz="quarter" idx="15"/>
          </p:nvPr>
        </p:nvSpPr>
        <p:spPr bwMode="auto">
          <a:xfrm>
            <a:off x="3573463" y="6356350"/>
            <a:ext cx="5113337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dirty="0" err="1" smtClean="0">
                <a:latin typeface="Arial" pitchFamily="34" charset="0"/>
                <a:cs typeface="Arial" pitchFamily="34" charset="0"/>
              </a:rPr>
              <a:t>dr.Luka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Mladenovič, UIRS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http://www4.slikomat.com/10/0616/1b7-IMG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2291806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http://trajekt.org/wp/wp-content/gallery/pot/p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2291806"/>
            <a:ext cx="37163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4449763" y="4850856"/>
            <a:ext cx="3763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Strateške presoje opcij glede na cilje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30238" y="4852443"/>
            <a:ext cx="3763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Odločitve brez strateških presoj</a:t>
            </a:r>
            <a:endParaRPr lang="en-US" sz="1600" b="1">
              <a:solidFill>
                <a:srgbClr val="343074"/>
              </a:solidFill>
            </a:endParaRPr>
          </a:p>
        </p:txBody>
      </p:sp>
      <p:sp>
        <p:nvSpPr>
          <p:cNvPr id="36874" name="TextBox 7"/>
          <p:cNvSpPr txBox="1">
            <a:spLocks noChangeArrowheads="1"/>
          </p:cNvSpPr>
          <p:nvPr/>
        </p:nvSpPr>
        <p:spPr bwMode="auto">
          <a:xfrm>
            <a:off x="833438" y="1937793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Tradicionalno načrtovanje</a:t>
            </a:r>
            <a:endParaRPr lang="en-US" sz="1600" b="1">
              <a:solidFill>
                <a:srgbClr val="9CC52D"/>
              </a:solidFill>
            </a:endParaRPr>
          </a:p>
        </p:txBody>
      </p:sp>
      <p:sp>
        <p:nvSpPr>
          <p:cNvPr id="36875" name="TextBox 7"/>
          <p:cNvSpPr txBox="1">
            <a:spLocks noChangeArrowheads="1"/>
          </p:cNvSpPr>
          <p:nvPr/>
        </p:nvSpPr>
        <p:spPr bwMode="auto">
          <a:xfrm>
            <a:off x="4919663" y="1937793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Celostno načrtovanje</a:t>
            </a:r>
            <a:endParaRPr lang="en-US" sz="1600" b="1">
              <a:solidFill>
                <a:srgbClr val="9CC5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body" sz="quarter" idx="13"/>
          </p:nvPr>
        </p:nvSpPr>
        <p:spPr>
          <a:xfrm>
            <a:off x="457200" y="1757777"/>
            <a:ext cx="8229600" cy="4249627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sl-SI" sz="2800" b="1" dirty="0" smtClean="0"/>
              <a:t>Hvala za pozornost</a:t>
            </a:r>
          </a:p>
          <a:p>
            <a:pPr>
              <a:buFontTx/>
              <a:buNone/>
            </a:pPr>
            <a:endParaRPr lang="sl-SI" b="1" dirty="0" smtClean="0"/>
          </a:p>
          <a:p>
            <a:pPr>
              <a:buFontTx/>
              <a:buNone/>
            </a:pPr>
            <a:r>
              <a:rPr lang="sl-SI" sz="1600" cap="none" dirty="0" smtClean="0"/>
              <a:t>Dr. Luka Mladenovič</a:t>
            </a:r>
          </a:p>
          <a:p>
            <a:pPr>
              <a:buFontTx/>
              <a:buNone/>
            </a:pPr>
            <a:r>
              <a:rPr lang="sl-SI" sz="1600" cap="none" dirty="0" smtClean="0"/>
              <a:t>Urbanistični inštitut republike Slovenije</a:t>
            </a:r>
            <a:br>
              <a:rPr lang="sl-SI" sz="1600" cap="none" dirty="0" smtClean="0"/>
            </a:br>
            <a:endParaRPr lang="sl-SI" sz="1600" cap="none" dirty="0" smtClean="0"/>
          </a:p>
          <a:p>
            <a:pPr>
              <a:buFontTx/>
              <a:buNone/>
            </a:pPr>
            <a:r>
              <a:rPr lang="sl-SI" cap="none" dirty="0" err="1" smtClean="0"/>
              <a:t>l</a:t>
            </a:r>
            <a:r>
              <a:rPr lang="sl-SI" sz="1600" cap="none" dirty="0" err="1" smtClean="0"/>
              <a:t>uka.mladenovic@uirs.si</a:t>
            </a:r>
            <a:endParaRPr lang="sl-SI" sz="1600" cap="none" dirty="0" smtClean="0"/>
          </a:p>
          <a:p>
            <a:pPr>
              <a:buFontTx/>
              <a:buNone/>
            </a:pPr>
            <a:endParaRPr lang="sl-SI" sz="1600" cap="none" dirty="0" smtClean="0"/>
          </a:p>
          <a:p>
            <a:pPr>
              <a:buFontTx/>
              <a:buNone/>
            </a:pPr>
            <a:r>
              <a:rPr lang="sl-SI" sz="2400" cap="none" dirty="0" err="1" smtClean="0">
                <a:hlinkClick r:id="rId3"/>
              </a:rPr>
              <a:t>www.uirs.si</a:t>
            </a:r>
            <a:endParaRPr lang="sl-SI" sz="2400" cap="none" dirty="0" smtClean="0"/>
          </a:p>
          <a:p>
            <a:pPr>
              <a:buFontTx/>
              <a:buNone/>
            </a:pPr>
            <a:r>
              <a:rPr lang="sl-SI" sz="2400" cap="none" dirty="0" err="1" smtClean="0">
                <a:hlinkClick r:id="rId4"/>
              </a:rPr>
              <a:t>www.trajnostnamobilnost.si</a:t>
            </a:r>
            <a:endParaRPr lang="sl-SI" sz="2400" cap="none" dirty="0" smtClean="0"/>
          </a:p>
          <a:p>
            <a:r>
              <a:rPr lang="sl-SI" sz="2400" cap="none" dirty="0" err="1" smtClean="0">
                <a:hlinkClick r:id="rId5"/>
              </a:rPr>
              <a:t>www.pumasproject.eu</a:t>
            </a:r>
            <a:endParaRPr lang="sl-SI" sz="2400" cap="none" dirty="0" smtClean="0"/>
          </a:p>
          <a:p>
            <a:endParaRPr lang="sl-SI" sz="2400" cap="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98513"/>
            <a:ext cx="8229600" cy="619125"/>
          </a:xfrm>
        </p:spPr>
        <p:txBody>
          <a:bodyPr/>
          <a:lstStyle/>
          <a:p>
            <a:r>
              <a:rPr lang="sl-SI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Trendi v prostoru in načrtovanju</a:t>
            </a:r>
            <a:endParaRPr lang="sl-SI" sz="2400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972699"/>
            <a:ext cx="7432675" cy="3778250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57200" y="6414458"/>
            <a:ext cx="54120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sl-SI" sz="1100" dirty="0">
                <a:latin typeface="Calibri" pitchFamily="34" charset="0"/>
                <a:cs typeface="Times New Roman" pitchFamily="18" charset="0"/>
              </a:rPr>
              <a:t>Slika: Rast motorizacije, primerjava med slovenskim povprečjem in Gori</a:t>
            </a:r>
            <a:r>
              <a:rPr lang="sl-SI" sz="1100" dirty="0">
                <a:latin typeface="Arial"/>
                <a:cs typeface="Times New Roman" pitchFamily="18" charset="0"/>
              </a:rPr>
              <a:t>š</a:t>
            </a:r>
            <a:r>
              <a:rPr lang="sl-SI" sz="1100" dirty="0">
                <a:latin typeface="Calibri" pitchFamily="34" charset="0"/>
                <a:cs typeface="Times New Roman" pitchFamily="18" charset="0"/>
              </a:rPr>
              <a:t>ko </a:t>
            </a:r>
            <a:r>
              <a:rPr lang="sl-SI" sz="1100" dirty="0" smtClean="0">
                <a:latin typeface="Calibri" pitchFamily="34" charset="0"/>
                <a:cs typeface="Times New Roman" pitchFamily="18" charset="0"/>
              </a:rPr>
              <a:t>regijo, vir: SURS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63563"/>
            <a:ext cx="8229600" cy="1143000"/>
          </a:xfrm>
        </p:spPr>
        <p:txBody>
          <a:bodyPr/>
          <a:lstStyle/>
          <a:p>
            <a:r>
              <a:rPr lang="sl-SI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Trendi v prostoru in načrtovanju</a:t>
            </a:r>
            <a:endParaRPr lang="sl-SI" sz="2400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092978" y="2147059"/>
          <a:ext cx="6729412" cy="3414712"/>
        </p:xfrm>
        <a:graphic>
          <a:graphicData uri="http://schemas.openxmlformats.org/presentationml/2006/ole">
            <p:oleObj spid="_x0000_s36868" name="Chart" r:id="rId4" imgW="8124682" imgH="4124182" progId="Excel.Chart.8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98475" y="6446838"/>
            <a:ext cx="8188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sl-SI" sz="1100">
                <a:latin typeface="Calibri" pitchFamily="34" charset="0"/>
              </a:rPr>
              <a:t>Povprečne in maksimalne povprečne letne koncentracije PM10 za mestne prometne postaje in postaje mestnega ozadja v Sloveniji. Vir: ARSO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977900"/>
            <a:ext cx="8051800" cy="300038"/>
          </a:xfrm>
          <a:noFill/>
        </p:spPr>
        <p:txBody>
          <a:bodyPr/>
          <a:lstStyle/>
          <a:p>
            <a: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</a:br>
            <a:r>
              <a:rPr lang="sl-SI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Celostne prometne strategije</a:t>
            </a:r>
            <a: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</a:br>
            <a:r>
              <a:rPr lang="en-US" sz="2400" i="1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/>
            </a:r>
            <a:br>
              <a:rPr lang="en-US" sz="2400" i="1" dirty="0" smtClean="0">
                <a:latin typeface="Arial" pitchFamily="34" charset="0"/>
                <a:ea typeface="Geneva" pitchFamily="34" charset="0"/>
                <a:cs typeface="Arial" pitchFamily="34" charset="0"/>
              </a:rPr>
            </a:br>
            <a:endParaRPr lang="it-IT" sz="2400" i="1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pic>
        <p:nvPicPr>
          <p:cNvPr id="7174" name="Picture 6" descr="TM_brosura TISK ovitek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1204" y="2190311"/>
            <a:ext cx="2566707" cy="3874386"/>
          </a:xfrm>
          <a:prstGeom prst="rect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58678"/>
            <a:ext cx="1862729" cy="263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603137" y="1787937"/>
            <a:ext cx="2979994" cy="2305598"/>
            <a:chOff x="287" y="618"/>
            <a:chExt cx="2638" cy="2041"/>
          </a:xfrm>
        </p:grpSpPr>
        <p:pic>
          <p:nvPicPr>
            <p:cNvPr id="7" name="Picture 4" descr="PSMOL_layout_printA4-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" y="618"/>
              <a:ext cx="2502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7" y="754"/>
              <a:ext cx="263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443301" y="3674577"/>
            <a:ext cx="2648076" cy="2756526"/>
            <a:chOff x="3243" y="1208"/>
            <a:chExt cx="2222" cy="2313"/>
          </a:xfrm>
        </p:grpSpPr>
        <p:pic>
          <p:nvPicPr>
            <p:cNvPr id="10" name="Picture 12" descr="PSLJUTOMER_final-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3" y="1208"/>
              <a:ext cx="2222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PSLJUTOMER_final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8" y="2595"/>
              <a:ext cx="926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cap="none" dirty="0" smtClean="0">
                <a:solidFill>
                  <a:srgbClr val="9CC52D"/>
                </a:solidFill>
                <a:latin typeface="Arial" pitchFamily="34" charset="0"/>
                <a:cs typeface="Arial" pitchFamily="34" charset="0"/>
              </a:rPr>
              <a:t>Skupna </a:t>
            </a:r>
            <a:r>
              <a:rPr lang="sl-SI" b="1" cap="none" dirty="0" smtClean="0">
                <a:solidFill>
                  <a:srgbClr val="9CC52D"/>
                </a:solidFill>
                <a:latin typeface="Arial" pitchFamily="34" charset="0"/>
                <a:cs typeface="Arial" pitchFamily="34" charset="0"/>
              </a:rPr>
              <a:t>celostna </a:t>
            </a:r>
            <a:r>
              <a:rPr lang="sl-SI" b="1" cap="none" dirty="0" smtClean="0">
                <a:solidFill>
                  <a:srgbClr val="9CC52D"/>
                </a:solidFill>
                <a:latin typeface="Arial" pitchFamily="34" charset="0"/>
                <a:cs typeface="Arial" pitchFamily="34" charset="0"/>
              </a:rPr>
              <a:t>prometna strategija</a:t>
            </a:r>
            <a:r>
              <a:rPr lang="sl-SI" b="1" cap="none" dirty="0" smtClean="0">
                <a:solidFill>
                  <a:srgbClr val="3430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l-SI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0147"/>
            <a:ext cx="8229600" cy="42165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 Nova gorica v sodelovanju s 5 sosednjimi občinami (Renče Vogrsko, Šempeter Vrtojba, Kanal, Brda, Miren Kostanjevica) ter italijansko Gorico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 Obravnava prometne situacije v okviru celotnega funkcionalnega območja</a:t>
            </a:r>
          </a:p>
          <a:p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Place | </a:t>
            </a:r>
            <a:fld id="{E4817E40-0B3E-4AFA-9E49-178696867E51}" type="datetime1">
              <a:rPr lang="it-IT" smtClean="0"/>
              <a:pPr>
                <a:defRPr/>
              </a:pPr>
              <a:t>03/11/2013</a:t>
            </a:fld>
            <a:endParaRPr lang="it-IT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prova</a:t>
            </a:r>
            <a:endParaRPr lang="it-IT"/>
          </a:p>
        </p:txBody>
      </p:sp>
      <p:pic>
        <p:nvPicPr>
          <p:cNvPr id="8" name="Picture 5" descr="Gorizia-Gorica"/>
          <p:cNvPicPr>
            <a:picLocks noChangeAspect="1" noChangeArrowheads="1"/>
          </p:cNvPicPr>
          <p:nvPr/>
        </p:nvPicPr>
        <p:blipFill>
          <a:blip r:embed="rId2"/>
          <a:srcRect l="6358"/>
          <a:stretch>
            <a:fillRect/>
          </a:stretch>
        </p:blipFill>
        <p:spPr bwMode="auto">
          <a:xfrm>
            <a:off x="-10633" y="4401879"/>
            <a:ext cx="1997326" cy="1599721"/>
          </a:xfrm>
          <a:prstGeom prst="rect">
            <a:avLst/>
          </a:prstGeom>
          <a:noFill/>
        </p:spPr>
      </p:pic>
      <p:pic>
        <p:nvPicPr>
          <p:cNvPr id="9" name="Picture 7" descr="znamenitost_10"/>
          <p:cNvPicPr>
            <a:picLocks noChangeAspect="1" noChangeArrowheads="1"/>
          </p:cNvPicPr>
          <p:nvPr/>
        </p:nvPicPr>
        <p:blipFill>
          <a:blip r:embed="rId3"/>
          <a:srcRect r="7790"/>
          <a:stretch>
            <a:fillRect/>
          </a:stretch>
        </p:blipFill>
        <p:spPr bwMode="auto">
          <a:xfrm>
            <a:off x="2111423" y="4397229"/>
            <a:ext cx="1972524" cy="1604371"/>
          </a:xfrm>
          <a:prstGeom prst="rect">
            <a:avLst/>
          </a:prstGeom>
          <a:noFill/>
        </p:spPr>
      </p:pic>
      <p:pic>
        <p:nvPicPr>
          <p:cNvPr id="10" name="Picture 4" descr="Odstranjevanje objektov na meji z Italij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5767" y="4397229"/>
            <a:ext cx="2399582" cy="1599721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9503" y="4406530"/>
            <a:ext cx="2464122" cy="159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287079" y="798513"/>
            <a:ext cx="8559209" cy="619125"/>
          </a:xfrm>
        </p:spPr>
        <p:txBody>
          <a:bodyPr/>
          <a:lstStyle/>
          <a:p>
            <a:r>
              <a:rPr lang="sl-SI" sz="2400" dirty="0" smtClean="0">
                <a:latin typeface="Arial" pitchFamily="34" charset="0"/>
                <a:ea typeface="Geneva" pitchFamily="34" charset="0"/>
                <a:cs typeface="Arial" pitchFamily="34" charset="0"/>
              </a:rPr>
              <a:t>Razlike med tradicionalnim in trajnostnim načrtovanjem</a:t>
            </a:r>
            <a:endParaRPr lang="sl-SI" sz="2400" dirty="0" smtClean="0">
              <a:latin typeface="Arial" pitchFamily="34" charset="0"/>
              <a:ea typeface="Geneva" pitchFamily="34" charset="0"/>
              <a:cs typeface="Arial" pitchFamily="34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 l="836" r="328"/>
          <a:stretch>
            <a:fillRect/>
          </a:stretch>
        </p:blipFill>
        <p:spPr bwMode="auto">
          <a:xfrm>
            <a:off x="50147" y="1786257"/>
            <a:ext cx="9033798" cy="39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2011-04-09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2344971"/>
            <a:ext cx="37242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IMG01304-20120304-13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350" y="2344971"/>
            <a:ext cx="36845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35025" y="4904021"/>
            <a:ext cx="37639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Osredotočenost na avtomobile</a:t>
            </a:r>
            <a:endParaRPr lang="en-US" sz="1600" b="1">
              <a:solidFill>
                <a:srgbClr val="343074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19663" y="4904021"/>
            <a:ext cx="3763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Osredotočenost na človeka</a:t>
            </a:r>
            <a:endParaRPr lang="en-US" sz="1600" b="1">
              <a:solidFill>
                <a:srgbClr val="343074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33438" y="1990958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Tradicionalno načrtovanje</a:t>
            </a:r>
            <a:endParaRPr lang="en-US" sz="1600" b="1">
              <a:solidFill>
                <a:srgbClr val="9CC52D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19663" y="1990958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Celostno načrtovanje</a:t>
            </a:r>
            <a:endParaRPr lang="en-US" sz="1600" b="1">
              <a:solidFill>
                <a:srgbClr val="9CC52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4519613" y="4872122"/>
            <a:ext cx="376396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Upravljanje prometnega povpraševanja</a:t>
            </a:r>
            <a:endParaRPr lang="en-US" sz="1600" b="1">
              <a:solidFill>
                <a:srgbClr val="343074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2313072"/>
            <a:ext cx="37036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" y="2313072"/>
            <a:ext cx="32908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44525" y="4872122"/>
            <a:ext cx="3763963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Zadovoljevanje prometnega povpraševanja</a:t>
            </a:r>
            <a:endParaRPr lang="en-US" sz="1600" b="1">
              <a:solidFill>
                <a:srgbClr val="343074"/>
              </a:solidFill>
            </a:endParaRPr>
          </a:p>
        </p:txBody>
      </p:sp>
      <p:sp>
        <p:nvSpPr>
          <p:cNvPr id="32778" name="TextBox 7"/>
          <p:cNvSpPr txBox="1">
            <a:spLocks noChangeArrowheads="1"/>
          </p:cNvSpPr>
          <p:nvPr/>
        </p:nvSpPr>
        <p:spPr bwMode="auto">
          <a:xfrm>
            <a:off x="833438" y="1959059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Tradicionalno načrtovanje</a:t>
            </a:r>
            <a:endParaRPr lang="en-US" sz="1600" b="1">
              <a:solidFill>
                <a:srgbClr val="9CC52D"/>
              </a:solidFill>
            </a:endParaRPr>
          </a:p>
        </p:txBody>
      </p:sp>
      <p:sp>
        <p:nvSpPr>
          <p:cNvPr id="32779" name="TextBox 7"/>
          <p:cNvSpPr txBox="1">
            <a:spLocks noChangeArrowheads="1"/>
          </p:cNvSpPr>
          <p:nvPr/>
        </p:nvSpPr>
        <p:spPr bwMode="auto">
          <a:xfrm>
            <a:off x="4919663" y="1959059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Celostno načrtovanje</a:t>
            </a:r>
            <a:endParaRPr lang="en-US" sz="1600" b="1">
              <a:solidFill>
                <a:srgbClr val="9CC5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4868863" y="4850856"/>
            <a:ext cx="3763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Stroškovno učinkovito načrtovanje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858838" y="4850856"/>
            <a:ext cx="37639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343074"/>
                </a:solidFill>
              </a:rPr>
              <a:t>Investicijsko intenzivno načrtovanje</a:t>
            </a:r>
            <a:endParaRPr lang="en-US" sz="1600" b="1">
              <a:solidFill>
                <a:srgbClr val="343074"/>
              </a:solidFill>
            </a:endParaRPr>
          </a:p>
        </p:txBody>
      </p:sp>
      <p:pic>
        <p:nvPicPr>
          <p:cNvPr id="34822" name="Picture 2" descr="http://de.acidcow.com/pics/20100211/building_subway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8" y="2291806"/>
            <a:ext cx="37084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 descr="Ci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75" y="2291806"/>
            <a:ext cx="35591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7"/>
          <p:cNvSpPr txBox="1">
            <a:spLocks noChangeArrowheads="1"/>
          </p:cNvSpPr>
          <p:nvPr/>
        </p:nvSpPr>
        <p:spPr bwMode="auto">
          <a:xfrm>
            <a:off x="833438" y="1937793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Tradicionalno načrtovanje</a:t>
            </a:r>
            <a:endParaRPr lang="en-US" sz="1600" b="1">
              <a:solidFill>
                <a:srgbClr val="9CC52D"/>
              </a:solidFill>
            </a:endParaRPr>
          </a:p>
        </p:txBody>
      </p: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4919663" y="1937793"/>
            <a:ext cx="3763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/>
            <a:r>
              <a:rPr lang="sl-SI" sz="1600" b="1">
                <a:solidFill>
                  <a:srgbClr val="9CC52D"/>
                </a:solidFill>
              </a:rPr>
              <a:t>Celostno načrtovanje</a:t>
            </a:r>
            <a:endParaRPr lang="en-US" sz="1600" b="1">
              <a:solidFill>
                <a:srgbClr val="9CC52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198</Words>
  <Application>Microsoft Office PowerPoint</Application>
  <PresentationFormat>Diaprojekcija na zaslonu (4:3)</PresentationFormat>
  <Paragraphs>49</Paragraphs>
  <Slides>11</Slides>
  <Notes>10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Geneva</vt:lpstr>
      <vt:lpstr>Calibri</vt:lpstr>
      <vt:lpstr>Times New Roman</vt:lpstr>
      <vt:lpstr>Tema di Office</vt:lpstr>
      <vt:lpstr>Microsoft Office Excel Chart</vt:lpstr>
      <vt:lpstr>Celostne prometne strategije</vt:lpstr>
      <vt:lpstr>Trendi v prostoru in načrtovanju</vt:lpstr>
      <vt:lpstr>Trendi v prostoru in načrtovanju</vt:lpstr>
      <vt:lpstr>  Celostne prometne strategije  </vt:lpstr>
      <vt:lpstr>Skupna celostna prometna strategija </vt:lpstr>
      <vt:lpstr>Razlike med tradicionalnim in trajnostnim načrtovanjem</vt:lpstr>
      <vt:lpstr>Diapozitiv 7</vt:lpstr>
      <vt:lpstr>Diapozitiv 8</vt:lpstr>
      <vt:lpstr>Diapozitiv 9</vt:lpstr>
      <vt:lpstr>Diapozitiv 10</vt:lpstr>
      <vt:lpstr>Diapozitiv 11</vt:lpstr>
    </vt:vector>
  </TitlesOfParts>
  <Company>Ciquattro srl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Graziano Pitteri</dc:creator>
  <cp:lastModifiedBy>Uporabnik</cp:lastModifiedBy>
  <cp:revision>34</cp:revision>
  <dcterms:created xsi:type="dcterms:W3CDTF">2012-10-02T15:31:47Z</dcterms:created>
  <dcterms:modified xsi:type="dcterms:W3CDTF">2013-11-03T13:47:06Z</dcterms:modified>
</cp:coreProperties>
</file>