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490" r:id="rId3"/>
    <p:sldId id="264" r:id="rId4"/>
    <p:sldId id="272" r:id="rId5"/>
    <p:sldId id="273" r:id="rId6"/>
    <p:sldId id="271" r:id="rId7"/>
    <p:sldId id="274" r:id="rId8"/>
    <p:sldId id="499" r:id="rId9"/>
    <p:sldId id="336" r:id="rId10"/>
    <p:sldId id="268" r:id="rId11"/>
    <p:sldId id="498" r:id="rId12"/>
    <p:sldId id="263" r:id="rId13"/>
  </p:sldIdLst>
  <p:sldSz cx="10058400" cy="7772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325" autoAdjust="0"/>
  </p:normalViewPr>
  <p:slideViewPr>
    <p:cSldViewPr>
      <p:cViewPr>
        <p:scale>
          <a:sx n="92" d="100"/>
          <a:sy n="92" d="100"/>
        </p:scale>
        <p:origin x="-1290" y="-7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1620" y="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E4D57CE-08D5-4A23-9736-794663F0DA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0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5800"/>
            <a:ext cx="4438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E55680A-1E01-428F-B1BB-4BBD96152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87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5680A-1E01-428F-B1BB-4BBD96152D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55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10CE8-B9C8-4742-9D54-7D23A8EFE95C}" type="slidenum">
              <a:rPr lang="en-US"/>
              <a:pPr/>
              <a:t>11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446E2-7430-4044-9619-96CD0CF9144E}" type="slidenum">
              <a:rPr lang="en-US"/>
              <a:pPr/>
              <a:t>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446E2-7430-4044-9619-96CD0CF9144E}" type="slidenum">
              <a:rPr lang="en-US"/>
              <a:pPr/>
              <a:t>3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6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446E2-7430-4044-9619-96CD0CF9144E}" type="slidenum">
              <a:rPr lang="en-US"/>
              <a:pPr/>
              <a:t>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9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446E2-7430-4044-9619-96CD0CF9144E}" type="slidenum">
              <a:rPr lang="en-US"/>
              <a:pPr/>
              <a:t>5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6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446E2-7430-4044-9619-96CD0CF9144E}" type="slidenum">
              <a:rPr lang="en-US"/>
              <a:pPr/>
              <a:t>6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86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446E2-7430-4044-9619-96CD0CF9144E}" type="slidenum">
              <a:rPr lang="en-US"/>
              <a:pPr/>
              <a:t>7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50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446E2-7430-4044-9619-96CD0CF9144E}" type="slidenum">
              <a:rPr lang="en-US"/>
              <a:pPr/>
              <a:t>8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17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D1C0C3-906F-4EAE-98FF-E6460F4039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88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370013"/>
            <a:ext cx="9140825" cy="2286000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1613" y="6397625"/>
            <a:ext cx="2286000" cy="968375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819400" y="4038600"/>
            <a:ext cx="5791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of document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8100" y="2057400"/>
            <a:ext cx="16383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0" y="2057400"/>
            <a:ext cx="47625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057400"/>
            <a:ext cx="6553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2971800"/>
            <a:ext cx="32004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0" y="2971800"/>
            <a:ext cx="3200400" cy="190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0" y="5029200"/>
            <a:ext cx="3200400" cy="190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0" y="7239000"/>
            <a:ext cx="32004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54D-3D00-482D-8AE6-B9B0277519FF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5280-B6A1-4B47-9CCE-0C0FEF93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5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54D-3D00-482D-8AE6-B9B0277519FF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5280-B6A1-4B47-9CCE-0C0FEF93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37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54D-3D00-482D-8AE6-B9B0277519FF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5280-B6A1-4B47-9CCE-0C0FEF93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54D-3D00-482D-8AE6-B9B0277519FF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5280-B6A1-4B47-9CCE-0C0FEF93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54D-3D00-482D-8AE6-B9B0277519FF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5280-B6A1-4B47-9CCE-0C0FEF93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17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54D-3D00-482D-8AE6-B9B0277519FF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5280-B6A1-4B47-9CCE-0C0FEF93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05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54D-3D00-482D-8AE6-B9B0277519FF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5280-B6A1-4B47-9CCE-0C0FEF93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8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54D-3D00-482D-8AE6-B9B0277519FF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5280-B6A1-4B47-9CCE-0C0FEF93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58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54D-3D00-482D-8AE6-B9B0277519FF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5280-B6A1-4B47-9CCE-0C0FEF93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55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54D-3D00-482D-8AE6-B9B0277519FF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5280-B6A1-4B47-9CCE-0C0FEF93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9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54D-3D00-482D-8AE6-B9B0277519FF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5280-B6A1-4B47-9CCE-0C0FEF93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7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854D-3D00-482D-8AE6-B9B0277519FF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5280-B6A1-4B47-9CCE-0C0FEF93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7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2971800"/>
            <a:ext cx="3200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971800"/>
            <a:ext cx="3200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455613"/>
            <a:ext cx="9145587" cy="1146175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5613" y="6854825"/>
            <a:ext cx="1554162" cy="658813"/>
          </a:xfrm>
          <a:prstGeom prst="rect">
            <a:avLst/>
          </a:prstGeom>
          <a:noFill/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762000" y="7467600"/>
            <a:ext cx="8534400" cy="0"/>
          </a:xfrm>
          <a:prstGeom prst="line">
            <a:avLst/>
          </a:prstGeom>
          <a:noFill/>
          <a:ln w="6350">
            <a:solidFill>
              <a:srgbClr val="13326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20574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2971800"/>
            <a:ext cx="655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72390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133267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1019175" rtl="0" fontAlgn="base">
        <a:spcBef>
          <a:spcPct val="0"/>
        </a:spcBef>
        <a:spcAft>
          <a:spcPct val="0"/>
        </a:spcAft>
        <a:defRPr sz="2400">
          <a:solidFill>
            <a:srgbClr val="133267"/>
          </a:solidFill>
          <a:latin typeface="+mj-lt"/>
          <a:ea typeface="+mj-ea"/>
          <a:cs typeface="+mj-cs"/>
        </a:defRPr>
      </a:lvl1pPr>
      <a:lvl2pPr algn="l" defTabSz="1019175" rtl="0" fontAlgn="base">
        <a:spcBef>
          <a:spcPct val="0"/>
        </a:spcBef>
        <a:spcAft>
          <a:spcPct val="0"/>
        </a:spcAft>
        <a:defRPr sz="2400">
          <a:solidFill>
            <a:srgbClr val="133267"/>
          </a:solidFill>
          <a:latin typeface="Arial" charset="0"/>
        </a:defRPr>
      </a:lvl2pPr>
      <a:lvl3pPr algn="l" defTabSz="1019175" rtl="0" fontAlgn="base">
        <a:spcBef>
          <a:spcPct val="0"/>
        </a:spcBef>
        <a:spcAft>
          <a:spcPct val="0"/>
        </a:spcAft>
        <a:defRPr sz="2400">
          <a:solidFill>
            <a:srgbClr val="133267"/>
          </a:solidFill>
          <a:latin typeface="Arial" charset="0"/>
        </a:defRPr>
      </a:lvl3pPr>
      <a:lvl4pPr algn="l" defTabSz="1019175" rtl="0" fontAlgn="base">
        <a:spcBef>
          <a:spcPct val="0"/>
        </a:spcBef>
        <a:spcAft>
          <a:spcPct val="0"/>
        </a:spcAft>
        <a:defRPr sz="2400">
          <a:solidFill>
            <a:srgbClr val="133267"/>
          </a:solidFill>
          <a:latin typeface="Arial" charset="0"/>
        </a:defRPr>
      </a:lvl4pPr>
      <a:lvl5pPr algn="l" defTabSz="1019175" rtl="0" fontAlgn="base">
        <a:spcBef>
          <a:spcPct val="0"/>
        </a:spcBef>
        <a:spcAft>
          <a:spcPct val="0"/>
        </a:spcAft>
        <a:defRPr sz="2400">
          <a:solidFill>
            <a:srgbClr val="133267"/>
          </a:solidFill>
          <a:latin typeface="Arial" charset="0"/>
        </a:defRPr>
      </a:lvl5pPr>
      <a:lvl6pPr marL="457200" algn="l" defTabSz="1019175" rtl="0" fontAlgn="base">
        <a:spcBef>
          <a:spcPct val="0"/>
        </a:spcBef>
        <a:spcAft>
          <a:spcPct val="0"/>
        </a:spcAft>
        <a:defRPr sz="2400">
          <a:solidFill>
            <a:srgbClr val="133267"/>
          </a:solidFill>
          <a:latin typeface="Arial" charset="0"/>
        </a:defRPr>
      </a:lvl6pPr>
      <a:lvl7pPr marL="914400" algn="l" defTabSz="1019175" rtl="0" fontAlgn="base">
        <a:spcBef>
          <a:spcPct val="0"/>
        </a:spcBef>
        <a:spcAft>
          <a:spcPct val="0"/>
        </a:spcAft>
        <a:defRPr sz="2400">
          <a:solidFill>
            <a:srgbClr val="133267"/>
          </a:solidFill>
          <a:latin typeface="Arial" charset="0"/>
        </a:defRPr>
      </a:lvl7pPr>
      <a:lvl8pPr marL="1371600" algn="l" defTabSz="1019175" rtl="0" fontAlgn="base">
        <a:spcBef>
          <a:spcPct val="0"/>
        </a:spcBef>
        <a:spcAft>
          <a:spcPct val="0"/>
        </a:spcAft>
        <a:defRPr sz="2400">
          <a:solidFill>
            <a:srgbClr val="133267"/>
          </a:solidFill>
          <a:latin typeface="Arial" charset="0"/>
        </a:defRPr>
      </a:lvl8pPr>
      <a:lvl9pPr marL="1828800" algn="l" defTabSz="1019175" rtl="0" fontAlgn="base">
        <a:spcBef>
          <a:spcPct val="0"/>
        </a:spcBef>
        <a:spcAft>
          <a:spcPct val="0"/>
        </a:spcAft>
        <a:defRPr sz="2400">
          <a:solidFill>
            <a:srgbClr val="133267"/>
          </a:solidFill>
          <a:latin typeface="Arial" charset="0"/>
        </a:defRPr>
      </a:lvl9pPr>
    </p:titleStyle>
    <p:bodyStyle>
      <a:lvl1pPr marL="382588" indent="-382588" algn="l" defTabSz="1019175" rtl="0" fontAlgn="base">
        <a:lnSpc>
          <a:spcPct val="80000"/>
        </a:lnSpc>
        <a:spcBef>
          <a:spcPct val="20000"/>
        </a:spcBef>
        <a:spcAft>
          <a:spcPct val="0"/>
        </a:spcAft>
        <a:defRPr>
          <a:solidFill>
            <a:srgbClr val="133267"/>
          </a:solidFill>
          <a:latin typeface="+mn-lt"/>
          <a:ea typeface="+mn-ea"/>
          <a:cs typeface="+mn-cs"/>
        </a:defRPr>
      </a:lvl1pPr>
      <a:lvl2pPr marL="827088" indent="-317500" algn="l" defTabSz="1019175" rtl="0" fontAlgn="base">
        <a:lnSpc>
          <a:spcPct val="80000"/>
        </a:lnSpc>
        <a:spcBef>
          <a:spcPct val="20000"/>
        </a:spcBef>
        <a:spcAft>
          <a:spcPct val="0"/>
        </a:spcAft>
        <a:buChar char="–"/>
        <a:defRPr>
          <a:solidFill>
            <a:srgbClr val="133267"/>
          </a:solidFill>
          <a:latin typeface="+mn-lt"/>
        </a:defRPr>
      </a:lvl2pPr>
      <a:lvl3pPr marL="1273175" indent="-254000" algn="l" defTabSz="1019175" rtl="0" fontAlgn="base">
        <a:lnSpc>
          <a:spcPct val="80000"/>
        </a:lnSpc>
        <a:spcBef>
          <a:spcPct val="20000"/>
        </a:spcBef>
        <a:spcAft>
          <a:spcPct val="0"/>
        </a:spcAft>
        <a:buChar char="•"/>
        <a:defRPr>
          <a:solidFill>
            <a:srgbClr val="133267"/>
          </a:solidFill>
          <a:latin typeface="+mn-lt"/>
        </a:defRPr>
      </a:lvl3pPr>
      <a:lvl4pPr marL="1782763" indent="-254000" algn="l" defTabSz="1019175" rtl="0" fontAlgn="base">
        <a:lnSpc>
          <a:spcPct val="80000"/>
        </a:lnSpc>
        <a:spcBef>
          <a:spcPct val="20000"/>
        </a:spcBef>
        <a:spcAft>
          <a:spcPct val="0"/>
        </a:spcAft>
        <a:buChar char="–"/>
        <a:defRPr>
          <a:solidFill>
            <a:srgbClr val="133267"/>
          </a:solidFill>
          <a:latin typeface="+mn-lt"/>
        </a:defRPr>
      </a:lvl4pPr>
      <a:lvl5pPr marL="2292350" indent="-254000" algn="l" defTabSz="1019175" rtl="0" fontAlgn="base">
        <a:lnSpc>
          <a:spcPct val="80000"/>
        </a:lnSpc>
        <a:spcBef>
          <a:spcPct val="20000"/>
        </a:spcBef>
        <a:spcAft>
          <a:spcPct val="0"/>
        </a:spcAft>
        <a:buChar char="»"/>
        <a:defRPr>
          <a:solidFill>
            <a:srgbClr val="133267"/>
          </a:solidFill>
          <a:latin typeface="+mn-lt"/>
        </a:defRPr>
      </a:lvl5pPr>
      <a:lvl6pPr marL="2749550" indent="-254000" algn="l" defTabSz="1019175" rtl="0" fontAlgn="base">
        <a:lnSpc>
          <a:spcPct val="80000"/>
        </a:lnSpc>
        <a:spcBef>
          <a:spcPct val="20000"/>
        </a:spcBef>
        <a:spcAft>
          <a:spcPct val="0"/>
        </a:spcAft>
        <a:buChar char="»"/>
        <a:defRPr>
          <a:solidFill>
            <a:srgbClr val="133267"/>
          </a:solidFill>
          <a:latin typeface="+mn-lt"/>
        </a:defRPr>
      </a:lvl6pPr>
      <a:lvl7pPr marL="3206750" indent="-254000" algn="l" defTabSz="1019175" rtl="0" fontAlgn="base">
        <a:lnSpc>
          <a:spcPct val="80000"/>
        </a:lnSpc>
        <a:spcBef>
          <a:spcPct val="20000"/>
        </a:spcBef>
        <a:spcAft>
          <a:spcPct val="0"/>
        </a:spcAft>
        <a:buChar char="»"/>
        <a:defRPr>
          <a:solidFill>
            <a:srgbClr val="133267"/>
          </a:solidFill>
          <a:latin typeface="+mn-lt"/>
        </a:defRPr>
      </a:lvl7pPr>
      <a:lvl8pPr marL="3663950" indent="-254000" algn="l" defTabSz="1019175" rtl="0" fontAlgn="base">
        <a:lnSpc>
          <a:spcPct val="80000"/>
        </a:lnSpc>
        <a:spcBef>
          <a:spcPct val="20000"/>
        </a:spcBef>
        <a:spcAft>
          <a:spcPct val="0"/>
        </a:spcAft>
        <a:buChar char="»"/>
        <a:defRPr>
          <a:solidFill>
            <a:srgbClr val="133267"/>
          </a:solidFill>
          <a:latin typeface="+mn-lt"/>
        </a:defRPr>
      </a:lvl8pPr>
      <a:lvl9pPr marL="4121150" indent="-254000" algn="l" defTabSz="1019175" rtl="0" fontAlgn="base">
        <a:lnSpc>
          <a:spcPct val="80000"/>
        </a:lnSpc>
        <a:spcBef>
          <a:spcPct val="20000"/>
        </a:spcBef>
        <a:spcAft>
          <a:spcPct val="0"/>
        </a:spcAft>
        <a:buChar char="»"/>
        <a:defRPr>
          <a:solidFill>
            <a:srgbClr val="13326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854D-3D00-482D-8AE6-B9B0277519FF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5280-B6A1-4B47-9CCE-0C0FEF938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7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005840" rtl="0" eaLnBrk="1" latinLnBrk="0" hangingPunct="1"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190" indent="-377190" algn="l" defTabSz="1005840" rtl="0" eaLnBrk="1" latinLnBrk="0" hangingPunct="1">
        <a:spcBef>
          <a:spcPct val="20000"/>
        </a:spcBef>
        <a:buFont typeface="Arial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defTabSz="1005840" rtl="0" eaLnBrk="1" latinLnBrk="0" hangingPunct="1">
        <a:spcBef>
          <a:spcPct val="20000"/>
        </a:spcBef>
        <a:buFont typeface="Arial" pitchFamily="34" charset="0"/>
        <a:buChar char="–"/>
        <a:defRPr sz="308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8" y="1076484"/>
            <a:ext cx="3143250" cy="2357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15140" r="-159" b="7479"/>
          <a:stretch/>
        </p:blipFill>
        <p:spPr>
          <a:xfrm>
            <a:off x="4289703" y="1076484"/>
            <a:ext cx="4679037" cy="2357438"/>
          </a:xfrm>
          <a:prstGeom prst="rect">
            <a:avLst/>
          </a:prstGeom>
        </p:spPr>
      </p:pic>
      <p:sp>
        <p:nvSpPr>
          <p:cNvPr id="8" name="Subtitle 4"/>
          <p:cNvSpPr>
            <a:spLocks noGrp="1"/>
          </p:cNvSpPr>
          <p:nvPr>
            <p:ph type="ctrTitle" sz="quarter"/>
          </p:nvPr>
        </p:nvSpPr>
        <p:spPr>
          <a:xfrm>
            <a:off x="1100138" y="5160962"/>
            <a:ext cx="3710940" cy="1257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376092"/>
                </a:solidFill>
                <a:latin typeface="Calibri" panose="020F0502020204030204" pitchFamily="34" charset="0"/>
              </a:rPr>
              <a:t>May 23-25, 2018</a:t>
            </a:r>
            <a:br>
              <a:rPr lang="en-US" altLang="en-US" sz="1800" dirty="0">
                <a:solidFill>
                  <a:srgbClr val="376092"/>
                </a:solidFill>
                <a:latin typeface="Calibri" panose="020F0502020204030204" pitchFamily="34" charset="0"/>
              </a:rPr>
            </a:br>
            <a:r>
              <a:rPr lang="en-US" altLang="en-US" sz="1800" dirty="0">
                <a:solidFill>
                  <a:srgbClr val="376092"/>
                </a:solidFill>
                <a:latin typeface="Calibri" panose="020F0502020204030204" pitchFamily="34" charset="0"/>
              </a:rPr>
              <a:t>David Lin, </a:t>
            </a:r>
            <a:r>
              <a:rPr lang="en-US" altLang="en-US" sz="1800" dirty="0" err="1">
                <a:solidFill>
                  <a:srgbClr val="376092"/>
                </a:solidFill>
                <a:latin typeface="Calibri" panose="020F0502020204030204" pitchFamily="34" charset="0"/>
              </a:rPr>
              <a:t>Ph.D</a:t>
            </a:r>
            <a:r>
              <a:rPr lang="en-US" altLang="en-US" sz="1800" dirty="0">
                <a:solidFill>
                  <a:srgbClr val="376092"/>
                </a:solidFill>
                <a:latin typeface="Calibri" panose="020F0502020204030204" pitchFamily="34" charset="0"/>
              </a:rPr>
              <a:t/>
            </a:r>
            <a:br>
              <a:rPr lang="en-US" altLang="en-US" sz="1800" dirty="0">
                <a:solidFill>
                  <a:srgbClr val="376092"/>
                </a:solidFill>
                <a:latin typeface="Calibri" panose="020F0502020204030204" pitchFamily="34" charset="0"/>
              </a:rPr>
            </a:br>
            <a:r>
              <a:rPr lang="en-US" altLang="en-US" sz="1800" dirty="0">
                <a:solidFill>
                  <a:srgbClr val="376092"/>
                </a:solidFill>
                <a:latin typeface="Calibri" panose="020F0502020204030204" pitchFamily="34" charset="0"/>
              </a:rPr>
              <a:t>Director of Research</a:t>
            </a:r>
            <a:br>
              <a:rPr lang="en-US" altLang="en-US" sz="1800" dirty="0">
                <a:solidFill>
                  <a:srgbClr val="376092"/>
                </a:solidFill>
                <a:latin typeface="Calibri" panose="020F0502020204030204" pitchFamily="34" charset="0"/>
              </a:rPr>
            </a:br>
            <a:r>
              <a:rPr lang="en-US" altLang="en-US" sz="1800" dirty="0">
                <a:solidFill>
                  <a:srgbClr val="376092"/>
                </a:solidFill>
                <a:latin typeface="Calibri" panose="020F0502020204030204" pitchFamily="34" charset="0"/>
              </a:rPr>
              <a:t>Global Footprint Network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0138" y="1076484"/>
            <a:ext cx="7868603" cy="235743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33472E3C-1174-4974-8272-108E967EA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657600"/>
            <a:ext cx="8348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101917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33267"/>
                </a:solidFill>
                <a:latin typeface="+mj-lt"/>
                <a:ea typeface="+mj-ea"/>
                <a:cs typeface="+mj-cs"/>
              </a:defRPr>
            </a:lvl1pPr>
            <a:lvl2pPr algn="l" defTabSz="101917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33267"/>
                </a:solidFill>
                <a:latin typeface="Arial" charset="0"/>
              </a:defRPr>
            </a:lvl2pPr>
            <a:lvl3pPr algn="l" defTabSz="101917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33267"/>
                </a:solidFill>
                <a:latin typeface="Arial" charset="0"/>
              </a:defRPr>
            </a:lvl3pPr>
            <a:lvl4pPr algn="l" defTabSz="101917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33267"/>
                </a:solidFill>
                <a:latin typeface="Arial" charset="0"/>
              </a:defRPr>
            </a:lvl4pPr>
            <a:lvl5pPr algn="l" defTabSz="101917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33267"/>
                </a:solidFill>
                <a:latin typeface="Arial" charset="0"/>
              </a:defRPr>
            </a:lvl5pPr>
            <a:lvl6pPr marL="457200" algn="l" defTabSz="101917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33267"/>
                </a:solidFill>
                <a:latin typeface="Arial" charset="0"/>
              </a:defRPr>
            </a:lvl6pPr>
            <a:lvl7pPr marL="914400" algn="l" defTabSz="101917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33267"/>
                </a:solidFill>
                <a:latin typeface="Arial" charset="0"/>
              </a:defRPr>
            </a:lvl7pPr>
            <a:lvl8pPr marL="1371600" algn="l" defTabSz="101917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33267"/>
                </a:solidFill>
                <a:latin typeface="Arial" charset="0"/>
              </a:defRPr>
            </a:lvl8pPr>
            <a:lvl9pPr marL="1828800" algn="l" defTabSz="1019175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33267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kern="0" dirty="0"/>
              <a:t>Ecological Footprint and Biocapacity:</a:t>
            </a:r>
            <a:br>
              <a:rPr lang="en-US" sz="3200" b="1" kern="0" dirty="0"/>
            </a:br>
            <a:r>
              <a:rPr lang="en-US" sz="3200" b="1" kern="0" dirty="0"/>
              <a:t>Basic Equations</a:t>
            </a:r>
            <a:endParaRPr lang="en-US" sz="3200" b="0" kern="0" dirty="0"/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52F69926-4EFA-4213-9763-45E475673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3" y="6854825"/>
            <a:ext cx="1554162" cy="658813"/>
          </a:xfrm>
          <a:prstGeom prst="rect">
            <a:avLst/>
          </a:prstGeom>
          <a:noFill/>
        </p:spPr>
      </p:pic>
      <p:sp>
        <p:nvSpPr>
          <p:cNvPr id="12" name="Line 9">
            <a:extLst>
              <a:ext uri="{FF2B5EF4-FFF2-40B4-BE49-F238E27FC236}">
                <a16:creationId xmlns:a16="http://schemas.microsoft.com/office/drawing/2014/main" xmlns="" id="{F9E70EEF-4CF6-4CB2-BD7C-B196D4352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7467600"/>
            <a:ext cx="8534400" cy="0"/>
          </a:xfrm>
          <a:prstGeom prst="line">
            <a:avLst/>
          </a:prstGeom>
          <a:noFill/>
          <a:ln w="6350">
            <a:solidFill>
              <a:srgbClr val="13326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1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1" y="1075765"/>
            <a:ext cx="9144000" cy="648681"/>
            <a:chOff x="457201" y="5410200"/>
            <a:chExt cx="9129485" cy="668338"/>
          </a:xfrm>
        </p:grpSpPr>
        <p:pic>
          <p:nvPicPr>
            <p:cNvPr id="13" name="Picture 8"/>
            <p:cNvPicPr>
              <a:picLocks noChangeArrowheads="1"/>
            </p:cNvPicPr>
            <p:nvPr/>
          </p:nvPicPr>
          <p:blipFill>
            <a:blip r:embed="rId3" cstate="print"/>
            <a:srcRect r="1649"/>
            <a:stretch>
              <a:fillRect/>
            </a:stretch>
          </p:blipFill>
          <p:spPr bwMode="auto">
            <a:xfrm>
              <a:off x="2765262" y="5410200"/>
              <a:ext cx="6821424" cy="667512"/>
            </a:xfrm>
            <a:prstGeom prst="roundRect">
              <a:avLst>
                <a:gd name="adj" fmla="val 3620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1" y="5410200"/>
              <a:ext cx="2285999" cy="668338"/>
            </a:xfrm>
            <a:prstGeom prst="roundRect">
              <a:avLst>
                <a:gd name="adj" fmla="val 3637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57201" y="3664323"/>
            <a:ext cx="9144000" cy="2736477"/>
          </a:xfrm>
          <a:prstGeom prst="rect">
            <a:avLst/>
          </a:prstGeom>
        </p:spPr>
        <p:txBody>
          <a:bodyPr lIns="90264" tIns="45132" rIns="90264" bIns="45132"/>
          <a:lstStyle/>
          <a:p>
            <a:pPr marL="377667" indent="-377667" defTabSz="990223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/>
            </a:pPr>
            <a:endParaRPr lang="en-US" sz="3190" b="0" kern="0" dirty="0">
              <a:solidFill>
                <a:srgbClr val="133267"/>
              </a:solidFill>
              <a:latin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05840" y="1874521"/>
            <a:ext cx="8549640" cy="497855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080" b="0" dirty="0">
              <a:solidFill>
                <a:prstClr val="black"/>
              </a:solidFill>
              <a:latin typeface="Calibri"/>
            </a:endParaRPr>
          </a:p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200" b="0" dirty="0">
              <a:solidFill>
                <a:prstClr val="black"/>
              </a:solidFill>
              <a:latin typeface="Calibri"/>
            </a:endParaRPr>
          </a:p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200" b="0" dirty="0">
              <a:solidFill>
                <a:prstClr val="black"/>
              </a:solidFill>
              <a:latin typeface="Calibri"/>
            </a:endParaRPr>
          </a:p>
          <a:p>
            <a:pPr marL="377190" indent="-377190" defTabSz="100584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2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1" y="281940"/>
            <a:ext cx="9144000" cy="755367"/>
          </a:xfrm>
          <a:prstGeom prst="rect">
            <a:avLst/>
          </a:prstGeom>
          <a:gradFill flip="none" rotWithShape="1">
            <a:gsLst>
              <a:gs pos="0">
                <a:srgbClr val="4EA539"/>
              </a:gs>
              <a:gs pos="88000">
                <a:srgbClr val="4EA539">
                  <a:alpha val="25000"/>
                </a:srgbClr>
              </a:gs>
              <a:gs pos="95000">
                <a:srgbClr val="B3CC94">
                  <a:alpha val="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264" tIns="45132" rIns="90264" bIns="45132" anchor="ctr"/>
          <a:lstStyle/>
          <a:p>
            <a:pPr marL="502920" lvl="1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52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35727" y="3291913"/>
            <a:ext cx="8786946" cy="7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362" tIns="50181" rIns="100362" bIns="50181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960" b="0" dirty="0">
                <a:solidFill>
                  <a:prstClr val="black"/>
                </a:solidFill>
                <a:latin typeface="Calibri" pitchFamily="34" charset="0"/>
              </a:rPr>
              <a:t>Thank you!</a:t>
            </a:r>
            <a:endParaRPr lang="en-US" sz="3960" b="0" dirty="0">
              <a:solidFill>
                <a:srgbClr val="133267"/>
              </a:solidFill>
              <a:latin typeface="Calibri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35727" y="4396432"/>
            <a:ext cx="8786946" cy="104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362" tIns="50181" rIns="100362" bIns="50181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80" b="0" dirty="0">
                <a:solidFill>
                  <a:prstClr val="black"/>
                </a:solidFill>
                <a:latin typeface="Calibri" pitchFamily="34" charset="0"/>
              </a:rPr>
              <a:t>Contact info</a:t>
            </a:r>
          </a:p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80" b="0" dirty="0">
                <a:solidFill>
                  <a:prstClr val="black"/>
                </a:solidFill>
                <a:latin typeface="Calibri" pitchFamily="34" charset="0"/>
              </a:rPr>
              <a:t>David.Lin@Footprintnetwork.org</a:t>
            </a:r>
            <a:endParaRPr lang="en-US" sz="3080" b="0" dirty="0">
              <a:solidFill>
                <a:srgbClr val="133267"/>
              </a:solidFill>
              <a:latin typeface="Calibri" pitchFamily="34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0" y="5814061"/>
            <a:ext cx="2622419" cy="107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97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3382"/>
            <a:ext cx="9144000" cy="762000"/>
          </a:xfrm>
        </p:spPr>
        <p:txBody>
          <a:bodyPr/>
          <a:lstStyle/>
          <a:p>
            <a:r>
              <a:rPr lang="en-US" sz="3200" b="1" dirty="0"/>
              <a:t>Equivalence of land types: (EQF) calculation</a:t>
            </a:r>
          </a:p>
        </p:txBody>
      </p:sp>
      <p:pic>
        <p:nvPicPr>
          <p:cNvPr id="34821" name="Picture 5" descr="plate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84463"/>
            <a:ext cx="6477000" cy="3335337"/>
          </a:xfrm>
          <a:prstGeom prst="rect">
            <a:avLst/>
          </a:prstGeom>
          <a:noFill/>
        </p:spPr>
      </p:pic>
      <p:pic>
        <p:nvPicPr>
          <p:cNvPr id="34822" name="Picture 6" descr="Stairs 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638675"/>
            <a:ext cx="5181600" cy="2752725"/>
          </a:xfrm>
          <a:prstGeom prst="rect">
            <a:avLst/>
          </a:prstGeom>
          <a:noFill/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858000" y="2971800"/>
            <a:ext cx="289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133267"/>
                </a:solidFill>
                <a:latin typeface="Arial" charset="0"/>
              </a:rPr>
              <a:t>Equivalence factors use agricultural suitability as a proxy for productive potential of land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76400"/>
            <a:ext cx="8686800" cy="762000"/>
          </a:xfrm>
        </p:spPr>
        <p:txBody>
          <a:bodyPr/>
          <a:lstStyle/>
          <a:p>
            <a:r>
              <a:rPr lang="en-US" sz="3600" b="1" dirty="0"/>
              <a:t>What is a Footprint?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400961"/>
            <a:ext cx="1382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+mn-lt"/>
              </a:rPr>
              <a:t>  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358140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3400961"/>
            <a:ext cx="15616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+mn-lt"/>
              </a:rPr>
              <a:t>P</a:t>
            </a:r>
            <a:r>
              <a:rPr lang="en-US" sz="5400" dirty="0">
                <a:latin typeface="+mn-lt"/>
              </a:rPr>
              <a:t>(t)</a:t>
            </a:r>
            <a:endParaRPr lang="en-US" sz="80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C116E7-C090-4995-8FA8-F326A83A47FB}"/>
              </a:ext>
            </a:extLst>
          </p:cNvPr>
          <p:cNvSpPr txBox="1"/>
          <p:nvPr/>
        </p:nvSpPr>
        <p:spPr>
          <a:xfrm>
            <a:off x="914400" y="5313961"/>
            <a:ext cx="709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A footprint can be production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8B6CF72-E43E-460D-83B9-97350E159718}"/>
              </a:ext>
            </a:extLst>
          </p:cNvPr>
          <p:cNvSpPr txBox="1"/>
          <p:nvPr/>
        </p:nvSpPr>
        <p:spPr>
          <a:xfrm>
            <a:off x="2590800" y="3376880"/>
            <a:ext cx="811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+mn-lt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B8C7382-8C7C-4864-AA02-4BC661F26FC6}"/>
              </a:ext>
            </a:extLst>
          </p:cNvPr>
          <p:cNvSpPr txBox="1"/>
          <p:nvPr/>
        </p:nvSpPr>
        <p:spPr>
          <a:xfrm>
            <a:off x="759656" y="5898736"/>
            <a:ext cx="7927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 Example: Production of CO</a:t>
            </a:r>
            <a:r>
              <a:rPr lang="en-US" sz="3200" baseline="-25000" dirty="0">
                <a:latin typeface="+mn-lt"/>
              </a:rPr>
              <a:t>2 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		  1 </a:t>
            </a:r>
            <a:r>
              <a:rPr lang="en-US" sz="3200" dirty="0" err="1">
                <a:latin typeface="+mn-lt"/>
              </a:rPr>
              <a:t>tonne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/>
              </a:rPr>
              <a:t>CO</a:t>
            </a:r>
            <a:r>
              <a:rPr lang="en-US" sz="3200" baseline="-25000" dirty="0">
                <a:solidFill>
                  <a:srgbClr val="000000"/>
                </a:solidFill>
                <a:latin typeface="Arial"/>
              </a:rPr>
              <a:t>2</a:t>
            </a:r>
            <a:endParaRPr lang="en-US" sz="3200" baseline="-25000" dirty="0"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2345BA-3CCD-4D2D-A35C-C16E26F78062}"/>
              </a:ext>
            </a:extLst>
          </p:cNvPr>
          <p:cNvGrpSpPr/>
          <p:nvPr/>
        </p:nvGrpSpPr>
        <p:grpSpPr>
          <a:xfrm>
            <a:off x="6254127" y="1952333"/>
            <a:ext cx="3333218" cy="3437415"/>
            <a:chOff x="6254127" y="1952333"/>
            <a:chExt cx="3333218" cy="34374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736491E4-CAA7-4465-AC2E-42E3684DDBA8}"/>
                </a:ext>
              </a:extLst>
            </p:cNvPr>
            <p:cNvGrpSpPr/>
            <p:nvPr/>
          </p:nvGrpSpPr>
          <p:grpSpPr>
            <a:xfrm>
              <a:off x="6254127" y="1952333"/>
              <a:ext cx="3333218" cy="3437415"/>
              <a:chOff x="6254127" y="1952333"/>
              <a:chExt cx="3333218" cy="34374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1F85DC2A-F688-4EDA-A6FB-552491CF5CB6}"/>
                  </a:ext>
                </a:extLst>
              </p:cNvPr>
              <p:cNvGrpSpPr/>
              <p:nvPr/>
            </p:nvGrpSpPr>
            <p:grpSpPr>
              <a:xfrm>
                <a:off x="6254127" y="1952333"/>
                <a:ext cx="3333218" cy="3437415"/>
                <a:chOff x="6254127" y="1952333"/>
                <a:chExt cx="3333218" cy="3437415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xmlns="" id="{7EC662F3-6CF1-43EB-8A10-18BF36FBB6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0938" t="7426" r="31818" b="9853"/>
                <a:stretch/>
              </p:blipFill>
              <p:spPr>
                <a:xfrm>
                  <a:off x="6254127" y="1952333"/>
                  <a:ext cx="3014662" cy="3437415"/>
                </a:xfrm>
                <a:prstGeom prst="rect">
                  <a:avLst/>
                </a:prstGeom>
              </p:spPr>
            </p:pic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id="{A691660F-A1EC-4D15-BEE6-EC221ADB9941}"/>
                    </a:ext>
                  </a:extLst>
                </p:cNvPr>
                <p:cNvSpPr/>
                <p:nvPr/>
              </p:nvSpPr>
              <p:spPr bwMode="auto">
                <a:xfrm>
                  <a:off x="8977745" y="4200650"/>
                  <a:ext cx="609600" cy="39287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81448EB8-8964-4AA7-810A-FA87F201D155}"/>
                  </a:ext>
                </a:extLst>
              </p:cNvPr>
              <p:cNvSpPr/>
              <p:nvPr/>
            </p:nvSpPr>
            <p:spPr bwMode="auto">
              <a:xfrm>
                <a:off x="8825345" y="4221481"/>
                <a:ext cx="609600" cy="4571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A7D21F0-C6EF-47B3-9161-C5AB0BECA0ED}"/>
                </a:ext>
              </a:extLst>
            </p:cNvPr>
            <p:cNvSpPr/>
            <p:nvPr/>
          </p:nvSpPr>
          <p:spPr bwMode="auto">
            <a:xfrm>
              <a:off x="8520544" y="4294910"/>
              <a:ext cx="443345" cy="40540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76400"/>
            <a:ext cx="8686800" cy="762000"/>
          </a:xfrm>
        </p:spPr>
        <p:txBody>
          <a:bodyPr/>
          <a:lstStyle/>
          <a:p>
            <a:r>
              <a:rPr lang="en-US" sz="3600" b="1" dirty="0"/>
              <a:t>What is a Footprint?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400961"/>
            <a:ext cx="1382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+mn-lt"/>
              </a:rPr>
              <a:t>  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5510" y="358140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3664" y="3400961"/>
            <a:ext cx="15616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+mn-lt"/>
              </a:rPr>
              <a:t>P</a:t>
            </a:r>
            <a:r>
              <a:rPr lang="en-US" sz="5400" dirty="0">
                <a:latin typeface="+mn-lt"/>
              </a:rPr>
              <a:t>(t)</a:t>
            </a:r>
            <a:endParaRPr lang="en-US" sz="80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178BFA-1988-4040-AC2B-29F98FAA56DA}"/>
              </a:ext>
            </a:extLst>
          </p:cNvPr>
          <p:cNvSpPr txBox="1"/>
          <p:nvPr/>
        </p:nvSpPr>
        <p:spPr>
          <a:xfrm>
            <a:off x="2296510" y="3934361"/>
            <a:ext cx="25619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+mn-lt"/>
              </a:rPr>
              <a:t>Y</a:t>
            </a:r>
            <a:r>
              <a:rPr lang="en-US" sz="5400" dirty="0">
                <a:latin typeface="+mn-lt"/>
              </a:rPr>
              <a:t>(t/ha)</a:t>
            </a:r>
            <a:endParaRPr lang="en-US" sz="800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B33B7C6-33A3-4CA1-9042-DF5DED5FEEB8}"/>
              </a:ext>
            </a:extLst>
          </p:cNvPr>
          <p:cNvCxnSpPr>
            <a:cxnSpLocks/>
          </p:cNvCxnSpPr>
          <p:nvPr/>
        </p:nvCxnSpPr>
        <p:spPr bwMode="auto">
          <a:xfrm>
            <a:off x="2563664" y="4038600"/>
            <a:ext cx="201168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FB9456-B690-493C-BBAE-5D1F6EEE10E4}"/>
              </a:ext>
            </a:extLst>
          </p:cNvPr>
          <p:cNvSpPr txBox="1"/>
          <p:nvPr/>
        </p:nvSpPr>
        <p:spPr>
          <a:xfrm>
            <a:off x="4184841" y="3400961"/>
            <a:ext cx="5579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+mn-lt"/>
              </a:rPr>
              <a:t>  = Area</a:t>
            </a:r>
            <a:r>
              <a:rPr lang="en-US" sz="5400" dirty="0">
                <a:latin typeface="+mn-lt"/>
              </a:rPr>
              <a:t>(ha)</a:t>
            </a:r>
            <a:endParaRPr lang="en-US" sz="80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5A077B-8134-40F9-B9D8-D1EFCCEAD087}"/>
              </a:ext>
            </a:extLst>
          </p:cNvPr>
          <p:cNvSpPr txBox="1"/>
          <p:nvPr/>
        </p:nvSpPr>
        <p:spPr>
          <a:xfrm>
            <a:off x="914401" y="5854005"/>
            <a:ext cx="9067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Example: P = 10 </a:t>
            </a:r>
            <a:r>
              <a:rPr lang="en-US" sz="2800" dirty="0" err="1">
                <a:latin typeface="+mn-lt"/>
              </a:rPr>
              <a:t>tonnes</a:t>
            </a:r>
            <a:r>
              <a:rPr lang="en-US" sz="2800" dirty="0">
                <a:latin typeface="+mn-lt"/>
              </a:rPr>
              <a:t> of wheat</a:t>
            </a:r>
          </a:p>
          <a:p>
            <a:r>
              <a:rPr lang="en-US" sz="2800" dirty="0">
                <a:latin typeface="+mn-lt"/>
              </a:rPr>
              <a:t>	        Y = 2 </a:t>
            </a:r>
            <a:r>
              <a:rPr lang="en-US" sz="2800" dirty="0" err="1">
                <a:latin typeface="+mn-lt"/>
              </a:rPr>
              <a:t>tonnes</a:t>
            </a:r>
            <a:r>
              <a:rPr lang="en-US" sz="2800" dirty="0">
                <a:latin typeface="+mn-lt"/>
              </a:rPr>
              <a:t> of wheat per hectare</a:t>
            </a:r>
          </a:p>
          <a:p>
            <a:r>
              <a:rPr lang="en-US" sz="2800" dirty="0">
                <a:latin typeface="+mn-lt"/>
              </a:rPr>
              <a:t>	        A = 10/2 = 5 hectares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135D973-FD2F-45C4-BBCA-5775C1B4A49F}"/>
              </a:ext>
            </a:extLst>
          </p:cNvPr>
          <p:cNvSpPr txBox="1"/>
          <p:nvPr/>
        </p:nvSpPr>
        <p:spPr>
          <a:xfrm>
            <a:off x="914400" y="5313961"/>
            <a:ext cx="709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A footprint can be a physical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5BA62A-27AD-477E-A011-FADA6D5E2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68" y="1587088"/>
            <a:ext cx="3202821" cy="21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07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192E-6 -1.56863E-6 L -4.19192E-6 -0.09191 " pathEditMode="relative" rAng="0" ptsTypes="AA">
                                      <p:cBhvr>
                                        <p:cTn id="6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76400"/>
            <a:ext cx="8686800" cy="762000"/>
          </a:xfrm>
        </p:spPr>
        <p:txBody>
          <a:bodyPr/>
          <a:lstStyle/>
          <a:p>
            <a:r>
              <a:rPr lang="en-US" sz="3600" b="1" dirty="0"/>
              <a:t>What is a Footprint?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400961"/>
            <a:ext cx="1382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+mn-lt"/>
              </a:rPr>
              <a:t>  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5510" y="3581400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+mn-lt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3664" y="2680855"/>
            <a:ext cx="15616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+mn-lt"/>
              </a:rPr>
              <a:t>P</a:t>
            </a:r>
            <a:r>
              <a:rPr lang="en-US" sz="5400" dirty="0">
                <a:latin typeface="+mn-lt"/>
              </a:rPr>
              <a:t>(t)</a:t>
            </a:r>
            <a:endParaRPr lang="en-US" sz="800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B33B7C6-33A3-4CA1-9042-DF5DED5FEEB8}"/>
              </a:ext>
            </a:extLst>
          </p:cNvPr>
          <p:cNvCxnSpPr>
            <a:cxnSpLocks/>
          </p:cNvCxnSpPr>
          <p:nvPr/>
        </p:nvCxnSpPr>
        <p:spPr bwMode="auto">
          <a:xfrm>
            <a:off x="2563664" y="4038600"/>
            <a:ext cx="192024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FB9456-B690-493C-BBAE-5D1F6EEE10E4}"/>
              </a:ext>
            </a:extLst>
          </p:cNvPr>
          <p:cNvSpPr txBox="1"/>
          <p:nvPr/>
        </p:nvSpPr>
        <p:spPr>
          <a:xfrm>
            <a:off x="4038600" y="3400961"/>
            <a:ext cx="2759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+mn-lt"/>
              </a:rPr>
              <a:t>  </a:t>
            </a:r>
            <a:r>
              <a:rPr lang="en-US" sz="6600" baseline="30000" dirty="0">
                <a:latin typeface="+mn-lt"/>
              </a:rPr>
              <a:t>x</a:t>
            </a:r>
            <a:r>
              <a:rPr lang="en-US" sz="8000" dirty="0">
                <a:latin typeface="+mn-lt"/>
              </a:rPr>
              <a:t> YF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51731BC-AD7A-46C4-B570-304EFC559F25}"/>
              </a:ext>
            </a:extLst>
          </p:cNvPr>
          <p:cNvSpPr txBox="1"/>
          <p:nvPr/>
        </p:nvSpPr>
        <p:spPr>
          <a:xfrm>
            <a:off x="2296510" y="3934361"/>
            <a:ext cx="25619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+mn-lt"/>
              </a:rPr>
              <a:t>Y</a:t>
            </a:r>
            <a:r>
              <a:rPr lang="en-US" sz="5400" dirty="0">
                <a:latin typeface="+mn-lt"/>
              </a:rPr>
              <a:t>(t/ha)</a:t>
            </a:r>
            <a:endParaRPr lang="en-US" sz="80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1F9D3F-1351-467D-AB26-A0BF4DD1F4AB}"/>
              </a:ext>
            </a:extLst>
          </p:cNvPr>
          <p:cNvSpPr txBox="1"/>
          <p:nvPr/>
        </p:nvSpPr>
        <p:spPr>
          <a:xfrm>
            <a:off x="6172200" y="3400961"/>
            <a:ext cx="3445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+mn-lt"/>
              </a:rPr>
              <a:t>  </a:t>
            </a:r>
            <a:r>
              <a:rPr lang="en-US" sz="6600" baseline="30000" dirty="0">
                <a:latin typeface="+mn-lt"/>
              </a:rPr>
              <a:t>x</a:t>
            </a:r>
            <a:r>
              <a:rPr lang="en-US" sz="8000" dirty="0">
                <a:latin typeface="+mn-lt"/>
              </a:rPr>
              <a:t> EQF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C5EAD2A-AD31-453A-AC14-B08543C74894}"/>
              </a:ext>
            </a:extLst>
          </p:cNvPr>
          <p:cNvSpPr txBox="1"/>
          <p:nvPr/>
        </p:nvSpPr>
        <p:spPr>
          <a:xfrm>
            <a:off x="356678" y="3400961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+mn-lt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0788204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76400"/>
            <a:ext cx="9753600" cy="762000"/>
          </a:xfrm>
        </p:spPr>
        <p:txBody>
          <a:bodyPr/>
          <a:lstStyle/>
          <a:p>
            <a:r>
              <a:rPr lang="en-US" sz="3200" b="1" dirty="0"/>
              <a:t>Normalization Factors conserve consumption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EDF13A-6CB2-4CFD-A3E2-C7E0D3C518F6}"/>
              </a:ext>
            </a:extLst>
          </p:cNvPr>
          <p:cNvSpPr txBox="1"/>
          <p:nvPr/>
        </p:nvSpPr>
        <p:spPr>
          <a:xfrm>
            <a:off x="914400" y="5618946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latin typeface="+mn-lt"/>
              </a:rPr>
              <a:t>Dimensionless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latin typeface="+mn-lt"/>
              </a:rPr>
              <a:t>Conserve consumption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32939B-DAE1-42CB-8615-23076B8246CD}"/>
              </a:ext>
            </a:extLst>
          </p:cNvPr>
          <p:cNvSpPr txBox="1"/>
          <p:nvPr/>
        </p:nvSpPr>
        <p:spPr>
          <a:xfrm>
            <a:off x="914400" y="252231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Yield Factor (YF)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	</a:t>
            </a:r>
            <a:r>
              <a:rPr lang="en-US" b="0" dirty="0">
                <a:latin typeface="+mn-lt"/>
              </a:rPr>
              <a:t>Normalizes productivity within a single land type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	Ratio of national yield (</a:t>
            </a:r>
            <a:r>
              <a:rPr lang="en-US" b="0" dirty="0" err="1">
                <a:latin typeface="+mn-lt"/>
              </a:rPr>
              <a:t>Yn</a:t>
            </a:r>
            <a:r>
              <a:rPr lang="en-US" b="0" dirty="0">
                <a:latin typeface="+mn-lt"/>
              </a:rPr>
              <a:t>) to world yield (</a:t>
            </a:r>
            <a:r>
              <a:rPr lang="en-US" b="0" dirty="0" err="1">
                <a:latin typeface="+mn-lt"/>
              </a:rPr>
              <a:t>Yw</a:t>
            </a:r>
            <a:r>
              <a:rPr lang="en-US" b="0" dirty="0">
                <a:latin typeface="+mn-lt"/>
              </a:rPr>
              <a:t>) </a:t>
            </a:r>
          </a:p>
          <a:p>
            <a:endParaRPr lang="en-US" dirty="0">
              <a:latin typeface="+mn-lt"/>
            </a:endParaRPr>
          </a:p>
          <a:p>
            <a:r>
              <a:rPr lang="en-US" sz="2800" dirty="0">
                <a:latin typeface="+mn-lt"/>
              </a:rPr>
              <a:t>Equivalence Factor (EQF)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	</a:t>
            </a:r>
            <a:r>
              <a:rPr lang="en-US" b="0" dirty="0">
                <a:latin typeface="+mn-lt"/>
              </a:rPr>
              <a:t>Normalizes productivity between land types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	Agriculture centric calculation </a:t>
            </a:r>
          </a:p>
        </p:txBody>
      </p:sp>
    </p:spTree>
    <p:extLst>
      <p:ext uri="{BB962C8B-B14F-4D97-AF65-F5344CB8AC3E}">
        <p14:creationId xmlns:p14="http://schemas.microsoft.com/office/powerpoint/2010/main" val="346860663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76400"/>
            <a:ext cx="8686800" cy="762000"/>
          </a:xfrm>
        </p:spPr>
        <p:txBody>
          <a:bodyPr/>
          <a:lstStyle/>
          <a:p>
            <a:r>
              <a:rPr lang="en-US" sz="3600" b="1" dirty="0"/>
              <a:t>Footprint and Biocapacity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853706"/>
            <a:ext cx="1261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+mn-lt"/>
              </a:rPr>
              <a:t>  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5510" y="3034145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n-lt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3664" y="2133600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4800" dirty="0">
                <a:solidFill>
                  <a:srgbClr val="FF0000"/>
                </a:solidFill>
                <a:latin typeface="+mn-lt"/>
              </a:rPr>
              <a:t>(t)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B33B7C6-33A3-4CA1-9042-DF5DED5FEEB8}"/>
              </a:ext>
            </a:extLst>
          </p:cNvPr>
          <p:cNvCxnSpPr>
            <a:cxnSpLocks/>
          </p:cNvCxnSpPr>
          <p:nvPr/>
        </p:nvCxnSpPr>
        <p:spPr bwMode="auto">
          <a:xfrm>
            <a:off x="2563664" y="3491345"/>
            <a:ext cx="192024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FB9456-B690-493C-BBAE-5D1F6EEE10E4}"/>
              </a:ext>
            </a:extLst>
          </p:cNvPr>
          <p:cNvSpPr txBox="1"/>
          <p:nvPr/>
        </p:nvSpPr>
        <p:spPr>
          <a:xfrm>
            <a:off x="4038600" y="2853706"/>
            <a:ext cx="2759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+mn-lt"/>
              </a:rPr>
              <a:t>  </a:t>
            </a:r>
            <a:r>
              <a:rPr lang="en-US" sz="6000" baseline="30000" dirty="0">
                <a:latin typeface="+mn-lt"/>
              </a:rPr>
              <a:t>x</a:t>
            </a:r>
            <a:r>
              <a:rPr lang="en-US" sz="7200" dirty="0">
                <a:latin typeface="+mn-lt"/>
              </a:rPr>
              <a:t> YF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51731BC-AD7A-46C4-B570-304EFC559F25}"/>
              </a:ext>
            </a:extLst>
          </p:cNvPr>
          <p:cNvSpPr txBox="1"/>
          <p:nvPr/>
        </p:nvSpPr>
        <p:spPr>
          <a:xfrm>
            <a:off x="2296510" y="3387106"/>
            <a:ext cx="2307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+mn-lt"/>
              </a:rPr>
              <a:t>Y</a:t>
            </a:r>
            <a:r>
              <a:rPr lang="en-US" sz="4800" dirty="0">
                <a:latin typeface="+mn-lt"/>
              </a:rPr>
              <a:t>(t/ha)</a:t>
            </a:r>
            <a:endParaRPr lang="en-US" sz="72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1F9D3F-1351-467D-AB26-A0BF4DD1F4AB}"/>
              </a:ext>
            </a:extLst>
          </p:cNvPr>
          <p:cNvSpPr txBox="1"/>
          <p:nvPr/>
        </p:nvSpPr>
        <p:spPr>
          <a:xfrm>
            <a:off x="6172200" y="2853706"/>
            <a:ext cx="3445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+mn-lt"/>
              </a:rPr>
              <a:t>  </a:t>
            </a:r>
            <a:r>
              <a:rPr lang="en-US" sz="6000" baseline="30000" dirty="0">
                <a:latin typeface="+mn-lt"/>
              </a:rPr>
              <a:t>x</a:t>
            </a:r>
            <a:r>
              <a:rPr lang="en-US" sz="7200" dirty="0">
                <a:latin typeface="+mn-lt"/>
              </a:rPr>
              <a:t> EQF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C5EAD2A-AD31-453A-AC14-B08543C74894}"/>
              </a:ext>
            </a:extLst>
          </p:cNvPr>
          <p:cNvSpPr txBox="1"/>
          <p:nvPr/>
        </p:nvSpPr>
        <p:spPr>
          <a:xfrm>
            <a:off x="356678" y="285370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+mn-lt"/>
              </a:rPr>
              <a:t>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A8EAD04-D610-4A31-8A8D-3E13143239DC}"/>
              </a:ext>
            </a:extLst>
          </p:cNvPr>
          <p:cNvSpPr txBox="1"/>
          <p:nvPr/>
        </p:nvSpPr>
        <p:spPr>
          <a:xfrm>
            <a:off x="457200" y="4876800"/>
            <a:ext cx="1364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+mn-lt"/>
              </a:rPr>
              <a:t>  </a:t>
            </a:r>
            <a:r>
              <a:rPr lang="en-US" sz="7200" dirty="0">
                <a:solidFill>
                  <a:srgbClr val="00B050"/>
                </a:solidFill>
                <a:latin typeface="+mn-lt"/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C87013C-8F29-4855-B73A-59B48E734FCF}"/>
              </a:ext>
            </a:extLst>
          </p:cNvPr>
          <p:cNvSpPr txBox="1"/>
          <p:nvPr/>
        </p:nvSpPr>
        <p:spPr>
          <a:xfrm>
            <a:off x="1915510" y="5057239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n-lt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29B362D-24C8-48ED-9434-EE9AE5069EB7}"/>
              </a:ext>
            </a:extLst>
          </p:cNvPr>
          <p:cNvSpPr txBox="1"/>
          <p:nvPr/>
        </p:nvSpPr>
        <p:spPr>
          <a:xfrm>
            <a:off x="2438400" y="4876800"/>
            <a:ext cx="1981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+mn-lt"/>
              </a:rPr>
              <a:t>A</a:t>
            </a:r>
            <a:r>
              <a:rPr lang="en-US" sz="4800" dirty="0">
                <a:solidFill>
                  <a:srgbClr val="00B050"/>
                </a:solidFill>
                <a:latin typeface="+mn-lt"/>
              </a:rPr>
              <a:t>(ha)</a:t>
            </a:r>
            <a:endParaRPr lang="en-US" sz="72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3CAA8E3-ED39-46A8-BBA3-D8C3CC312DE6}"/>
              </a:ext>
            </a:extLst>
          </p:cNvPr>
          <p:cNvSpPr txBox="1"/>
          <p:nvPr/>
        </p:nvSpPr>
        <p:spPr>
          <a:xfrm>
            <a:off x="4038600" y="4876800"/>
            <a:ext cx="2759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+mn-lt"/>
              </a:rPr>
              <a:t>  </a:t>
            </a:r>
            <a:r>
              <a:rPr lang="en-US" sz="6000" baseline="30000" dirty="0">
                <a:latin typeface="+mn-lt"/>
              </a:rPr>
              <a:t>x</a:t>
            </a:r>
            <a:r>
              <a:rPr lang="en-US" sz="7200" dirty="0">
                <a:latin typeface="+mn-lt"/>
              </a:rPr>
              <a:t> YF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9DEB60B-7540-4D3B-8598-AEA615F6292D}"/>
              </a:ext>
            </a:extLst>
          </p:cNvPr>
          <p:cNvSpPr txBox="1"/>
          <p:nvPr/>
        </p:nvSpPr>
        <p:spPr>
          <a:xfrm>
            <a:off x="6172200" y="4876800"/>
            <a:ext cx="3445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+mn-lt"/>
              </a:rPr>
              <a:t>  </a:t>
            </a:r>
            <a:r>
              <a:rPr lang="en-US" sz="6000" baseline="30000" dirty="0">
                <a:latin typeface="+mn-lt"/>
              </a:rPr>
              <a:t>x</a:t>
            </a:r>
            <a:r>
              <a:rPr lang="en-US" sz="7200" dirty="0">
                <a:latin typeface="+mn-lt"/>
              </a:rPr>
              <a:t> EQF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B6FE9D6-2691-483C-AD9A-BBDBE8C0B132}"/>
              </a:ext>
            </a:extLst>
          </p:cNvPr>
          <p:cNvSpPr txBox="1"/>
          <p:nvPr/>
        </p:nvSpPr>
        <p:spPr>
          <a:xfrm>
            <a:off x="356678" y="4876800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+mn-lt"/>
              </a:rPr>
              <a:t>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A90DA1-B304-4988-9B54-584C23A55068}"/>
              </a:ext>
            </a:extLst>
          </p:cNvPr>
          <p:cNvSpPr txBox="1"/>
          <p:nvPr/>
        </p:nvSpPr>
        <p:spPr>
          <a:xfrm>
            <a:off x="533400" y="6248400"/>
            <a:ext cx="8565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*note – all 3 types of footprints are included within the accounts</a:t>
            </a:r>
          </a:p>
        </p:txBody>
      </p:sp>
    </p:spTree>
    <p:extLst>
      <p:ext uri="{BB962C8B-B14F-4D97-AF65-F5344CB8AC3E}">
        <p14:creationId xmlns:p14="http://schemas.microsoft.com/office/powerpoint/2010/main" val="5925157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>
            <a:extLst>
              <a:ext uri="{FF2B5EF4-FFF2-40B4-BE49-F238E27FC236}">
                <a16:creationId xmlns:a16="http://schemas.microsoft.com/office/drawing/2014/main" xmlns="" id="{ECF64A66-A91A-40F8-B5E5-54ED9A734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676400"/>
            <a:ext cx="8686800" cy="762000"/>
          </a:xfrm>
        </p:spPr>
        <p:txBody>
          <a:bodyPr/>
          <a:lstStyle/>
          <a:p>
            <a:r>
              <a:rPr lang="en-US" sz="3600" b="1" dirty="0"/>
              <a:t>Footprint Description Simplified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58D959-A3EE-429B-BC39-EA5D2FAFAFB3}"/>
              </a:ext>
            </a:extLst>
          </p:cNvPr>
          <p:cNvSpPr txBox="1"/>
          <p:nvPr/>
        </p:nvSpPr>
        <p:spPr>
          <a:xfrm>
            <a:off x="381000" y="2438400"/>
            <a:ext cx="899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The function of the </a:t>
            </a:r>
            <a:r>
              <a:rPr lang="en-US" dirty="0">
                <a:latin typeface="+mn-lt"/>
              </a:rPr>
              <a:t>Ecological Footprint</a:t>
            </a:r>
            <a:r>
              <a:rPr lang="en-US" b="0" dirty="0">
                <a:latin typeface="+mn-lt"/>
              </a:rPr>
              <a:t> calculations is simple: we start with reported values of physical harvest(</a:t>
            </a:r>
            <a:r>
              <a:rPr lang="en-US" b="0" dirty="0" err="1">
                <a:latin typeface="+mn-lt"/>
              </a:rPr>
              <a:t>tonnes</a:t>
            </a:r>
            <a:r>
              <a:rPr lang="en-US" b="0" dirty="0">
                <a:latin typeface="+mn-lt"/>
              </a:rPr>
              <a:t> etc.) or waste production of CO</a:t>
            </a:r>
            <a:r>
              <a:rPr lang="en-US" b="0" baseline="-25000" dirty="0">
                <a:latin typeface="+mn-lt"/>
              </a:rPr>
              <a:t>2</a:t>
            </a:r>
            <a:r>
              <a:rPr lang="en-US" b="0" dirty="0">
                <a:latin typeface="+mn-lt"/>
              </a:rPr>
              <a:t>(</a:t>
            </a:r>
            <a:r>
              <a:rPr lang="en-US" b="0" dirty="0" err="1">
                <a:latin typeface="+mn-lt"/>
              </a:rPr>
              <a:t>eg.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tonnes</a:t>
            </a:r>
            <a:r>
              <a:rPr lang="en-US" b="0" dirty="0">
                <a:latin typeface="+mn-lt"/>
              </a:rPr>
              <a:t>) then convert these values into the amount of global-average bioproductive area (global </a:t>
            </a:r>
            <a:r>
              <a:rPr lang="en-US" b="0" dirty="0" err="1">
                <a:latin typeface="+mn-lt"/>
              </a:rPr>
              <a:t>hectares:gha</a:t>
            </a:r>
            <a:r>
              <a:rPr lang="en-US" b="0" dirty="0">
                <a:latin typeface="+mn-lt"/>
              </a:rPr>
              <a:t>) that is needed to provide these ecosystem services (bioproduction and assimilation).</a:t>
            </a:r>
          </a:p>
          <a:p>
            <a:endParaRPr lang="en-US" b="0" dirty="0">
              <a:latin typeface="+mn-lt"/>
            </a:endParaRPr>
          </a:p>
          <a:p>
            <a:r>
              <a:rPr lang="en-US" b="0" dirty="0">
                <a:latin typeface="+mn-lt"/>
              </a:rPr>
              <a:t>Similarly the </a:t>
            </a:r>
            <a:r>
              <a:rPr lang="en-US" dirty="0">
                <a:latin typeface="+mn-lt"/>
              </a:rPr>
              <a:t>biocapacity </a:t>
            </a:r>
            <a:r>
              <a:rPr lang="en-US" b="0" dirty="0">
                <a:latin typeface="+mn-lt"/>
              </a:rPr>
              <a:t>calculation starts with a physical report or measure of area then converts this area into the equivalent amount of world average bioproductive area on the basis of </a:t>
            </a:r>
            <a:r>
              <a:rPr lang="en-US" b="0" dirty="0" err="1">
                <a:latin typeface="+mn-lt"/>
              </a:rPr>
              <a:t>bioproductivity</a:t>
            </a:r>
            <a:r>
              <a:rPr lang="en-US" b="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13986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76400"/>
            <a:ext cx="8686800" cy="762000"/>
          </a:xfrm>
        </p:spPr>
        <p:txBody>
          <a:bodyPr/>
          <a:lstStyle/>
          <a:p>
            <a:r>
              <a:rPr lang="en-US" sz="3600" b="1" dirty="0"/>
              <a:t>Footprint Formula Simplified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931" y="2497769"/>
            <a:ext cx="1080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+mn-lt"/>
              </a:rPr>
              <a:t>  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241" y="2678208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2184737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+mn-lt"/>
              </a:rPr>
              <a:t>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B33B7C6-33A3-4CA1-9042-DF5DED5FEEB8}"/>
              </a:ext>
            </a:extLst>
          </p:cNvPr>
          <p:cNvCxnSpPr>
            <a:cxnSpLocks/>
          </p:cNvCxnSpPr>
          <p:nvPr/>
        </p:nvCxnSpPr>
        <p:spPr bwMode="auto">
          <a:xfrm>
            <a:off x="2699395" y="3135408"/>
            <a:ext cx="124633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FB9456-B690-493C-BBAE-5D1F6EEE10E4}"/>
              </a:ext>
            </a:extLst>
          </p:cNvPr>
          <p:cNvSpPr txBox="1"/>
          <p:nvPr/>
        </p:nvSpPr>
        <p:spPr>
          <a:xfrm>
            <a:off x="4374676" y="2558534"/>
            <a:ext cx="1742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n-lt"/>
              </a:rPr>
              <a:t>  YF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51731BC-AD7A-46C4-B570-304EFC559F25}"/>
              </a:ext>
            </a:extLst>
          </p:cNvPr>
          <p:cNvSpPr txBox="1"/>
          <p:nvPr/>
        </p:nvSpPr>
        <p:spPr>
          <a:xfrm>
            <a:off x="2768806" y="3031169"/>
            <a:ext cx="1042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+mn-lt"/>
              </a:rPr>
              <a:t>Y</a:t>
            </a:r>
            <a:r>
              <a:rPr lang="en-US" sz="4000" dirty="0" err="1">
                <a:latin typeface="+mn-lt"/>
              </a:rPr>
              <a:t>n</a:t>
            </a:r>
            <a:endParaRPr lang="en-US" sz="60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1F9D3F-1351-467D-AB26-A0BF4DD1F4AB}"/>
              </a:ext>
            </a:extLst>
          </p:cNvPr>
          <p:cNvSpPr txBox="1"/>
          <p:nvPr/>
        </p:nvSpPr>
        <p:spPr>
          <a:xfrm>
            <a:off x="5486789" y="2627866"/>
            <a:ext cx="3445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n-lt"/>
              </a:rPr>
              <a:t>  </a:t>
            </a:r>
            <a:r>
              <a:rPr lang="en-US" sz="4800" baseline="30000" dirty="0">
                <a:latin typeface="+mn-lt"/>
              </a:rPr>
              <a:t>x</a:t>
            </a:r>
            <a:r>
              <a:rPr lang="en-US" sz="6000" dirty="0">
                <a:latin typeface="+mn-lt"/>
              </a:rPr>
              <a:t> EQF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C5EAD2A-AD31-453A-AC14-B08543C74894}"/>
              </a:ext>
            </a:extLst>
          </p:cNvPr>
          <p:cNvSpPr txBox="1"/>
          <p:nvPr/>
        </p:nvSpPr>
        <p:spPr>
          <a:xfrm>
            <a:off x="492409" y="2497769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+mn-lt"/>
              </a:rPr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7EB72E-DC70-4F7E-B77D-4C8E8EB34D6C}"/>
              </a:ext>
            </a:extLst>
          </p:cNvPr>
          <p:cNvSpPr txBox="1"/>
          <p:nvPr/>
        </p:nvSpPr>
        <p:spPr>
          <a:xfrm>
            <a:off x="356679" y="5352871"/>
            <a:ext cx="2307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n-lt"/>
              </a:rPr>
              <a:t>YF =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736687A-711D-4938-8222-471DB69F0AA9}"/>
              </a:ext>
            </a:extLst>
          </p:cNvPr>
          <p:cNvGrpSpPr/>
          <p:nvPr/>
        </p:nvGrpSpPr>
        <p:grpSpPr>
          <a:xfrm>
            <a:off x="2133600" y="4851737"/>
            <a:ext cx="1256584" cy="2006263"/>
            <a:chOff x="2133600" y="4851737"/>
            <a:chExt cx="1256584" cy="200626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EB866DB2-12EF-4B64-B6F2-F36569E7FA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3600" y="5870376"/>
              <a:ext cx="1246336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8941F7B-1147-4101-815E-DE8F51F53ACB}"/>
                </a:ext>
              </a:extLst>
            </p:cNvPr>
            <p:cNvSpPr txBox="1"/>
            <p:nvPr/>
          </p:nvSpPr>
          <p:spPr>
            <a:xfrm>
              <a:off x="2143847" y="5842337"/>
              <a:ext cx="113685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 err="1">
                  <a:latin typeface="+mn-lt"/>
                </a:rPr>
                <a:t>Y</a:t>
              </a:r>
              <a:r>
                <a:rPr lang="en-US" sz="4000" dirty="0" err="1">
                  <a:latin typeface="+mn-lt"/>
                </a:rPr>
                <a:t>w</a:t>
              </a:r>
              <a:endParaRPr lang="en-US" sz="6000" dirty="0">
                <a:latin typeface="+mn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52585B4-C3C2-4020-91A8-136A70858500}"/>
                </a:ext>
              </a:extLst>
            </p:cNvPr>
            <p:cNvSpPr txBox="1"/>
            <p:nvPr/>
          </p:nvSpPr>
          <p:spPr>
            <a:xfrm>
              <a:off x="2143848" y="4851737"/>
              <a:ext cx="12463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latin typeface="+mn-lt"/>
                </a:rPr>
                <a:t>Y</a:t>
              </a:r>
              <a:r>
                <a:rPr lang="en-US" sz="4000" dirty="0" err="1">
                  <a:latin typeface="+mn-lt"/>
                </a:rPr>
                <a:t>n</a:t>
              </a:r>
              <a:endParaRPr lang="en-US" sz="6000" dirty="0">
                <a:latin typeface="+mn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19AB7DB-BCA7-4C6E-9A22-5527AFA66FA4}"/>
              </a:ext>
            </a:extLst>
          </p:cNvPr>
          <p:cNvGrpSpPr/>
          <p:nvPr/>
        </p:nvGrpSpPr>
        <p:grpSpPr>
          <a:xfrm>
            <a:off x="377461" y="4832525"/>
            <a:ext cx="1803278" cy="1015664"/>
            <a:chOff x="5209836" y="5235640"/>
            <a:chExt cx="1803278" cy="1015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B8EEDAA-D51D-4BAC-AC2E-DB37EBE1527F}"/>
                </a:ext>
              </a:extLst>
            </p:cNvPr>
            <p:cNvSpPr txBox="1"/>
            <p:nvPr/>
          </p:nvSpPr>
          <p:spPr>
            <a:xfrm>
              <a:off x="5270329" y="5235640"/>
              <a:ext cx="174278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C00000"/>
                  </a:solidFill>
                  <a:latin typeface="+mn-lt"/>
                </a:rPr>
                <a:t>  F </a:t>
              </a:r>
              <a:r>
                <a:rPr lang="en-US" sz="6000" dirty="0">
                  <a:latin typeface="+mn-lt"/>
                </a:rPr>
                <a:t>=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0CB6969-2384-413E-80BD-A0F6D5D40C4F}"/>
                </a:ext>
              </a:extLst>
            </p:cNvPr>
            <p:cNvSpPr txBox="1"/>
            <p:nvPr/>
          </p:nvSpPr>
          <p:spPr>
            <a:xfrm>
              <a:off x="5209836" y="5235641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C00000"/>
                  </a:solidFill>
                  <a:latin typeface="+mn-lt"/>
                </a:rPr>
                <a:t>E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C06BF06-A153-4802-A3EA-87B8F097AAF4}"/>
              </a:ext>
            </a:extLst>
          </p:cNvPr>
          <p:cNvSpPr txBox="1"/>
          <p:nvPr/>
        </p:nvSpPr>
        <p:spPr>
          <a:xfrm>
            <a:off x="2440485" y="435358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+mn-lt"/>
              </a:rPr>
              <a:t>P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D04C409-DF89-4CCB-85E1-218633C49CDC}"/>
              </a:ext>
            </a:extLst>
          </p:cNvPr>
          <p:cNvCxnSpPr>
            <a:cxnSpLocks/>
          </p:cNvCxnSpPr>
          <p:nvPr/>
        </p:nvCxnSpPr>
        <p:spPr bwMode="auto">
          <a:xfrm>
            <a:off x="2166131" y="5352263"/>
            <a:ext cx="124633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7A9A472-CA35-46DD-AD6A-D1FF717CF47A}"/>
              </a:ext>
            </a:extLst>
          </p:cNvPr>
          <p:cNvSpPr txBox="1"/>
          <p:nvPr/>
        </p:nvSpPr>
        <p:spPr>
          <a:xfrm>
            <a:off x="2176378" y="5248024"/>
            <a:ext cx="1279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atin typeface="+mn-lt"/>
              </a:rPr>
              <a:t>Y</a:t>
            </a:r>
            <a:r>
              <a:rPr lang="en-US" sz="4800" dirty="0" err="1">
                <a:latin typeface="+mn-lt"/>
              </a:rPr>
              <a:t>w</a:t>
            </a:r>
            <a:endParaRPr lang="en-US" sz="7200" dirty="0"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38FF20C-9D0B-44D6-BBB8-B62C91523C72}"/>
              </a:ext>
            </a:extLst>
          </p:cNvPr>
          <p:cNvSpPr txBox="1"/>
          <p:nvPr/>
        </p:nvSpPr>
        <p:spPr>
          <a:xfrm>
            <a:off x="3002186" y="4878691"/>
            <a:ext cx="3445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n-lt"/>
              </a:rPr>
              <a:t>  </a:t>
            </a:r>
            <a:r>
              <a:rPr lang="en-US" sz="4800" baseline="30000" dirty="0">
                <a:latin typeface="+mn-lt"/>
              </a:rPr>
              <a:t>x</a:t>
            </a:r>
            <a:r>
              <a:rPr lang="en-US" sz="6000" dirty="0">
                <a:latin typeface="+mn-lt"/>
              </a:rPr>
              <a:t> EQF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D517972-D226-4A39-B25B-F0639A91BD65}"/>
              </a:ext>
            </a:extLst>
          </p:cNvPr>
          <p:cNvSpPr txBox="1"/>
          <p:nvPr/>
        </p:nvSpPr>
        <p:spPr>
          <a:xfrm>
            <a:off x="3781945" y="2623837"/>
            <a:ext cx="127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n-lt"/>
              </a:rPr>
              <a:t>  </a:t>
            </a:r>
            <a:r>
              <a:rPr lang="en-US" sz="4800" baseline="30000" dirty="0">
                <a:latin typeface="+mn-lt"/>
              </a:rPr>
              <a:t>x</a:t>
            </a:r>
            <a:endParaRPr lang="en-US" sz="6000" dirty="0">
              <a:latin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57E1283E-0FD2-460E-90CE-6747074141A8}"/>
              </a:ext>
            </a:extLst>
          </p:cNvPr>
          <p:cNvGrpSpPr/>
          <p:nvPr/>
        </p:nvGrpSpPr>
        <p:grpSpPr>
          <a:xfrm>
            <a:off x="2899697" y="2320675"/>
            <a:ext cx="2806156" cy="1578476"/>
            <a:chOff x="2899697" y="2320675"/>
            <a:chExt cx="2806156" cy="157847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87E4B598-6B4D-432E-AEF9-80514F59CAD4}"/>
                </a:ext>
              </a:extLst>
            </p:cNvPr>
            <p:cNvCxnSpPr/>
            <p:nvPr/>
          </p:nvCxnSpPr>
          <p:spPr bwMode="auto">
            <a:xfrm flipV="1">
              <a:off x="2899697" y="3248026"/>
              <a:ext cx="762000" cy="651125"/>
            </a:xfrm>
            <a:prstGeom prst="line">
              <a:avLst/>
            </a:prstGeom>
            <a:solidFill>
              <a:schemeClr val="accent1"/>
            </a:solidFill>
            <a:ln w="666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72D60A4C-B516-4644-AB6D-CBF00A6C3A0B}"/>
                </a:ext>
              </a:extLst>
            </p:cNvPr>
            <p:cNvCxnSpPr/>
            <p:nvPr/>
          </p:nvCxnSpPr>
          <p:spPr bwMode="auto">
            <a:xfrm flipV="1">
              <a:off x="4943853" y="2320675"/>
              <a:ext cx="762000" cy="651125"/>
            </a:xfrm>
            <a:prstGeom prst="line">
              <a:avLst/>
            </a:prstGeom>
            <a:solidFill>
              <a:schemeClr val="accent1"/>
            </a:solidFill>
            <a:ln w="666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29276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212E-6 2.02614E-6 L 0.25126 -0.354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3" y="-177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32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1219200" y="2057400"/>
            <a:ext cx="8077200" cy="762000"/>
          </a:xfrm>
        </p:spPr>
        <p:txBody>
          <a:bodyPr/>
          <a:lstStyle/>
          <a:p>
            <a:r>
              <a:rPr lang="en-US" dirty="0"/>
              <a:t>The Cropland Footprint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1371600" y="2819400"/>
            <a:ext cx="7772400" cy="3962400"/>
          </a:xfrm>
        </p:spPr>
        <p:txBody>
          <a:bodyPr/>
          <a:lstStyle/>
          <a:p>
            <a:r>
              <a:rPr lang="en-US" dirty="0"/>
              <a:t>Total cropland area required to produce crops consumed by people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0" y="1219200"/>
            <a:ext cx="1005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0" y="1495425"/>
            <a:ext cx="1005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0" y="1495425"/>
            <a:ext cx="1005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7" name="Rectangle 17"/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8" name="Rectangle 18"/>
          <p:cNvSpPr>
            <a:spLocks noChangeArrowheads="1"/>
          </p:cNvSpPr>
          <p:nvPr/>
        </p:nvSpPr>
        <p:spPr bwMode="auto">
          <a:xfrm>
            <a:off x="0" y="1466850"/>
            <a:ext cx="1005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9" name="Rectangle 20"/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0" y="1457325"/>
            <a:ext cx="1005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1790700"/>
            <a:ext cx="1005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886200"/>
            <a:ext cx="4352925" cy="1333500"/>
          </a:xfrm>
          <a:prstGeom prst="rect">
            <a:avLst/>
          </a:prstGeom>
          <a:noFill/>
        </p:spPr>
      </p:pic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1790700"/>
            <a:ext cx="1005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026" name="Picture 2" descr="C:\Users\Jon\Pictures\FAO_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28177"/>
            <a:ext cx="10287000" cy="771604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59815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306</Words>
  <Application>Microsoft Office PowerPoint</Application>
  <PresentationFormat>Po meri</PresentationFormat>
  <Paragraphs>93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11</vt:i4>
      </vt:variant>
    </vt:vector>
  </HeadingPairs>
  <TitlesOfParts>
    <vt:vector size="13" baseType="lpstr">
      <vt:lpstr>Blank Presentation</vt:lpstr>
      <vt:lpstr>Office Theme</vt:lpstr>
      <vt:lpstr>May 23-25, 2018 David Lin, Ph.D Director of Research Global Footprint Network</vt:lpstr>
      <vt:lpstr>What is a Footprint?</vt:lpstr>
      <vt:lpstr>What is a Footprint?</vt:lpstr>
      <vt:lpstr>What is a Footprint?</vt:lpstr>
      <vt:lpstr>Normalization Factors conserve consumption</vt:lpstr>
      <vt:lpstr>Footprint and Biocapacity</vt:lpstr>
      <vt:lpstr>Footprint Description Simplified</vt:lpstr>
      <vt:lpstr>Footprint Formula Simplified</vt:lpstr>
      <vt:lpstr>The Cropland Footprint</vt:lpstr>
      <vt:lpstr>PowerPointova predstavitev</vt:lpstr>
      <vt:lpstr>Equivalence of land types: (EQF) calculation</vt:lpstr>
    </vt:vector>
  </TitlesOfParts>
  <Company>Celery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Robison</dc:creator>
  <cp:lastModifiedBy>Nataša Kovač</cp:lastModifiedBy>
  <cp:revision>53</cp:revision>
  <dcterms:created xsi:type="dcterms:W3CDTF">2008-08-08T20:32:26Z</dcterms:created>
  <dcterms:modified xsi:type="dcterms:W3CDTF">2018-05-31T13:36:22Z</dcterms:modified>
</cp:coreProperties>
</file>