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34"/>
  </p:notesMasterIdLst>
  <p:sldIdLst>
    <p:sldId id="256" r:id="rId2"/>
    <p:sldId id="299" r:id="rId3"/>
    <p:sldId id="295" r:id="rId4"/>
    <p:sldId id="296" r:id="rId5"/>
    <p:sldId id="298" r:id="rId6"/>
    <p:sldId id="297" r:id="rId7"/>
    <p:sldId id="258" r:id="rId8"/>
    <p:sldId id="259" r:id="rId9"/>
    <p:sldId id="264" r:id="rId10"/>
    <p:sldId id="301" r:id="rId11"/>
    <p:sldId id="260" r:id="rId12"/>
    <p:sldId id="267" r:id="rId13"/>
    <p:sldId id="265" r:id="rId14"/>
    <p:sldId id="262" r:id="rId15"/>
    <p:sldId id="268" r:id="rId16"/>
    <p:sldId id="269" r:id="rId17"/>
    <p:sldId id="274" r:id="rId18"/>
    <p:sldId id="273" r:id="rId19"/>
    <p:sldId id="275" r:id="rId20"/>
    <p:sldId id="292" r:id="rId21"/>
    <p:sldId id="293" r:id="rId22"/>
    <p:sldId id="277" r:id="rId23"/>
    <p:sldId id="278" r:id="rId24"/>
    <p:sldId id="279" r:id="rId25"/>
    <p:sldId id="294" r:id="rId26"/>
    <p:sldId id="281" r:id="rId27"/>
    <p:sldId id="285" r:id="rId28"/>
    <p:sldId id="282" r:id="rId29"/>
    <p:sldId id="283" r:id="rId30"/>
    <p:sldId id="284" r:id="rId31"/>
    <p:sldId id="286" r:id="rId32"/>
    <p:sldId id="287" r:id="rId3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86898"/>
    <a:srgbClr val="3691A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2" d="100"/>
          <a:sy n="92" d="100"/>
        </p:scale>
        <p:origin x="-53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CD26B-1E4E-43C6-801C-D32BE551DA52}" type="datetimeFigureOut">
              <a:rPr lang="sl-SI" smtClean="0"/>
              <a:pPr/>
              <a:t>18.6.2013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6E6B14-8046-41B4-895C-431A89E73C4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="" xmlns:p14="http://schemas.microsoft.com/office/powerpoint/2010/main" val="3644029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otni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otni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3E0D4D1-C847-452D-B465-53140600160F}" type="datetimeFigureOut">
              <a:rPr lang="sl-SI" smtClean="0"/>
              <a:pPr/>
              <a:t>18.6.2013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765C49-571B-45BC-9184-A7A49446A0F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0D4D1-C847-452D-B465-53140600160F}" type="datetimeFigureOut">
              <a:rPr lang="sl-SI" smtClean="0"/>
              <a:pPr/>
              <a:t>18.6.2013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65C49-571B-45BC-9184-A7A49446A0F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3E0D4D1-C847-452D-B465-53140600160F}" type="datetimeFigureOut">
              <a:rPr lang="sl-SI" smtClean="0"/>
              <a:pPr/>
              <a:t>18.6.2013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sl-SI"/>
          </a:p>
        </p:txBody>
      </p:sp>
      <p:sp>
        <p:nvSpPr>
          <p:cNvPr id="7" name="Pravokotni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avokotni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avokotni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8765C49-571B-45BC-9184-A7A49446A0F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0D4D1-C847-452D-B465-53140600160F}" type="datetimeFigureOut">
              <a:rPr lang="sl-SI" smtClean="0"/>
              <a:pPr/>
              <a:t>18.6.2013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8765C49-571B-45BC-9184-A7A49446A0F7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7" name="Pravokotni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avokotni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avokotni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2" name="Ograda datum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0D4D1-C847-452D-B465-53140600160F}" type="datetimeFigureOut">
              <a:rPr lang="sl-SI" smtClean="0"/>
              <a:pPr/>
              <a:t>18.6.2013</a:t>
            </a:fld>
            <a:endParaRPr lang="sl-SI"/>
          </a:p>
        </p:txBody>
      </p:sp>
      <p:sp>
        <p:nvSpPr>
          <p:cNvPr id="13" name="Ograda številke diapozitiva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8765C49-571B-45BC-9184-A7A49446A0F7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4" name="Ograda no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Ograda vsebine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8" name="Ograda datum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3E0D4D1-C847-452D-B465-53140600160F}" type="datetimeFigureOut">
              <a:rPr lang="sl-SI" smtClean="0"/>
              <a:pPr/>
              <a:t>18.6.2013</a:t>
            </a:fld>
            <a:endParaRPr lang="sl-SI"/>
          </a:p>
        </p:txBody>
      </p:sp>
      <p:sp>
        <p:nvSpPr>
          <p:cNvPr id="10" name="Ograda številke diapozitiva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8765C49-571B-45BC-9184-A7A49446A0F7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2" name="Ograda no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3E0D4D1-C847-452D-B465-53140600160F}" type="datetimeFigureOut">
              <a:rPr lang="sl-SI" smtClean="0"/>
              <a:pPr/>
              <a:t>18.6.2013</a:t>
            </a:fld>
            <a:endParaRPr lang="sl-SI"/>
          </a:p>
        </p:txBody>
      </p:sp>
      <p:sp>
        <p:nvSpPr>
          <p:cNvPr id="12" name="Ograda številke diapozitiva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8765C49-571B-45BC-9184-A7A49446A0F7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4" name="Ograda no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sl-SI"/>
          </a:p>
        </p:txBody>
      </p:sp>
      <p:sp>
        <p:nvSpPr>
          <p:cNvPr id="16" name="Ograda besedila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15" name="Ograda besedila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0D4D1-C847-452D-B465-53140600160F}" type="datetimeFigureOut">
              <a:rPr lang="sl-SI" smtClean="0"/>
              <a:pPr/>
              <a:t>18.6.2013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8765C49-571B-45BC-9184-A7A49446A0F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0D4D1-C847-452D-B465-53140600160F}" type="datetimeFigureOut">
              <a:rPr lang="sl-SI" smtClean="0"/>
              <a:pPr/>
              <a:t>18.6.2013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765C49-571B-45BC-9184-A7A49446A0F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0D4D1-C847-452D-B465-53140600160F}" type="datetimeFigureOut">
              <a:rPr lang="sl-SI" smtClean="0"/>
              <a:pPr/>
              <a:t>18.6.2013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8765C49-571B-45BC-9184-A7A49446A0F7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9" name="Ograda vsebine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8" name="Pravokotni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avokotni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otni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1" name="Pravokotni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grada datum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3E0D4D1-C847-452D-B465-53140600160F}" type="datetimeFigureOut">
              <a:rPr lang="sl-SI" smtClean="0"/>
              <a:pPr/>
              <a:t>18.6.2013</a:t>
            </a:fld>
            <a:endParaRPr lang="sl-SI"/>
          </a:p>
        </p:txBody>
      </p:sp>
      <p:sp>
        <p:nvSpPr>
          <p:cNvPr id="13" name="Ograda številke diapozitiva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8765C49-571B-45BC-9184-A7A49446A0F7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4" name="Ograda no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3E0D4D1-C847-452D-B465-53140600160F}" type="datetimeFigureOut">
              <a:rPr lang="sl-SI" smtClean="0"/>
              <a:pPr/>
              <a:t>18.6.2013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Pravokotni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avokotni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avokotni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8765C49-571B-45BC-9184-A7A49446A0F7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Zrak in zdravje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 smtClean="0"/>
              <a:t>Majda Pohar, dr. med., spec. higiene</a:t>
            </a:r>
          </a:p>
          <a:p>
            <a:r>
              <a:rPr lang="sl-SI" dirty="0" smtClean="0"/>
              <a:t>Zavod za zdravstveno varstvo Murska Sobota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http://blog.iso50.com/wp-content/uploads/2011/10/smog-policeman-with-mas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285860"/>
            <a:ext cx="6429420" cy="4286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greenly.ro/greenly.ro/wp-content/uploads/2012/03/smog-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500042"/>
            <a:ext cx="4929222" cy="565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london smo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500174"/>
            <a:ext cx="6072230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V petih dneh: umrlo preko 4.000 ljudi več, kot običajno v tem času leta (3 x več od pričakovanega)</a:t>
            </a:r>
          </a:p>
          <a:p>
            <a:r>
              <a:rPr lang="sl-SI" dirty="0" smtClean="0"/>
              <a:t>Večina od njih: ljudje, ki so imeli že predhodno bolezni dihal in stari ljudje</a:t>
            </a:r>
          </a:p>
          <a:p>
            <a:pPr>
              <a:buNone/>
            </a:pPr>
            <a:endParaRPr lang="sl-SI" dirty="0" smtClean="0"/>
          </a:p>
          <a:p>
            <a:r>
              <a:rPr lang="sl-SI" dirty="0" smtClean="0"/>
              <a:t>Smrtnost povečana še nekaj naslednjih mesecev: dodatno 8.000 (ne samo kritično bolni!)</a:t>
            </a:r>
          </a:p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Davek Velikega smoga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smtClean="0"/>
              <a:t>Onesnaženje, za katerega so mnogi mislili, da je le del običajnega življenja mesta, </a:t>
            </a:r>
          </a:p>
          <a:p>
            <a:pPr>
              <a:buNone/>
            </a:pPr>
            <a:r>
              <a:rPr lang="sl-SI" dirty="0" smtClean="0"/>
              <a:t>                  je pomorilo 12.000 ljudi</a:t>
            </a:r>
          </a:p>
          <a:p>
            <a:pPr>
              <a:buNone/>
            </a:pPr>
            <a:endParaRPr lang="sl-SI" dirty="0" smtClean="0"/>
          </a:p>
          <a:p>
            <a:r>
              <a:rPr lang="sl-SI" dirty="0" smtClean="0"/>
              <a:t>šokiralo svet</a:t>
            </a:r>
          </a:p>
          <a:p>
            <a:r>
              <a:rPr lang="sl-SI" dirty="0" err="1" smtClean="0"/>
              <a:t>vzpodbudilo</a:t>
            </a:r>
            <a:r>
              <a:rPr lang="sl-SI" dirty="0" smtClean="0"/>
              <a:t> okoljsko gibanje</a:t>
            </a:r>
          </a:p>
          <a:p>
            <a:endParaRPr lang="sl-SI" dirty="0" smtClean="0"/>
          </a:p>
          <a:p>
            <a:r>
              <a:rPr lang="sl-SI" dirty="0" smtClean="0"/>
              <a:t>1956 in 1968: britanski parlament izdal 2 dokumenta  (</a:t>
            </a:r>
            <a:r>
              <a:rPr lang="sl-SI" dirty="0" err="1" smtClean="0"/>
              <a:t>Clean</a:t>
            </a:r>
            <a:r>
              <a:rPr lang="sl-SI" dirty="0" smtClean="0"/>
              <a:t> </a:t>
            </a:r>
            <a:r>
              <a:rPr lang="sl-SI" dirty="0" err="1" smtClean="0"/>
              <a:t>Air</a:t>
            </a:r>
            <a:r>
              <a:rPr lang="sl-SI" dirty="0" smtClean="0"/>
              <a:t> </a:t>
            </a:r>
            <a:r>
              <a:rPr lang="sl-SI" dirty="0" err="1" smtClean="0"/>
              <a:t>Acts</a:t>
            </a:r>
            <a:r>
              <a:rPr lang="sl-SI" dirty="0" smtClean="0"/>
              <a:t>), s katerima se je pričel tudi postopek prenehanja kurjenja premoga.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Razmere danes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</p:spPr>
        <p:txBody>
          <a:bodyPr>
            <a:normAutofit/>
          </a:bodyPr>
          <a:lstStyle/>
          <a:p>
            <a:r>
              <a:rPr lang="sl-SI" dirty="0" smtClean="0"/>
              <a:t>močno spremenile in močno izboljšale, stanje </a:t>
            </a:r>
            <a:r>
              <a:rPr lang="sl-SI" dirty="0"/>
              <a:t>ni več primerljivo s takratnim</a:t>
            </a:r>
          </a:p>
          <a:p>
            <a:endParaRPr lang="sl-SI" dirty="0" smtClean="0"/>
          </a:p>
          <a:p>
            <a:r>
              <a:rPr lang="sl-SI" dirty="0" smtClean="0"/>
              <a:t>nekaj časa celo prevladalo mišljenje, da škodljivih učinkov na zdravje ne pričakujemo več</a:t>
            </a:r>
          </a:p>
          <a:p>
            <a:endParaRPr lang="sl-SI" dirty="0" smtClean="0"/>
          </a:p>
          <a:p>
            <a:r>
              <a:rPr lang="sl-SI" dirty="0" smtClean="0"/>
              <a:t>v naslednjih desetletjih se je izkazalo, da je onesnažen zrak še vedno eden glavnih okoljskih dejavnikov tveganja za zdravje in </a:t>
            </a:r>
            <a:r>
              <a:rPr lang="sl-SI" dirty="0" smtClean="0">
                <a:solidFill>
                  <a:srgbClr val="FFC000"/>
                </a:solidFill>
              </a:rPr>
              <a:t>najpomembnejši okoljski javnozdravstveni problem v razvitem svetu</a:t>
            </a:r>
            <a:endParaRPr lang="sl-SI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/>
              <a:t>V ospredje so prišli drugi dejavniki onesnaženosti</a:t>
            </a:r>
          </a:p>
          <a:p>
            <a:endParaRPr lang="sl-SI" dirty="0" smtClean="0"/>
          </a:p>
          <a:p>
            <a:pPr lvl="1"/>
            <a:r>
              <a:rPr lang="sl-SI" dirty="0" smtClean="0"/>
              <a:t> fotokemična onesnaženost - </a:t>
            </a:r>
            <a:r>
              <a:rPr lang="sl-SI" sz="2000" dirty="0" smtClean="0"/>
              <a:t>visoke koncentracije </a:t>
            </a:r>
            <a:r>
              <a:rPr lang="sl-SI" sz="2000" b="1" dirty="0" smtClean="0"/>
              <a:t>ozona</a:t>
            </a:r>
            <a:r>
              <a:rPr lang="sl-SI" sz="2000" dirty="0" smtClean="0"/>
              <a:t> v vročih sončnih dneh - ne le v velikih mestih kot so LA in </a:t>
            </a:r>
            <a:r>
              <a:rPr lang="sl-SI" sz="2000" dirty="0" err="1" smtClean="0"/>
              <a:t>Mexico</a:t>
            </a:r>
            <a:r>
              <a:rPr lang="sl-SI" sz="2000" dirty="0" smtClean="0"/>
              <a:t> </a:t>
            </a:r>
            <a:r>
              <a:rPr lang="sl-SI" sz="2000" dirty="0" err="1" smtClean="0"/>
              <a:t>City</a:t>
            </a:r>
            <a:r>
              <a:rPr lang="sl-SI" sz="2000" dirty="0" smtClean="0"/>
              <a:t> ampak tudi v Evropi</a:t>
            </a:r>
          </a:p>
          <a:p>
            <a:pPr lvl="1"/>
            <a:r>
              <a:rPr lang="sl-SI" b="1" dirty="0" smtClean="0"/>
              <a:t>prašni delci </a:t>
            </a:r>
            <a:r>
              <a:rPr lang="sl-SI" dirty="0" smtClean="0"/>
              <a:t>v zraku z drugačno razporeditvijo velikosti in sestave ter toksičnostjo</a:t>
            </a:r>
          </a:p>
          <a:p>
            <a:pPr lvl="1"/>
            <a:endParaRPr lang="sl-SI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sl-SI" b="1" dirty="0" smtClean="0"/>
              <a:t> ozon, dušikov dioksid in prašni delci, benzen </a:t>
            </a:r>
            <a:endParaRPr lang="sl-SI" dirty="0" smtClean="0"/>
          </a:p>
          <a:p>
            <a:endParaRPr lang="sl-SI" dirty="0" smtClean="0"/>
          </a:p>
          <a:p>
            <a:pPr lvl="1"/>
            <a:endParaRPr lang="sl-SI" dirty="0" smtClean="0"/>
          </a:p>
          <a:p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Ozon, dušikov dioksid, prašni delci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sl-SI" b="1" dirty="0" smtClean="0"/>
          </a:p>
          <a:p>
            <a:pPr>
              <a:buNone/>
            </a:pPr>
            <a:r>
              <a:rPr lang="sl-SI" b="1" dirty="0" smtClean="0"/>
              <a:t>Ozon </a:t>
            </a:r>
          </a:p>
          <a:p>
            <a:pPr lvl="1"/>
            <a:r>
              <a:rPr lang="sl-SI" dirty="0" smtClean="0"/>
              <a:t>v troposferi: fotokemične reakcije izpušnih plinov vozil in industrije</a:t>
            </a:r>
          </a:p>
          <a:p>
            <a:pPr lvl="1"/>
            <a:r>
              <a:rPr lang="sl-SI" dirty="0" smtClean="0"/>
              <a:t>izpuhi motornih vozil, industrijske emisije, hlapi goriv in topil, predstavljajo glavne vire dušikovih oksidov (NOX) in hlapnih organskih spojin, ki so predhodniki ozona</a:t>
            </a:r>
          </a:p>
          <a:p>
            <a:pPr lvl="1"/>
            <a:r>
              <a:rPr lang="sl-SI" dirty="0" smtClean="0"/>
              <a:t>Predhodniki: </a:t>
            </a:r>
            <a:r>
              <a:rPr lang="sl-SI" dirty="0" err="1" smtClean="0"/>
              <a:t>Nox</a:t>
            </a:r>
            <a:r>
              <a:rPr lang="sl-SI" dirty="0" smtClean="0"/>
              <a:t>, CO, metan, drugi ogljikovodiki </a:t>
            </a:r>
          </a:p>
          <a:p>
            <a:pPr lvl="1"/>
            <a:r>
              <a:rPr lang="sl-SI" dirty="0" smtClean="0"/>
              <a:t>močan oksidant</a:t>
            </a:r>
          </a:p>
          <a:p>
            <a:pPr lvl="1"/>
            <a:endParaRPr lang="sl-SI" dirty="0" smtClean="0"/>
          </a:p>
          <a:p>
            <a:pPr>
              <a:buNone/>
            </a:pPr>
            <a:endParaRPr lang="sl-SI" b="1" dirty="0" smtClean="0"/>
          </a:p>
          <a:p>
            <a:pPr>
              <a:buNone/>
            </a:pPr>
            <a:r>
              <a:rPr lang="sl-SI" b="1" dirty="0" err="1" smtClean="0"/>
              <a:t>NOx</a:t>
            </a:r>
            <a:endParaRPr lang="sl-SI" b="1" dirty="0" smtClean="0"/>
          </a:p>
          <a:p>
            <a:pPr lvl="1"/>
            <a:r>
              <a:rPr lang="sl-SI" dirty="0" smtClean="0"/>
              <a:t>fosilna goriva iz stacionarnih virov in prometa</a:t>
            </a:r>
          </a:p>
          <a:p>
            <a:pPr lvl="1"/>
            <a:r>
              <a:rPr lang="sl-SI" dirty="0" smtClean="0"/>
              <a:t>po reakciji z atmosferskimi oksidanti (ozon) </a:t>
            </a:r>
            <a:r>
              <a:rPr lang="sl-SI" dirty="0" smtClean="0">
                <a:latin typeface="Lucida Sans Unicode"/>
                <a:cs typeface="Lucida Sans Unicode"/>
              </a:rPr>
              <a:t>→</a:t>
            </a:r>
            <a:r>
              <a:rPr lang="sl-SI" dirty="0" smtClean="0"/>
              <a:t> </a:t>
            </a:r>
            <a:r>
              <a:rPr lang="sl-SI" b="1" dirty="0" smtClean="0"/>
              <a:t>NO2</a:t>
            </a:r>
            <a:r>
              <a:rPr lang="sl-SI" dirty="0" smtClean="0"/>
              <a:t>.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Prašni </a:t>
            </a:r>
            <a:r>
              <a:rPr lang="sl-SI" dirty="0"/>
              <a:t>delci</a:t>
            </a:r>
            <a:br>
              <a:rPr lang="sl-SI" dirty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sl-SI" dirty="0" smtClean="0"/>
              <a:t>mešanica trdnih in tekočih delcev, suspendiranih v zraku</a:t>
            </a:r>
          </a:p>
          <a:p>
            <a:pPr lvl="1"/>
            <a:r>
              <a:rPr lang="sl-SI" dirty="0" smtClean="0"/>
              <a:t>velikosti od nekaj </a:t>
            </a:r>
            <a:r>
              <a:rPr lang="sl-SI" dirty="0" err="1" smtClean="0"/>
              <a:t>nm</a:t>
            </a:r>
            <a:r>
              <a:rPr lang="sl-SI" dirty="0" smtClean="0"/>
              <a:t> do 10µm</a:t>
            </a:r>
          </a:p>
          <a:p>
            <a:pPr lvl="1">
              <a:buNone/>
            </a:pPr>
            <a:endParaRPr lang="sl-SI" dirty="0" smtClean="0"/>
          </a:p>
          <a:p>
            <a:pPr lvl="1"/>
            <a:r>
              <a:rPr lang="sl-SI" b="1" dirty="0" smtClean="0"/>
              <a:t>PM10</a:t>
            </a:r>
            <a:r>
              <a:rPr lang="sl-SI" dirty="0" smtClean="0"/>
              <a:t>: prodrejo v zgornja in spodnja dihala</a:t>
            </a:r>
          </a:p>
          <a:p>
            <a:pPr lvl="1"/>
            <a:r>
              <a:rPr lang="sl-SI" b="1" dirty="0" smtClean="0"/>
              <a:t>PM2,5</a:t>
            </a:r>
            <a:r>
              <a:rPr lang="sl-SI" dirty="0" smtClean="0"/>
              <a:t>: prodrejo v pljuča, v področje izmenjave plinov</a:t>
            </a:r>
          </a:p>
          <a:p>
            <a:pPr lvl="1"/>
            <a:r>
              <a:rPr lang="sl-SI" b="1" dirty="0" smtClean="0"/>
              <a:t>najmanjši</a:t>
            </a:r>
            <a:r>
              <a:rPr lang="sl-SI" dirty="0" smtClean="0"/>
              <a:t>: manjši od 0,1 µm - </a:t>
            </a:r>
            <a:r>
              <a:rPr lang="sl-SI" dirty="0" err="1" smtClean="0"/>
              <a:t>ultrafini</a:t>
            </a:r>
            <a:r>
              <a:rPr lang="sl-SI" dirty="0" smtClean="0"/>
              <a:t> – ne povzročajo vnetja v pljučih, prodrejo v cirkulacijo, v celoten organizem</a:t>
            </a:r>
          </a:p>
          <a:p>
            <a:pPr lvl="1">
              <a:buNone/>
            </a:pPr>
            <a:endParaRPr lang="sl-SI" dirty="0" smtClean="0"/>
          </a:p>
          <a:p>
            <a:pPr lvl="1"/>
            <a:r>
              <a:rPr lang="sl-SI" dirty="0" smtClean="0"/>
              <a:t>vezane: toksične kovine, ogljikovodiki…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sl-SI" sz="3600" b="1" dirty="0" smtClean="0"/>
              <a:t>APHEA 1 in 2</a:t>
            </a:r>
            <a:r>
              <a:rPr lang="sl-SI" sz="3600" dirty="0" smtClean="0"/>
              <a:t> (</a:t>
            </a:r>
            <a:r>
              <a:rPr lang="sl-SI" sz="3600" b="1" dirty="0" err="1" smtClean="0"/>
              <a:t>A</a:t>
            </a:r>
            <a:r>
              <a:rPr lang="sl-SI" sz="3600" dirty="0" err="1" smtClean="0"/>
              <a:t>ir</a:t>
            </a:r>
            <a:r>
              <a:rPr lang="sl-SI" sz="3600" dirty="0" smtClean="0"/>
              <a:t> </a:t>
            </a:r>
            <a:r>
              <a:rPr lang="sl-SI" sz="3600" b="1" dirty="0" err="1" smtClean="0"/>
              <a:t>P</a:t>
            </a:r>
            <a:r>
              <a:rPr lang="sl-SI" sz="3600" dirty="0" err="1" smtClean="0"/>
              <a:t>ollution</a:t>
            </a:r>
            <a:r>
              <a:rPr lang="sl-SI" sz="3600" dirty="0" smtClean="0"/>
              <a:t> </a:t>
            </a:r>
            <a:r>
              <a:rPr lang="sl-SI" sz="3600" dirty="0" err="1" smtClean="0"/>
              <a:t>and</a:t>
            </a:r>
            <a:r>
              <a:rPr lang="sl-SI" sz="3600" dirty="0" smtClean="0"/>
              <a:t> </a:t>
            </a:r>
            <a:r>
              <a:rPr lang="sl-SI" sz="3600" b="1" dirty="0" err="1" smtClean="0"/>
              <a:t>H</a:t>
            </a:r>
            <a:r>
              <a:rPr lang="sl-SI" sz="3600" dirty="0" err="1" smtClean="0"/>
              <a:t>ealth</a:t>
            </a:r>
            <a:r>
              <a:rPr lang="sl-SI" sz="3600" dirty="0" smtClean="0"/>
              <a:t>: </a:t>
            </a:r>
            <a:r>
              <a:rPr lang="sl-SI" sz="3600" b="1" dirty="0" err="1" smtClean="0"/>
              <a:t>E</a:t>
            </a:r>
            <a:r>
              <a:rPr lang="sl-SI" sz="3600" dirty="0" err="1" smtClean="0"/>
              <a:t>uropean</a:t>
            </a:r>
            <a:r>
              <a:rPr lang="sl-SI" sz="3600" dirty="0" smtClean="0"/>
              <a:t> </a:t>
            </a:r>
            <a:r>
              <a:rPr lang="sl-SI" sz="3600" b="1" dirty="0" err="1" smtClean="0"/>
              <a:t>A</a:t>
            </a:r>
            <a:r>
              <a:rPr lang="sl-SI" sz="3600" dirty="0" err="1" smtClean="0"/>
              <a:t>proach</a:t>
            </a:r>
            <a:r>
              <a:rPr lang="sl-SI" sz="3600" dirty="0" smtClean="0"/>
              <a:t>)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214282" y="1928802"/>
            <a:ext cx="8786874" cy="43957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dirty="0" smtClean="0"/>
              <a:t>Evropa:  43 M ljudi, 29 evropskih mestih, 5 let:</a:t>
            </a:r>
          </a:p>
          <a:p>
            <a:pPr>
              <a:buNone/>
            </a:pPr>
            <a:endParaRPr lang="sl-SI" dirty="0" smtClean="0"/>
          </a:p>
          <a:p>
            <a:r>
              <a:rPr lang="sl-SI" dirty="0" smtClean="0"/>
              <a:t>kratkoročni učinki na zdravje </a:t>
            </a:r>
          </a:p>
          <a:p>
            <a:r>
              <a:rPr lang="sl-SI" b="1" dirty="0" smtClean="0"/>
              <a:t>dnevni</a:t>
            </a:r>
            <a:r>
              <a:rPr lang="sl-SI" dirty="0" smtClean="0"/>
              <a:t> podatki: </a:t>
            </a:r>
          </a:p>
          <a:p>
            <a:pPr>
              <a:buNone/>
            </a:pPr>
            <a:r>
              <a:rPr lang="sl-SI" dirty="0" smtClean="0"/>
              <a:t>   koncentracije onesnaževal – število nujnih sprejemov v bolnišnice</a:t>
            </a:r>
          </a:p>
          <a:p>
            <a:pPr lvl="1">
              <a:buNone/>
            </a:pPr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Onesnažen zrak </a:t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sl-SI" dirty="0" smtClean="0"/>
          </a:p>
          <a:p>
            <a:pPr algn="ctr">
              <a:buNone/>
            </a:pPr>
            <a:endParaRPr lang="sl-SI" dirty="0" smtClean="0"/>
          </a:p>
          <a:p>
            <a:pPr>
              <a:buNone/>
            </a:pPr>
            <a:r>
              <a:rPr lang="sl-SI" dirty="0" smtClean="0"/>
              <a:t>                         eden glavnih </a:t>
            </a:r>
          </a:p>
          <a:p>
            <a:pPr algn="ctr">
              <a:buNone/>
            </a:pPr>
            <a:r>
              <a:rPr lang="sl-SI" dirty="0" smtClean="0"/>
              <a:t>okoljskih dejavnikov tveganja za zdravje </a:t>
            </a:r>
          </a:p>
          <a:p>
            <a:pPr algn="ctr">
              <a:buNone/>
            </a:pPr>
            <a:endParaRPr lang="sl-SI" dirty="0" smtClean="0"/>
          </a:p>
          <a:p>
            <a:pPr algn="ctr">
              <a:buNone/>
            </a:pPr>
            <a:r>
              <a:rPr lang="sl-SI" dirty="0" smtClean="0"/>
              <a:t> </a:t>
            </a:r>
            <a:r>
              <a:rPr lang="sl-SI" dirty="0" smtClean="0">
                <a:solidFill>
                  <a:srgbClr val="FFC000"/>
                </a:solidFill>
              </a:rPr>
              <a:t>najpomembnejši okoljski javnozdravstveni problem v razvitem svetu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000760" y="1589567"/>
            <a:ext cx="2730340" cy="4572000"/>
          </a:xfrm>
        </p:spPr>
        <p:txBody>
          <a:bodyPr>
            <a:normAutofit fontScale="47500" lnSpcReduction="20000"/>
          </a:bodyPr>
          <a:lstStyle/>
          <a:p>
            <a:r>
              <a:rPr lang="sl-SI" sz="3200" b="1" dirty="0" smtClean="0"/>
              <a:t>APHEIS </a:t>
            </a:r>
            <a:r>
              <a:rPr lang="sl-SI" sz="3200" b="1" dirty="0" err="1" smtClean="0"/>
              <a:t>cities</a:t>
            </a:r>
            <a:r>
              <a:rPr lang="sl-SI" sz="3200" b="1" dirty="0" smtClean="0"/>
              <a:t>:</a:t>
            </a:r>
          </a:p>
          <a:p>
            <a:r>
              <a:rPr lang="sl-SI" sz="3200" dirty="0" smtClean="0"/>
              <a:t>Atene</a:t>
            </a:r>
          </a:p>
          <a:p>
            <a:r>
              <a:rPr lang="sl-SI" sz="3200" dirty="0" err="1" smtClean="0"/>
              <a:t>Dablin</a:t>
            </a:r>
            <a:endParaRPr lang="sl-SI" sz="3200" dirty="0" smtClean="0"/>
          </a:p>
          <a:p>
            <a:r>
              <a:rPr lang="sl-SI" sz="3200" dirty="0" smtClean="0"/>
              <a:t>Krakov</a:t>
            </a:r>
          </a:p>
          <a:p>
            <a:r>
              <a:rPr lang="sl-SI" sz="3200" dirty="0" smtClean="0"/>
              <a:t>Bukarešta</a:t>
            </a:r>
          </a:p>
          <a:p>
            <a:r>
              <a:rPr lang="sl-SI" sz="3200" dirty="0" smtClean="0"/>
              <a:t>Budimpešta</a:t>
            </a:r>
          </a:p>
          <a:p>
            <a:r>
              <a:rPr lang="sl-SI" sz="3200" b="1" dirty="0" smtClean="0"/>
              <a:t>Ljubljana, Celje</a:t>
            </a:r>
          </a:p>
          <a:p>
            <a:r>
              <a:rPr lang="sl-SI" sz="3200" dirty="0" smtClean="0"/>
              <a:t>London</a:t>
            </a:r>
          </a:p>
          <a:p>
            <a:r>
              <a:rPr lang="sl-SI" sz="3200" dirty="0" smtClean="0"/>
              <a:t>Pariz, </a:t>
            </a:r>
            <a:r>
              <a:rPr lang="sl-SI" sz="3200" dirty="0" err="1" smtClean="0"/>
              <a:t>Bordo</a:t>
            </a:r>
            <a:r>
              <a:rPr lang="sl-SI" sz="3200" dirty="0" smtClean="0"/>
              <a:t>, </a:t>
            </a:r>
            <a:r>
              <a:rPr lang="sl-SI" sz="3200" dirty="0" err="1" smtClean="0"/>
              <a:t>Lille</a:t>
            </a:r>
            <a:r>
              <a:rPr lang="sl-SI" sz="3200" dirty="0" smtClean="0"/>
              <a:t>, Lyon, Marseille, Strasbourg, Toulouse, Rouen, Le </a:t>
            </a:r>
            <a:r>
              <a:rPr lang="sl-SI" sz="3200" dirty="0" err="1" smtClean="0"/>
              <a:t>Havre</a:t>
            </a:r>
            <a:r>
              <a:rPr lang="sl-SI" sz="3200" dirty="0" smtClean="0"/>
              <a:t> </a:t>
            </a:r>
          </a:p>
          <a:p>
            <a:r>
              <a:rPr lang="sl-SI" sz="3200" dirty="0" smtClean="0"/>
              <a:t>Rim</a:t>
            </a:r>
          </a:p>
          <a:p>
            <a:r>
              <a:rPr lang="sl-SI" sz="3200" dirty="0" smtClean="0"/>
              <a:t>Barcelona, Bilbao, Madrid, Sevilla, Valencia</a:t>
            </a:r>
          </a:p>
          <a:p>
            <a:r>
              <a:rPr lang="sl-SI" sz="3200" dirty="0" err="1" smtClean="0"/>
              <a:t>Štokholm</a:t>
            </a:r>
            <a:r>
              <a:rPr lang="sl-SI" sz="3200" dirty="0" smtClean="0"/>
              <a:t>, </a:t>
            </a:r>
            <a:r>
              <a:rPr lang="sl-SI" sz="3200" dirty="0" err="1" smtClean="0"/>
              <a:t>Gothenburg</a:t>
            </a:r>
            <a:endParaRPr lang="sl-SI" sz="3200" dirty="0" smtClean="0"/>
          </a:p>
          <a:p>
            <a:r>
              <a:rPr lang="sl-SI" sz="3200" dirty="0" smtClean="0"/>
              <a:t>Tel-</a:t>
            </a:r>
            <a:r>
              <a:rPr lang="sl-SI" sz="3200" dirty="0" err="1" smtClean="0"/>
              <a:t>Aviv</a:t>
            </a:r>
            <a:endParaRPr lang="sl-SI" sz="3200" dirty="0" smtClean="0"/>
          </a:p>
          <a:p>
            <a:endParaRPr lang="sl-SI" sz="3200" dirty="0"/>
          </a:p>
        </p:txBody>
      </p:sp>
      <p:pic>
        <p:nvPicPr>
          <p:cNvPr id="5" name="Picture 2" descr="http://pollutionfree.files.wordpress.com/2010/01/apheis-map.jpe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4" y="1571612"/>
            <a:ext cx="4643470" cy="47149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smtClean="0"/>
              <a:t>Razlogi za sprejeme v bolnišnice: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endParaRPr lang="sl-SI" dirty="0" smtClean="0"/>
          </a:p>
          <a:p>
            <a:pPr lvl="1"/>
            <a:r>
              <a:rPr lang="sl-SI" dirty="0" smtClean="0"/>
              <a:t>astma </a:t>
            </a:r>
            <a:r>
              <a:rPr lang="sl-SI" dirty="0"/>
              <a:t>in KOPB pri ljudeh nad 65 let</a:t>
            </a:r>
          </a:p>
          <a:p>
            <a:pPr lvl="1"/>
            <a:r>
              <a:rPr lang="sl-SI" dirty="0" err="1"/>
              <a:t>srčnožilne</a:t>
            </a:r>
            <a:r>
              <a:rPr lang="sl-SI" dirty="0"/>
              <a:t> bolezni</a:t>
            </a:r>
          </a:p>
          <a:p>
            <a:pPr lvl="1"/>
            <a:r>
              <a:rPr lang="sl-SI" dirty="0" smtClean="0"/>
              <a:t>povečana dnevna umrljivost</a:t>
            </a:r>
          </a:p>
          <a:p>
            <a:endParaRPr lang="sl-SI" b="1" dirty="0" smtClean="0"/>
          </a:p>
          <a:p>
            <a:endParaRPr lang="sl-SI" dirty="0" smtClean="0"/>
          </a:p>
          <a:p>
            <a:r>
              <a:rPr lang="sl-SI" dirty="0" smtClean="0"/>
              <a:t>Istočasno podobni rezultati tudi v ZDA.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3600" b="1" dirty="0" smtClean="0"/>
              <a:t>MONICA</a:t>
            </a:r>
            <a:r>
              <a:rPr lang="sl-SI" sz="3600" dirty="0" smtClean="0"/>
              <a:t> (</a:t>
            </a:r>
            <a:r>
              <a:rPr lang="sl-SI" sz="3600" dirty="0" err="1" smtClean="0"/>
              <a:t>Multinational</a:t>
            </a:r>
            <a:r>
              <a:rPr lang="sl-SI" sz="3600" dirty="0" smtClean="0"/>
              <a:t> </a:t>
            </a:r>
            <a:r>
              <a:rPr lang="sl-SI" sz="3600" b="1" dirty="0" err="1" smtClean="0"/>
              <a:t>MONI</a:t>
            </a:r>
            <a:r>
              <a:rPr lang="sl-SI" sz="3600" dirty="0" err="1" smtClean="0"/>
              <a:t>toring</a:t>
            </a:r>
            <a:r>
              <a:rPr lang="sl-SI" sz="3600" dirty="0" smtClean="0"/>
              <a:t> </a:t>
            </a:r>
            <a:r>
              <a:rPr lang="sl-SI" sz="3600" dirty="0" err="1" smtClean="0"/>
              <a:t>of</a:t>
            </a:r>
            <a:r>
              <a:rPr lang="sl-SI" sz="3600" dirty="0" smtClean="0"/>
              <a:t> </a:t>
            </a:r>
            <a:r>
              <a:rPr lang="sl-SI" sz="3600" dirty="0" err="1" smtClean="0"/>
              <a:t>determinants</a:t>
            </a:r>
            <a:r>
              <a:rPr lang="sl-SI" sz="3600" dirty="0" smtClean="0"/>
              <a:t> in </a:t>
            </a:r>
            <a:r>
              <a:rPr lang="sl-SI" sz="3600" b="1" dirty="0" err="1" smtClean="0"/>
              <a:t>CA</a:t>
            </a:r>
            <a:r>
              <a:rPr lang="sl-SI" sz="3600" dirty="0" err="1" smtClean="0"/>
              <a:t>rdiovascular</a:t>
            </a:r>
            <a:r>
              <a:rPr lang="sl-SI" sz="3600" dirty="0" smtClean="0"/>
              <a:t> </a:t>
            </a:r>
            <a:r>
              <a:rPr lang="sl-SI" sz="3600" dirty="0" err="1" smtClean="0"/>
              <a:t>disease</a:t>
            </a:r>
            <a:r>
              <a:rPr lang="sl-SI" sz="3600" dirty="0" smtClean="0"/>
              <a:t>)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WHO mednarodna študija, 15 M ljudi, nad 10 let: spremljali determinante </a:t>
            </a:r>
            <a:r>
              <a:rPr lang="sl-SI" dirty="0" err="1" smtClean="0"/>
              <a:t>srčnožilnih</a:t>
            </a:r>
            <a:r>
              <a:rPr lang="sl-SI" dirty="0" smtClean="0"/>
              <a:t> bolezni</a:t>
            </a:r>
          </a:p>
          <a:p>
            <a:endParaRPr lang="sl-SI" dirty="0" smtClean="0"/>
          </a:p>
          <a:p>
            <a:r>
              <a:rPr lang="sl-SI" dirty="0" smtClean="0"/>
              <a:t>v Nemčiji epizoda onesnaženega zraka: v tem času ugotovili povečano viskoznost krvi, frekvenco srca, </a:t>
            </a:r>
            <a:r>
              <a:rPr lang="sl-SI" dirty="0" err="1" smtClean="0"/>
              <a:t>konc</a:t>
            </a:r>
            <a:r>
              <a:rPr lang="sl-SI" dirty="0" smtClean="0"/>
              <a:t>. CRP - povečano tveganje za </a:t>
            </a:r>
            <a:r>
              <a:rPr lang="sl-SI" dirty="0" err="1" smtClean="0"/>
              <a:t>srčnožilne</a:t>
            </a:r>
            <a:r>
              <a:rPr lang="sl-SI" dirty="0" smtClean="0"/>
              <a:t> dogodke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l-SI" b="1" dirty="0" smtClean="0"/>
              <a:t>Boston</a:t>
            </a:r>
            <a:r>
              <a:rPr lang="sl-SI" dirty="0" smtClean="0"/>
              <a:t>: </a:t>
            </a:r>
          </a:p>
          <a:p>
            <a:r>
              <a:rPr lang="sl-SI" dirty="0" smtClean="0"/>
              <a:t>NO2 in PM2,5 - povezana z življenje </a:t>
            </a:r>
            <a:r>
              <a:rPr lang="sl-SI" dirty="0" err="1" smtClean="0"/>
              <a:t>ogrožujočo</a:t>
            </a:r>
            <a:r>
              <a:rPr lang="sl-SI" dirty="0" smtClean="0"/>
              <a:t> srčno aritmijo</a:t>
            </a:r>
          </a:p>
          <a:p>
            <a:pPr>
              <a:buNone/>
            </a:pPr>
            <a:r>
              <a:rPr lang="sl-SI" dirty="0" smtClean="0"/>
              <a:t> </a:t>
            </a:r>
          </a:p>
          <a:p>
            <a:pPr>
              <a:buNone/>
            </a:pPr>
            <a:r>
              <a:rPr lang="sl-SI" b="1" dirty="0" smtClean="0"/>
              <a:t>Atlanta</a:t>
            </a:r>
            <a:r>
              <a:rPr lang="sl-SI" dirty="0" smtClean="0"/>
              <a:t>: Olimpijske igre 2000: </a:t>
            </a:r>
          </a:p>
          <a:p>
            <a:r>
              <a:rPr lang="sl-SI" dirty="0" smtClean="0"/>
              <a:t>ugotovili zmanjšanje števila obiskov in sprejemov v bolnišnice zaradi akutnih poslabšanj astme –</a:t>
            </a:r>
          </a:p>
          <a:p>
            <a:pPr>
              <a:buNone/>
            </a:pPr>
            <a:r>
              <a:rPr lang="sl-SI" dirty="0" smtClean="0"/>
              <a:t>   zmanjšana onesnaženost zraka zaradi ukrepov v prometu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smtClean="0"/>
              <a:t>Švicarske raziskave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sl-SI" dirty="0" smtClean="0"/>
              <a:t>serija švicarskih študij: </a:t>
            </a:r>
          </a:p>
          <a:p>
            <a:pPr>
              <a:buNone/>
            </a:pPr>
            <a:r>
              <a:rPr lang="sl-SI" dirty="0" smtClean="0"/>
              <a:t>čeprav je Švica majhna dežela, so razlike v izpostavljenosti zaradi reliefa velike</a:t>
            </a:r>
          </a:p>
          <a:p>
            <a:pPr>
              <a:buNone/>
            </a:pPr>
            <a:r>
              <a:rPr lang="sl-SI" dirty="0" smtClean="0"/>
              <a:t>Avstrija, Francija, Švica: 75 M ljudi: </a:t>
            </a:r>
          </a:p>
          <a:p>
            <a:r>
              <a:rPr lang="sl-SI" dirty="0" smtClean="0"/>
              <a:t>ocena: 40.000 smrti na leto pripisujejo onesnaženemu zraku, vsaj polovica zaradi prometa</a:t>
            </a:r>
          </a:p>
          <a:p>
            <a:r>
              <a:rPr lang="sl-SI" dirty="0" smtClean="0"/>
              <a:t>Podobno tudi število sprejemov v bolnišnice zaradi pljučnih in </a:t>
            </a:r>
            <a:r>
              <a:rPr lang="sl-SI" dirty="0" err="1" smtClean="0"/>
              <a:t>srčnožilnih</a:t>
            </a:r>
            <a:r>
              <a:rPr lang="sl-SI" dirty="0" smtClean="0"/>
              <a:t> bolezni</a:t>
            </a:r>
          </a:p>
          <a:p>
            <a:endParaRPr lang="sl-SI" dirty="0" smtClean="0"/>
          </a:p>
          <a:p>
            <a:r>
              <a:rPr lang="sl-SI" dirty="0" smtClean="0"/>
              <a:t>PM10, NO2 in SO2 - zmanjšanje pljučne funkcije     </a:t>
            </a:r>
          </a:p>
          <a:p>
            <a:pPr>
              <a:buNone/>
            </a:pPr>
            <a:r>
              <a:rPr lang="sl-SI" dirty="0" smtClean="0"/>
              <a:t>                                   bronhitis</a:t>
            </a:r>
          </a:p>
          <a:p>
            <a:r>
              <a:rPr lang="sl-SI" dirty="0" smtClean="0"/>
              <a:t>tudi otroci</a:t>
            </a:r>
          </a:p>
          <a:p>
            <a:r>
              <a:rPr lang="sl-SI" b="1" dirty="0" smtClean="0"/>
              <a:t>povezava je bila vidna že pri koncentracijah PM10 med 10 in 33 µm/m3, kar je nižje, kot v veliko evropskih mestih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Prašni delci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učinek na srce in ožilje večji, kot na dihala</a:t>
            </a:r>
          </a:p>
          <a:p>
            <a:endParaRPr lang="sl-SI" dirty="0" smtClean="0"/>
          </a:p>
          <a:p>
            <a:r>
              <a:rPr lang="sl-SI" dirty="0" smtClean="0"/>
              <a:t>povečano tveganje za obolevnost in umrljivost</a:t>
            </a:r>
            <a:endParaRPr lang="sl-SI" dirty="0"/>
          </a:p>
          <a:p>
            <a:endParaRPr lang="sl-SI" dirty="0"/>
          </a:p>
          <a:p>
            <a:r>
              <a:rPr lang="sl-SI" dirty="0"/>
              <a:t>motnje ritma, </a:t>
            </a:r>
            <a:r>
              <a:rPr lang="sl-SI" dirty="0" smtClean="0"/>
              <a:t>ateroskleroza</a:t>
            </a:r>
            <a:r>
              <a:rPr lang="sl-SI" dirty="0"/>
              <a:t>, krvni tlak, krvni strdki, </a:t>
            </a:r>
            <a:r>
              <a:rPr lang="sl-SI" dirty="0" smtClean="0"/>
              <a:t>infarkt, upad pljučne funkcije, rak 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smtClean="0"/>
              <a:t>Kdo je najbolj ogrožen?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642910" y="1571612"/>
            <a:ext cx="8153400" cy="4495800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sl-SI" u="sng" dirty="0" smtClean="0"/>
              <a:t>1. Ljudje z že obstoječimi boleznimi dihal in srca:</a:t>
            </a:r>
          </a:p>
          <a:p>
            <a:pPr marL="514350" indent="-514350">
              <a:buAutoNum type="arabicPeriod"/>
            </a:pPr>
            <a:endParaRPr lang="sl-SI" dirty="0" smtClean="0"/>
          </a:p>
          <a:p>
            <a:r>
              <a:rPr lang="sl-SI" dirty="0" smtClean="0"/>
              <a:t>astma, KOPB - kronični bronhitis, emfizem, pljučni rak</a:t>
            </a:r>
          </a:p>
          <a:p>
            <a:endParaRPr lang="sl-SI" dirty="0" smtClean="0"/>
          </a:p>
          <a:p>
            <a:r>
              <a:rPr lang="sl-SI" dirty="0" smtClean="0"/>
              <a:t>angina </a:t>
            </a:r>
            <a:r>
              <a:rPr lang="sl-SI" dirty="0" err="1" smtClean="0"/>
              <a:t>pektoris</a:t>
            </a:r>
            <a:r>
              <a:rPr lang="sl-SI" dirty="0" smtClean="0"/>
              <a:t>, predhodni srčni infarkt, popuščanje srca, motnje srčnega ritma</a:t>
            </a:r>
          </a:p>
          <a:p>
            <a:endParaRPr lang="sl-SI" dirty="0" smtClean="0"/>
          </a:p>
          <a:p>
            <a:r>
              <a:rPr lang="sl-SI" dirty="0" smtClean="0"/>
              <a:t>diabetiki - imajo pogosto sočasno bolezni srca in ožilja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smtClean="0"/>
              <a:t>Ljudje z boleznimi dihal in srca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88508" cy="4495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l-SI" dirty="0" smtClean="0"/>
              <a:t>Večja pogostost in teža simptomov, večja potreba po zdravilih:</a:t>
            </a:r>
          </a:p>
          <a:p>
            <a:pPr>
              <a:buNone/>
            </a:pPr>
            <a:endParaRPr lang="sl-SI" dirty="0" smtClean="0"/>
          </a:p>
          <a:p>
            <a:r>
              <a:rPr lang="sl-SI" dirty="0" smtClean="0"/>
              <a:t>poslabšanje kašlja, težko dihanje, zasoplost</a:t>
            </a:r>
          </a:p>
          <a:p>
            <a:endParaRPr lang="sl-SI" dirty="0" smtClean="0"/>
          </a:p>
          <a:p>
            <a:r>
              <a:rPr lang="sl-SI" dirty="0" smtClean="0"/>
              <a:t>težka sapa, otekanje nog v stopalih in gležnjih</a:t>
            </a:r>
          </a:p>
          <a:p>
            <a:endParaRPr lang="sl-SI" dirty="0" smtClean="0"/>
          </a:p>
          <a:p>
            <a:r>
              <a:rPr lang="sl-SI" dirty="0" smtClean="0"/>
              <a:t>poslabšanje motenj srčnega ritma, vrtoglavice</a:t>
            </a:r>
          </a:p>
          <a:p>
            <a:endParaRPr lang="sl-SI" dirty="0" smtClean="0"/>
          </a:p>
          <a:p>
            <a:r>
              <a:rPr lang="sl-SI" dirty="0" smtClean="0"/>
              <a:t>poslabšanje bolečine v prsnem košu ali rami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smtClean="0"/>
              <a:t>Kdo je najbolj ogrožen?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l-SI" u="sng" dirty="0" smtClean="0"/>
              <a:t>2. Majhni otroci:</a:t>
            </a:r>
          </a:p>
          <a:p>
            <a:r>
              <a:rPr lang="sl-SI" dirty="0" smtClean="0"/>
              <a:t>glede na telesno maso vdihnejo večji volumen zraka kot odrasli</a:t>
            </a:r>
          </a:p>
          <a:p>
            <a:r>
              <a:rPr lang="sl-SI" dirty="0" smtClean="0"/>
              <a:t>imajo intenzivnejši metabolizem</a:t>
            </a:r>
          </a:p>
          <a:p>
            <a:r>
              <a:rPr lang="sl-SI" dirty="0" smtClean="0"/>
              <a:t>mlad, nezrel sistem obrambe</a:t>
            </a:r>
          </a:p>
          <a:p>
            <a:r>
              <a:rPr lang="sl-SI" dirty="0" smtClean="0"/>
              <a:t>vse to jih naredi bolj občutljive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smtClean="0"/>
              <a:t>Kdo je najbolj ogrožen?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sl-SI" u="sng" dirty="0" smtClean="0"/>
          </a:p>
          <a:p>
            <a:pPr>
              <a:buNone/>
            </a:pPr>
            <a:r>
              <a:rPr lang="sl-SI" u="sng" dirty="0" smtClean="0"/>
              <a:t>3. Starejši ljudje:</a:t>
            </a:r>
          </a:p>
          <a:p>
            <a:r>
              <a:rPr lang="sl-SI" dirty="0" smtClean="0"/>
              <a:t>generalno šibkejša pljuča, srce in obrambni sistem</a:t>
            </a:r>
          </a:p>
          <a:p>
            <a:r>
              <a:rPr lang="sl-SI" dirty="0" err="1" smtClean="0"/>
              <a:t>nediagnosticirana</a:t>
            </a:r>
            <a:r>
              <a:rPr lang="sl-SI" dirty="0" smtClean="0"/>
              <a:t> bolezenska stanja pljuč in srca: </a:t>
            </a:r>
          </a:p>
          <a:p>
            <a:pPr lvl="1"/>
            <a:r>
              <a:rPr lang="sl-SI" dirty="0" smtClean="0"/>
              <a:t>nekateri ljudje se ne zavedajo, da imajo pljučno ali srčno obolenje: bolečina, tiščanje v prsih, prekomerno potenje, težje dihanje že brez naprezanja, trdovraten kašelj, kratka sapa </a:t>
            </a:r>
          </a:p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dirty="0" smtClean="0"/>
              <a:t>Očitni dokazi: onesnažen zrak je vzrok za        </a:t>
            </a:r>
          </a:p>
          <a:p>
            <a:pPr>
              <a:buNone/>
            </a:pPr>
            <a:r>
              <a:rPr lang="sl-SI" dirty="0" smtClean="0"/>
              <a:t>                        obolevnost in umrljivost</a:t>
            </a:r>
          </a:p>
          <a:p>
            <a:pPr>
              <a:buNone/>
            </a:pPr>
            <a:endParaRPr lang="sl-SI" dirty="0" smtClean="0"/>
          </a:p>
          <a:p>
            <a:pPr lvl="1"/>
            <a:r>
              <a:rPr lang="sl-SI" dirty="0"/>
              <a:t>v</a:t>
            </a:r>
            <a:r>
              <a:rPr lang="sl-SI" dirty="0" smtClean="0"/>
              <a:t>pliva na 100% populacije, od rojstva do smrti</a:t>
            </a:r>
          </a:p>
          <a:p>
            <a:pPr lvl="1"/>
            <a:r>
              <a:rPr lang="sl-SI" dirty="0"/>
              <a:t>n</a:t>
            </a:r>
            <a:r>
              <a:rPr lang="sl-SI" dirty="0" smtClean="0"/>
              <a:t>i prostovoljna izbira življenjskega sloga</a:t>
            </a:r>
          </a:p>
          <a:p>
            <a:pPr lvl="1"/>
            <a:endParaRPr lang="sl-SI" dirty="0" smtClean="0"/>
          </a:p>
          <a:p>
            <a:pPr lvl="1"/>
            <a:r>
              <a:rPr lang="sl-SI" dirty="0"/>
              <a:t>v</a:t>
            </a:r>
            <a:r>
              <a:rPr lang="sl-SI" dirty="0" smtClean="0"/>
              <a:t>elik del evropske populacije živi v predelih z nezdravo kakovostjo zraka</a:t>
            </a:r>
          </a:p>
          <a:p>
            <a:pPr lvl="1"/>
            <a:r>
              <a:rPr lang="sl-SI" dirty="0"/>
              <a:t>v</a:t>
            </a:r>
            <a:r>
              <a:rPr lang="sl-SI" dirty="0" smtClean="0"/>
              <a:t> nekaterih predeli se stanje ne izboljšuje</a:t>
            </a:r>
          </a:p>
          <a:p>
            <a:endParaRPr lang="sl-SI" dirty="0" smtClean="0"/>
          </a:p>
          <a:p>
            <a:r>
              <a:rPr lang="sl-SI" dirty="0" smtClean="0"/>
              <a:t>ocena SZO: po svetu prezgodaj umre okoli 2 M ljudi vsako leto</a:t>
            </a:r>
          </a:p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smtClean="0"/>
              <a:t>Kdo je najbolj ogrožen?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l-SI" u="sng" dirty="0" smtClean="0"/>
          </a:p>
          <a:p>
            <a:pPr>
              <a:buNone/>
            </a:pPr>
            <a:r>
              <a:rPr lang="sl-SI" u="sng" dirty="0" smtClean="0"/>
              <a:t>4. Ljudje, ki so fizično aktivni na prostem:</a:t>
            </a:r>
          </a:p>
          <a:p>
            <a:r>
              <a:rPr lang="sl-SI" dirty="0" smtClean="0"/>
              <a:t>poklicno intenzivno fizično delo, športniki - dihajo globlje in hitreje, zato več onesnaženja v pljuča.</a:t>
            </a:r>
          </a:p>
          <a:p>
            <a:pPr>
              <a:buNone/>
            </a:pPr>
            <a:r>
              <a:rPr lang="sl-SI" dirty="0" smtClean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3600" b="1" dirty="0" smtClean="0"/>
              <a:t>Ključno vprašanje</a:t>
            </a:r>
            <a:endParaRPr lang="sl-SI" sz="3600" b="1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sl-SI" b="1" dirty="0" smtClean="0"/>
          </a:p>
          <a:p>
            <a:endParaRPr lang="sl-SI" b="1" dirty="0" smtClean="0"/>
          </a:p>
          <a:p>
            <a:pPr marL="0" indent="0" algn="ctr">
              <a:buNone/>
            </a:pPr>
            <a:r>
              <a:rPr lang="sl-SI" b="1" dirty="0" smtClean="0"/>
              <a:t>Ali obstajajo mejne koncentracije, </a:t>
            </a:r>
          </a:p>
          <a:p>
            <a:pPr marL="0" indent="0" algn="ctr">
              <a:buNone/>
            </a:pPr>
            <a:r>
              <a:rPr lang="sl-SI" b="1" dirty="0" smtClean="0"/>
              <a:t>pod katerimi onesnaženost zraka </a:t>
            </a:r>
          </a:p>
          <a:p>
            <a:pPr marL="0" indent="0" algn="ctr">
              <a:buNone/>
            </a:pPr>
            <a:r>
              <a:rPr lang="sl-SI" b="1" dirty="0" smtClean="0"/>
              <a:t>nima vpliva na zdravje ljudi?</a:t>
            </a:r>
          </a:p>
          <a:p>
            <a:endParaRPr lang="sl-SI" b="1" dirty="0" smtClean="0"/>
          </a:p>
          <a:p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1040160"/>
          </a:xfrm>
        </p:spPr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povezava med koncentracijo prašnih delcev in povečanim tveganjem za umrljivost, je linearna –</a:t>
            </a:r>
          </a:p>
          <a:p>
            <a:endParaRPr lang="sl-SI" dirty="0" smtClean="0"/>
          </a:p>
          <a:p>
            <a:pPr marL="0" indent="0" algn="ctr">
              <a:buNone/>
            </a:pPr>
            <a:r>
              <a:rPr lang="sl-SI" b="1" dirty="0" smtClean="0"/>
              <a:t>kakršnokoli zmanjšanje delcev v zraku: </a:t>
            </a:r>
          </a:p>
          <a:p>
            <a:pPr marL="0" indent="0" algn="ctr">
              <a:buNone/>
            </a:pPr>
            <a:r>
              <a:rPr lang="sl-SI" b="1" dirty="0" smtClean="0"/>
              <a:t>pomembno izboljšanje za zdravje prebivalcev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l-SI" dirty="0" smtClean="0"/>
          </a:p>
          <a:p>
            <a:r>
              <a:rPr lang="sl-SI" dirty="0" smtClean="0"/>
              <a:t>Koncentracije onesnaževal v zraku so se v zadnjih 50 letih močno zmanjšale </a:t>
            </a:r>
          </a:p>
          <a:p>
            <a:pPr>
              <a:buNone/>
            </a:pPr>
            <a:endParaRPr lang="sl-SI" dirty="0" smtClean="0"/>
          </a:p>
          <a:p>
            <a:r>
              <a:rPr lang="sl-SI" dirty="0" smtClean="0"/>
              <a:t>Današnje koncentracije: </a:t>
            </a:r>
          </a:p>
          <a:p>
            <a:pPr>
              <a:buNone/>
            </a:pPr>
            <a:r>
              <a:rPr lang="sl-SI" dirty="0" smtClean="0"/>
              <a:t>    še vedno škodljivi učinki na zdravje ljudi</a:t>
            </a:r>
          </a:p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smtClean="0"/>
              <a:t>Škodljivi učinki na zdravje ljudi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vnetja v dihalih</a:t>
            </a:r>
          </a:p>
          <a:p>
            <a:r>
              <a:rPr lang="sl-SI" dirty="0"/>
              <a:t>z</a:t>
            </a:r>
            <a:r>
              <a:rPr lang="sl-SI" dirty="0" smtClean="0"/>
              <a:t>manjšanje pljučne funkcije</a:t>
            </a:r>
          </a:p>
          <a:p>
            <a:r>
              <a:rPr lang="sl-SI" dirty="0"/>
              <a:t>p</a:t>
            </a:r>
            <a:r>
              <a:rPr lang="sl-SI" dirty="0" smtClean="0"/>
              <a:t>oslabšanje bolezni (astma, KOPB, </a:t>
            </a:r>
            <a:r>
              <a:rPr lang="sl-SI" dirty="0" err="1" smtClean="0"/>
              <a:t>srčnožilne</a:t>
            </a:r>
            <a:r>
              <a:rPr lang="sl-SI" dirty="0" smtClean="0"/>
              <a:t> bolezni)</a:t>
            </a:r>
          </a:p>
          <a:p>
            <a:r>
              <a:rPr lang="sl-SI" dirty="0"/>
              <a:t>p</a:t>
            </a:r>
            <a:r>
              <a:rPr lang="sl-SI" dirty="0" smtClean="0"/>
              <a:t>ovečana umrljivost</a:t>
            </a:r>
          </a:p>
          <a:p>
            <a:endParaRPr lang="sl-SI" dirty="0" smtClean="0"/>
          </a:p>
          <a:p>
            <a:r>
              <a:rPr lang="sl-SI" dirty="0"/>
              <a:t>motnje ritma</a:t>
            </a:r>
          </a:p>
          <a:p>
            <a:r>
              <a:rPr lang="sl-SI" dirty="0" smtClean="0"/>
              <a:t>ateroskleroza, visok tlak, krvni strdki</a:t>
            </a:r>
          </a:p>
          <a:p>
            <a:r>
              <a:rPr lang="sl-SI" dirty="0"/>
              <a:t>s</a:t>
            </a:r>
            <a:r>
              <a:rPr lang="sl-SI" dirty="0" smtClean="0"/>
              <a:t>rčni, možganski infarkt</a:t>
            </a:r>
          </a:p>
          <a:p>
            <a:endParaRPr lang="sl-SI" dirty="0" smtClean="0"/>
          </a:p>
          <a:p>
            <a:r>
              <a:rPr lang="sl-SI" dirty="0" smtClean="0"/>
              <a:t>rak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vemo, kar vemo?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l-SI" dirty="0" smtClean="0"/>
          </a:p>
          <a:p>
            <a:r>
              <a:rPr lang="sl-SI" dirty="0" smtClean="0"/>
              <a:t>Eksperimentalne študije: izpostavljenost pod kontroliranimi pogoji (lab. živali)</a:t>
            </a:r>
          </a:p>
          <a:p>
            <a:endParaRPr lang="sl-SI" dirty="0" smtClean="0"/>
          </a:p>
          <a:p>
            <a:r>
              <a:rPr lang="sl-SI" dirty="0" smtClean="0"/>
              <a:t>Epidemiološke študije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Epidemiološke študije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Na velikem številu ljudi</a:t>
            </a:r>
          </a:p>
          <a:p>
            <a:r>
              <a:rPr lang="sl-SI" dirty="0" smtClean="0"/>
              <a:t>Kratkotrajne: </a:t>
            </a:r>
          </a:p>
          <a:p>
            <a:pPr lvl="1"/>
            <a:r>
              <a:rPr lang="sl-SI" dirty="0" smtClean="0"/>
              <a:t>krajše časovno obdobje</a:t>
            </a:r>
          </a:p>
          <a:p>
            <a:pPr lvl="1"/>
            <a:r>
              <a:rPr lang="sl-SI" dirty="0" smtClean="0"/>
              <a:t>spremljajo dnevne variacije onesnaženosti zraka in učinke na zdravje</a:t>
            </a:r>
          </a:p>
          <a:p>
            <a:endParaRPr lang="sl-SI" dirty="0" smtClean="0"/>
          </a:p>
          <a:p>
            <a:r>
              <a:rPr lang="sl-SI" dirty="0" smtClean="0"/>
              <a:t>Dolgotrajne (</a:t>
            </a:r>
            <a:r>
              <a:rPr lang="sl-SI" dirty="0" err="1" smtClean="0"/>
              <a:t>kohortne</a:t>
            </a:r>
            <a:r>
              <a:rPr lang="sl-SI" dirty="0" smtClean="0"/>
              <a:t>) študije: </a:t>
            </a:r>
          </a:p>
          <a:p>
            <a:pPr lvl="1"/>
            <a:r>
              <a:rPr lang="sl-SI" dirty="0" smtClean="0"/>
              <a:t>spremljajo skupino izpostavljenih ljudi skozi daljše časovno obdobje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Veliki londonski smog </a:t>
            </a:r>
            <a:r>
              <a:rPr lang="sl-SI" sz="3100" dirty="0" smtClean="0"/>
              <a:t>(</a:t>
            </a:r>
            <a:r>
              <a:rPr lang="sl-SI" sz="3100" i="1" dirty="0" err="1" smtClean="0"/>
              <a:t>The</a:t>
            </a:r>
            <a:r>
              <a:rPr lang="sl-SI" sz="3100" i="1" dirty="0" smtClean="0"/>
              <a:t> </a:t>
            </a:r>
            <a:r>
              <a:rPr lang="sl-SI" sz="3100" i="1" dirty="0" err="1" smtClean="0"/>
              <a:t>Great</a:t>
            </a:r>
            <a:r>
              <a:rPr lang="sl-SI" sz="3100" i="1" dirty="0" smtClean="0"/>
              <a:t> Smog</a:t>
            </a:r>
            <a:r>
              <a:rPr lang="sl-SI" sz="3100" dirty="0" smtClean="0"/>
              <a:t>)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00634"/>
          </a:xfrm>
        </p:spPr>
        <p:txBody>
          <a:bodyPr>
            <a:normAutofit fontScale="77500" lnSpcReduction="20000"/>
          </a:bodyPr>
          <a:lstStyle/>
          <a:p>
            <a:r>
              <a:rPr lang="sl-SI" dirty="0" smtClean="0"/>
              <a:t>December 1952: v Londonu umre več 1000 ljudi</a:t>
            </a:r>
          </a:p>
          <a:p>
            <a:endParaRPr lang="sl-SI" dirty="0" smtClean="0"/>
          </a:p>
          <a:p>
            <a:r>
              <a:rPr lang="sl-SI" dirty="0" smtClean="0"/>
              <a:t>med 5. in 9. decembrom: štiri dni trajajoče obdobje </a:t>
            </a:r>
            <a:r>
              <a:rPr lang="sl-SI" b="1" dirty="0" smtClean="0"/>
              <a:t>visoke koncentracije smoga</a:t>
            </a:r>
            <a:r>
              <a:rPr lang="sl-SI" dirty="0" smtClean="0"/>
              <a:t>, ki je zajel spodnji del doline Temze z Londonom               </a:t>
            </a:r>
          </a:p>
          <a:p>
            <a:r>
              <a:rPr lang="sl-SI" dirty="0" smtClean="0"/>
              <a:t>vzrok: megla, hud mraz, temperaturni obrat, ki je ujel izpuste SO</a:t>
            </a:r>
            <a:r>
              <a:rPr lang="sl-SI" baseline="-25000" dirty="0" smtClean="0"/>
              <a:t>2</a:t>
            </a:r>
            <a:r>
              <a:rPr lang="sl-SI" dirty="0" smtClean="0"/>
              <a:t> in dima (</a:t>
            </a:r>
            <a:r>
              <a:rPr lang="sl-SI" b="1" dirty="0" err="1" smtClean="0">
                <a:solidFill>
                  <a:srgbClr val="FFC000"/>
                </a:solidFill>
              </a:rPr>
              <a:t>sm</a:t>
            </a:r>
            <a:r>
              <a:rPr lang="sl-SI" dirty="0" err="1" smtClean="0"/>
              <a:t>oke</a:t>
            </a:r>
            <a:r>
              <a:rPr lang="sl-SI" dirty="0" smtClean="0"/>
              <a:t> + </a:t>
            </a:r>
            <a:r>
              <a:rPr lang="sl-SI" dirty="0" err="1" smtClean="0"/>
              <a:t>f</a:t>
            </a:r>
            <a:r>
              <a:rPr lang="sl-SI" b="1" dirty="0" err="1" smtClean="0">
                <a:solidFill>
                  <a:srgbClr val="FFC000"/>
                </a:solidFill>
              </a:rPr>
              <a:t>og</a:t>
            </a:r>
            <a:r>
              <a:rPr lang="sl-SI" dirty="0" smtClean="0"/>
              <a:t>)</a:t>
            </a:r>
          </a:p>
          <a:p>
            <a:endParaRPr lang="sl-SI" dirty="0" smtClean="0"/>
          </a:p>
          <a:p>
            <a:r>
              <a:rPr lang="sl-SI" dirty="0" smtClean="0"/>
              <a:t>debela plast megle se je pomešala z dimom iz industrijskih in domačih dimnikov</a:t>
            </a:r>
          </a:p>
          <a:p>
            <a:endParaRPr lang="sl-SI" dirty="0" smtClean="0"/>
          </a:p>
          <a:p>
            <a:r>
              <a:rPr lang="sl-SI" dirty="0" smtClean="0"/>
              <a:t>koncentraciji SO</a:t>
            </a:r>
            <a:r>
              <a:rPr lang="sl-SI" baseline="-25000" dirty="0" smtClean="0"/>
              <a:t>2</a:t>
            </a:r>
            <a:r>
              <a:rPr lang="sl-SI" dirty="0" smtClean="0"/>
              <a:t> in dima sta nekajkrat presegli običajne vrednosti (več 1000 µg/m</a:t>
            </a:r>
            <a:r>
              <a:rPr lang="sl-SI" baseline="30000" dirty="0" smtClean="0"/>
              <a:t>3</a:t>
            </a:r>
            <a:r>
              <a:rPr lang="sl-SI" dirty="0" smtClean="0"/>
              <a:t>), </a:t>
            </a:r>
          </a:p>
          <a:p>
            <a:pPr>
              <a:buNone/>
            </a:pPr>
            <a:r>
              <a:rPr lang="sl-SI" dirty="0" smtClean="0"/>
              <a:t>   onesnaženje je trajalo več dni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dict.net/img/great+smo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857232"/>
            <a:ext cx="6791325" cy="50958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redinsko">
  <a:themeElements>
    <a:clrScheme name="Po meri 19">
      <a:dk1>
        <a:srgbClr val="3691AA"/>
      </a:dk1>
      <a:lt1>
        <a:sysClr val="window" lastClr="FFFFFF"/>
      </a:lt1>
      <a:dk2>
        <a:srgbClr val="60B5CC"/>
      </a:dk2>
      <a:lt2>
        <a:srgbClr val="D4D4D6"/>
      </a:lt2>
      <a:accent1>
        <a:srgbClr val="FFCC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Sredinsk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redinsk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1409</TotalTime>
  <Words>1221</Words>
  <Application>Microsoft Office PowerPoint</Application>
  <PresentationFormat>Diaprojekcija na zaslonu (4:3)</PresentationFormat>
  <Paragraphs>206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32</vt:i4>
      </vt:variant>
    </vt:vector>
  </HeadingPairs>
  <TitlesOfParts>
    <vt:vector size="33" baseType="lpstr">
      <vt:lpstr>Sredinsko</vt:lpstr>
      <vt:lpstr>Zrak in zdravje</vt:lpstr>
      <vt:lpstr> Onesnažen zrak  </vt:lpstr>
      <vt:lpstr>Diapozitiv 3</vt:lpstr>
      <vt:lpstr>Diapozitiv 4</vt:lpstr>
      <vt:lpstr>Škodljivi učinki na zdravje ljudi</vt:lpstr>
      <vt:lpstr>Kako vemo, kar vemo?</vt:lpstr>
      <vt:lpstr>Epidemiološke študije</vt:lpstr>
      <vt:lpstr> Veliki londonski smog (The Great Smog) </vt:lpstr>
      <vt:lpstr>Diapozitiv 9</vt:lpstr>
      <vt:lpstr>Diapozitiv 10</vt:lpstr>
      <vt:lpstr>Diapozitiv 11</vt:lpstr>
      <vt:lpstr>Diapozitiv 12</vt:lpstr>
      <vt:lpstr>Diapozitiv 13</vt:lpstr>
      <vt:lpstr>Davek Velikega smoga</vt:lpstr>
      <vt:lpstr>Razmere danes</vt:lpstr>
      <vt:lpstr>Diapozitiv 16</vt:lpstr>
      <vt:lpstr>Ozon, dušikov dioksid, prašni delci</vt:lpstr>
      <vt:lpstr> Prašni delci </vt:lpstr>
      <vt:lpstr>APHEA 1 in 2 (Air Pollution and Health: European Aproach)</vt:lpstr>
      <vt:lpstr>Diapozitiv 20</vt:lpstr>
      <vt:lpstr>Razlogi za sprejeme v bolnišnice:</vt:lpstr>
      <vt:lpstr>MONICA (Multinational MONItoring of determinants in CArdiovascular disease)</vt:lpstr>
      <vt:lpstr>Diapozitiv 23</vt:lpstr>
      <vt:lpstr>Švicarske raziskave</vt:lpstr>
      <vt:lpstr>Prašni delci</vt:lpstr>
      <vt:lpstr>Kdo je najbolj ogrožen?</vt:lpstr>
      <vt:lpstr>Ljudje z boleznimi dihal in srca</vt:lpstr>
      <vt:lpstr>Kdo je najbolj ogrožen?</vt:lpstr>
      <vt:lpstr>Kdo je najbolj ogrožen?</vt:lpstr>
      <vt:lpstr>Kdo je najbolj ogrožen?</vt:lpstr>
      <vt:lpstr>Ključno vprašanje</vt:lpstr>
      <vt:lpstr>Diapozitiv 32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Zrak in zdravje</dc:title>
  <dc:creator>Majda Pohar</dc:creator>
  <cp:lastModifiedBy>Majda Pohar</cp:lastModifiedBy>
  <cp:revision>172</cp:revision>
  <dcterms:created xsi:type="dcterms:W3CDTF">2013-06-05T09:17:37Z</dcterms:created>
  <dcterms:modified xsi:type="dcterms:W3CDTF">2013-06-18T06:23:02Z</dcterms:modified>
</cp:coreProperties>
</file>