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49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84" r:id="rId5"/>
    <p:sldId id="260" r:id="rId6"/>
    <p:sldId id="263" r:id="rId7"/>
    <p:sldId id="285" r:id="rId8"/>
    <p:sldId id="286" r:id="rId9"/>
    <p:sldId id="287" r:id="rId10"/>
    <p:sldId id="292" r:id="rId11"/>
    <p:sldId id="288" r:id="rId12"/>
    <p:sldId id="289" r:id="rId13"/>
    <p:sldId id="290" r:id="rId14"/>
    <p:sldId id="291" r:id="rId15"/>
    <p:sldId id="293" r:id="rId16"/>
    <p:sldId id="295" r:id="rId17"/>
    <p:sldId id="296" r:id="rId18"/>
    <p:sldId id="297" r:id="rId19"/>
    <p:sldId id="298" r:id="rId20"/>
    <p:sldId id="265" r:id="rId21"/>
    <p:sldId id="277" r:id="rId22"/>
    <p:sldId id="299" r:id="rId23"/>
    <p:sldId id="300" r:id="rId24"/>
  </p:sldIdLst>
  <p:sldSz cx="9144000" cy="6858000" type="screen4x3"/>
  <p:notesSz cx="6797675" cy="992822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ZV-FILE\users\Zdravstvena%20ekologija\Andrej%20Ursic\URAN\WORD\CLANKI\Dr&#382;avni%20zbor%202013\Podatki%20ARSO%20Celje%20zrak%20DS%20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ZV-FILE\users\Zdravstvena%20ekologija\ODDELEK%20ZE\VARSTVO%20OKOLJA\SVO\Sodelovanje%20z%20javnostjo\Zrak\Dr&#382;avni%20svet%202013\Podatki%20ARSO%20Celje%20zrak%20DS%2020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ZV-FILE\users\Zdravstvena%20ekologija\ODDELEK%20ZE\VARSTVO%20OKOLJA\SVO\Sodelovanje%20z%20javnostjo\Zrak\Dr&#382;avni%20svet%202013\Podatki%20ARSO%20Celje%20zrak%20DS%202013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ZZV-FILE\users\Zdravstvena%20ekologija\ODDELEK%20ZE\VARSTVO%20OKOLJA\SVO\Sodelovanje%20z%20javnostjo\Zrak\Dr&#382;avni%20svet%202013\Podatki%20ARSO%20Celje%20zrak%20DS%20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sl-SI" sz="1600" dirty="0"/>
              <a:t>Povprečna letna koncentracija SO2 v zraku v Celju</a:t>
            </a:r>
          </a:p>
        </c:rich>
      </c:tx>
      <c:layout>
        <c:manualLayout>
          <c:xMode val="edge"/>
          <c:yMode val="edge"/>
          <c:x val="0.16646355103048013"/>
          <c:y val="4.690831556503198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36517399884338E-2"/>
          <c:y val="0.15565048187891653"/>
          <c:w val="0.87912192737180361"/>
          <c:h val="0.69722887088226992"/>
        </c:manualLayout>
      </c:layout>
      <c:lineChart>
        <c:grouping val="standard"/>
        <c:varyColors val="0"/>
        <c:ser>
          <c:idx val="0"/>
          <c:order val="0"/>
          <c:tx>
            <c:v>SO2</c:v>
          </c:tx>
          <c:spPr>
            <a:ln w="317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'ARSO - bilteni'!$A$2:$A$22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'ARSO - bilteni'!$C$2:$C$22</c:f>
              <c:numCache>
                <c:formatCode>General</c:formatCode>
                <c:ptCount val="21"/>
                <c:pt idx="0">
                  <c:v>57</c:v>
                </c:pt>
                <c:pt idx="1">
                  <c:v>54</c:v>
                </c:pt>
                <c:pt idx="2">
                  <c:v>49</c:v>
                </c:pt>
                <c:pt idx="3">
                  <c:v>32</c:v>
                </c:pt>
                <c:pt idx="4">
                  <c:v>24</c:v>
                </c:pt>
                <c:pt idx="5">
                  <c:v>28</c:v>
                </c:pt>
                <c:pt idx="6">
                  <c:v>23</c:v>
                </c:pt>
                <c:pt idx="7">
                  <c:v>19</c:v>
                </c:pt>
                <c:pt idx="8">
                  <c:v>17</c:v>
                </c:pt>
                <c:pt idx="9">
                  <c:v>15</c:v>
                </c:pt>
                <c:pt idx="10">
                  <c:v>10</c:v>
                </c:pt>
                <c:pt idx="11">
                  <c:v>10</c:v>
                </c:pt>
                <c:pt idx="12">
                  <c:v>11</c:v>
                </c:pt>
                <c:pt idx="13">
                  <c:v>9</c:v>
                </c:pt>
                <c:pt idx="14">
                  <c:v>7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6</c:v>
                </c:pt>
                <c:pt idx="19">
                  <c:v>6</c:v>
                </c:pt>
                <c:pt idx="20">
                  <c:v>7</c:v>
                </c:pt>
              </c:numCache>
            </c:numRef>
          </c:val>
          <c:smooth val="0"/>
        </c:ser>
        <c:ser>
          <c:idx val="1"/>
          <c:order val="1"/>
          <c:tx>
            <c:v>Mejna vrednost</c:v>
          </c:tx>
          <c:spPr>
            <a:ln w="3175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'ARSO - bilteni'!$A$2:$A$22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'ARSO - bilteni'!$D$2:$D$22</c:f>
              <c:numCache>
                <c:formatCode>General</c:formatCode>
                <c:ptCount val="21"/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702016"/>
        <c:axId val="177704320"/>
      </c:lineChart>
      <c:catAx>
        <c:axId val="177702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l-SI"/>
                  <a:t>Leto</a:t>
                </a:r>
              </a:p>
            </c:rich>
          </c:tx>
          <c:layout>
            <c:manualLayout>
              <c:xMode val="edge"/>
              <c:yMode val="edge"/>
              <c:x val="0.49939014033502227"/>
              <c:y val="0.918977441252679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177704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7043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l-SI" sz="1200"/>
                  <a:t>Koncentracija [ug/m3]</a:t>
                </a:r>
              </a:p>
            </c:rich>
          </c:tx>
          <c:layout>
            <c:manualLayout>
              <c:xMode val="edge"/>
              <c:yMode val="edge"/>
              <c:x val="4.884004884004884E-3"/>
              <c:y val="0.348969886226908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17770201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2771762504045967"/>
          <c:y val="0.15565054368203973"/>
          <c:w val="0.23199036017933655"/>
          <c:h val="0.2309879175550817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l-SI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l-S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sl-SI" sz="1800"/>
              <a:t>Povprečna letna koncentracija NO2</a:t>
            </a:r>
          </a:p>
        </c:rich>
      </c:tx>
      <c:layout>
        <c:manualLayout>
          <c:xMode val="edge"/>
          <c:yMode val="edge"/>
          <c:x val="0.27309765766458682"/>
          <c:y val="4.690831556503198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059098456631099"/>
          <c:y val="0.16200020149309885"/>
          <c:w val="0.87179591131037193"/>
          <c:h val="0.69722887088226992"/>
        </c:manualLayout>
      </c:layout>
      <c:lineChart>
        <c:grouping val="standard"/>
        <c:varyColors val="0"/>
        <c:ser>
          <c:idx val="0"/>
          <c:order val="0"/>
          <c:tx>
            <c:v>Letna povprečna vrednost NO2</c:v>
          </c:tx>
          <c:spPr>
            <a:ln w="317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'ARSO - bilteni'!$S$2:$S$22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'ARSO - bilteni'!$U$2:$U$22</c:f>
              <c:numCache>
                <c:formatCode>General</c:formatCode>
                <c:ptCount val="21"/>
                <c:pt idx="0">
                  <c:v>32</c:v>
                </c:pt>
                <c:pt idx="1">
                  <c:v>37</c:v>
                </c:pt>
                <c:pt idx="2">
                  <c:v>37</c:v>
                </c:pt>
                <c:pt idx="3">
                  <c:v>35</c:v>
                </c:pt>
                <c:pt idx="4">
                  <c:v>33</c:v>
                </c:pt>
                <c:pt idx="6">
                  <c:v>29</c:v>
                </c:pt>
                <c:pt idx="7">
                  <c:v>28</c:v>
                </c:pt>
                <c:pt idx="8">
                  <c:v>30</c:v>
                </c:pt>
                <c:pt idx="9">
                  <c:v>26</c:v>
                </c:pt>
                <c:pt idx="10">
                  <c:v>24</c:v>
                </c:pt>
                <c:pt idx="11">
                  <c:v>27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23</c:v>
                </c:pt>
                <c:pt idx="16">
                  <c:v>21</c:v>
                </c:pt>
                <c:pt idx="17">
                  <c:v>22</c:v>
                </c:pt>
                <c:pt idx="18">
                  <c:v>26</c:v>
                </c:pt>
                <c:pt idx="19">
                  <c:v>25</c:v>
                </c:pt>
                <c:pt idx="20">
                  <c:v>27</c:v>
                </c:pt>
              </c:numCache>
            </c:numRef>
          </c:val>
          <c:smooth val="0"/>
        </c:ser>
        <c:ser>
          <c:idx val="1"/>
          <c:order val="1"/>
          <c:tx>
            <c:v>Letna mejna vrednost</c:v>
          </c:tx>
          <c:spPr>
            <a:ln w="3175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'ARSO - bilteni'!$S$2:$S$22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'ARSO - bilteni'!$V$2:$V$22</c:f>
              <c:numCache>
                <c:formatCode>General</c:formatCode>
                <c:ptCount val="21"/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56</c:v>
                </c:pt>
                <c:pt idx="11">
                  <c:v>54</c:v>
                </c:pt>
                <c:pt idx="12">
                  <c:v>52</c:v>
                </c:pt>
                <c:pt idx="13">
                  <c:v>50</c:v>
                </c:pt>
                <c:pt idx="14">
                  <c:v>48</c:v>
                </c:pt>
                <c:pt idx="15">
                  <c:v>46</c:v>
                </c:pt>
                <c:pt idx="16">
                  <c:v>44</c:v>
                </c:pt>
                <c:pt idx="17">
                  <c:v>42</c:v>
                </c:pt>
                <c:pt idx="18">
                  <c:v>40</c:v>
                </c:pt>
                <c:pt idx="19">
                  <c:v>40</c:v>
                </c:pt>
                <c:pt idx="20">
                  <c:v>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436672"/>
        <c:axId val="169447424"/>
      </c:lineChart>
      <c:catAx>
        <c:axId val="169436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l-SI"/>
                  <a:t>Leto</a:t>
                </a:r>
              </a:p>
            </c:rich>
          </c:tx>
          <c:layout>
            <c:manualLayout>
              <c:xMode val="edge"/>
              <c:yMode val="edge"/>
              <c:x val="0.49572713667201856"/>
              <c:y val="0.918977441252679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169447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94474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l-SI" sz="1200"/>
                  <a:t>Koncentracija NO2 [ug/m3]</a:t>
                </a:r>
              </a:p>
            </c:rich>
          </c:tx>
          <c:layout>
            <c:manualLayout>
              <c:xMode val="edge"/>
              <c:yMode val="edge"/>
              <c:x val="3.2560032560032559E-3"/>
              <c:y val="0.30277207886327639"/>
            </c:manualLayout>
          </c:layout>
          <c:overlay val="0"/>
          <c:spPr>
            <a:noFill/>
            <a:ln w="25400">
              <a:noFill/>
            </a:ln>
          </c:spPr>
        </c:title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16943667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3250994281006014"/>
          <c:y val="0.70177821409616725"/>
          <c:w val="0.43425738587282275"/>
          <c:h val="0.117083489890471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l-SI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l-S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sl-SI" sz="1400" dirty="0"/>
              <a:t>Povprečna l</a:t>
            </a:r>
            <a:r>
              <a:rPr lang="sl-SI" sz="1400" dirty="0" smtClean="0"/>
              <a:t>etna </a:t>
            </a:r>
            <a:r>
              <a:rPr lang="sl-SI" sz="1400" dirty="0"/>
              <a:t>koncentracija PM10 v zraku</a:t>
            </a:r>
          </a:p>
        </c:rich>
      </c:tx>
      <c:layout>
        <c:manualLayout>
          <c:xMode val="edge"/>
          <c:yMode val="edge"/>
          <c:x val="0.1576741508347726"/>
          <c:y val="3.255484784147204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8445761897131875E-2"/>
          <c:y val="0.13588138576786793"/>
          <c:w val="0.86183219625734742"/>
          <c:h val="0.73460874180753588"/>
        </c:manualLayout>
      </c:layout>
      <c:lineChart>
        <c:grouping val="standard"/>
        <c:varyColors val="0"/>
        <c:ser>
          <c:idx val="0"/>
          <c:order val="0"/>
          <c:tx>
            <c:v>Povprečna letna količina delcev PM10</c:v>
          </c:tx>
          <c:spPr>
            <a:ln w="317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'ARSO - bilteni'!$V$34:$V$48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cat>
          <c:val>
            <c:numRef>
              <c:f>'ARSO - bilteni'!$X$34:$X$48</c:f>
              <c:numCache>
                <c:formatCode>General</c:formatCode>
                <c:ptCount val="15"/>
                <c:pt idx="0">
                  <c:v>33</c:v>
                </c:pt>
                <c:pt idx="1">
                  <c:v>36</c:v>
                </c:pt>
                <c:pt idx="2">
                  <c:v>36</c:v>
                </c:pt>
                <c:pt idx="3">
                  <c:v>35</c:v>
                </c:pt>
                <c:pt idx="4">
                  <c:v>46</c:v>
                </c:pt>
                <c:pt idx="5">
                  <c:v>53</c:v>
                </c:pt>
                <c:pt idx="6">
                  <c:v>40</c:v>
                </c:pt>
                <c:pt idx="7">
                  <c:v>43</c:v>
                </c:pt>
                <c:pt idx="8">
                  <c:v>37</c:v>
                </c:pt>
                <c:pt idx="9">
                  <c:v>32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31</c:v>
                </c:pt>
                <c:pt idx="14">
                  <c:v>35</c:v>
                </c:pt>
              </c:numCache>
            </c:numRef>
          </c:val>
          <c:smooth val="0"/>
        </c:ser>
        <c:ser>
          <c:idx val="1"/>
          <c:order val="1"/>
          <c:tx>
            <c:v>Mejna vrednost</c:v>
          </c:tx>
          <c:spPr>
            <a:ln w="3175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'ARSO - bilteni'!$V$34:$V$48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cat>
          <c:val>
            <c:numRef>
              <c:f>'ARSO - bilteni'!$Y$34:$Y$48</c:f>
              <c:numCache>
                <c:formatCode>General</c:formatCode>
                <c:ptCount val="15"/>
                <c:pt idx="4">
                  <c:v>44.8</c:v>
                </c:pt>
                <c:pt idx="5">
                  <c:v>43.2</c:v>
                </c:pt>
                <c:pt idx="6">
                  <c:v>41.6</c:v>
                </c:pt>
                <c:pt idx="7">
                  <c:v>40</c:v>
                </c:pt>
                <c:pt idx="8">
                  <c:v>40</c:v>
                </c:pt>
                <c:pt idx="9">
                  <c:v>40</c:v>
                </c:pt>
                <c:pt idx="10">
                  <c:v>40</c:v>
                </c:pt>
                <c:pt idx="11">
                  <c:v>40</c:v>
                </c:pt>
                <c:pt idx="12">
                  <c:v>40</c:v>
                </c:pt>
                <c:pt idx="13">
                  <c:v>40</c:v>
                </c:pt>
                <c:pt idx="14">
                  <c:v>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742592"/>
        <c:axId val="177744896"/>
      </c:lineChart>
      <c:catAx>
        <c:axId val="177742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l-SI"/>
                  <a:t>Leto</a:t>
                </a:r>
              </a:p>
            </c:rich>
          </c:tx>
          <c:layout>
            <c:manualLayout>
              <c:xMode val="edge"/>
              <c:yMode val="edge"/>
              <c:x val="0.50431869591430611"/>
              <c:y val="0.927815169600615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177744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744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l-SI" sz="1000"/>
                  <a:t>Koncentacija PM10 [ug/m3]</a:t>
                </a:r>
              </a:p>
            </c:rich>
          </c:tx>
          <c:layout>
            <c:manualLayout>
              <c:xMode val="edge"/>
              <c:yMode val="edge"/>
              <c:x val="1.0362694300518135E-2"/>
              <c:y val="0.2979482978640408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l-SI"/>
          </a:p>
        </c:txPr>
        <c:crossAx val="17774259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4599993653643035"/>
          <c:y val="0.65746794389554808"/>
          <c:w val="0.60506675007592958"/>
          <c:h val="0.1422507536876361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l-SI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l-S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930436176394"/>
          <c:y val="0.1559371898115374"/>
          <c:w val="0.86567770631724472"/>
          <c:h val="0.6970083810389246"/>
        </c:manualLayout>
      </c:layout>
      <c:lineChart>
        <c:grouping val="standard"/>
        <c:varyColors val="0"/>
        <c:ser>
          <c:idx val="0"/>
          <c:order val="0"/>
          <c:tx>
            <c:strRef>
              <c:f>List2!$C$10</c:f>
              <c:strCache>
                <c:ptCount val="1"/>
                <c:pt idx="0">
                  <c:v>Dopustno št. preseganj MV</c:v>
                </c:pt>
              </c:strCache>
            </c:strRef>
          </c:tx>
          <c:cat>
            <c:numRef>
              <c:f>List2!$B$11:$B$21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List2!$C$11:$C$21</c:f>
              <c:numCache>
                <c:formatCode>General</c:formatCode>
                <c:ptCount val="11"/>
                <c:pt idx="0">
                  <c:v>35</c:v>
                </c:pt>
                <c:pt idx="1">
                  <c:v>35</c:v>
                </c:pt>
                <c:pt idx="2">
                  <c:v>35</c:v>
                </c:pt>
                <c:pt idx="3">
                  <c:v>35</c:v>
                </c:pt>
                <c:pt idx="4">
                  <c:v>35</c:v>
                </c:pt>
                <c:pt idx="5">
                  <c:v>35</c:v>
                </c:pt>
                <c:pt idx="6">
                  <c:v>35</c:v>
                </c:pt>
                <c:pt idx="7">
                  <c:v>35</c:v>
                </c:pt>
                <c:pt idx="8">
                  <c:v>35</c:v>
                </c:pt>
                <c:pt idx="9">
                  <c:v>35</c:v>
                </c:pt>
                <c:pt idx="10">
                  <c:v>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List2!$D$10</c:f>
              <c:strCache>
                <c:ptCount val="1"/>
                <c:pt idx="0">
                  <c:v>Dejansko št. preseganj MV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 baseline="0">
                    <a:solidFill>
                      <a:srgbClr val="C00000"/>
                    </a:solidFill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List2!$B$11:$B$21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List2!$D$11:$D$21</c:f>
              <c:numCache>
                <c:formatCode>General</c:formatCode>
                <c:ptCount val="11"/>
                <c:pt idx="0">
                  <c:v>116</c:v>
                </c:pt>
                <c:pt idx="1">
                  <c:v>146</c:v>
                </c:pt>
                <c:pt idx="2">
                  <c:v>80</c:v>
                </c:pt>
                <c:pt idx="3">
                  <c:v>97</c:v>
                </c:pt>
                <c:pt idx="4">
                  <c:v>62</c:v>
                </c:pt>
                <c:pt idx="5">
                  <c:v>51</c:v>
                </c:pt>
                <c:pt idx="6">
                  <c:v>37</c:v>
                </c:pt>
                <c:pt idx="7">
                  <c:v>42</c:v>
                </c:pt>
                <c:pt idx="8">
                  <c:v>58</c:v>
                </c:pt>
                <c:pt idx="9">
                  <c:v>73</c:v>
                </c:pt>
                <c:pt idx="10">
                  <c:v>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775360"/>
        <c:axId val="177776896"/>
      </c:lineChart>
      <c:catAx>
        <c:axId val="17777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l-SI"/>
          </a:p>
        </c:txPr>
        <c:crossAx val="177776896"/>
        <c:crosses val="autoZero"/>
        <c:auto val="1"/>
        <c:lblAlgn val="ctr"/>
        <c:lblOffset val="100"/>
        <c:noMultiLvlLbl val="0"/>
      </c:catAx>
      <c:valAx>
        <c:axId val="177776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l-SI"/>
          </a:p>
        </c:txPr>
        <c:crossAx val="1777753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sl-SI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0.07481</cdr:x>
      <cdr:y>0.04826</cdr:y>
    </cdr:from>
    <cdr:to>
      <cdr:x>0.99237</cdr:x>
      <cdr:y>0.13131</cdr:y>
    </cdr:to>
    <cdr:sp macro="" textlink="">
      <cdr:nvSpPr>
        <cdr:cNvPr id="2" name="PoljeZBesedilom 1"/>
        <cdr:cNvSpPr txBox="1"/>
      </cdr:nvSpPr>
      <cdr:spPr>
        <a:xfrm xmlns:a="http://schemas.openxmlformats.org/drawingml/2006/main">
          <a:off x="466725" y="204788"/>
          <a:ext cx="5724525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l-SI" sz="1600" b="1" dirty="0">
              <a:solidFill>
                <a:srgbClr val="C00000"/>
              </a:solidFill>
            </a:rPr>
            <a:t>Število dni  s </a:t>
          </a:r>
          <a:r>
            <a:rPr lang="sl-SI" sz="1600" b="1" dirty="0" smtClean="0">
              <a:solidFill>
                <a:srgbClr val="C00000"/>
              </a:solidFill>
            </a:rPr>
            <a:t>prekoračeno </a:t>
          </a:r>
          <a:r>
            <a:rPr lang="sl-SI" sz="1600" b="1" dirty="0">
              <a:solidFill>
                <a:srgbClr val="C00000"/>
              </a:solidFill>
            </a:rPr>
            <a:t>mejno vrednostjo za dnevno</a:t>
          </a:r>
          <a:r>
            <a:rPr lang="sl-SI" sz="1600" b="1" baseline="0" dirty="0">
              <a:solidFill>
                <a:srgbClr val="C00000"/>
              </a:solidFill>
            </a:rPr>
            <a:t> povprečje</a:t>
          </a:r>
          <a:endParaRPr lang="sl-SI" sz="16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0.00647</cdr:x>
      <cdr:y>0.23232</cdr:y>
    </cdr:from>
    <cdr:to>
      <cdr:x>0.04657</cdr:x>
      <cdr:y>0.6431</cdr:y>
    </cdr:to>
    <cdr:sp macro="" textlink="">
      <cdr:nvSpPr>
        <cdr:cNvPr id="3" name="PoljeZBesedilom 2"/>
        <cdr:cNvSpPr txBox="1"/>
      </cdr:nvSpPr>
      <cdr:spPr>
        <a:xfrm xmlns:a="http://schemas.openxmlformats.org/drawingml/2006/main">
          <a:off x="47625" y="985838"/>
          <a:ext cx="295275" cy="1743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sl-SI" sz="1400" b="1"/>
            <a:t>Število </a:t>
          </a:r>
          <a:r>
            <a:rPr lang="sl-SI" sz="1400" b="1" baseline="0"/>
            <a:t>preseganj</a:t>
          </a:r>
        </a:p>
      </cdr:txBody>
    </cdr:sp>
  </cdr:relSizeAnchor>
  <cdr:relSizeAnchor xmlns:cdr="http://schemas.openxmlformats.org/drawingml/2006/chartDrawing">
    <cdr:from>
      <cdr:x>0.03234</cdr:x>
      <cdr:y>0.23232</cdr:y>
    </cdr:from>
    <cdr:to>
      <cdr:x>0.15653</cdr:x>
      <cdr:y>0.44781</cdr:y>
    </cdr:to>
    <cdr:sp macro="" textlink="">
      <cdr:nvSpPr>
        <cdr:cNvPr id="4" name="PoljeZBesedilom 3"/>
        <cdr:cNvSpPr txBox="1"/>
      </cdr:nvSpPr>
      <cdr:spPr>
        <a:xfrm xmlns:a="http://schemas.openxmlformats.org/drawingml/2006/main">
          <a:off x="238126" y="9858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endParaRPr lang="sl-SI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47FFC-25C8-4FE1-B807-F06B1EC2895B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55A5E-9D0D-4532-AFC5-D2CA92E1C4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7216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8A50-6922-4FBD-8FE4-B325369F7F3F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DAD48-C7EB-4CEE-BFA0-CA8E2CF885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883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>
                <a:solidFill>
                  <a:srgbClr val="FF0000"/>
                </a:solidFill>
              </a:rPr>
              <a:t>Ustno povedati, da bodo v nadaljevanju glede na medij vsi obravnavani in zakaj ta vrstni red – ali po vključevanju ZZV ali po  nastajanju ali po prepoznavanju ali po problematiki!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>
                <a:solidFill>
                  <a:srgbClr val="FF0000"/>
                </a:solidFill>
              </a:rPr>
              <a:t>Po velikosti problema v povezavi</a:t>
            </a:r>
            <a:r>
              <a:rPr lang="sl-SI" sz="1200" baseline="0" dirty="0" smtClean="0">
                <a:solidFill>
                  <a:srgbClr val="FF0000"/>
                </a:solidFill>
              </a:rPr>
              <a:t> z prepoznanimi vplivi na zdravje in okolje. </a:t>
            </a:r>
            <a:endParaRPr lang="sl-SI" sz="1200" dirty="0" smtClean="0">
              <a:solidFill>
                <a:srgbClr val="FF0000"/>
              </a:solidFill>
            </a:endParaRP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DAD48-C7EB-4CEE-BFA0-CA8E2CF88554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142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985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647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9342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8463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5790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533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0427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300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093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804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1681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585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6223CBF-596E-451D-9C84-C39A2CA91BB4}" type="datetimeFigureOut">
              <a:rPr lang="sl-SI" smtClean="0"/>
              <a:t>4.12.2013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E13071-BCCF-443E-AEA8-6830FF3F4202}" type="slidenum">
              <a:rPr lang="sl-SI" smtClean="0"/>
              <a:t>‹#›</a:t>
            </a:fld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8615"/>
          </a:xfrm>
        </p:spPr>
        <p:txBody>
          <a:bodyPr>
            <a:normAutofit/>
          </a:bodyPr>
          <a:lstStyle/>
          <a:p>
            <a:r>
              <a:rPr lang="sl-SI" b="1" dirty="0" smtClean="0"/>
              <a:t>Ukrepi MO Celje za izboljšanje zraka v Celju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024136"/>
          </a:xfrm>
        </p:spPr>
        <p:txBody>
          <a:bodyPr>
            <a:normAutofit/>
          </a:bodyPr>
          <a:lstStyle/>
          <a:p>
            <a:r>
              <a:rPr lang="sl-SI" sz="1800" dirty="0" smtClean="0">
                <a:solidFill>
                  <a:schemeClr val="tx1"/>
                </a:solidFill>
              </a:rPr>
              <a:t>Nina </a:t>
            </a:r>
            <a:r>
              <a:rPr lang="sl-SI" sz="1800" dirty="0" smtClean="0">
                <a:solidFill>
                  <a:schemeClr val="tx1"/>
                </a:solidFill>
              </a:rPr>
              <a:t>Strle-Mašat</a:t>
            </a:r>
            <a:r>
              <a:rPr lang="sl-SI" sz="1800" baseline="30000" dirty="0" smtClean="0">
                <a:solidFill>
                  <a:schemeClr val="tx1"/>
                </a:solidFill>
              </a:rPr>
              <a:t>1</a:t>
            </a:r>
            <a:r>
              <a:rPr lang="sl-SI" sz="1800" dirty="0" smtClean="0">
                <a:solidFill>
                  <a:schemeClr val="tx1"/>
                </a:solidFill>
              </a:rPr>
              <a:t>, Simona Uršič</a:t>
            </a:r>
            <a:r>
              <a:rPr lang="sl-SI" sz="1800" baseline="30000" dirty="0" smtClean="0">
                <a:solidFill>
                  <a:schemeClr val="tx1"/>
                </a:solidFill>
              </a:rPr>
              <a:t>2</a:t>
            </a:r>
            <a:r>
              <a:rPr lang="sl-SI" sz="1800" dirty="0" smtClean="0">
                <a:solidFill>
                  <a:schemeClr val="tx1"/>
                </a:solidFill>
              </a:rPr>
              <a:t>, Andrej Uršič</a:t>
            </a:r>
            <a:r>
              <a:rPr lang="sl-SI" sz="1800" baseline="30000" dirty="0" smtClean="0">
                <a:solidFill>
                  <a:schemeClr val="tx1"/>
                </a:solidFill>
              </a:rPr>
              <a:t>2</a:t>
            </a:r>
          </a:p>
          <a:p>
            <a:r>
              <a:rPr lang="sl-SI" sz="1800" baseline="30000" dirty="0" smtClean="0">
                <a:solidFill>
                  <a:schemeClr val="tx1"/>
                </a:solidFill>
              </a:rPr>
              <a:t>1 </a:t>
            </a:r>
            <a:r>
              <a:rPr lang="sl-SI" sz="1800" dirty="0" smtClean="0">
                <a:solidFill>
                  <a:schemeClr val="tx1"/>
                </a:solidFill>
              </a:rPr>
              <a:t>Mestna </a:t>
            </a:r>
            <a:r>
              <a:rPr lang="sl-SI" sz="1800" dirty="0">
                <a:solidFill>
                  <a:schemeClr val="tx1"/>
                </a:solidFill>
              </a:rPr>
              <a:t>občina </a:t>
            </a:r>
            <a:r>
              <a:rPr lang="sl-SI" sz="1800" dirty="0" smtClean="0">
                <a:solidFill>
                  <a:schemeClr val="tx1"/>
                </a:solidFill>
              </a:rPr>
              <a:t>Celje, Trg celjskih knezov 9, 3000 Celje</a:t>
            </a:r>
          </a:p>
          <a:p>
            <a:r>
              <a:rPr lang="sl-SI" sz="1800" baseline="30000" dirty="0">
                <a:solidFill>
                  <a:schemeClr val="tx1"/>
                </a:solidFill>
              </a:rPr>
              <a:t>2</a:t>
            </a:r>
            <a:r>
              <a:rPr lang="sl-SI" sz="1800" dirty="0" smtClean="0">
                <a:solidFill>
                  <a:schemeClr val="tx1"/>
                </a:solidFill>
              </a:rPr>
              <a:t>Zavod za zdravstveno varstvo Celje, Ipavčeva 18, 3000 Celje</a:t>
            </a:r>
            <a:endParaRPr lang="sl-SI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5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611560" y="2060848"/>
            <a:ext cx="7812856" cy="3600400"/>
          </a:xfrm>
        </p:spPr>
        <p:txBody>
          <a:bodyPr>
            <a:noAutofit/>
          </a:bodyPr>
          <a:lstStyle/>
          <a:p>
            <a:r>
              <a:rPr lang="sl-SI" b="1" dirty="0" smtClean="0"/>
              <a:t>Uporabljena metoda: </a:t>
            </a:r>
            <a:r>
              <a:rPr lang="sl-SI" b="1" dirty="0"/>
              <a:t>EMEP/CORINAIR </a:t>
            </a:r>
            <a:r>
              <a:rPr lang="sl-SI" b="1" dirty="0" err="1"/>
              <a:t>Emission</a:t>
            </a:r>
            <a:r>
              <a:rPr lang="sl-SI" b="1" dirty="0"/>
              <a:t> </a:t>
            </a:r>
            <a:r>
              <a:rPr lang="sl-SI" b="1" dirty="0" err="1"/>
              <a:t>Inventory</a:t>
            </a:r>
            <a:r>
              <a:rPr lang="sl-SI" b="1" dirty="0"/>
              <a:t> </a:t>
            </a:r>
            <a:r>
              <a:rPr lang="sl-SI" b="1" dirty="0" err="1"/>
              <a:t>Guidebook</a:t>
            </a:r>
            <a:r>
              <a:rPr lang="sl-SI" b="1" dirty="0"/>
              <a:t> – </a:t>
            </a:r>
            <a:r>
              <a:rPr lang="sl-SI" b="1" dirty="0" smtClean="0"/>
              <a:t>2006 (metoda EEA, ARSO)</a:t>
            </a:r>
          </a:p>
          <a:p>
            <a:pPr lvl="1"/>
            <a:r>
              <a:rPr lang="sl-SI" b="1" dirty="0" smtClean="0"/>
              <a:t>Osnovni princip: izračun emisij s pomočjo emisijskih faktorjev</a:t>
            </a:r>
            <a:endParaRPr lang="sl-SI" b="1" dirty="0" smtClean="0"/>
          </a:p>
          <a:p>
            <a:pPr lvl="1"/>
            <a:r>
              <a:rPr lang="sl-SI" b="1" dirty="0" smtClean="0"/>
              <a:t>Modifikacija za industrijske kotlovnice, tehnološke procese in uporabo topil: rezultati meritev</a:t>
            </a:r>
            <a:endParaRPr lang="sl-SI" b="1" dirty="0" smtClean="0"/>
          </a:p>
          <a:p>
            <a:endParaRPr lang="sl-SI" b="1" dirty="0" smtClean="0"/>
          </a:p>
          <a:p>
            <a:r>
              <a:rPr lang="sl-SI" b="1" dirty="0" smtClean="0"/>
              <a:t>EMEP/CORINAIR</a:t>
            </a:r>
            <a:r>
              <a:rPr lang="sl-SI" b="1" dirty="0" smtClean="0"/>
              <a:t>: delitev virov onesnaževanj zraka na 11 skupin</a:t>
            </a:r>
            <a:endParaRPr lang="sl-SI" b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200" b="1" dirty="0"/>
              <a:t>PM10: Aktivnosti</a:t>
            </a:r>
            <a:br>
              <a:rPr lang="sl-SI" sz="3200" b="1" dirty="0"/>
            </a:br>
            <a:r>
              <a:rPr lang="sl-SI" sz="3200" b="1" dirty="0"/>
              <a:t>Kataster </a:t>
            </a:r>
            <a:r>
              <a:rPr lang="sl-SI" sz="3200" b="1" dirty="0" smtClean="0"/>
              <a:t>virov onesnaževanja </a:t>
            </a:r>
            <a:r>
              <a:rPr lang="sl-SI" sz="3200" b="1" dirty="0" smtClean="0"/>
              <a:t>zraka za 2007/08 </a:t>
            </a:r>
            <a:r>
              <a:rPr lang="sl-SI" sz="3200" b="1" dirty="0" smtClean="0"/>
              <a:t>(1)</a:t>
            </a:r>
            <a:endParaRPr lang="sl-SI" sz="3200" b="1" dirty="0"/>
          </a:p>
        </p:txBody>
      </p:sp>
    </p:spTree>
    <p:extLst>
      <p:ext uri="{BB962C8B-B14F-4D97-AF65-F5344CB8AC3E}">
        <p14:creationId xmlns:p14="http://schemas.microsoft.com/office/powerpoint/2010/main" val="30067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323528" y="1772816"/>
            <a:ext cx="8208912" cy="432048"/>
          </a:xfrm>
        </p:spPr>
        <p:txBody>
          <a:bodyPr>
            <a:noAutofit/>
          </a:bodyPr>
          <a:lstStyle/>
          <a:p>
            <a:r>
              <a:rPr lang="sl-SI" b="1" dirty="0" smtClean="0"/>
              <a:t>Način določitve količine onesnaževal (emisije) po skupinah</a:t>
            </a:r>
            <a:endParaRPr lang="sl-SI" b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sl-SI" sz="3600" b="1" dirty="0"/>
              <a:t>PM10: Aktivnosti</a:t>
            </a:r>
            <a:br>
              <a:rPr lang="sl-SI" sz="3600" b="1" dirty="0"/>
            </a:br>
            <a:r>
              <a:rPr lang="sl-SI" sz="3100" b="1" dirty="0"/>
              <a:t>Kataster virov onesnaževanja zraka za </a:t>
            </a:r>
            <a:r>
              <a:rPr lang="sl-SI" sz="3100" b="1" dirty="0" smtClean="0"/>
              <a:t>2007/08 (</a:t>
            </a:r>
            <a:r>
              <a:rPr lang="sl-SI" sz="3100" b="1" dirty="0"/>
              <a:t>2</a:t>
            </a:r>
            <a:r>
              <a:rPr lang="sl-SI" sz="3100" b="1" dirty="0" smtClean="0"/>
              <a:t>)</a:t>
            </a:r>
            <a:endParaRPr lang="sl-SI" sz="31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974408"/>
              </p:ext>
            </p:extLst>
          </p:nvPr>
        </p:nvGraphicFramePr>
        <p:xfrm>
          <a:off x="323528" y="2204864"/>
          <a:ext cx="8280920" cy="4565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8391"/>
                <a:gridCol w="3425948"/>
                <a:gridCol w="4166581"/>
              </a:tblGrid>
              <a:tr h="2214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effectLst/>
                        </a:rPr>
                        <a:t> </a:t>
                      </a:r>
                      <a:endParaRPr lang="sl-SI" sz="1600" b="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Naziv skupine virov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Način opredelitve količine onesnaževala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8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01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Termoelektrarne - toplarne in kotlovnice za daljinsko ogrevanje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600" b="1" i="1" u="sng" dirty="0">
                          <a:solidFill>
                            <a:schemeClr val="tx1"/>
                          </a:solidFill>
                          <a:effectLst/>
                        </a:rPr>
                        <a:t>Izračun s pomočjo emisijskih faktorjev</a:t>
                      </a:r>
                      <a:endParaRPr lang="sl-SI" sz="1600" b="1" i="1" u="sng" dirty="0">
                        <a:solidFill>
                          <a:schemeClr val="tx1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8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02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Kotlovnice za ogrevanje in mala kurišča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600" b="1" i="1" u="sng" dirty="0">
                          <a:solidFill>
                            <a:schemeClr val="tx1"/>
                          </a:solidFill>
                          <a:effectLst/>
                        </a:rPr>
                        <a:t>Izračun s pomočjo emisijskih faktorjev </a:t>
                      </a:r>
                      <a:endParaRPr lang="sl-SI" sz="1600" b="1" i="1" u="sng" dirty="0">
                        <a:solidFill>
                          <a:schemeClr val="tx1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8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03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Industrijske kotlovnice in procesi z izgorevanjem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  <a:effectLst/>
                        </a:rPr>
                        <a:t>Rezultati </a:t>
                      </a: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meritev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04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Tehnološki procesi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600" b="1" dirty="0" smtClean="0">
                          <a:solidFill>
                            <a:schemeClr val="tx1"/>
                          </a:solidFill>
                          <a:effectLst/>
                        </a:rPr>
                        <a:t>Rezultati </a:t>
                      </a: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meritev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8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05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Pridobivanje in distribucija fosilnih goriv</a:t>
                      </a:r>
                      <a:endParaRPr lang="sl-SI" sz="1600" b="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600" b="1" i="1" u="sng" dirty="0">
                          <a:solidFill>
                            <a:schemeClr val="tx1"/>
                          </a:solidFill>
                          <a:effectLst/>
                        </a:rPr>
                        <a:t>Izračun s pomočjo emisijskih faktorjev </a:t>
                      </a:r>
                      <a:endParaRPr lang="sl-SI" sz="1600" b="1" i="1" u="sng" dirty="0">
                        <a:solidFill>
                          <a:schemeClr val="tx1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06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</a:rPr>
                        <a:t>Uporaba topil</a:t>
                      </a:r>
                      <a:endParaRPr lang="sl-SI" sz="1600" b="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600" b="1" dirty="0" smtClean="0">
                          <a:effectLst/>
                        </a:rPr>
                        <a:t>Rezultati </a:t>
                      </a:r>
                      <a:r>
                        <a:rPr lang="sl-SI" sz="1600" b="1" dirty="0">
                          <a:effectLst/>
                        </a:rPr>
                        <a:t>meritev</a:t>
                      </a:r>
                      <a:endParaRPr lang="sl-SI" sz="1600" b="1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07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Cestni promet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600" b="1" i="1" u="sng" dirty="0">
                          <a:solidFill>
                            <a:schemeClr val="tx1"/>
                          </a:solidFill>
                          <a:effectLst/>
                        </a:rPr>
                        <a:t>Izračun s pomočjo emisijskih faktorjev </a:t>
                      </a:r>
                      <a:endParaRPr lang="sl-SI" sz="1600" b="1" i="1" u="sng" dirty="0">
                        <a:solidFill>
                          <a:schemeClr val="tx1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88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08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Ostali promet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sz="1600" b="0" i="0" dirty="0">
                          <a:effectLst/>
                        </a:rPr>
                        <a:t>Vir je bil ocenjen kot za Celje nepomemben. Emisij v zrak nismo ocenjevali.</a:t>
                      </a:r>
                      <a:endParaRPr lang="sl-SI" sz="1600" b="0" i="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09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Ravnanje z odpadki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600" b="1" i="1" u="sng" dirty="0">
                          <a:solidFill>
                            <a:schemeClr val="tx1"/>
                          </a:solidFill>
                          <a:effectLst/>
                        </a:rPr>
                        <a:t>Izračun s pomočjo emisijskih faktorjev </a:t>
                      </a:r>
                      <a:endParaRPr lang="sl-SI" sz="1600" b="1" i="1" u="sng" dirty="0">
                        <a:solidFill>
                          <a:schemeClr val="tx1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10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Kmetijstvo, gozdarstvo in živinoreja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600" b="1" i="1" u="sng" dirty="0">
                          <a:solidFill>
                            <a:schemeClr val="tx1"/>
                          </a:solidFill>
                          <a:effectLst/>
                        </a:rPr>
                        <a:t>Izračun s pomočjo emisijskih faktorjev </a:t>
                      </a:r>
                      <a:endParaRPr lang="sl-SI" sz="1600" b="1" i="1" u="sng" dirty="0">
                        <a:solidFill>
                          <a:schemeClr val="tx1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3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11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1600" b="0">
                          <a:effectLst/>
                        </a:rPr>
                        <a:t>Narava</a:t>
                      </a:r>
                      <a:endParaRPr lang="sl-SI" sz="1600" b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sz="1600" b="0" i="0" dirty="0">
                          <a:effectLst/>
                        </a:rPr>
                        <a:t>Vir je bil ocenjen kot za Celje nepomemben. Emisij v zrak nismo ocenjevali.</a:t>
                      </a:r>
                      <a:endParaRPr lang="sl-SI" sz="1600" b="0" i="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ESRI Crime Analysi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7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sl-SI" sz="3600" b="1" dirty="0"/>
              <a:t>PM10: Aktivnosti</a:t>
            </a:r>
            <a:br>
              <a:rPr lang="sl-SI" sz="3600" b="1" dirty="0"/>
            </a:br>
            <a:r>
              <a:rPr lang="sl-SI" sz="3100" b="1" dirty="0"/>
              <a:t>Kataster virov onesnaževanja zraka za 2007/08 </a:t>
            </a:r>
            <a:r>
              <a:rPr lang="sl-SI" sz="3100" b="1" dirty="0" smtClean="0"/>
              <a:t>(3)</a:t>
            </a:r>
            <a:endParaRPr lang="sl-SI" sz="3100" dirty="0"/>
          </a:p>
        </p:txBody>
      </p:sp>
      <p:pic>
        <p:nvPicPr>
          <p:cNvPr id="4" name="Slik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66158"/>
            <a:ext cx="6768752" cy="48245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jeZBesedilom 4"/>
          <p:cNvSpPr txBox="1"/>
          <p:nvPr/>
        </p:nvSpPr>
        <p:spPr>
          <a:xfrm>
            <a:off x="1506225" y="45811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Cestni promet</a:t>
            </a:r>
            <a:endParaRPr lang="sl-SI" b="1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5076056" y="513317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dirty="0" smtClean="0"/>
              <a:t>Ind. kotlovnice in tehnološki  procesi</a:t>
            </a:r>
            <a:endParaRPr lang="sl-SI" sz="1400" b="1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5145108" y="2708920"/>
            <a:ext cx="15121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dirty="0" smtClean="0"/>
              <a:t>Ogrevanje </a:t>
            </a:r>
            <a:r>
              <a:rPr lang="sl-SI" sz="1200" b="1" dirty="0" smtClean="0"/>
              <a:t>(kotlovnice in mala kurišča)</a:t>
            </a:r>
            <a:endParaRPr lang="sl-SI" sz="1200" b="1" dirty="0"/>
          </a:p>
        </p:txBody>
      </p:sp>
      <p:sp>
        <p:nvSpPr>
          <p:cNvPr id="8" name="Pravokotnik 7"/>
          <p:cNvSpPr/>
          <p:nvPr/>
        </p:nvSpPr>
        <p:spPr>
          <a:xfrm>
            <a:off x="5832140" y="2273484"/>
            <a:ext cx="19082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ljeZBesedilom 8"/>
          <p:cNvSpPr txBox="1"/>
          <p:nvPr/>
        </p:nvSpPr>
        <p:spPr>
          <a:xfrm>
            <a:off x="6657276" y="2673544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dirty="0" smtClean="0"/>
              <a:t>Skupina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2339752" y="193251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Struktura emisije </a:t>
            </a:r>
            <a:r>
              <a:rPr lang="sl-SI" b="1" dirty="0"/>
              <a:t>skupnega </a:t>
            </a:r>
            <a:r>
              <a:rPr lang="sl-SI" b="1" dirty="0" smtClean="0"/>
              <a:t>prahu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935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323528" y="1916832"/>
            <a:ext cx="8280920" cy="648072"/>
          </a:xfrm>
        </p:spPr>
        <p:txBody>
          <a:bodyPr>
            <a:noAutofit/>
          </a:bodyPr>
          <a:lstStyle/>
          <a:p>
            <a:r>
              <a:rPr lang="sl-SI" sz="1800" b="1" dirty="0"/>
              <a:t>Viri onesnaževanja in vpliv virov na onesnaženost zraka </a:t>
            </a:r>
            <a:r>
              <a:rPr lang="sl-SI" sz="1800" b="1" dirty="0" smtClean="0"/>
              <a:t>(Raziskava ARSO, 2011; Merilna mesta Celje - analiza </a:t>
            </a:r>
            <a:r>
              <a:rPr lang="sl-SI" sz="1800" b="1" dirty="0"/>
              <a:t>virov delcev PM10 </a:t>
            </a:r>
            <a:r>
              <a:rPr lang="sl-SI" sz="1800" b="1" dirty="0" smtClean="0"/>
              <a:t>)</a:t>
            </a:r>
            <a:endParaRPr lang="sl-SI" sz="1800" b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b="1" dirty="0"/>
              <a:t>PM10: Aktivnosti</a:t>
            </a:r>
            <a:br>
              <a:rPr lang="sl-SI" sz="4000" b="1" dirty="0"/>
            </a:br>
            <a:r>
              <a:rPr lang="sl-SI" sz="4000" b="1" dirty="0"/>
              <a:t>Opredelitev virov delcev PM10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07" y="2564904"/>
            <a:ext cx="6912379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4860032" y="306896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Industrija in promet 31 %</a:t>
            </a:r>
            <a:endParaRPr lang="sl-SI" b="1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1403648" y="60932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Kurjenje lesa 24 %</a:t>
            </a:r>
            <a:endParaRPr lang="sl-SI" b="1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4979888" y="5954796"/>
            <a:ext cx="243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Sekundarni delci  17 % (transport od drugod)</a:t>
            </a:r>
            <a:endParaRPr lang="sl-SI" b="1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1475656" y="302658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Neopredeljeni viri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6861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3672408"/>
          </a:xfrm>
        </p:spPr>
        <p:txBody>
          <a:bodyPr>
            <a:normAutofit/>
          </a:bodyPr>
          <a:lstStyle/>
          <a:p>
            <a:r>
              <a:rPr lang="sl-SI" sz="2800" b="1" dirty="0" smtClean="0"/>
              <a:t>Ukrepi za zmanjšanje onesnaženosti:</a:t>
            </a:r>
          </a:p>
          <a:p>
            <a:pPr lvl="1"/>
            <a:endParaRPr lang="sl-SI" sz="1000" b="1" dirty="0" smtClean="0"/>
          </a:p>
          <a:p>
            <a:pPr marL="759143" lvl="1" indent="-457200">
              <a:buFont typeface="+mj-lt"/>
              <a:buAutoNum type="arabicPeriod"/>
            </a:pPr>
            <a:r>
              <a:rPr lang="sl-SI" sz="2400" b="1" dirty="0"/>
              <a:t>Ukrepi na področju spodbujanja učinkovite rabe energije in obnovljivih virov energije </a:t>
            </a:r>
            <a:endParaRPr lang="sl-SI" sz="2400" b="1" dirty="0" smtClean="0"/>
          </a:p>
          <a:p>
            <a:pPr marL="759143" lvl="1" indent="-457200">
              <a:buFont typeface="+mj-lt"/>
              <a:buAutoNum type="arabicPeriod"/>
            </a:pPr>
            <a:endParaRPr lang="sl-SI" sz="1000" b="1" dirty="0" smtClean="0"/>
          </a:p>
          <a:p>
            <a:pPr marL="759143" lvl="1" indent="-457200">
              <a:buFont typeface="+mj-lt"/>
              <a:buAutoNum type="arabicPeriod"/>
            </a:pPr>
            <a:r>
              <a:rPr lang="sl-SI" sz="2400" b="1" dirty="0"/>
              <a:t>Ukrepi na področju prometa </a:t>
            </a:r>
            <a:endParaRPr lang="sl-SI" sz="2400" b="1" dirty="0" smtClean="0"/>
          </a:p>
          <a:p>
            <a:pPr marL="759143" lvl="1" indent="-457200">
              <a:buFont typeface="+mj-lt"/>
              <a:buAutoNum type="arabicPeriod"/>
            </a:pPr>
            <a:endParaRPr lang="sl-SI" sz="1000" b="1" dirty="0" smtClean="0"/>
          </a:p>
          <a:p>
            <a:pPr marL="759143" lvl="1" indent="-457200">
              <a:buFont typeface="+mj-lt"/>
              <a:buAutoNum type="arabicPeriod"/>
            </a:pPr>
            <a:r>
              <a:rPr lang="sl-SI" sz="2400" b="1" dirty="0"/>
              <a:t>Ukrepi na drugih </a:t>
            </a:r>
            <a:r>
              <a:rPr lang="sl-SI" sz="2400" b="1" dirty="0" smtClean="0"/>
              <a:t>področjih</a:t>
            </a:r>
          </a:p>
          <a:p>
            <a:pPr marL="759143" lvl="1" indent="-457200">
              <a:buFont typeface="+mj-lt"/>
              <a:buAutoNum type="arabicPeriod"/>
            </a:pPr>
            <a:endParaRPr lang="sl-SI" sz="1000" b="1" dirty="0" smtClean="0"/>
          </a:p>
          <a:p>
            <a:pPr marL="759143" lvl="1" indent="-457200">
              <a:buFont typeface="+mj-lt"/>
              <a:buAutoNum type="arabicPeriod"/>
            </a:pPr>
            <a:r>
              <a:rPr lang="sl-SI" sz="2400" b="1" dirty="0"/>
              <a:t>Kratkoročni ukrepi</a:t>
            </a:r>
            <a:endParaRPr lang="sl-SI" sz="2400" b="1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92480" cy="1252728"/>
          </a:xfrm>
        </p:spPr>
        <p:txBody>
          <a:bodyPr>
            <a:normAutofit/>
          </a:bodyPr>
          <a:lstStyle/>
          <a:p>
            <a:r>
              <a:rPr lang="sl-SI" sz="2800" b="1" dirty="0"/>
              <a:t>PM10: Aktivnosti</a:t>
            </a:r>
            <a:br>
              <a:rPr lang="sl-SI" sz="2800" b="1" dirty="0"/>
            </a:br>
            <a:r>
              <a:rPr lang="sl-SI" sz="2800" b="1" dirty="0"/>
              <a:t>Odlok o načrtu kakovosti zraka na območju </a:t>
            </a:r>
            <a:r>
              <a:rPr lang="sl-SI" sz="2800" b="1" dirty="0" smtClean="0"/>
              <a:t>MO Celje (1)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0700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611560" y="1844824"/>
            <a:ext cx="8064896" cy="4248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sz="2800" b="1" dirty="0" smtClean="0"/>
              <a:t>1. Ukrepi </a:t>
            </a:r>
            <a:r>
              <a:rPr lang="sl-SI" sz="2800" b="1" dirty="0"/>
              <a:t>na področju spodbujanja učinkovite rabe energije in obnovljivih virov </a:t>
            </a:r>
            <a:r>
              <a:rPr lang="sl-SI" sz="2800" b="1" dirty="0" smtClean="0"/>
              <a:t>energije:</a:t>
            </a:r>
          </a:p>
          <a:p>
            <a:pPr marL="0" indent="0">
              <a:buNone/>
            </a:pPr>
            <a:endParaRPr lang="sl-SI" sz="1100" b="1" dirty="0" smtClean="0"/>
          </a:p>
          <a:p>
            <a:pPr lvl="1"/>
            <a:r>
              <a:rPr lang="sl-SI" sz="2400" b="1" dirty="0" smtClean="0"/>
              <a:t>Daljinsko ogrevanje in oskrba s plinom (6 </a:t>
            </a:r>
            <a:r>
              <a:rPr lang="sl-SI" sz="2400" b="1" dirty="0" err="1" smtClean="0"/>
              <a:t>podukrepov</a:t>
            </a:r>
            <a:r>
              <a:rPr lang="sl-SI" sz="2400" b="1" dirty="0" smtClean="0"/>
              <a:t>)</a:t>
            </a:r>
          </a:p>
          <a:p>
            <a:pPr lvl="2"/>
            <a:r>
              <a:rPr lang="sl-SI" dirty="0" smtClean="0"/>
              <a:t>Širitev obeh sistemov, povečevaje priključevanja, izboljšava strukture rabe energentov…</a:t>
            </a:r>
          </a:p>
          <a:p>
            <a:pPr lvl="1"/>
            <a:r>
              <a:rPr lang="sl-SI" sz="2400" b="1" dirty="0" smtClean="0"/>
              <a:t>Ukrepi na področju naprav za ogrevanje gospodinjstev (5 </a:t>
            </a:r>
            <a:r>
              <a:rPr lang="sl-SI" sz="2400" b="1" dirty="0" err="1" smtClean="0"/>
              <a:t>podukrepov</a:t>
            </a:r>
            <a:r>
              <a:rPr lang="sl-SI" sz="2400" b="1" dirty="0" smtClean="0"/>
              <a:t>)</a:t>
            </a:r>
          </a:p>
          <a:p>
            <a:pPr lvl="2"/>
            <a:r>
              <a:rPr lang="sl-SI" dirty="0" smtClean="0"/>
              <a:t>Spodbujanje zamenjav kurilnih naprav, zagotavljanje standardov kakovosti kurilnih naprav</a:t>
            </a:r>
            <a:r>
              <a:rPr lang="sl-SI" dirty="0"/>
              <a:t>, poostren nadzor nad kurjenjem </a:t>
            </a:r>
            <a:r>
              <a:rPr lang="sl-SI" dirty="0" smtClean="0"/>
              <a:t>odpadkov…</a:t>
            </a:r>
            <a:endParaRPr lang="sl-SI" dirty="0"/>
          </a:p>
          <a:p>
            <a:pPr lvl="1"/>
            <a:r>
              <a:rPr lang="sl-SI" sz="2400" b="1" dirty="0" smtClean="0"/>
              <a:t>Horizontalni ukrepi (4 </a:t>
            </a:r>
            <a:r>
              <a:rPr lang="sl-SI" sz="2400" b="1" dirty="0" err="1" smtClean="0"/>
              <a:t>podukrepi</a:t>
            </a:r>
            <a:r>
              <a:rPr lang="sl-SI" sz="2400" b="1" dirty="0" smtClean="0"/>
              <a:t>)</a:t>
            </a:r>
          </a:p>
          <a:p>
            <a:pPr lvl="2"/>
            <a:r>
              <a:rPr lang="sl-SI" dirty="0" smtClean="0"/>
              <a:t>Energetska sanacija javnih stavb, spodbujanje gradnje </a:t>
            </a:r>
            <a:r>
              <a:rPr lang="sl-SI" dirty="0" err="1" smtClean="0"/>
              <a:t>nizkoenergetskih</a:t>
            </a:r>
            <a:r>
              <a:rPr lang="sl-SI" dirty="0" smtClean="0"/>
              <a:t> objektov, spodbujanje zmanjševanja toplotnih izgub stavb..</a:t>
            </a:r>
          </a:p>
          <a:p>
            <a:endParaRPr lang="sl-SI" b="1" dirty="0" smtClean="0"/>
          </a:p>
          <a:p>
            <a:r>
              <a:rPr lang="sl-SI" sz="2600" b="1" dirty="0" smtClean="0"/>
              <a:t>Spodbujanje ukrepov s subvencijami </a:t>
            </a:r>
            <a:endParaRPr lang="sl-SI" sz="2600" b="1" dirty="0"/>
          </a:p>
          <a:p>
            <a:endParaRPr lang="sl-SI" sz="2600" b="1" dirty="0" smtClean="0"/>
          </a:p>
          <a:p>
            <a:endParaRPr lang="sl-SI" sz="2600" b="1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92480" cy="1252728"/>
          </a:xfrm>
        </p:spPr>
        <p:txBody>
          <a:bodyPr>
            <a:normAutofit/>
          </a:bodyPr>
          <a:lstStyle/>
          <a:p>
            <a:r>
              <a:rPr lang="sl-SI" sz="2800" b="1" dirty="0"/>
              <a:t>PM10: Aktivnosti</a:t>
            </a:r>
            <a:br>
              <a:rPr lang="sl-SI" sz="2800" b="1" dirty="0"/>
            </a:br>
            <a:r>
              <a:rPr lang="sl-SI" sz="2800" b="1" dirty="0"/>
              <a:t>Odlok o načrtu kakovosti zraka na območju </a:t>
            </a:r>
            <a:r>
              <a:rPr lang="sl-SI" sz="2800" b="1" dirty="0" smtClean="0"/>
              <a:t>MO Celje (2)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40097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1044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sz="2600" b="1" dirty="0" smtClean="0"/>
              <a:t>2. Ukrepi </a:t>
            </a:r>
            <a:r>
              <a:rPr lang="sl-SI" sz="2600" b="1" dirty="0"/>
              <a:t>na </a:t>
            </a:r>
            <a:r>
              <a:rPr lang="sl-SI" sz="2600" b="1" dirty="0" smtClean="0"/>
              <a:t>področju prometa (16 </a:t>
            </a:r>
            <a:r>
              <a:rPr lang="sl-SI" sz="2600" b="1" dirty="0" err="1" smtClean="0"/>
              <a:t>podukrepov</a:t>
            </a:r>
            <a:r>
              <a:rPr lang="sl-SI" sz="2600" b="1" dirty="0" smtClean="0"/>
              <a:t>):</a:t>
            </a:r>
          </a:p>
          <a:p>
            <a:r>
              <a:rPr lang="sl-SI" sz="2600" b="1" dirty="0" smtClean="0"/>
              <a:t>Trajnostna mobilnost:</a:t>
            </a:r>
          </a:p>
          <a:p>
            <a:pPr lvl="1"/>
            <a:r>
              <a:rPr lang="sl-SI" dirty="0" smtClean="0"/>
              <a:t>trajnostni prevozi, trajnostna parkirna politika, </a:t>
            </a:r>
            <a:r>
              <a:rPr lang="sl-SI" dirty="0" err="1" smtClean="0"/>
              <a:t>mobilnostni</a:t>
            </a:r>
            <a:r>
              <a:rPr lang="sl-SI" dirty="0" smtClean="0"/>
              <a:t> načrti podjetij, parkirna mesta za kolesa…</a:t>
            </a:r>
          </a:p>
          <a:p>
            <a:r>
              <a:rPr lang="sl-SI" sz="2600" b="1" dirty="0" smtClean="0"/>
              <a:t>Javni potniški promet:</a:t>
            </a:r>
          </a:p>
          <a:p>
            <a:pPr lvl="1"/>
            <a:r>
              <a:rPr lang="sl-SI" dirty="0" smtClean="0"/>
              <a:t>Nove poti mestnega JPP, integracija s primestnim JPP, obnova voznega parka, subvencioniranje vozovnic…</a:t>
            </a:r>
          </a:p>
          <a:p>
            <a:r>
              <a:rPr lang="sl-SI" sz="2600" b="1" dirty="0" smtClean="0"/>
              <a:t>Prometna ureditev:</a:t>
            </a:r>
          </a:p>
          <a:p>
            <a:pPr lvl="1"/>
            <a:r>
              <a:rPr lang="sl-SI" dirty="0" smtClean="0"/>
              <a:t>Obvoznica S-J, kolesarske steze, zmanjšanje hitrosti…</a:t>
            </a:r>
          </a:p>
          <a:p>
            <a:r>
              <a:rPr lang="sl-SI" sz="2600" b="1" dirty="0" smtClean="0"/>
              <a:t>Preprečevanje </a:t>
            </a:r>
            <a:r>
              <a:rPr lang="sl-SI" sz="2600" b="1" dirty="0" err="1" smtClean="0"/>
              <a:t>resuspenzije</a:t>
            </a:r>
            <a:r>
              <a:rPr lang="sl-SI" sz="2600" b="1" dirty="0" smtClean="0"/>
              <a:t> prahu</a:t>
            </a:r>
          </a:p>
          <a:p>
            <a:pPr lvl="1"/>
            <a:r>
              <a:rPr lang="sl-SI" dirty="0" smtClean="0"/>
              <a:t>Posipanje in soljenje cest, pometanje cest, ukrepi na gradbiščih, manipulacije, pretovor in prevoz sipkega materiala </a:t>
            </a:r>
          </a:p>
          <a:p>
            <a:r>
              <a:rPr lang="sl-SI" b="1" dirty="0" smtClean="0"/>
              <a:t>Komunalna vozila in taksi služba </a:t>
            </a:r>
          </a:p>
          <a:p>
            <a:pPr lvl="1"/>
            <a:r>
              <a:rPr lang="sl-SI" dirty="0" smtClean="0"/>
              <a:t>Obnova voznega parka (EEV ali </a:t>
            </a:r>
            <a:r>
              <a:rPr lang="sl-SI" dirty="0" err="1" smtClean="0"/>
              <a:t>Euro</a:t>
            </a:r>
            <a:r>
              <a:rPr lang="sl-SI" dirty="0" smtClean="0"/>
              <a:t> 6 tovorna vozila), vozila na zemeljski plin ali električni pogon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92480" cy="1252728"/>
          </a:xfrm>
        </p:spPr>
        <p:txBody>
          <a:bodyPr>
            <a:normAutofit/>
          </a:bodyPr>
          <a:lstStyle/>
          <a:p>
            <a:r>
              <a:rPr lang="sl-SI" sz="2800" b="1" dirty="0"/>
              <a:t>PM10: Aktivnosti</a:t>
            </a:r>
            <a:br>
              <a:rPr lang="sl-SI" sz="2800" b="1" dirty="0"/>
            </a:br>
            <a:r>
              <a:rPr lang="sl-SI" sz="2800" b="1" dirty="0"/>
              <a:t>Odlok o načrtu kakovosti zraka na območju </a:t>
            </a:r>
            <a:r>
              <a:rPr lang="sl-SI" sz="2800" b="1" dirty="0" smtClean="0"/>
              <a:t>MO Celje (3)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41810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600" b="1" dirty="0" smtClean="0"/>
              <a:t>3. Ukrepi </a:t>
            </a:r>
            <a:r>
              <a:rPr lang="sl-SI" sz="2600" b="1" dirty="0"/>
              <a:t>na drugih </a:t>
            </a:r>
            <a:r>
              <a:rPr lang="sl-SI" sz="2600" b="1" dirty="0" smtClean="0"/>
              <a:t>področjih:</a:t>
            </a:r>
          </a:p>
          <a:p>
            <a:r>
              <a:rPr lang="sl-SI" sz="2600" b="1" dirty="0" smtClean="0"/>
              <a:t>Izvajalci gospodarskih dejavnosti (5 </a:t>
            </a:r>
            <a:r>
              <a:rPr lang="sl-SI" sz="2600" b="1" dirty="0" err="1" smtClean="0"/>
              <a:t>podukrepov</a:t>
            </a:r>
            <a:r>
              <a:rPr lang="sl-SI" sz="2600" b="1" dirty="0" smtClean="0"/>
              <a:t>)</a:t>
            </a:r>
          </a:p>
          <a:p>
            <a:pPr lvl="1"/>
            <a:r>
              <a:rPr lang="sl-SI" dirty="0" smtClean="0"/>
              <a:t>Zmanjševanje ubežnih emisij, spodbujanje BAT, zmanjševanje prašenja…</a:t>
            </a:r>
          </a:p>
          <a:p>
            <a:pPr lvl="1"/>
            <a:endParaRPr lang="sl-SI" sz="1000" dirty="0" smtClean="0"/>
          </a:p>
          <a:p>
            <a:r>
              <a:rPr lang="sl-SI" sz="2600" b="1" dirty="0" smtClean="0"/>
              <a:t>Izobraževanje in osveščanje (5 </a:t>
            </a:r>
            <a:r>
              <a:rPr lang="sl-SI" sz="2600" b="1" dirty="0" err="1" smtClean="0"/>
              <a:t>podukrepov</a:t>
            </a:r>
            <a:r>
              <a:rPr lang="sl-SI" sz="2600" b="1" dirty="0" smtClean="0"/>
              <a:t>):</a:t>
            </a:r>
          </a:p>
          <a:p>
            <a:pPr lvl="1"/>
            <a:r>
              <a:rPr lang="sl-SI" dirty="0" smtClean="0"/>
              <a:t>Spletno mesto za kakovost zraka, akcije izobraževanja o kakovosti zraka, zmanjšanje ognjemetov….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92480" cy="1252728"/>
          </a:xfrm>
        </p:spPr>
        <p:txBody>
          <a:bodyPr>
            <a:normAutofit/>
          </a:bodyPr>
          <a:lstStyle/>
          <a:p>
            <a:r>
              <a:rPr lang="sl-SI" sz="2800" b="1" dirty="0"/>
              <a:t>PM10: Aktivnosti</a:t>
            </a:r>
            <a:br>
              <a:rPr lang="sl-SI" sz="2800" b="1" dirty="0"/>
            </a:br>
            <a:r>
              <a:rPr lang="sl-SI" sz="2800" b="1" dirty="0"/>
              <a:t>Odlok o načrtu kakovosti zraka na območju </a:t>
            </a:r>
            <a:r>
              <a:rPr lang="sl-SI" sz="2800" b="1" dirty="0" smtClean="0"/>
              <a:t>MO Celje (4)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9722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600" b="1" dirty="0" smtClean="0"/>
              <a:t>4. Kratkoročni </a:t>
            </a:r>
            <a:r>
              <a:rPr lang="sl-SI" sz="2600" b="1" dirty="0" smtClean="0"/>
              <a:t>ukrepi:</a:t>
            </a:r>
          </a:p>
          <a:p>
            <a:pPr marL="0" indent="0">
              <a:buNone/>
            </a:pPr>
            <a:endParaRPr lang="sl-SI" b="1" dirty="0" smtClean="0"/>
          </a:p>
          <a:p>
            <a:r>
              <a:rPr lang="sl-SI" sz="2600" b="1" dirty="0" smtClean="0"/>
              <a:t>Ukrepi s ciljem skrajšanja obdobij ko so presežene dnevne mejne vrednosti PM10</a:t>
            </a:r>
          </a:p>
          <a:p>
            <a:pPr lvl="1"/>
            <a:r>
              <a:rPr lang="sl-SI" b="1" dirty="0" smtClean="0"/>
              <a:t>Priporočila za občanom in inštitucijam kako v okviru svojih možnosti kratkoročno zmanjšati onesnaževanje s PM10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92480" cy="1252728"/>
          </a:xfrm>
        </p:spPr>
        <p:txBody>
          <a:bodyPr>
            <a:normAutofit/>
          </a:bodyPr>
          <a:lstStyle/>
          <a:p>
            <a:r>
              <a:rPr lang="sl-SI" sz="2800" b="1" dirty="0"/>
              <a:t>PM10: Aktivnosti</a:t>
            </a:r>
            <a:br>
              <a:rPr lang="sl-SI" sz="2800" b="1" dirty="0"/>
            </a:br>
            <a:r>
              <a:rPr lang="sl-SI" sz="2800" b="1" dirty="0"/>
              <a:t>Odlok o načrtu kakovosti zraka na območju </a:t>
            </a:r>
            <a:r>
              <a:rPr lang="sl-SI" sz="2800" b="1" dirty="0" smtClean="0"/>
              <a:t>MO Celje (5)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9722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464496"/>
          </a:xfrm>
        </p:spPr>
        <p:txBody>
          <a:bodyPr/>
          <a:lstStyle/>
          <a:p>
            <a:pPr lvl="1"/>
            <a:r>
              <a:rPr lang="sl-SI" sz="2800" b="1" dirty="0" smtClean="0"/>
              <a:t>CV (8h) so pogosto prekoračene</a:t>
            </a:r>
            <a:r>
              <a:rPr lang="sl-SI" b="1" dirty="0"/>
              <a:t>:</a:t>
            </a:r>
            <a:r>
              <a:rPr lang="sl-SI" b="1" dirty="0" smtClean="0"/>
              <a:t>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OZON: Stanje</a:t>
            </a:r>
            <a:endParaRPr lang="sl-SI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114" y="2636912"/>
            <a:ext cx="3403948" cy="3761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4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772816"/>
            <a:ext cx="48965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200" b="1" dirty="0" smtClean="0"/>
              <a:t>Obseg meritev:</a:t>
            </a:r>
          </a:p>
          <a:p>
            <a:r>
              <a:rPr lang="sl-SI" sz="2800" b="1" dirty="0" smtClean="0"/>
              <a:t>Žveplov </a:t>
            </a:r>
            <a:r>
              <a:rPr lang="sl-SI" sz="2800" b="1" dirty="0" smtClean="0"/>
              <a:t>dioksid</a:t>
            </a:r>
          </a:p>
          <a:p>
            <a:r>
              <a:rPr lang="sl-SI" sz="2800" b="1" dirty="0" smtClean="0"/>
              <a:t>PM10</a:t>
            </a:r>
          </a:p>
          <a:p>
            <a:r>
              <a:rPr lang="sl-SI" sz="2800" b="1" dirty="0" smtClean="0"/>
              <a:t>Ozon</a:t>
            </a:r>
          </a:p>
          <a:p>
            <a:r>
              <a:rPr lang="sl-SI" sz="2800" dirty="0" smtClean="0"/>
              <a:t>Dušikov dioksid</a:t>
            </a:r>
          </a:p>
          <a:p>
            <a:r>
              <a:rPr lang="sl-SI" sz="2800" dirty="0" smtClean="0"/>
              <a:t>Ogljikov monoksid</a:t>
            </a:r>
          </a:p>
          <a:p>
            <a:r>
              <a:rPr lang="sl-SI" sz="2800" dirty="0" smtClean="0"/>
              <a:t>Benzen</a:t>
            </a:r>
          </a:p>
          <a:p>
            <a:r>
              <a:rPr lang="sl-SI" sz="2800" dirty="0" smtClean="0"/>
              <a:t>Kovine  </a:t>
            </a:r>
            <a:endParaRPr lang="sl-SI" sz="2800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Onesnaženost zraka v</a:t>
            </a:r>
            <a:r>
              <a:rPr lang="sl-SI" b="1" dirty="0" smtClean="0"/>
              <a:t> Celju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2176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Emisije </a:t>
            </a:r>
            <a:r>
              <a:rPr lang="sl-SI" b="1" dirty="0" err="1" smtClean="0"/>
              <a:t>prekurzorjev</a:t>
            </a:r>
            <a:r>
              <a:rPr lang="sl-SI" b="1" dirty="0" smtClean="0"/>
              <a:t> ozona v Celju</a:t>
            </a:r>
            <a:endParaRPr lang="sl-SI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229" y="2348880"/>
            <a:ext cx="4042075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403984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827584" y="19795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Dušikovi oksidi (~ 1.360 t/leto)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644008" y="1979548"/>
            <a:ext cx="44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err="1" smtClean="0"/>
              <a:t>Nemetanski</a:t>
            </a:r>
            <a:r>
              <a:rPr lang="sl-SI" sz="1600" dirty="0" smtClean="0"/>
              <a:t> hlapni ogljikovodiki </a:t>
            </a:r>
            <a:r>
              <a:rPr lang="sl-SI" sz="1600" dirty="0"/>
              <a:t>(~ </a:t>
            </a:r>
            <a:r>
              <a:rPr lang="sl-SI" sz="1600" dirty="0" smtClean="0"/>
              <a:t>300 </a:t>
            </a:r>
            <a:r>
              <a:rPr lang="sl-SI" sz="1600" dirty="0"/>
              <a:t>t/leto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1475656" y="51571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Promet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6228184" y="516357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Promet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652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/>
          <a:lstStyle/>
          <a:p>
            <a:r>
              <a:rPr lang="sl-SI" sz="2800" b="1" dirty="0" smtClean="0"/>
              <a:t>Ukrepi za zmanjšanje emisij PM10 bodo vplivali tudi na onesnaženost zraka z ozonom</a:t>
            </a:r>
          </a:p>
          <a:p>
            <a:r>
              <a:rPr lang="sl-SI" sz="2800" b="1" dirty="0" smtClean="0"/>
              <a:t> </a:t>
            </a:r>
          </a:p>
          <a:p>
            <a:r>
              <a:rPr lang="sl-SI" sz="2800" b="1" dirty="0" smtClean="0"/>
              <a:t>Posebni ukrepi: </a:t>
            </a:r>
          </a:p>
          <a:p>
            <a:pPr lvl="1"/>
            <a:r>
              <a:rPr lang="sl-SI" sz="2400" b="1" dirty="0" smtClean="0"/>
              <a:t>še niso načrtovani </a:t>
            </a:r>
          </a:p>
          <a:p>
            <a:pPr lvl="1"/>
            <a:r>
              <a:rPr lang="sl-SI" sz="2400" b="1" dirty="0" smtClean="0"/>
              <a:t>vpeljani bodo, če ukrepi za zmanjšanje emisij PM10 ne bodo dovolj uspešni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OZON: Ukrepi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62577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r>
              <a:rPr lang="sl-SI" b="1" dirty="0" smtClean="0"/>
              <a:t>Celje je v nedavni preteklosti že uspešno rešilo težaven problem prekomerne onesnaženosti zraka z žveplovim dioksidom</a:t>
            </a:r>
          </a:p>
          <a:p>
            <a:endParaRPr lang="sl-SI" b="1" dirty="0" smtClean="0"/>
          </a:p>
          <a:p>
            <a:r>
              <a:rPr lang="sl-SI" b="1" dirty="0" smtClean="0"/>
              <a:t>Rešitev problema prekomerne onesnaženosti zraka s PM10 (in ozonom) je morda še težji problem, vendar načrtovani ukrepi in dosedanje izkušnje zagotavljajo, da bo Celju uspelo tudi drugič.</a:t>
            </a:r>
            <a:endParaRPr lang="sl-SI" b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Ukrepi MO Celje za izboljšanje zraka v Celju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3508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E20A-19E7-40E8-BD37-A9FD53B4936E}" type="slidenum">
              <a:rPr lang="sl-SI" altLang="en-US"/>
              <a:pPr/>
              <a:t>3</a:t>
            </a:fld>
            <a:endParaRPr lang="sl-SI" altLang="en-US"/>
          </a:p>
        </p:txBody>
      </p:sp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b="1" dirty="0"/>
              <a:t>Problem žveplovega dioksida</a:t>
            </a:r>
            <a:endParaRPr lang="sl-SI" altLang="sl-SI" sz="3600" dirty="0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411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altLang="sl-SI" b="1" dirty="0" smtClean="0"/>
              <a:t>Aktivnosti MO Celje za </a:t>
            </a:r>
            <a:r>
              <a:rPr lang="sl-SI" altLang="sl-SI" b="1" dirty="0"/>
              <a:t>zmanjšanje </a:t>
            </a:r>
            <a:r>
              <a:rPr lang="sl-SI" altLang="sl-SI" b="1" dirty="0" smtClean="0"/>
              <a:t>onesnaženosti:</a:t>
            </a:r>
          </a:p>
          <a:p>
            <a:pPr marL="0" indent="0">
              <a:buNone/>
            </a:pPr>
            <a:endParaRPr lang="sl-SI" altLang="sl-SI" sz="1050" b="1" dirty="0" smtClean="0"/>
          </a:p>
          <a:p>
            <a:r>
              <a:rPr lang="sl-SI" altLang="sl-SI" b="1" dirty="0" smtClean="0"/>
              <a:t>1968</a:t>
            </a:r>
            <a:r>
              <a:rPr lang="sl-SI" altLang="sl-SI" b="1" dirty="0"/>
              <a:t>: </a:t>
            </a:r>
            <a:r>
              <a:rPr lang="sl-SI" altLang="sl-SI" b="1" dirty="0"/>
              <a:t>P</a:t>
            </a:r>
            <a:r>
              <a:rPr lang="sl-SI" altLang="sl-SI" b="1" dirty="0" smtClean="0"/>
              <a:t>rve </a:t>
            </a:r>
            <a:r>
              <a:rPr lang="sl-SI" altLang="sl-SI" b="1" dirty="0" smtClean="0"/>
              <a:t>kompleksnejše meritve in začetki </a:t>
            </a:r>
            <a:r>
              <a:rPr lang="sl-SI" altLang="sl-SI" b="1" dirty="0"/>
              <a:t>sanacije - </a:t>
            </a:r>
            <a:r>
              <a:rPr lang="sl-SI" altLang="sl-SI" b="1" dirty="0">
                <a:cs typeface="Times New Roman" pitchFamily="18" charset="0"/>
              </a:rPr>
              <a:t>Komisija občinske skupščine za sanacijo ozračja in voda.</a:t>
            </a:r>
          </a:p>
          <a:p>
            <a:endParaRPr lang="sl-SI" altLang="sl-SI" sz="1100" b="1" dirty="0" smtClean="0">
              <a:cs typeface="Times New Roman" pitchFamily="18" charset="0"/>
            </a:endParaRPr>
          </a:p>
          <a:p>
            <a:r>
              <a:rPr lang="sl-SI" altLang="sl-SI" b="1" dirty="0" smtClean="0">
                <a:cs typeface="Times New Roman" pitchFamily="18" charset="0"/>
              </a:rPr>
              <a:t>1975</a:t>
            </a:r>
            <a:r>
              <a:rPr lang="sl-SI" altLang="sl-SI" b="1" dirty="0"/>
              <a:t>: SIS za varstvo zraka </a:t>
            </a:r>
          </a:p>
          <a:p>
            <a:endParaRPr lang="sl-SI" altLang="sl-SI" sz="1200" b="1" dirty="0"/>
          </a:p>
          <a:p>
            <a:r>
              <a:rPr lang="sl-SI" altLang="sl-SI" b="1" dirty="0"/>
              <a:t>1981: </a:t>
            </a:r>
            <a:r>
              <a:rPr lang="sl-SI" altLang="sl-SI" b="1" dirty="0">
                <a:cs typeface="Times New Roman" pitchFamily="18" charset="0"/>
              </a:rPr>
              <a:t>Družbeni dogovor o varstvu okolja </a:t>
            </a:r>
          </a:p>
          <a:p>
            <a:endParaRPr lang="sl-SI" altLang="sl-SI" sz="1200" b="1" dirty="0"/>
          </a:p>
          <a:p>
            <a:pPr marL="274320" lvl="1"/>
            <a:r>
              <a:rPr lang="sl-SI" altLang="sl-SI" sz="2400" b="1" dirty="0"/>
              <a:t>1993: </a:t>
            </a:r>
            <a:r>
              <a:rPr lang="sl-SI" altLang="sl-SI" sz="2400" b="1" dirty="0">
                <a:cs typeface="Times New Roman" pitchFamily="18" charset="0"/>
              </a:rPr>
              <a:t>Sanacijski program za varstvo </a:t>
            </a:r>
            <a:r>
              <a:rPr lang="sl-SI" altLang="sl-SI" sz="2400" b="1" dirty="0" smtClean="0">
                <a:cs typeface="Times New Roman" pitchFamily="18" charset="0"/>
              </a:rPr>
              <a:t>zraka </a:t>
            </a:r>
            <a:r>
              <a:rPr lang="sl-SI" sz="2400" b="1" dirty="0"/>
              <a:t>za obdobje 1993 - </a:t>
            </a:r>
            <a:r>
              <a:rPr lang="sl-SI" sz="2400" b="1" dirty="0" smtClean="0"/>
              <a:t>2000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67526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Rezultat za SO2:</a:t>
            </a:r>
            <a:endParaRPr lang="sl-SI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098567"/>
              </p:ext>
            </p:extLst>
          </p:nvPr>
        </p:nvGraphicFramePr>
        <p:xfrm>
          <a:off x="755576" y="1772816"/>
          <a:ext cx="7800975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57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Rezultat: IJS Celje</a:t>
            </a:r>
            <a:endParaRPr lang="sl-SI" altLang="sl-SI" sz="2000" dirty="0" smtClean="0">
              <a:solidFill>
                <a:srgbClr val="FF0000"/>
              </a:solidFill>
            </a:endParaRPr>
          </a:p>
        </p:txBody>
      </p:sp>
      <p:sp>
        <p:nvSpPr>
          <p:cNvPr id="31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BD3D9-58BB-435A-9B33-2105A5A3C735}" type="slidenum">
              <a:rPr lang="sl-SI"/>
              <a:pPr>
                <a:defRPr/>
              </a:pPr>
              <a:t>5</a:t>
            </a:fld>
            <a:endParaRPr lang="sl-SI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733800" y="3505200"/>
            <a:ext cx="1828800" cy="831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l-SI" altLang="sl-SI" sz="2400" b="1" dirty="0">
                <a:latin typeface="Times New Roman" pitchFamily="18" charset="0"/>
              </a:rPr>
              <a:t>Centralna enota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990600" y="1600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l-SI" altLang="sl-SI" sz="2400">
                <a:latin typeface="Times New Roman" pitchFamily="18" charset="0"/>
              </a:rPr>
              <a:t>meritve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477000" y="1600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l-SI" altLang="sl-SI" sz="2400">
                <a:latin typeface="Times New Roman" pitchFamily="18" charset="0"/>
              </a:rPr>
              <a:t>obveščanje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39750" y="2133600"/>
            <a:ext cx="2590800" cy="86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l-SI" altLang="sl-SI" sz="2000" dirty="0">
                <a:latin typeface="Times New Roman" pitchFamily="18" charset="0"/>
              </a:rPr>
              <a:t>Mer. postaja AMP1</a:t>
            </a:r>
          </a:p>
          <a:p>
            <a:pPr algn="ctr">
              <a:spcBef>
                <a:spcPct val="50000"/>
              </a:spcBef>
            </a:pPr>
            <a:r>
              <a:rPr lang="sl-SI" altLang="sl-SI" sz="2000" dirty="0" smtClean="0">
                <a:latin typeface="Times New Roman" pitchFamily="18" charset="0"/>
              </a:rPr>
              <a:t>(promet, toplarna</a:t>
            </a:r>
            <a:r>
              <a:rPr lang="sl-SI" altLang="sl-SI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50183" name="Text Box 7" descr="Large checker board"/>
          <p:cNvSpPr txBox="1">
            <a:spLocks noChangeArrowheads="1"/>
          </p:cNvSpPr>
          <p:nvPr/>
        </p:nvSpPr>
        <p:spPr bwMode="auto">
          <a:xfrm>
            <a:off x="539750" y="3124200"/>
            <a:ext cx="2590800" cy="9255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l-SI" altLang="sl-SI" b="1" dirty="0">
                <a:latin typeface="Times New Roman" pitchFamily="18" charset="0"/>
              </a:rPr>
              <a:t>Mer. postaja AMP2 mobilna postaja (toplarna)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39750" y="5013325"/>
            <a:ext cx="2584450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l-SI" altLang="sl-SI" sz="2000" b="1" dirty="0">
                <a:latin typeface="Times New Roman" pitchFamily="18" charset="0"/>
              </a:rPr>
              <a:t>Mer. postaja </a:t>
            </a:r>
            <a:r>
              <a:rPr lang="sl-SI" altLang="sl-SI" sz="2000" b="1" dirty="0" smtClean="0">
                <a:latin typeface="Times New Roman" pitchFamily="18" charset="0"/>
              </a:rPr>
              <a:t>državne merilne mreže </a:t>
            </a:r>
          </a:p>
          <a:p>
            <a:pPr algn="ctr"/>
            <a:r>
              <a:rPr lang="sl-SI" altLang="sl-SI" sz="2000" b="1" dirty="0" smtClean="0">
                <a:latin typeface="Times New Roman" pitchFamily="18" charset="0"/>
              </a:rPr>
              <a:t>(stan</a:t>
            </a:r>
            <a:r>
              <a:rPr lang="sl-SI" altLang="sl-SI" sz="2000" b="1" dirty="0">
                <a:latin typeface="Times New Roman" pitchFamily="18" charset="0"/>
              </a:rPr>
              <a:t>. območja)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35128" y="6242140"/>
            <a:ext cx="4259263" cy="400110"/>
          </a:xfrm>
          <a:prstGeom prst="rect">
            <a:avLst/>
          </a:prstGeom>
          <a:solidFill>
            <a:srgbClr val="00B05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l-SI" altLang="sl-SI" sz="2000" dirty="0" smtClean="0">
                <a:latin typeface="Times New Roman" pitchFamily="18" charset="0"/>
              </a:rPr>
              <a:t>Agencija RS </a:t>
            </a:r>
            <a:r>
              <a:rPr lang="sl-SI" altLang="sl-SI" sz="2000" dirty="0">
                <a:latin typeface="Times New Roman" pitchFamily="18" charset="0"/>
              </a:rPr>
              <a:t>za okolje 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119681" y="2286329"/>
            <a:ext cx="259080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l-SI" altLang="sl-SI" sz="2000" dirty="0">
                <a:latin typeface="Times New Roman" pitchFamily="18" charset="0"/>
              </a:rPr>
              <a:t>En javni prikazovalnik, lokalna </a:t>
            </a:r>
            <a:r>
              <a:rPr lang="sl-SI" altLang="sl-SI" sz="2000" dirty="0" smtClean="0">
                <a:latin typeface="Times New Roman" pitchFamily="18" charset="0"/>
              </a:rPr>
              <a:t>TV</a:t>
            </a:r>
            <a:endParaRPr lang="sl-SI" altLang="sl-SI" sz="2000" dirty="0">
              <a:latin typeface="Times New Roman" pitchFamily="18" charset="0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096000" y="3124200"/>
            <a:ext cx="2590800" cy="71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l-SI" altLang="sl-SI" sz="2000" dirty="0">
                <a:latin typeface="Times New Roman" pitchFamily="18" charset="0"/>
              </a:rPr>
              <a:t>Uporabniški terminal na MO Celje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6096000" y="4038600"/>
            <a:ext cx="2590800" cy="71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l-SI" altLang="sl-SI" sz="2000" dirty="0">
                <a:latin typeface="Times New Roman" pitchFamily="18" charset="0"/>
              </a:rPr>
              <a:t>Avtomatski telefonski odzivnik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6096000" y="5029200"/>
            <a:ext cx="2590800" cy="40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l-SI" altLang="sl-SI" sz="2000" b="1" dirty="0" smtClean="0">
                <a:latin typeface="Times New Roman" pitchFamily="18" charset="0"/>
              </a:rPr>
              <a:t>Internet</a:t>
            </a:r>
            <a:endParaRPr lang="sl-SI" altLang="sl-SI" sz="2000" b="1" dirty="0">
              <a:latin typeface="Times New Roman" pitchFamily="18" charset="0"/>
            </a:endParaRPr>
          </a:p>
        </p:txBody>
      </p:sp>
      <p:sp>
        <p:nvSpPr>
          <p:cNvPr id="50190" name="Text Box 14" descr="Solid diamond"/>
          <p:cNvSpPr txBox="1">
            <a:spLocks noChangeArrowheads="1"/>
          </p:cNvSpPr>
          <p:nvPr/>
        </p:nvSpPr>
        <p:spPr bwMode="auto">
          <a:xfrm>
            <a:off x="6096000" y="5638800"/>
            <a:ext cx="2590800" cy="71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l-SI" altLang="sl-SI" sz="2000" dirty="0">
                <a:latin typeface="Times New Roman" pitchFamily="18" charset="0"/>
              </a:rPr>
              <a:t>Evropski sistem APHEIS</a:t>
            </a:r>
          </a:p>
        </p:txBody>
      </p:sp>
      <p:sp>
        <p:nvSpPr>
          <p:cNvPr id="45072" name="Line 15"/>
          <p:cNvSpPr>
            <a:spLocks noChangeShapeType="1"/>
          </p:cNvSpPr>
          <p:nvPr/>
        </p:nvSpPr>
        <p:spPr bwMode="auto">
          <a:xfrm>
            <a:off x="3124200" y="2743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>
            <a:off x="4114800" y="2743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>
            <a:off x="3124200" y="3586956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76" name="Line 19"/>
          <p:cNvSpPr>
            <a:spLocks noChangeShapeType="1"/>
          </p:cNvSpPr>
          <p:nvPr/>
        </p:nvSpPr>
        <p:spPr bwMode="auto">
          <a:xfrm flipV="1">
            <a:off x="1981200" y="6028988"/>
            <a:ext cx="0" cy="21315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78" name="Line 21"/>
          <p:cNvSpPr>
            <a:spLocks noChangeShapeType="1"/>
          </p:cNvSpPr>
          <p:nvPr/>
        </p:nvSpPr>
        <p:spPr bwMode="auto">
          <a:xfrm>
            <a:off x="4427984" y="4318000"/>
            <a:ext cx="0" cy="192414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79" name="Line 22"/>
          <p:cNvSpPr>
            <a:spLocks noChangeShapeType="1"/>
          </p:cNvSpPr>
          <p:nvPr/>
        </p:nvSpPr>
        <p:spPr bwMode="auto">
          <a:xfrm flipV="1">
            <a:off x="5067300" y="2743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80" name="Line 23"/>
          <p:cNvSpPr>
            <a:spLocks noChangeShapeType="1"/>
          </p:cNvSpPr>
          <p:nvPr/>
        </p:nvSpPr>
        <p:spPr bwMode="auto">
          <a:xfrm>
            <a:off x="5067300" y="2743200"/>
            <a:ext cx="10287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81" name="Line 24"/>
          <p:cNvSpPr>
            <a:spLocks noChangeShapeType="1"/>
          </p:cNvSpPr>
          <p:nvPr/>
        </p:nvSpPr>
        <p:spPr bwMode="auto">
          <a:xfrm>
            <a:off x="5067300" y="3352800"/>
            <a:ext cx="10287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82" name="Line 25"/>
          <p:cNvSpPr>
            <a:spLocks noChangeShapeType="1"/>
          </p:cNvSpPr>
          <p:nvPr/>
        </p:nvSpPr>
        <p:spPr bwMode="auto">
          <a:xfrm>
            <a:off x="5067300" y="5257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83" name="Line 26"/>
          <p:cNvSpPr>
            <a:spLocks noChangeShapeType="1"/>
          </p:cNvSpPr>
          <p:nvPr/>
        </p:nvSpPr>
        <p:spPr bwMode="auto">
          <a:xfrm>
            <a:off x="5067300" y="6096000"/>
            <a:ext cx="10287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84" name="Line 27"/>
          <p:cNvSpPr>
            <a:spLocks noChangeShapeType="1"/>
          </p:cNvSpPr>
          <p:nvPr/>
        </p:nvSpPr>
        <p:spPr bwMode="auto">
          <a:xfrm>
            <a:off x="5067300" y="5257800"/>
            <a:ext cx="10287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5085" name="Line 28"/>
          <p:cNvSpPr>
            <a:spLocks noChangeShapeType="1"/>
          </p:cNvSpPr>
          <p:nvPr/>
        </p:nvSpPr>
        <p:spPr bwMode="auto">
          <a:xfrm>
            <a:off x="5067300" y="4648200"/>
            <a:ext cx="10287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0205" name="Text Box 29" descr="Large checker board"/>
          <p:cNvSpPr txBox="1">
            <a:spLocks noChangeArrowheads="1"/>
          </p:cNvSpPr>
          <p:nvPr/>
        </p:nvSpPr>
        <p:spPr bwMode="auto">
          <a:xfrm>
            <a:off x="539750" y="4221163"/>
            <a:ext cx="2590800" cy="650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l-SI" altLang="sl-SI" dirty="0">
                <a:latin typeface="Times New Roman" pitchFamily="18" charset="0"/>
              </a:rPr>
              <a:t>Mer. postaja CC (industrijska cona)</a:t>
            </a:r>
          </a:p>
        </p:txBody>
      </p:sp>
      <p:sp>
        <p:nvSpPr>
          <p:cNvPr id="45087" name="Line 30"/>
          <p:cNvSpPr>
            <a:spLocks noChangeShapeType="1"/>
          </p:cNvSpPr>
          <p:nvPr/>
        </p:nvSpPr>
        <p:spPr bwMode="auto">
          <a:xfrm>
            <a:off x="3132138" y="429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5066930" y="4369710"/>
            <a:ext cx="0" cy="88809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3" name="Line 25"/>
          <p:cNvSpPr>
            <a:spLocks noChangeShapeType="1"/>
          </p:cNvSpPr>
          <p:nvPr/>
        </p:nvSpPr>
        <p:spPr bwMode="auto">
          <a:xfrm flipH="1" flipV="1">
            <a:off x="4794391" y="6475503"/>
            <a:ext cx="4098088" cy="12609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4" name="Line 25"/>
          <p:cNvSpPr>
            <a:spLocks noChangeShapeType="1"/>
          </p:cNvSpPr>
          <p:nvPr/>
        </p:nvSpPr>
        <p:spPr bwMode="auto">
          <a:xfrm>
            <a:off x="8892479" y="5257800"/>
            <a:ext cx="0" cy="1230313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flipH="1">
            <a:off x="8686800" y="5261499"/>
            <a:ext cx="205679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69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Dušikov dioksid (NO2)</a:t>
            </a:r>
            <a:endParaRPr lang="sl-SI" b="1" dirty="0"/>
          </a:p>
        </p:txBody>
      </p:sp>
      <p:graphicFrame>
        <p:nvGraphicFramePr>
          <p:cNvPr id="3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644217"/>
              </p:ext>
            </p:extLst>
          </p:nvPr>
        </p:nvGraphicFramePr>
        <p:xfrm>
          <a:off x="893945" y="2204864"/>
          <a:ext cx="7320868" cy="4000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797989" y="6402324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 smtClean="0"/>
              <a:t>Tudi mejne vrednosti (MV 1 ura) in/ali alarmne vrednosti (AV 3 ure) niso bile presežene.</a:t>
            </a:r>
            <a:endParaRPr lang="sl-SI" sz="1400" b="1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899592" y="1628800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Mejne vrednosti niso prekoračene</a:t>
            </a: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38920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PM10: Stanje</a:t>
            </a:r>
            <a:endParaRPr lang="sl-SI" b="1" dirty="0"/>
          </a:p>
        </p:txBody>
      </p:sp>
      <p:graphicFrame>
        <p:nvGraphicFramePr>
          <p:cNvPr id="4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158536"/>
              </p:ext>
            </p:extLst>
          </p:nvPr>
        </p:nvGraphicFramePr>
        <p:xfrm>
          <a:off x="683568" y="2060848"/>
          <a:ext cx="7704856" cy="3982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692605"/>
              </p:ext>
            </p:extLst>
          </p:nvPr>
        </p:nvGraphicFramePr>
        <p:xfrm>
          <a:off x="1259632" y="1916832"/>
          <a:ext cx="7362826" cy="42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7383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755577" y="2060848"/>
            <a:ext cx="7524824" cy="4065315"/>
          </a:xfrm>
        </p:spPr>
        <p:txBody>
          <a:bodyPr>
            <a:normAutofit/>
          </a:bodyPr>
          <a:lstStyle/>
          <a:p>
            <a:r>
              <a:rPr lang="sl-SI" b="1" dirty="0" smtClean="0"/>
              <a:t>2009: </a:t>
            </a:r>
            <a:r>
              <a:rPr lang="sl-SI" b="1" dirty="0"/>
              <a:t>Občinski program varstva okolja za Mestno občino </a:t>
            </a:r>
            <a:r>
              <a:rPr lang="sl-SI" b="1" dirty="0" smtClean="0"/>
              <a:t>Celje</a:t>
            </a:r>
          </a:p>
          <a:p>
            <a:endParaRPr lang="sl-SI" sz="1000" b="1" dirty="0" smtClean="0"/>
          </a:p>
          <a:p>
            <a:r>
              <a:rPr lang="sl-SI" b="1" dirty="0" smtClean="0"/>
              <a:t>2009: </a:t>
            </a:r>
            <a:r>
              <a:rPr lang="sl-SI" b="1" dirty="0"/>
              <a:t>K</a:t>
            </a:r>
            <a:r>
              <a:rPr lang="sl-SI" b="1" dirty="0" smtClean="0"/>
              <a:t>ataster </a:t>
            </a:r>
            <a:r>
              <a:rPr lang="sl-SI" b="1" dirty="0"/>
              <a:t>virov onesnaževanja zraka (za leti 2007 in 2008</a:t>
            </a:r>
            <a:r>
              <a:rPr lang="sl-SI" b="1" dirty="0" smtClean="0"/>
              <a:t>)</a:t>
            </a:r>
          </a:p>
          <a:p>
            <a:endParaRPr lang="sl-SI" sz="900" b="1" dirty="0" smtClean="0"/>
          </a:p>
          <a:p>
            <a:r>
              <a:rPr lang="sl-SI" b="1" dirty="0" smtClean="0"/>
              <a:t>2011: Raziskava ARSO: </a:t>
            </a:r>
            <a:r>
              <a:rPr lang="sl-SI" b="1" dirty="0"/>
              <a:t>Opredelitev virov delcev PM10 v </a:t>
            </a:r>
            <a:r>
              <a:rPr lang="sl-SI" b="1" dirty="0" smtClean="0"/>
              <a:t>Celju</a:t>
            </a:r>
          </a:p>
          <a:p>
            <a:endParaRPr lang="sl-SI" sz="500" b="1" dirty="0" smtClean="0"/>
          </a:p>
          <a:p>
            <a:r>
              <a:rPr lang="sl-SI" b="1" dirty="0" smtClean="0"/>
              <a:t>2013: </a:t>
            </a:r>
            <a:r>
              <a:rPr lang="sl-SI" b="1" dirty="0"/>
              <a:t>Odlok o načrtu kakovosti zraka na območju Mestne občine Celje</a:t>
            </a:r>
            <a:r>
              <a:rPr lang="sl-SI" b="1" dirty="0" smtClean="0"/>
              <a:t> 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PM10: Aktivnosti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5718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755576" y="1628800"/>
            <a:ext cx="7912389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sz="2600" b="1" dirty="0" smtClean="0"/>
              <a:t>Občinski program varstva okolja MO Celje </a:t>
            </a:r>
            <a:r>
              <a:rPr lang="sl-SI" sz="2600" b="1" dirty="0" smtClean="0"/>
              <a:t>med drugim obsega:</a:t>
            </a:r>
          </a:p>
          <a:p>
            <a:pPr marL="0" indent="0">
              <a:buNone/>
            </a:pPr>
            <a:endParaRPr lang="sl-SI" sz="1100" b="1" dirty="0" smtClean="0"/>
          </a:p>
          <a:p>
            <a:r>
              <a:rPr lang="pl-PL" b="1" dirty="0" smtClean="0"/>
              <a:t>Vizija okoljskega razvoja</a:t>
            </a:r>
          </a:p>
          <a:p>
            <a:endParaRPr lang="pl-PL" sz="1100" b="1" dirty="0" smtClean="0"/>
          </a:p>
          <a:p>
            <a:r>
              <a:rPr lang="pl-PL" b="1" dirty="0" smtClean="0"/>
              <a:t>Povzetek o stanju okolja v MO Cleje (2007/2008)</a:t>
            </a:r>
          </a:p>
          <a:p>
            <a:pPr lvl="1"/>
            <a:r>
              <a:rPr lang="pl-PL" sz="1800" dirty="0" smtClean="0"/>
              <a:t>Zrak, hrup, vode, tla, industrija in storitvene dejavnosti, promet, energetika, kmetijstvo in gozdarstvo, turizem, odpadki</a:t>
            </a:r>
          </a:p>
          <a:p>
            <a:pPr lvl="1"/>
            <a:endParaRPr lang="pl-PL" sz="1200" dirty="0" smtClean="0"/>
          </a:p>
          <a:p>
            <a:r>
              <a:rPr lang="pl-PL" b="1" dirty="0" smtClean="0"/>
              <a:t>Dosedanji odzivi MO Celje po posameznih področjih</a:t>
            </a:r>
          </a:p>
          <a:p>
            <a:endParaRPr lang="pl-PL" sz="1300" b="1" dirty="0" smtClean="0"/>
          </a:p>
          <a:p>
            <a:r>
              <a:rPr lang="pl-PL" b="1" dirty="0" smtClean="0"/>
              <a:t>Pregled </a:t>
            </a:r>
            <a:r>
              <a:rPr lang="pl-PL" b="1" dirty="0" smtClean="0"/>
              <a:t>ukrepov po posameznih </a:t>
            </a:r>
            <a:r>
              <a:rPr lang="pl-PL" b="1" dirty="0" smtClean="0"/>
              <a:t>področjih</a:t>
            </a:r>
          </a:p>
          <a:p>
            <a:endParaRPr lang="pl-PL" sz="1200" dirty="0" smtClean="0"/>
          </a:p>
          <a:p>
            <a:r>
              <a:rPr lang="sl-SI" b="1" dirty="0" smtClean="0"/>
              <a:t>Strateški cilji </a:t>
            </a:r>
            <a:r>
              <a:rPr lang="sl-SI" b="1" dirty="0" smtClean="0"/>
              <a:t>ter </a:t>
            </a:r>
            <a:r>
              <a:rPr lang="sl-SI" b="1" dirty="0" smtClean="0"/>
              <a:t>sistemski </a:t>
            </a:r>
            <a:r>
              <a:rPr lang="sl-SI" b="1" dirty="0" smtClean="0"/>
              <a:t>in </a:t>
            </a:r>
            <a:r>
              <a:rPr lang="sl-SI" b="1" dirty="0" smtClean="0"/>
              <a:t>operativni ukrepi</a:t>
            </a:r>
            <a:endParaRPr lang="sl-SI" b="1" dirty="0" smtClean="0"/>
          </a:p>
          <a:p>
            <a:pPr marL="759143" lvl="1" indent="-457200">
              <a:buFont typeface="+mj-lt"/>
              <a:buAutoNum type="arabicPeriod"/>
            </a:pPr>
            <a:r>
              <a:rPr lang="sl-SI" sz="1900" b="1" dirty="0" smtClean="0"/>
              <a:t>Varstvo </a:t>
            </a:r>
            <a:r>
              <a:rPr lang="sl-SI" sz="1900" b="1" dirty="0"/>
              <a:t>zraka </a:t>
            </a:r>
            <a:r>
              <a:rPr lang="sl-SI" sz="1900" dirty="0"/>
              <a:t>in prilagajanje podnebnim spremembam </a:t>
            </a:r>
          </a:p>
          <a:p>
            <a:pPr marL="759143" lvl="1" indent="-457200">
              <a:buFont typeface="+mj-lt"/>
              <a:buAutoNum type="arabicPeriod"/>
            </a:pPr>
            <a:r>
              <a:rPr lang="sl-SI" sz="1900" b="1" dirty="0" smtClean="0"/>
              <a:t>Sanacija </a:t>
            </a:r>
            <a:r>
              <a:rPr lang="sl-SI" sz="1900" b="1" dirty="0"/>
              <a:t>in varstvo tal</a:t>
            </a:r>
          </a:p>
          <a:p>
            <a:pPr marL="759143" lvl="1" indent="-457200">
              <a:buFont typeface="+mj-lt"/>
              <a:buAutoNum type="arabicPeriod"/>
            </a:pPr>
            <a:r>
              <a:rPr lang="sl-SI" sz="1900" b="1" dirty="0" smtClean="0"/>
              <a:t>Varstvo </a:t>
            </a:r>
            <a:r>
              <a:rPr lang="sl-SI" sz="1900" b="1" dirty="0"/>
              <a:t>pred hrupom </a:t>
            </a:r>
          </a:p>
          <a:p>
            <a:pPr marL="759143" lvl="1" indent="-457200">
              <a:buFont typeface="+mj-lt"/>
              <a:buAutoNum type="arabicPeriod"/>
            </a:pPr>
            <a:r>
              <a:rPr lang="sl-SI" sz="1900" dirty="0"/>
              <a:t>T</a:t>
            </a:r>
            <a:r>
              <a:rPr lang="sl-SI" sz="1900" dirty="0" smtClean="0"/>
              <a:t>rajnostno </a:t>
            </a:r>
            <a:r>
              <a:rPr lang="sl-SI" sz="1900" b="1" dirty="0"/>
              <a:t>ravnanje z vodami </a:t>
            </a:r>
          </a:p>
          <a:p>
            <a:pPr marL="759143" lvl="1" indent="-457200">
              <a:buFont typeface="+mj-lt"/>
              <a:buAutoNum type="arabicPeriod"/>
            </a:pPr>
            <a:r>
              <a:rPr lang="sl-SI" sz="1900" b="1" dirty="0"/>
              <a:t>O</a:t>
            </a:r>
            <a:r>
              <a:rPr lang="sl-SI" sz="1900" b="1" dirty="0" smtClean="0"/>
              <a:t>hranjanje </a:t>
            </a:r>
            <a:r>
              <a:rPr lang="sl-SI" sz="1900" b="1" dirty="0"/>
              <a:t>narave </a:t>
            </a:r>
            <a:r>
              <a:rPr lang="sl-SI" sz="1900" dirty="0"/>
              <a:t>in mestnih zelenih površin </a:t>
            </a:r>
          </a:p>
          <a:p>
            <a:pPr marL="759143" lvl="1" indent="-457200">
              <a:buFont typeface="+mj-lt"/>
              <a:buAutoNum type="arabicPeriod"/>
            </a:pPr>
            <a:r>
              <a:rPr lang="sl-SI" sz="1900" dirty="0"/>
              <a:t>U</a:t>
            </a:r>
            <a:r>
              <a:rPr lang="sl-SI" sz="1900" dirty="0" smtClean="0"/>
              <a:t>činkovito </a:t>
            </a:r>
            <a:r>
              <a:rPr lang="sl-SI" sz="1900" b="1" dirty="0"/>
              <a:t>ravnanje z odpadki </a:t>
            </a:r>
          </a:p>
          <a:p>
            <a:pPr marL="759143" lvl="1" indent="-457200">
              <a:buFont typeface="+mj-lt"/>
              <a:buAutoNum type="arabicPeriod"/>
            </a:pPr>
            <a:r>
              <a:rPr lang="sl-SI" sz="1900" b="1" dirty="0"/>
              <a:t>O</a:t>
            </a:r>
            <a:r>
              <a:rPr lang="sl-SI" sz="1900" b="1" dirty="0" smtClean="0"/>
              <a:t>koljsko </a:t>
            </a:r>
            <a:r>
              <a:rPr lang="sl-SI" sz="1900" b="1" dirty="0"/>
              <a:t>informiranje </a:t>
            </a:r>
            <a:r>
              <a:rPr lang="sl-SI" sz="1900" dirty="0"/>
              <a:t>in ozaveščanje (projekt </a:t>
            </a:r>
            <a:r>
              <a:rPr lang="sl-SI" sz="1900" dirty="0" err="1"/>
              <a:t>E</a:t>
            </a:r>
            <a:r>
              <a:rPr lang="sl-SI" sz="1900" dirty="0" err="1" smtClean="0"/>
              <a:t>korg</a:t>
            </a:r>
            <a:r>
              <a:rPr lang="sl-SI" sz="1900" dirty="0" smtClean="0"/>
              <a:t>)</a:t>
            </a:r>
            <a:endParaRPr lang="sl-SI" dirty="0" smtClean="0"/>
          </a:p>
          <a:p>
            <a:r>
              <a:rPr lang="sl-SI" b="1" dirty="0" smtClean="0"/>
              <a:t>Kazalniki za spremljanje učinkovitosti</a:t>
            </a:r>
            <a:endParaRPr lang="sl-SI" b="1" dirty="0"/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/>
              <a:t>PM10: Aktivnosti</a:t>
            </a:r>
            <a:br>
              <a:rPr lang="sl-SI" sz="3200" b="1" dirty="0"/>
            </a:br>
            <a:r>
              <a:rPr lang="sl-SI" sz="3200" b="1" dirty="0"/>
              <a:t>Občinski </a:t>
            </a:r>
            <a:r>
              <a:rPr lang="sl-SI" sz="3200" b="1" dirty="0" smtClean="0"/>
              <a:t>program varstva okolja</a:t>
            </a:r>
            <a:endParaRPr lang="sl-SI" sz="3200" b="1" dirty="0"/>
          </a:p>
        </p:txBody>
      </p:sp>
    </p:spTree>
    <p:extLst>
      <p:ext uri="{BB962C8B-B14F-4D97-AF65-F5344CB8AC3E}">
        <p14:creationId xmlns:p14="http://schemas.microsoft.com/office/powerpoint/2010/main" val="296612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črt po meri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lovita">
  <a:themeElements>
    <a:clrScheme name="Valovit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lovit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lovit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</TotalTime>
  <Words>1159</Words>
  <Application>Microsoft Office PowerPoint</Application>
  <PresentationFormat>Diaprojekcija na zaslonu (4:3)</PresentationFormat>
  <Paragraphs>207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22</vt:i4>
      </vt:variant>
    </vt:vector>
  </HeadingPairs>
  <TitlesOfParts>
    <vt:vector size="24" baseType="lpstr">
      <vt:lpstr>Načrt po meri</vt:lpstr>
      <vt:lpstr>Valovita</vt:lpstr>
      <vt:lpstr>Ukrepi MO Celje za izboljšanje zraka v Celju</vt:lpstr>
      <vt:lpstr>Onesnaženost zraka v Celju</vt:lpstr>
      <vt:lpstr>Problem žveplovega dioksida</vt:lpstr>
      <vt:lpstr>Rezultat za SO2:</vt:lpstr>
      <vt:lpstr>Rezultat: IJS Celje</vt:lpstr>
      <vt:lpstr>Dušikov dioksid (NO2)</vt:lpstr>
      <vt:lpstr>PM10: Stanje</vt:lpstr>
      <vt:lpstr>PM10: Aktivnosti</vt:lpstr>
      <vt:lpstr>PM10: Aktivnosti Občinski program varstva okolja</vt:lpstr>
      <vt:lpstr>PM10: Aktivnosti Kataster virov onesnaževanja zraka za 2007/08 (1)</vt:lpstr>
      <vt:lpstr>PM10: Aktivnosti Kataster virov onesnaževanja zraka za 2007/08 (2)</vt:lpstr>
      <vt:lpstr>PM10: Aktivnosti Kataster virov onesnaževanja zraka za 2007/08 (3)</vt:lpstr>
      <vt:lpstr>PM10: Aktivnosti Opredelitev virov delcev PM10 </vt:lpstr>
      <vt:lpstr>PM10: Aktivnosti Odlok o načrtu kakovosti zraka na območju MO Celje (1) </vt:lpstr>
      <vt:lpstr>PM10: Aktivnosti Odlok o načrtu kakovosti zraka na območju MO Celje (2) </vt:lpstr>
      <vt:lpstr>PM10: Aktivnosti Odlok o načrtu kakovosti zraka na območju MO Celje (3) </vt:lpstr>
      <vt:lpstr>PM10: Aktivnosti Odlok o načrtu kakovosti zraka na območju MO Celje (4) </vt:lpstr>
      <vt:lpstr>PM10: Aktivnosti Odlok o načrtu kakovosti zraka na območju MO Celje (5) </vt:lpstr>
      <vt:lpstr>OZON: Stanje</vt:lpstr>
      <vt:lpstr>Emisije prekurzorjev ozona v Celju</vt:lpstr>
      <vt:lpstr>OZON: Ukrepi</vt:lpstr>
      <vt:lpstr>Ukrepi MO Celje za izboljšanje zraka v Celju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Celjske kotline  Prispevek ZZV Celje k reševanju</dc:title>
  <dc:creator>Uršič Andrej</dc:creator>
  <cp:lastModifiedBy>Uršič Andrej</cp:lastModifiedBy>
  <cp:revision>115</cp:revision>
  <cp:lastPrinted>2013-11-25T17:48:34Z</cp:lastPrinted>
  <dcterms:created xsi:type="dcterms:W3CDTF">2013-11-22T08:46:40Z</dcterms:created>
  <dcterms:modified xsi:type="dcterms:W3CDTF">2013-12-04T08:17:07Z</dcterms:modified>
</cp:coreProperties>
</file>