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9" r:id="rId2"/>
    <p:sldId id="294" r:id="rId3"/>
    <p:sldId id="276" r:id="rId4"/>
    <p:sldId id="293" r:id="rId5"/>
    <p:sldId id="273" r:id="rId6"/>
    <p:sldId id="290" r:id="rId7"/>
    <p:sldId id="274" r:id="rId8"/>
    <p:sldId id="280" r:id="rId9"/>
    <p:sldId id="277" r:id="rId10"/>
    <p:sldId id="295" r:id="rId11"/>
    <p:sldId id="297" r:id="rId12"/>
    <p:sldId id="278" r:id="rId13"/>
    <p:sldId id="296" r:id="rId14"/>
    <p:sldId id="267" r:id="rId15"/>
    <p:sldId id="268" r:id="rId16"/>
    <p:sldId id="262" r:id="rId1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8F4"/>
    <a:srgbClr val="87AF11"/>
    <a:srgbClr val="6E4DA4"/>
    <a:srgbClr val="A8F15B"/>
    <a:srgbClr val="E0F5FD"/>
    <a:srgbClr val="B6E5FE"/>
    <a:srgbClr val="E0DD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3" autoAdjust="0"/>
    <p:restoredTop sz="86818" autoAdjust="0"/>
  </p:normalViewPr>
  <p:slideViewPr>
    <p:cSldViewPr snapToGrid="0">
      <p:cViewPr varScale="1">
        <p:scale>
          <a:sx n="37" d="100"/>
          <a:sy n="37" d="100"/>
        </p:scale>
        <p:origin x="1080" y="67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Glede </a:t>
            </a:r>
            <a:r>
              <a:rPr lang="en-US" dirty="0" err="1"/>
              <a:t>na</a:t>
            </a:r>
            <a:r>
              <a:rPr lang="en-US" dirty="0"/>
              <a:t> 2020: </a:t>
            </a:r>
            <a:r>
              <a:rPr lang="en-US" dirty="0" err="1"/>
              <a:t>Industrija</a:t>
            </a:r>
            <a:r>
              <a:rPr lang="en-US" dirty="0"/>
              <a:t> +3 %, </a:t>
            </a:r>
            <a:r>
              <a:rPr lang="en-US" dirty="0" err="1"/>
              <a:t>gospodinjstva</a:t>
            </a:r>
            <a:r>
              <a:rPr lang="en-US" dirty="0"/>
              <a:t> +6 %,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raba</a:t>
            </a:r>
            <a:r>
              <a:rPr lang="en-US" dirty="0"/>
              <a:t> – 0,5 %</a:t>
            </a:r>
          </a:p>
          <a:p>
            <a:r>
              <a:rPr lang="en-US" dirty="0"/>
              <a:t>Glede </a:t>
            </a:r>
            <a:r>
              <a:rPr lang="en-US" dirty="0" err="1"/>
              <a:t>na</a:t>
            </a:r>
            <a:r>
              <a:rPr lang="en-US" dirty="0"/>
              <a:t> 2000: </a:t>
            </a:r>
            <a:r>
              <a:rPr lang="en-US" dirty="0" err="1"/>
              <a:t>Industrija</a:t>
            </a:r>
            <a:r>
              <a:rPr lang="en-US" dirty="0"/>
              <a:t> -7 %, </a:t>
            </a:r>
            <a:r>
              <a:rPr lang="en-US" dirty="0" err="1"/>
              <a:t>gospodinjstva</a:t>
            </a:r>
            <a:r>
              <a:rPr lang="en-US" dirty="0"/>
              <a:t> -6 %,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raba</a:t>
            </a:r>
            <a:r>
              <a:rPr lang="en-US" dirty="0"/>
              <a:t> – 24 % (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spremenljiva</a:t>
            </a:r>
            <a:r>
              <a:rPr lang="en-US" dirty="0"/>
              <a:t>, </a:t>
            </a:r>
            <a:r>
              <a:rPr lang="en-US" dirty="0" err="1"/>
              <a:t>izračuna</a:t>
            </a:r>
            <a:r>
              <a:rPr lang="en-US" dirty="0"/>
              <a:t> se jo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ostanek</a:t>
            </a:r>
            <a:r>
              <a:rPr lang="en-US" dirty="0"/>
              <a:t> v 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bilanci</a:t>
            </a:r>
            <a:r>
              <a:rPr lang="en-US" dirty="0"/>
              <a:t> – </a:t>
            </a:r>
            <a:r>
              <a:rPr lang="sl-SI" dirty="0"/>
              <a:t>od letos naprej se to ne bo več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Leta 2000 </a:t>
            </a:r>
            <a:r>
              <a:rPr lang="en-US" dirty="0" err="1"/>
              <a:t>deleži</a:t>
            </a:r>
            <a:r>
              <a:rPr lang="en-US" dirty="0"/>
              <a:t>: </a:t>
            </a:r>
            <a:r>
              <a:rPr lang="en-US" dirty="0" err="1"/>
              <a:t>tekoča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36 %, </a:t>
            </a:r>
            <a:r>
              <a:rPr lang="en-US" dirty="0" err="1"/>
              <a:t>trdna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21 %, </a:t>
            </a:r>
            <a:r>
              <a:rPr lang="en-US" dirty="0" err="1"/>
              <a:t>jedrska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19 %</a:t>
            </a:r>
          </a:p>
          <a:p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: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-, to </a:t>
            </a:r>
            <a:r>
              <a:rPr lang="en-US" dirty="0" err="1"/>
              <a:t>pomeni</a:t>
            </a:r>
            <a:r>
              <a:rPr lang="en-US" dirty="0"/>
              <a:t>, da </a:t>
            </a:r>
            <a:r>
              <a:rPr lang="en-US" dirty="0" err="1"/>
              <a:t>smo</a:t>
            </a:r>
            <a:r>
              <a:rPr lang="en-US" dirty="0"/>
              <a:t> jo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izvozili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uvozili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Skok v letu 2020 tudi posledica popravka statistike rabe OVE v gospodinjstvih za obdobje 2000-2008</a:t>
            </a:r>
          </a:p>
          <a:p>
            <a:r>
              <a:rPr lang="sl-SI" dirty="0"/>
              <a:t>Dokup preko mehanizma statističnega prenosa iz Češke (ca. 2 milijona evrov)</a:t>
            </a:r>
          </a:p>
          <a:p>
            <a:r>
              <a:rPr lang="sl-SI" dirty="0"/>
              <a:t>Kako, da se je cilj za EE zmanjšal? Ker je računan na dejansko stanje in ne na preveč optimističen cilj za leto 2020; pri OH je ravno obratno; cilj se je precej zvišal, ker je sedaj upoštevana tudi LB v gospodinjstvih, ki pri izračunu za leto 2020 ni bila upoštevana (zgoraj omenjena sprememba statistike).</a:t>
            </a:r>
          </a:p>
          <a:p>
            <a:r>
              <a:rPr lang="sl-SI" dirty="0"/>
              <a:t>Delež pri EE se je celo malenkostno zmanjšal glede na 2020, delež za ogrevanje in hlajenje pa povečal za 2,4 o.t.</a:t>
            </a:r>
          </a:p>
          <a:p>
            <a:r>
              <a:rPr lang="sl-SI" dirty="0"/>
              <a:t>Stari cilji (2020) za sektorje so bili: EE: 39,3 %, OH: 30,8 %, Pr: 10,5 %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Švedska: biomasa, hidro, veter, TČ, tekoča biogoriva</a:t>
            </a:r>
          </a:p>
          <a:p>
            <a:r>
              <a:rPr lang="sl-SI" dirty="0"/>
              <a:t>Finska, Latvija: biomasa, hidro</a:t>
            </a:r>
          </a:p>
          <a:p>
            <a:r>
              <a:rPr lang="sl-SI" dirty="0"/>
              <a:t>Estonija, Danska: biomasa, veter</a:t>
            </a:r>
          </a:p>
          <a:p>
            <a:r>
              <a:rPr lang="sl-SI" dirty="0"/>
              <a:t>Avstrija: hidro, biomasa</a:t>
            </a:r>
          </a:p>
          <a:p>
            <a:r>
              <a:rPr lang="sl-SI" dirty="0"/>
              <a:t>EU delež 2020: 22,1 % OVE, 10,3 delež OVE v transportu (leto 2021: 9,1 %)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Leta 2020: ETS 38,5 %; </a:t>
            </a:r>
            <a:r>
              <a:rPr lang="en-US" dirty="0" err="1"/>
              <a:t>neETS</a:t>
            </a:r>
            <a:r>
              <a:rPr lang="en-US" dirty="0"/>
              <a:t> 61,5 %</a:t>
            </a:r>
          </a:p>
          <a:p>
            <a:r>
              <a:rPr lang="en-US" dirty="0" err="1"/>
              <a:t>Absolutna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2021: 16.106 </a:t>
            </a:r>
            <a:r>
              <a:rPr lang="en-US" dirty="0" err="1"/>
              <a:t>kt</a:t>
            </a:r>
            <a:r>
              <a:rPr lang="en-US" dirty="0"/>
              <a:t> CO2 (</a:t>
            </a:r>
            <a:r>
              <a:rPr lang="en-US" dirty="0" err="1"/>
              <a:t>leta</a:t>
            </a:r>
            <a:r>
              <a:rPr lang="en-US" dirty="0"/>
              <a:t> 2005 20.643 </a:t>
            </a:r>
            <a:r>
              <a:rPr lang="en-US" dirty="0" err="1"/>
              <a:t>kt</a:t>
            </a:r>
            <a:r>
              <a:rPr lang="en-US" dirty="0"/>
              <a:t> CO2)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Pod </a:t>
            </a:r>
            <a:r>
              <a:rPr lang="en-US" dirty="0" err="1"/>
              <a:t>aktualnim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9 %</a:t>
            </a:r>
          </a:p>
          <a:p>
            <a:r>
              <a:rPr lang="sl-SI" dirty="0"/>
              <a:t>Po novi Uredbi so cilji samo do 2025, na podlagi podatkov 2020-2023, se bodo delali cilji za 2026-2029.</a:t>
            </a:r>
          </a:p>
          <a:p>
            <a:r>
              <a:rPr lang="sl-SI" dirty="0"/>
              <a:t>Preliminarno oceno je računala Tajda, podatek za 2023 je ocena iz modela. Z letom 2023 naj bi se približno spet vrnili na raven iz leta 2021.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korono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52 %.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letu</a:t>
            </a:r>
            <a:r>
              <a:rPr lang="en-US" dirty="0"/>
              <a:t> 2021 </a:t>
            </a:r>
            <a:r>
              <a:rPr lang="en-US" dirty="0" err="1"/>
              <a:t>povečanje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18 %.</a:t>
            </a:r>
          </a:p>
          <a:p>
            <a:r>
              <a:rPr lang="en-US" dirty="0" err="1"/>
              <a:t>Kaj</a:t>
            </a:r>
            <a:r>
              <a:rPr lang="en-US" dirty="0"/>
              <a:t> je </a:t>
            </a:r>
            <a:r>
              <a:rPr lang="en-US" dirty="0" err="1"/>
              <a:t>vzrok</a:t>
            </a:r>
            <a:r>
              <a:rPr lang="en-US" dirty="0"/>
              <a:t> </a:t>
            </a:r>
            <a:r>
              <a:rPr lang="en-US" dirty="0" err="1"/>
              <a:t>povečanja</a:t>
            </a:r>
            <a:r>
              <a:rPr lang="en-US" dirty="0"/>
              <a:t> v </a:t>
            </a:r>
            <a:r>
              <a:rPr lang="en-US" dirty="0" err="1"/>
              <a:t>letu</a:t>
            </a:r>
            <a:r>
              <a:rPr lang="en-US" dirty="0"/>
              <a:t> 2022?</a:t>
            </a:r>
            <a:r>
              <a:rPr lang="sl-SI" dirty="0"/>
              <a:t> Predvsem ugodna cena goriv (bolj kot večje prometno delo)</a:t>
            </a:r>
            <a:endParaRPr lang="en-US" dirty="0"/>
          </a:p>
          <a:p>
            <a:r>
              <a:rPr lang="en-US" dirty="0" err="1"/>
              <a:t>Kaj</a:t>
            </a:r>
            <a:r>
              <a:rPr lang="en-US" dirty="0"/>
              <a:t> je </a:t>
            </a:r>
            <a:r>
              <a:rPr lang="en-US" dirty="0" err="1"/>
              <a:t>vzrok</a:t>
            </a:r>
            <a:r>
              <a:rPr lang="en-US" dirty="0"/>
              <a:t> </a:t>
            </a:r>
            <a:r>
              <a:rPr lang="en-US" dirty="0" err="1"/>
              <a:t>zmanjšanja</a:t>
            </a:r>
            <a:r>
              <a:rPr lang="en-US" dirty="0"/>
              <a:t> v </a:t>
            </a:r>
            <a:r>
              <a:rPr lang="en-US" dirty="0" err="1"/>
              <a:t>letu</a:t>
            </a:r>
            <a:r>
              <a:rPr lang="en-US" dirty="0"/>
              <a:t> 2023?</a:t>
            </a:r>
            <a:r>
              <a:rPr lang="sl-SI" dirty="0"/>
              <a:t> Predvsem dražje gorivo</a:t>
            </a:r>
            <a:endParaRPr lang="en-US" dirty="0"/>
          </a:p>
          <a:p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povedo</a:t>
            </a:r>
            <a:r>
              <a:rPr lang="en-US" dirty="0"/>
              <a:t> </a:t>
            </a:r>
            <a:r>
              <a:rPr lang="en-US" dirty="0" err="1"/>
              <a:t>meje</a:t>
            </a:r>
            <a:r>
              <a:rPr lang="en-US" dirty="0"/>
              <a:t> </a:t>
            </a:r>
            <a:r>
              <a:rPr lang="en-US" dirty="0" err="1"/>
              <a:t>projekcij</a:t>
            </a:r>
            <a:r>
              <a:rPr lang="en-US" dirty="0"/>
              <a:t>?</a:t>
            </a:r>
            <a:r>
              <a:rPr lang="sl-SI" dirty="0"/>
              <a:t> Vključujejo oceno negotovosti, ker manjkajo podatki za zadnje 4 mesece leta.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Doseganje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: </a:t>
            </a:r>
            <a:r>
              <a:rPr lang="en-US" dirty="0" err="1"/>
              <a:t>odpadki</a:t>
            </a:r>
            <a:r>
              <a:rPr lang="en-US" dirty="0"/>
              <a:t> (-49,5% / -44 %), </a:t>
            </a:r>
            <a:r>
              <a:rPr lang="en-US" dirty="0" err="1"/>
              <a:t>energetika</a:t>
            </a:r>
            <a:r>
              <a:rPr lang="en-US" dirty="0"/>
              <a:t> (-20% / 0,7 %), </a:t>
            </a:r>
            <a:r>
              <a:rPr lang="en-US" dirty="0" err="1"/>
              <a:t>kmetijstvo</a:t>
            </a:r>
            <a:r>
              <a:rPr lang="en-US" dirty="0"/>
              <a:t> (0,8 % / +6 %), </a:t>
            </a:r>
            <a:r>
              <a:rPr lang="en-US" dirty="0" err="1"/>
              <a:t>promet</a:t>
            </a:r>
            <a:r>
              <a:rPr lang="en-US" dirty="0"/>
              <a:t> (+ 18 % / +24 %)</a:t>
            </a:r>
          </a:p>
          <a:p>
            <a:r>
              <a:rPr lang="en-US" dirty="0" err="1"/>
              <a:t>Nedoseganje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: </a:t>
            </a:r>
            <a:r>
              <a:rPr lang="en-US" dirty="0" err="1"/>
              <a:t>industrija</a:t>
            </a:r>
            <a:r>
              <a:rPr lang="en-US" dirty="0"/>
              <a:t> (-19 % / -46 %)</a:t>
            </a:r>
          </a:p>
          <a:p>
            <a:r>
              <a:rPr lang="en-US" dirty="0" err="1"/>
              <a:t>Nekje</a:t>
            </a:r>
            <a:r>
              <a:rPr lang="en-US" dirty="0"/>
              <a:t> </a:t>
            </a:r>
            <a:r>
              <a:rPr lang="en-US" dirty="0" err="1"/>
              <a:t>okoli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: </a:t>
            </a:r>
            <a:r>
              <a:rPr lang="en-US" dirty="0" err="1"/>
              <a:t>široka</a:t>
            </a:r>
            <a:r>
              <a:rPr lang="en-US" dirty="0"/>
              <a:t> </a:t>
            </a:r>
            <a:r>
              <a:rPr lang="en-US" dirty="0" err="1"/>
              <a:t>taba</a:t>
            </a:r>
            <a:r>
              <a:rPr lang="en-US" dirty="0"/>
              <a:t> (-53,7 % / -54 %) – </a:t>
            </a:r>
            <a:r>
              <a:rPr lang="en-US" dirty="0" err="1"/>
              <a:t>največje</a:t>
            </a:r>
            <a:r>
              <a:rPr lang="en-US" dirty="0"/>
              <a:t> </a:t>
            </a:r>
            <a:r>
              <a:rPr lang="en-US" dirty="0" err="1"/>
              <a:t>zmanjšanje</a:t>
            </a:r>
            <a:r>
              <a:rPr lang="en-US" dirty="0"/>
              <a:t> med </a:t>
            </a:r>
            <a:r>
              <a:rPr lang="en-US" dirty="0" err="1"/>
              <a:t>vsemi</a:t>
            </a:r>
            <a:r>
              <a:rPr lang="en-US" dirty="0"/>
              <a:t> </a:t>
            </a:r>
            <a:r>
              <a:rPr lang="en-US" dirty="0" err="1"/>
              <a:t>sektorji</a:t>
            </a:r>
            <a:endParaRPr lang="en-US" dirty="0"/>
          </a:p>
          <a:p>
            <a:r>
              <a:rPr lang="en-US" dirty="0" err="1"/>
              <a:t>Zakaj</a:t>
            </a:r>
            <a:r>
              <a:rPr lang="en-US" dirty="0"/>
              <a:t> je v </a:t>
            </a:r>
            <a:r>
              <a:rPr lang="en-US" dirty="0" err="1"/>
              <a:t>posodobitvi</a:t>
            </a:r>
            <a:r>
              <a:rPr lang="en-US" dirty="0"/>
              <a:t> NEPN </a:t>
            </a:r>
            <a:r>
              <a:rPr lang="en-US" dirty="0" err="1"/>
              <a:t>cilj</a:t>
            </a:r>
            <a:r>
              <a:rPr lang="en-US" dirty="0"/>
              <a:t> za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en-US" dirty="0"/>
              <a:t> </a:t>
            </a:r>
            <a:r>
              <a:rPr lang="en-US" dirty="0" err="1"/>
              <a:t>nižji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aktualnem</a:t>
            </a:r>
            <a:r>
              <a:rPr lang="en-US" dirty="0"/>
              <a:t> NEPN?</a:t>
            </a:r>
            <a:r>
              <a:rPr lang="sl-SI" dirty="0"/>
              <a:t> Razlog je znižana stopnja obnov.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6067953" y="1544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</a:t>
            </a:r>
          </a:p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5989277" y="-311141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+mn-lt"/>
                <a:cs typeface="Arial"/>
              </a:rPr>
              <a:t>Kazalci </a:t>
            </a:r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/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web/products-eurostat-news/w/DDN-20230119-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nergetika-portal.si/fileadmin/dokumenti/publikacije/nepn/izvajanje/nepn_krporiv_mar202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etika-portal.si/fileadmin/dokumenti/publikacije/nepn/izvajanje/nepn_krporiv_mar2023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zalci.arso.gov.si/sl/themes/climate-mirr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1" y="6225942"/>
            <a:ext cx="13590746" cy="3155007"/>
          </a:xfrm>
        </p:spPr>
        <p:txBody>
          <a:bodyPr/>
          <a:lstStyle/>
          <a:p>
            <a:r>
              <a:rPr lang="sl-SI" dirty="0"/>
              <a:t>Doseganje </a:t>
            </a:r>
            <a:br>
              <a:rPr lang="sl-SI" dirty="0"/>
            </a:br>
            <a:r>
              <a:rPr lang="sl-SI" dirty="0"/>
              <a:t>nacionalnih ciljev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737805" y="9817651"/>
            <a:ext cx="1175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FFFF"/>
                </a:solidFill>
                <a:cs typeface="Arial"/>
              </a:rPr>
              <a:t>Barbara Petelin Visočnik, Marko Đorić,</a:t>
            </a:r>
          </a:p>
          <a:p>
            <a:r>
              <a:rPr lang="sl-SI" sz="3200" b="1" dirty="0">
                <a:solidFill>
                  <a:srgbClr val="FFFFFF"/>
                </a:solidFill>
                <a:cs typeface="Arial"/>
              </a:rPr>
              <a:t>Ana Marija Udovič, Matjaž Česen, IJS-CEU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0000" y="1098426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FFA744A-B878-4541-B6F1-68807196F7C6}"/>
              </a:ext>
            </a:extLst>
          </p:cNvPr>
          <p:cNvSpPr txBox="1">
            <a:spLocks/>
          </p:cNvSpPr>
          <p:nvPr/>
        </p:nvSpPr>
        <p:spPr>
          <a:xfrm>
            <a:off x="1868580" y="5008328"/>
            <a:ext cx="13526169" cy="1388572"/>
          </a:xfrm>
          <a:prstGeom prst="rect">
            <a:avLst/>
          </a:prstGeom>
        </p:spPr>
        <p:txBody>
          <a:bodyPr anchor="b" anchorCtr="0"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>Zelena gospodarska rast</a:t>
            </a: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Raba končne energije po sektorjih</a:t>
            </a:r>
            <a:endParaRPr lang="sl-SI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BC836-C689-4CCA-90DF-F56C5B69DD24}"/>
              </a:ext>
            </a:extLst>
          </p:cNvPr>
          <p:cNvSpPr txBox="1"/>
          <p:nvPr/>
        </p:nvSpPr>
        <p:spPr>
          <a:xfrm>
            <a:off x="15116174" y="1973418"/>
            <a:ext cx="8820223" cy="113877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Leta 2021 se je raba končne energije, </a:t>
            </a:r>
            <a:r>
              <a:rPr lang="sl-SI" sz="4400" dirty="0">
                <a:cs typeface="Arial"/>
              </a:rPr>
              <a:t>z izjemo ostale rabe, </a:t>
            </a:r>
            <a:r>
              <a:rPr lang="sl-SI" sz="4400" dirty="0">
                <a:latin typeface="Arial"/>
                <a:cs typeface="Arial"/>
              </a:rPr>
              <a:t>povečala v vseh sektorjih, najbolj v 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prometu</a:t>
            </a:r>
            <a:r>
              <a:rPr lang="sl-SI" sz="4400" dirty="0">
                <a:latin typeface="Arial"/>
                <a:cs typeface="Arial"/>
              </a:rPr>
              <a:t> (</a:t>
            </a:r>
            <a:r>
              <a:rPr lang="sl-SI" sz="4400" b="1" dirty="0">
                <a:solidFill>
                  <a:srgbClr val="C00000"/>
                </a:solidFill>
                <a:cs typeface="Arial"/>
              </a:rPr>
              <a:t>+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14 %</a:t>
            </a:r>
            <a:r>
              <a:rPr lang="sl-SI" sz="4400" dirty="0">
                <a:latin typeface="Arial"/>
                <a:cs typeface="Arial"/>
              </a:rPr>
              <a:t>)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Glede na leto 2000 se je raba povečala samo v </a:t>
            </a:r>
            <a:r>
              <a:rPr lang="sl-SI" sz="4400" b="1" dirty="0">
                <a:solidFill>
                  <a:srgbClr val="C00000"/>
                </a:solidFill>
                <a:cs typeface="Arial"/>
              </a:rPr>
              <a:t>prometu</a:t>
            </a:r>
            <a:r>
              <a:rPr lang="sl-SI" sz="4400" dirty="0">
                <a:cs typeface="Arial"/>
              </a:rPr>
              <a:t> </a:t>
            </a:r>
            <a:br>
              <a:rPr lang="sl-SI" sz="4400" dirty="0">
                <a:cs typeface="Arial"/>
              </a:rPr>
            </a:br>
            <a:r>
              <a:rPr lang="sl-SI" sz="4400" dirty="0">
                <a:cs typeface="Arial"/>
              </a:rPr>
              <a:t>(</a:t>
            </a:r>
            <a:r>
              <a:rPr lang="sl-SI" sz="4400" b="1" dirty="0">
                <a:solidFill>
                  <a:srgbClr val="C00000"/>
                </a:solidFill>
                <a:cs typeface="Arial"/>
              </a:rPr>
              <a:t>+47 %</a:t>
            </a:r>
            <a:r>
              <a:rPr lang="sl-SI" sz="4400" dirty="0">
                <a:cs typeface="Arial"/>
              </a:rPr>
              <a:t>), v vseh ostalih sektorjih se je zmanjšala, najbolj v ostali rabi (ostanek v bilanci)</a:t>
            </a:r>
            <a:endParaRPr lang="sl-SI" sz="4400" dirty="0">
              <a:latin typeface="Arial"/>
              <a:cs typeface="Arial"/>
            </a:endParaRP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(Indikativni) sektorski cilji niso opredeljeni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Deleži v letu 2021:</a:t>
            </a:r>
            <a:br>
              <a:rPr lang="sl-SI" sz="4400" dirty="0">
                <a:latin typeface="Arial"/>
                <a:cs typeface="Arial"/>
              </a:rPr>
            </a:br>
            <a:r>
              <a:rPr lang="sl-SI" sz="4400" dirty="0">
                <a:latin typeface="Arial"/>
                <a:cs typeface="Arial"/>
              </a:rPr>
              <a:t>	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promet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400" dirty="0">
                <a:latin typeface="Arial"/>
                <a:cs typeface="Arial"/>
              </a:rPr>
              <a:t>(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38 %</a:t>
            </a:r>
            <a:r>
              <a:rPr lang="sl-SI" sz="4400" dirty="0">
                <a:latin typeface="Arial"/>
                <a:cs typeface="Arial"/>
              </a:rPr>
              <a:t> ; 27 %)</a:t>
            </a:r>
            <a:br>
              <a:rPr lang="sl-SI" sz="4400" dirty="0">
                <a:latin typeface="Arial"/>
                <a:cs typeface="Arial"/>
              </a:rPr>
            </a:br>
            <a:r>
              <a:rPr lang="sl-SI" sz="4400" dirty="0">
                <a:latin typeface="Arial"/>
                <a:cs typeface="Arial"/>
              </a:rPr>
              <a:t>	</a:t>
            </a:r>
            <a:r>
              <a:rPr lang="sl-SI" sz="4400" b="1" dirty="0">
                <a:solidFill>
                  <a:srgbClr val="0070C0"/>
                </a:solidFill>
                <a:latin typeface="Arial"/>
                <a:cs typeface="Arial"/>
              </a:rPr>
              <a:t>industrija</a:t>
            </a:r>
            <a:r>
              <a:rPr lang="sl-SI" sz="4400" dirty="0">
                <a:latin typeface="Arial"/>
                <a:cs typeface="Arial"/>
              </a:rPr>
              <a:t> </a:t>
            </a:r>
            <a:r>
              <a:rPr lang="sl-SI" sz="4400" dirty="0">
                <a:cs typeface="Arial"/>
              </a:rPr>
              <a:t>(</a:t>
            </a:r>
            <a:r>
              <a:rPr lang="sl-SI" sz="4400" b="1" dirty="0">
                <a:solidFill>
                  <a:srgbClr val="0070C0"/>
                </a:solidFill>
                <a:cs typeface="Arial"/>
              </a:rPr>
              <a:t>27 %</a:t>
            </a:r>
            <a:r>
              <a:rPr lang="sl-SI" sz="4400" dirty="0">
                <a:cs typeface="Arial"/>
              </a:rPr>
              <a:t> ; 31 %) 	</a:t>
            </a:r>
            <a:r>
              <a:rPr lang="sl-SI" sz="4400" b="1" dirty="0">
                <a:solidFill>
                  <a:srgbClr val="87AF11"/>
                </a:solidFill>
                <a:cs typeface="Arial"/>
              </a:rPr>
              <a:t>gospodinjstva</a:t>
            </a:r>
            <a:r>
              <a:rPr lang="sl-SI" sz="4400" dirty="0">
                <a:cs typeface="Arial"/>
              </a:rPr>
              <a:t> (</a:t>
            </a:r>
            <a:r>
              <a:rPr lang="sl-SI" sz="4400" b="1" dirty="0">
                <a:solidFill>
                  <a:srgbClr val="87AF11"/>
                </a:solidFill>
                <a:cs typeface="Arial"/>
              </a:rPr>
              <a:t>24 %</a:t>
            </a:r>
            <a:r>
              <a:rPr lang="sl-SI" sz="4400" dirty="0">
                <a:cs typeface="Arial"/>
              </a:rPr>
              <a:t> ; 27 %) 	</a:t>
            </a:r>
            <a:r>
              <a:rPr lang="sl-SI" sz="4400" b="1" dirty="0">
                <a:solidFill>
                  <a:schemeClr val="accent1"/>
                </a:solidFill>
                <a:cs typeface="Arial"/>
              </a:rPr>
              <a:t>ostala raba </a:t>
            </a:r>
            <a:r>
              <a:rPr lang="sl-SI" sz="4400" dirty="0">
                <a:cs typeface="Arial"/>
              </a:rPr>
              <a:t>(</a:t>
            </a:r>
            <a:r>
              <a:rPr lang="sl-SI" sz="4400" b="1" dirty="0">
                <a:solidFill>
                  <a:schemeClr val="accent1"/>
                </a:solidFill>
                <a:cs typeface="Arial"/>
              </a:rPr>
              <a:t>11 %</a:t>
            </a:r>
            <a:r>
              <a:rPr lang="sl-SI" sz="4400" dirty="0">
                <a:cs typeface="Arial"/>
              </a:rPr>
              <a:t> ; 15 %)</a:t>
            </a:r>
            <a:r>
              <a:rPr lang="sl-SI" sz="4400" dirty="0">
                <a:latin typeface="Arial"/>
                <a:cs typeface="Arial"/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E9CD17-4782-412D-A18F-DE13E2F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56" y="2084400"/>
            <a:ext cx="14846332" cy="104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7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Raba primarne energije po gorivih</a:t>
            </a:r>
            <a:endParaRPr lang="sl-SI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BC836-C689-4CCA-90DF-F56C5B69DD24}"/>
              </a:ext>
            </a:extLst>
          </p:cNvPr>
          <p:cNvSpPr txBox="1"/>
          <p:nvPr/>
        </p:nvSpPr>
        <p:spPr>
          <a:xfrm>
            <a:off x="16311356" y="2450745"/>
            <a:ext cx="7005845" cy="10264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Leta 2021 največji deleži 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tekoča goriva</a:t>
            </a:r>
            <a:r>
              <a:rPr lang="sl-SI" sz="4400" dirty="0">
                <a:latin typeface="Arial"/>
                <a:cs typeface="Arial"/>
              </a:rPr>
              <a:t> (31 %), 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jedrska energija</a:t>
            </a:r>
            <a:r>
              <a:rPr lang="sl-SI" sz="4400" dirty="0">
                <a:latin typeface="Arial"/>
                <a:cs typeface="Arial"/>
              </a:rPr>
              <a:t> (23 %) in 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OVE</a:t>
            </a:r>
            <a:r>
              <a:rPr lang="sl-SI" sz="4400" dirty="0">
                <a:latin typeface="Arial"/>
                <a:cs typeface="Arial"/>
              </a:rPr>
              <a:t> (20 %)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Od leta 2000 se je najbolj povečal delež 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OVE</a:t>
            </a:r>
            <a:r>
              <a:rPr lang="sl-SI" sz="4400" dirty="0">
                <a:latin typeface="Arial"/>
                <a:cs typeface="Arial"/>
              </a:rPr>
              <a:t> (6 o.t.), najbolj zmanjšal pa delež 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trdnih goriv </a:t>
            </a:r>
            <a:r>
              <a:rPr lang="sl-SI" sz="4400" dirty="0">
                <a:latin typeface="Arial"/>
                <a:cs typeface="Arial"/>
              </a:rPr>
              <a:t>(7 o.t.)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2,6 % pod ciljem </a:t>
            </a:r>
            <a:r>
              <a:rPr lang="sl-SI" sz="4400" dirty="0">
                <a:latin typeface="Arial"/>
                <a:cs typeface="Arial"/>
              </a:rPr>
              <a:t>za leto 2021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Cilj 2030:</a:t>
            </a:r>
            <a:br>
              <a:rPr lang="sl-SI" sz="4400" dirty="0">
                <a:latin typeface="Arial"/>
                <a:cs typeface="Arial"/>
              </a:rPr>
            </a:br>
            <a:r>
              <a:rPr lang="sl-SI" sz="4400" dirty="0">
                <a:latin typeface="Arial"/>
                <a:cs typeface="Arial"/>
              </a:rPr>
              <a:t>	 6.356 ktoe </a:t>
            </a:r>
            <a:r>
              <a:rPr lang="sl-SI" sz="3200" dirty="0">
                <a:latin typeface="Arial"/>
                <a:cs typeface="Arial"/>
              </a:rPr>
              <a:t>(aktualni)</a:t>
            </a:r>
            <a:br>
              <a:rPr lang="sl-SI" sz="3200" dirty="0">
                <a:latin typeface="Arial"/>
                <a:cs typeface="Arial"/>
              </a:rPr>
            </a:br>
            <a:r>
              <a:rPr lang="sl-SI" sz="4400" dirty="0">
                <a:latin typeface="Arial"/>
                <a:cs typeface="Arial"/>
              </a:rPr>
              <a:t>	 6.028 ktoe </a:t>
            </a:r>
            <a:r>
              <a:rPr lang="sl-SI" sz="3200" dirty="0">
                <a:latin typeface="Arial"/>
                <a:cs typeface="Arial"/>
              </a:rPr>
              <a:t>(posodobitev)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EBF879-8CBF-49EA-92E8-9F40E3BD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59" y="2191744"/>
            <a:ext cx="14476205" cy="111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Doseganje ciljnega deleža OVE</a:t>
            </a:r>
            <a:br>
              <a:rPr lang="sl-SI" dirty="0"/>
            </a:br>
            <a:r>
              <a:rPr lang="sl-SI" sz="5400" dirty="0"/>
              <a:t>(Direktiva 2009/28/ES)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BC836-C689-4CCA-90DF-F56C5B69DD24}"/>
              </a:ext>
            </a:extLst>
          </p:cNvPr>
          <p:cNvSpPr txBox="1"/>
          <p:nvPr/>
        </p:nvSpPr>
        <p:spPr>
          <a:xfrm>
            <a:off x="14621802" y="2472756"/>
            <a:ext cx="9442530" cy="10156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Leta 2021 je bil delež OVE </a:t>
            </a:r>
            <a:br>
              <a:rPr lang="sl-SI" sz="4400" dirty="0">
                <a:latin typeface="Arial"/>
                <a:cs typeface="Arial"/>
              </a:rPr>
            </a:b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24,6-odstoten</a:t>
            </a:r>
            <a:r>
              <a:rPr lang="sl-SI" sz="4400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3600" dirty="0">
                <a:latin typeface="Arial"/>
                <a:cs typeface="Arial"/>
              </a:rPr>
              <a:t>(2020: 24,4 %)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Še vedno zaostanek za ciljem za leto 2020 </a:t>
            </a:r>
            <a:r>
              <a:rPr lang="sl-SI" sz="4400" dirty="0">
                <a:cs typeface="Arial"/>
              </a:rPr>
              <a:t>- manjkajoči del </a:t>
            </a:r>
            <a:r>
              <a:rPr lang="sl-SI" sz="3600" dirty="0">
                <a:cs typeface="Arial"/>
              </a:rPr>
              <a:t>(208 GWh, 9,8 €/MWh)</a:t>
            </a:r>
            <a:r>
              <a:rPr lang="sl-SI" sz="4400" dirty="0">
                <a:cs typeface="Arial"/>
              </a:rPr>
              <a:t> je Slovenija ponovno dokupila</a:t>
            </a:r>
            <a:endParaRPr lang="sl-SI" sz="4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cs typeface="Arial"/>
              </a:rPr>
              <a:t>Od leta 2010 je bil dosežen napredek za </a:t>
            </a:r>
            <a:r>
              <a:rPr lang="sl-SI" sz="4400" b="1" dirty="0">
                <a:solidFill>
                  <a:srgbClr val="40C8F4"/>
                </a:solidFill>
                <a:cs typeface="Arial"/>
              </a:rPr>
              <a:t>3,6 odstotne točke</a:t>
            </a:r>
            <a:endParaRPr lang="sl-SI" sz="4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Doseganje sektorskih indikativnih ciljev za leto 2021</a:t>
            </a: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3600" dirty="0">
                <a:latin typeface="Arial"/>
                <a:cs typeface="Arial"/>
              </a:rPr>
              <a:t>Ogrevanje in </a:t>
            </a:r>
            <a:br>
              <a:rPr lang="sl-SI" sz="3600" dirty="0">
                <a:latin typeface="Arial"/>
                <a:cs typeface="Arial"/>
              </a:rPr>
            </a:br>
            <a:r>
              <a:rPr lang="sl-SI" sz="3600" dirty="0">
                <a:latin typeface="Arial"/>
                <a:cs typeface="Arial"/>
              </a:rPr>
              <a:t>hlajenje:		</a:t>
            </a:r>
            <a:r>
              <a:rPr lang="sl-SI" sz="3600" b="1" dirty="0">
                <a:solidFill>
                  <a:srgbClr val="C00000"/>
                </a:solidFill>
                <a:latin typeface="Arial"/>
                <a:cs typeface="Arial"/>
              </a:rPr>
              <a:t>35,2 %</a:t>
            </a:r>
            <a:r>
              <a:rPr lang="sl-SI" sz="36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sl-SI" sz="3600" dirty="0">
                <a:latin typeface="Arial"/>
                <a:cs typeface="Arial"/>
              </a:rPr>
              <a:t>(36,6 %)</a:t>
            </a:r>
            <a:endParaRPr lang="sl-SI" sz="3600" b="1" dirty="0">
              <a:solidFill>
                <a:srgbClr val="40C8F4"/>
              </a:solidFill>
              <a:latin typeface="Arial"/>
              <a:cs typeface="Arial"/>
            </a:endParaRP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3600" dirty="0">
                <a:latin typeface="Arial"/>
                <a:cs typeface="Arial"/>
              </a:rPr>
              <a:t>Električna energija: </a:t>
            </a:r>
            <a:r>
              <a:rPr lang="sl-SI" sz="3600" b="1" dirty="0">
                <a:solidFill>
                  <a:srgbClr val="40C8F4"/>
                </a:solidFill>
                <a:latin typeface="Arial"/>
                <a:cs typeface="Arial"/>
              </a:rPr>
              <a:t>35,0 %</a:t>
            </a:r>
            <a:r>
              <a:rPr lang="sl-SI" sz="3600" dirty="0">
                <a:latin typeface="Arial"/>
                <a:cs typeface="Arial"/>
              </a:rPr>
              <a:t> (34,3 %)</a:t>
            </a: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3600" dirty="0">
                <a:latin typeface="Arial"/>
                <a:cs typeface="Arial"/>
              </a:rPr>
              <a:t>Promet:		</a:t>
            </a:r>
            <a:r>
              <a:rPr lang="sl-SI" sz="3600" b="1" dirty="0">
                <a:solidFill>
                  <a:srgbClr val="C00000"/>
                </a:solidFill>
                <a:latin typeface="Arial"/>
                <a:cs typeface="Arial"/>
              </a:rPr>
              <a:t>10,6 %</a:t>
            </a:r>
            <a:r>
              <a:rPr lang="sl-SI" sz="3600" dirty="0">
                <a:latin typeface="Arial"/>
                <a:cs typeface="Arial"/>
              </a:rPr>
              <a:t> (10,9 %)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F48D1-B239-485E-AF27-3D089DA4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9" y="2787759"/>
            <a:ext cx="14280903" cy="97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9B4FFF-81E8-44CF-90E3-5EB00270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39" y="2082685"/>
            <a:ext cx="23452014" cy="10281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1229579"/>
          </a:xfrm>
        </p:spPr>
        <p:txBody>
          <a:bodyPr/>
          <a:lstStyle/>
          <a:p>
            <a:r>
              <a:rPr lang="sl-SI" dirty="0"/>
              <a:t>Doseganje deleža OVE (%) v EU, 2021</a:t>
            </a:r>
            <a:endParaRPr lang="sl-SI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84E284-998C-DB46-B183-F94AB8D90A01}"/>
              </a:ext>
            </a:extLst>
          </p:cNvPr>
          <p:cNvSpPr txBox="1"/>
          <p:nvPr/>
        </p:nvSpPr>
        <p:spPr>
          <a:xfrm>
            <a:off x="7200900" y="11544299"/>
            <a:ext cx="13672592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31373B"/>
                </a:solidFill>
                <a:cs typeface="Arial"/>
              </a:rPr>
              <a:t>Vir</a:t>
            </a:r>
            <a:r>
              <a:rPr lang="en-US" sz="2400" dirty="0">
                <a:solidFill>
                  <a:srgbClr val="31373B"/>
                </a:solidFill>
                <a:cs typeface="Arial"/>
              </a:rPr>
              <a:t>: EUROSTAT; </a:t>
            </a:r>
            <a:r>
              <a:rPr lang="en-US" sz="2400" dirty="0">
                <a:solidFill>
                  <a:srgbClr val="31373B"/>
                </a:solidFill>
                <a:cs typeface="Arial"/>
                <a:hlinkClick r:id="rId4"/>
              </a:rPr>
              <a:t>https://ec.europa.eu/eurostat/web/products-eurostat-news/w/DDN-20230119-1</a:t>
            </a:r>
            <a:r>
              <a:rPr lang="en-US" sz="2400" dirty="0">
                <a:solidFill>
                  <a:srgbClr val="31373B"/>
                </a:solidFill>
                <a:cs typeface="Arial"/>
              </a:rPr>
              <a:t>  </a:t>
            </a:r>
          </a:p>
        </p:txBody>
      </p:sp>
      <p:sp>
        <p:nvSpPr>
          <p:cNvPr id="10" name="Rounded Rectangular Callout 14">
            <a:extLst>
              <a:ext uri="{FF2B5EF4-FFF2-40B4-BE49-F238E27FC236}">
                <a16:creationId xmlns:a16="http://schemas.microsoft.com/office/drawing/2014/main" xmlns="" id="{2FA1EBB7-25FF-C540-B882-2367A8C30D4B}"/>
              </a:ext>
            </a:extLst>
          </p:cNvPr>
          <p:cNvSpPr/>
          <p:nvPr/>
        </p:nvSpPr>
        <p:spPr>
          <a:xfrm>
            <a:off x="11745567" y="5048085"/>
            <a:ext cx="4145935" cy="1561466"/>
          </a:xfrm>
          <a:prstGeom prst="wedgeRoundRectCallout">
            <a:avLst>
              <a:gd name="adj1" fmla="val -88457"/>
              <a:gd name="adj2" fmla="val 164991"/>
              <a:gd name="adj3" fmla="val 16667"/>
            </a:avLst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Cilji 2030:</a:t>
            </a:r>
          </a:p>
          <a:p>
            <a:pPr algn="ctr"/>
            <a:r>
              <a:rPr lang="sl-SI" sz="3600" b="1" dirty="0"/>
              <a:t>32 % ; </a:t>
            </a:r>
            <a:r>
              <a:rPr lang="sl-SI" sz="3600" b="1" dirty="0">
                <a:solidFill>
                  <a:srgbClr val="C00000"/>
                </a:solidFill>
              </a:rPr>
              <a:t>42,5 %</a:t>
            </a:r>
          </a:p>
        </p:txBody>
      </p:sp>
      <p:sp>
        <p:nvSpPr>
          <p:cNvPr id="11" name="Rounded Rectangular Callout 14">
            <a:extLst>
              <a:ext uri="{FF2B5EF4-FFF2-40B4-BE49-F238E27FC236}">
                <a16:creationId xmlns:a16="http://schemas.microsoft.com/office/drawing/2014/main" xmlns="" id="{7135B02B-D7D4-F346-BDD2-5513469A14AF}"/>
              </a:ext>
            </a:extLst>
          </p:cNvPr>
          <p:cNvSpPr/>
          <p:nvPr/>
        </p:nvSpPr>
        <p:spPr>
          <a:xfrm>
            <a:off x="3275945" y="3040380"/>
            <a:ext cx="4145935" cy="1828800"/>
          </a:xfrm>
          <a:prstGeom prst="wedgeRoundRectCallout">
            <a:avLst>
              <a:gd name="adj1" fmla="val 71996"/>
              <a:gd name="adj2" fmla="val 254295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Cilji 2030:</a:t>
            </a:r>
          </a:p>
          <a:p>
            <a:pPr algn="ctr"/>
            <a:r>
              <a:rPr lang="sl-SI" sz="3600" b="1" dirty="0"/>
              <a:t>vsaj 27 %</a:t>
            </a:r>
          </a:p>
          <a:p>
            <a:pPr algn="ctr"/>
            <a:r>
              <a:rPr lang="sl-SI" sz="3600" b="1" dirty="0">
                <a:solidFill>
                  <a:srgbClr val="C00000"/>
                </a:solidFill>
              </a:rPr>
              <a:t>vsaj 30-35 %</a:t>
            </a:r>
          </a:p>
        </p:txBody>
      </p:sp>
      <p:sp>
        <p:nvSpPr>
          <p:cNvPr id="14" name="Alternate Process 13">
            <a:extLst>
              <a:ext uri="{FF2B5EF4-FFF2-40B4-BE49-F238E27FC236}">
                <a16:creationId xmlns:a16="http://schemas.microsoft.com/office/drawing/2014/main" xmlns="" id="{7F1108D1-5A09-AF42-9982-73C3F54474E2}"/>
              </a:ext>
            </a:extLst>
          </p:cNvPr>
          <p:cNvSpPr/>
          <p:nvPr/>
        </p:nvSpPr>
        <p:spPr>
          <a:xfrm>
            <a:off x="7591832" y="3040380"/>
            <a:ext cx="5004028" cy="1828800"/>
          </a:xfrm>
          <a:prstGeom prst="flowChartAlternateProcess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EE: 43 % ; </a:t>
            </a:r>
            <a:r>
              <a:rPr lang="en-US" sz="3600" dirty="0">
                <a:solidFill>
                  <a:srgbClr val="C00000"/>
                </a:solidFill>
              </a:rPr>
              <a:t>52 %</a:t>
            </a:r>
          </a:p>
          <a:p>
            <a:r>
              <a:rPr lang="en-US" sz="3600" dirty="0"/>
              <a:t>OH: 41 % ; </a:t>
            </a:r>
            <a:r>
              <a:rPr lang="en-US" sz="3600" dirty="0">
                <a:solidFill>
                  <a:srgbClr val="C00000"/>
                </a:solidFill>
              </a:rPr>
              <a:t>41 %</a:t>
            </a:r>
          </a:p>
          <a:p>
            <a:r>
              <a:rPr lang="en-US" sz="3600" dirty="0" err="1"/>
              <a:t>Promet</a:t>
            </a:r>
            <a:r>
              <a:rPr lang="en-US" sz="3600" dirty="0"/>
              <a:t>: 21 % ; </a:t>
            </a:r>
            <a:r>
              <a:rPr lang="en-US" sz="3600" dirty="0">
                <a:solidFill>
                  <a:srgbClr val="C00000"/>
                </a:solidFill>
              </a:rPr>
              <a:t>26 %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94329"/>
            <a:ext cx="21025723" cy="1189739"/>
          </a:xfrm>
        </p:spPr>
        <p:txBody>
          <a:bodyPr/>
          <a:lstStyle/>
          <a:p>
            <a:r>
              <a:rPr lang="sl-SI" dirty="0"/>
              <a:t>Glavne ugotovitve glede doseganja ciljev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537" y="2440842"/>
            <a:ext cx="10843883" cy="1000431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Tudi leta 2021 je bil </a:t>
            </a:r>
            <a:r>
              <a:rPr lang="sl-SI" sz="4800" b="1" dirty="0">
                <a:solidFill>
                  <a:srgbClr val="C00000"/>
                </a:solidFill>
              </a:rPr>
              <a:t>cilj OVE dosežen samo formalno</a:t>
            </a:r>
            <a:r>
              <a:rPr lang="sl-SI" sz="4800" dirty="0"/>
              <a:t>, z dokupom statističnega prenosa; če vrzel ne bo zapolnjena, bodo ponovno potrebni dokupi = </a:t>
            </a:r>
            <a:r>
              <a:rPr lang="sl-SI" sz="4800" b="1" dirty="0">
                <a:solidFill>
                  <a:srgbClr val="C00000"/>
                </a:solidFill>
              </a:rPr>
              <a:t>odliv sredstev, ki bi jih lahko namenili izvajanju ukrepov</a:t>
            </a:r>
            <a:endParaRPr lang="sl-SI" sz="4800" dirty="0"/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40C8F4"/>
                </a:solidFill>
              </a:rPr>
              <a:t>Cilja za zmanjšanje emisij TGP v sektorju neETS</a:t>
            </a:r>
            <a:r>
              <a:rPr lang="sl-SI" sz="4800" dirty="0"/>
              <a:t> in </a:t>
            </a:r>
            <a:r>
              <a:rPr lang="sl-SI" sz="4800" b="1" dirty="0">
                <a:solidFill>
                  <a:srgbClr val="40C8F4"/>
                </a:solidFill>
              </a:rPr>
              <a:t>povečanje </a:t>
            </a:r>
            <a:br>
              <a:rPr lang="sl-SI" sz="4800" b="1" dirty="0">
                <a:solidFill>
                  <a:srgbClr val="40C8F4"/>
                </a:solidFill>
              </a:rPr>
            </a:br>
            <a:r>
              <a:rPr lang="sl-SI" sz="4800" b="1" dirty="0">
                <a:solidFill>
                  <a:srgbClr val="40C8F4"/>
                </a:solidFill>
              </a:rPr>
              <a:t>energetske učinkovitosti</a:t>
            </a:r>
            <a:r>
              <a:rPr lang="sl-SI" sz="4800" dirty="0"/>
              <a:t> sta bila leta 2021 </a:t>
            </a:r>
            <a:r>
              <a:rPr lang="sl-SI" sz="4800" b="1" dirty="0">
                <a:solidFill>
                  <a:srgbClr val="40C8F4"/>
                </a:solidFill>
              </a:rPr>
              <a:t>dosežena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6600" dirty="0"/>
              <a:t>Cilji za leto 2030 </a:t>
            </a:r>
            <a:r>
              <a:rPr lang="sl-SI" sz="6600" b="1" dirty="0">
                <a:solidFill>
                  <a:srgbClr val="40C8F4"/>
                </a:solidFill>
              </a:rPr>
              <a:t>so zahtevni!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55E375-87C5-B44C-BB40-8688011F8770}"/>
              </a:ext>
            </a:extLst>
          </p:cNvPr>
          <p:cNvSpPr txBox="1"/>
          <p:nvPr/>
        </p:nvSpPr>
        <p:spPr>
          <a:xfrm>
            <a:off x="1584000" y="13127081"/>
            <a:ext cx="1754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1373B"/>
                </a:solidFill>
                <a:cs typeface="Arial"/>
              </a:rPr>
              <a:t>Vir</a:t>
            </a:r>
            <a:r>
              <a:rPr lang="en-US" sz="2400" dirty="0">
                <a:solidFill>
                  <a:srgbClr val="31373B"/>
                </a:solidFill>
                <a:cs typeface="Arial"/>
              </a:rPr>
              <a:t>: </a:t>
            </a:r>
            <a:r>
              <a:rPr lang="en-US" sz="2400" dirty="0">
                <a:hlinkClick r:id="rId2"/>
              </a:rPr>
              <a:t>https://www.energetika-portal.si/fileadmin/dokumenti/publikacije/nepn/izvajanje/nepn_krporiv_mar2023.pdf</a:t>
            </a:r>
            <a:endParaRPr lang="en-US" sz="2400" dirty="0">
              <a:solidFill>
                <a:srgbClr val="31373B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A9019E-90B0-4395-967A-19541BBA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01" y="2170093"/>
            <a:ext cx="10090073" cy="106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4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24679-596C-405B-B554-3F63F97B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56" y="787252"/>
            <a:ext cx="21025723" cy="2651126"/>
          </a:xfrm>
        </p:spPr>
        <p:txBody>
          <a:bodyPr/>
          <a:lstStyle/>
          <a:p>
            <a:r>
              <a:rPr lang="sl-SI" dirty="0"/>
              <a:t>Prvo poročanje EK o izvajanju NEPN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23772D-6999-4B9F-A933-1DCFBCDD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4789305-B113-4B81-8180-91237E3A933D}"/>
              </a:ext>
            </a:extLst>
          </p:cNvPr>
          <p:cNvSpPr txBox="1">
            <a:spLocks/>
          </p:cNvSpPr>
          <p:nvPr/>
        </p:nvSpPr>
        <p:spPr>
          <a:xfrm>
            <a:off x="1794944" y="1943556"/>
            <a:ext cx="22298433" cy="11029494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15. marca 2023 je bilo izvedeno </a:t>
            </a:r>
            <a:r>
              <a:rPr lang="sl-SI" sz="4800" b="1" dirty="0">
                <a:solidFill>
                  <a:srgbClr val="40C8F4"/>
                </a:solidFill>
              </a:rPr>
              <a:t>prvo poročanje EK o izvajanju NEPN </a:t>
            </a:r>
            <a:r>
              <a:rPr lang="sl-SI" sz="4800" dirty="0"/>
              <a:t>– Celovito nacionalno energetsko in podnebno poročilo (NEPP)</a:t>
            </a:r>
            <a:endParaRPr lang="sl-SI" sz="4000" dirty="0"/>
          </a:p>
          <a:p>
            <a:pPr marL="1942757" lvl="1" indent="-571500">
              <a:spcBef>
                <a:spcPts val="600"/>
              </a:spcBef>
            </a:pPr>
            <a:r>
              <a:rPr lang="sl-SI" sz="4000" dirty="0"/>
              <a:t>zelo obširno, 77 tabel v 23 prilogah, poročanje preko dveh e-platform</a:t>
            </a:r>
          </a:p>
          <a:p>
            <a:pPr marL="1942757" lvl="1" indent="-571500">
              <a:spcBef>
                <a:spcPts val="600"/>
              </a:spcBef>
            </a:pPr>
            <a:r>
              <a:rPr lang="sl-SI" sz="4000" dirty="0"/>
              <a:t>pravočasna oddaja, dopolnitve in dodatne obrazložitve do julija 2023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800" dirty="0" err="1"/>
              <a:t>Za</a:t>
            </a:r>
            <a:r>
              <a:rPr lang="en-US" sz="4800" dirty="0"/>
              <a:t> </a:t>
            </a:r>
            <a:r>
              <a:rPr lang="en-US" sz="4800" dirty="0" err="1"/>
              <a:t>potrebe</a:t>
            </a:r>
            <a:r>
              <a:rPr lang="en-US" sz="4800" dirty="0"/>
              <a:t> </a:t>
            </a:r>
            <a:r>
              <a:rPr lang="en-US" sz="4800" dirty="0" err="1"/>
              <a:t>informiranja</a:t>
            </a:r>
            <a:r>
              <a:rPr lang="en-US" sz="4800" dirty="0"/>
              <a:t> in </a:t>
            </a:r>
            <a:r>
              <a:rPr lang="en-US" sz="4800" dirty="0" err="1"/>
              <a:t>ozaveščanja</a:t>
            </a:r>
            <a:r>
              <a:rPr lang="en-US" sz="4800" dirty="0"/>
              <a:t> </a:t>
            </a:r>
            <a:r>
              <a:rPr lang="en-US" sz="4800" dirty="0" err="1"/>
              <a:t>domačih</a:t>
            </a:r>
            <a:r>
              <a:rPr lang="en-US" sz="4800" dirty="0"/>
              <a:t> </a:t>
            </a:r>
            <a:r>
              <a:rPr lang="en-US" sz="4800" dirty="0" err="1"/>
              <a:t>splošnih</a:t>
            </a:r>
            <a:r>
              <a:rPr lang="en-US" sz="4800" dirty="0"/>
              <a:t> in </a:t>
            </a:r>
            <a:r>
              <a:rPr lang="en-US" sz="4800" dirty="0" err="1"/>
              <a:t>strokovnih</a:t>
            </a:r>
            <a:r>
              <a:rPr lang="en-US" sz="4800" dirty="0"/>
              <a:t> </a:t>
            </a:r>
            <a:r>
              <a:rPr lang="en-US" sz="4800" dirty="0" err="1"/>
              <a:t>javnosti</a:t>
            </a:r>
            <a:r>
              <a:rPr lang="en-US" sz="4800" dirty="0"/>
              <a:t> </a:t>
            </a:r>
            <a:r>
              <a:rPr lang="en-US" sz="4800" dirty="0" err="1"/>
              <a:t>je</a:t>
            </a:r>
            <a:r>
              <a:rPr lang="en-US" sz="4800" dirty="0"/>
              <a:t> </a:t>
            </a:r>
            <a:r>
              <a:rPr lang="en-US" sz="4800" dirty="0" err="1"/>
              <a:t>bilo</a:t>
            </a:r>
            <a:r>
              <a:rPr lang="en-US" sz="4800" dirty="0"/>
              <a:t> </a:t>
            </a:r>
            <a:r>
              <a:rPr lang="en-US" sz="4800" dirty="0" err="1"/>
              <a:t>pripravljeno</a:t>
            </a:r>
            <a:r>
              <a:rPr lang="en-US" sz="4800" dirty="0"/>
              <a:t> </a:t>
            </a:r>
            <a:r>
              <a:rPr lang="en-US" sz="4800" b="1" dirty="0" err="1">
                <a:solidFill>
                  <a:srgbClr val="40C8F4"/>
                </a:solidFill>
              </a:rPr>
              <a:t>krajše</a:t>
            </a:r>
            <a:r>
              <a:rPr lang="en-US" sz="4800" b="1" dirty="0">
                <a:solidFill>
                  <a:srgbClr val="40C8F4"/>
                </a:solidFill>
              </a:rPr>
              <a:t> </a:t>
            </a:r>
            <a:r>
              <a:rPr lang="en-US" sz="4800" b="1" dirty="0" err="1">
                <a:solidFill>
                  <a:srgbClr val="40C8F4"/>
                </a:solidFill>
              </a:rPr>
              <a:t>zbirno</a:t>
            </a:r>
            <a:r>
              <a:rPr lang="en-US" sz="4800" b="1" dirty="0">
                <a:solidFill>
                  <a:srgbClr val="40C8F4"/>
                </a:solidFill>
              </a:rPr>
              <a:t> </a:t>
            </a:r>
            <a:r>
              <a:rPr lang="en-US" sz="4800" b="1" dirty="0" err="1">
                <a:solidFill>
                  <a:srgbClr val="40C8F4"/>
                </a:solidFill>
              </a:rPr>
              <a:t>poročilo</a:t>
            </a:r>
            <a:r>
              <a:rPr lang="en-US" sz="4800" b="1" dirty="0">
                <a:solidFill>
                  <a:srgbClr val="40C8F4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https://www.energetika-portal.si/fileadmin/dokumenti/publikacije/nepn/izvajanje/nepn_krporiv_mar2023.pdf</a:t>
            </a:r>
            <a:r>
              <a:rPr lang="en-US" dirty="0"/>
              <a:t>)</a:t>
            </a:r>
            <a:r>
              <a:rPr lang="en-US" sz="4800" dirty="0"/>
              <a:t>, </a:t>
            </a:r>
            <a:r>
              <a:rPr lang="en-US" sz="4800" dirty="0" err="1"/>
              <a:t>ki</a:t>
            </a:r>
            <a:r>
              <a:rPr lang="en-US" sz="4800" dirty="0"/>
              <a:t> se </a:t>
            </a:r>
            <a:r>
              <a:rPr lang="en-US" sz="4800" dirty="0" err="1"/>
              <a:t>osredotoča</a:t>
            </a:r>
            <a:r>
              <a:rPr lang="en-US" sz="4800" dirty="0"/>
              <a:t> </a:t>
            </a:r>
            <a:r>
              <a:rPr lang="en-US" sz="4800" dirty="0" err="1"/>
              <a:t>predvsem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doseganje</a:t>
            </a:r>
            <a:r>
              <a:rPr lang="en-US" sz="4800" dirty="0"/>
              <a:t> </a:t>
            </a:r>
            <a:r>
              <a:rPr lang="en-US" sz="4800" dirty="0" err="1"/>
              <a:t>ciljev</a:t>
            </a:r>
            <a:endParaRPr lang="en-US" sz="4800" dirty="0"/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800" dirty="0" err="1"/>
              <a:t>Kaj</a:t>
            </a:r>
            <a:r>
              <a:rPr lang="en-US" sz="4800" dirty="0"/>
              <a:t> </a:t>
            </a:r>
            <a:r>
              <a:rPr lang="en-US" sz="4800" dirty="0" err="1"/>
              <a:t>smo</a:t>
            </a:r>
            <a:r>
              <a:rPr lang="en-US" sz="4800" dirty="0"/>
              <a:t> se </a:t>
            </a:r>
            <a:r>
              <a:rPr lang="en-US" sz="4800" dirty="0" err="1"/>
              <a:t>naučili</a:t>
            </a:r>
            <a:r>
              <a:rPr lang="en-US" sz="4800" dirty="0"/>
              <a:t>?</a:t>
            </a:r>
          </a:p>
          <a:p>
            <a:pPr marL="1942757" lvl="1" indent="-571500">
              <a:spcBef>
                <a:spcPts val="600"/>
              </a:spcBef>
            </a:pPr>
            <a:r>
              <a:rPr lang="sl-SI" sz="4000" dirty="0"/>
              <a:t>Pomembno je, da so </a:t>
            </a:r>
            <a:r>
              <a:rPr lang="sl-SI" sz="4000" b="1" dirty="0">
                <a:solidFill>
                  <a:srgbClr val="40C8F4"/>
                </a:solidFill>
              </a:rPr>
              <a:t>cilji dobro opredeljeni</a:t>
            </a:r>
          </a:p>
          <a:p>
            <a:pPr marL="1942757" lvl="1" indent="-571500">
              <a:spcBef>
                <a:spcPts val="600"/>
              </a:spcBef>
            </a:pPr>
            <a:r>
              <a:rPr lang="sl-SI" sz="4000" dirty="0"/>
              <a:t>Sistem spremljanja je pomemben tako za </a:t>
            </a:r>
            <a:r>
              <a:rPr lang="sl-SI" sz="4000" b="1" dirty="0">
                <a:solidFill>
                  <a:srgbClr val="40C8F4"/>
                </a:solidFill>
              </a:rPr>
              <a:t>usmerjanje politik in ukrepov </a:t>
            </a:r>
            <a:r>
              <a:rPr lang="sl-SI" sz="4000" dirty="0"/>
              <a:t>(če vem, kje sem, se lažje odločim, kako naprej), kot tudi </a:t>
            </a:r>
            <a:r>
              <a:rPr lang="sl-SI" sz="4000" b="1" dirty="0">
                <a:solidFill>
                  <a:srgbClr val="40C8F4"/>
                </a:solidFill>
              </a:rPr>
              <a:t>za samo poročanje </a:t>
            </a:r>
            <a:r>
              <a:rPr lang="sl-SI" sz="4000" dirty="0"/>
              <a:t>(delo je bilo lažje tam, kjer že imamo kazalce in okviren pregled nad aktivnostmi – Podnebno ogledalo)</a:t>
            </a:r>
          </a:p>
          <a:p>
            <a:pPr marL="1942757" lvl="1" indent="-571500">
              <a:spcBef>
                <a:spcPts val="600"/>
              </a:spcBef>
            </a:pPr>
            <a:r>
              <a:rPr lang="sl-SI" sz="4000" dirty="0"/>
              <a:t>Prisotnih je še </a:t>
            </a:r>
            <a:r>
              <a:rPr lang="sl-SI" sz="4000" b="1" dirty="0">
                <a:solidFill>
                  <a:srgbClr val="40C8F4"/>
                </a:solidFill>
              </a:rPr>
              <a:t>precej vrzeli</a:t>
            </a:r>
            <a:r>
              <a:rPr lang="sl-SI" sz="4000" dirty="0"/>
              <a:t>, zlasti pri razsežnostih energetska varnost, notranji trg energije ter raziskave, inovacije in konkurenčnost</a:t>
            </a:r>
          </a:p>
          <a:p>
            <a:pPr marL="1942757" lvl="1" indent="-571500">
              <a:spcBef>
                <a:spcPts val="600"/>
              </a:spcBef>
            </a:pPr>
            <a:r>
              <a:rPr lang="sl-SI" sz="4000" b="1" dirty="0">
                <a:solidFill>
                  <a:srgbClr val="40C8F4"/>
                </a:solidFill>
              </a:rPr>
              <a:t>Izvajalci ukrepov so oz. bi morali biti bistven del sistema spremljanja</a:t>
            </a:r>
          </a:p>
          <a:p>
            <a:pPr marL="1942757" lvl="1" indent="-571500">
              <a:spcBef>
                <a:spcPts val="3000"/>
              </a:spcBef>
            </a:pPr>
            <a:endParaRPr lang="sl-SI" sz="4000" dirty="0"/>
          </a:p>
          <a:p>
            <a:pPr marL="1942757" lvl="1" indent="-571500">
              <a:spcBef>
                <a:spcPts val="3000"/>
              </a:spcBef>
            </a:pPr>
            <a:endParaRPr lang="sl-SI" sz="3600" b="1" dirty="0">
              <a:solidFill>
                <a:srgbClr val="40C8F4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6450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Barbara Petelin Visočnik</a:t>
            </a:r>
            <a:br>
              <a:rPr lang="sl-SI" dirty="0"/>
            </a:br>
            <a:r>
              <a:rPr lang="sl-SI" dirty="0"/>
              <a:t>barbara.visocnik@ijs.si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316355"/>
            <a:ext cx="21025723" cy="1189739"/>
          </a:xfrm>
        </p:spPr>
        <p:txBody>
          <a:bodyPr/>
          <a:lstStyle/>
          <a:p>
            <a:r>
              <a:rPr lang="sl-SI" dirty="0"/>
              <a:t>Za uvod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286" y="2566286"/>
            <a:ext cx="22537873" cy="1050611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 letom 2021 se je začelo </a:t>
            </a:r>
            <a:r>
              <a:rPr lang="sl-SI" sz="4800" b="1" dirty="0">
                <a:solidFill>
                  <a:srgbClr val="40C8F4"/>
                </a:solidFill>
              </a:rPr>
              <a:t>novo obdobje</a:t>
            </a:r>
            <a:r>
              <a:rPr lang="sl-SI" sz="4800" dirty="0"/>
              <a:t> – iztekla se je veljavnost OP TGP, AN URE, AN OVE, nadomestil jih je NEPN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b="1" spc="-30" dirty="0">
                <a:solidFill>
                  <a:srgbClr val="40C8F4"/>
                </a:solidFill>
              </a:rPr>
              <a:t>Cilji za leto 2030 so </a:t>
            </a:r>
            <a:r>
              <a:rPr lang="sl-SI" sz="4800" spc="-30" dirty="0"/>
              <a:t>v primerjavi s tistimi za leto 2020 </a:t>
            </a:r>
            <a:r>
              <a:rPr lang="sl-SI" sz="4800" b="1" spc="-30" dirty="0">
                <a:solidFill>
                  <a:srgbClr val="40C8F4"/>
                </a:solidFill>
              </a:rPr>
              <a:t>bistveno bolj ambiciozni</a:t>
            </a:r>
            <a:r>
              <a:rPr lang="sl-SI" sz="4800" spc="-30" dirty="0"/>
              <a:t>; </a:t>
            </a:r>
            <a:r>
              <a:rPr lang="sl-SI" sz="4800" dirty="0"/>
              <a:t>s posodobitvijo NEPN, ki je v teku, bodo še bolj (Fit for 55, REPowerEU) 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Glavni kazalci omogočajo spremljanje doseganja glavnih ciljev v okviru razsežnosti </a:t>
            </a:r>
            <a:r>
              <a:rPr lang="sl-SI" sz="4800" b="1" dirty="0">
                <a:solidFill>
                  <a:srgbClr val="40C8F4"/>
                </a:solidFill>
              </a:rPr>
              <a:t>razogljičenje </a:t>
            </a:r>
            <a:r>
              <a:rPr lang="sl-SI" sz="4800" dirty="0"/>
              <a:t>(emisije TGP, OVE) in </a:t>
            </a:r>
            <a:r>
              <a:rPr lang="sl-SI" sz="4800" b="1" dirty="0">
                <a:solidFill>
                  <a:srgbClr val="40C8F4"/>
                </a:solidFill>
              </a:rPr>
              <a:t>energetske učinkovitosti  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Dogajanje na področju nacionalnih ciljev je pomembno za boljše razumevanje </a:t>
            </a:r>
            <a:r>
              <a:rPr lang="sl-SI" sz="4800" b="1" dirty="0">
                <a:solidFill>
                  <a:srgbClr val="40C8F4"/>
                </a:solidFill>
              </a:rPr>
              <a:t>dogajanja v posameznih sektorjih in njihove medsebojne odvisnosti</a:t>
            </a:r>
            <a:endParaRPr lang="sl-SI" sz="4000" b="1" dirty="0">
              <a:solidFill>
                <a:srgbClr val="40C8F4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Kazalci so </a:t>
            </a:r>
            <a:r>
              <a:rPr lang="sl-SI" sz="4800" b="1" dirty="0">
                <a:solidFill>
                  <a:srgbClr val="40C8F4"/>
                </a:solidFill>
              </a:rPr>
              <a:t>dostopni na spletu</a:t>
            </a:r>
            <a:r>
              <a:rPr lang="sl-SI" sz="4800" dirty="0"/>
              <a:t>: </a:t>
            </a:r>
            <a:r>
              <a:rPr lang="sl-SI" sz="4800" dirty="0">
                <a:hlinkClick r:id="rId3"/>
              </a:rPr>
              <a:t>https://kazalci.arso.gov.si/sl/themes/climate-mirror</a:t>
            </a:r>
            <a:r>
              <a:rPr lang="sl-SI" sz="4800" dirty="0"/>
              <a:t> (s podatki za leto 2021 predvidoma decembra 2023)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S prenovo bosta zaenkrat dodani </a:t>
            </a:r>
            <a:r>
              <a:rPr lang="sl-SI" sz="4800" b="1" dirty="0">
                <a:solidFill>
                  <a:srgbClr val="40C8F4"/>
                </a:solidFill>
              </a:rPr>
              <a:t>povezavi na dva že obstoječa kazalca </a:t>
            </a:r>
            <a:r>
              <a:rPr lang="sl-SI" sz="4800" dirty="0"/>
              <a:t>(PB03, PO08) in pa </a:t>
            </a:r>
            <a:r>
              <a:rPr lang="sl-SI" sz="4800" b="1" dirty="0">
                <a:solidFill>
                  <a:srgbClr val="40C8F4"/>
                </a:solidFill>
              </a:rPr>
              <a:t>en nov kazalec</a:t>
            </a:r>
            <a:r>
              <a:rPr lang="sl-SI" sz="4800" dirty="0"/>
              <a:t>, ki se navezuje na 8. člen EED </a:t>
            </a:r>
          </a:p>
        </p:txBody>
      </p:sp>
    </p:spTree>
    <p:extLst>
      <p:ext uri="{BB962C8B-B14F-4D97-AF65-F5344CB8AC3E}">
        <p14:creationId xmlns:p14="http://schemas.microsoft.com/office/powerpoint/2010/main" val="7345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Skupne emisije iz neETS in ETS sektorjev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0375E93-E09C-4BBB-B84B-2AEFB9638E64}"/>
              </a:ext>
            </a:extLst>
          </p:cNvPr>
          <p:cNvSpPr txBox="1">
            <a:spLocks/>
          </p:cNvSpPr>
          <p:nvPr/>
        </p:nvSpPr>
        <p:spPr>
          <a:xfrm>
            <a:off x="12192001" y="2722660"/>
            <a:ext cx="11673220" cy="1806810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/>
              <a:t>Od 2005 so se emisije neETS zmanjšale manj (za </a:t>
            </a:r>
            <a:r>
              <a:rPr lang="sl-SI" b="1" dirty="0">
                <a:solidFill>
                  <a:srgbClr val="40C8F4"/>
                </a:solidFill>
              </a:rPr>
              <a:t>12,3 %</a:t>
            </a:r>
            <a:r>
              <a:rPr lang="sl-SI" dirty="0"/>
              <a:t>) kot emisije ETS (za </a:t>
            </a:r>
            <a:r>
              <a:rPr lang="sl-SI" b="1" dirty="0">
                <a:solidFill>
                  <a:srgbClr val="40C8F4"/>
                </a:solidFill>
              </a:rPr>
              <a:t>32,4 %</a:t>
            </a:r>
            <a:r>
              <a:rPr lang="sl-SI" dirty="0"/>
              <a:t>); skupno so se emisije zmanjšale za </a:t>
            </a:r>
            <a:r>
              <a:rPr lang="sl-SI" b="1" dirty="0">
                <a:solidFill>
                  <a:srgbClr val="40C8F4"/>
                </a:solidFill>
              </a:rPr>
              <a:t>22,0 %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CF2B1132-0DDC-44A9-9406-331174F92304}"/>
              </a:ext>
            </a:extLst>
          </p:cNvPr>
          <p:cNvSpPr txBox="1">
            <a:spLocks/>
          </p:cNvSpPr>
          <p:nvPr/>
        </p:nvSpPr>
        <p:spPr>
          <a:xfrm>
            <a:off x="999461" y="2786455"/>
            <a:ext cx="10356111" cy="1647824"/>
          </a:xfrm>
          <a:prstGeom prst="rect">
            <a:avLst/>
          </a:prstGeom>
        </p:spPr>
        <p:txBody>
          <a:bodyPr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4400" dirty="0"/>
              <a:t>Emisije neETS so leta 2021 predstavljale </a:t>
            </a:r>
            <a:br>
              <a:rPr lang="sl-SI" sz="4400" dirty="0"/>
            </a:br>
            <a:r>
              <a:rPr lang="sl-SI" sz="4400" b="1" dirty="0">
                <a:solidFill>
                  <a:srgbClr val="40C8F4"/>
                </a:solidFill>
              </a:rPr>
              <a:t>64,7 %</a:t>
            </a:r>
            <a:r>
              <a:rPr lang="sl-SI" sz="4400" dirty="0"/>
              <a:t> skupnih emisij (+3,2 o.t.)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F40391-F617-4F85-9D01-E1908612E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77" y="4491572"/>
            <a:ext cx="9290004" cy="7741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DA75FC-1B34-476A-B996-F8934D6E6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126" y="4689308"/>
            <a:ext cx="11248203" cy="85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455FE3-E291-40F0-9AFC-84131D93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5" y="2815390"/>
            <a:ext cx="16513002" cy="10607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Doseganje nacionalnega cilja</a:t>
            </a:r>
            <a:br>
              <a:rPr lang="sl-SI" dirty="0"/>
            </a:br>
            <a:r>
              <a:rPr lang="sl-SI" sz="7200" b="0" dirty="0"/>
              <a:t>po Uredbi (EU) 2023/857 (neETS)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70963099-2240-4F8F-A162-A1A2EDB68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404" y="2565032"/>
            <a:ext cx="6742176" cy="8889031"/>
          </a:xfrm>
        </p:spPr>
        <p:txBody>
          <a:bodyPr/>
          <a:lstStyle/>
          <a:p>
            <a:r>
              <a:rPr lang="sl-SI" b="1" dirty="0">
                <a:solidFill>
                  <a:srgbClr val="40C8F4"/>
                </a:solidFill>
              </a:rPr>
              <a:t>Nacionalni cilj </a:t>
            </a:r>
            <a:r>
              <a:rPr lang="sl-SI" dirty="0"/>
              <a:t>za emisije TGP po Uredbi </a:t>
            </a:r>
            <a:r>
              <a:rPr lang="sl-SI" b="1" dirty="0">
                <a:solidFill>
                  <a:srgbClr val="40C8F4"/>
                </a:solidFill>
              </a:rPr>
              <a:t>za leto 2021 je bil dosežen</a:t>
            </a:r>
          </a:p>
          <a:p>
            <a:pPr>
              <a:spcBef>
                <a:spcPts val="3200"/>
              </a:spcBef>
            </a:pPr>
            <a:r>
              <a:rPr lang="sl-SI" dirty="0"/>
              <a:t>Cilj po Uredbi </a:t>
            </a:r>
            <a:r>
              <a:rPr lang="sl-SI" b="1" dirty="0">
                <a:solidFill>
                  <a:srgbClr val="40C8F4"/>
                </a:solidFill>
              </a:rPr>
              <a:t>bistveno bolj ambiciozen</a:t>
            </a:r>
            <a:r>
              <a:rPr lang="sl-SI" dirty="0"/>
              <a:t>, kot v aktualnem NEPNu </a:t>
            </a:r>
            <a:br>
              <a:rPr lang="sl-SI" dirty="0"/>
            </a:br>
            <a:r>
              <a:rPr lang="sl-SI" dirty="0"/>
              <a:t>(- 902 kt CO</a:t>
            </a:r>
            <a:r>
              <a:rPr lang="sl-SI" baseline="-25000" dirty="0"/>
              <a:t>2</a:t>
            </a:r>
            <a:r>
              <a:rPr lang="sl-SI" dirty="0"/>
              <a:t> ekv), glede na leto 2021 to pomeni </a:t>
            </a:r>
            <a:br>
              <a:rPr lang="sl-SI" dirty="0"/>
            </a:br>
            <a:r>
              <a:rPr lang="sl-SI" dirty="0"/>
              <a:t>- 11 %</a:t>
            </a:r>
          </a:p>
          <a:p>
            <a:pPr>
              <a:spcBef>
                <a:spcPts val="3200"/>
              </a:spcBef>
            </a:pPr>
            <a:r>
              <a:rPr lang="sl-SI" dirty="0"/>
              <a:t>Preliminarni podatki za leto 2022 kažejo, da so se emisije glede na leto prej povečale (</a:t>
            </a:r>
            <a:r>
              <a:rPr lang="sl-SI" b="1" dirty="0">
                <a:solidFill>
                  <a:srgbClr val="C00000"/>
                </a:solidFill>
              </a:rPr>
              <a:t>+6 %</a:t>
            </a:r>
            <a:r>
              <a:rPr lang="sl-SI" dirty="0"/>
              <a:t>)</a:t>
            </a:r>
          </a:p>
          <a:p>
            <a:pPr>
              <a:spcBef>
                <a:spcPts val="3200"/>
              </a:spcBef>
            </a:pPr>
            <a:endParaRPr lang="sl-SI" dirty="0"/>
          </a:p>
          <a:p>
            <a:r>
              <a:rPr lang="sl-SI" dirty="0">
                <a:solidFill>
                  <a:schemeClr val="bg1"/>
                </a:solidFill>
              </a:rPr>
              <a:t>Cilj je zmanjšanje emisij TGP za </a:t>
            </a:r>
            <a:r>
              <a:rPr lang="sl-SI" b="1" dirty="0">
                <a:solidFill>
                  <a:schemeClr val="bg1"/>
                </a:solidFill>
              </a:rPr>
              <a:t>53 %</a:t>
            </a:r>
            <a:r>
              <a:rPr lang="sl-SI" dirty="0">
                <a:solidFill>
                  <a:schemeClr val="bg1"/>
                </a:solidFill>
              </a:rPr>
              <a:t> do leta 2020 glede na leto 2005.</a:t>
            </a:r>
          </a:p>
          <a:p>
            <a:pPr>
              <a:spcBef>
                <a:spcPts val="3600"/>
              </a:spcBef>
            </a:pPr>
            <a:endParaRPr lang="sl-SI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FAF72B8-EFD6-4417-9D6B-11FCB1A52987}"/>
              </a:ext>
            </a:extLst>
          </p:cNvPr>
          <p:cNvCxnSpPr>
            <a:cxnSpLocks/>
          </p:cNvCxnSpPr>
          <p:nvPr/>
        </p:nvCxnSpPr>
        <p:spPr>
          <a:xfrm>
            <a:off x="5069554" y="6157841"/>
            <a:ext cx="13929" cy="1620221"/>
          </a:xfrm>
          <a:prstGeom prst="straightConnector1">
            <a:avLst/>
          </a:prstGeom>
          <a:ln w="38100">
            <a:solidFill>
              <a:srgbClr val="40C8F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xmlns="" id="{8B737085-60A8-4148-99CA-5DA567FFDEE3}"/>
              </a:ext>
            </a:extLst>
          </p:cNvPr>
          <p:cNvSpPr/>
          <p:nvPr/>
        </p:nvSpPr>
        <p:spPr>
          <a:xfrm>
            <a:off x="5141743" y="7786103"/>
            <a:ext cx="3104706" cy="1814585"/>
          </a:xfrm>
          <a:prstGeom prst="wedgeRoundRectCallout">
            <a:avLst>
              <a:gd name="adj1" fmla="val -46755"/>
              <a:gd name="adj2" fmla="val -100956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2005–2021: zmanjšanje za 12 % </a:t>
            </a:r>
          </a:p>
        </p:txBody>
      </p:sp>
      <p:sp>
        <p:nvSpPr>
          <p:cNvPr id="11" name="Rounded Rectangular Callout 13">
            <a:extLst>
              <a:ext uri="{FF2B5EF4-FFF2-40B4-BE49-F238E27FC236}">
                <a16:creationId xmlns:a16="http://schemas.microsoft.com/office/drawing/2014/main" xmlns="" id="{EB9FB973-004A-4441-A7EF-E51308BAB714}"/>
              </a:ext>
            </a:extLst>
          </p:cNvPr>
          <p:cNvSpPr/>
          <p:nvPr/>
        </p:nvSpPr>
        <p:spPr>
          <a:xfrm>
            <a:off x="8699524" y="8761882"/>
            <a:ext cx="4098470" cy="1518557"/>
          </a:xfrm>
          <a:prstGeom prst="wedgeRoundRectCallout">
            <a:avLst>
              <a:gd name="adj1" fmla="val 1432"/>
              <a:gd name="adj2" fmla="val -100693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2021: letno povečanje za 5 %</a:t>
            </a:r>
          </a:p>
        </p:txBody>
      </p:sp>
      <p:sp>
        <p:nvSpPr>
          <p:cNvPr id="14" name="Rounded Rectangular Callout 14">
            <a:extLst>
              <a:ext uri="{FF2B5EF4-FFF2-40B4-BE49-F238E27FC236}">
                <a16:creationId xmlns:a16="http://schemas.microsoft.com/office/drawing/2014/main" xmlns="" id="{A8029F86-E4C6-469C-BDDC-C18215168546}"/>
              </a:ext>
            </a:extLst>
          </p:cNvPr>
          <p:cNvSpPr/>
          <p:nvPr/>
        </p:nvSpPr>
        <p:spPr>
          <a:xfrm>
            <a:off x="12709865" y="3970422"/>
            <a:ext cx="4408714" cy="1531448"/>
          </a:xfrm>
          <a:prstGeom prst="wedgeRoundRectCallout">
            <a:avLst>
              <a:gd name="adj1" fmla="val -90994"/>
              <a:gd name="adj2" fmla="val 112582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2021: 9 % </a:t>
            </a:r>
            <a:br>
              <a:rPr lang="sl-SI" sz="3200" b="1" dirty="0"/>
            </a:br>
            <a:r>
              <a:rPr lang="sl-SI" sz="3200" b="1" dirty="0"/>
              <a:t>pod ciljem</a:t>
            </a:r>
          </a:p>
        </p:txBody>
      </p:sp>
    </p:spTree>
    <p:extLst>
      <p:ext uri="{BB962C8B-B14F-4D97-AF65-F5344CB8AC3E}">
        <p14:creationId xmlns:p14="http://schemas.microsoft.com/office/powerpoint/2010/main" val="306952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29120C-1C3D-BF42-9B7C-11F60E4C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8017" y="2019912"/>
            <a:ext cx="7086603" cy="6678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0C26C6-CE81-7C40-AAD0-A46126F58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464" y="5310553"/>
            <a:ext cx="6471138" cy="5879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Delež emisij neETS po sektorjih 2005, 2020,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BC836-C689-4CCA-90DF-F56C5B69DD24}"/>
              </a:ext>
            </a:extLst>
          </p:cNvPr>
          <p:cNvSpPr txBox="1"/>
          <p:nvPr/>
        </p:nvSpPr>
        <p:spPr>
          <a:xfrm>
            <a:off x="1060978" y="11547007"/>
            <a:ext cx="223519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800" dirty="0">
                <a:latin typeface="Arial"/>
                <a:cs typeface="Arial"/>
              </a:rPr>
              <a:t>Delež 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prometa</a:t>
            </a:r>
            <a:r>
              <a:rPr lang="sl-SI" sz="4800" dirty="0">
                <a:latin typeface="Arial"/>
                <a:cs typeface="Arial"/>
              </a:rPr>
              <a:t> postaja z leti vse bolj, 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široke rabe </a:t>
            </a:r>
            <a:r>
              <a:rPr lang="sl-SI" sz="4800" dirty="0">
                <a:latin typeface="Arial"/>
                <a:cs typeface="Arial"/>
              </a:rPr>
              <a:t>pa vse manj pomemben!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523513-5FE3-384A-8EDB-B37CE9ECBC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" y="1945652"/>
            <a:ext cx="6945915" cy="6325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681FF7-0BCE-48F8-B1E5-0E24140CCA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5"/>
          <a:stretch/>
        </p:blipFill>
        <p:spPr>
          <a:xfrm>
            <a:off x="18624883" y="3595240"/>
            <a:ext cx="5410945" cy="71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E4968A-6BB5-4E96-B06C-AF6D907A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5" y="2796041"/>
            <a:ext cx="16558027" cy="966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FC135-5006-4A82-96A7-539C737E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85" y="891798"/>
            <a:ext cx="21025723" cy="1936463"/>
          </a:xfrm>
        </p:spPr>
        <p:txBody>
          <a:bodyPr/>
          <a:lstStyle/>
          <a:p>
            <a:r>
              <a:rPr lang="sl-SI" dirty="0"/>
              <a:t>Kaj pravi kazalec emisije CO</a:t>
            </a:r>
            <a:r>
              <a:rPr lang="sl-SI" baseline="-25000" dirty="0"/>
              <a:t>2</a:t>
            </a:r>
            <a:r>
              <a:rPr lang="sl-SI" dirty="0"/>
              <a:t> iz zgorevanja motornega bencina in dizelskega goriva?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4D018B-AC0C-427A-85AE-15007C3A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5946" y="3243746"/>
            <a:ext cx="5695780" cy="7325642"/>
          </a:xfrm>
        </p:spPr>
        <p:txBody>
          <a:bodyPr/>
          <a:lstStyle/>
          <a:p>
            <a:pPr algn="ctr"/>
            <a:r>
              <a:rPr lang="sl-SI" dirty="0"/>
              <a:t>V letu 2022 so se emisije iz zgorevanja motornega bencina ponovno povečale</a:t>
            </a:r>
          </a:p>
          <a:p>
            <a:endParaRPr lang="sl-SI" dirty="0"/>
          </a:p>
          <a:p>
            <a:r>
              <a:rPr lang="sl-SI" dirty="0"/>
              <a:t> </a:t>
            </a:r>
          </a:p>
          <a:p>
            <a:pPr algn="ctr"/>
            <a:r>
              <a:rPr lang="sl-SI" dirty="0"/>
              <a:t>Tudi skupne emisije neETS v letu 2022 bodo višje!</a:t>
            </a:r>
          </a:p>
          <a:p>
            <a:pPr algn="ctr"/>
            <a:r>
              <a:rPr lang="sl-SI" dirty="0"/>
              <a:t>Za leto 2023 kaže, da se bodo skupne emisij neETS znižale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446B28-B937-46CD-AEAF-F43A2342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79DD7D8-8860-4380-8F86-95E9184F64C5}"/>
              </a:ext>
            </a:extLst>
          </p:cNvPr>
          <p:cNvSpPr/>
          <p:nvPr/>
        </p:nvSpPr>
        <p:spPr>
          <a:xfrm>
            <a:off x="4335125" y="7393650"/>
            <a:ext cx="4001383" cy="1360691"/>
          </a:xfrm>
          <a:prstGeom prst="wedgeRoundRectCallout">
            <a:avLst>
              <a:gd name="adj1" fmla="val 118729"/>
              <a:gd name="adj2" fmla="val -195700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2022: povečanje </a:t>
            </a:r>
            <a:br>
              <a:rPr lang="sl-SI" sz="3200" b="1" dirty="0"/>
            </a:br>
            <a:r>
              <a:rPr lang="sl-SI" sz="3200" b="1" dirty="0"/>
              <a:t>za 10 %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D5221967-1D36-47E3-A7EC-A0C7AACAFBA3}"/>
              </a:ext>
            </a:extLst>
          </p:cNvPr>
          <p:cNvSpPr/>
          <p:nvPr/>
        </p:nvSpPr>
        <p:spPr>
          <a:xfrm>
            <a:off x="20177020" y="5871501"/>
            <a:ext cx="1793631" cy="1806045"/>
          </a:xfrm>
          <a:prstGeom prst="downArrow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Rounded Rectangular Callout 14">
            <a:extLst>
              <a:ext uri="{FF2B5EF4-FFF2-40B4-BE49-F238E27FC236}">
                <a16:creationId xmlns:a16="http://schemas.microsoft.com/office/drawing/2014/main" xmlns="" id="{E77D3BFD-1CE5-B14A-B4EE-B8D4E4853425}"/>
              </a:ext>
            </a:extLst>
          </p:cNvPr>
          <p:cNvSpPr/>
          <p:nvPr/>
        </p:nvSpPr>
        <p:spPr>
          <a:xfrm>
            <a:off x="8113063" y="9800084"/>
            <a:ext cx="4001383" cy="1360691"/>
          </a:xfrm>
          <a:prstGeom prst="wedgeRoundRectCallout">
            <a:avLst>
              <a:gd name="adj1" fmla="val 52011"/>
              <a:gd name="adj2" fmla="val -310442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2023: zmanjšanje </a:t>
            </a:r>
            <a:br>
              <a:rPr lang="sl-SI" sz="3200" b="1" dirty="0"/>
            </a:br>
            <a:r>
              <a:rPr lang="sl-SI" sz="3200" b="1" dirty="0"/>
              <a:t>za 11 %</a:t>
            </a:r>
          </a:p>
        </p:txBody>
      </p:sp>
    </p:spTree>
    <p:extLst>
      <p:ext uri="{BB962C8B-B14F-4D97-AF65-F5344CB8AC3E}">
        <p14:creationId xmlns:p14="http://schemas.microsoft.com/office/powerpoint/2010/main" val="358094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Gibanje emisij po sektorjih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4D78FF-EC95-4BAC-9D05-9CEF86C74FD7}"/>
              </a:ext>
            </a:extLst>
          </p:cNvPr>
          <p:cNvSpPr txBox="1"/>
          <p:nvPr/>
        </p:nvSpPr>
        <p:spPr>
          <a:xfrm>
            <a:off x="16182754" y="3327226"/>
            <a:ext cx="7783032" cy="814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Leta 2021 so se emisije povečale v </a:t>
            </a:r>
            <a:r>
              <a:rPr lang="sl-SI" sz="4400" b="1" dirty="0">
                <a:solidFill>
                  <a:srgbClr val="C00000"/>
                </a:solidFill>
                <a:latin typeface="Arial"/>
                <a:cs typeface="Arial"/>
              </a:rPr>
              <a:t>prometu (12 %) in industriji</a:t>
            </a:r>
            <a:r>
              <a:rPr lang="sl-SI" sz="4400" b="1" dirty="0">
                <a:solidFill>
                  <a:srgbClr val="C00000"/>
                </a:solidFill>
                <a:cs typeface="Arial"/>
              </a:rPr>
              <a:t> (5 %)</a:t>
            </a:r>
            <a:endParaRPr lang="sl-SI" sz="4400" b="1" dirty="0">
              <a:solidFill>
                <a:srgbClr val="40C8F4"/>
              </a:solidFill>
              <a:latin typeface="Arial"/>
              <a:cs typeface="Arial"/>
            </a:endParaRP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V </a:t>
            </a:r>
            <a:r>
              <a:rPr lang="sl-SI" sz="4400" b="1" dirty="0">
                <a:latin typeface="Arial"/>
                <a:cs typeface="Arial"/>
              </a:rPr>
              <a:t>kmetijstvu </a:t>
            </a:r>
            <a:r>
              <a:rPr lang="sl-SI" sz="4400" dirty="0">
                <a:latin typeface="Arial"/>
                <a:cs typeface="Arial"/>
              </a:rPr>
              <a:t>so ostale na približno enaki ravni</a:t>
            </a:r>
            <a:endParaRPr lang="sl-SI" sz="4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V ostalih sektorjih so se emisije zmanjšale:</a:t>
            </a: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4000" dirty="0">
                <a:latin typeface="Arial"/>
                <a:cs typeface="Arial"/>
              </a:rPr>
              <a:t>Široka raba:	</a:t>
            </a:r>
            <a:r>
              <a:rPr lang="sl-SI" sz="4000" b="1" dirty="0">
                <a:solidFill>
                  <a:srgbClr val="40C8F4"/>
                </a:solidFill>
                <a:latin typeface="Arial"/>
                <a:cs typeface="Arial"/>
              </a:rPr>
              <a:t>-7,9 %</a:t>
            </a: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4000" dirty="0">
                <a:latin typeface="Arial"/>
                <a:cs typeface="Arial"/>
              </a:rPr>
              <a:t>Proizvodnja električne energije in toplote:	 </a:t>
            </a:r>
            <a:r>
              <a:rPr lang="sl-SI" sz="4000" b="1" dirty="0">
                <a:solidFill>
                  <a:srgbClr val="40C8F4"/>
                </a:solidFill>
                <a:latin typeface="Arial"/>
                <a:cs typeface="Arial"/>
              </a:rPr>
              <a:t>-5,5 %</a:t>
            </a:r>
          </a:p>
          <a:p>
            <a:pPr marL="1600200" lvl="2" indent="-685800">
              <a:spcBef>
                <a:spcPts val="1200"/>
              </a:spcBef>
              <a:buFont typeface="Arial" panose="020B0604020202020204" pitchFamily="34" charset="0"/>
              <a:buChar char="‒"/>
            </a:pPr>
            <a:r>
              <a:rPr lang="sl-SI" sz="4000" dirty="0">
                <a:cs typeface="Arial"/>
              </a:rPr>
              <a:t>Odpadki: </a:t>
            </a:r>
            <a:r>
              <a:rPr lang="sl-SI" sz="4000" b="1" dirty="0">
                <a:solidFill>
                  <a:srgbClr val="40C8F4"/>
                </a:solidFill>
                <a:cs typeface="Arial"/>
              </a:rPr>
              <a:t>-5,2 %</a:t>
            </a:r>
            <a:endParaRPr lang="sl-SI" sz="4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1F5640-4995-4B0B-9240-6EA48A914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1" y="2181926"/>
            <a:ext cx="16581338" cy="113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Sektorski indikativni cilji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E68A61-6368-4707-A402-AF1B3EBB8BB3}"/>
              </a:ext>
            </a:extLst>
          </p:cNvPr>
          <p:cNvSpPr txBox="1"/>
          <p:nvPr/>
        </p:nvSpPr>
        <p:spPr>
          <a:xfrm>
            <a:off x="13425073" y="2365075"/>
            <a:ext cx="1042214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sl-SI" sz="4400" dirty="0">
                <a:latin typeface="Arial"/>
                <a:cs typeface="Arial"/>
              </a:rPr>
              <a:t>Indikativni sektorski (in skupni) cilji </a:t>
            </a:r>
            <a:br>
              <a:rPr lang="sl-SI" sz="4400" dirty="0">
                <a:latin typeface="Arial"/>
                <a:cs typeface="Arial"/>
              </a:rPr>
            </a:br>
            <a:r>
              <a:rPr lang="sl-SI" sz="4400" dirty="0">
                <a:latin typeface="Arial"/>
                <a:cs typeface="Arial"/>
              </a:rPr>
              <a:t>glede na leto 2005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9881C57-B872-1F45-91A9-A2526A1B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27177"/>
              </p:ext>
            </p:extLst>
          </p:nvPr>
        </p:nvGraphicFramePr>
        <p:xfrm>
          <a:off x="13398179" y="4106884"/>
          <a:ext cx="10386756" cy="795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72">
                  <a:extLst>
                    <a:ext uri="{9D8B030D-6E8A-4147-A177-3AD203B41FA5}">
                      <a16:colId xmlns:a16="http://schemas.microsoft.com/office/drawing/2014/main" xmlns="" val="2213466657"/>
                    </a:ext>
                  </a:extLst>
                </a:gridCol>
                <a:gridCol w="2332598">
                  <a:extLst>
                    <a:ext uri="{9D8B030D-6E8A-4147-A177-3AD203B41FA5}">
                      <a16:colId xmlns:a16="http://schemas.microsoft.com/office/drawing/2014/main" xmlns="" val="283268720"/>
                    </a:ext>
                  </a:extLst>
                </a:gridCol>
                <a:gridCol w="2542742">
                  <a:extLst>
                    <a:ext uri="{9D8B030D-6E8A-4147-A177-3AD203B41FA5}">
                      <a16:colId xmlns:a16="http://schemas.microsoft.com/office/drawing/2014/main" xmlns="" val="3284888550"/>
                    </a:ext>
                  </a:extLst>
                </a:gridCol>
                <a:gridCol w="2487344">
                  <a:extLst>
                    <a:ext uri="{9D8B030D-6E8A-4147-A177-3AD203B41FA5}">
                      <a16:colId xmlns:a16="http://schemas.microsoft.com/office/drawing/2014/main" xmlns="" val="13990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C8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>
                    <a:solidFill>
                      <a:srgbClr val="40C8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  <a:br>
                        <a:rPr lang="en-US" dirty="0"/>
                      </a:br>
                      <a:r>
                        <a:rPr lang="en-US" sz="2400" dirty="0" err="1"/>
                        <a:t>aktualni</a:t>
                      </a:r>
                      <a:r>
                        <a:rPr lang="en-US" sz="2400" dirty="0"/>
                        <a:t> NEPN</a:t>
                      </a:r>
                    </a:p>
                  </a:txBody>
                  <a:tcPr anchor="ctr">
                    <a:solidFill>
                      <a:srgbClr val="40C8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  <a:p>
                      <a:pPr algn="ctr"/>
                      <a:r>
                        <a:rPr lang="en-US" sz="2400" dirty="0"/>
                        <a:t>NEPN </a:t>
                      </a:r>
                    </a:p>
                    <a:p>
                      <a:pPr algn="ctr"/>
                      <a:r>
                        <a:rPr lang="en-US" sz="2400" dirty="0" err="1"/>
                        <a:t>posodobitev</a:t>
                      </a:r>
                      <a:endParaRPr lang="en-US" sz="2400" dirty="0"/>
                    </a:p>
                  </a:txBody>
                  <a:tcPr anchor="ctr">
                    <a:solidFill>
                      <a:srgbClr val="40C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74807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Promet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+27 %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+12 %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70650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Široka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raba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-53 %  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-76 %  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-74 %  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8982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Kmetijstvo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01391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Odpadki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-44 %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-65 %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-67 %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92367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Industrija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-42 %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-43 %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-55 %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3437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err="1"/>
                        <a:t>Energetika</a:t>
                      </a:r>
                      <a:endParaRPr lang="en-US" dirty="0"/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+6 %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-34 %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-48 %</a:t>
                      </a:r>
                    </a:p>
                  </a:txBody>
                  <a:tcPr anchor="ctr">
                    <a:solidFill>
                      <a:srgbClr val="E0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090660"/>
                  </a:ext>
                </a:extLst>
              </a:tr>
              <a:tr h="265060">
                <a:tc>
                  <a:txBody>
                    <a:bodyPr/>
                    <a:lstStyle/>
                    <a:p>
                      <a:r>
                        <a:rPr lang="en-US" dirty="0" err="1"/>
                        <a:t>Skupno</a:t>
                      </a:r>
                      <a:endParaRPr lang="en-US" dirty="0"/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+4 %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vsaj</a:t>
                      </a:r>
                      <a:r>
                        <a:rPr lang="en-US" dirty="0"/>
                        <a:t> -20 %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vsaj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-28/-31 %</a:t>
                      </a:r>
                    </a:p>
                  </a:txBody>
                  <a:tcPr anchor="ctr">
                    <a:solidFill>
                      <a:srgbClr val="B6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2658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795CCE-1AB4-465F-B194-E66462ED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0" y="1887955"/>
            <a:ext cx="12473979" cy="106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DBC4FB-8C6A-43A3-9328-5841535F5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8" r="3054"/>
          <a:stretch/>
        </p:blipFill>
        <p:spPr>
          <a:xfrm>
            <a:off x="218663" y="1908809"/>
            <a:ext cx="15743583" cy="10495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BB80B-81FB-4754-A299-C7168D8B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964981"/>
            <a:ext cx="21025723" cy="2651126"/>
          </a:xfrm>
        </p:spPr>
        <p:txBody>
          <a:bodyPr/>
          <a:lstStyle/>
          <a:p>
            <a:r>
              <a:rPr lang="sl-SI" dirty="0"/>
              <a:t>Doseganje ciljev URE – Raba končne energije</a:t>
            </a:r>
            <a:endParaRPr lang="sl-SI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68EC0-DAA6-4E88-89B2-D21BE0D3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BC836-C689-4CCA-90DF-F56C5B69DD24}"/>
              </a:ext>
            </a:extLst>
          </p:cNvPr>
          <p:cNvSpPr txBox="1"/>
          <p:nvPr/>
        </p:nvSpPr>
        <p:spPr>
          <a:xfrm>
            <a:off x="16013646" y="3546039"/>
            <a:ext cx="7635251" cy="7325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Cilj za leto 2030 ima Slovenija na ravni rabe končne energije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Nacionalni cilj </a:t>
            </a:r>
            <a:r>
              <a:rPr lang="sl-SI" sz="4400" dirty="0">
                <a:latin typeface="Arial"/>
                <a:cs typeface="Arial"/>
              </a:rPr>
              <a:t>iz aktualnega NEPN </a:t>
            </a:r>
            <a:r>
              <a:rPr lang="sl-SI" sz="4400" b="1" dirty="0">
                <a:solidFill>
                  <a:srgbClr val="40C8F4"/>
                </a:solidFill>
                <a:latin typeface="Arial"/>
                <a:cs typeface="Arial"/>
              </a:rPr>
              <a:t>je bil leta 2021 dosežen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4400" dirty="0">
                <a:latin typeface="Arial"/>
                <a:cs typeface="Arial"/>
              </a:rPr>
              <a:t>Dodatno zmanjšanje do leta 2030 (-3,4 TWh),</a:t>
            </a:r>
            <a:r>
              <a:rPr lang="sl-SI" sz="4400" dirty="0"/>
              <a:t> glede na leto 2021 to pomeni -7 %</a:t>
            </a:r>
            <a:endParaRPr lang="sl-SI" sz="4400" dirty="0">
              <a:latin typeface="Arial"/>
              <a:cs typeface="Arial"/>
            </a:endParaRPr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xmlns="" id="{0A218B37-9DDF-A549-91A8-47A5E58A5CD1}"/>
              </a:ext>
            </a:extLst>
          </p:cNvPr>
          <p:cNvSpPr/>
          <p:nvPr/>
        </p:nvSpPr>
        <p:spPr>
          <a:xfrm>
            <a:off x="10139589" y="11754960"/>
            <a:ext cx="4098470" cy="1528126"/>
          </a:xfrm>
          <a:prstGeom prst="wedgeRoundRectCallout">
            <a:avLst>
              <a:gd name="adj1" fmla="val -50556"/>
              <a:gd name="adj2" fmla="val -275654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2021: letno povečanje za 7 %</a:t>
            </a:r>
          </a:p>
        </p:txBody>
      </p:sp>
      <p:sp>
        <p:nvSpPr>
          <p:cNvPr id="10" name="Rounded Rectangular Callout 14">
            <a:extLst>
              <a:ext uri="{FF2B5EF4-FFF2-40B4-BE49-F238E27FC236}">
                <a16:creationId xmlns:a16="http://schemas.microsoft.com/office/drawing/2014/main" xmlns="" id="{E411C1DF-94A6-4A4B-A3A7-14117E4AEB06}"/>
              </a:ext>
            </a:extLst>
          </p:cNvPr>
          <p:cNvSpPr/>
          <p:nvPr/>
        </p:nvSpPr>
        <p:spPr>
          <a:xfrm>
            <a:off x="11068420" y="3357689"/>
            <a:ext cx="4514850" cy="1933359"/>
          </a:xfrm>
          <a:prstGeom prst="wedgeRoundRectCallout">
            <a:avLst>
              <a:gd name="adj1" fmla="val -70210"/>
              <a:gd name="adj2" fmla="val 112341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2021: 2 % </a:t>
            </a:r>
            <a:br>
              <a:rPr lang="sl-SI" sz="3200" b="1" dirty="0"/>
            </a:br>
            <a:r>
              <a:rPr lang="sl-SI" sz="3200" b="1" dirty="0"/>
              <a:t>pod ciljem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931DB5C-79B5-4641-AE1D-59CAF037E350}"/>
              </a:ext>
            </a:extLst>
          </p:cNvPr>
          <p:cNvCxnSpPr>
            <a:cxnSpLocks/>
          </p:cNvCxnSpPr>
          <p:nvPr/>
        </p:nvCxnSpPr>
        <p:spPr>
          <a:xfrm>
            <a:off x="3857046" y="5496561"/>
            <a:ext cx="13929" cy="1620221"/>
          </a:xfrm>
          <a:prstGeom prst="straightConnector1">
            <a:avLst/>
          </a:prstGeom>
          <a:ln w="38100">
            <a:solidFill>
              <a:srgbClr val="40C8F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xmlns="" id="{0BBB9210-8256-2D46-A25A-864F6CA59A0B}"/>
              </a:ext>
            </a:extLst>
          </p:cNvPr>
          <p:cNvSpPr/>
          <p:nvPr/>
        </p:nvSpPr>
        <p:spPr>
          <a:xfrm>
            <a:off x="3857046" y="7641406"/>
            <a:ext cx="3104706" cy="1814585"/>
          </a:xfrm>
          <a:prstGeom prst="wedgeRoundRectCallout">
            <a:avLst>
              <a:gd name="adj1" fmla="val -46755"/>
              <a:gd name="adj2" fmla="val -100956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/>
              <a:t>2005–2021: zmanjšanje za 13 % </a:t>
            </a:r>
          </a:p>
        </p:txBody>
      </p:sp>
    </p:spTree>
    <p:extLst>
      <p:ext uri="{BB962C8B-B14F-4D97-AF65-F5344CB8AC3E}">
        <p14:creationId xmlns:p14="http://schemas.microsoft.com/office/powerpoint/2010/main" val="45916432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7611</TotalTime>
  <Words>1307</Words>
  <Application>Microsoft Office PowerPoint</Application>
  <PresentationFormat>Po meri</PresentationFormat>
  <Paragraphs>187</Paragraphs>
  <Slides>16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Calibri</vt:lpstr>
      <vt:lpstr>ClimatePath2050</vt:lpstr>
      <vt:lpstr>Doseganje  nacionalnih ciljev</vt:lpstr>
      <vt:lpstr>Za uvod ...</vt:lpstr>
      <vt:lpstr>Skupne emisije iz neETS in ETS sektorjev</vt:lpstr>
      <vt:lpstr>Doseganje nacionalnega cilja po Uredbi (EU) 2023/857 (neETS)</vt:lpstr>
      <vt:lpstr>Delež emisij neETS po sektorjih 2005, 2020, 2021</vt:lpstr>
      <vt:lpstr>Kaj pravi kazalec emisije CO2 iz zgorevanja motornega bencina in dizelskega goriva?</vt:lpstr>
      <vt:lpstr>Gibanje emisij po sektorjih</vt:lpstr>
      <vt:lpstr>Sektorski indikativni cilji</vt:lpstr>
      <vt:lpstr>Doseganje ciljev URE – Raba končne energije</vt:lpstr>
      <vt:lpstr>Raba končne energije po sektorjih</vt:lpstr>
      <vt:lpstr>Raba primarne energije po gorivih</vt:lpstr>
      <vt:lpstr>Doseganje ciljnega deleža OVE (Direktiva 2009/28/ES)</vt:lpstr>
      <vt:lpstr>Doseganje deleža OVE (%) v EU, 2021</vt:lpstr>
      <vt:lpstr>Glavne ugotovitve glede doseganja ciljev</vt:lpstr>
      <vt:lpstr>Prvo poročanje EK o izvajanju NEPN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Nataša Kovač</cp:lastModifiedBy>
  <cp:revision>203</cp:revision>
  <dcterms:created xsi:type="dcterms:W3CDTF">2021-08-26T09:25:12Z</dcterms:created>
  <dcterms:modified xsi:type="dcterms:W3CDTF">2023-10-03T06:42:22Z</dcterms:modified>
</cp:coreProperties>
</file>