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9" r:id="rId2"/>
    <p:sldId id="298" r:id="rId3"/>
    <p:sldId id="266" r:id="rId4"/>
    <p:sldId id="304" r:id="rId5"/>
    <p:sldId id="299" r:id="rId6"/>
    <p:sldId id="305" r:id="rId7"/>
    <p:sldId id="301" r:id="rId8"/>
    <p:sldId id="306" r:id="rId9"/>
    <p:sldId id="300" r:id="rId10"/>
    <p:sldId id="307" r:id="rId11"/>
    <p:sldId id="308" r:id="rId12"/>
    <p:sldId id="309" r:id="rId13"/>
    <p:sldId id="302" r:id="rId14"/>
    <p:sldId id="262" r:id="rId15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8F4"/>
    <a:srgbClr val="7AE16E"/>
    <a:srgbClr val="ACFEC8"/>
    <a:srgbClr val="B6E5FE"/>
    <a:srgbClr val="E0F5FD"/>
    <a:srgbClr val="87AF11"/>
    <a:srgbClr val="6E4DA4"/>
    <a:srgbClr val="A8F15B"/>
    <a:srgbClr val="E0DDEA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1" autoAdjust="0"/>
    <p:restoredTop sz="86792" autoAdjust="0"/>
  </p:normalViewPr>
  <p:slideViewPr>
    <p:cSldViewPr snapToGrid="0">
      <p:cViewPr varScale="1">
        <p:scale>
          <a:sx n="37" d="100"/>
          <a:sy n="37" d="100"/>
        </p:scale>
        <p:origin x="1243" y="62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1CDA7-B2F6-7C43-A6AA-7B7D34AB716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CB30A-A4A2-EC49-93F0-1C93E9EC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78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CEDD-3BD4-4C3E-B823-475923AE389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452B-B6B8-4D1A-A5DB-EC63412E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Stavbe</a:t>
            </a:r>
            <a:r>
              <a:rPr lang="en-US" dirty="0"/>
              <a:t> </a:t>
            </a:r>
            <a:r>
              <a:rPr lang="en-US" dirty="0" err="1"/>
              <a:t>sodijo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izpustih</a:t>
            </a:r>
            <a:r>
              <a:rPr lang="en-US" dirty="0"/>
              <a:t> CO2 v </a:t>
            </a:r>
            <a:r>
              <a:rPr lang="en-US" dirty="0" err="1"/>
              <a:t>neETS</a:t>
            </a:r>
            <a:r>
              <a:rPr lang="en-US" dirty="0"/>
              <a:t> </a:t>
            </a:r>
            <a:r>
              <a:rPr lang="en-US" dirty="0" err="1"/>
              <a:t>sektorju</a:t>
            </a:r>
            <a:r>
              <a:rPr lang="en-US" dirty="0"/>
              <a:t> pod </a:t>
            </a:r>
            <a:r>
              <a:rPr lang="en-US" dirty="0" err="1"/>
              <a:t>široko</a:t>
            </a:r>
            <a:r>
              <a:rPr lang="en-US" dirty="0"/>
              <a:t> </a:t>
            </a:r>
            <a:r>
              <a:rPr lang="en-US" dirty="0" err="1"/>
              <a:t>rabo</a:t>
            </a:r>
            <a:r>
              <a:rPr lang="en-US" dirty="0"/>
              <a:t>;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rabi</a:t>
            </a:r>
            <a:r>
              <a:rPr lang="en-US" dirty="0"/>
              <a:t> </a:t>
            </a:r>
            <a:r>
              <a:rPr lang="en-US" dirty="0" err="1"/>
              <a:t>končne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pa pod </a:t>
            </a:r>
            <a:r>
              <a:rPr lang="en-US" dirty="0" err="1"/>
              <a:t>gospodinjstva</a:t>
            </a:r>
            <a:r>
              <a:rPr lang="en-US" dirty="0"/>
              <a:t> in </a:t>
            </a:r>
            <a:r>
              <a:rPr lang="en-US" dirty="0" err="1"/>
              <a:t>ostalo</a:t>
            </a:r>
            <a:r>
              <a:rPr lang="en-US" dirty="0"/>
              <a:t> </a:t>
            </a:r>
            <a:r>
              <a:rPr lang="en-US" dirty="0" err="1"/>
              <a:t>rabo</a:t>
            </a:r>
            <a:r>
              <a:rPr lang="en-US" dirty="0"/>
              <a:t>. V </a:t>
            </a:r>
            <a:r>
              <a:rPr lang="en-US" dirty="0" err="1"/>
              <a:t>vseh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sektorjih</a:t>
            </a:r>
            <a:r>
              <a:rPr lang="en-US" dirty="0"/>
              <a:t> so se </a:t>
            </a:r>
            <a:r>
              <a:rPr lang="en-US" dirty="0" err="1"/>
              <a:t>izpusti</a:t>
            </a:r>
            <a:r>
              <a:rPr lang="en-US" dirty="0"/>
              <a:t> (-54 %) oz. </a:t>
            </a:r>
            <a:r>
              <a:rPr lang="en-US" dirty="0" err="1"/>
              <a:t>raba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(19 oz. 10 %) glede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leto</a:t>
            </a:r>
            <a:r>
              <a:rPr lang="en-US" dirty="0"/>
              <a:t> 2005 </a:t>
            </a:r>
            <a:r>
              <a:rPr lang="en-US" dirty="0" err="1"/>
              <a:t>zmanjšali</a:t>
            </a:r>
            <a:r>
              <a:rPr lang="en-US" dirty="0"/>
              <a:t> </a:t>
            </a:r>
            <a:r>
              <a:rPr lang="en-US" dirty="0" err="1"/>
              <a:t>najbolj</a:t>
            </a:r>
            <a:r>
              <a:rPr lang="en-US" dirty="0"/>
              <a:t> med </a:t>
            </a:r>
            <a:r>
              <a:rPr lang="en-US" dirty="0" err="1"/>
              <a:t>vsemi</a:t>
            </a:r>
            <a:r>
              <a:rPr lang="en-US" dirty="0"/>
              <a:t> </a:t>
            </a:r>
            <a:r>
              <a:rPr lang="en-US" dirty="0" err="1"/>
              <a:t>sektorji</a:t>
            </a:r>
            <a:r>
              <a:rPr lang="en-US" dirty="0"/>
              <a:t>. O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govora</a:t>
            </a:r>
            <a:r>
              <a:rPr lang="en-US" dirty="0"/>
              <a:t> v </a:t>
            </a:r>
            <a:r>
              <a:rPr lang="en-US" dirty="0" err="1"/>
              <a:t>današnji</a:t>
            </a:r>
            <a:r>
              <a:rPr lang="en-US" dirty="0"/>
              <a:t> </a:t>
            </a:r>
            <a:r>
              <a:rPr lang="en-US" dirty="0" err="1"/>
              <a:t>uvodni</a:t>
            </a:r>
            <a:r>
              <a:rPr lang="en-US" dirty="0"/>
              <a:t> </a:t>
            </a:r>
            <a:r>
              <a:rPr lang="en-US" dirty="0" err="1"/>
              <a:t>predstavitvi</a:t>
            </a:r>
            <a:r>
              <a:rPr lang="en-US" dirty="0"/>
              <a:t>, o </a:t>
            </a:r>
            <a:r>
              <a:rPr lang="en-US" dirty="0" err="1"/>
              <a:t>stanju</a:t>
            </a:r>
            <a:r>
              <a:rPr lang="en-US" dirty="0"/>
              <a:t> </a:t>
            </a:r>
            <a:r>
              <a:rPr lang="en-US" dirty="0" err="1"/>
              <a:t>prav</a:t>
            </a:r>
            <a:r>
              <a:rPr lang="en-US" dirty="0"/>
              <a:t> v </a:t>
            </a:r>
            <a:r>
              <a:rPr lang="en-US" dirty="0" err="1"/>
              <a:t>stavbah</a:t>
            </a:r>
            <a:r>
              <a:rPr lang="en-US" dirty="0"/>
              <a:t> pa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govora</a:t>
            </a:r>
            <a:r>
              <a:rPr lang="en-US" dirty="0"/>
              <a:t> v </a:t>
            </a:r>
            <a:r>
              <a:rPr lang="en-US" dirty="0" err="1"/>
              <a:t>zadnji</a:t>
            </a:r>
            <a:r>
              <a:rPr lang="en-US" dirty="0"/>
              <a:t> </a:t>
            </a:r>
            <a:r>
              <a:rPr lang="en-US" dirty="0" err="1"/>
              <a:t>predstavitvi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delavnice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PO09 </a:t>
            </a:r>
            <a:r>
              <a:rPr lang="en-US" strike="noStrike" dirty="0"/>
              <a:t>- </a:t>
            </a:r>
            <a:r>
              <a:rPr lang="sl-SI" sz="240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 CO2/ mio EUR</a:t>
            </a:r>
            <a:r>
              <a:rPr lang="sl-SI" sz="2400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1995</a:t>
            </a:r>
            <a:r>
              <a:rPr lang="en-US" strike="noStrike" dirty="0">
                <a:effectLst/>
              </a:rPr>
              <a:t>; </a:t>
            </a:r>
            <a:r>
              <a:rPr lang="sl-SI" sz="240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sl-SI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misijska produktivnost je pri tem ravno obratna kot emisijska intenzivnost.</a:t>
            </a:r>
            <a:r>
              <a:rPr lang="en-US" dirty="0">
                <a:effectLst/>
              </a:rPr>
              <a:t> </a:t>
            </a:r>
            <a:r>
              <a:rPr lang="en-US" dirty="0" err="1"/>
              <a:t>Kazalec</a:t>
            </a:r>
            <a:r>
              <a:rPr lang="en-US" dirty="0"/>
              <a:t> </a:t>
            </a:r>
            <a:r>
              <a:rPr lang="en-US" dirty="0" err="1"/>
              <a:t>intenzivnost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v </a:t>
            </a:r>
            <a:r>
              <a:rPr lang="en-US" dirty="0" err="1"/>
              <a:t>komercialnem</a:t>
            </a:r>
            <a:r>
              <a:rPr lang="en-US" dirty="0"/>
              <a:t> in </a:t>
            </a:r>
            <a:r>
              <a:rPr lang="en-US" dirty="0" err="1"/>
              <a:t>institucionalnem</a:t>
            </a:r>
            <a:r>
              <a:rPr lang="en-US" dirty="0"/>
              <a:t> </a:t>
            </a:r>
            <a:r>
              <a:rPr lang="en-US" dirty="0" err="1"/>
              <a:t>sektorju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ogljični</a:t>
            </a:r>
            <a:r>
              <a:rPr lang="en-US" dirty="0"/>
              <a:t> </a:t>
            </a:r>
            <a:r>
              <a:rPr lang="en-US" dirty="0" err="1"/>
              <a:t>odtis</a:t>
            </a:r>
            <a:r>
              <a:rPr lang="en-US" dirty="0"/>
              <a:t> </a:t>
            </a:r>
            <a:r>
              <a:rPr lang="en-US" dirty="0" err="1"/>
              <a:t>komercialnega</a:t>
            </a:r>
            <a:r>
              <a:rPr lang="en-US" dirty="0"/>
              <a:t> in </a:t>
            </a:r>
            <a:r>
              <a:rPr lang="en-US" dirty="0" err="1"/>
              <a:t>institucionalnega</a:t>
            </a:r>
            <a:r>
              <a:rPr lang="en-US" dirty="0"/>
              <a:t> </a:t>
            </a:r>
            <a:r>
              <a:rPr lang="en-US" dirty="0" err="1"/>
              <a:t>sektorja</a:t>
            </a:r>
            <a:r>
              <a:rPr lang="en-US" dirty="0"/>
              <a:t>, </a:t>
            </a:r>
            <a:r>
              <a:rPr lang="en-US" dirty="0" err="1"/>
              <a:t>torej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izpustov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se v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sektorju</a:t>
            </a:r>
            <a:r>
              <a:rPr lang="en-US" dirty="0"/>
              <a:t> </a:t>
            </a:r>
            <a:r>
              <a:rPr lang="en-US" dirty="0" err="1"/>
              <a:t>sprosti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evro</a:t>
            </a:r>
            <a:r>
              <a:rPr lang="en-US" dirty="0"/>
              <a:t> </a:t>
            </a:r>
            <a:r>
              <a:rPr lang="en-US" dirty="0" err="1"/>
              <a:t>dodane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. </a:t>
            </a:r>
          </a:p>
          <a:p>
            <a:r>
              <a:rPr lang="en-US" strike="noStrike" dirty="0"/>
              <a:t>PO11 - </a:t>
            </a:r>
            <a:r>
              <a:rPr lang="sl-SI" sz="240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kg CO2/m2</a:t>
            </a:r>
            <a:r>
              <a:rPr lang="en-US" sz="240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gibanje</a:t>
            </a:r>
            <a:r>
              <a:rPr lang="en-US" dirty="0"/>
              <a:t> </a:t>
            </a:r>
            <a:r>
              <a:rPr lang="en-US" dirty="0" err="1"/>
              <a:t>izpustov</a:t>
            </a:r>
            <a:r>
              <a:rPr lang="en-US" dirty="0"/>
              <a:t> TGP </a:t>
            </a:r>
            <a:r>
              <a:rPr lang="en-US" dirty="0" err="1"/>
              <a:t>zaradi</a:t>
            </a:r>
            <a:r>
              <a:rPr lang="en-US" dirty="0"/>
              <a:t> rabe </a:t>
            </a:r>
            <a:r>
              <a:rPr lang="en-US" dirty="0" err="1"/>
              <a:t>goriv</a:t>
            </a:r>
            <a:r>
              <a:rPr lang="en-US" dirty="0"/>
              <a:t> v </a:t>
            </a:r>
            <a:r>
              <a:rPr lang="en-US" dirty="0" err="1"/>
              <a:t>gospodinjstvih</a:t>
            </a:r>
            <a:r>
              <a:rPr lang="en-US" dirty="0"/>
              <a:t> v </a:t>
            </a:r>
            <a:r>
              <a:rPr lang="en-US" dirty="0" err="1"/>
              <a:t>odvisnosti</a:t>
            </a:r>
            <a:r>
              <a:rPr lang="en-US" dirty="0"/>
              <a:t> od </a:t>
            </a:r>
            <a:r>
              <a:rPr lang="en-US" dirty="0" err="1"/>
              <a:t>površine</a:t>
            </a:r>
            <a:r>
              <a:rPr lang="en-US" dirty="0"/>
              <a:t> </a:t>
            </a:r>
            <a:r>
              <a:rPr lang="en-US" dirty="0" err="1"/>
              <a:t>stanovanj</a:t>
            </a:r>
            <a:r>
              <a:rPr lang="en-US" dirty="0"/>
              <a:t>.</a:t>
            </a:r>
          </a:p>
          <a:p>
            <a:r>
              <a:rPr lang="en-US" strike="noStrike" dirty="0"/>
              <a:t>Med </a:t>
            </a:r>
            <a:r>
              <a:rPr lang="en-US" strike="noStrike" dirty="0" err="1"/>
              <a:t>temi</a:t>
            </a:r>
            <a:r>
              <a:rPr lang="en-US" strike="noStrike" dirty="0"/>
              <a:t>, z </a:t>
            </a:r>
            <a:r>
              <a:rPr lang="en-US" strike="noStrike" dirty="0" err="1"/>
              <a:t>izjemo</a:t>
            </a:r>
            <a:r>
              <a:rPr lang="en-US" strike="noStrike" dirty="0"/>
              <a:t> PO12, </a:t>
            </a:r>
            <a:r>
              <a:rPr lang="en-US" strike="noStrike" dirty="0" err="1"/>
              <a:t>ni</a:t>
            </a:r>
            <a:r>
              <a:rPr lang="en-US" strike="noStrike" dirty="0"/>
              <a:t> </a:t>
            </a:r>
            <a:r>
              <a:rPr lang="en-US" strike="noStrike" dirty="0" err="1"/>
              <a:t>več</a:t>
            </a:r>
            <a:r>
              <a:rPr lang="en-US" strike="noStrike" dirty="0"/>
              <a:t> </a:t>
            </a:r>
            <a:r>
              <a:rPr lang="en-US" strike="noStrike" dirty="0" err="1"/>
              <a:t>statističnih</a:t>
            </a:r>
            <a:r>
              <a:rPr lang="en-US" strike="noStrike" dirty="0"/>
              <a:t> </a:t>
            </a:r>
            <a:r>
              <a:rPr lang="en-US" strike="noStrike" dirty="0" err="1"/>
              <a:t>kazalcev</a:t>
            </a:r>
            <a:r>
              <a:rPr lang="en-US" strike="noStrike" dirty="0"/>
              <a:t> – </a:t>
            </a:r>
            <a:r>
              <a:rPr lang="en-US" strike="noStrike" dirty="0" err="1"/>
              <a:t>vsi</a:t>
            </a:r>
            <a:r>
              <a:rPr lang="en-US" strike="noStrike" dirty="0"/>
              <a:t> </a:t>
            </a:r>
            <a:r>
              <a:rPr lang="en-US" strike="noStrike" dirty="0" err="1"/>
              <a:t>kažejo</a:t>
            </a:r>
            <a:r>
              <a:rPr lang="en-US" strike="noStrike" dirty="0"/>
              <a:t> </a:t>
            </a:r>
            <a:r>
              <a:rPr lang="en-US" strike="noStrike" dirty="0" err="1"/>
              <a:t>izvajanje</a:t>
            </a:r>
            <a:r>
              <a:rPr lang="en-US" strike="noStrike" dirty="0"/>
              <a:t> </a:t>
            </a:r>
            <a:r>
              <a:rPr lang="en-US" strike="noStrike" dirty="0" err="1"/>
              <a:t>ukrepov</a:t>
            </a: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33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kazalci</a:t>
            </a:r>
            <a:r>
              <a:rPr lang="en-US" dirty="0"/>
              <a:t>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letos</a:t>
            </a:r>
            <a:r>
              <a:rPr lang="en-US" dirty="0"/>
              <a:t> </a:t>
            </a:r>
            <a:r>
              <a:rPr lang="en-US" dirty="0" err="1"/>
              <a:t>posodobljeni</a:t>
            </a:r>
            <a:r>
              <a:rPr lang="en-US" dirty="0"/>
              <a:t> z </a:t>
            </a:r>
            <a:r>
              <a:rPr lang="en-US" dirty="0" err="1"/>
              <a:t>novimi</a:t>
            </a:r>
            <a:r>
              <a:rPr lang="en-US" dirty="0"/>
              <a:t> </a:t>
            </a:r>
            <a:r>
              <a:rPr lang="en-US" dirty="0" err="1"/>
              <a:t>podatki</a:t>
            </a:r>
            <a:r>
              <a:rPr lang="en-US" dirty="0"/>
              <a:t>, </a:t>
            </a:r>
            <a:r>
              <a:rPr lang="en-US" dirty="0" err="1"/>
              <a:t>predvidoma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nekaj</a:t>
            </a:r>
            <a:r>
              <a:rPr lang="en-US" dirty="0"/>
              <a:t> </a:t>
            </a:r>
            <a:r>
              <a:rPr lang="en-US" dirty="0" err="1"/>
              <a:t>manjših</a:t>
            </a:r>
            <a:r>
              <a:rPr lang="en-US" dirty="0"/>
              <a:t> </a:t>
            </a:r>
            <a:r>
              <a:rPr lang="en-US" dirty="0" err="1"/>
              <a:t>sprememb</a:t>
            </a:r>
            <a:r>
              <a:rPr lang="en-US" dirty="0"/>
              <a:t> – </a:t>
            </a:r>
            <a:r>
              <a:rPr lang="en-US" dirty="0" err="1"/>
              <a:t>načrt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, da bi se </a:t>
            </a:r>
            <a:r>
              <a:rPr lang="en-US" dirty="0" err="1"/>
              <a:t>nacionalni</a:t>
            </a:r>
            <a:r>
              <a:rPr lang="en-US" dirty="0"/>
              <a:t> </a:t>
            </a:r>
            <a:r>
              <a:rPr lang="en-US" dirty="0" err="1"/>
              <a:t>cilji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NEPN </a:t>
            </a:r>
            <a:r>
              <a:rPr lang="en-US" dirty="0" err="1"/>
              <a:t>prenesli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lokalno</a:t>
            </a:r>
            <a:r>
              <a:rPr lang="en-US" dirty="0"/>
              <a:t> raven in bi </a:t>
            </a:r>
            <a:r>
              <a:rPr lang="en-US" dirty="0" err="1"/>
              <a:t>bilo</a:t>
            </a:r>
            <a:r>
              <a:rPr lang="en-US" dirty="0"/>
              <a:t> to </a:t>
            </a:r>
            <a:r>
              <a:rPr lang="en-US" dirty="0" err="1"/>
              <a:t>vidno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v </a:t>
            </a:r>
            <a:r>
              <a:rPr lang="en-US" dirty="0" err="1"/>
              <a:t>semaforju</a:t>
            </a:r>
            <a:r>
              <a:rPr lang="en-US" dirty="0"/>
              <a:t> (</a:t>
            </a:r>
            <a:r>
              <a:rPr lang="en-US" dirty="0" err="1"/>
              <a:t>verjetno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stavbe</a:t>
            </a:r>
            <a:r>
              <a:rPr lang="en-US" dirty="0"/>
              <a:t>?) </a:t>
            </a:r>
          </a:p>
          <a:p>
            <a:r>
              <a:rPr lang="en-US" dirty="0"/>
              <a:t>Bili so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kazalci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pa so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pripravljeni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osnovi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so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posredovale</a:t>
            </a:r>
            <a:r>
              <a:rPr lang="en-US" dirty="0"/>
              <a:t> </a:t>
            </a:r>
            <a:r>
              <a:rPr lang="en-US" dirty="0" err="1"/>
              <a:t>občine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so bile </a:t>
            </a:r>
            <a:r>
              <a:rPr lang="en-US" dirty="0" err="1"/>
              <a:t>vključene</a:t>
            </a:r>
            <a:r>
              <a:rPr lang="en-US" dirty="0"/>
              <a:t> v </a:t>
            </a:r>
            <a:r>
              <a:rPr lang="en-US" dirty="0" err="1"/>
              <a:t>pripravo</a:t>
            </a:r>
            <a:r>
              <a:rPr lang="en-US" dirty="0"/>
              <a:t> </a:t>
            </a:r>
            <a:r>
              <a:rPr lang="en-US" dirty="0" err="1"/>
              <a:t>semaforja</a:t>
            </a:r>
            <a:r>
              <a:rPr lang="en-US" dirty="0"/>
              <a:t> (v </a:t>
            </a:r>
            <a:r>
              <a:rPr lang="en-US" dirty="0" err="1"/>
              <a:t>projektu</a:t>
            </a:r>
            <a:r>
              <a:rPr lang="en-US" dirty="0"/>
              <a:t> LIFE </a:t>
            </a:r>
            <a:r>
              <a:rPr lang="en-US" dirty="0" err="1"/>
              <a:t>Podnebna</a:t>
            </a:r>
            <a:r>
              <a:rPr lang="en-US" dirty="0"/>
              <a:t> pot 2050);</a:t>
            </a:r>
          </a:p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kazalci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stavbe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Delež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stavb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so </a:t>
            </a:r>
            <a:r>
              <a:rPr lang="en-US" dirty="0" err="1"/>
              <a:t>energetsko</a:t>
            </a:r>
            <a:r>
              <a:rPr lang="en-US" dirty="0"/>
              <a:t> </a:t>
            </a:r>
            <a:r>
              <a:rPr lang="en-US" dirty="0" err="1"/>
              <a:t>prenovljene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Delež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stavb</a:t>
            </a:r>
            <a:r>
              <a:rPr lang="en-US" dirty="0"/>
              <a:t> z </a:t>
            </a:r>
            <a:r>
              <a:rPr lang="en-US" dirty="0" err="1"/>
              <a:t>energetskim</a:t>
            </a:r>
            <a:r>
              <a:rPr lang="en-US" dirty="0"/>
              <a:t> </a:t>
            </a:r>
            <a:r>
              <a:rPr lang="en-US" dirty="0" err="1"/>
              <a:t>knjigovodstvom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Površina</a:t>
            </a:r>
            <a:r>
              <a:rPr lang="en-US" dirty="0"/>
              <a:t> </a:t>
            </a:r>
            <a:r>
              <a:rPr lang="en-US" dirty="0" err="1"/>
              <a:t>energetsko</a:t>
            </a:r>
            <a:r>
              <a:rPr lang="en-US" dirty="0"/>
              <a:t> </a:t>
            </a:r>
            <a:r>
              <a:rPr lang="en-US" dirty="0" err="1"/>
              <a:t>prenovljenih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stavb</a:t>
            </a:r>
            <a:r>
              <a:rPr lang="en-US" dirty="0"/>
              <a:t> v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energetskega</a:t>
            </a:r>
            <a:r>
              <a:rPr lang="en-US" dirty="0"/>
              <a:t> </a:t>
            </a:r>
            <a:r>
              <a:rPr lang="en-US" dirty="0" err="1"/>
              <a:t>pogodbeništva</a:t>
            </a:r>
            <a:endParaRPr lang="en-US" dirty="0"/>
          </a:p>
          <a:p>
            <a:r>
              <a:rPr lang="en-US" dirty="0" err="1"/>
              <a:t>Energetska</a:t>
            </a:r>
            <a:r>
              <a:rPr lang="en-US" dirty="0"/>
              <a:t> </a:t>
            </a:r>
            <a:r>
              <a:rPr lang="en-US" dirty="0" err="1"/>
              <a:t>prenova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stavb</a:t>
            </a:r>
            <a:r>
              <a:rPr lang="en-US" dirty="0"/>
              <a:t> </a:t>
            </a:r>
            <a:r>
              <a:rPr lang="en-US" dirty="0" err="1"/>
              <a:t>brez</a:t>
            </a:r>
            <a:r>
              <a:rPr lang="en-US" dirty="0"/>
              <a:t> </a:t>
            </a:r>
            <a:r>
              <a:rPr lang="en-US" dirty="0" err="1"/>
              <a:t>spodbud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Skupna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 </a:t>
            </a:r>
            <a:r>
              <a:rPr lang="en-US" dirty="0" err="1"/>
              <a:t>energetsko</a:t>
            </a:r>
            <a:r>
              <a:rPr lang="en-US" dirty="0"/>
              <a:t> </a:t>
            </a:r>
            <a:r>
              <a:rPr lang="en-US" dirty="0" err="1"/>
              <a:t>prenovljenih</a:t>
            </a:r>
            <a:r>
              <a:rPr lang="en-US" dirty="0"/>
              <a:t> </a:t>
            </a:r>
            <a:r>
              <a:rPr lang="en-US" dirty="0" err="1"/>
              <a:t>stavb</a:t>
            </a:r>
            <a:r>
              <a:rPr lang="en-US" dirty="0"/>
              <a:t> </a:t>
            </a:r>
            <a:r>
              <a:rPr lang="en-US" dirty="0" err="1"/>
              <a:t>brez</a:t>
            </a:r>
            <a:r>
              <a:rPr lang="en-US" dirty="0"/>
              <a:t> </a:t>
            </a:r>
            <a:r>
              <a:rPr lang="en-US" dirty="0" err="1"/>
              <a:t>spodbud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Doseženi</a:t>
            </a:r>
            <a:r>
              <a:rPr lang="en-US" dirty="0"/>
              <a:t> </a:t>
            </a:r>
            <a:r>
              <a:rPr lang="en-US" dirty="0" err="1"/>
              <a:t>prihranki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z </a:t>
            </a:r>
            <a:r>
              <a:rPr lang="en-US" dirty="0" err="1"/>
              <a:t>energetsko</a:t>
            </a:r>
            <a:r>
              <a:rPr lang="en-US" dirty="0"/>
              <a:t> </a:t>
            </a:r>
            <a:r>
              <a:rPr lang="en-US" dirty="0" err="1"/>
              <a:t>prenovo</a:t>
            </a:r>
            <a:r>
              <a:rPr lang="en-US" dirty="0"/>
              <a:t> </a:t>
            </a:r>
            <a:r>
              <a:rPr lang="en-US" dirty="0" err="1"/>
              <a:t>stavb</a:t>
            </a:r>
            <a:r>
              <a:rPr lang="en-US" dirty="0"/>
              <a:t> </a:t>
            </a:r>
            <a:r>
              <a:rPr lang="en-US" dirty="0" err="1"/>
              <a:t>brez</a:t>
            </a:r>
            <a:r>
              <a:rPr lang="en-US" dirty="0"/>
              <a:t> </a:t>
            </a:r>
            <a:r>
              <a:rPr lang="en-US" dirty="0" err="1"/>
              <a:t>spodbud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Zmanjšanje</a:t>
            </a:r>
            <a:r>
              <a:rPr lang="en-US" dirty="0"/>
              <a:t> </a:t>
            </a:r>
            <a:r>
              <a:rPr lang="en-US" dirty="0" err="1"/>
              <a:t>emisij</a:t>
            </a:r>
            <a:r>
              <a:rPr lang="en-US" dirty="0"/>
              <a:t> CO2 z </a:t>
            </a:r>
            <a:r>
              <a:rPr lang="en-US" dirty="0" err="1"/>
              <a:t>energetsko</a:t>
            </a:r>
            <a:r>
              <a:rPr lang="en-US" dirty="0"/>
              <a:t> </a:t>
            </a:r>
            <a:r>
              <a:rPr lang="en-US" dirty="0" err="1"/>
              <a:t>prenovo</a:t>
            </a:r>
            <a:r>
              <a:rPr lang="en-US" dirty="0"/>
              <a:t> </a:t>
            </a:r>
            <a:r>
              <a:rPr lang="en-US" dirty="0" err="1"/>
              <a:t>stavb</a:t>
            </a:r>
            <a:r>
              <a:rPr lang="en-US" dirty="0"/>
              <a:t> </a:t>
            </a:r>
            <a:r>
              <a:rPr lang="en-US" dirty="0" err="1"/>
              <a:t>brez</a:t>
            </a:r>
            <a:r>
              <a:rPr lang="en-US" dirty="0"/>
              <a:t> </a:t>
            </a:r>
            <a:r>
              <a:rPr lang="en-US" dirty="0" err="1"/>
              <a:t>spodbud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51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4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Vsebina</a:t>
            </a:r>
            <a:r>
              <a:rPr lang="en-US" dirty="0"/>
              <a:t> </a:t>
            </a:r>
            <a:r>
              <a:rPr lang="en-US" dirty="0" err="1"/>
              <a:t>kazalcev</a:t>
            </a:r>
            <a:r>
              <a:rPr lang="en-US" dirty="0"/>
              <a:t>: </a:t>
            </a:r>
            <a:r>
              <a:rPr lang="en-US" dirty="0" err="1"/>
              <a:t>kjučno</a:t>
            </a:r>
            <a:r>
              <a:rPr lang="en-US" dirty="0"/>
              <a:t> </a:t>
            </a:r>
            <a:r>
              <a:rPr lang="en-US" dirty="0" err="1"/>
              <a:t>sporočilo</a:t>
            </a:r>
            <a:r>
              <a:rPr lang="en-US" dirty="0"/>
              <a:t>; </a:t>
            </a:r>
            <a:r>
              <a:rPr lang="en-US" dirty="0" err="1"/>
              <a:t>definicija</a:t>
            </a:r>
            <a:r>
              <a:rPr lang="en-US" dirty="0"/>
              <a:t>; </a:t>
            </a:r>
            <a:r>
              <a:rPr lang="en-US" dirty="0" err="1"/>
              <a:t>grafi</a:t>
            </a:r>
            <a:r>
              <a:rPr lang="en-US" dirty="0"/>
              <a:t> s </a:t>
            </a:r>
            <a:r>
              <a:rPr lang="en-US" dirty="0" err="1"/>
              <a:t>podatki</a:t>
            </a:r>
            <a:r>
              <a:rPr lang="en-US" dirty="0"/>
              <a:t>; </a:t>
            </a:r>
            <a:r>
              <a:rPr lang="en-US" dirty="0" err="1"/>
              <a:t>cilji</a:t>
            </a:r>
            <a:r>
              <a:rPr lang="en-US" dirty="0"/>
              <a:t>, </a:t>
            </a:r>
            <a:r>
              <a:rPr lang="en-US" dirty="0" err="1"/>
              <a:t>komentar</a:t>
            </a:r>
            <a:r>
              <a:rPr lang="en-US" dirty="0"/>
              <a:t>; </a:t>
            </a:r>
            <a:r>
              <a:rPr lang="en-US" dirty="0" err="1"/>
              <a:t>metodologija</a:t>
            </a:r>
            <a:r>
              <a:rPr lang="en-US" dirty="0"/>
              <a:t>;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kazalci</a:t>
            </a:r>
            <a:endParaRPr lang="en-US" dirty="0"/>
          </a:p>
          <a:p>
            <a:r>
              <a:rPr lang="en-US" dirty="0" err="1"/>
              <a:t>Finančni</a:t>
            </a:r>
            <a:r>
              <a:rPr lang="en-US" dirty="0"/>
              <a:t> </a:t>
            </a:r>
            <a:r>
              <a:rPr lang="en-US" dirty="0" err="1"/>
              <a:t>vzvod</a:t>
            </a:r>
            <a:r>
              <a:rPr lang="en-US" dirty="0"/>
              <a:t> OP ROPI: 0,74; OP EKP: 0,43 oz. 0,44, </a:t>
            </a: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vključimo</a:t>
            </a:r>
            <a:r>
              <a:rPr lang="en-US" dirty="0"/>
              <a:t>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leto</a:t>
            </a:r>
            <a:r>
              <a:rPr lang="en-US" dirty="0"/>
              <a:t>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6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Eko</a:t>
            </a:r>
            <a:r>
              <a:rPr lang="en-US" dirty="0"/>
              <a:t> </a:t>
            </a:r>
            <a:r>
              <a:rPr lang="en-US" dirty="0" err="1"/>
              <a:t>skladovi</a:t>
            </a:r>
            <a:r>
              <a:rPr lang="en-US" dirty="0"/>
              <a:t> </a:t>
            </a:r>
            <a:r>
              <a:rPr lang="en-US" dirty="0" err="1"/>
              <a:t>ukrepi</a:t>
            </a:r>
            <a:r>
              <a:rPr lang="en-US" dirty="0"/>
              <a:t> </a:t>
            </a:r>
            <a:r>
              <a:rPr lang="en-US" dirty="0" err="1"/>
              <a:t>predstavljajo</a:t>
            </a:r>
            <a:r>
              <a:rPr lang="en-US" dirty="0"/>
              <a:t> </a:t>
            </a:r>
            <a:r>
              <a:rPr lang="en-US" dirty="0" err="1"/>
              <a:t>manjši</a:t>
            </a:r>
            <a:r>
              <a:rPr lang="en-US" dirty="0"/>
              <a:t> del </a:t>
            </a:r>
            <a:r>
              <a:rPr lang="en-US" dirty="0" err="1"/>
              <a:t>nepovratnih</a:t>
            </a:r>
            <a:r>
              <a:rPr lang="en-US" dirty="0"/>
              <a:t> </a:t>
            </a:r>
            <a:r>
              <a:rPr lang="en-US" dirty="0" err="1"/>
              <a:t>sredstev</a:t>
            </a:r>
            <a:r>
              <a:rPr lang="en-US" dirty="0"/>
              <a:t> v </a:t>
            </a:r>
            <a:r>
              <a:rPr lang="en-US" dirty="0" err="1"/>
              <a:t>javnem</a:t>
            </a:r>
            <a:r>
              <a:rPr lang="en-US" dirty="0"/>
              <a:t> </a:t>
            </a:r>
            <a:r>
              <a:rPr lang="en-US" dirty="0" err="1"/>
              <a:t>sektorju</a:t>
            </a:r>
            <a:r>
              <a:rPr lang="en-US" dirty="0"/>
              <a:t>. </a:t>
            </a:r>
            <a:r>
              <a:rPr lang="en-US" dirty="0" err="1"/>
              <a:t>Energetska</a:t>
            </a:r>
            <a:r>
              <a:rPr lang="en-US" dirty="0"/>
              <a:t> </a:t>
            </a:r>
            <a:r>
              <a:rPr lang="en-US" dirty="0" err="1"/>
              <a:t>prenova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izredno</a:t>
            </a:r>
            <a:r>
              <a:rPr lang="en-US" dirty="0"/>
              <a:t> </a:t>
            </a:r>
            <a:r>
              <a:rPr lang="en-US" dirty="0" err="1"/>
              <a:t>pomemben</a:t>
            </a:r>
            <a:r>
              <a:rPr lang="en-US" dirty="0"/>
              <a:t> </a:t>
            </a:r>
            <a:r>
              <a:rPr lang="en-US" dirty="0" err="1"/>
              <a:t>ukrep</a:t>
            </a:r>
            <a:r>
              <a:rPr lang="en-US" dirty="0"/>
              <a:t> –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celosten</a:t>
            </a:r>
            <a:r>
              <a:rPr lang="en-US" dirty="0"/>
              <a:t> </a:t>
            </a:r>
            <a:r>
              <a:rPr lang="en-US" dirty="0" err="1"/>
              <a:t>pristop</a:t>
            </a:r>
            <a:r>
              <a:rPr lang="en-US" dirty="0"/>
              <a:t> k </a:t>
            </a:r>
            <a:r>
              <a:rPr lang="en-US" dirty="0" err="1"/>
              <a:t>zmanjševanju</a:t>
            </a:r>
            <a:r>
              <a:rPr lang="en-US" dirty="0"/>
              <a:t> rabe </a:t>
            </a:r>
            <a:r>
              <a:rPr lang="en-US" dirty="0" err="1"/>
              <a:t>energije</a:t>
            </a:r>
            <a:r>
              <a:rPr lang="en-US" dirty="0"/>
              <a:t> v </a:t>
            </a:r>
            <a:r>
              <a:rPr lang="en-US" dirty="0" err="1"/>
              <a:t>stavbah</a:t>
            </a:r>
            <a:r>
              <a:rPr lang="en-US" dirty="0"/>
              <a:t>; problem, </a:t>
            </a:r>
            <a:r>
              <a:rPr lang="en-US" dirty="0" err="1"/>
              <a:t>ker</a:t>
            </a:r>
            <a:r>
              <a:rPr lang="en-US" dirty="0"/>
              <a:t> se </a:t>
            </a:r>
            <a:r>
              <a:rPr lang="en-US" dirty="0" err="1"/>
              <a:t>zaenkrat</a:t>
            </a:r>
            <a:r>
              <a:rPr lang="en-US" dirty="0"/>
              <a:t> </a:t>
            </a:r>
            <a:r>
              <a:rPr lang="en-US" dirty="0" err="1"/>
              <a:t>premalokrat</a:t>
            </a:r>
            <a:r>
              <a:rPr lang="en-US" dirty="0"/>
              <a:t> </a:t>
            </a:r>
            <a:r>
              <a:rPr lang="en-US" dirty="0" err="1"/>
              <a:t>rešuje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vprašanja</a:t>
            </a:r>
            <a:r>
              <a:rPr lang="en-US" dirty="0"/>
              <a:t>,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potresne</a:t>
            </a:r>
            <a:r>
              <a:rPr lang="en-US" dirty="0"/>
              <a:t> </a:t>
            </a:r>
            <a:r>
              <a:rPr lang="en-US" dirty="0" err="1"/>
              <a:t>varnosti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</a:t>
            </a:r>
          </a:p>
          <a:p>
            <a:r>
              <a:rPr lang="en-US" dirty="0" err="1"/>
              <a:t>Pri</a:t>
            </a:r>
            <a:r>
              <a:rPr lang="en-US" dirty="0"/>
              <a:t> OP EKP </a:t>
            </a:r>
            <a:r>
              <a:rPr lang="en-US" dirty="0" err="1"/>
              <a:t>finančni</a:t>
            </a:r>
            <a:r>
              <a:rPr lang="en-US" dirty="0"/>
              <a:t> </a:t>
            </a:r>
            <a:r>
              <a:rPr lang="en-US" dirty="0" err="1"/>
              <a:t>vzvodi</a:t>
            </a:r>
            <a:r>
              <a:rPr lang="en-US" dirty="0"/>
              <a:t>: JOB/ŠJS – 0,44; OJS – 0,48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Podatki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shemo</a:t>
            </a:r>
            <a:r>
              <a:rPr lang="en-US" dirty="0"/>
              <a:t> </a:t>
            </a:r>
            <a:r>
              <a:rPr lang="en-US" dirty="0" err="1"/>
              <a:t>obveznosti</a:t>
            </a:r>
            <a:r>
              <a:rPr lang="en-US" dirty="0"/>
              <a:t> so </a:t>
            </a:r>
            <a:r>
              <a:rPr lang="en-US" dirty="0" err="1"/>
              <a:t>preliminarni</a:t>
            </a:r>
            <a:r>
              <a:rPr lang="en-US" dirty="0"/>
              <a:t>.</a:t>
            </a:r>
          </a:p>
          <a:p>
            <a:r>
              <a:rPr lang="en-US" dirty="0" err="1"/>
              <a:t>Življenjska</a:t>
            </a:r>
            <a:r>
              <a:rPr lang="en-US" dirty="0"/>
              <a:t> </a:t>
            </a:r>
            <a:r>
              <a:rPr lang="en-US" dirty="0" err="1"/>
              <a:t>doba</a:t>
            </a:r>
            <a:r>
              <a:rPr lang="en-US" dirty="0"/>
              <a:t>: </a:t>
            </a:r>
            <a:r>
              <a:rPr lang="en-US" dirty="0" err="1"/>
              <a:t>izolacija</a:t>
            </a:r>
            <a:r>
              <a:rPr lang="en-US" dirty="0"/>
              <a:t> 30 let, </a:t>
            </a:r>
            <a:r>
              <a:rPr lang="en-US" dirty="0" err="1"/>
              <a:t>kotli</a:t>
            </a:r>
            <a:r>
              <a:rPr lang="en-US" dirty="0"/>
              <a:t> 20 let; TČ 15 let </a:t>
            </a:r>
            <a:r>
              <a:rPr lang="en-US" dirty="0" err="1"/>
              <a:t>itd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85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Shema </a:t>
            </a:r>
            <a:r>
              <a:rPr lang="en-US" dirty="0" err="1"/>
              <a:t>obveznosti</a:t>
            </a:r>
            <a:r>
              <a:rPr lang="en-US" dirty="0"/>
              <a:t>: 28 %, </a:t>
            </a:r>
            <a:r>
              <a:rPr lang="en-US" dirty="0" err="1"/>
              <a:t>Eko</a:t>
            </a:r>
            <a:r>
              <a:rPr lang="en-US" dirty="0"/>
              <a:t> </a:t>
            </a:r>
            <a:r>
              <a:rPr lang="en-US" dirty="0" err="1"/>
              <a:t>sklad</a:t>
            </a:r>
            <a:r>
              <a:rPr lang="en-US" dirty="0"/>
              <a:t> 9 %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4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Skupna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 ca. 966.000 m2. </a:t>
            </a:r>
            <a:r>
              <a:rPr lang="en-US" dirty="0" err="1"/>
              <a:t>Obveznost</a:t>
            </a:r>
            <a:r>
              <a:rPr lang="en-US" dirty="0"/>
              <a:t> </a:t>
            </a:r>
            <a:r>
              <a:rPr lang="en-US" dirty="0" err="1"/>
              <a:t>dosežena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leta</a:t>
            </a:r>
            <a:r>
              <a:rPr lang="en-US" dirty="0"/>
              <a:t> 2018 in, </a:t>
            </a: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vsi</a:t>
            </a:r>
            <a:r>
              <a:rPr lang="en-US" dirty="0"/>
              <a:t> </a:t>
            </a:r>
            <a:r>
              <a:rPr lang="en-US" dirty="0" err="1"/>
              <a:t>projekti</a:t>
            </a:r>
            <a:r>
              <a:rPr lang="en-US" dirty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končani</a:t>
            </a:r>
            <a:r>
              <a:rPr lang="en-US" dirty="0"/>
              <a:t>, </a:t>
            </a:r>
            <a:r>
              <a:rPr lang="en-US" dirty="0" err="1"/>
              <a:t>leta</a:t>
            </a:r>
            <a:r>
              <a:rPr lang="en-US" dirty="0"/>
              <a:t> 2023.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8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71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Načrt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okrevanje</a:t>
            </a:r>
            <a:r>
              <a:rPr lang="en-US" dirty="0"/>
              <a:t> in </a:t>
            </a:r>
            <a:r>
              <a:rPr lang="en-US" dirty="0" err="1"/>
              <a:t>odpornost</a:t>
            </a:r>
            <a:r>
              <a:rPr lang="en-US" dirty="0"/>
              <a:t>: </a:t>
            </a:r>
            <a:r>
              <a:rPr lang="en-US" dirty="0" err="1"/>
              <a:t>energetska</a:t>
            </a:r>
            <a:r>
              <a:rPr lang="en-US" dirty="0"/>
              <a:t> </a:t>
            </a:r>
            <a:r>
              <a:rPr lang="en-US" dirty="0" err="1"/>
              <a:t>prenova</a:t>
            </a:r>
            <a:r>
              <a:rPr lang="en-US" dirty="0"/>
              <a:t> </a:t>
            </a:r>
            <a:r>
              <a:rPr lang="en-US" dirty="0" err="1"/>
              <a:t>večstanovanjskih</a:t>
            </a:r>
            <a:r>
              <a:rPr lang="en-US" dirty="0"/>
              <a:t> </a:t>
            </a:r>
            <a:r>
              <a:rPr lang="en-US" dirty="0" err="1"/>
              <a:t>stavb</a:t>
            </a:r>
            <a:r>
              <a:rPr lang="en-US" dirty="0"/>
              <a:t> v </a:t>
            </a:r>
            <a:r>
              <a:rPr lang="en-US" dirty="0" err="1"/>
              <a:t>javni</a:t>
            </a:r>
            <a:r>
              <a:rPr lang="en-US" dirty="0"/>
              <a:t> </a:t>
            </a:r>
            <a:r>
              <a:rPr lang="en-US" dirty="0" err="1"/>
              <a:t>lasti</a:t>
            </a:r>
            <a:r>
              <a:rPr lang="en-US" dirty="0"/>
              <a:t>; </a:t>
            </a:r>
            <a:r>
              <a:rPr lang="en-US" dirty="0" err="1"/>
              <a:t>energetska</a:t>
            </a:r>
            <a:r>
              <a:rPr lang="en-US" dirty="0"/>
              <a:t> </a:t>
            </a:r>
            <a:r>
              <a:rPr lang="en-US" dirty="0" err="1"/>
              <a:t>prenova</a:t>
            </a:r>
            <a:r>
              <a:rPr lang="en-US" dirty="0"/>
              <a:t> </a:t>
            </a:r>
            <a:r>
              <a:rPr lang="en-US" dirty="0" err="1"/>
              <a:t>stavb</a:t>
            </a:r>
            <a:r>
              <a:rPr lang="en-US" dirty="0"/>
              <a:t> </a:t>
            </a:r>
            <a:r>
              <a:rPr lang="en-US" dirty="0" err="1"/>
              <a:t>izjemnega</a:t>
            </a:r>
            <a:r>
              <a:rPr lang="en-US" dirty="0"/>
              <a:t> </a:t>
            </a:r>
            <a:r>
              <a:rPr lang="en-US" dirty="0" err="1"/>
              <a:t>upravnega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družbenega</a:t>
            </a:r>
            <a:r>
              <a:rPr lang="en-US" dirty="0"/>
              <a:t> </a:t>
            </a:r>
            <a:r>
              <a:rPr lang="en-US" dirty="0" err="1"/>
              <a:t>pomena</a:t>
            </a:r>
            <a:r>
              <a:rPr lang="en-US" dirty="0"/>
              <a:t>; </a:t>
            </a:r>
            <a:r>
              <a:rPr lang="en-US" dirty="0" err="1"/>
              <a:t>nadgradnja</a:t>
            </a:r>
            <a:r>
              <a:rPr lang="en-US" dirty="0"/>
              <a:t> </a:t>
            </a:r>
            <a:r>
              <a:rPr lang="en-US" dirty="0" err="1"/>
              <a:t>tehničnih</a:t>
            </a:r>
            <a:r>
              <a:rPr lang="en-US" dirty="0"/>
              <a:t> </a:t>
            </a:r>
            <a:r>
              <a:rPr lang="en-US" dirty="0" err="1"/>
              <a:t>stavbnih</a:t>
            </a:r>
            <a:r>
              <a:rPr lang="en-US" dirty="0"/>
              <a:t> </a:t>
            </a:r>
            <a:r>
              <a:rPr lang="en-US" dirty="0" err="1"/>
              <a:t>sistemov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8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Načrt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okrevanje</a:t>
            </a:r>
            <a:r>
              <a:rPr lang="en-US" dirty="0"/>
              <a:t> in </a:t>
            </a:r>
            <a:r>
              <a:rPr lang="en-US" dirty="0" err="1"/>
              <a:t>odpornost</a:t>
            </a:r>
            <a:r>
              <a:rPr lang="en-US" dirty="0"/>
              <a:t>: </a:t>
            </a:r>
            <a:r>
              <a:rPr lang="en-US" dirty="0" err="1"/>
              <a:t>energetska</a:t>
            </a:r>
            <a:r>
              <a:rPr lang="en-US" dirty="0"/>
              <a:t> </a:t>
            </a:r>
            <a:r>
              <a:rPr lang="en-US" dirty="0" err="1"/>
              <a:t>prenova</a:t>
            </a:r>
            <a:r>
              <a:rPr lang="en-US" dirty="0"/>
              <a:t> </a:t>
            </a:r>
            <a:r>
              <a:rPr lang="en-US" dirty="0" err="1"/>
              <a:t>večstanovanjskih</a:t>
            </a:r>
            <a:r>
              <a:rPr lang="en-US" dirty="0"/>
              <a:t> </a:t>
            </a:r>
            <a:r>
              <a:rPr lang="en-US" dirty="0" err="1"/>
              <a:t>stavb</a:t>
            </a:r>
            <a:r>
              <a:rPr lang="en-US" dirty="0"/>
              <a:t> v </a:t>
            </a:r>
            <a:r>
              <a:rPr lang="en-US" dirty="0" err="1"/>
              <a:t>javni</a:t>
            </a:r>
            <a:r>
              <a:rPr lang="en-US" dirty="0"/>
              <a:t> </a:t>
            </a:r>
            <a:r>
              <a:rPr lang="en-US" dirty="0" err="1"/>
              <a:t>lasti</a:t>
            </a:r>
            <a:r>
              <a:rPr lang="en-US" dirty="0"/>
              <a:t>; </a:t>
            </a:r>
            <a:r>
              <a:rPr lang="en-US" dirty="0" err="1"/>
              <a:t>energetska</a:t>
            </a:r>
            <a:r>
              <a:rPr lang="en-US" dirty="0"/>
              <a:t> </a:t>
            </a:r>
            <a:r>
              <a:rPr lang="en-US" dirty="0" err="1"/>
              <a:t>prenova</a:t>
            </a:r>
            <a:r>
              <a:rPr lang="en-US" dirty="0"/>
              <a:t> </a:t>
            </a:r>
            <a:r>
              <a:rPr lang="en-US" dirty="0" err="1"/>
              <a:t>stavb</a:t>
            </a:r>
            <a:r>
              <a:rPr lang="en-US" dirty="0"/>
              <a:t> </a:t>
            </a:r>
            <a:r>
              <a:rPr lang="en-US" dirty="0" err="1"/>
              <a:t>izjemnega</a:t>
            </a:r>
            <a:r>
              <a:rPr lang="en-US" dirty="0"/>
              <a:t> </a:t>
            </a:r>
            <a:r>
              <a:rPr lang="en-US" dirty="0" err="1"/>
              <a:t>upravnega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družbenega</a:t>
            </a:r>
            <a:r>
              <a:rPr lang="en-US" dirty="0"/>
              <a:t> </a:t>
            </a:r>
            <a:r>
              <a:rPr lang="en-US" dirty="0" err="1"/>
              <a:t>pomena</a:t>
            </a:r>
            <a:r>
              <a:rPr lang="en-US" dirty="0"/>
              <a:t>; </a:t>
            </a:r>
            <a:r>
              <a:rPr lang="en-US" dirty="0" err="1"/>
              <a:t>nadgradnja</a:t>
            </a:r>
            <a:r>
              <a:rPr lang="en-US" dirty="0"/>
              <a:t> </a:t>
            </a:r>
            <a:r>
              <a:rPr lang="en-US" dirty="0" err="1"/>
              <a:t>tehničnih</a:t>
            </a:r>
            <a:r>
              <a:rPr lang="en-US" dirty="0"/>
              <a:t> </a:t>
            </a:r>
            <a:r>
              <a:rPr lang="en-US" dirty="0" err="1"/>
              <a:t>stavbnih</a:t>
            </a:r>
            <a:r>
              <a:rPr lang="en-US" dirty="0"/>
              <a:t> </a:t>
            </a:r>
            <a:r>
              <a:rPr lang="en-US" dirty="0" err="1"/>
              <a:t>sistemov</a:t>
            </a:r>
            <a:endParaRPr lang="en-US" dirty="0"/>
          </a:p>
          <a:p>
            <a:r>
              <a:rPr lang="en-US" dirty="0" err="1"/>
              <a:t>Socialni</a:t>
            </a:r>
            <a:r>
              <a:rPr lang="en-US" dirty="0"/>
              <a:t> </a:t>
            </a:r>
            <a:r>
              <a:rPr lang="en-US" dirty="0" err="1"/>
              <a:t>podnebni</a:t>
            </a:r>
            <a:r>
              <a:rPr lang="en-US" dirty="0"/>
              <a:t> </a:t>
            </a:r>
            <a:r>
              <a:rPr lang="en-US" dirty="0" err="1"/>
              <a:t>sklad</a:t>
            </a:r>
            <a:r>
              <a:rPr lang="en-US" dirty="0"/>
              <a:t>: </a:t>
            </a:r>
            <a:r>
              <a:rPr lang="en-US" dirty="0" err="1"/>
              <a:t>zagotavljanje</a:t>
            </a:r>
            <a:r>
              <a:rPr lang="en-US" dirty="0"/>
              <a:t> </a:t>
            </a:r>
            <a:r>
              <a:rPr lang="en-US" dirty="0" err="1"/>
              <a:t>pravičnega</a:t>
            </a:r>
            <a:r>
              <a:rPr lang="en-US" dirty="0"/>
              <a:t> </a:t>
            </a:r>
            <a:r>
              <a:rPr lang="en-US" dirty="0" err="1"/>
              <a:t>prehoda</a:t>
            </a:r>
            <a:r>
              <a:rPr lang="en-US" dirty="0"/>
              <a:t> v NOD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vse</a:t>
            </a:r>
            <a:r>
              <a:rPr lang="en-US" dirty="0"/>
              <a:t>,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posebej</a:t>
            </a:r>
            <a:r>
              <a:rPr lang="en-US" dirty="0"/>
              <a:t> </a:t>
            </a:r>
            <a:r>
              <a:rPr lang="en-US" dirty="0" err="1"/>
              <a:t>ranljive</a:t>
            </a:r>
            <a:r>
              <a:rPr lang="en-US" dirty="0"/>
              <a:t> </a:t>
            </a:r>
            <a:r>
              <a:rPr lang="en-US" dirty="0" err="1"/>
              <a:t>skupine</a:t>
            </a:r>
            <a:endParaRPr lang="en-US" dirty="0"/>
          </a:p>
          <a:p>
            <a:r>
              <a:rPr lang="en-US" dirty="0" err="1"/>
              <a:t>Zamik</a:t>
            </a:r>
            <a:r>
              <a:rPr lang="en-US" dirty="0"/>
              <a:t> ETS 2 – </a:t>
            </a: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nafte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zemeljskega</a:t>
            </a:r>
            <a:r>
              <a:rPr lang="en-US" dirty="0"/>
              <a:t> </a:t>
            </a:r>
            <a:r>
              <a:rPr lang="en-US" dirty="0" err="1"/>
              <a:t>plina</a:t>
            </a:r>
            <a:endParaRPr lang="en-US" dirty="0"/>
          </a:p>
          <a:p>
            <a:r>
              <a:rPr lang="en-US" dirty="0" err="1"/>
              <a:t>Primeri</a:t>
            </a:r>
            <a:r>
              <a:rPr lang="en-US" dirty="0"/>
              <a:t> </a:t>
            </a:r>
            <a:r>
              <a:rPr lang="en-US" dirty="0" err="1"/>
              <a:t>uporabe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5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hyperlink" Target="https://podnebnapot2050.si/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 flipH="1">
            <a:off x="-6067953" y="15443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6595219"/>
            <a:ext cx="13590746" cy="3155007"/>
          </a:xfrm>
          <a:prstGeom prst="rect">
            <a:avLst/>
          </a:prstGeom>
        </p:spPr>
        <p:txBody>
          <a:bodyPr anchor="b"/>
          <a:lstStyle>
            <a:lvl1pPr algn="l">
              <a:defRPr sz="96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Kliknite</a:t>
            </a:r>
            <a:r>
              <a:rPr lang="en-US" dirty="0"/>
              <a:t> za </a:t>
            </a:r>
            <a:r>
              <a:rPr lang="en-US" dirty="0" err="1"/>
              <a:t>spremembo</a:t>
            </a:r>
            <a:r>
              <a:rPr lang="en-US" dirty="0"/>
              <a:t> </a:t>
            </a:r>
            <a:r>
              <a:rPr lang="en-US" dirty="0" err="1"/>
              <a:t>naslova</a:t>
            </a:r>
            <a:r>
              <a:rPr lang="en-US" dirty="0"/>
              <a:t> </a:t>
            </a:r>
            <a:r>
              <a:rPr lang="en-US" dirty="0" err="1"/>
              <a:t>predstav</a:t>
            </a:r>
            <a:r>
              <a:rPr lang="sl-SI" dirty="0"/>
              <a:t>i</a:t>
            </a:r>
            <a:r>
              <a:rPr lang="en-US" dirty="0" err="1"/>
              <a:t>tve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0000" y="5725313"/>
            <a:ext cx="13526169" cy="11481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4799">
                <a:solidFill>
                  <a:schemeClr val="bg1"/>
                </a:solidFill>
                <a:latin typeface="Arial"/>
                <a:cs typeface="Arial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 dirty="0" err="1"/>
              <a:t>Dogodek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60EA79-07C5-4AFB-88F0-1CD154FF25D9}"/>
              </a:ext>
            </a:extLst>
          </p:cNvPr>
          <p:cNvSpPr txBox="1"/>
          <p:nvPr userDrawn="1"/>
        </p:nvSpPr>
        <p:spPr>
          <a:xfrm>
            <a:off x="20291903" y="4162711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</a:t>
            </a:r>
          </a:p>
          <a:p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endParaRPr lang="sl-SI" sz="4800" b="1" dirty="0">
              <a:solidFill>
                <a:srgbClr val="40C8F4"/>
              </a:solidFill>
              <a:latin typeface="Arial"/>
              <a:cs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F11A817-D23C-4CC2-B7FA-1648EA6B4C94}"/>
              </a:ext>
            </a:extLst>
          </p:cNvPr>
          <p:cNvGrpSpPr/>
          <p:nvPr userDrawn="1"/>
        </p:nvGrpSpPr>
        <p:grpSpPr>
          <a:xfrm>
            <a:off x="16313403" y="3477250"/>
            <a:ext cx="3654397" cy="3606094"/>
            <a:chOff x="18923252" y="7949301"/>
            <a:chExt cx="3654397" cy="36060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00FD5A0-55F2-4EC5-A5AA-F9AE2D79E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2DDD556-BAC6-403B-9B71-ED93FCEF845C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45957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585" y="1083184"/>
            <a:ext cx="21025723" cy="2651126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585" y="3938954"/>
            <a:ext cx="21025723" cy="8414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3200">
                <a:latin typeface="Arial"/>
                <a:cs typeface="Arial"/>
              </a:defRPr>
            </a:lvl3pPr>
            <a:lvl4pPr>
              <a:defRPr sz="3200">
                <a:latin typeface="Arial"/>
                <a:cs typeface="Arial"/>
              </a:defRPr>
            </a:lvl4pPr>
            <a:lvl5pPr>
              <a:defRPr sz="3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40C8F4"/>
          </a:solidFill>
        </p:spPr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D9B9AF-CE90-4776-A6BB-C9A04B34A5C3}"/>
              </a:ext>
            </a:extLst>
          </p:cNvPr>
          <p:cNvSpPr txBox="1"/>
          <p:nvPr userDrawn="1"/>
        </p:nvSpPr>
        <p:spPr>
          <a:xfrm>
            <a:off x="1395498" y="1268990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1A4614C-47BB-44C3-9888-92F70BF4C67B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CA24979-520B-4790-BCEC-750F15957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36A20A4-C24C-4785-A985-0122A93EA8F0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98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nica poglav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lize-birdsinger-9633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698"/>
            <a:ext cx="24377650" cy="13713302"/>
          </a:xfrm>
          <a:prstGeom prst="rect">
            <a:avLst/>
          </a:prstGeom>
        </p:spPr>
      </p:pic>
      <p:sp>
        <p:nvSpPr>
          <p:cNvPr id="7" name="Parallelogram 6"/>
          <p:cNvSpPr/>
          <p:nvPr userDrawn="1"/>
        </p:nvSpPr>
        <p:spPr>
          <a:xfrm flipH="1">
            <a:off x="-5989277" y="-311141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3268" y="2647409"/>
            <a:ext cx="12952560" cy="5681153"/>
          </a:xfrm>
          <a:prstGeom prst="rect">
            <a:avLst/>
          </a:prstGeom>
        </p:spPr>
        <p:txBody>
          <a:bodyPr anchor="b"/>
          <a:lstStyle>
            <a:lvl1pPr>
              <a:defRPr sz="9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sl-SI" dirty="0"/>
              <a:t>Hvala za pozornost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63268" y="8382538"/>
            <a:ext cx="13964260" cy="3283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rgbClr val="FFFFFF"/>
                </a:solidFill>
                <a:latin typeface="Arial"/>
                <a:cs typeface="Arial"/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Ime in priimek</a:t>
            </a:r>
            <a:br>
              <a:rPr lang="sl-SI" dirty="0"/>
            </a:br>
            <a:r>
              <a:rPr lang="sl-SI" dirty="0"/>
              <a:t>e-pošta: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F83116-4909-413E-AED6-5F25796B8E46}"/>
              </a:ext>
            </a:extLst>
          </p:cNvPr>
          <p:cNvSpPr txBox="1"/>
          <p:nvPr userDrawn="1"/>
        </p:nvSpPr>
        <p:spPr>
          <a:xfrm>
            <a:off x="1569296" y="12583554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chemeClr val="bg1"/>
                </a:solidFill>
                <a:latin typeface="+mn-lt"/>
                <a:cs typeface="Arial"/>
              </a:rPr>
              <a:t>Kazalci </a:t>
            </a:r>
            <a:r>
              <a:rPr lang="sl-SI" sz="2400" b="1" cap="small" baseline="0" dirty="0">
                <a:solidFill>
                  <a:schemeClr val="bg1"/>
                </a:solidFill>
                <a:latin typeface="Arial"/>
                <a:cs typeface="Arial"/>
              </a:rPr>
              <a:t>Podnebno ogledalo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41EF3A5-A204-4274-AF6A-FAFB97DD1C9C}"/>
              </a:ext>
            </a:extLst>
          </p:cNvPr>
          <p:cNvGrpSpPr/>
          <p:nvPr userDrawn="1"/>
        </p:nvGrpSpPr>
        <p:grpSpPr>
          <a:xfrm>
            <a:off x="557665" y="12428826"/>
            <a:ext cx="786392" cy="775998"/>
            <a:chOff x="426995" y="12532742"/>
            <a:chExt cx="786392" cy="7759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F74EECC-DEC1-4BD3-8E4D-F58D6D2C62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3C9CE30-498C-4450-A0BF-A162401A8DEB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950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54" y="1118354"/>
            <a:ext cx="21025723" cy="1632444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5690FE-563F-46CA-BA63-7B7641680647}"/>
              </a:ext>
            </a:extLst>
          </p:cNvPr>
          <p:cNvSpPr txBox="1"/>
          <p:nvPr userDrawn="1"/>
        </p:nvSpPr>
        <p:spPr>
          <a:xfrm>
            <a:off x="1395498" y="12695745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+mn-lt"/>
                <a:cs typeface="Arial"/>
              </a:rPr>
              <a:t>Kazalci Podnebno </a:t>
            </a:r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50935F1-EFAC-4AAE-84A6-D68941AF344D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031CD9A-366A-4894-9FA9-4C75C1D735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CB5960B-1E15-4E5E-BAD2-86292357B5F1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39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 userDrawn="1"/>
        </p:nvSpPr>
        <p:spPr>
          <a:xfrm>
            <a:off x="9924680" y="2345664"/>
            <a:ext cx="8064729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smo pripravili: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0390" y="3199525"/>
            <a:ext cx="7089297" cy="1185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89" b="19615"/>
          <a:stretch/>
        </p:blipFill>
        <p:spPr>
          <a:xfrm>
            <a:off x="9333429" y="4889779"/>
            <a:ext cx="11015939" cy="327941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9191144" y="2229556"/>
            <a:ext cx="0" cy="9673069"/>
          </a:xfrm>
          <a:prstGeom prst="line">
            <a:avLst/>
          </a:prstGeom>
          <a:ln>
            <a:solidFill>
              <a:srgbClr val="40C8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2526814"/>
            <a:ext cx="3939170" cy="10116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1B5478-6824-4685-9480-67F77CCF92EE}"/>
              </a:ext>
            </a:extLst>
          </p:cNvPr>
          <p:cNvSpPr txBox="1"/>
          <p:nvPr userDrawn="1"/>
        </p:nvSpPr>
        <p:spPr>
          <a:xfrm>
            <a:off x="5162632" y="5560406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/>
            </a:r>
            <a:b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</a:b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2022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D71CB775-9E04-4E93-B9A6-AB2E7C5B99AE}"/>
              </a:ext>
            </a:extLst>
          </p:cNvPr>
          <p:cNvSpPr txBox="1">
            <a:spLocks/>
          </p:cNvSpPr>
          <p:nvPr userDrawn="1"/>
        </p:nvSpPr>
        <p:spPr>
          <a:xfrm>
            <a:off x="9900390" y="8354311"/>
            <a:ext cx="12269142" cy="1508428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0" dirty="0">
                <a:solidFill>
                  <a:srgbClr val="40C8F4"/>
                </a:solidFill>
                <a:latin typeface="Arial"/>
                <a:cs typeface="Arial"/>
              </a:rPr>
              <a:t>Pripravljeno v sklopu projekta </a:t>
            </a:r>
            <a:r>
              <a:rPr lang="sl-SI" sz="2400" b="1" i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Strokovne podlage za izpolnitev nacionalnih, evropskih in mednarodnih obveznosti poročanja ter pripravo stališča s področja blaženja podnebnih sprememb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  <a:r>
              <a:rPr lang="sl-SI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za Ministrstvo za okolje in prostor.</a:t>
            </a:r>
            <a:r>
              <a:rPr lang="hr-HR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C92FC6D0-1644-4683-B537-519B0FC7942E}"/>
              </a:ext>
            </a:extLst>
          </p:cNvPr>
          <p:cNvSpPr txBox="1">
            <a:spLocks/>
          </p:cNvSpPr>
          <p:nvPr userDrawn="1"/>
        </p:nvSpPr>
        <p:spPr>
          <a:xfrm>
            <a:off x="9924680" y="11213459"/>
            <a:ext cx="12707782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je objavljeno na 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  <a:hlinkClick r:id="rId4"/>
              </a:rPr>
              <a:t>https://podnebnapot2050.si/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470F07E-567D-4FAF-9392-B1FCF5FC0518}"/>
              </a:ext>
            </a:extLst>
          </p:cNvPr>
          <p:cNvGrpSpPr/>
          <p:nvPr userDrawn="1"/>
        </p:nvGrpSpPr>
        <p:grpSpPr>
          <a:xfrm>
            <a:off x="1111677" y="4886950"/>
            <a:ext cx="3654397" cy="3606094"/>
            <a:chOff x="18923252" y="7949301"/>
            <a:chExt cx="3654397" cy="36060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36A6385-0642-4ECD-8BDA-1CD84127C7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021C858-448E-4AEE-8C9E-416B0189A5B7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7CF2EAC3-ABCE-48E2-8911-4B46E36D5740}"/>
              </a:ext>
            </a:extLst>
          </p:cNvPr>
          <p:cNvSpPr txBox="1">
            <a:spLocks/>
          </p:cNvSpPr>
          <p:nvPr userDrawn="1"/>
        </p:nvSpPr>
        <p:spPr>
          <a:xfrm>
            <a:off x="9924680" y="9815016"/>
            <a:ext cx="10114628" cy="1106010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Metodologija za pripravo Podnebnega ogledala je bila razvita v okviru projekta 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LIFE Podnebna pot 2050 </a:t>
            </a:r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(LIFE 16 GIC/SI/000043).</a:t>
            </a:r>
            <a:endParaRPr lang="hr-HR" sz="2400" b="0" kern="1200" dirty="0">
              <a:solidFill>
                <a:srgbClr val="40C8F4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9277" y="9673595"/>
            <a:ext cx="1850157" cy="12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908" y="1135939"/>
            <a:ext cx="21025723" cy="1293778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493" y="2648737"/>
            <a:ext cx="10426292" cy="164782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4000" y="4519246"/>
            <a:ext cx="10312888" cy="7770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47755" y="2683906"/>
            <a:ext cx="10363676" cy="1647824"/>
          </a:xfrm>
          <a:prstGeom prst="rect">
            <a:avLst/>
          </a:prstGeom>
        </p:spPr>
        <p:txBody>
          <a:bodyPr numCol="1"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147755" y="4501662"/>
            <a:ext cx="10363676" cy="7766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504121-91B7-483A-848E-D04B6FA1937E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+mn-lt"/>
                <a:cs typeface="Arial"/>
              </a:rPr>
              <a:t>Kazalci Podnebno </a:t>
            </a:r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D4BC870-F730-433A-A6A2-A16868D2E7E7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530CECB-6F3A-40D9-AB65-926E98191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7FBD835-4A59-4E45-A356-AB2750C28E04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1680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84000" y="1137765"/>
            <a:ext cx="152404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3137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title style</a:t>
            </a:r>
            <a:endParaRPr lang="en-US" sz="7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147509-0B58-45D8-A159-DB7BE2A955D6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+mn-lt"/>
                <a:cs typeface="Arial"/>
              </a:rPr>
              <a:t>Kazalci Podnebno </a:t>
            </a:r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D05171C-FC24-4C0D-AC14-8C3EA100AA8F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1F65AE5-451D-40CE-82F1-2343CA397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9CEF3FD-9218-4D19-849C-912DDE27D2E6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48444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2577" y="511176"/>
            <a:ext cx="1675964" cy="730250"/>
          </a:xfrm>
          <a:prstGeom prst="roundRect">
            <a:avLst>
              <a:gd name="adj" fmla="val 10797"/>
            </a:avLst>
          </a:prstGeom>
          <a:solidFill>
            <a:srgbClr val="40C8F4"/>
          </a:solidFill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CBF67D7-8C75-433C-B949-F5BA010697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8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</p:sldLayoutIdLst>
  <p:hf hdr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mafor.podnebnapot2050.si/stavb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.visocnik@ijs.s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zalci.arso.gov.si/sl/themes/po-building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420EF5-AB5C-44D9-9F30-FDDED61E4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831" y="6404844"/>
            <a:ext cx="13590746" cy="3155007"/>
          </a:xfrm>
        </p:spPr>
        <p:txBody>
          <a:bodyPr/>
          <a:lstStyle/>
          <a:p>
            <a:r>
              <a:rPr lang="sl-SI" sz="8000" dirty="0"/>
              <a:t>Kazalci PO za stavbe -  </a:t>
            </a:r>
            <a:r>
              <a:rPr lang="sl-SI" dirty="0"/>
              <a:t/>
            </a:r>
            <a:br>
              <a:rPr lang="sl-SI" dirty="0"/>
            </a:br>
            <a:r>
              <a:rPr lang="sl-SI" sz="8000" dirty="0"/>
              <a:t>trenutno stanje in možnosti za njihovo uporabo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D4A651-07E8-4594-AFEB-48CD286729A1}"/>
              </a:ext>
            </a:extLst>
          </p:cNvPr>
          <p:cNvSpPr txBox="1"/>
          <p:nvPr/>
        </p:nvSpPr>
        <p:spPr>
          <a:xfrm>
            <a:off x="1737805" y="9817651"/>
            <a:ext cx="11752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FFFF"/>
                </a:solidFill>
                <a:cs typeface="Arial"/>
              </a:rPr>
              <a:t>Barbara Petelin Visočnik, IJS-CEU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5A1BF0-D778-49FD-BFCE-EC16B269058D}"/>
              </a:ext>
            </a:extLst>
          </p:cNvPr>
          <p:cNvSpPr txBox="1"/>
          <p:nvPr/>
        </p:nvSpPr>
        <p:spPr>
          <a:xfrm>
            <a:off x="1800000" y="10984268"/>
            <a:ext cx="8007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Ljubljana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10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2023</a:t>
            </a:r>
            <a:endParaRPr lang="en-US" sz="32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FFA744A-B878-4541-B6F1-68807196F7C6}"/>
              </a:ext>
            </a:extLst>
          </p:cNvPr>
          <p:cNvSpPr txBox="1">
            <a:spLocks/>
          </p:cNvSpPr>
          <p:nvPr/>
        </p:nvSpPr>
        <p:spPr>
          <a:xfrm>
            <a:off x="1848702" y="4769792"/>
            <a:ext cx="13526169" cy="1388572"/>
          </a:xfrm>
          <a:prstGeom prst="rect">
            <a:avLst/>
          </a:prstGeom>
        </p:spPr>
        <p:txBody>
          <a:bodyPr anchor="b" anchorCtr="0"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799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9141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600" dirty="0"/>
              <a:t>Delavnica Kazalci Podnebno ogledalo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/>
              <a:t>Stavbe</a:t>
            </a:r>
          </a:p>
        </p:txBody>
      </p:sp>
    </p:spTree>
    <p:extLst>
      <p:ext uri="{BB962C8B-B14F-4D97-AF65-F5344CB8AC3E}">
        <p14:creationId xmlns:p14="http://schemas.microsoft.com/office/powerpoint/2010/main" val="25247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C2B28D-2CF2-40B2-A224-6044E7FA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7F48D4D-A828-4301-92A4-5349434F1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58548" y="3092602"/>
            <a:ext cx="10279878" cy="914855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/>
              <a:t>Skupno so ukrepi Eko sklada prispevali </a:t>
            </a:r>
            <a:r>
              <a:rPr lang="sl-SI" b="1" dirty="0">
                <a:solidFill>
                  <a:srgbClr val="40C8F4"/>
                </a:solidFill>
              </a:rPr>
              <a:t>92 % vseh prihrankov </a:t>
            </a:r>
            <a:br>
              <a:rPr lang="sl-SI" b="1" dirty="0">
                <a:solidFill>
                  <a:srgbClr val="40C8F4"/>
                </a:solidFill>
              </a:rPr>
            </a:br>
            <a:r>
              <a:rPr lang="sl-SI" dirty="0"/>
              <a:t>(od 87 do 97 %)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dirty="0"/>
              <a:t>Tudi tukaj so </a:t>
            </a:r>
            <a:r>
              <a:rPr lang="sl-SI" b="1" dirty="0">
                <a:solidFill>
                  <a:srgbClr val="40C8F4"/>
                </a:solidFill>
              </a:rPr>
              <a:t>učinki spremenljivi</a:t>
            </a:r>
            <a:r>
              <a:rPr lang="sl-SI" dirty="0"/>
              <a:t>; od leta 2019 dalje je izplačanih sredstev več, s čimer so večji tudi učinki  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dirty="0"/>
              <a:t>Programi Eko sklada in shema obveznosti za dobavitelje energije so del </a:t>
            </a:r>
            <a:r>
              <a:rPr lang="sl-SI" b="1" dirty="0">
                <a:solidFill>
                  <a:srgbClr val="40C8F4"/>
                </a:solidFill>
              </a:rPr>
              <a:t>sheme obveznega zagotavljanja prihrankov energije </a:t>
            </a:r>
            <a:r>
              <a:rPr lang="sl-SI" dirty="0"/>
              <a:t>– od leta 2021 cilji niso več opredeljeni ločeno; </a:t>
            </a:r>
            <a:r>
              <a:rPr lang="sl-SI" b="1" dirty="0">
                <a:solidFill>
                  <a:srgbClr val="40C8F4"/>
                </a:solidFill>
              </a:rPr>
              <a:t>skupni cilj iz NEPN</a:t>
            </a:r>
            <a:r>
              <a:rPr lang="sl-SI" dirty="0"/>
              <a:t> za leti 2021 in 2022 je bil 458 GWh in </a:t>
            </a:r>
            <a:r>
              <a:rPr lang="sl-SI" b="1" dirty="0">
                <a:solidFill>
                  <a:srgbClr val="40C8F4"/>
                </a:solidFill>
              </a:rPr>
              <a:t>je bil obakrat dosežen</a:t>
            </a:r>
            <a:r>
              <a:rPr lang="sl-SI" dirty="0"/>
              <a:t> (ca. 600 oz. 1.000 GWh)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A3E95FF-A38B-F741-B116-626ECDD1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442360"/>
            <a:ext cx="21680037" cy="2651126"/>
          </a:xfrm>
        </p:spPr>
        <p:txBody>
          <a:bodyPr/>
          <a:lstStyle/>
          <a:p>
            <a:r>
              <a:rPr lang="sl-SI" sz="6600" dirty="0">
                <a:solidFill>
                  <a:schemeClr val="dk1"/>
                </a:solidFill>
              </a:rPr>
              <a:t>[PO10] </a:t>
            </a:r>
            <a:r>
              <a:rPr lang="sl-SI" dirty="0"/>
              <a:t>Zmanjšanje izpustov CO</a:t>
            </a:r>
            <a:r>
              <a:rPr lang="sl-SI" baseline="-25000" dirty="0"/>
              <a:t>2</a:t>
            </a:r>
            <a:r>
              <a:rPr lang="sl-SI" dirty="0"/>
              <a:t> in rabe energije z ukrepi v stanovanjskem sektorju (2)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CA95A9-985D-CD4B-B377-D5A3CB5B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25" y="3093486"/>
            <a:ext cx="13235082" cy="911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983EC-6CE9-4598-96E7-056B5E85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30" y="844403"/>
            <a:ext cx="21025723" cy="1189739"/>
          </a:xfrm>
        </p:spPr>
        <p:txBody>
          <a:bodyPr/>
          <a:lstStyle/>
          <a:p>
            <a:r>
              <a:rPr lang="sl-SI" dirty="0"/>
              <a:t>Povzetek – JAVNI SEKTOR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ABCB5F-770A-4665-B1AF-790DE707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82653D6-EF89-4920-89A8-5B694772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387" y="1945651"/>
            <a:ext cx="22590510" cy="1050611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800" b="1" dirty="0">
                <a:solidFill>
                  <a:srgbClr val="40C8F4"/>
                </a:solidFill>
              </a:rPr>
              <a:t>Finančni vzvod</a:t>
            </a:r>
            <a:r>
              <a:rPr lang="sl-SI" sz="4800" dirty="0"/>
              <a:t> spodbud se je z višjo stopnjo sofinanciranja </a:t>
            </a:r>
            <a:r>
              <a:rPr lang="sl-SI" sz="4800" b="1" dirty="0">
                <a:solidFill>
                  <a:srgbClr val="40C8F4"/>
                </a:solidFill>
              </a:rPr>
              <a:t>poslabšal</a:t>
            </a:r>
          </a:p>
          <a:p>
            <a:pPr marL="571500" indent="-5715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sl-SI" sz="4800" b="1" dirty="0">
                <a:solidFill>
                  <a:srgbClr val="40C8F4"/>
                </a:solidFill>
              </a:rPr>
              <a:t>Sofinanciranje priprave projektov </a:t>
            </a:r>
            <a:r>
              <a:rPr lang="sl-SI" sz="4800" dirty="0"/>
              <a:t>se je izkazalo kot </a:t>
            </a:r>
            <a:r>
              <a:rPr lang="sl-SI" sz="4800" b="1" dirty="0">
                <a:solidFill>
                  <a:srgbClr val="40C8F4"/>
                </a:solidFill>
              </a:rPr>
              <a:t>dobro</a:t>
            </a:r>
          </a:p>
          <a:p>
            <a:pPr marL="571500" indent="-5715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sl-SI" sz="4800" dirty="0"/>
              <a:t>Energetska prenova poteka </a:t>
            </a:r>
            <a:r>
              <a:rPr lang="sl-SI" sz="4800" b="1" dirty="0">
                <a:solidFill>
                  <a:srgbClr val="40C8F4"/>
                </a:solidFill>
              </a:rPr>
              <a:t>najboljše v stavbah občin</a:t>
            </a:r>
            <a:r>
              <a:rPr lang="sl-SI" sz="4800" dirty="0"/>
              <a:t>, </a:t>
            </a:r>
            <a:r>
              <a:rPr lang="sl-SI" sz="4800" b="1" dirty="0">
                <a:solidFill>
                  <a:srgbClr val="C00000"/>
                </a:solidFill>
              </a:rPr>
              <a:t>najslabše pa v ožjem javnem sektorju</a:t>
            </a:r>
          </a:p>
          <a:p>
            <a:pPr marL="571500" indent="-5715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sl-SI" sz="4800" dirty="0"/>
              <a:t>Končujejo se še zadnji projekti iz OP EKP, pozivov/razpisov za novo kohezijsko obdobje (2021–2027) pa še ni (z izjemo NOO razpisov/povabil) – </a:t>
            </a:r>
            <a:r>
              <a:rPr lang="sl-SI" sz="4800" b="1" dirty="0">
                <a:solidFill>
                  <a:srgbClr val="40C8F4"/>
                </a:solidFill>
              </a:rPr>
              <a:t>bo ponovno prišlo do vrzeli v izvajanju?</a:t>
            </a:r>
          </a:p>
          <a:p>
            <a:pPr marL="571500" indent="-5715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sl-SI" sz="4800" u="sng" dirty="0"/>
              <a:t>Cilj</a:t>
            </a:r>
            <a:r>
              <a:rPr lang="sl-SI" sz="4800" dirty="0"/>
              <a:t> energetske prenove v javnem sektorju (6. člen EED) </a:t>
            </a:r>
            <a:r>
              <a:rPr lang="sl-SI" sz="4800" u="sng" dirty="0"/>
              <a:t>se širi iz stavb ožjega javnega sektorja na celoten javni sektor</a:t>
            </a:r>
            <a:r>
              <a:rPr lang="sl-SI" sz="4800" dirty="0"/>
              <a:t> – začetni izziv je zagotoviti </a:t>
            </a:r>
            <a:r>
              <a:rPr lang="sl-SI" sz="4800" b="1" dirty="0">
                <a:solidFill>
                  <a:srgbClr val="40C8F4"/>
                </a:solidFill>
              </a:rPr>
              <a:t>ustrezno evidenco javnih stavb</a:t>
            </a:r>
            <a:r>
              <a:rPr lang="sl-SI" sz="4800" dirty="0"/>
              <a:t> </a:t>
            </a:r>
          </a:p>
          <a:p>
            <a:pPr marL="571500" indent="-5715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sl-SI" sz="4800" dirty="0"/>
              <a:t>V večji meri bo treba nasloviti </a:t>
            </a:r>
            <a:r>
              <a:rPr lang="sl-SI" sz="4800" b="1" dirty="0">
                <a:solidFill>
                  <a:srgbClr val="40C8F4"/>
                </a:solidFill>
              </a:rPr>
              <a:t>energetsko prenovo stavb kulturne dediščine </a:t>
            </a:r>
            <a:r>
              <a:rPr lang="sl-SI" sz="4800" dirty="0"/>
              <a:t>in drugih posebnih skupin stavb</a:t>
            </a:r>
          </a:p>
          <a:p>
            <a:pPr marL="571500" indent="-5715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sl-SI" sz="4800" dirty="0"/>
              <a:t>Izziv še naprej ostaja, kako </a:t>
            </a:r>
            <a:r>
              <a:rPr lang="sl-SI" sz="4800" b="1" dirty="0">
                <a:solidFill>
                  <a:srgbClr val="40C8F4"/>
                </a:solidFill>
              </a:rPr>
              <a:t>celostno pristopiti k prenovam </a:t>
            </a:r>
            <a:r>
              <a:rPr lang="sl-SI" sz="4800" dirty="0"/>
              <a:t>in hkrati z energetsko prenovo reševati še druga odprta vprašanja npr. potresno varnost   </a:t>
            </a:r>
          </a:p>
        </p:txBody>
      </p:sp>
    </p:spTree>
    <p:extLst>
      <p:ext uri="{BB962C8B-B14F-4D97-AF65-F5344CB8AC3E}">
        <p14:creationId xmlns:p14="http://schemas.microsoft.com/office/powerpoint/2010/main" val="41687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983EC-6CE9-4598-96E7-056B5E85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30" y="637924"/>
            <a:ext cx="21954428" cy="1189739"/>
          </a:xfrm>
        </p:spPr>
        <p:txBody>
          <a:bodyPr/>
          <a:lstStyle/>
          <a:p>
            <a:r>
              <a:rPr lang="sl-SI" dirty="0"/>
              <a:t>Povzetek – STANOVANJSKI SEKTOR in SPLOŠNO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ABCB5F-770A-4665-B1AF-790DE707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82653D6-EF89-4920-89A8-5B694772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387" y="1916154"/>
            <a:ext cx="22590510" cy="10796955"/>
          </a:xfrm>
        </p:spPr>
        <p:txBody>
          <a:bodyPr/>
          <a:lstStyle/>
          <a:p>
            <a:pPr marL="685800" indent="-6858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sl-SI" sz="4800" dirty="0"/>
              <a:t>Od vključno leta 2019 dalje izplačuje Eko sklad letno za ukrepe URE in OVE v gospodinjstvih bistveno več kot prej (nad 35 mio €), kar je pozitivno vplivalo tudi na dosežene učinke – izziv je </a:t>
            </a:r>
            <a:r>
              <a:rPr lang="sl-SI" sz="4800" b="1" dirty="0">
                <a:solidFill>
                  <a:srgbClr val="40C8F4"/>
                </a:solidFill>
              </a:rPr>
              <a:t>kadrovska zasedba Eko sklada</a:t>
            </a:r>
          </a:p>
          <a:p>
            <a:pPr marL="571500" indent="-5715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sl-SI" sz="4800" dirty="0"/>
              <a:t>Na področju energetske prenove večstanovanjskih stavb ni bistvenega napredka – </a:t>
            </a:r>
            <a:r>
              <a:rPr lang="sl-SI" sz="4800" b="1" dirty="0">
                <a:solidFill>
                  <a:srgbClr val="40C8F4"/>
                </a:solidFill>
              </a:rPr>
              <a:t>pilotni projekti za testiranje novih finančnih instrumentov še ne potekajo</a:t>
            </a:r>
          </a:p>
          <a:p>
            <a:pPr marL="571500" indent="-5715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sl-SI" sz="4800" dirty="0"/>
              <a:t>Eko sklad izvaja tudi </a:t>
            </a:r>
            <a:r>
              <a:rPr lang="sl-SI" sz="4800" b="1" dirty="0">
                <a:solidFill>
                  <a:srgbClr val="40C8F4"/>
                </a:solidFill>
              </a:rPr>
              <a:t>ukrepe na področju zmanjševanja energetske revščine </a:t>
            </a:r>
            <a:r>
              <a:rPr lang="sl-SI" sz="4800" dirty="0"/>
              <a:t>(projekt ZERO, program ZERO500); v pripravi je </a:t>
            </a:r>
            <a:r>
              <a:rPr lang="sl-SI" sz="4800" b="1" dirty="0">
                <a:solidFill>
                  <a:srgbClr val="40C8F4"/>
                </a:solidFill>
              </a:rPr>
              <a:t>nov poziv</a:t>
            </a:r>
            <a:r>
              <a:rPr lang="sl-SI" sz="4800" dirty="0"/>
              <a:t>; po javni obravnavi je </a:t>
            </a:r>
            <a:r>
              <a:rPr lang="sl-SI" sz="4800" b="1" dirty="0">
                <a:solidFill>
                  <a:srgbClr val="40C8F4"/>
                </a:solidFill>
              </a:rPr>
              <a:t>AN za zmanjševanje energetske revščine</a:t>
            </a:r>
            <a:r>
              <a:rPr lang="sl-SI" sz="4800" dirty="0"/>
              <a:t> (predvideva 24 mio € iz SPS in 15 mio € iz kohezije)    </a:t>
            </a:r>
          </a:p>
          <a:p>
            <a:pPr marL="571500" indent="-5715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sl-SI" sz="4800" dirty="0"/>
              <a:t>Leta 2023 je bil vzpostavljen </a:t>
            </a:r>
            <a:r>
              <a:rPr lang="sl-SI" sz="4800" b="1" dirty="0">
                <a:solidFill>
                  <a:srgbClr val="40C8F4"/>
                </a:solidFill>
              </a:rPr>
              <a:t>nov ETS sistem (ETS 2), ki vključuje tudi stavbe</a:t>
            </a:r>
            <a:r>
              <a:rPr lang="sl-SI" sz="4800" dirty="0"/>
              <a:t>; v tem okviru naj bi leta 2026 začel delovati </a:t>
            </a:r>
            <a:r>
              <a:rPr lang="sl-SI" sz="4800" b="1" dirty="0">
                <a:solidFill>
                  <a:srgbClr val="40C8F4"/>
                </a:solidFill>
              </a:rPr>
              <a:t>Socialni podnebni sklad</a:t>
            </a:r>
            <a:r>
              <a:rPr lang="sl-SI" sz="4800" dirty="0"/>
              <a:t>, leta 2027, z možnostjo zamika na leto 2028, pa sam sistem ETS 2; leta 2030 naj bi bilo v ETS 2 doseženo </a:t>
            </a:r>
            <a:r>
              <a:rPr lang="sl-SI" sz="4800" b="1" dirty="0">
                <a:solidFill>
                  <a:srgbClr val="40C8F4"/>
                </a:solidFill>
              </a:rPr>
              <a:t>42-odstotno zmanjšanje emisij </a:t>
            </a:r>
            <a:r>
              <a:rPr lang="sl-SI" sz="4800" dirty="0"/>
              <a:t>glede na leto 2005</a:t>
            </a:r>
          </a:p>
          <a:p>
            <a:pPr marL="571500" indent="-5715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sl-SI" sz="4800" dirty="0"/>
              <a:t>Z </a:t>
            </a:r>
            <a:r>
              <a:rPr lang="sl-SI" sz="4800" b="1" dirty="0">
                <a:solidFill>
                  <a:srgbClr val="40C8F4"/>
                </a:solidFill>
              </a:rPr>
              <a:t>boljšimi podatki</a:t>
            </a:r>
            <a:r>
              <a:rPr lang="sl-SI" sz="4800" dirty="0"/>
              <a:t> je tudi </a:t>
            </a:r>
            <a:r>
              <a:rPr lang="sl-SI" sz="4800" b="1" dirty="0">
                <a:solidFill>
                  <a:srgbClr val="40C8F4"/>
                </a:solidFill>
              </a:rPr>
              <a:t>kakovost kazalcev boljša </a:t>
            </a:r>
            <a:r>
              <a:rPr lang="sl-SI" sz="4800" dirty="0"/>
              <a:t>in s tem njihova uporabnost večja!  </a:t>
            </a:r>
          </a:p>
        </p:txBody>
      </p:sp>
    </p:spTree>
    <p:extLst>
      <p:ext uri="{BB962C8B-B14F-4D97-AF65-F5344CB8AC3E}">
        <p14:creationId xmlns:p14="http://schemas.microsoft.com/office/powerpoint/2010/main" val="33953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489C2E-7FE7-6546-ACE4-9F6531447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906" y="6766235"/>
            <a:ext cx="11214100" cy="690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983EC-6CE9-4598-96E7-056B5E85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873900"/>
            <a:ext cx="21836439" cy="2164268"/>
          </a:xfrm>
        </p:spPr>
        <p:txBody>
          <a:bodyPr/>
          <a:lstStyle/>
          <a:p>
            <a:r>
              <a:rPr lang="sl-SI" dirty="0"/>
              <a:t>Stavbe v lokalnem semaforju podnebnih aktivnosti (</a:t>
            </a:r>
            <a:r>
              <a:rPr lang="sl-SI" sz="6000" dirty="0">
                <a:hlinkClick r:id="rId4"/>
              </a:rPr>
              <a:t>https://semafor.podnebnapot2050.si/stavbe/</a:t>
            </a:r>
            <a:r>
              <a:rPr lang="sl-SI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ABCB5F-770A-4665-B1AF-790DE707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82653D6-EF89-4920-89A8-5B694772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000" y="3126657"/>
            <a:ext cx="22537873" cy="9586452"/>
          </a:xfrm>
        </p:spPr>
        <p:txBody>
          <a:bodyPr/>
          <a:lstStyle/>
          <a:p>
            <a:r>
              <a:rPr lang="sl-SI" sz="4800" dirty="0"/>
              <a:t>Omogoča prikaz posameznega kazalnika na zemljevidu, pregled aktivnosti na ravni posamezne občine, primerjavo med več občinami</a:t>
            </a:r>
          </a:p>
          <a:p>
            <a:r>
              <a:rPr lang="sl-SI" sz="4800" b="1" dirty="0">
                <a:solidFill>
                  <a:srgbClr val="40C8F4"/>
                </a:solidFill>
              </a:rPr>
              <a:t>Gospodinjstva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dirty="0"/>
              <a:t>Vrednost spodbujenih investicij v URE in OVE v gospodinjstvih na prebivalca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dirty="0"/>
              <a:t>Izplačane spodbude v URE in OVE v gospodinjstvih na prebivalca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dirty="0"/>
              <a:t>Število gospodinjstev v programu za zmanjševanje energetske revščine</a:t>
            </a:r>
          </a:p>
          <a:p>
            <a:pPr>
              <a:spcBef>
                <a:spcPts val="3200"/>
              </a:spcBef>
            </a:pPr>
            <a:r>
              <a:rPr lang="sl-SI" sz="4800" b="1" dirty="0">
                <a:solidFill>
                  <a:srgbClr val="40C8F4"/>
                </a:solidFill>
              </a:rPr>
              <a:t>Energetska prenova javnih stavb s spodbudami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dirty="0"/>
              <a:t>Skupna ogrevana površina energetsko prenovljenih stavb s spodbudami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dirty="0"/>
              <a:t>Skupna ogrevana površina energetsko prenovljenih stavb v izvedbi s spodbudami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dirty="0"/>
              <a:t>Doseženi prihranki energije z energetsko prenovo stavb s spodbudami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dirty="0"/>
              <a:t>Zmanjšanje emisije CO</a:t>
            </a:r>
            <a:r>
              <a:rPr lang="sl-SI" baseline="-25000" dirty="0"/>
              <a:t>2</a:t>
            </a:r>
            <a:r>
              <a:rPr lang="sl-SI" dirty="0"/>
              <a:t> z energetsko prenovo javnih stavb s spodbudami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dirty="0"/>
              <a:t>Finančni vzvod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26188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81675-9875-4A93-BE25-38A336B2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304CBC-8B45-44B0-BD03-24F92F341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Barbara Petelin Visočnik</a:t>
            </a:r>
            <a:br>
              <a:rPr lang="sl-SI" dirty="0"/>
            </a:br>
            <a:r>
              <a:rPr lang="sl-SI" dirty="0">
                <a:hlinkClick r:id="rId3"/>
              </a:rPr>
              <a:t>barbara.visocnik@ijs.si</a:t>
            </a:r>
            <a:r>
              <a:rPr lang="sl-SI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0606ED-FC26-4471-A3E5-F621F845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983EC-6CE9-4598-96E7-056B5E85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1110615"/>
            <a:ext cx="21025723" cy="1189739"/>
          </a:xfrm>
        </p:spPr>
        <p:txBody>
          <a:bodyPr/>
          <a:lstStyle/>
          <a:p>
            <a:r>
              <a:rPr lang="sl-SI" dirty="0"/>
              <a:t>Glavni kazalci na področju stavb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ABCB5F-770A-4665-B1AF-790DE707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xmlns="" id="{389C554D-4417-4EA3-90A3-A16C0A18B0E1}"/>
              </a:ext>
            </a:extLst>
          </p:cNvPr>
          <p:cNvSpPr txBox="1">
            <a:spLocks/>
          </p:cNvSpPr>
          <p:nvPr/>
        </p:nvSpPr>
        <p:spPr>
          <a:xfrm>
            <a:off x="7520940" y="12232903"/>
            <a:ext cx="13515113" cy="970658"/>
          </a:xfrm>
          <a:prstGeom prst="rect">
            <a:avLst/>
          </a:prstGeom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dirty="0">
                <a:hlinkClick r:id="rId3"/>
              </a:rPr>
              <a:t>https://kazalci.arso.gov.si/sl/themes/po-buildings</a:t>
            </a:r>
            <a:endParaRPr lang="sl-SI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FE2B9C63-020C-4046-96B6-248FB63CA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03875"/>
              </p:ext>
            </p:extLst>
          </p:nvPr>
        </p:nvGraphicFramePr>
        <p:xfrm>
          <a:off x="1584000" y="2506094"/>
          <a:ext cx="19452053" cy="950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614">
                  <a:extLst>
                    <a:ext uri="{9D8B030D-6E8A-4147-A177-3AD203B41FA5}">
                      <a16:colId xmlns:a16="http://schemas.microsoft.com/office/drawing/2014/main" xmlns="" val="4292105975"/>
                    </a:ext>
                  </a:extLst>
                </a:gridCol>
                <a:gridCol w="7680959">
                  <a:extLst>
                    <a:ext uri="{9D8B030D-6E8A-4147-A177-3AD203B41FA5}">
                      <a16:colId xmlns:a16="http://schemas.microsoft.com/office/drawing/2014/main" xmlns="" val="2825277296"/>
                    </a:ext>
                  </a:extLst>
                </a:gridCol>
                <a:gridCol w="9555480">
                  <a:extLst>
                    <a:ext uri="{9D8B030D-6E8A-4147-A177-3AD203B41FA5}">
                      <a16:colId xmlns:a16="http://schemas.microsoft.com/office/drawing/2014/main" xmlns="" val="3063849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Oznaka</a:t>
                      </a:r>
                      <a:endParaRPr lang="en-US" dirty="0"/>
                    </a:p>
                  </a:txBody>
                  <a:tcPr>
                    <a:solidFill>
                      <a:srgbClr val="40C8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Obstoječi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kazalci</a:t>
                      </a:r>
                      <a:endParaRPr lang="en-US" dirty="0"/>
                    </a:p>
                  </a:txBody>
                  <a:tcPr>
                    <a:solidFill>
                      <a:srgbClr val="40C8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Kazalci</a:t>
                      </a:r>
                      <a:r>
                        <a:rPr lang="en-US" dirty="0"/>
                        <a:t> do </a:t>
                      </a:r>
                      <a:r>
                        <a:rPr lang="en-US" dirty="0" err="1"/>
                        <a:t>leta</a:t>
                      </a:r>
                      <a:r>
                        <a:rPr lang="en-US" dirty="0"/>
                        <a:t> 2030</a:t>
                      </a:r>
                    </a:p>
                  </a:txBody>
                  <a:tcPr>
                    <a:solidFill>
                      <a:srgbClr val="40C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813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[PO06] </a:t>
                      </a:r>
                      <a:endParaRPr lang="en-US" dirty="0"/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Finančni vzvod spodbud v javnem sektorju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Finančni vzvod spodbud za energetsko prenovo v javnem sektorju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4588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[PO07] </a:t>
                      </a:r>
                      <a:endParaRPr lang="en-US" dirty="0"/>
                    </a:p>
                  </a:txBody>
                  <a:tcPr anchor="ctr">
                    <a:solidFill>
                      <a:srgbClr val="E0F5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Zmanjšanje izpustov CO</a:t>
                      </a:r>
                      <a:r>
                        <a:rPr lang="sl-SI" sz="3599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ukrepi v javnem sektorju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rgbClr val="E0F5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Zmanjšanje izpustov CO</a:t>
                      </a:r>
                      <a:r>
                        <a:rPr lang="sl-SI" sz="3599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rabe končne energije z ukrepi v javnem sektorju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rgbClr val="E0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9005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[PO08]</a:t>
                      </a:r>
                      <a:endParaRPr lang="en-US" dirty="0"/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Površina energetsko saniranih stavb v javnem sektorju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Površina energetsko saniranih stavb v javnem sektorju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573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[PO09]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599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Intenzivnost CO</a:t>
                      </a:r>
                      <a:r>
                        <a:rPr lang="sl-SI" sz="3599" strike="noStrike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3599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komercialnem in institucionalnem sektorju </a:t>
                      </a:r>
                      <a:endParaRPr lang="en-US" strike="noStrike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Opuščen</a:t>
                      </a:r>
                      <a:r>
                        <a:rPr lang="en-US" dirty="0"/>
                        <a:t>; </a:t>
                      </a:r>
                      <a:r>
                        <a:rPr lang="en-US" dirty="0" err="1"/>
                        <a:t>za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storitve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naj</a:t>
                      </a:r>
                      <a:r>
                        <a:rPr lang="en-US" dirty="0"/>
                        <a:t> bi </a:t>
                      </a:r>
                      <a:r>
                        <a:rPr lang="en-US" dirty="0" err="1"/>
                        <a:t>bila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emisijska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produktivnost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vljučena</a:t>
                      </a:r>
                      <a:r>
                        <a:rPr lang="en-US" dirty="0"/>
                        <a:t> v </a:t>
                      </a:r>
                      <a:r>
                        <a:rPr lang="en-US" dirty="0" err="1"/>
                        <a:t>kazalec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emisijske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produktivnosti</a:t>
                      </a:r>
                      <a:r>
                        <a:rPr lang="en-US" dirty="0"/>
                        <a:t> PO22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499841"/>
                  </a:ext>
                </a:extLst>
              </a:tr>
              <a:tr h="982850"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[PO10]</a:t>
                      </a:r>
                      <a:endParaRPr lang="en-US" dirty="0"/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599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Izboljšanje energetske učinkovitosti v stanovanjskem sektorju</a:t>
                      </a:r>
                      <a:r>
                        <a:rPr lang="en-US" strike="noStrike" dirty="0">
                          <a:effectLst/>
                        </a:rPr>
                        <a:t> </a:t>
                      </a:r>
                      <a:endParaRPr lang="en-US" strike="noStrike" dirty="0"/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Zmanjšanje izpustov CO</a:t>
                      </a:r>
                      <a:r>
                        <a:rPr lang="sl-SI" sz="3599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rabe končne energije z ukrepi v stanovanjskem sektorju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587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[PO11]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599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Specifični izpusti CO</a:t>
                      </a:r>
                      <a:r>
                        <a:rPr lang="sl-SI" sz="3599" strike="noStrike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3599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stanovanjskem sektorju </a:t>
                      </a:r>
                      <a:endParaRPr lang="en-US" strike="noStrike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Opuščen</a:t>
                      </a:r>
                      <a:r>
                        <a:rPr lang="en-US" dirty="0"/>
                        <a:t>; </a:t>
                      </a:r>
                      <a:r>
                        <a:rPr lang="en-US" dirty="0" err="1"/>
                        <a:t>možen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izračun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ob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pripravi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politik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972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[PO12]</a:t>
                      </a:r>
                      <a:endParaRPr lang="en-US" dirty="0"/>
                    </a:p>
                  </a:txBody>
                  <a:tcPr anchor="ctr">
                    <a:solidFill>
                      <a:srgbClr val="7AE1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599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Delež OVE v rabi goriv v široki rabi </a:t>
                      </a:r>
                      <a:endParaRPr lang="en-US" strike="noStrike" dirty="0"/>
                    </a:p>
                  </a:txBody>
                  <a:tcPr anchor="ctr">
                    <a:solidFill>
                      <a:srgbClr val="7AE1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Raba energije, izpusti CO</a:t>
                      </a:r>
                      <a:r>
                        <a:rPr lang="sl-SI" sz="3599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359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delež OVE v stavbah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rgbClr val="7AE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261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0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4A2E91-44E1-C44B-9C2D-546171564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207" y="2802890"/>
            <a:ext cx="13278996" cy="9724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FF9C2-52C8-49ED-A38B-E24F32CA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368464"/>
            <a:ext cx="21025723" cy="2651126"/>
          </a:xfrm>
        </p:spPr>
        <p:txBody>
          <a:bodyPr/>
          <a:lstStyle/>
          <a:p>
            <a:r>
              <a:rPr lang="sl-SI" sz="7200" dirty="0">
                <a:solidFill>
                  <a:schemeClr val="dk1"/>
                </a:solidFill>
              </a:rPr>
              <a:t>[PO06] </a:t>
            </a:r>
            <a:r>
              <a:rPr lang="sl-SI" dirty="0"/>
              <a:t>Finančni vzvod spodbud za energetsko prenovo v javnem sektorju (1)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6B99EE-6AD5-4F67-AC45-2232F1EB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CBC7B31-F06A-434D-A0B7-071E6EAC9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6529" y="2676785"/>
            <a:ext cx="9431331" cy="10507056"/>
          </a:xfrm>
        </p:spPr>
        <p:txBody>
          <a:bodyPr/>
          <a:lstStyle/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sz="4000" dirty="0"/>
              <a:t>Razmerje med </a:t>
            </a:r>
            <a:r>
              <a:rPr lang="sl-SI" sz="4000" b="1" dirty="0">
                <a:solidFill>
                  <a:srgbClr val="40C8F4"/>
                </a:solidFill>
              </a:rPr>
              <a:t>vrednostjo nepovratnih sredstev</a:t>
            </a:r>
            <a:r>
              <a:rPr lang="sl-SI" sz="4000" dirty="0"/>
              <a:t> za ukrepe in </a:t>
            </a:r>
            <a:r>
              <a:rPr lang="sl-SI" sz="4000" b="1" dirty="0">
                <a:solidFill>
                  <a:srgbClr val="40C8F4"/>
                </a:solidFill>
              </a:rPr>
              <a:t>vrednostjo naložb</a:t>
            </a:r>
            <a:r>
              <a:rPr lang="sl-SI" sz="4000" dirty="0"/>
              <a:t>, ki so jih ta nepovratna sredstva spodbudila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sz="4000" dirty="0"/>
              <a:t>Odraža </a:t>
            </a:r>
            <a:r>
              <a:rPr lang="sl-SI" sz="4000" b="1" dirty="0">
                <a:solidFill>
                  <a:srgbClr val="40C8F4"/>
                </a:solidFill>
              </a:rPr>
              <a:t>energetsko prenovo javnih stavb s kohezijskimi sredstvi</a:t>
            </a:r>
            <a:r>
              <a:rPr lang="sl-SI" sz="4000" dirty="0"/>
              <a:t> (in ukrepe, ki jih </a:t>
            </a:r>
            <a:r>
              <a:rPr lang="sl-SI" sz="4000" b="1" dirty="0">
                <a:solidFill>
                  <a:srgbClr val="40C8F4"/>
                </a:solidFill>
              </a:rPr>
              <a:t>spodbuja Eko sklad</a:t>
            </a:r>
            <a:r>
              <a:rPr lang="sl-SI" sz="4000" dirty="0"/>
              <a:t>) 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sz="4000" dirty="0"/>
              <a:t>Ob nižjem finančnem vzvodu se lahko </a:t>
            </a:r>
            <a:r>
              <a:rPr lang="sl-SI" sz="4000" b="1" dirty="0">
                <a:solidFill>
                  <a:srgbClr val="40C8F4"/>
                </a:solidFill>
              </a:rPr>
              <a:t>z enakim zneskom javnih sredstev prenovi več stavb </a:t>
            </a:r>
            <a:r>
              <a:rPr lang="sl-SI" sz="4000" dirty="0"/>
              <a:t>– če lahko investitorji preostanek potrebnih sredstev zagotovijo iz drugih virov 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sz="4000" b="1" dirty="0">
                <a:solidFill>
                  <a:srgbClr val="40C8F4"/>
                </a:solidFill>
              </a:rPr>
              <a:t>Eko sklad znižuje finančni vzvod </a:t>
            </a:r>
            <a:r>
              <a:rPr lang="sl-SI" sz="4000" dirty="0"/>
              <a:t>ukrepov URE in OVE v javnem sektorju (26 evro centov za 1 evro investicije)</a:t>
            </a:r>
            <a:endParaRPr lang="sl-SI" sz="4000" b="1" dirty="0">
              <a:solidFill>
                <a:srgbClr val="40C8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FF9C2-52C8-49ED-A38B-E24F32CA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574204"/>
            <a:ext cx="21025723" cy="2651126"/>
          </a:xfrm>
        </p:spPr>
        <p:txBody>
          <a:bodyPr/>
          <a:lstStyle/>
          <a:p>
            <a:r>
              <a:rPr lang="sl-SI" sz="7200" dirty="0">
                <a:solidFill>
                  <a:schemeClr val="dk1"/>
                </a:solidFill>
              </a:rPr>
              <a:t>[PO06] </a:t>
            </a:r>
            <a:r>
              <a:rPr lang="sl-SI" dirty="0"/>
              <a:t>Finančni vzvod spodbud za energetsko prenovo v javnem sektorju (2)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6B99EE-6AD5-4F67-AC45-2232F1EB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CBC7B31-F06A-434D-A0B7-071E6EAC9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3387" y="3304235"/>
            <a:ext cx="11558715" cy="8867610"/>
          </a:xfrm>
        </p:spPr>
        <p:txBody>
          <a:bodyPr/>
          <a:lstStyle/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sz="4200" dirty="0"/>
              <a:t>V obdobju 2012–2022 je bilo dodeljenih </a:t>
            </a:r>
            <a:br>
              <a:rPr lang="sl-SI" sz="4200" dirty="0"/>
            </a:br>
            <a:r>
              <a:rPr lang="sl-SI" sz="4200" b="1" dirty="0">
                <a:solidFill>
                  <a:srgbClr val="40C8F4"/>
                </a:solidFill>
              </a:rPr>
              <a:t>283 mio € nepovratnih sredstev </a:t>
            </a:r>
            <a:r>
              <a:rPr lang="sl-SI" sz="4200" dirty="0"/>
              <a:t>za </a:t>
            </a:r>
            <a:br>
              <a:rPr lang="sl-SI" sz="4200" dirty="0"/>
            </a:br>
            <a:r>
              <a:rPr lang="sl-SI" sz="4200" dirty="0"/>
              <a:t>574 mio € investicij (finančni vzvod 0,49)  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sz="4200" dirty="0"/>
              <a:t>V obdobju 2017–2023 bo v okviru OP EKP izplačanih okvirno </a:t>
            </a:r>
            <a:r>
              <a:rPr lang="sl-SI" sz="4200" b="1" dirty="0">
                <a:solidFill>
                  <a:srgbClr val="40C8F4"/>
                </a:solidFill>
              </a:rPr>
              <a:t>114 mio € nepovratnih sredstev</a:t>
            </a:r>
            <a:r>
              <a:rPr lang="sl-SI" sz="4200" dirty="0"/>
              <a:t> za 260 mio € investicij (finančni vzvod 0,44); od tega 62 % za občinske stavbe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sz="4200" b="1" dirty="0">
                <a:solidFill>
                  <a:srgbClr val="40C8F4"/>
                </a:solidFill>
              </a:rPr>
              <a:t>Največ nepovratnih sredstev izplačanih leta 2013 </a:t>
            </a:r>
            <a:r>
              <a:rPr lang="sl-SI" sz="4200" dirty="0"/>
              <a:t>(70 mio €), najmanj leta 2016 (0); v okviru OP EKP največ leta 2022 (32 mio €)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sz="4200" dirty="0"/>
              <a:t>Pomen stopnje sofinanciranja (od 40 % do </a:t>
            </a:r>
            <a:br>
              <a:rPr lang="sl-SI" sz="4200" dirty="0"/>
            </a:br>
            <a:r>
              <a:rPr lang="sl-SI" sz="4200" dirty="0"/>
              <a:t>49 %), priprave projektov (ELENA)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BC31F0B-B4A9-3B41-A3C6-4B8EEB527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420" y="2768129"/>
            <a:ext cx="8651279" cy="1016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68D67-3560-4390-B24B-8ABDCFF2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442360"/>
            <a:ext cx="21680037" cy="2651126"/>
          </a:xfrm>
        </p:spPr>
        <p:txBody>
          <a:bodyPr/>
          <a:lstStyle/>
          <a:p>
            <a:r>
              <a:rPr lang="sl-SI" sz="6600" dirty="0">
                <a:solidFill>
                  <a:schemeClr val="dk1"/>
                </a:solidFill>
              </a:rPr>
              <a:t>[PO07] </a:t>
            </a:r>
            <a:r>
              <a:rPr lang="sl-SI" dirty="0"/>
              <a:t>Zmanjšanje izpustov CO</a:t>
            </a:r>
            <a:r>
              <a:rPr lang="sl-SI" baseline="-25000" dirty="0"/>
              <a:t>2</a:t>
            </a:r>
            <a:r>
              <a:rPr lang="sl-SI" dirty="0"/>
              <a:t> in rabe energije z ukrepi v javnem sektorju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DDB3C2-8E14-4A87-86B4-57487D82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F4A04B4-EAE2-4C33-ADC7-DDCB0DB8A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29345" y="2721813"/>
            <a:ext cx="10131085" cy="986873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/>
              <a:t>V njem se odražajo </a:t>
            </a:r>
            <a:r>
              <a:rPr lang="sl-SI" b="1" dirty="0">
                <a:solidFill>
                  <a:srgbClr val="40C8F4"/>
                </a:solidFill>
              </a:rPr>
              <a:t>energetska prenova javnih stavb s kohezijskimi sredstvi</a:t>
            </a:r>
            <a:r>
              <a:rPr lang="sl-SI" dirty="0"/>
              <a:t> in ukrepi, podprti z nepovratnimi sredstvi </a:t>
            </a:r>
            <a:r>
              <a:rPr lang="sl-SI" b="1" dirty="0">
                <a:solidFill>
                  <a:srgbClr val="40C8F4"/>
                </a:solidFill>
              </a:rPr>
              <a:t>Eko sklada</a:t>
            </a:r>
            <a:r>
              <a:rPr lang="sl-SI" dirty="0"/>
              <a:t>, oz. izvedeni v okviru </a:t>
            </a:r>
            <a:r>
              <a:rPr lang="sl-SI" b="1" dirty="0">
                <a:solidFill>
                  <a:srgbClr val="40C8F4"/>
                </a:solidFill>
              </a:rPr>
              <a:t>sheme obveznosti za dobavitelje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dirty="0"/>
              <a:t>Pri izpustih je bil cilj za leto 2020 </a:t>
            </a:r>
            <a:r>
              <a:rPr lang="sl-SI" b="1" dirty="0">
                <a:solidFill>
                  <a:srgbClr val="40C8F4"/>
                </a:solidFill>
              </a:rPr>
              <a:t>presežen leta 2022</a:t>
            </a:r>
            <a:r>
              <a:rPr lang="sl-SI" dirty="0"/>
              <a:t>, pri rabi energije pa zaenkrat </a:t>
            </a:r>
            <a:r>
              <a:rPr lang="sl-SI" b="1" dirty="0">
                <a:solidFill>
                  <a:srgbClr val="C00000"/>
                </a:solidFill>
              </a:rPr>
              <a:t>še ni bil dosežen </a:t>
            </a:r>
            <a:r>
              <a:rPr lang="sl-SI" dirty="0"/>
              <a:t>(-7 %)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dirty="0"/>
              <a:t>Zaostanek je posledica </a:t>
            </a:r>
            <a:r>
              <a:rPr lang="sl-SI" b="1" dirty="0">
                <a:solidFill>
                  <a:srgbClr val="40C8F4"/>
                </a:solidFill>
              </a:rPr>
              <a:t>manjših vlaganj</a:t>
            </a:r>
            <a:r>
              <a:rPr lang="sl-SI" dirty="0"/>
              <a:t> v obdobju 2016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sl-SI" dirty="0"/>
              <a:t>2017; </a:t>
            </a:r>
            <a:br>
              <a:rPr lang="sl-SI" dirty="0"/>
            </a:br>
            <a:r>
              <a:rPr lang="sl-SI" dirty="0"/>
              <a:t>se zgodovina ponavlja?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dirty="0"/>
              <a:t>Kumulativni kazalci in </a:t>
            </a:r>
            <a:r>
              <a:rPr lang="sl-SI" b="1" dirty="0">
                <a:solidFill>
                  <a:srgbClr val="40C8F4"/>
                </a:solidFill>
              </a:rPr>
              <a:t>življenjska doba izvedenih ukrepov</a:t>
            </a:r>
            <a:r>
              <a:rPr lang="sl-SI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967D19-14B2-3C43-B31A-3533D98BB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2983"/>
            <a:ext cx="14091865" cy="89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16CE4B-1094-F549-A4E9-A48627DC7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93486"/>
            <a:ext cx="14115858" cy="89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68D67-3560-4390-B24B-8ABDCFF2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442360"/>
            <a:ext cx="21680037" cy="2651126"/>
          </a:xfrm>
        </p:spPr>
        <p:txBody>
          <a:bodyPr/>
          <a:lstStyle/>
          <a:p>
            <a:r>
              <a:rPr lang="sl-SI" sz="6600" dirty="0">
                <a:solidFill>
                  <a:schemeClr val="dk1"/>
                </a:solidFill>
              </a:rPr>
              <a:t>[PO07] </a:t>
            </a:r>
            <a:r>
              <a:rPr lang="sl-SI" dirty="0"/>
              <a:t>Zmanjšanje izpustov CO</a:t>
            </a:r>
            <a:r>
              <a:rPr lang="sl-SI" baseline="-25000" dirty="0"/>
              <a:t>2</a:t>
            </a:r>
            <a:r>
              <a:rPr lang="sl-SI" dirty="0"/>
              <a:t> in rabe energije z ukrepi v javnem sektorju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DDB3C2-8E14-4A87-86B4-57487D82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F4A04B4-EAE2-4C33-ADC7-DDCB0DB8A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9781" y="2898879"/>
            <a:ext cx="9424639" cy="926264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/>
              <a:t>Kakovost podatkov za izpuste CO</a:t>
            </a:r>
            <a:r>
              <a:rPr lang="sl-SI" baseline="-25000" dirty="0"/>
              <a:t>2</a:t>
            </a:r>
            <a:r>
              <a:rPr lang="sl-SI" dirty="0"/>
              <a:t> je </a:t>
            </a:r>
            <a:r>
              <a:rPr lang="sl-SI" b="1" dirty="0">
                <a:solidFill>
                  <a:srgbClr val="40C8F4"/>
                </a:solidFill>
              </a:rPr>
              <a:t>slabša</a:t>
            </a:r>
            <a:r>
              <a:rPr lang="sl-SI" dirty="0"/>
              <a:t> kot pri rabi energije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dirty="0"/>
              <a:t>Kakovost podatkov pri shemi obveznosti za dobavitelje je </a:t>
            </a:r>
            <a:r>
              <a:rPr lang="sl-SI" b="1" dirty="0">
                <a:solidFill>
                  <a:srgbClr val="40C8F4"/>
                </a:solidFill>
              </a:rPr>
              <a:t>slabša</a:t>
            </a:r>
            <a:r>
              <a:rPr lang="sl-SI" dirty="0"/>
              <a:t> kot pri Eko skladu ali kohezijskih sredstvih 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40C8F4"/>
                </a:solidFill>
              </a:rPr>
              <a:t>Največji del </a:t>
            </a:r>
            <a:r>
              <a:rPr lang="sl-SI" dirty="0"/>
              <a:t>prihranka energije je bil dosežen s </a:t>
            </a:r>
            <a:r>
              <a:rPr lang="sl-SI" b="1" dirty="0">
                <a:solidFill>
                  <a:srgbClr val="40C8F4"/>
                </a:solidFill>
              </a:rPr>
              <a:t>kohezijskimi sredstvi </a:t>
            </a:r>
            <a:r>
              <a:rPr lang="sl-SI" dirty="0"/>
              <a:t>(63 %)</a:t>
            </a:r>
            <a:r>
              <a:rPr lang="sl-SI" b="1" dirty="0">
                <a:solidFill>
                  <a:srgbClr val="40C8F4"/>
                </a:solidFill>
              </a:rPr>
              <a:t> 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dirty="0"/>
              <a:t>Učinki so po letih </a:t>
            </a:r>
            <a:r>
              <a:rPr lang="sl-SI" b="1" dirty="0">
                <a:solidFill>
                  <a:srgbClr val="40C8F4"/>
                </a:solidFill>
              </a:rPr>
              <a:t>precej spremenljivi</a:t>
            </a:r>
            <a:r>
              <a:rPr lang="sl-SI" dirty="0"/>
              <a:t>; primerljivo s spremembami izplačanih sredstev (brez sheme obveznosti)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EB5DF5-6BC0-2044-90DC-DBEFCFB4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1833"/>
            <a:ext cx="14139168" cy="927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911BF3-D954-A448-9322-16D460FAC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426" y="3265922"/>
            <a:ext cx="14555224" cy="9368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31A96A-D718-4793-AB51-E521A6DA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99" y="721995"/>
            <a:ext cx="21025723" cy="2651126"/>
          </a:xfrm>
        </p:spPr>
        <p:txBody>
          <a:bodyPr/>
          <a:lstStyle/>
          <a:p>
            <a:r>
              <a:rPr lang="sl-SI" sz="7200" dirty="0">
                <a:solidFill>
                  <a:schemeClr val="dk1"/>
                </a:solidFill>
              </a:rPr>
              <a:t>[PO08] Površina energetsko saniranih stavb v javnem sektorju</a:t>
            </a:r>
            <a:r>
              <a:rPr lang="sl-SI" dirty="0"/>
              <a:t>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C2B28D-2CF2-40B2-A224-6044E7FA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7F48D4D-A828-4301-92A4-5349434F1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667" y="3265922"/>
            <a:ext cx="9038760" cy="884944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200" dirty="0"/>
              <a:t>V njem se najbolj odraža ukrep </a:t>
            </a:r>
            <a:r>
              <a:rPr lang="sl-SI" sz="4200" b="1" dirty="0">
                <a:solidFill>
                  <a:srgbClr val="40C8F4"/>
                </a:solidFill>
              </a:rPr>
              <a:t>energetske prenove stavb s kohezijskimi sredstvi</a:t>
            </a:r>
            <a:r>
              <a:rPr lang="sl-SI" sz="4200" dirty="0"/>
              <a:t> (98 %)</a:t>
            </a:r>
            <a:endParaRPr lang="sl-SI" sz="4200" b="1" dirty="0">
              <a:solidFill>
                <a:srgbClr val="40C8F4"/>
              </a:solidFill>
            </a:endParaRP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sz="4200" b="1" dirty="0">
                <a:solidFill>
                  <a:srgbClr val="40C8F4"/>
                </a:solidFill>
              </a:rPr>
              <a:t>Doseganje cilja </a:t>
            </a:r>
            <a:r>
              <a:rPr lang="sl-SI" sz="4200" dirty="0"/>
              <a:t>v letu 2020 je bilo </a:t>
            </a:r>
            <a:r>
              <a:rPr lang="sl-SI" sz="4200" b="1" dirty="0">
                <a:solidFill>
                  <a:srgbClr val="40C8F4"/>
                </a:solidFill>
              </a:rPr>
              <a:t>boljše</a:t>
            </a:r>
            <a:r>
              <a:rPr lang="sl-SI" sz="4200" dirty="0"/>
              <a:t> kot doseganje ciljev pri izpustih CO</a:t>
            </a:r>
            <a:r>
              <a:rPr lang="sl-SI" sz="4200" baseline="-25000" dirty="0"/>
              <a:t>2</a:t>
            </a:r>
            <a:r>
              <a:rPr lang="sl-SI" sz="4200" dirty="0"/>
              <a:t> in rabi energije (dosežene vrednosti na m</a:t>
            </a:r>
            <a:r>
              <a:rPr lang="sl-SI" sz="4200" baseline="30000" dirty="0"/>
              <a:t>2</a:t>
            </a:r>
            <a:r>
              <a:rPr lang="sl-SI" sz="4200" dirty="0"/>
              <a:t> nižje od načrtovanih) 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sz="4200" dirty="0"/>
              <a:t>Delež površine prenovljenih stavb pri kohezijskih stredstvih</a:t>
            </a:r>
          </a:p>
          <a:p>
            <a:pPr marL="1942757" lvl="1" indent="-571500">
              <a:spcBef>
                <a:spcPts val="1200"/>
              </a:spcBef>
              <a:buFont typeface="Wingdings" pitchFamily="2" charset="2"/>
              <a:buChar char="§"/>
            </a:pPr>
            <a:r>
              <a:rPr lang="sl-SI" sz="3600" dirty="0"/>
              <a:t>JOB: 67 %</a:t>
            </a:r>
          </a:p>
          <a:p>
            <a:pPr marL="1942757" lvl="1" indent="-571500">
              <a:spcBef>
                <a:spcPts val="1200"/>
              </a:spcBef>
              <a:buFont typeface="Wingdings" pitchFamily="2" charset="2"/>
              <a:buChar char="§"/>
            </a:pPr>
            <a:r>
              <a:rPr lang="sl-SI" sz="3600" dirty="0"/>
              <a:t>ŠJS: 27 %</a:t>
            </a:r>
          </a:p>
          <a:p>
            <a:pPr marL="1942757" lvl="1" indent="-571500">
              <a:spcBef>
                <a:spcPts val="1200"/>
              </a:spcBef>
              <a:buFont typeface="Wingdings" pitchFamily="2" charset="2"/>
              <a:buChar char="§"/>
            </a:pPr>
            <a:r>
              <a:rPr lang="sl-SI" sz="3600" b="1" dirty="0">
                <a:solidFill>
                  <a:srgbClr val="C00000"/>
                </a:solidFill>
              </a:rPr>
              <a:t>OJS: 6 % </a:t>
            </a:r>
            <a:r>
              <a:rPr lang="sl-SI" sz="3600" dirty="0"/>
              <a:t>(66.017 m</a:t>
            </a:r>
            <a:r>
              <a:rPr lang="sl-SI" sz="3600" baseline="30000" dirty="0"/>
              <a:t>2</a:t>
            </a:r>
            <a:r>
              <a:rPr lang="sl-SI" sz="3600" dirty="0"/>
              <a:t>)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D50673-6775-BA47-9BB0-58947DA71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6"/>
            <a:ext cx="24377650" cy="13712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9B7584-CE3C-E842-8120-01E4C4DB8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6"/>
            <a:ext cx="24377650" cy="137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459BF29-FF4F-6C46-BD82-6CF8D72E00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41"/>
          <a:stretch/>
        </p:blipFill>
        <p:spPr>
          <a:xfrm>
            <a:off x="9693213" y="2942968"/>
            <a:ext cx="14612132" cy="10271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31A96A-D718-4793-AB51-E521A6DA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99" y="721995"/>
            <a:ext cx="21025723" cy="2651126"/>
          </a:xfrm>
        </p:spPr>
        <p:txBody>
          <a:bodyPr/>
          <a:lstStyle/>
          <a:p>
            <a:r>
              <a:rPr lang="sl-SI" sz="7200" dirty="0">
                <a:solidFill>
                  <a:schemeClr val="dk1"/>
                </a:solidFill>
              </a:rPr>
              <a:t>[PO08] Površina energetsko saniranih stavb v javnem sektorju</a:t>
            </a:r>
            <a:r>
              <a:rPr lang="sl-SI" dirty="0"/>
              <a:t>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C2B28D-2CF2-40B2-A224-6044E7FA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AA943E-E80C-FD44-B813-34B5C3B1AD6E}"/>
              </a:ext>
            </a:extLst>
          </p:cNvPr>
          <p:cNvSpPr txBox="1"/>
          <p:nvPr/>
        </p:nvSpPr>
        <p:spPr>
          <a:xfrm>
            <a:off x="1561114" y="3051216"/>
            <a:ext cx="8320308" cy="94179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l-SI" sz="4800" b="1" dirty="0">
                <a:latin typeface="Arial"/>
                <a:cs typeface="Arial"/>
              </a:rPr>
              <a:t>6. člen EED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Letni cilj energetske prenove vsaj 3 % skupne tlorisne površine stavb v lasti in rabi osrednje vlade tudi leta 2022 </a:t>
            </a:r>
            <a:r>
              <a:rPr lang="sl-SI" sz="4400" b="1" dirty="0">
                <a:solidFill>
                  <a:srgbClr val="C00000"/>
                </a:solidFill>
                <a:latin typeface="Arial"/>
                <a:cs typeface="Arial"/>
              </a:rPr>
              <a:t>ni bil dosežen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Skupaj je bilo v obdobju 2014</a:t>
            </a:r>
            <a:r>
              <a:rPr lang="sl-SI" sz="4400" dirty="0">
                <a:cs typeface="Arial"/>
              </a:rPr>
              <a:t>–2022</a:t>
            </a:r>
            <a:r>
              <a:rPr lang="sl-SI" sz="4400" dirty="0">
                <a:latin typeface="Arial"/>
                <a:cs typeface="Arial"/>
              </a:rPr>
              <a:t> prenovljenih 68.617 m</a:t>
            </a:r>
            <a:r>
              <a:rPr lang="sl-SI" sz="4400" baseline="30000" dirty="0">
                <a:latin typeface="Arial"/>
                <a:cs typeface="Arial"/>
              </a:rPr>
              <a:t>2</a:t>
            </a:r>
            <a:r>
              <a:rPr lang="sl-SI" sz="4400" dirty="0">
                <a:latin typeface="Arial"/>
                <a:cs typeface="Arial"/>
              </a:rPr>
              <a:t> površine </a:t>
            </a:r>
            <a:r>
              <a:rPr lang="sl-SI" sz="3600" dirty="0">
                <a:latin typeface="Arial"/>
                <a:cs typeface="Arial"/>
              </a:rPr>
              <a:t>(53 % tega v OP EKP)</a:t>
            </a:r>
            <a:r>
              <a:rPr lang="sl-SI" sz="4400" dirty="0">
                <a:latin typeface="Arial"/>
                <a:cs typeface="Arial"/>
              </a:rPr>
              <a:t>, samo 27 % kumulativnega cilja 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Cilj se z novo EED nanaša na celoten javni sektor </a:t>
            </a:r>
            <a:r>
              <a:rPr lang="sl-SI" sz="3600" dirty="0">
                <a:latin typeface="Arial"/>
                <a:cs typeface="Arial"/>
              </a:rPr>
              <a:t>(evidenca!)</a:t>
            </a:r>
          </a:p>
        </p:txBody>
      </p:sp>
    </p:spTree>
    <p:extLst>
      <p:ext uri="{BB962C8B-B14F-4D97-AF65-F5344CB8AC3E}">
        <p14:creationId xmlns:p14="http://schemas.microsoft.com/office/powerpoint/2010/main" val="11661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C2B28D-2CF2-40B2-A224-6044E7FA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7F48D4D-A828-4301-92A4-5349434F1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01346" y="3302394"/>
            <a:ext cx="9396073" cy="893652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/>
              <a:t>V njem se najbolj odraža ukrep </a:t>
            </a:r>
            <a:r>
              <a:rPr lang="sl-SI" b="1" dirty="0">
                <a:solidFill>
                  <a:srgbClr val="40C8F4"/>
                </a:solidFill>
              </a:rPr>
              <a:t>spodbujanja ukrepov URE in OVE z nepovratnimi sredstvi </a:t>
            </a:r>
            <a:r>
              <a:rPr lang="sl-SI" b="1" dirty="0" err="1">
                <a:solidFill>
                  <a:srgbClr val="40C8F4"/>
                </a:solidFill>
              </a:rPr>
              <a:t>Eko</a:t>
            </a:r>
            <a:r>
              <a:rPr lang="sl-SI" b="1" dirty="0">
                <a:solidFill>
                  <a:srgbClr val="40C8F4"/>
                </a:solidFill>
              </a:rPr>
              <a:t> sklada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dirty="0"/>
              <a:t>Leta 2021 je Eko sklad za te ukrepe</a:t>
            </a:r>
            <a:r>
              <a:rPr lang="sl-SI" dirty="0">
                <a:solidFill>
                  <a:srgbClr val="40C8F4"/>
                </a:solidFill>
              </a:rPr>
              <a:t> </a:t>
            </a:r>
            <a:r>
              <a:rPr lang="sl-SI" dirty="0"/>
              <a:t>izplačal </a:t>
            </a:r>
            <a:r>
              <a:rPr lang="sl-SI" b="1" dirty="0">
                <a:solidFill>
                  <a:srgbClr val="40C8F4"/>
                </a:solidFill>
              </a:rPr>
              <a:t>36,9 mio €</a:t>
            </a:r>
            <a:r>
              <a:rPr lang="sl-SI" dirty="0"/>
              <a:t>, leta 2022 pa </a:t>
            </a:r>
            <a:r>
              <a:rPr lang="sl-SI" b="1" dirty="0">
                <a:solidFill>
                  <a:srgbClr val="40C8F4"/>
                </a:solidFill>
              </a:rPr>
              <a:t>43,8 mio € </a:t>
            </a:r>
            <a:r>
              <a:rPr lang="sl-SI" dirty="0"/>
              <a:t>(prispevek URE in SPS)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dirty="0"/>
              <a:t>Po doseženih ciljih leta 2020 se </a:t>
            </a:r>
            <a:r>
              <a:rPr lang="sl-SI" b="1" dirty="0">
                <a:solidFill>
                  <a:srgbClr val="40C8F4"/>
                </a:solidFill>
              </a:rPr>
              <a:t>pozitivni trend nadaljuje </a:t>
            </a:r>
            <a:r>
              <a:rPr lang="sl-SI" dirty="0"/>
              <a:t>(+43 % oz. 61 % na ciljem za leto 2020) 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dirty="0"/>
              <a:t>Indikativni cilji do leta 2030 še niso izračunani</a:t>
            </a:r>
            <a:r>
              <a:rPr lang="sl-SI" b="1" dirty="0">
                <a:solidFill>
                  <a:srgbClr val="40C8F4"/>
                </a:solidFill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8D27FEF-E402-1E4A-80CA-65725ECC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648839"/>
            <a:ext cx="21680037" cy="2147249"/>
          </a:xfrm>
        </p:spPr>
        <p:txBody>
          <a:bodyPr/>
          <a:lstStyle/>
          <a:p>
            <a:r>
              <a:rPr lang="sl-SI" sz="6600" dirty="0">
                <a:solidFill>
                  <a:schemeClr val="dk1"/>
                </a:solidFill>
              </a:rPr>
              <a:t>[PO10] </a:t>
            </a:r>
            <a:r>
              <a:rPr lang="sl-SI" dirty="0"/>
              <a:t>Zmanjšanje izpustov CO</a:t>
            </a:r>
            <a:r>
              <a:rPr lang="sl-SI" baseline="-25000" dirty="0"/>
              <a:t>2</a:t>
            </a:r>
            <a:r>
              <a:rPr lang="sl-SI" dirty="0"/>
              <a:t> in rabe energije z ukrepi v stanovanjskem sektorju (1)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C48B737-B307-444F-BCEE-D1DA9D8A9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6003"/>
            <a:ext cx="14201345" cy="9292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ABC704-DFFF-E74E-86B2-CE5B92905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4155"/>
            <a:ext cx="13982023" cy="91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imatePath2050">
  <a:themeElements>
    <a:clrScheme name="Custom 19">
      <a:dk1>
        <a:srgbClr val="31373B"/>
      </a:dk1>
      <a:lt1>
        <a:sysClr val="window" lastClr="FFFFFF"/>
      </a:lt1>
      <a:dk2>
        <a:srgbClr val="444955"/>
      </a:dk2>
      <a:lt2>
        <a:srgbClr val="FFFFFF"/>
      </a:lt2>
      <a:accent1>
        <a:srgbClr val="5A3793"/>
      </a:accent1>
      <a:accent2>
        <a:srgbClr val="EC4E75"/>
      </a:accent2>
      <a:accent3>
        <a:srgbClr val="5A3793"/>
      </a:accent3>
      <a:accent4>
        <a:srgbClr val="5A3793"/>
      </a:accent4>
      <a:accent5>
        <a:srgbClr val="EC4E75"/>
      </a:accent5>
      <a:accent6>
        <a:srgbClr val="5A3793"/>
      </a:accent6>
      <a:hlink>
        <a:srgbClr val="4D4D4D"/>
      </a:hlink>
      <a:folHlink>
        <a:srgbClr val="1C1C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0C8F4">
            <a:alpha val="90000"/>
          </a:srgb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200" b="1" dirty="0" err="1" smtClean="0">
            <a:solidFill>
              <a:srgbClr val="31373B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9274</TotalTime>
  <Words>1651</Words>
  <Application>Microsoft Office PowerPoint</Application>
  <PresentationFormat>Po meri</PresentationFormat>
  <Paragraphs>151</Paragraphs>
  <Slides>14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ClimatePath2050</vt:lpstr>
      <vt:lpstr>Kazalci PO za stavbe -   trenutno stanje in možnosti za njihovo uporabo</vt:lpstr>
      <vt:lpstr>Glavni kazalci na področju stavb</vt:lpstr>
      <vt:lpstr>[PO06] Finančni vzvod spodbud za energetsko prenovo v javnem sektorju (1)</vt:lpstr>
      <vt:lpstr>[PO06] Finančni vzvod spodbud za energetsko prenovo v javnem sektorju (2)</vt:lpstr>
      <vt:lpstr>[PO07] Zmanjšanje izpustov CO2 in rabe energije z ukrepi v javnem sektorju (1)</vt:lpstr>
      <vt:lpstr>[PO07] Zmanjšanje izpustov CO2 in rabe energije z ukrepi v javnem sektorju (2)</vt:lpstr>
      <vt:lpstr>[PO08] Površina energetsko saniranih stavb v javnem sektorju (1)</vt:lpstr>
      <vt:lpstr>[PO08] Površina energetsko saniranih stavb v javnem sektorju (2)</vt:lpstr>
      <vt:lpstr>[PO10] Zmanjšanje izpustov CO2 in rabe energije z ukrepi v stanovanjskem sektorju (1)</vt:lpstr>
      <vt:lpstr>[PO10] Zmanjšanje izpustov CO2 in rabe energije z ukrepi v stanovanjskem sektorju (2)</vt:lpstr>
      <vt:lpstr>Povzetek – JAVNI SEKTOR</vt:lpstr>
      <vt:lpstr>Povzetek – STANOVANJSKI SEKTOR in SPLOŠNO</vt:lpstr>
      <vt:lpstr>Stavbe v lokalnem semaforju podnebnih aktivnosti (https://semafor.podnebnapot2050.si/stavbe/)</vt:lpstr>
      <vt:lpstr>Hvala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je naslov prezentacije</dc:title>
  <dc:creator>Barbara Petelin Visočnik</dc:creator>
  <cp:lastModifiedBy>Nataša Kovač</cp:lastModifiedBy>
  <cp:revision>314</cp:revision>
  <dcterms:created xsi:type="dcterms:W3CDTF">2021-08-26T09:25:12Z</dcterms:created>
  <dcterms:modified xsi:type="dcterms:W3CDTF">2023-10-10T08:41:17Z</dcterms:modified>
</cp:coreProperties>
</file>