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59" r:id="rId2"/>
    <p:sldId id="286" r:id="rId3"/>
    <p:sldId id="287" r:id="rId4"/>
    <p:sldId id="280" r:id="rId5"/>
    <p:sldId id="289" r:id="rId6"/>
    <p:sldId id="288" r:id="rId7"/>
    <p:sldId id="266" r:id="rId8"/>
    <p:sldId id="267" r:id="rId9"/>
    <p:sldId id="295" r:id="rId10"/>
    <p:sldId id="268" r:id="rId11"/>
    <p:sldId id="269" r:id="rId12"/>
    <p:sldId id="270" r:id="rId13"/>
    <p:sldId id="274" r:id="rId14"/>
    <p:sldId id="275" r:id="rId15"/>
    <p:sldId id="276" r:id="rId16"/>
    <p:sldId id="277" r:id="rId17"/>
    <p:sldId id="290" r:id="rId18"/>
    <p:sldId id="291" r:id="rId19"/>
    <p:sldId id="292" r:id="rId20"/>
    <p:sldId id="293" r:id="rId21"/>
    <p:sldId id="294" r:id="rId22"/>
  </p:sldIdLst>
  <p:sldSz cx="24377650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7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C8F4"/>
    <a:srgbClr val="DEDEDE"/>
    <a:srgbClr val="6E4D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6" autoAdjust="0"/>
    <p:restoredTop sz="94660" autoAdjust="0"/>
  </p:normalViewPr>
  <p:slideViewPr>
    <p:cSldViewPr snapToGrid="0">
      <p:cViewPr varScale="1">
        <p:scale>
          <a:sx n="44" d="100"/>
          <a:sy n="44" d="100"/>
        </p:scale>
        <p:origin x="528" y="86"/>
      </p:cViewPr>
      <p:guideLst>
        <p:guide orient="horz" pos="4320"/>
        <p:guide pos="76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51CDA7-B2F6-7C43-A6AA-7B7D34AB7160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0CB30A-A4A2-EC49-93F0-1C93E9ECC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5784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6ECEDD-3BD4-4C3E-B823-475923AE3895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06452B-B6B8-4D1A-A5DB-EC63412EC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6815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82843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217" algn="l" defTabSz="182843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434" algn="l" defTabSz="182843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2651" algn="l" defTabSz="182843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6868" algn="l" defTabSz="182843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1086" algn="l" defTabSz="182843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182843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182843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182843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hyperlink" Target="https://podnebnapot2050.si/" TargetMode="Externa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rallelogram 7"/>
          <p:cNvSpPr/>
          <p:nvPr userDrawn="1"/>
        </p:nvSpPr>
        <p:spPr>
          <a:xfrm flipH="1">
            <a:off x="-5931766" y="447473"/>
            <a:ext cx="24666936" cy="13716000"/>
          </a:xfrm>
          <a:prstGeom prst="parallelogram">
            <a:avLst>
              <a:gd name="adj" fmla="val 44295"/>
            </a:avLst>
          </a:prstGeom>
          <a:solidFill>
            <a:srgbClr val="40C8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00000" y="6595219"/>
            <a:ext cx="13590746" cy="3155007"/>
          </a:xfrm>
          <a:prstGeom prst="rect">
            <a:avLst/>
          </a:prstGeom>
        </p:spPr>
        <p:txBody>
          <a:bodyPr anchor="b"/>
          <a:lstStyle>
            <a:lvl1pPr algn="l">
              <a:defRPr sz="9600" b="1" i="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err="1"/>
              <a:t>Kliknite</a:t>
            </a:r>
            <a:r>
              <a:rPr lang="en-US" dirty="0"/>
              <a:t> za </a:t>
            </a:r>
            <a:r>
              <a:rPr lang="en-US" dirty="0" err="1"/>
              <a:t>spremembo</a:t>
            </a:r>
            <a:r>
              <a:rPr lang="en-US" dirty="0"/>
              <a:t> </a:t>
            </a:r>
            <a:r>
              <a:rPr lang="en-US" dirty="0" err="1"/>
              <a:t>naslova</a:t>
            </a:r>
            <a:r>
              <a:rPr lang="en-US" dirty="0"/>
              <a:t> </a:t>
            </a:r>
            <a:r>
              <a:rPr lang="en-US" dirty="0" err="1"/>
              <a:t>predstav</a:t>
            </a:r>
            <a:r>
              <a:rPr lang="sl-SI" dirty="0"/>
              <a:t>i</a:t>
            </a:r>
            <a:r>
              <a:rPr lang="en-US" dirty="0" err="1"/>
              <a:t>tve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00000" y="5725313"/>
            <a:ext cx="13526169" cy="114813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buNone/>
              <a:defRPr sz="4799">
                <a:solidFill>
                  <a:schemeClr val="bg1"/>
                </a:solidFill>
                <a:latin typeface="Arial"/>
                <a:cs typeface="Arial"/>
              </a:defRPr>
            </a:lvl1pPr>
            <a:lvl2pPr marL="914171" indent="0" algn="ctr">
              <a:buNone/>
              <a:defRPr sz="3999"/>
            </a:lvl2pPr>
            <a:lvl3pPr marL="1828343" indent="0" algn="ctr">
              <a:buNone/>
              <a:defRPr sz="3599"/>
            </a:lvl3pPr>
            <a:lvl4pPr marL="2742514" indent="0" algn="ctr">
              <a:buNone/>
              <a:defRPr sz="3199"/>
            </a:lvl4pPr>
            <a:lvl5pPr marL="3656686" indent="0" algn="ctr">
              <a:buNone/>
              <a:defRPr sz="3199"/>
            </a:lvl5pPr>
            <a:lvl6pPr marL="4570857" indent="0" algn="ctr">
              <a:buNone/>
              <a:defRPr sz="3199"/>
            </a:lvl6pPr>
            <a:lvl7pPr marL="5485028" indent="0" algn="ctr">
              <a:buNone/>
              <a:defRPr sz="3199"/>
            </a:lvl7pPr>
            <a:lvl8pPr marL="6399200" indent="0" algn="ctr">
              <a:buNone/>
              <a:defRPr sz="3199"/>
            </a:lvl8pPr>
            <a:lvl9pPr marL="7313371" indent="0" algn="ctr">
              <a:buNone/>
              <a:defRPr sz="3199"/>
            </a:lvl9pPr>
          </a:lstStyle>
          <a:p>
            <a:r>
              <a:rPr lang="en-US" dirty="0" err="1"/>
              <a:t>Dogodek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460EA79-07C5-4AFB-88F0-1CD154FF25D9}"/>
              </a:ext>
            </a:extLst>
          </p:cNvPr>
          <p:cNvSpPr txBox="1"/>
          <p:nvPr userDrawn="1"/>
        </p:nvSpPr>
        <p:spPr>
          <a:xfrm>
            <a:off x="20291903" y="4162711"/>
            <a:ext cx="32353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800" b="1" kern="1200" cap="small" baseline="0" dirty="0">
                <a:solidFill>
                  <a:srgbClr val="40C8F4"/>
                </a:solidFill>
                <a:latin typeface="Arial"/>
                <a:ea typeface="+mn-ea"/>
                <a:cs typeface="Arial"/>
              </a:rPr>
              <a:t>Kazalci</a:t>
            </a:r>
            <a:r>
              <a:rPr lang="sl-SI" sz="4800" b="1" dirty="0">
                <a:solidFill>
                  <a:srgbClr val="40C8F4"/>
                </a:solidFill>
                <a:latin typeface="Arial"/>
                <a:cs typeface="Arial"/>
              </a:rPr>
              <a:t> P</a:t>
            </a:r>
            <a:r>
              <a:rPr lang="sl-SI" sz="4800" b="1" cap="small" baseline="0" dirty="0">
                <a:solidFill>
                  <a:srgbClr val="40C8F4"/>
                </a:solidFill>
                <a:latin typeface="Arial"/>
                <a:cs typeface="Arial"/>
              </a:rPr>
              <a:t>odnebno</a:t>
            </a:r>
            <a:r>
              <a:rPr lang="sl-SI" sz="4800" b="1" dirty="0">
                <a:solidFill>
                  <a:srgbClr val="40C8F4"/>
                </a:solidFill>
                <a:latin typeface="Arial"/>
                <a:cs typeface="Arial"/>
              </a:rPr>
              <a:t> </a:t>
            </a:r>
            <a:r>
              <a:rPr lang="sl-SI" sz="4800" b="1" cap="small" baseline="0" dirty="0">
                <a:solidFill>
                  <a:srgbClr val="40C8F4"/>
                </a:solidFill>
                <a:latin typeface="Arial"/>
                <a:cs typeface="Arial"/>
              </a:rPr>
              <a:t>Ogledalo</a:t>
            </a:r>
            <a:endParaRPr lang="sl-SI" sz="4800" b="1" dirty="0">
              <a:solidFill>
                <a:srgbClr val="40C8F4"/>
              </a:solidFill>
              <a:latin typeface="Arial"/>
              <a:cs typeface="Arial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BF11A817-D23C-4CC2-B7FA-1648EA6B4C94}"/>
              </a:ext>
            </a:extLst>
          </p:cNvPr>
          <p:cNvGrpSpPr/>
          <p:nvPr userDrawn="1"/>
        </p:nvGrpSpPr>
        <p:grpSpPr>
          <a:xfrm>
            <a:off x="16313403" y="3477250"/>
            <a:ext cx="3654397" cy="3606094"/>
            <a:chOff x="18923252" y="7949301"/>
            <a:chExt cx="3654397" cy="360609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100FD5A0-55F2-4EC5-A5AA-F9AE2D79ED3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8923252" y="7971957"/>
              <a:ext cx="3654397" cy="3583438"/>
            </a:xfrm>
            <a:prstGeom prst="ellipse">
              <a:avLst/>
            </a:prstGeom>
            <a:solidFill>
              <a:srgbClr val="DEDEDE"/>
            </a:solidFill>
          </p:spPr>
        </p:pic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02DDD556-BAC6-403B-9B71-ED93FCEF845C}"/>
                </a:ext>
              </a:extLst>
            </p:cNvPr>
            <p:cNvSpPr/>
            <p:nvPr userDrawn="1"/>
          </p:nvSpPr>
          <p:spPr>
            <a:xfrm>
              <a:off x="18964033" y="7949301"/>
              <a:ext cx="3605471" cy="3583438"/>
            </a:xfrm>
            <a:prstGeom prst="ellipse">
              <a:avLst/>
            </a:prstGeom>
            <a:noFill/>
            <a:ln w="101600">
              <a:solidFill>
                <a:srgbClr val="40C8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 dirty="0"/>
            </a:p>
          </p:txBody>
        </p:sp>
      </p:grpSp>
    </p:spTree>
    <p:extLst>
      <p:ext uri="{BB962C8B-B14F-4D97-AF65-F5344CB8AC3E}">
        <p14:creationId xmlns:p14="http://schemas.microsoft.com/office/powerpoint/2010/main" val="1459576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1585" y="1083184"/>
            <a:ext cx="21025723" cy="2651126"/>
          </a:xfrm>
          <a:prstGeom prst="rect">
            <a:avLst/>
          </a:prstGeom>
        </p:spPr>
        <p:txBody>
          <a:bodyPr/>
          <a:lstStyle>
            <a:lvl1pPr>
              <a:defRPr sz="7000" b="1" i="0"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1585" y="3938954"/>
            <a:ext cx="21025723" cy="84149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0">
                <a:latin typeface="Arial"/>
                <a:cs typeface="Arial"/>
              </a:defRPr>
            </a:lvl1pPr>
            <a:lvl2pPr>
              <a:defRPr sz="3200">
                <a:latin typeface="Arial"/>
                <a:cs typeface="Arial"/>
              </a:defRPr>
            </a:lvl2pPr>
            <a:lvl3pPr>
              <a:defRPr sz="3200">
                <a:latin typeface="Arial"/>
                <a:cs typeface="Arial"/>
              </a:defRPr>
            </a:lvl3pPr>
            <a:lvl4pPr>
              <a:defRPr sz="3200">
                <a:latin typeface="Arial"/>
                <a:cs typeface="Arial"/>
              </a:defRPr>
            </a:lvl4pPr>
            <a:lvl5pPr>
              <a:defRPr sz="32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solidFill>
            <a:srgbClr val="40C8F4"/>
          </a:solidFill>
        </p:spPr>
        <p:txBody>
          <a:bodyPr/>
          <a:lstStyle/>
          <a:p>
            <a:fld id="{3CBF67D7-8C75-433C-B949-F5BA01069781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3D9B9AF-CE90-4776-A6BB-C9A04B34A5C3}"/>
              </a:ext>
            </a:extLst>
          </p:cNvPr>
          <p:cNvSpPr txBox="1"/>
          <p:nvPr userDrawn="1"/>
        </p:nvSpPr>
        <p:spPr>
          <a:xfrm>
            <a:off x="1395498" y="12689909"/>
            <a:ext cx="5246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cap="small" baseline="0" dirty="0">
                <a:solidFill>
                  <a:srgbClr val="40C8F4"/>
                </a:solidFill>
                <a:latin typeface="Arial"/>
                <a:cs typeface="Arial"/>
              </a:rPr>
              <a:t>Kazalci Podnebno ogledalo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C1A4614C-47BB-44C3-9888-92F70BF4C67B}"/>
              </a:ext>
            </a:extLst>
          </p:cNvPr>
          <p:cNvGrpSpPr/>
          <p:nvPr userDrawn="1"/>
        </p:nvGrpSpPr>
        <p:grpSpPr>
          <a:xfrm>
            <a:off x="426995" y="12532742"/>
            <a:ext cx="786392" cy="775998"/>
            <a:chOff x="426995" y="12532742"/>
            <a:chExt cx="786392" cy="775998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3CA24979-520B-4790-BCEC-750F159579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 flipV="1">
              <a:off x="426995" y="12532742"/>
              <a:ext cx="786392" cy="771123"/>
            </a:xfrm>
            <a:prstGeom prst="ellipse">
              <a:avLst/>
            </a:prstGeom>
            <a:solidFill>
              <a:srgbClr val="DEDEDE"/>
            </a:solidFill>
          </p:spPr>
        </p:pic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D36A20A4-C24C-4785-A985-0122A93EA8F0}"/>
                </a:ext>
              </a:extLst>
            </p:cNvPr>
            <p:cNvSpPr/>
            <p:nvPr userDrawn="1"/>
          </p:nvSpPr>
          <p:spPr>
            <a:xfrm flipV="1">
              <a:off x="435771" y="12537617"/>
              <a:ext cx="775864" cy="771123"/>
            </a:xfrm>
            <a:prstGeom prst="ellipse">
              <a:avLst/>
            </a:prstGeom>
            <a:noFill/>
            <a:ln w="44450">
              <a:solidFill>
                <a:srgbClr val="40C8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 dirty="0"/>
            </a:p>
          </p:txBody>
        </p:sp>
      </p:grpSp>
    </p:spTree>
    <p:extLst>
      <p:ext uri="{BB962C8B-B14F-4D97-AF65-F5344CB8AC3E}">
        <p14:creationId xmlns:p14="http://schemas.microsoft.com/office/powerpoint/2010/main" val="3691983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slovnica poglav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lize-birdsinger-9633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2698"/>
            <a:ext cx="24377650" cy="13713302"/>
          </a:xfrm>
          <a:prstGeom prst="rect">
            <a:avLst/>
          </a:prstGeom>
        </p:spPr>
      </p:pic>
      <p:sp>
        <p:nvSpPr>
          <p:cNvPr id="7" name="Parallelogram 6"/>
          <p:cNvSpPr/>
          <p:nvPr userDrawn="1"/>
        </p:nvSpPr>
        <p:spPr>
          <a:xfrm flipH="1">
            <a:off x="-6008732" y="-291686"/>
            <a:ext cx="24666936" cy="13716000"/>
          </a:xfrm>
          <a:prstGeom prst="parallelogram">
            <a:avLst>
              <a:gd name="adj" fmla="val 44295"/>
            </a:avLst>
          </a:prstGeom>
          <a:solidFill>
            <a:srgbClr val="40C8F4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63268" y="2647409"/>
            <a:ext cx="12952560" cy="5681153"/>
          </a:xfrm>
          <a:prstGeom prst="rect">
            <a:avLst/>
          </a:prstGeom>
        </p:spPr>
        <p:txBody>
          <a:bodyPr anchor="b"/>
          <a:lstStyle>
            <a:lvl1pPr>
              <a:defRPr sz="9600" b="1" i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sl-SI" dirty="0"/>
              <a:t>Hvala za pozornost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663268" y="8382538"/>
            <a:ext cx="13964260" cy="32833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799">
                <a:solidFill>
                  <a:srgbClr val="FFFFFF"/>
                </a:solidFill>
                <a:latin typeface="Arial"/>
                <a:cs typeface="Arial"/>
              </a:defRPr>
            </a:lvl1pPr>
            <a:lvl2pPr marL="914171" indent="0">
              <a:buNone/>
              <a:defRPr sz="3999">
                <a:solidFill>
                  <a:schemeClr val="tx1">
                    <a:tint val="75000"/>
                  </a:schemeClr>
                </a:solidFill>
              </a:defRPr>
            </a:lvl2pPr>
            <a:lvl3pPr marL="1828343" indent="0">
              <a:buNone/>
              <a:defRPr sz="3599">
                <a:solidFill>
                  <a:schemeClr val="tx1">
                    <a:tint val="75000"/>
                  </a:schemeClr>
                </a:solidFill>
              </a:defRPr>
            </a:lvl3pPr>
            <a:lvl4pPr marL="2742514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4pPr>
            <a:lvl5pPr marL="3656686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5pPr>
            <a:lvl6pPr marL="4570857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6pPr>
            <a:lvl7pPr marL="5485028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7pPr>
            <a:lvl8pPr marL="6399200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8pPr>
            <a:lvl9pPr marL="7313371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dirty="0"/>
              <a:t>Ime in priimek</a:t>
            </a:r>
            <a:br>
              <a:rPr lang="sl-SI" dirty="0"/>
            </a:br>
            <a:r>
              <a:rPr lang="sl-SI" dirty="0"/>
              <a:t>e-pošta: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67D7-8C75-433C-B949-F5BA0106978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8F83116-4909-413E-AED6-5F25796B8E46}"/>
              </a:ext>
            </a:extLst>
          </p:cNvPr>
          <p:cNvSpPr txBox="1"/>
          <p:nvPr userDrawn="1"/>
        </p:nvSpPr>
        <p:spPr>
          <a:xfrm>
            <a:off x="1569296" y="12583554"/>
            <a:ext cx="5246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cap="small" baseline="0" dirty="0">
                <a:solidFill>
                  <a:schemeClr val="bg1"/>
                </a:solidFill>
                <a:latin typeface="Arial"/>
                <a:cs typeface="Arial"/>
              </a:rPr>
              <a:t>Kazalci Podnebno ogledalo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541EF3A5-A204-4274-AF6A-FAFB97DD1C9C}"/>
              </a:ext>
            </a:extLst>
          </p:cNvPr>
          <p:cNvGrpSpPr/>
          <p:nvPr userDrawn="1"/>
        </p:nvGrpSpPr>
        <p:grpSpPr>
          <a:xfrm>
            <a:off x="557665" y="12428826"/>
            <a:ext cx="786392" cy="775998"/>
            <a:chOff x="426995" y="12532742"/>
            <a:chExt cx="786392" cy="775998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EF74EECC-DEC1-4BD3-8E4D-F58D6D2C626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V="1">
              <a:off x="426995" y="12532742"/>
              <a:ext cx="786392" cy="771123"/>
            </a:xfrm>
            <a:prstGeom prst="ellipse">
              <a:avLst/>
            </a:prstGeom>
            <a:solidFill>
              <a:srgbClr val="DEDEDE"/>
            </a:solidFill>
          </p:spPr>
        </p:pic>
        <p:sp>
          <p:nvSpPr>
            <p:cNvPr id="19" name="Oval 18">
              <a:extLst>
                <a:ext uri="{FF2B5EF4-FFF2-40B4-BE49-F238E27FC236}">
                  <a16:creationId xmlns:a16="http://schemas.microsoft.com/office/drawing/2014/main" xmlns="" id="{23C9CE30-498C-4450-A0BF-A162401A8DEB}"/>
                </a:ext>
              </a:extLst>
            </p:cNvPr>
            <p:cNvSpPr/>
            <p:nvPr userDrawn="1"/>
          </p:nvSpPr>
          <p:spPr>
            <a:xfrm flipV="1">
              <a:off x="435771" y="12537617"/>
              <a:ext cx="775864" cy="771123"/>
            </a:xfrm>
            <a:prstGeom prst="ellipse">
              <a:avLst/>
            </a:prstGeom>
            <a:noFill/>
            <a:ln w="44450">
              <a:solidFill>
                <a:srgbClr val="40C8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 dirty="0"/>
            </a:p>
          </p:txBody>
        </p:sp>
      </p:grpSp>
    </p:spTree>
    <p:extLst>
      <p:ext uri="{BB962C8B-B14F-4D97-AF65-F5344CB8AC3E}">
        <p14:creationId xmlns:p14="http://schemas.microsoft.com/office/powerpoint/2010/main" val="2950308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dnja str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 userDrawn="1"/>
        </p:nvSpPr>
        <p:spPr>
          <a:xfrm>
            <a:off x="9924680" y="2345664"/>
            <a:ext cx="8064729" cy="689166"/>
          </a:xfrm>
          <a:prstGeom prst="rect">
            <a:avLst/>
          </a:prstGeom>
        </p:spPr>
        <p:txBody>
          <a:bodyPr vert="horz" wrap="square" lIns="0" tIns="108745" rIns="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sz="2800" b="1" dirty="0" err="1">
                <a:solidFill>
                  <a:srgbClr val="40C8F4"/>
                </a:solidFill>
                <a:latin typeface="Arial"/>
                <a:cs typeface="Arial"/>
              </a:rPr>
              <a:t>Podnebno</a:t>
            </a:r>
            <a:r>
              <a:rPr lang="hr-HR" sz="2800" b="1" dirty="0">
                <a:solidFill>
                  <a:srgbClr val="40C8F4"/>
                </a:solidFill>
                <a:latin typeface="Arial"/>
                <a:cs typeface="Arial"/>
              </a:rPr>
              <a:t> ogledalo 2022 </a:t>
            </a:r>
            <a:r>
              <a:rPr lang="hr-HR" sz="2800" b="0" dirty="0">
                <a:solidFill>
                  <a:srgbClr val="40C8F4"/>
                </a:solidFill>
                <a:latin typeface="Arial"/>
                <a:cs typeface="Arial"/>
              </a:rPr>
              <a:t>smo pripravili: 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00390" y="3199525"/>
            <a:ext cx="7089297" cy="11858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/>
          <a:srcRect l="47489" b="19615"/>
          <a:stretch/>
        </p:blipFill>
        <p:spPr>
          <a:xfrm>
            <a:off x="9333429" y="4889779"/>
            <a:ext cx="11015939" cy="3279415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9191144" y="2229556"/>
            <a:ext cx="0" cy="9673069"/>
          </a:xfrm>
          <a:prstGeom prst="line">
            <a:avLst/>
          </a:prstGeom>
          <a:ln>
            <a:solidFill>
              <a:srgbClr val="40C8F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12526814"/>
            <a:ext cx="3939170" cy="1011615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81B5478-6824-4685-9480-67F77CCF92EE}"/>
              </a:ext>
            </a:extLst>
          </p:cNvPr>
          <p:cNvSpPr txBox="1"/>
          <p:nvPr userDrawn="1"/>
        </p:nvSpPr>
        <p:spPr>
          <a:xfrm>
            <a:off x="5162632" y="5560406"/>
            <a:ext cx="32353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800" b="1" dirty="0">
                <a:solidFill>
                  <a:srgbClr val="40C8F4"/>
                </a:solidFill>
                <a:latin typeface="Arial"/>
                <a:cs typeface="Arial"/>
              </a:rPr>
              <a:t>P</a:t>
            </a:r>
            <a:r>
              <a:rPr lang="sl-SI" sz="4800" b="1" cap="small" baseline="0" dirty="0">
                <a:solidFill>
                  <a:srgbClr val="40C8F4"/>
                </a:solidFill>
                <a:latin typeface="Arial"/>
                <a:cs typeface="Arial"/>
              </a:rPr>
              <a:t>odnebno</a:t>
            </a:r>
            <a:r>
              <a:rPr lang="sl-SI" sz="4800" b="1" dirty="0">
                <a:solidFill>
                  <a:srgbClr val="40C8F4"/>
                </a:solidFill>
                <a:latin typeface="Arial"/>
                <a:cs typeface="Arial"/>
              </a:rPr>
              <a:t> </a:t>
            </a:r>
            <a:r>
              <a:rPr lang="sl-SI" sz="4800" b="1" cap="small" baseline="0" dirty="0">
                <a:solidFill>
                  <a:srgbClr val="40C8F4"/>
                </a:solidFill>
                <a:latin typeface="Arial"/>
                <a:cs typeface="Arial"/>
              </a:rPr>
              <a:t>Ogledalo</a:t>
            </a:r>
            <a:r>
              <a:rPr lang="sl-SI" sz="4800" b="1" dirty="0">
                <a:solidFill>
                  <a:srgbClr val="40C8F4"/>
                </a:solidFill>
                <a:latin typeface="Arial"/>
                <a:cs typeface="Arial"/>
              </a:rPr>
              <a:t/>
            </a:r>
            <a:br>
              <a:rPr lang="sl-SI" sz="4800" b="1" dirty="0">
                <a:solidFill>
                  <a:srgbClr val="40C8F4"/>
                </a:solidFill>
                <a:latin typeface="Arial"/>
                <a:cs typeface="Arial"/>
              </a:rPr>
            </a:br>
            <a:r>
              <a:rPr lang="sl-SI" sz="4800" b="1" dirty="0">
                <a:solidFill>
                  <a:srgbClr val="40C8F4"/>
                </a:solidFill>
                <a:latin typeface="Arial"/>
                <a:cs typeface="Arial"/>
              </a:rPr>
              <a:t>2022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xmlns="" id="{D71CB775-9E04-4E93-B9A6-AB2E7C5B99AE}"/>
              </a:ext>
            </a:extLst>
          </p:cNvPr>
          <p:cNvSpPr txBox="1">
            <a:spLocks/>
          </p:cNvSpPr>
          <p:nvPr userDrawn="1"/>
        </p:nvSpPr>
        <p:spPr>
          <a:xfrm>
            <a:off x="9900390" y="8354311"/>
            <a:ext cx="12269142" cy="1508428"/>
          </a:xfrm>
          <a:prstGeom prst="rect">
            <a:avLst/>
          </a:prstGeom>
        </p:spPr>
        <p:txBody>
          <a:bodyPr vert="horz" wrap="square" lIns="0" tIns="108745" rIns="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sz="2400" b="0" dirty="0">
                <a:solidFill>
                  <a:srgbClr val="40C8F4"/>
                </a:solidFill>
                <a:latin typeface="Arial"/>
                <a:cs typeface="Arial"/>
              </a:rPr>
              <a:t>Pripravljeno v sklopu projekta </a:t>
            </a:r>
            <a:r>
              <a:rPr lang="sl-SI" sz="2400" b="1" i="1" kern="1200" dirty="0">
                <a:solidFill>
                  <a:srgbClr val="40C8F4"/>
                </a:solidFill>
                <a:latin typeface="Arial"/>
                <a:ea typeface="+mn-ea"/>
                <a:cs typeface="Arial"/>
              </a:rPr>
              <a:t>Strokovne podlage za izpolnitev nacionalnih, evropskih in mednarodnih obveznosti poročanja ter pripravo stališča s področja blaženja podnebnih sprememb</a:t>
            </a:r>
            <a:r>
              <a:rPr lang="sl-SI" sz="2400" b="1" kern="1200" dirty="0">
                <a:solidFill>
                  <a:srgbClr val="40C8F4"/>
                </a:solidFill>
                <a:latin typeface="Arial"/>
                <a:ea typeface="+mn-ea"/>
                <a:cs typeface="Arial"/>
              </a:rPr>
              <a:t> </a:t>
            </a:r>
            <a:r>
              <a:rPr lang="sl-SI" sz="2400" b="0" i="0" kern="1200" dirty="0">
                <a:solidFill>
                  <a:srgbClr val="40C8F4"/>
                </a:solidFill>
                <a:latin typeface="Arial"/>
                <a:ea typeface="+mn-ea"/>
                <a:cs typeface="Arial"/>
              </a:rPr>
              <a:t>za Ministrstvo za okolje in prostor.</a:t>
            </a:r>
            <a:r>
              <a:rPr lang="hr-HR" sz="2400" b="0" i="0" kern="1200" dirty="0">
                <a:solidFill>
                  <a:srgbClr val="40C8F4"/>
                </a:solidFill>
                <a:latin typeface="Arial"/>
                <a:ea typeface="+mn-ea"/>
                <a:cs typeface="Arial"/>
              </a:rPr>
              <a:t> 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xmlns="" id="{C92FC6D0-1644-4683-B537-519B0FC7942E}"/>
              </a:ext>
            </a:extLst>
          </p:cNvPr>
          <p:cNvSpPr txBox="1">
            <a:spLocks/>
          </p:cNvSpPr>
          <p:nvPr userDrawn="1"/>
        </p:nvSpPr>
        <p:spPr>
          <a:xfrm>
            <a:off x="9924680" y="11213459"/>
            <a:ext cx="12707782" cy="689166"/>
          </a:xfrm>
          <a:prstGeom prst="rect">
            <a:avLst/>
          </a:prstGeom>
        </p:spPr>
        <p:txBody>
          <a:bodyPr vert="horz" wrap="square" lIns="0" tIns="108745" rIns="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sz="2800" b="1" dirty="0" err="1">
                <a:solidFill>
                  <a:srgbClr val="40C8F4"/>
                </a:solidFill>
                <a:latin typeface="Arial"/>
                <a:cs typeface="Arial"/>
              </a:rPr>
              <a:t>Podnebno</a:t>
            </a:r>
            <a:r>
              <a:rPr lang="hr-HR" sz="2800" b="1" dirty="0">
                <a:solidFill>
                  <a:srgbClr val="40C8F4"/>
                </a:solidFill>
                <a:latin typeface="Arial"/>
                <a:cs typeface="Arial"/>
              </a:rPr>
              <a:t> ogledalo 2022 </a:t>
            </a:r>
            <a:r>
              <a:rPr lang="hr-HR" sz="2800" b="0" dirty="0">
                <a:solidFill>
                  <a:srgbClr val="40C8F4"/>
                </a:solidFill>
                <a:latin typeface="Arial"/>
                <a:cs typeface="Arial"/>
              </a:rPr>
              <a:t>je objavljeno na </a:t>
            </a:r>
            <a:r>
              <a:rPr lang="hr-HR" sz="2800" b="1" dirty="0">
                <a:solidFill>
                  <a:srgbClr val="40C8F4"/>
                </a:solidFill>
                <a:latin typeface="Arial"/>
                <a:cs typeface="Arial"/>
                <a:hlinkClick r:id="rId4"/>
              </a:rPr>
              <a:t>https://podnebnapot2050.si/</a:t>
            </a:r>
            <a:r>
              <a:rPr lang="hr-HR" sz="2800" b="1" dirty="0">
                <a:solidFill>
                  <a:srgbClr val="40C8F4"/>
                </a:solidFill>
                <a:latin typeface="Arial"/>
                <a:cs typeface="Arial"/>
              </a:rPr>
              <a:t>  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C470F07E-567D-4FAF-9392-B1FCF5FC0518}"/>
              </a:ext>
            </a:extLst>
          </p:cNvPr>
          <p:cNvGrpSpPr/>
          <p:nvPr userDrawn="1"/>
        </p:nvGrpSpPr>
        <p:grpSpPr>
          <a:xfrm>
            <a:off x="1111677" y="4886950"/>
            <a:ext cx="3654397" cy="3606094"/>
            <a:chOff x="18923252" y="7949301"/>
            <a:chExt cx="3654397" cy="3606094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336A6385-0642-4ECD-8BDA-1CD84127C7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18923252" y="7971957"/>
              <a:ext cx="3654397" cy="3583438"/>
            </a:xfrm>
            <a:prstGeom prst="ellipse">
              <a:avLst/>
            </a:prstGeom>
            <a:solidFill>
              <a:srgbClr val="DEDEDE"/>
            </a:solidFill>
          </p:spPr>
        </p:pic>
        <p:sp>
          <p:nvSpPr>
            <p:cNvPr id="21" name="Oval 20">
              <a:extLst>
                <a:ext uri="{FF2B5EF4-FFF2-40B4-BE49-F238E27FC236}">
                  <a16:creationId xmlns:a16="http://schemas.microsoft.com/office/drawing/2014/main" xmlns="" id="{5021C858-448E-4AEE-8C9E-416B0189A5B7}"/>
                </a:ext>
              </a:extLst>
            </p:cNvPr>
            <p:cNvSpPr/>
            <p:nvPr userDrawn="1"/>
          </p:nvSpPr>
          <p:spPr>
            <a:xfrm>
              <a:off x="18964033" y="7949301"/>
              <a:ext cx="3605471" cy="3583438"/>
            </a:xfrm>
            <a:prstGeom prst="ellipse">
              <a:avLst/>
            </a:prstGeom>
            <a:noFill/>
            <a:ln w="101600">
              <a:solidFill>
                <a:srgbClr val="40C8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 dirty="0"/>
            </a:p>
          </p:txBody>
        </p:sp>
      </p:grpSp>
      <p:sp>
        <p:nvSpPr>
          <p:cNvPr id="22" name="Subtitle 2">
            <a:extLst>
              <a:ext uri="{FF2B5EF4-FFF2-40B4-BE49-F238E27FC236}">
                <a16:creationId xmlns:a16="http://schemas.microsoft.com/office/drawing/2014/main" xmlns="" id="{7CF2EAC3-ABCE-48E2-8911-4B46E36D5740}"/>
              </a:ext>
            </a:extLst>
          </p:cNvPr>
          <p:cNvSpPr txBox="1">
            <a:spLocks/>
          </p:cNvSpPr>
          <p:nvPr userDrawn="1"/>
        </p:nvSpPr>
        <p:spPr>
          <a:xfrm>
            <a:off x="9924680" y="9815016"/>
            <a:ext cx="10114628" cy="1106010"/>
          </a:xfrm>
          <a:prstGeom prst="rect">
            <a:avLst/>
          </a:prstGeom>
        </p:spPr>
        <p:txBody>
          <a:bodyPr vert="horz" wrap="square" lIns="0" tIns="108745" rIns="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l-SI" sz="2400" b="0" kern="1200" dirty="0">
                <a:solidFill>
                  <a:srgbClr val="40C8F4"/>
                </a:solidFill>
                <a:latin typeface="Arial"/>
                <a:ea typeface="+mn-ea"/>
                <a:cs typeface="Arial"/>
              </a:rPr>
              <a:t>Metodologija za pripravo Podnebnega ogledala je bila razvita v okviru projekta </a:t>
            </a:r>
            <a:r>
              <a:rPr lang="sl-SI" sz="2400" b="1" kern="1200" dirty="0">
                <a:solidFill>
                  <a:srgbClr val="40C8F4"/>
                </a:solidFill>
                <a:latin typeface="Arial"/>
                <a:ea typeface="+mn-ea"/>
                <a:cs typeface="Arial"/>
              </a:rPr>
              <a:t>LIFE Podnebna pot 2050 </a:t>
            </a:r>
            <a:r>
              <a:rPr lang="sl-SI" sz="2400" b="0" kern="1200" dirty="0">
                <a:solidFill>
                  <a:srgbClr val="40C8F4"/>
                </a:solidFill>
                <a:latin typeface="Arial"/>
                <a:ea typeface="+mn-ea"/>
                <a:cs typeface="Arial"/>
              </a:rPr>
              <a:t>(LIFE 16 GIC/SI/000043).</a:t>
            </a:r>
            <a:endParaRPr lang="hr-HR" sz="2400" b="0" kern="1200" dirty="0">
              <a:solidFill>
                <a:srgbClr val="40C8F4"/>
              </a:solidFill>
              <a:latin typeface="Arial"/>
              <a:ea typeface="+mn-ea"/>
              <a:cs typeface="Arial"/>
            </a:endParaRPr>
          </a:p>
        </p:txBody>
      </p:sp>
      <p:pic>
        <p:nvPicPr>
          <p:cNvPr id="14" name="Picture 13"/>
          <p:cNvPicPr/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9277" y="9673595"/>
            <a:ext cx="1850157" cy="1247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815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6754" y="1118354"/>
            <a:ext cx="21025723" cy="1632444"/>
          </a:xfrm>
          <a:prstGeom prst="rect">
            <a:avLst/>
          </a:prstGeom>
        </p:spPr>
        <p:txBody>
          <a:bodyPr/>
          <a:lstStyle>
            <a:lvl1pPr>
              <a:defRPr sz="7000" b="1" i="0"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5964" y="2919046"/>
            <a:ext cx="10360501" cy="93710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0">
                <a:latin typeface="Arial"/>
                <a:cs typeface="Arial"/>
              </a:defRPr>
            </a:lvl1pPr>
            <a:lvl2pPr>
              <a:defRPr sz="3200">
                <a:latin typeface="Arial"/>
                <a:cs typeface="Arial"/>
              </a:defRPr>
            </a:lvl2pPr>
            <a:lvl3pPr>
              <a:defRPr sz="2800">
                <a:latin typeface="Arial"/>
                <a:cs typeface="Arial"/>
              </a:defRPr>
            </a:lvl3pPr>
            <a:lvl4pPr>
              <a:defRPr sz="2800">
                <a:latin typeface="Arial"/>
                <a:cs typeface="Arial"/>
              </a:defRPr>
            </a:lvl4pPr>
            <a:lvl5pPr>
              <a:defRPr sz="28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1185" y="2919046"/>
            <a:ext cx="10360501" cy="93710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0">
                <a:latin typeface="Arial"/>
                <a:cs typeface="Arial"/>
              </a:defRPr>
            </a:lvl1pPr>
            <a:lvl2pPr>
              <a:defRPr sz="3200">
                <a:latin typeface="Arial"/>
                <a:cs typeface="Arial"/>
              </a:defRPr>
            </a:lvl2pPr>
            <a:lvl3pPr>
              <a:defRPr sz="2800">
                <a:latin typeface="Arial"/>
                <a:cs typeface="Arial"/>
              </a:defRPr>
            </a:lvl3pPr>
            <a:lvl4pPr>
              <a:defRPr sz="2800">
                <a:latin typeface="Arial"/>
                <a:cs typeface="Arial"/>
              </a:defRPr>
            </a:lvl4pPr>
            <a:lvl5pPr>
              <a:defRPr sz="28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67D7-8C75-433C-B949-F5BA0106978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85690FE-563F-46CA-BA63-7B7641680647}"/>
              </a:ext>
            </a:extLst>
          </p:cNvPr>
          <p:cNvSpPr txBox="1"/>
          <p:nvPr userDrawn="1"/>
        </p:nvSpPr>
        <p:spPr>
          <a:xfrm>
            <a:off x="1395498" y="12695745"/>
            <a:ext cx="5246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cap="small" baseline="0" dirty="0">
                <a:solidFill>
                  <a:srgbClr val="40C8F4"/>
                </a:solidFill>
                <a:latin typeface="Arial"/>
                <a:cs typeface="Arial"/>
              </a:rPr>
              <a:t>Kazalci Podnebno ogledalo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650935F1-EFAC-4AAE-84A6-D68941AF344D}"/>
              </a:ext>
            </a:extLst>
          </p:cNvPr>
          <p:cNvGrpSpPr/>
          <p:nvPr userDrawn="1"/>
        </p:nvGrpSpPr>
        <p:grpSpPr>
          <a:xfrm>
            <a:off x="426995" y="12532742"/>
            <a:ext cx="786392" cy="775998"/>
            <a:chOff x="426995" y="12532742"/>
            <a:chExt cx="786392" cy="775998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D031CD9A-366A-4894-9FA9-4C75C1D7356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 flipV="1">
              <a:off x="426995" y="12532742"/>
              <a:ext cx="786392" cy="771123"/>
            </a:xfrm>
            <a:prstGeom prst="ellipse">
              <a:avLst/>
            </a:prstGeom>
            <a:solidFill>
              <a:srgbClr val="DEDEDE"/>
            </a:solidFill>
          </p:spPr>
        </p:pic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0CB5960B-1E15-4E5E-BAD2-86292357B5F1}"/>
                </a:ext>
              </a:extLst>
            </p:cNvPr>
            <p:cNvSpPr/>
            <p:nvPr userDrawn="1"/>
          </p:nvSpPr>
          <p:spPr>
            <a:xfrm flipV="1">
              <a:off x="435771" y="12537617"/>
              <a:ext cx="775864" cy="771123"/>
            </a:xfrm>
            <a:prstGeom prst="ellipse">
              <a:avLst/>
            </a:prstGeom>
            <a:noFill/>
            <a:ln w="44450">
              <a:solidFill>
                <a:srgbClr val="40C8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 dirty="0"/>
            </a:p>
          </p:txBody>
        </p:sp>
      </p:grpSp>
    </p:spTree>
    <p:extLst>
      <p:ext uri="{BB962C8B-B14F-4D97-AF65-F5344CB8AC3E}">
        <p14:creationId xmlns:p14="http://schemas.microsoft.com/office/powerpoint/2010/main" val="2800398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0908" y="1135939"/>
            <a:ext cx="21025723" cy="1293778"/>
          </a:xfrm>
          <a:prstGeom prst="rect">
            <a:avLst/>
          </a:prstGeom>
        </p:spPr>
        <p:txBody>
          <a:bodyPr/>
          <a:lstStyle>
            <a:lvl1pPr>
              <a:defRPr sz="7000" b="1" i="0"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8493" y="2648737"/>
            <a:ext cx="10426292" cy="1647824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4000" b="1">
                <a:latin typeface="Arial"/>
                <a:cs typeface="Arial"/>
              </a:defRPr>
            </a:lvl1pPr>
            <a:lvl2pPr marL="914171" indent="0">
              <a:buNone/>
              <a:defRPr sz="3999" b="1"/>
            </a:lvl2pPr>
            <a:lvl3pPr marL="1828343" indent="0">
              <a:buNone/>
              <a:defRPr sz="3599" b="1"/>
            </a:lvl3pPr>
            <a:lvl4pPr marL="2742514" indent="0">
              <a:buNone/>
              <a:defRPr sz="3199" b="1"/>
            </a:lvl4pPr>
            <a:lvl5pPr marL="3656686" indent="0">
              <a:buNone/>
              <a:defRPr sz="3199" b="1"/>
            </a:lvl5pPr>
            <a:lvl6pPr marL="4570857" indent="0">
              <a:buNone/>
              <a:defRPr sz="3199" b="1"/>
            </a:lvl6pPr>
            <a:lvl7pPr marL="5485028" indent="0">
              <a:buNone/>
              <a:defRPr sz="3199" b="1"/>
            </a:lvl7pPr>
            <a:lvl8pPr marL="6399200" indent="0">
              <a:buNone/>
              <a:defRPr sz="3199" b="1"/>
            </a:lvl8pPr>
            <a:lvl9pPr marL="7313371" indent="0">
              <a:buNone/>
              <a:defRPr sz="319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4000" y="4519246"/>
            <a:ext cx="10312888" cy="77708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latin typeface="Arial"/>
                <a:cs typeface="Arial"/>
              </a:defRPr>
            </a:lvl1pPr>
            <a:lvl2pPr>
              <a:defRPr sz="3200">
                <a:latin typeface="Arial"/>
                <a:cs typeface="Arial"/>
              </a:defRPr>
            </a:lvl2pPr>
            <a:lvl3pPr>
              <a:defRPr sz="2800">
                <a:latin typeface="Arial"/>
                <a:cs typeface="Arial"/>
              </a:defRPr>
            </a:lvl3pPr>
            <a:lvl4pPr>
              <a:defRPr sz="2800">
                <a:latin typeface="Arial"/>
                <a:cs typeface="Arial"/>
              </a:defRPr>
            </a:lvl4pPr>
            <a:lvl5pPr>
              <a:defRPr sz="28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147755" y="2683906"/>
            <a:ext cx="10363676" cy="1647824"/>
          </a:xfrm>
          <a:prstGeom prst="rect">
            <a:avLst/>
          </a:prstGeom>
        </p:spPr>
        <p:txBody>
          <a:bodyPr numCol="1" anchor="t" anchorCtr="0"/>
          <a:lstStyle>
            <a:lvl1pPr marL="0" indent="0">
              <a:buNone/>
              <a:defRPr sz="4000" b="1">
                <a:latin typeface="Arial"/>
                <a:cs typeface="Arial"/>
              </a:defRPr>
            </a:lvl1pPr>
            <a:lvl2pPr marL="914171" indent="0">
              <a:buNone/>
              <a:defRPr sz="3999" b="1"/>
            </a:lvl2pPr>
            <a:lvl3pPr marL="1828343" indent="0">
              <a:buNone/>
              <a:defRPr sz="3599" b="1"/>
            </a:lvl3pPr>
            <a:lvl4pPr marL="2742514" indent="0">
              <a:buNone/>
              <a:defRPr sz="3199" b="1"/>
            </a:lvl4pPr>
            <a:lvl5pPr marL="3656686" indent="0">
              <a:buNone/>
              <a:defRPr sz="3199" b="1"/>
            </a:lvl5pPr>
            <a:lvl6pPr marL="4570857" indent="0">
              <a:buNone/>
              <a:defRPr sz="3199" b="1"/>
            </a:lvl6pPr>
            <a:lvl7pPr marL="5485028" indent="0">
              <a:buNone/>
              <a:defRPr sz="3199" b="1"/>
            </a:lvl7pPr>
            <a:lvl8pPr marL="6399200" indent="0">
              <a:buNone/>
              <a:defRPr sz="3199" b="1"/>
            </a:lvl8pPr>
            <a:lvl9pPr marL="7313371" indent="0">
              <a:buNone/>
              <a:defRPr sz="319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147755" y="4501662"/>
            <a:ext cx="10363676" cy="77668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latin typeface="Arial"/>
                <a:cs typeface="Arial"/>
              </a:defRPr>
            </a:lvl1pPr>
            <a:lvl2pPr>
              <a:defRPr sz="3200">
                <a:latin typeface="Arial"/>
                <a:cs typeface="Arial"/>
              </a:defRPr>
            </a:lvl2pPr>
            <a:lvl3pPr>
              <a:defRPr sz="2800">
                <a:latin typeface="Arial"/>
                <a:cs typeface="Arial"/>
              </a:defRPr>
            </a:lvl3pPr>
            <a:lvl4pPr>
              <a:defRPr sz="2800">
                <a:latin typeface="Arial"/>
                <a:cs typeface="Arial"/>
              </a:defRPr>
            </a:lvl4pPr>
            <a:lvl5pPr>
              <a:defRPr sz="28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67D7-8C75-433C-B949-F5BA0106978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9504121-91B7-483A-848E-D04B6FA1937E}"/>
              </a:ext>
            </a:extLst>
          </p:cNvPr>
          <p:cNvSpPr txBox="1"/>
          <p:nvPr userDrawn="1"/>
        </p:nvSpPr>
        <p:spPr>
          <a:xfrm>
            <a:off x="1395498" y="12697759"/>
            <a:ext cx="5246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cap="small" baseline="0" dirty="0">
                <a:solidFill>
                  <a:srgbClr val="40C8F4"/>
                </a:solidFill>
                <a:latin typeface="Arial"/>
                <a:cs typeface="Arial"/>
              </a:rPr>
              <a:t>Kazalci Podnebno ogledalo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3D4BC870-F730-433A-A6A2-A16868D2E7E7}"/>
              </a:ext>
            </a:extLst>
          </p:cNvPr>
          <p:cNvGrpSpPr/>
          <p:nvPr userDrawn="1"/>
        </p:nvGrpSpPr>
        <p:grpSpPr>
          <a:xfrm>
            <a:off x="426995" y="12532742"/>
            <a:ext cx="786392" cy="775998"/>
            <a:chOff x="426995" y="12532742"/>
            <a:chExt cx="786392" cy="775998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6530CECB-6F3A-40D9-AB65-926E98191C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 flipV="1">
              <a:off x="426995" y="12532742"/>
              <a:ext cx="786392" cy="771123"/>
            </a:xfrm>
            <a:prstGeom prst="ellipse">
              <a:avLst/>
            </a:prstGeom>
            <a:solidFill>
              <a:srgbClr val="DEDEDE"/>
            </a:solidFill>
          </p:spPr>
        </p:pic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17FBD835-4A59-4E45-A356-AB2750C28E04}"/>
                </a:ext>
              </a:extLst>
            </p:cNvPr>
            <p:cNvSpPr/>
            <p:nvPr userDrawn="1"/>
          </p:nvSpPr>
          <p:spPr>
            <a:xfrm flipV="1">
              <a:off x="435771" y="12537617"/>
              <a:ext cx="775864" cy="771123"/>
            </a:xfrm>
            <a:prstGeom prst="ellipse">
              <a:avLst/>
            </a:prstGeom>
            <a:noFill/>
            <a:ln w="44450">
              <a:solidFill>
                <a:srgbClr val="40C8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 dirty="0"/>
            </a:p>
          </p:txBody>
        </p:sp>
      </p:grpSp>
    </p:spTree>
    <p:extLst>
      <p:ext uri="{BB962C8B-B14F-4D97-AF65-F5344CB8AC3E}">
        <p14:creationId xmlns:p14="http://schemas.microsoft.com/office/powerpoint/2010/main" val="116801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67D7-8C75-433C-B949-F5BA0106978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1584000" y="1137765"/>
            <a:ext cx="1524044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srgbClr val="31373B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title style</a:t>
            </a:r>
            <a:endParaRPr lang="en-US" sz="70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A147509-0B58-45D8-A159-DB7BE2A955D6}"/>
              </a:ext>
            </a:extLst>
          </p:cNvPr>
          <p:cNvSpPr txBox="1"/>
          <p:nvPr userDrawn="1"/>
        </p:nvSpPr>
        <p:spPr>
          <a:xfrm>
            <a:off x="1395498" y="12697759"/>
            <a:ext cx="5246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cap="small" baseline="0" dirty="0">
                <a:solidFill>
                  <a:srgbClr val="40C8F4"/>
                </a:solidFill>
                <a:latin typeface="Arial"/>
                <a:cs typeface="Arial"/>
              </a:rPr>
              <a:t>Kazalci Podnebno ogledalo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4D05171C-FC24-4C0D-AC14-8C3EA100AA8F}"/>
              </a:ext>
            </a:extLst>
          </p:cNvPr>
          <p:cNvGrpSpPr/>
          <p:nvPr userDrawn="1"/>
        </p:nvGrpSpPr>
        <p:grpSpPr>
          <a:xfrm>
            <a:off x="426995" y="12532742"/>
            <a:ext cx="786392" cy="775998"/>
            <a:chOff x="426995" y="12532742"/>
            <a:chExt cx="786392" cy="775998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61F65AE5-451D-40CE-82F1-2343CA3977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 flipV="1">
              <a:off x="426995" y="12532742"/>
              <a:ext cx="786392" cy="771123"/>
            </a:xfrm>
            <a:prstGeom prst="ellipse">
              <a:avLst/>
            </a:prstGeom>
            <a:solidFill>
              <a:srgbClr val="DEDEDE"/>
            </a:solidFill>
          </p:spPr>
        </p:pic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49CEF3FD-9218-4D19-849C-912DDE27D2E6}"/>
                </a:ext>
              </a:extLst>
            </p:cNvPr>
            <p:cNvSpPr/>
            <p:nvPr userDrawn="1"/>
          </p:nvSpPr>
          <p:spPr>
            <a:xfrm flipV="1">
              <a:off x="435771" y="12537617"/>
              <a:ext cx="775864" cy="771123"/>
            </a:xfrm>
            <a:prstGeom prst="ellipse">
              <a:avLst/>
            </a:prstGeom>
            <a:noFill/>
            <a:ln w="44450">
              <a:solidFill>
                <a:srgbClr val="40C8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 dirty="0"/>
            </a:p>
          </p:txBody>
        </p:sp>
      </p:grpSp>
    </p:spTree>
    <p:extLst>
      <p:ext uri="{BB962C8B-B14F-4D97-AF65-F5344CB8AC3E}">
        <p14:creationId xmlns:p14="http://schemas.microsoft.com/office/powerpoint/2010/main" val="3484447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1218883" y="12712701"/>
            <a:ext cx="5688118" cy="730250"/>
          </a:xfrm>
          <a:prstGeom prst="rect">
            <a:avLst/>
          </a:prstGeom>
        </p:spPr>
        <p:txBody>
          <a:bodyPr lIns="217673" tIns="108836" rIns="217673" bIns="108836"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29031" y="12712701"/>
            <a:ext cx="7719589" cy="730250"/>
          </a:xfrm>
          <a:prstGeom prst="rect">
            <a:avLst/>
          </a:prstGeom>
        </p:spPr>
        <p:txBody>
          <a:bodyPr lIns="217673" tIns="108836" rIns="217673" bIns="108836"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B2D29-87DB-4C1B-9E26-69B4B0AE65B6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698950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462577" y="511176"/>
            <a:ext cx="1675964" cy="730250"/>
          </a:xfrm>
          <a:prstGeom prst="roundRect">
            <a:avLst>
              <a:gd name="adj" fmla="val 10797"/>
            </a:avLst>
          </a:prstGeom>
          <a:solidFill>
            <a:srgbClr val="40C8F4"/>
          </a:solidFill>
        </p:spPr>
        <p:txBody>
          <a:bodyPr vert="horz" lIns="91440" tIns="45720" rIns="91440" bIns="45720" rtlCol="0" anchor="ctr"/>
          <a:lstStyle>
            <a:lvl1pPr algn="r">
              <a:defRPr sz="3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3CBF67D7-8C75-433C-B949-F5BA010697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783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7" r:id="rId4"/>
    <p:sldLayoutId id="2147483664" r:id="rId5"/>
    <p:sldLayoutId id="2147483665" r:id="rId6"/>
    <p:sldLayoutId id="2147483666" r:id="rId7"/>
    <p:sldLayoutId id="2147483668" r:id="rId8"/>
  </p:sldLayoutIdLst>
  <p:hf hdr="0"/>
  <p:txStyles>
    <p:titleStyle>
      <a:lvl1pPr algn="l" defTabSz="1828343" rtl="0" eaLnBrk="1" latinLnBrk="0" hangingPunct="1">
        <a:lnSpc>
          <a:spcPct val="90000"/>
        </a:lnSpc>
        <a:spcBef>
          <a:spcPct val="0"/>
        </a:spcBef>
        <a:buNone/>
        <a:defRPr sz="87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86" indent="-457086" algn="l" defTabSz="1828343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599" kern="1200">
          <a:solidFill>
            <a:schemeClr val="tx1"/>
          </a:solidFill>
          <a:latin typeface="+mn-lt"/>
          <a:ea typeface="+mn-ea"/>
          <a:cs typeface="+mn-cs"/>
        </a:defRPr>
      </a:lvl1pPr>
      <a:lvl2pPr marL="1371257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799" kern="1200">
          <a:solidFill>
            <a:schemeClr val="tx1"/>
          </a:solidFill>
          <a:latin typeface="+mn-lt"/>
          <a:ea typeface="+mn-ea"/>
          <a:cs typeface="+mn-cs"/>
        </a:defRPr>
      </a:lvl2pPr>
      <a:lvl3pPr marL="2285429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999" kern="1200">
          <a:solidFill>
            <a:schemeClr val="tx1"/>
          </a:solidFill>
          <a:latin typeface="+mn-lt"/>
          <a:ea typeface="+mn-ea"/>
          <a:cs typeface="+mn-cs"/>
        </a:defRPr>
      </a:lvl3pPr>
      <a:lvl4pPr marL="3199600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4113771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5027943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942114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856286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770457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1pPr>
      <a:lvl2pPr marL="9141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2pPr>
      <a:lvl3pPr marL="1828343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3pPr>
      <a:lvl4pPr marL="2742514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3656686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4570857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485028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39920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3133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420EF5-AB5C-44D9-9F30-FDDED61E44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sz="6600" dirty="0" smtClean="0">
                <a:latin typeface="+mn-lt"/>
              </a:rPr>
              <a:t>Kazalci Podnebnega ogledala za kmetijstvo </a:t>
            </a:r>
            <a:r>
              <a:rPr lang="sl-SI" sz="6600" dirty="0" smtClean="0">
                <a:latin typeface="+mn-lt"/>
                <a:cs typeface="Calibri"/>
              </a:rPr>
              <a:t>– trenutno stanje in možnosti za njihovo uporabo</a:t>
            </a:r>
            <a:endParaRPr lang="sl-SI" sz="6600" dirty="0"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1CDE7F1-6725-4065-9A3E-E835EBE120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00000" y="5168348"/>
            <a:ext cx="13526169" cy="1388572"/>
          </a:xfrm>
        </p:spPr>
        <p:txBody>
          <a:bodyPr/>
          <a:lstStyle/>
          <a:p>
            <a:r>
              <a:rPr lang="sl-SI" sz="3600" dirty="0"/>
              <a:t>Delavnica Kazalci Podnebno ogledalo</a:t>
            </a:r>
            <a:r>
              <a:rPr lang="sl-SI" dirty="0"/>
              <a:t/>
            </a:r>
            <a:br>
              <a:rPr lang="sl-SI" dirty="0"/>
            </a:br>
            <a:r>
              <a:rPr lang="sl-SI" b="1" dirty="0" smtClean="0"/>
              <a:t>Kmetijstvo in gozdarstvo</a:t>
            </a:r>
            <a:endParaRPr lang="sl-SI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8D4A651-07E8-4594-AFEB-48CD286729A1}"/>
              </a:ext>
            </a:extLst>
          </p:cNvPr>
          <p:cNvSpPr txBox="1"/>
          <p:nvPr/>
        </p:nvSpPr>
        <p:spPr>
          <a:xfrm>
            <a:off x="1808144" y="10345190"/>
            <a:ext cx="1175293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baseline="0" dirty="0" smtClean="0">
                <a:solidFill>
                  <a:srgbClr val="FFFFFF"/>
                </a:solidFill>
                <a:latin typeface="Arial"/>
                <a:cs typeface="Arial"/>
              </a:rPr>
              <a:t>Jože VERBIČ, Kmetijski inštitut Slovenije</a:t>
            </a:r>
            <a:endParaRPr lang="en-US" sz="32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65A1BF0-D778-49FD-BFCE-EC16B269058D}"/>
              </a:ext>
            </a:extLst>
          </p:cNvPr>
          <p:cNvSpPr txBox="1"/>
          <p:nvPr/>
        </p:nvSpPr>
        <p:spPr>
          <a:xfrm>
            <a:off x="1808145" y="10938548"/>
            <a:ext cx="800749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0" dirty="0">
                <a:solidFill>
                  <a:srgbClr val="FFFFFF"/>
                </a:solidFill>
                <a:latin typeface="Arial"/>
                <a:cs typeface="Arial"/>
              </a:rPr>
              <a:t>Ljubljana</a:t>
            </a:r>
            <a:r>
              <a:rPr lang="en-US" sz="3200" b="0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sl-SI" sz="3200" b="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lang="en-US" sz="3200" b="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lang="sl-SI" sz="3200" b="0" dirty="0">
                <a:solidFill>
                  <a:srgbClr val="FFFFFF"/>
                </a:solidFill>
                <a:latin typeface="Arial"/>
                <a:cs typeface="Arial"/>
              </a:rPr>
              <a:t> 10</a:t>
            </a:r>
            <a:r>
              <a:rPr lang="en-US" sz="3200" b="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lang="sl-SI" sz="3200" b="0" dirty="0">
                <a:solidFill>
                  <a:srgbClr val="FFFFFF"/>
                </a:solidFill>
                <a:latin typeface="Arial"/>
                <a:cs typeface="Arial"/>
              </a:rPr>
              <a:t> 2023</a:t>
            </a:r>
            <a:endParaRPr lang="en-US" sz="3200" b="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2470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3500" y="1198950"/>
            <a:ext cx="21025723" cy="1632444"/>
          </a:xfrm>
        </p:spPr>
        <p:txBody>
          <a:bodyPr/>
          <a:lstStyle/>
          <a:p>
            <a:r>
              <a:rPr lang="sl-SI" dirty="0" smtClean="0"/>
              <a:t>Kazalci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37187" y="3324056"/>
            <a:ext cx="9890042" cy="7496344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sl-SI" i="1" dirty="0"/>
              <a:t>Površine njiv in vrtov v ukrepih, ki zahtevajo gnojenje na podlagi hitrih talnih ali rastlinskih testov </a:t>
            </a:r>
            <a:r>
              <a:rPr lang="sl-SI" b="1" i="1" dirty="0">
                <a:solidFill>
                  <a:srgbClr val="40C8F4"/>
                </a:solidFill>
              </a:rPr>
              <a:t>so v zadnjih letih znatno presegle ciljno vrednost</a:t>
            </a:r>
            <a:r>
              <a:rPr lang="sl-SI" i="1" dirty="0"/>
              <a:t>, ki je bila določena s Programom razvoja podeželja 2014−2020.</a:t>
            </a:r>
            <a:endParaRPr lang="sl-SI" i="1" dirty="0">
              <a:solidFill>
                <a:srgbClr val="40C8F4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sl-SI" i="1" dirty="0">
              <a:solidFill>
                <a:srgbClr val="40C8F4"/>
              </a:solidFill>
            </a:endParaRPr>
          </a:p>
          <a:p>
            <a:endParaRPr lang="sl-SI" dirty="0">
              <a:solidFill>
                <a:srgbClr val="40C8F4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67D7-8C75-433C-B949-F5BA01069781}" type="slidenum">
              <a:rPr lang="en-US" smtClean="0"/>
              <a:t>10</a:t>
            </a:fld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7729" y="2817236"/>
            <a:ext cx="12551032" cy="7257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PoljeZBesedilom 5"/>
          <p:cNvSpPr txBox="1"/>
          <p:nvPr/>
        </p:nvSpPr>
        <p:spPr>
          <a:xfrm>
            <a:off x="16356330" y="10355580"/>
            <a:ext cx="42146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b="1" dirty="0" smtClean="0">
                <a:solidFill>
                  <a:srgbClr val="31373B"/>
                </a:solidFill>
                <a:latin typeface="Arial"/>
                <a:cs typeface="Arial"/>
              </a:rPr>
              <a:t>35,5 % njiv v ukrepih</a:t>
            </a:r>
          </a:p>
        </p:txBody>
      </p:sp>
    </p:spTree>
    <p:extLst>
      <p:ext uri="{BB962C8B-B14F-4D97-AF65-F5344CB8AC3E}">
        <p14:creationId xmlns:p14="http://schemas.microsoft.com/office/powerpoint/2010/main" val="3041692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7800" y="1103700"/>
            <a:ext cx="21025723" cy="1632444"/>
          </a:xfrm>
        </p:spPr>
        <p:txBody>
          <a:bodyPr/>
          <a:lstStyle/>
          <a:p>
            <a:r>
              <a:rPr lang="sl-SI" dirty="0"/>
              <a:t>Kazalci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4328" y="2751648"/>
            <a:ext cx="9453277" cy="9764202"/>
          </a:xfrm>
        </p:spPr>
        <p:txBody>
          <a:bodyPr/>
          <a:lstStyle/>
          <a:p>
            <a:r>
              <a:rPr lang="sl-SI" i="1" dirty="0"/>
              <a:t>Povečanje učinkovitosti reje živali – prispevek k zmanjšanju emisij metana in </a:t>
            </a:r>
            <a:r>
              <a:rPr lang="sl-SI" i="1" dirty="0" err="1"/>
              <a:t>didušikovega</a:t>
            </a:r>
            <a:r>
              <a:rPr lang="sl-SI" i="1" dirty="0"/>
              <a:t> oksida.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l-SI" dirty="0" smtClean="0"/>
              <a:t>Pri prireji mleka se kaže po </a:t>
            </a:r>
            <a:r>
              <a:rPr lang="sl-SI" dirty="0"/>
              <a:t>letu 2013 jasen in ugoden trend </a:t>
            </a:r>
            <a:r>
              <a:rPr lang="sl-SI" dirty="0" smtClean="0"/>
              <a:t>zmanjševanja intenzivnosti emisij. </a:t>
            </a:r>
            <a:r>
              <a:rPr lang="sl-SI" b="1" dirty="0" smtClean="0">
                <a:solidFill>
                  <a:srgbClr val="40C8F4"/>
                </a:solidFill>
              </a:rPr>
              <a:t>V letu 2022 je bila ciljna vrednost dosežena.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l-SI" dirty="0" smtClean="0"/>
              <a:t>Intenzivnost emisij pri </a:t>
            </a:r>
            <a:r>
              <a:rPr lang="sl-SI" dirty="0"/>
              <a:t>prireji </a:t>
            </a:r>
            <a:r>
              <a:rPr lang="sl-SI" dirty="0" smtClean="0"/>
              <a:t>govejega mesa je v letu 2023 prikazana prvič. Trend po </a:t>
            </a:r>
            <a:r>
              <a:rPr lang="sl-SI" dirty="0"/>
              <a:t>letu </a:t>
            </a:r>
            <a:r>
              <a:rPr lang="sl-SI" dirty="0" smtClean="0"/>
              <a:t>2014 je ugoden, a premalo intenziven. </a:t>
            </a:r>
            <a:r>
              <a:rPr lang="sl-SI" b="1" dirty="0" smtClean="0">
                <a:solidFill>
                  <a:srgbClr val="40C8F4"/>
                </a:solidFill>
              </a:rPr>
              <a:t>Doseganja cilja še ni mogoče komentirati</a:t>
            </a:r>
            <a:r>
              <a:rPr lang="sl-SI" dirty="0" smtClean="0"/>
              <a:t>, saj je bilo izhodišče določeno kot povprečje obdobja 2016 - 2020.  </a:t>
            </a:r>
            <a:endParaRPr lang="sl-SI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sl-SI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sl-SI" i="1" dirty="0">
              <a:solidFill>
                <a:srgbClr val="40C8F4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sl-SI" i="1" dirty="0">
              <a:solidFill>
                <a:srgbClr val="40C8F4"/>
              </a:solidFill>
            </a:endParaRPr>
          </a:p>
          <a:p>
            <a:endParaRPr lang="sl-SI" dirty="0">
              <a:solidFill>
                <a:srgbClr val="40C8F4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67D7-8C75-433C-B949-F5BA01069781}" type="slidenum">
              <a:rPr lang="en-US" smtClean="0"/>
              <a:t>11</a:t>
            </a:fld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2095" y="166711"/>
            <a:ext cx="12160034" cy="7001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4753" y="6447200"/>
            <a:ext cx="12160036" cy="7001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0627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1600" y="1103700"/>
            <a:ext cx="21025723" cy="2651126"/>
          </a:xfrm>
        </p:spPr>
        <p:txBody>
          <a:bodyPr/>
          <a:lstStyle/>
          <a:p>
            <a:r>
              <a:rPr lang="sl-SI" dirty="0" smtClean="0"/>
              <a:t>Spremljanje izvajanja ukrepov (izbrani ukrepi)</a:t>
            </a:r>
            <a:endParaRPr lang="sl-SI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84000" y="2512465"/>
            <a:ext cx="21025723" cy="9586402"/>
          </a:xfrm>
        </p:spPr>
        <p:txBody>
          <a:bodyPr/>
          <a:lstStyle/>
          <a:p>
            <a:r>
              <a:rPr lang="sl-SI" b="1" dirty="0" smtClean="0"/>
              <a:t>2022</a:t>
            </a:r>
            <a:endParaRPr lang="sl-SI" b="1" dirty="0"/>
          </a:p>
          <a:p>
            <a:r>
              <a:rPr lang="sl-SI" b="1" dirty="0"/>
              <a:t>Dobra vključenost kmetov v </a:t>
            </a:r>
            <a:r>
              <a:rPr lang="sl-SI" b="1" u="sng" dirty="0"/>
              <a:t>izbrane</a:t>
            </a:r>
            <a:r>
              <a:rPr lang="sl-SI" b="1" dirty="0"/>
              <a:t> operacije/zahteve Kmetijsko-</a:t>
            </a:r>
            <a:r>
              <a:rPr lang="sl-SI" b="1" dirty="0" err="1"/>
              <a:t>okoljsko</a:t>
            </a:r>
            <a:r>
              <a:rPr lang="sl-SI" b="1" dirty="0"/>
              <a:t>-podnebnih plačil Programa razvoja podeželja 2014-2020 (PRP 2014-2020).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l-SI" b="1" dirty="0"/>
              <a:t>Operacija Poljedelstvo in zelenjadarstvo z obveznim </a:t>
            </a:r>
            <a:r>
              <a:rPr lang="sl-SI" b="1" dirty="0" smtClean="0">
                <a:solidFill>
                  <a:srgbClr val="00B0F0"/>
                </a:solidFill>
              </a:rPr>
              <a:t>petletnim kolobarjenjem in izvajanjem </a:t>
            </a:r>
            <a:r>
              <a:rPr lang="sl-SI" b="1" dirty="0">
                <a:solidFill>
                  <a:srgbClr val="00B0F0"/>
                </a:solidFill>
              </a:rPr>
              <a:t>gnojenja na podlagi meritev mineralnega dušika v tleh</a:t>
            </a:r>
            <a:r>
              <a:rPr lang="sl-SI" b="1" dirty="0"/>
              <a:t>  - izvaja se na </a:t>
            </a:r>
            <a:r>
              <a:rPr lang="sl-SI" b="1" dirty="0" smtClean="0"/>
              <a:t>63.367 ha (35,5 </a:t>
            </a:r>
            <a:r>
              <a:rPr lang="sl-SI" b="1" dirty="0"/>
              <a:t>% vseh </a:t>
            </a:r>
            <a:r>
              <a:rPr lang="sl-SI" b="1" dirty="0" smtClean="0"/>
              <a:t>njiv). </a:t>
            </a:r>
            <a:endParaRPr lang="sl-SI" b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l-SI" b="1" dirty="0"/>
              <a:t>Zahteva </a:t>
            </a:r>
            <a:r>
              <a:rPr lang="pl-PL" b="1" dirty="0">
                <a:solidFill>
                  <a:srgbClr val="00B0F0"/>
                </a:solidFill>
              </a:rPr>
              <a:t>Gnojenje z organskimi gnojili z nizkimi izpusti v zrak</a:t>
            </a:r>
            <a:r>
              <a:rPr lang="pl-PL" b="1" dirty="0"/>
              <a:t> v sklopu operacije </a:t>
            </a:r>
            <a:r>
              <a:rPr lang="sl-SI" b="1" dirty="0" smtClean="0"/>
              <a:t>Poljedelstvo in zelenjadarstvo – izvaja se na 20.420 ha (11,4 </a:t>
            </a:r>
            <a:r>
              <a:rPr lang="sl-SI" b="1" dirty="0"/>
              <a:t>% vseh </a:t>
            </a:r>
            <a:r>
              <a:rPr lang="sl-SI" b="1" dirty="0" smtClean="0"/>
              <a:t>njiv).</a:t>
            </a:r>
            <a:endParaRPr lang="sl-SI" b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l-SI" b="1" dirty="0" smtClean="0">
                <a:solidFill>
                  <a:srgbClr val="00B0F0"/>
                </a:solidFill>
              </a:rPr>
              <a:t>Namenske ozelenitve </a:t>
            </a:r>
            <a:r>
              <a:rPr lang="sl-SI" b="1" dirty="0">
                <a:solidFill>
                  <a:srgbClr val="00B0F0"/>
                </a:solidFill>
              </a:rPr>
              <a:t>njivskih površin</a:t>
            </a:r>
            <a:r>
              <a:rPr lang="sl-SI" b="1" dirty="0"/>
              <a:t> v sklopu </a:t>
            </a:r>
            <a:r>
              <a:rPr lang="sl-SI" b="1" dirty="0" smtClean="0"/>
              <a:t>operacij </a:t>
            </a:r>
            <a:r>
              <a:rPr lang="sl-SI" b="1" dirty="0"/>
              <a:t>Poljedelstvo in </a:t>
            </a:r>
            <a:r>
              <a:rPr lang="sl-SI" b="1" dirty="0" smtClean="0"/>
              <a:t>zelenjadarstvo in Vodni viri </a:t>
            </a:r>
            <a:r>
              <a:rPr lang="sl-SI" b="1" dirty="0"/>
              <a:t>– </a:t>
            </a:r>
            <a:r>
              <a:rPr lang="sl-SI" b="1" dirty="0" smtClean="0"/>
              <a:t>izvajajo </a:t>
            </a:r>
            <a:r>
              <a:rPr lang="sl-SI" b="1" dirty="0"/>
              <a:t>se </a:t>
            </a:r>
            <a:r>
              <a:rPr lang="sl-SI" b="1" dirty="0" smtClean="0"/>
              <a:t>na 61.082 ha </a:t>
            </a:r>
            <a:r>
              <a:rPr lang="sl-SI" b="1" dirty="0"/>
              <a:t>(podatki o vloženih zahtevkih</a:t>
            </a:r>
            <a:r>
              <a:rPr lang="sl-SI" b="1" dirty="0" smtClean="0"/>
              <a:t>) (34,2 </a:t>
            </a:r>
            <a:r>
              <a:rPr lang="sl-SI" b="1" dirty="0"/>
              <a:t>% vseh </a:t>
            </a:r>
            <a:r>
              <a:rPr lang="sl-SI" b="1" dirty="0" smtClean="0"/>
              <a:t>njiv).</a:t>
            </a:r>
            <a:endParaRPr lang="sl-SI" b="1" dirty="0"/>
          </a:p>
          <a:p>
            <a:endParaRPr lang="sl-SI" b="1" dirty="0"/>
          </a:p>
          <a:p>
            <a:endParaRPr lang="sl-SI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67D7-8C75-433C-B949-F5BA0106978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427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0650" y="1179900"/>
            <a:ext cx="21025723" cy="2651126"/>
          </a:xfrm>
        </p:spPr>
        <p:txBody>
          <a:bodyPr/>
          <a:lstStyle/>
          <a:p>
            <a:r>
              <a:rPr lang="sl-SI" dirty="0"/>
              <a:t>Glavne vrzeli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50650" y="3164592"/>
            <a:ext cx="21025723" cy="7386815"/>
          </a:xfrm>
        </p:spPr>
        <p:txBody>
          <a:bodyPr/>
          <a:lstStyle/>
          <a:p>
            <a:r>
              <a:rPr lang="sl-SI" b="1" dirty="0" smtClean="0"/>
              <a:t>2022</a:t>
            </a:r>
            <a:endParaRPr lang="sl-SI" b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l-SI" b="1" dirty="0"/>
              <a:t>Premajhna podpora </a:t>
            </a:r>
            <a:r>
              <a:rPr lang="sl-SI" b="1" dirty="0" smtClean="0">
                <a:solidFill>
                  <a:srgbClr val="00B0F0"/>
                </a:solidFill>
              </a:rPr>
              <a:t>zmanjševanju </a:t>
            </a:r>
            <a:r>
              <a:rPr lang="sl-SI" b="1" dirty="0">
                <a:solidFill>
                  <a:srgbClr val="00B0F0"/>
                </a:solidFill>
              </a:rPr>
              <a:t>emisij metana </a:t>
            </a:r>
            <a:r>
              <a:rPr lang="sl-SI" b="1" dirty="0"/>
              <a:t>iz prebavil </a:t>
            </a:r>
            <a:r>
              <a:rPr lang="sl-SI" b="1" dirty="0" err="1"/>
              <a:t>rejnih</a:t>
            </a:r>
            <a:r>
              <a:rPr lang="sl-SI" b="1" dirty="0"/>
              <a:t> </a:t>
            </a:r>
            <a:r>
              <a:rPr lang="sl-SI" b="1" dirty="0" smtClean="0"/>
              <a:t>živali in iz gnojišč – ukrepi so se začeli šele v letu 2023 z začetkom izvajanja Strateškega načrta SKP 2023-2027.</a:t>
            </a:r>
            <a:endParaRPr lang="sl-SI" b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l-SI" b="1" dirty="0"/>
              <a:t>Premajhen obseg izvajanja zahteve Gnojenje z organskimi gnojili z </a:t>
            </a:r>
            <a:r>
              <a:rPr lang="sl-SI" b="1" dirty="0">
                <a:solidFill>
                  <a:srgbClr val="00B0F0"/>
                </a:solidFill>
              </a:rPr>
              <a:t>nizkimi izpusti v zrak na trajnem travinju</a:t>
            </a:r>
            <a:r>
              <a:rPr lang="sl-SI" b="1" dirty="0"/>
              <a:t> – </a:t>
            </a:r>
            <a:r>
              <a:rPr lang="sl-SI" b="1" dirty="0" smtClean="0"/>
              <a:t>le na 296 ha oz. na manj kot </a:t>
            </a:r>
            <a:r>
              <a:rPr lang="pl-PL" b="1" dirty="0" smtClean="0"/>
              <a:t>0,10 </a:t>
            </a:r>
            <a:r>
              <a:rPr lang="pl-PL" b="1" dirty="0"/>
              <a:t>% od skupne površine trajnega travinja</a:t>
            </a:r>
            <a:r>
              <a:rPr lang="pl-PL" b="1" dirty="0" smtClean="0"/>
              <a:t>. </a:t>
            </a:r>
            <a:r>
              <a:rPr lang="sl-SI" b="1" dirty="0"/>
              <a:t>Strateškega načrta </a:t>
            </a:r>
            <a:r>
              <a:rPr lang="sl-SI" b="1" dirty="0" smtClean="0"/>
              <a:t>SKP je odpravil pogojevanje zahteve z drugimi zahtevami – pričakovano je precejšnje povečanje izvajanja tega načina gnojenja.</a:t>
            </a:r>
            <a:endParaRPr lang="sl-SI" b="1" dirty="0"/>
          </a:p>
          <a:p>
            <a:endParaRPr lang="sl-SI" b="1" dirty="0"/>
          </a:p>
          <a:p>
            <a:endParaRPr lang="sl-SI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67D7-8C75-433C-B949-F5BA0106978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708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2550" y="1103700"/>
            <a:ext cx="21025723" cy="2651126"/>
          </a:xfrm>
        </p:spPr>
        <p:txBody>
          <a:bodyPr/>
          <a:lstStyle/>
          <a:p>
            <a:r>
              <a:rPr lang="sl-SI" dirty="0" smtClean="0"/>
              <a:t>Priporočilo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9700" y="3057433"/>
            <a:ext cx="21025723" cy="2428967"/>
          </a:xfrm>
        </p:spPr>
        <p:txBody>
          <a:bodyPr/>
          <a:lstStyle/>
          <a:p>
            <a:r>
              <a:rPr lang="sl-SI" sz="4800" b="1" dirty="0" smtClean="0">
                <a:solidFill>
                  <a:srgbClr val="00B0F0"/>
                </a:solidFill>
              </a:rPr>
              <a:t>Strateški načrt </a:t>
            </a:r>
            <a:r>
              <a:rPr lang="sl-SI" sz="4800" b="1" dirty="0">
                <a:solidFill>
                  <a:srgbClr val="00B0F0"/>
                </a:solidFill>
              </a:rPr>
              <a:t>SKP 2023-2027 </a:t>
            </a:r>
            <a:r>
              <a:rPr lang="sl-SI" sz="4800" b="1" dirty="0" smtClean="0">
                <a:solidFill>
                  <a:srgbClr val="00B0F0"/>
                </a:solidFill>
              </a:rPr>
              <a:t>je na področju zmanjševanja emisij TGP precej ambicioznejši od Programa razvoja podeželja 2014-2020. Med ključnimi nalogami bo v prihodnje tudi spremljanje izvajanja in učinkov.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sl-SI" b="1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sl-SI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67D7-8C75-433C-B949-F5BA0106978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58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566AD5A-4D69-4255-85EC-2E4250E54A06}"/>
              </a:ext>
            </a:extLst>
          </p:cNvPr>
          <p:cNvSpPr/>
          <p:nvPr/>
        </p:nvSpPr>
        <p:spPr>
          <a:xfrm>
            <a:off x="1071308" y="8624091"/>
            <a:ext cx="22087630" cy="1906018"/>
          </a:xfrm>
          <a:prstGeom prst="rect">
            <a:avLst/>
          </a:prstGeom>
          <a:solidFill>
            <a:srgbClr val="40C8F4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B56EED-DA23-4798-ABBA-A78E6A3FC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4000" y="1311778"/>
            <a:ext cx="21025723" cy="2651126"/>
          </a:xfrm>
        </p:spPr>
        <p:txBody>
          <a:bodyPr/>
          <a:lstStyle/>
          <a:p>
            <a:r>
              <a:rPr lang="sl-SI" dirty="0"/>
              <a:t>Vprašanja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AA91DAF-45FF-49D0-91B7-CA498A4CD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67D7-8C75-433C-B949-F5BA01069781}" type="slidenum">
              <a:rPr lang="en-US" smtClean="0"/>
              <a:t>15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0E28887A-AB2E-48D1-9243-8A60B8C8C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3986" y="2646112"/>
            <a:ext cx="21521859" cy="7386637"/>
          </a:xfrm>
        </p:spPr>
        <p:txBody>
          <a:bodyPr/>
          <a:lstStyle/>
          <a:p>
            <a:pPr marL="571500" indent="-571500">
              <a:spcBef>
                <a:spcPts val="4200"/>
              </a:spcBef>
              <a:buFont typeface="Arial" panose="020B0604020202020204" pitchFamily="34" charset="0"/>
              <a:buChar char="•"/>
            </a:pPr>
            <a:r>
              <a:rPr lang="sl-SI" sz="5400" dirty="0" smtClean="0"/>
              <a:t>Ali kdo od vas uporablja </a:t>
            </a:r>
            <a:r>
              <a:rPr lang="sl-SI" sz="5400" dirty="0"/>
              <a:t>kazalce pri svojem delu? </a:t>
            </a:r>
            <a:r>
              <a:rPr lang="sl-SI" sz="5400" dirty="0" smtClean="0"/>
              <a:t>Kaj </a:t>
            </a:r>
            <a:r>
              <a:rPr lang="sl-SI" sz="5400" dirty="0"/>
              <a:t>bi </a:t>
            </a:r>
            <a:r>
              <a:rPr lang="sl-SI" sz="5400" dirty="0" smtClean="0"/>
              <a:t>bilo treba izboljšati? </a:t>
            </a:r>
            <a:endParaRPr lang="sl-SI" sz="5400" dirty="0"/>
          </a:p>
          <a:p>
            <a:pPr marL="571500" indent="-571500">
              <a:spcBef>
                <a:spcPts val="2400"/>
              </a:spcBef>
              <a:buFont typeface="Arial" panose="020B0604020202020204" pitchFamily="34" charset="0"/>
              <a:buChar char="•"/>
            </a:pPr>
            <a:endParaRPr lang="sl-SI" sz="5400" dirty="0"/>
          </a:p>
          <a:p>
            <a:pPr marL="571500" indent="-571500">
              <a:spcBef>
                <a:spcPts val="4200"/>
              </a:spcBef>
              <a:buFont typeface="Arial" panose="020B0604020202020204" pitchFamily="34" charset="0"/>
              <a:buChar char="•"/>
            </a:pPr>
            <a:r>
              <a:rPr lang="sl-SI" sz="5400" dirty="0">
                <a:solidFill>
                  <a:schemeClr val="bg1"/>
                </a:solidFill>
              </a:rPr>
              <a:t>Pri izbiri in sooblikovanju priporočil ter posredovanju drugih komentarjev na vsebine PO2022 lahko sodelujete še do </a:t>
            </a:r>
            <a:r>
              <a:rPr lang="sl-SI" sz="5400" b="1" dirty="0">
                <a:solidFill>
                  <a:schemeClr val="bg1"/>
                </a:solidFill>
              </a:rPr>
              <a:t>20. 5. 2022</a:t>
            </a:r>
            <a:r>
              <a:rPr lang="sl-SI" sz="5400" dirty="0">
                <a:solidFill>
                  <a:schemeClr val="bg1"/>
                </a:solidFill>
              </a:rPr>
              <a:t>!   </a:t>
            </a:r>
          </a:p>
        </p:txBody>
      </p:sp>
    </p:spTree>
    <p:extLst>
      <p:ext uri="{BB962C8B-B14F-4D97-AF65-F5344CB8AC3E}">
        <p14:creationId xmlns:p14="http://schemas.microsoft.com/office/powerpoint/2010/main" val="1821030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081675-9875-4A93-BE25-38A336B22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Hvala za pozornost!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A304CBC-8B45-44B0-BD03-24F92F3411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70606ED-FC26-4471-A3E5-F621F845A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67D7-8C75-433C-B949-F5BA0106978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1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420EF5-AB5C-44D9-9F30-FDDED61E44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8144" y="7097139"/>
            <a:ext cx="13590746" cy="3529683"/>
          </a:xfrm>
        </p:spPr>
        <p:txBody>
          <a:bodyPr/>
          <a:lstStyle/>
          <a:p>
            <a:r>
              <a:rPr lang="sl-SI" sz="6000" dirty="0" smtClean="0">
                <a:latin typeface="+mn-lt"/>
              </a:rPr>
              <a:t>Novi cilji, novi kazalci </a:t>
            </a:r>
            <a:r>
              <a:rPr lang="sl-SI" sz="6000" dirty="0" smtClean="0">
                <a:latin typeface="+mn-lt"/>
                <a:cs typeface="Calibri"/>
              </a:rPr>
              <a:t>– predlogi novih kazalcev za spremljanje doseganja ciljev in izvajanja ukrepov do leta 2030</a:t>
            </a:r>
            <a:endParaRPr lang="sl-SI" sz="6000" dirty="0"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1CDE7F1-6725-4065-9A3E-E835EBE120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00000" y="5168348"/>
            <a:ext cx="13526169" cy="1388572"/>
          </a:xfrm>
        </p:spPr>
        <p:txBody>
          <a:bodyPr/>
          <a:lstStyle/>
          <a:p>
            <a:r>
              <a:rPr lang="sl-SI" sz="3600" dirty="0"/>
              <a:t>Delavnica Kazalci Podnebno ogledalo</a:t>
            </a:r>
            <a:r>
              <a:rPr lang="sl-SI" dirty="0"/>
              <a:t/>
            </a:r>
            <a:br>
              <a:rPr lang="sl-SI" dirty="0"/>
            </a:br>
            <a:r>
              <a:rPr lang="sl-SI" b="1" dirty="0" smtClean="0"/>
              <a:t>Kmetijstvo in gozdarstvo</a:t>
            </a:r>
            <a:endParaRPr lang="sl-SI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8D4A651-07E8-4594-AFEB-48CD286729A1}"/>
              </a:ext>
            </a:extLst>
          </p:cNvPr>
          <p:cNvSpPr txBox="1"/>
          <p:nvPr/>
        </p:nvSpPr>
        <p:spPr>
          <a:xfrm>
            <a:off x="1808144" y="11142211"/>
            <a:ext cx="1175293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baseline="0" dirty="0" smtClean="0">
                <a:solidFill>
                  <a:srgbClr val="FFFFFF"/>
                </a:solidFill>
                <a:latin typeface="Arial"/>
                <a:cs typeface="Arial"/>
              </a:rPr>
              <a:t>Jože VERBIČ, Kmetijski inštitut Slovenije</a:t>
            </a:r>
            <a:endParaRPr lang="en-US" sz="32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65A1BF0-D778-49FD-BFCE-EC16B269058D}"/>
              </a:ext>
            </a:extLst>
          </p:cNvPr>
          <p:cNvSpPr txBox="1"/>
          <p:nvPr/>
        </p:nvSpPr>
        <p:spPr>
          <a:xfrm>
            <a:off x="1808144" y="11736570"/>
            <a:ext cx="800749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0" dirty="0">
                <a:solidFill>
                  <a:srgbClr val="FFFFFF"/>
                </a:solidFill>
                <a:latin typeface="Arial"/>
                <a:cs typeface="Arial"/>
              </a:rPr>
              <a:t>Ljubljana</a:t>
            </a:r>
            <a:r>
              <a:rPr lang="en-US" sz="3200" b="0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sl-SI" sz="3200" b="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lang="en-US" sz="3200" b="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lang="sl-SI" sz="3200" b="0" dirty="0">
                <a:solidFill>
                  <a:srgbClr val="FFFFFF"/>
                </a:solidFill>
                <a:latin typeface="Arial"/>
                <a:cs typeface="Arial"/>
              </a:rPr>
              <a:t> 10</a:t>
            </a:r>
            <a:r>
              <a:rPr lang="en-US" sz="3200" b="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lang="sl-SI" sz="3200" b="0" dirty="0">
                <a:solidFill>
                  <a:srgbClr val="FFFFFF"/>
                </a:solidFill>
                <a:latin typeface="Arial"/>
                <a:cs typeface="Arial"/>
              </a:rPr>
              <a:t> 2023</a:t>
            </a:r>
            <a:endParaRPr lang="en-US" sz="3200" b="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6720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1600" y="352586"/>
            <a:ext cx="21869271" cy="2651126"/>
          </a:xfrm>
        </p:spPr>
        <p:txBody>
          <a:bodyPr/>
          <a:lstStyle/>
          <a:p>
            <a:r>
              <a:rPr lang="sl-SI" sz="5400" dirty="0"/>
              <a:t>PREDLOG PRIPRAVE KAZALCEV PODNEBNO OGLEDALO 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67D7-8C75-433C-B949-F5BA01069781}" type="slidenum">
              <a:rPr lang="en-US" smtClean="0"/>
              <a:t>18</a:t>
            </a:fld>
            <a:endParaRPr lang="en-US"/>
          </a:p>
        </p:txBody>
      </p:sp>
      <p:graphicFrame>
        <p:nvGraphicFramePr>
          <p:cNvPr id="10" name="Ograda vsebine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2604312"/>
              </p:ext>
            </p:extLst>
          </p:nvPr>
        </p:nvGraphicFramePr>
        <p:xfrm>
          <a:off x="1552802" y="1783217"/>
          <a:ext cx="21024849" cy="105153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08283"/>
                <a:gridCol w="7008283"/>
                <a:gridCol w="7008283"/>
              </a:tblGrid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Kazalec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Predlog</a:t>
                      </a:r>
                      <a:r>
                        <a:rPr lang="sl-SI" baseline="0" dirty="0" smtClean="0"/>
                        <a:t> spremembe naslova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Spremembe</a:t>
                      </a:r>
                      <a:endParaRPr lang="sl-SI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l-SI" sz="3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[PO13] </a:t>
                      </a:r>
                      <a:r>
                        <a:rPr lang="sl-SI" sz="3200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Povečanje učinkovitosti reje domačih živali </a:t>
                      </a:r>
                      <a:endParaRPr lang="sl-SI" sz="3200" strike="noStrike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3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Intenzivnost emisij toplogrednih plinov pri prireji mleka in govejega mesa</a:t>
                      </a:r>
                      <a:endParaRPr lang="sl-SI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8283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3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Sprememba imena  in nadgradnja z intenzivnostjo emisij TGP pri prireji govejega mesa (do zdaj samo mleka)</a:t>
                      </a:r>
                      <a:endParaRPr lang="sl-SI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l-SI" sz="3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[PO14] Racionalno gnojenje kmetijskih rastlin z dušikom</a:t>
                      </a:r>
                      <a:endParaRPr lang="sl-SI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3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Racionalno gnojenje kmetijskih rastlin z dušikom – poraba dušikovih mineralnih gnojil</a:t>
                      </a:r>
                      <a:endParaRPr lang="sl-SI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8283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3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Manjša sprememba  imena</a:t>
                      </a:r>
                    </a:p>
                    <a:p>
                      <a:endParaRPr lang="sl-SI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l-SI" sz="3200" dirty="0" smtClean="0"/>
                        <a:t>[PO15] Učinkovitejše kroženje dušika v kmetijstvu – bruto bilančni presežek dušika</a:t>
                      </a:r>
                      <a:endParaRPr lang="sl-SI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3200" dirty="0" smtClean="0"/>
                        <a:t>Ukrepi za učinkovitejše kroženje dušika v kmetijstvu – bruto bilančni presežek dušika</a:t>
                      </a:r>
                      <a:endParaRPr lang="sl-SI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8283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3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Manjša sprememba  imena</a:t>
                      </a:r>
                    </a:p>
                    <a:p>
                      <a:endParaRPr lang="sl-SI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l-SI" sz="3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[PO16] Učinkovitejše kroženje dušika v kmetijstvu – površina zemljišč v ukrepu Ekološko kmetovanje</a:t>
                      </a:r>
                      <a:endParaRPr lang="sl-SI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3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Ukrepi za učinkovitejše kroženje dušika v kmetijstvu – površina zemljišč v ukrepu Ekološko kmetovanje</a:t>
                      </a:r>
                      <a:endParaRPr lang="sl-SI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8283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3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Manjša sprememba  imena</a:t>
                      </a:r>
                    </a:p>
                    <a:p>
                      <a:endParaRPr lang="sl-SI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l-SI" sz="3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[PO17] Učinkovitejše kroženje dušika v kmetijstvu – površine njiv in vrtov v ukrepih, ki zahtevajo gnojenje na podlagi hitrih talnih ali rastlinskih testov</a:t>
                      </a:r>
                      <a:endParaRPr lang="sl-SI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3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Ukrepi za učinkovitejše kroženje dušika v kmetijstvu – površine njiv in vrtov v ukrepih, ki zahtevajo gnojenje na podlagi hitrih talnih ali rastlinskih testov</a:t>
                      </a:r>
                      <a:endParaRPr lang="sl-SI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8283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3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Manjša sprememba  imena</a:t>
                      </a:r>
                    </a:p>
                    <a:p>
                      <a:endParaRPr lang="sl-SI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21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1600" y="352586"/>
            <a:ext cx="21869271" cy="2651126"/>
          </a:xfrm>
        </p:spPr>
        <p:txBody>
          <a:bodyPr/>
          <a:lstStyle/>
          <a:p>
            <a:r>
              <a:rPr lang="sl-SI" sz="5400" dirty="0" smtClean="0"/>
              <a:t>PRIPRAVA NAVEZAVE NA OBSTOJEČ KAZALEC</a:t>
            </a:r>
            <a:endParaRPr lang="sl-SI" sz="5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67D7-8C75-433C-B949-F5BA01069781}" type="slidenum">
              <a:rPr lang="en-US" smtClean="0"/>
              <a:t>19</a:t>
            </a:fld>
            <a:endParaRPr lang="en-US"/>
          </a:p>
        </p:txBody>
      </p:sp>
      <p:graphicFrame>
        <p:nvGraphicFramePr>
          <p:cNvPr id="10" name="Ograda vsebine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9443863"/>
              </p:ext>
            </p:extLst>
          </p:nvPr>
        </p:nvGraphicFramePr>
        <p:xfrm>
          <a:off x="1438502" y="2779260"/>
          <a:ext cx="21024849" cy="42967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08283"/>
                <a:gridCol w="5726415"/>
                <a:gridCol w="8290151"/>
              </a:tblGrid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Kazalec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8283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dirty="0" smtClean="0"/>
                        <a:t>Predlog</a:t>
                      </a:r>
                      <a:r>
                        <a:rPr lang="sl-SI" baseline="0" dirty="0" smtClean="0"/>
                        <a:t> spremembe naslova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8283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dirty="0" smtClean="0"/>
                        <a:t>Spremembe</a:t>
                      </a:r>
                      <a:endParaRPr lang="sl-SI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l-SI" sz="3599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[KM14] Izpusti metana in </a:t>
                      </a:r>
                      <a:r>
                        <a:rPr lang="sl-SI" sz="3599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didušikovega</a:t>
                      </a:r>
                      <a:r>
                        <a:rPr lang="sl-SI" sz="3599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oksida</a:t>
                      </a:r>
                      <a:endParaRPr lang="sl-SI" sz="3200" strike="noStrike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3200" dirty="0" smtClean="0"/>
                        <a:t>/</a:t>
                      </a:r>
                      <a:endParaRPr lang="sl-SI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3599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 podnebnem ogledalu</a:t>
                      </a:r>
                      <a:r>
                        <a:rPr lang="sl-SI" sz="3599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pripraviti navezavo na ta kazalec</a:t>
                      </a:r>
                    </a:p>
                    <a:p>
                      <a:endParaRPr lang="sl-SI" sz="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sl-SI" sz="3599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Prilagoditev – ločen prikaz emisij za živinorejo in rastlinsko pridelavo</a:t>
                      </a:r>
                    </a:p>
                    <a:p>
                      <a:r>
                        <a:rPr lang="sl-SI" sz="1000" dirty="0" smtClean="0">
                          <a:effectLst/>
                        </a:rPr>
                        <a:t> </a:t>
                      </a:r>
                      <a:r>
                        <a:rPr lang="sl-SI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sl-SI" sz="3599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Redno posodabljanje kazalca</a:t>
                      </a:r>
                      <a:endParaRPr lang="sl-SI" sz="3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0454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2648A4-232B-45D7-A735-C73EFCBA2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1585" y="671332"/>
            <a:ext cx="21025723" cy="1782501"/>
          </a:xfrm>
        </p:spPr>
        <p:txBody>
          <a:bodyPr/>
          <a:lstStyle/>
          <a:p>
            <a:r>
              <a:rPr lang="sl-SI" sz="6600" dirty="0"/>
              <a:t>Viri toplogrednih plinov v kmetijstvu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175D4AD-BCC1-4DC1-B976-D23DCE80C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67D7-8C75-433C-B949-F5BA01069781}" type="slidenum">
              <a:rPr lang="en-US" smtClean="0"/>
              <a:t>2</a:t>
            </a:fld>
            <a:endParaRPr lang="en-US"/>
          </a:p>
        </p:txBody>
      </p:sp>
      <p:sp>
        <p:nvSpPr>
          <p:cNvPr id="7" name="PoljeZBesedilom 6"/>
          <p:cNvSpPr txBox="1"/>
          <p:nvPr/>
        </p:nvSpPr>
        <p:spPr>
          <a:xfrm>
            <a:off x="753339" y="2429330"/>
            <a:ext cx="10559417" cy="286667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lIns="217673" tIns="108836" rIns="217673" bIns="108836">
            <a:spAutoFit/>
          </a:bodyPr>
          <a:lstStyle/>
          <a:p>
            <a:pPr>
              <a:defRPr/>
            </a:pPr>
            <a:r>
              <a:rPr lang="sl-SI" sz="6600" b="1" dirty="0"/>
              <a:t>METAN:</a:t>
            </a:r>
            <a:r>
              <a:rPr lang="sl-SI" sz="7600" b="1" dirty="0"/>
              <a:t> </a:t>
            </a:r>
          </a:p>
          <a:p>
            <a:pPr marL="816273" indent="-816273">
              <a:buFont typeface="Symbol" panose="05050102010706020507" pitchFamily="18" charset="2"/>
              <a:buChar char=""/>
              <a:defRPr/>
            </a:pPr>
            <a:r>
              <a:rPr lang="sl-SI" sz="4800" b="1" dirty="0"/>
              <a:t>Prebavila </a:t>
            </a:r>
            <a:r>
              <a:rPr lang="sl-SI" sz="4800" b="1" dirty="0" err="1"/>
              <a:t>rejnih</a:t>
            </a:r>
            <a:r>
              <a:rPr lang="sl-SI" sz="4800" b="1" dirty="0"/>
              <a:t> živali</a:t>
            </a:r>
          </a:p>
          <a:p>
            <a:pPr marL="816273" indent="-816273">
              <a:buFont typeface="Symbol" panose="05050102010706020507" pitchFamily="18" charset="2"/>
              <a:buChar char=""/>
              <a:defRPr/>
            </a:pPr>
            <a:r>
              <a:rPr lang="sl-SI" sz="4800" b="1" dirty="0"/>
              <a:t>Skladišča za živinska gnojila</a:t>
            </a:r>
            <a:endParaRPr lang="sl-SI" sz="4800" b="1" baseline="-25000" dirty="0"/>
          </a:p>
        </p:txBody>
      </p:sp>
      <p:sp>
        <p:nvSpPr>
          <p:cNvPr id="8" name="PoljeZBesedilom 7"/>
          <p:cNvSpPr txBox="1"/>
          <p:nvPr/>
        </p:nvSpPr>
        <p:spPr>
          <a:xfrm>
            <a:off x="753338" y="5678047"/>
            <a:ext cx="10559417" cy="27127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lIns="217673" tIns="108836" rIns="217673" bIns="108836">
            <a:spAutoFit/>
          </a:bodyPr>
          <a:lstStyle/>
          <a:p>
            <a:pPr>
              <a:defRPr/>
            </a:pPr>
            <a:r>
              <a:rPr lang="sl-SI" sz="6600" b="1" dirty="0">
                <a:solidFill>
                  <a:schemeClr val="bg1">
                    <a:lumMod val="65000"/>
                  </a:schemeClr>
                </a:solidFill>
              </a:rPr>
              <a:t>OGLJIKOV DIOKSID: </a:t>
            </a:r>
          </a:p>
          <a:p>
            <a:pPr marL="816273" indent="-816273">
              <a:buFont typeface="Symbol" panose="05050102010706020507" pitchFamily="18" charset="2"/>
              <a:buChar char=""/>
              <a:defRPr/>
            </a:pPr>
            <a:r>
              <a:rPr lang="sl-SI" sz="4800" b="1" dirty="0">
                <a:solidFill>
                  <a:schemeClr val="bg1">
                    <a:lumMod val="65000"/>
                  </a:schemeClr>
                </a:solidFill>
              </a:rPr>
              <a:t>Apnenje kmetijskih tal in gnojenje s sečnino</a:t>
            </a:r>
            <a:endParaRPr lang="sl-SI" sz="4800" b="1" baseline="-25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PoljeZBesedilom 8"/>
          <p:cNvSpPr txBox="1"/>
          <p:nvPr/>
        </p:nvSpPr>
        <p:spPr>
          <a:xfrm>
            <a:off x="12764409" y="2429330"/>
            <a:ext cx="10944549" cy="566744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lIns="217673" tIns="108836" rIns="217673" bIns="108836">
            <a:spAutoFit/>
          </a:bodyPr>
          <a:lstStyle/>
          <a:p>
            <a:pPr>
              <a:defRPr/>
            </a:pPr>
            <a:r>
              <a:rPr lang="sl-SI" sz="6600" b="1" dirty="0"/>
              <a:t>DIDUŠIKOV OKSID: </a:t>
            </a:r>
          </a:p>
          <a:p>
            <a:pPr marL="816273" indent="-816273">
              <a:buFont typeface="Symbol" panose="05050102010706020507" pitchFamily="18" charset="2"/>
              <a:buChar char=""/>
              <a:defRPr/>
            </a:pPr>
            <a:r>
              <a:rPr lang="sl-SI" sz="4800" b="1" dirty="0"/>
              <a:t>Skladišča za živinska gnojila</a:t>
            </a:r>
          </a:p>
          <a:p>
            <a:pPr marL="816273" indent="-816273">
              <a:buFont typeface="Symbol" panose="05050102010706020507" pitchFamily="18" charset="2"/>
              <a:buChar char=""/>
              <a:defRPr/>
            </a:pPr>
            <a:r>
              <a:rPr lang="sl-SI" sz="4800" b="1" dirty="0"/>
              <a:t>Kmetijska zemljišča (gnojenje z dušikovimi gnojili)</a:t>
            </a:r>
          </a:p>
          <a:p>
            <a:pPr marL="816273" indent="-816273">
              <a:buFont typeface="Symbol" panose="05050102010706020507" pitchFamily="18" charset="2"/>
              <a:buChar char=""/>
              <a:defRPr/>
            </a:pPr>
            <a:r>
              <a:rPr lang="sl-SI" sz="4800" b="1" dirty="0"/>
              <a:t>Dušikove spojine, ki preidejo v zrak in vode (amonijak, nitrati, …)</a:t>
            </a:r>
          </a:p>
        </p:txBody>
      </p:sp>
      <p:sp>
        <p:nvSpPr>
          <p:cNvPr id="10" name="PoljeZBesedilom 5"/>
          <p:cNvSpPr txBox="1">
            <a:spLocks noChangeArrowheads="1"/>
          </p:cNvSpPr>
          <p:nvPr/>
        </p:nvSpPr>
        <p:spPr bwMode="auto">
          <a:xfrm>
            <a:off x="753339" y="8808755"/>
            <a:ext cx="22955620" cy="2435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7673" tIns="108836" rIns="217673" bIns="108836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l-SI" altLang="sl-SI" sz="4800" b="1" dirty="0"/>
              <a:t>S kmetovanjem so povezane tudi druge emisije/ponori, ki jih formalno ne beležimo v sektorju kmetijstva (raba fosilnih goriv, raba in sprememba rabe zemljišč, proizvodnja mineralnih gnojil, …).</a:t>
            </a:r>
            <a:endParaRPr lang="sl-SI" altLang="sl-SI" sz="4800" b="1" baseline="-25000" dirty="0"/>
          </a:p>
        </p:txBody>
      </p:sp>
    </p:spTree>
    <p:extLst>
      <p:ext uri="{BB962C8B-B14F-4D97-AF65-F5344CB8AC3E}">
        <p14:creationId xmlns:p14="http://schemas.microsoft.com/office/powerpoint/2010/main" val="152997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1600" y="352586"/>
            <a:ext cx="21869271" cy="2651126"/>
          </a:xfrm>
        </p:spPr>
        <p:txBody>
          <a:bodyPr/>
          <a:lstStyle/>
          <a:p>
            <a:r>
              <a:rPr lang="sl-SI" sz="5400" dirty="0" smtClean="0"/>
              <a:t>PREDLOG NOVEGA KAZALCA</a:t>
            </a:r>
            <a:endParaRPr lang="sl-SI" sz="5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67D7-8C75-433C-B949-F5BA01069781}" type="slidenum">
              <a:rPr lang="en-US" smtClean="0"/>
              <a:t>20</a:t>
            </a:fld>
            <a:endParaRPr lang="en-US"/>
          </a:p>
        </p:txBody>
      </p:sp>
      <p:graphicFrame>
        <p:nvGraphicFramePr>
          <p:cNvPr id="10" name="Ograda vsebine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5217867"/>
              </p:ext>
            </p:extLst>
          </p:nvPr>
        </p:nvGraphicFramePr>
        <p:xfrm>
          <a:off x="1438502" y="2779260"/>
          <a:ext cx="18857912" cy="18284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78070"/>
                <a:gridCol w="8479842"/>
              </a:tblGrid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Kazalec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8283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dirty="0" smtClean="0"/>
                        <a:t>Rok</a:t>
                      </a:r>
                      <a:endParaRPr lang="sl-SI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l-SI" sz="3599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Število </a:t>
                      </a:r>
                      <a:r>
                        <a:rPr lang="sl-SI" sz="3599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rejnih</a:t>
                      </a:r>
                      <a:r>
                        <a:rPr lang="sl-SI" sz="3599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živali v ukrepih Strateškega načrta SKP, ki prispevajo k zmanjšanju emisij metana</a:t>
                      </a:r>
                      <a:endParaRPr lang="sl-SI" sz="3200" strike="noStrike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3200" dirty="0" smtClean="0"/>
                        <a:t>2024</a:t>
                      </a:r>
                      <a:r>
                        <a:rPr lang="sl-SI" sz="3200" baseline="0" dirty="0" smtClean="0"/>
                        <a:t> ali 2025</a:t>
                      </a:r>
                      <a:endParaRPr lang="sl-SI" sz="3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770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1600" y="352586"/>
            <a:ext cx="21869271" cy="2651126"/>
          </a:xfrm>
        </p:spPr>
        <p:txBody>
          <a:bodyPr/>
          <a:lstStyle/>
          <a:p>
            <a:r>
              <a:rPr lang="sl-SI" altLang="sl-SI" sz="5400" dirty="0" smtClean="0"/>
              <a:t>Izbor </a:t>
            </a:r>
            <a:r>
              <a:rPr lang="sl-SI" altLang="sl-SI" sz="5400" dirty="0"/>
              <a:t>ukrepov Strateškega načrta skupne kmetijske politike </a:t>
            </a:r>
            <a:r>
              <a:rPr lang="sl-SI" altLang="sl-SI" sz="5400" dirty="0" smtClean="0"/>
              <a:t>2023-2027 – vključitev v kazalce podnebnega ogledala?</a:t>
            </a:r>
            <a:endParaRPr lang="sl-SI" sz="5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67D7-8C75-433C-B949-F5BA01069781}" type="slidenum">
              <a:rPr lang="en-US" smtClean="0"/>
              <a:t>21</a:t>
            </a:fld>
            <a:endParaRPr lang="en-US"/>
          </a:p>
        </p:txBody>
      </p:sp>
      <p:sp>
        <p:nvSpPr>
          <p:cNvPr id="5" name="Pravokotnik 4"/>
          <p:cNvSpPr/>
          <p:nvPr/>
        </p:nvSpPr>
        <p:spPr>
          <a:xfrm>
            <a:off x="2971800" y="2642280"/>
            <a:ext cx="15381514" cy="9818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sl-SI" sz="4400" b="1" dirty="0">
                <a:solidFill>
                  <a:srgbClr val="FF0000"/>
                </a:solidFill>
                <a:latin typeface="+mj-lt"/>
              </a:rPr>
              <a:t>Uporaba inhibitorjev </a:t>
            </a:r>
            <a:r>
              <a:rPr lang="sl-SI" sz="4400" b="1" dirty="0" err="1">
                <a:solidFill>
                  <a:srgbClr val="FF0000"/>
                </a:solidFill>
                <a:latin typeface="+mj-lt"/>
              </a:rPr>
              <a:t>ureaze</a:t>
            </a:r>
            <a:r>
              <a:rPr lang="sl-SI" sz="4400" b="1" dirty="0">
                <a:solidFill>
                  <a:srgbClr val="FF0000"/>
                </a:solidFill>
                <a:latin typeface="+mj-lt"/>
              </a:rPr>
              <a:t>, nitrifikacije in </a:t>
            </a:r>
            <a:r>
              <a:rPr lang="sl-SI" sz="4400" b="1" dirty="0" err="1">
                <a:solidFill>
                  <a:srgbClr val="FF0000"/>
                </a:solidFill>
                <a:latin typeface="+mj-lt"/>
              </a:rPr>
              <a:t>denitrifikacije</a:t>
            </a:r>
            <a:r>
              <a:rPr lang="sl-SI" sz="4400" b="1" dirty="0">
                <a:solidFill>
                  <a:srgbClr val="FF0000"/>
                </a:solidFill>
                <a:latin typeface="+mj-lt"/>
              </a:rPr>
              <a:t> (manjše emisije N</a:t>
            </a:r>
            <a:r>
              <a:rPr lang="sl-SI" sz="4400" b="1" baseline="-25000" dirty="0">
                <a:solidFill>
                  <a:srgbClr val="FF0000"/>
                </a:solidFill>
                <a:latin typeface="+mj-lt"/>
              </a:rPr>
              <a:t>2</a:t>
            </a:r>
            <a:r>
              <a:rPr lang="sl-SI" sz="4400" b="1" dirty="0">
                <a:solidFill>
                  <a:srgbClr val="FF0000"/>
                </a:solidFill>
                <a:latin typeface="+mj-lt"/>
              </a:rPr>
              <a:t>O)</a:t>
            </a:r>
          </a:p>
          <a:p>
            <a:pPr marL="342900" lvl="1" indent="-3429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sl-SI" sz="4400" b="1" dirty="0">
                <a:solidFill>
                  <a:srgbClr val="00B050"/>
                </a:solidFill>
                <a:latin typeface="+mj-lt"/>
              </a:rPr>
              <a:t>Krmni dodatki za zmanjšanje </a:t>
            </a:r>
            <a:r>
              <a:rPr lang="sl-SI" sz="4400" b="1" dirty="0" err="1">
                <a:solidFill>
                  <a:srgbClr val="00B050"/>
                </a:solidFill>
                <a:latin typeface="+mj-lt"/>
              </a:rPr>
              <a:t>metanogeneze</a:t>
            </a:r>
            <a:r>
              <a:rPr lang="sl-SI" sz="4400" b="1" dirty="0">
                <a:solidFill>
                  <a:srgbClr val="00B050"/>
                </a:solidFill>
                <a:latin typeface="+mj-lt"/>
              </a:rPr>
              <a:t> v vampu (manjše emisije CH</a:t>
            </a:r>
            <a:r>
              <a:rPr lang="sl-SI" sz="4400" b="1" baseline="-25000" dirty="0">
                <a:solidFill>
                  <a:srgbClr val="00B050"/>
                </a:solidFill>
                <a:latin typeface="+mj-lt"/>
              </a:rPr>
              <a:t>4</a:t>
            </a:r>
            <a:r>
              <a:rPr lang="sl-SI" sz="4400" b="1" dirty="0">
                <a:solidFill>
                  <a:srgbClr val="00B050"/>
                </a:solidFill>
                <a:latin typeface="+mj-lt"/>
              </a:rPr>
              <a:t>)</a:t>
            </a:r>
          </a:p>
          <a:p>
            <a:pPr marL="342900" lvl="1" indent="-3429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sl-SI" sz="4400" b="1" dirty="0">
                <a:solidFill>
                  <a:srgbClr val="FF0000"/>
                </a:solidFill>
                <a:latin typeface="+mj-lt"/>
              </a:rPr>
              <a:t>Gnojenje z majhnimi izpusti amonijaka v zrak (manjše posredne emisije N</a:t>
            </a:r>
            <a:r>
              <a:rPr lang="sl-SI" sz="4400" b="1" baseline="-25000" dirty="0">
                <a:solidFill>
                  <a:srgbClr val="FF0000"/>
                </a:solidFill>
                <a:latin typeface="+mj-lt"/>
              </a:rPr>
              <a:t>2</a:t>
            </a:r>
            <a:r>
              <a:rPr lang="sl-SI" sz="4400" b="1" dirty="0">
                <a:solidFill>
                  <a:srgbClr val="FF0000"/>
                </a:solidFill>
                <a:latin typeface="+mj-lt"/>
              </a:rPr>
              <a:t>O)</a:t>
            </a:r>
          </a:p>
          <a:p>
            <a:pPr marL="342900" lvl="1" indent="-3429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sl-SI" sz="4400" b="1" dirty="0">
                <a:solidFill>
                  <a:srgbClr val="00B050"/>
                </a:solidFill>
                <a:latin typeface="+mj-lt"/>
              </a:rPr>
              <a:t>Ozelenitve strnišč (manjše emisije N</a:t>
            </a:r>
            <a:r>
              <a:rPr lang="sl-SI" sz="4400" b="1" baseline="-25000" dirty="0">
                <a:solidFill>
                  <a:srgbClr val="00B050"/>
                </a:solidFill>
                <a:latin typeface="+mj-lt"/>
              </a:rPr>
              <a:t>2</a:t>
            </a:r>
            <a:r>
              <a:rPr lang="sl-SI" sz="4400" b="1" dirty="0">
                <a:solidFill>
                  <a:srgbClr val="00B050"/>
                </a:solidFill>
                <a:latin typeface="+mj-lt"/>
              </a:rPr>
              <a:t>O)</a:t>
            </a:r>
          </a:p>
          <a:p>
            <a:pPr marL="342900" lvl="1" indent="-3429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sl-SI" sz="4400" b="1" dirty="0">
                <a:solidFill>
                  <a:srgbClr val="00B050"/>
                </a:solidFill>
                <a:latin typeface="+mj-lt"/>
              </a:rPr>
              <a:t>Načrtno krmljenje goved, drobnice in prašičev  (manjše emisije CH</a:t>
            </a:r>
            <a:r>
              <a:rPr lang="sl-SI" sz="4400" b="1" baseline="-25000" dirty="0">
                <a:solidFill>
                  <a:srgbClr val="00B050"/>
                </a:solidFill>
                <a:latin typeface="+mj-lt"/>
              </a:rPr>
              <a:t>4</a:t>
            </a:r>
            <a:r>
              <a:rPr lang="sl-SI" sz="4400" b="1" dirty="0">
                <a:solidFill>
                  <a:srgbClr val="00B050"/>
                </a:solidFill>
                <a:latin typeface="+mj-lt"/>
              </a:rPr>
              <a:t> in N</a:t>
            </a:r>
            <a:r>
              <a:rPr lang="sl-SI" sz="4400" b="1" baseline="-25000" dirty="0">
                <a:solidFill>
                  <a:srgbClr val="00B050"/>
                </a:solidFill>
                <a:latin typeface="+mj-lt"/>
              </a:rPr>
              <a:t>2</a:t>
            </a:r>
            <a:r>
              <a:rPr lang="sl-SI" sz="4400" b="1" dirty="0">
                <a:solidFill>
                  <a:srgbClr val="00B050"/>
                </a:solidFill>
                <a:latin typeface="+mj-lt"/>
              </a:rPr>
              <a:t>O)</a:t>
            </a:r>
          </a:p>
          <a:p>
            <a:pPr marL="342900" lvl="1" indent="-3429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sl-SI" sz="4400" b="1" dirty="0">
                <a:solidFill>
                  <a:srgbClr val="FF0000"/>
                </a:solidFill>
                <a:latin typeface="+mj-lt"/>
              </a:rPr>
              <a:t>Proizvodno vezana plačila za metuljnice (manjše emisije N</a:t>
            </a:r>
            <a:r>
              <a:rPr lang="sl-SI" sz="4400" b="1" baseline="-25000" dirty="0">
                <a:solidFill>
                  <a:srgbClr val="FF0000"/>
                </a:solidFill>
                <a:latin typeface="+mj-lt"/>
              </a:rPr>
              <a:t>2</a:t>
            </a:r>
            <a:r>
              <a:rPr lang="sl-SI" sz="4400" b="1" dirty="0">
                <a:solidFill>
                  <a:srgbClr val="FF0000"/>
                </a:solidFill>
                <a:latin typeface="+mj-lt"/>
              </a:rPr>
              <a:t>O)</a:t>
            </a:r>
          </a:p>
          <a:p>
            <a:pPr marL="342900" lvl="1" indent="-3429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sl-SI" sz="4400" b="1" dirty="0">
                <a:solidFill>
                  <a:srgbClr val="FF0000"/>
                </a:solidFill>
                <a:latin typeface="+mj-lt"/>
              </a:rPr>
              <a:t>Sofinanciranje investicij v </a:t>
            </a:r>
            <a:r>
              <a:rPr lang="sl-SI" sz="4400" b="1" dirty="0" err="1">
                <a:solidFill>
                  <a:srgbClr val="FF0000"/>
                </a:solidFill>
                <a:latin typeface="+mj-lt"/>
              </a:rPr>
              <a:t>mikro</a:t>
            </a:r>
            <a:r>
              <a:rPr lang="sl-SI" sz="4400" b="1" dirty="0">
                <a:solidFill>
                  <a:srgbClr val="FF0000"/>
                </a:solidFill>
                <a:latin typeface="+mj-lt"/>
              </a:rPr>
              <a:t>-</a:t>
            </a:r>
            <a:r>
              <a:rPr lang="sl-SI" sz="4400" b="1" dirty="0" err="1">
                <a:solidFill>
                  <a:srgbClr val="FF0000"/>
                </a:solidFill>
                <a:latin typeface="+mj-lt"/>
              </a:rPr>
              <a:t>bioplinske</a:t>
            </a:r>
            <a:r>
              <a:rPr lang="sl-SI" sz="4400" b="1" dirty="0">
                <a:solidFill>
                  <a:srgbClr val="FF0000"/>
                </a:solidFill>
                <a:latin typeface="+mj-lt"/>
              </a:rPr>
              <a:t> naprave (manjše emisije CH</a:t>
            </a:r>
            <a:r>
              <a:rPr lang="sl-SI" sz="4400" b="1" baseline="-25000" dirty="0">
                <a:solidFill>
                  <a:srgbClr val="FF0000"/>
                </a:solidFill>
                <a:latin typeface="+mj-lt"/>
              </a:rPr>
              <a:t>4</a:t>
            </a:r>
            <a:r>
              <a:rPr lang="sl-SI" sz="4400" b="1" dirty="0">
                <a:solidFill>
                  <a:srgbClr val="FF0000"/>
                </a:solidFill>
                <a:latin typeface="+mj-lt"/>
              </a:rPr>
              <a:t> in N</a:t>
            </a:r>
            <a:r>
              <a:rPr lang="sl-SI" sz="4400" b="1" baseline="-25000" dirty="0">
                <a:solidFill>
                  <a:srgbClr val="FF0000"/>
                </a:solidFill>
                <a:latin typeface="+mj-lt"/>
              </a:rPr>
              <a:t>2</a:t>
            </a:r>
            <a:r>
              <a:rPr lang="sl-SI" sz="4400" b="1" dirty="0">
                <a:solidFill>
                  <a:srgbClr val="FF0000"/>
                </a:solidFill>
                <a:latin typeface="+mj-lt"/>
              </a:rPr>
              <a:t>O)</a:t>
            </a:r>
          </a:p>
        </p:txBody>
      </p:sp>
    </p:spTree>
    <p:extLst>
      <p:ext uri="{BB962C8B-B14F-4D97-AF65-F5344CB8AC3E}">
        <p14:creationId xmlns:p14="http://schemas.microsoft.com/office/powerpoint/2010/main" val="1279197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lipsa 11"/>
          <p:cNvSpPr/>
          <p:nvPr/>
        </p:nvSpPr>
        <p:spPr>
          <a:xfrm>
            <a:off x="2074364" y="9047848"/>
            <a:ext cx="6720783" cy="274683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673" tIns="108836" rIns="217673" bIns="108836"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2648A4-232B-45D7-A735-C73EFCBA2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4242" y="328432"/>
            <a:ext cx="21025723" cy="1782501"/>
          </a:xfrm>
        </p:spPr>
        <p:txBody>
          <a:bodyPr/>
          <a:lstStyle/>
          <a:p>
            <a:r>
              <a:rPr lang="sl-SI" altLang="sl-SI" sz="6000" dirty="0"/>
              <a:t>Preračun metana in </a:t>
            </a:r>
            <a:r>
              <a:rPr lang="sl-SI" altLang="sl-SI" sz="6000" dirty="0" err="1"/>
              <a:t>didušikovega</a:t>
            </a:r>
            <a:r>
              <a:rPr lang="sl-SI" altLang="sl-SI" sz="6000" dirty="0"/>
              <a:t> oksida v </a:t>
            </a:r>
            <a:r>
              <a:rPr lang="sl-SI" altLang="sl-SI" sz="6000" dirty="0" err="1"/>
              <a:t>ekvivalenje</a:t>
            </a:r>
            <a:r>
              <a:rPr lang="sl-SI" altLang="sl-SI" sz="6000" dirty="0"/>
              <a:t> ogljikovega dioksida (GWP)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175D4AD-BCC1-4DC1-B976-D23DCE80C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67D7-8C75-433C-B949-F5BA01069781}" type="slidenum">
              <a:rPr lang="en-US" smtClean="0"/>
              <a:t>3</a:t>
            </a:fld>
            <a:endParaRPr lang="en-US"/>
          </a:p>
        </p:txBody>
      </p:sp>
      <p:sp>
        <p:nvSpPr>
          <p:cNvPr id="7" name="PoljeZBesedilom 6"/>
          <p:cNvSpPr txBox="1"/>
          <p:nvPr/>
        </p:nvSpPr>
        <p:spPr>
          <a:xfrm>
            <a:off x="753339" y="2429330"/>
            <a:ext cx="10559417" cy="286667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lIns="217673" tIns="108836" rIns="217673" bIns="108836">
            <a:spAutoFit/>
          </a:bodyPr>
          <a:lstStyle/>
          <a:p>
            <a:pPr>
              <a:defRPr/>
            </a:pPr>
            <a:r>
              <a:rPr lang="sl-SI" sz="6600" b="1" dirty="0"/>
              <a:t>METAN:</a:t>
            </a:r>
            <a:r>
              <a:rPr lang="sl-SI" sz="7600" b="1" dirty="0"/>
              <a:t> </a:t>
            </a:r>
          </a:p>
          <a:p>
            <a:pPr marL="816273" indent="-816273">
              <a:buFont typeface="Symbol" panose="05050102010706020507" pitchFamily="18" charset="2"/>
              <a:buChar char=""/>
              <a:defRPr/>
            </a:pPr>
            <a:r>
              <a:rPr lang="sl-SI" sz="4800" b="1" dirty="0"/>
              <a:t>Prebavila </a:t>
            </a:r>
            <a:r>
              <a:rPr lang="sl-SI" sz="4800" b="1" dirty="0" err="1"/>
              <a:t>rejnih</a:t>
            </a:r>
            <a:r>
              <a:rPr lang="sl-SI" sz="4800" b="1" dirty="0"/>
              <a:t> živali</a:t>
            </a:r>
          </a:p>
          <a:p>
            <a:pPr marL="816273" indent="-816273">
              <a:buFont typeface="Symbol" panose="05050102010706020507" pitchFamily="18" charset="2"/>
              <a:buChar char=""/>
              <a:defRPr/>
            </a:pPr>
            <a:r>
              <a:rPr lang="sl-SI" sz="4800" b="1" dirty="0"/>
              <a:t>Skladišča za živinska gnojila</a:t>
            </a:r>
            <a:endParaRPr lang="sl-SI" sz="4800" b="1" baseline="-25000" dirty="0"/>
          </a:p>
        </p:txBody>
      </p:sp>
      <p:sp>
        <p:nvSpPr>
          <p:cNvPr id="9" name="PoljeZBesedilom 8"/>
          <p:cNvSpPr txBox="1"/>
          <p:nvPr/>
        </p:nvSpPr>
        <p:spPr>
          <a:xfrm>
            <a:off x="12764409" y="2429330"/>
            <a:ext cx="10944549" cy="566744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lIns="217673" tIns="108836" rIns="217673" bIns="108836">
            <a:spAutoFit/>
          </a:bodyPr>
          <a:lstStyle/>
          <a:p>
            <a:pPr>
              <a:defRPr/>
            </a:pPr>
            <a:r>
              <a:rPr lang="sl-SI" sz="6600" b="1" dirty="0"/>
              <a:t>DIDUŠIKOV OKSID: </a:t>
            </a:r>
          </a:p>
          <a:p>
            <a:pPr marL="816273" indent="-816273">
              <a:buFont typeface="Symbol" panose="05050102010706020507" pitchFamily="18" charset="2"/>
              <a:buChar char=""/>
              <a:defRPr/>
            </a:pPr>
            <a:r>
              <a:rPr lang="sl-SI" sz="4800" b="1" dirty="0"/>
              <a:t>Skladišča za živinska gnojila</a:t>
            </a:r>
          </a:p>
          <a:p>
            <a:pPr marL="816273" indent="-816273">
              <a:buFont typeface="Symbol" panose="05050102010706020507" pitchFamily="18" charset="2"/>
              <a:buChar char=""/>
              <a:defRPr/>
            </a:pPr>
            <a:r>
              <a:rPr lang="sl-SI" sz="4800" b="1" dirty="0"/>
              <a:t>Kmetijska zemljišča (gnojenje z dušikovimi gnojili)</a:t>
            </a:r>
          </a:p>
          <a:p>
            <a:pPr marL="816273" indent="-816273">
              <a:buFont typeface="Symbol" panose="05050102010706020507" pitchFamily="18" charset="2"/>
              <a:buChar char=""/>
              <a:defRPr/>
            </a:pPr>
            <a:r>
              <a:rPr lang="sl-SI" sz="4800" b="1" dirty="0"/>
              <a:t>Dušikove spojine, ki preidejo v zrak in vode (amonijak, nitrati, …)</a:t>
            </a:r>
          </a:p>
        </p:txBody>
      </p:sp>
      <p:sp>
        <p:nvSpPr>
          <p:cNvPr id="11" name="PoljeZBesedilom 4"/>
          <p:cNvSpPr txBox="1">
            <a:spLocks noChangeArrowheads="1"/>
          </p:cNvSpPr>
          <p:nvPr/>
        </p:nvSpPr>
        <p:spPr bwMode="auto">
          <a:xfrm>
            <a:off x="367318" y="9246974"/>
            <a:ext cx="10559415" cy="2348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7673" tIns="108836" rIns="217673" bIns="108836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ts val="8332"/>
              </a:lnSpc>
              <a:spcBef>
                <a:spcPct val="0"/>
              </a:spcBef>
              <a:buNone/>
            </a:pPr>
            <a:r>
              <a:rPr lang="sl-SI" altLang="sl-SI" sz="8600" b="1" dirty="0"/>
              <a:t>GWP</a:t>
            </a:r>
            <a:r>
              <a:rPr lang="sl-SI" altLang="sl-SI" sz="8600" b="1" baseline="-25000" dirty="0"/>
              <a:t>100</a:t>
            </a:r>
            <a:r>
              <a:rPr lang="sl-SI" altLang="sl-SI" sz="8600" b="1" dirty="0"/>
              <a:t> </a:t>
            </a:r>
          </a:p>
          <a:p>
            <a:pPr algn="ctr">
              <a:lnSpc>
                <a:spcPts val="8332"/>
              </a:lnSpc>
              <a:spcBef>
                <a:spcPct val="0"/>
              </a:spcBef>
              <a:buNone/>
            </a:pPr>
            <a:r>
              <a:rPr lang="sl-SI" altLang="sl-SI" sz="8600" b="1" dirty="0"/>
              <a:t>(</a:t>
            </a:r>
            <a:r>
              <a:rPr lang="sl-SI" altLang="sl-SI" sz="8600" b="1" dirty="0" err="1"/>
              <a:t>ekv</a:t>
            </a:r>
            <a:r>
              <a:rPr lang="sl-SI" altLang="sl-SI" sz="8600" b="1" dirty="0"/>
              <a:t> CO</a:t>
            </a:r>
            <a:r>
              <a:rPr lang="sl-SI" altLang="sl-SI" sz="8600" b="1" baseline="-25000" dirty="0"/>
              <a:t>2</a:t>
            </a:r>
            <a:r>
              <a:rPr lang="sl-SI" altLang="sl-SI" sz="8600" b="1" dirty="0"/>
              <a:t>) </a:t>
            </a:r>
          </a:p>
        </p:txBody>
      </p:sp>
      <p:sp>
        <p:nvSpPr>
          <p:cNvPr id="13" name="PoljeZBesedilom 6"/>
          <p:cNvSpPr txBox="1">
            <a:spLocks noChangeArrowheads="1"/>
          </p:cNvSpPr>
          <p:nvPr/>
        </p:nvSpPr>
        <p:spPr bwMode="auto">
          <a:xfrm>
            <a:off x="3356159" y="6518182"/>
            <a:ext cx="4012155" cy="154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7673" tIns="108836" rIns="217673" bIns="108836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l-SI" altLang="sl-SI" sz="8600" b="1" dirty="0"/>
              <a:t>× 28 </a:t>
            </a:r>
          </a:p>
        </p:txBody>
      </p:sp>
      <p:sp>
        <p:nvSpPr>
          <p:cNvPr id="14" name="PoljeZBesedilom 7"/>
          <p:cNvSpPr txBox="1">
            <a:spLocks noChangeArrowheads="1"/>
          </p:cNvSpPr>
          <p:nvPr/>
        </p:nvSpPr>
        <p:spPr bwMode="auto">
          <a:xfrm>
            <a:off x="8278724" y="7504611"/>
            <a:ext cx="4012155" cy="154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7673" tIns="108836" rIns="217673" bIns="108836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l-SI" altLang="sl-SI" sz="8600" b="1" dirty="0"/>
              <a:t>× 265 </a:t>
            </a:r>
          </a:p>
        </p:txBody>
      </p:sp>
      <p:cxnSp>
        <p:nvCxnSpPr>
          <p:cNvPr id="15" name="Raven puščični povezovalnik 14"/>
          <p:cNvCxnSpPr/>
          <p:nvPr/>
        </p:nvCxnSpPr>
        <p:spPr>
          <a:xfrm>
            <a:off x="5569616" y="5634265"/>
            <a:ext cx="0" cy="1093106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ven puščični povezovalnik 15"/>
          <p:cNvCxnSpPr/>
          <p:nvPr/>
        </p:nvCxnSpPr>
        <p:spPr>
          <a:xfrm flipH="1">
            <a:off x="11312756" y="6518182"/>
            <a:ext cx="978123" cy="1093106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ven puščični povezovalnik 16"/>
          <p:cNvCxnSpPr/>
          <p:nvPr/>
        </p:nvCxnSpPr>
        <p:spPr>
          <a:xfrm>
            <a:off x="5569616" y="7903029"/>
            <a:ext cx="0" cy="931457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ven puščični povezovalnik 17"/>
          <p:cNvCxnSpPr/>
          <p:nvPr/>
        </p:nvCxnSpPr>
        <p:spPr>
          <a:xfrm flipH="1">
            <a:off x="8795147" y="8876940"/>
            <a:ext cx="978123" cy="1093106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oljeZBesedilom 5"/>
          <p:cNvSpPr txBox="1">
            <a:spLocks noChangeArrowheads="1"/>
          </p:cNvSpPr>
          <p:nvPr/>
        </p:nvSpPr>
        <p:spPr bwMode="auto">
          <a:xfrm>
            <a:off x="12764409" y="8882256"/>
            <a:ext cx="10944548" cy="4405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17673" tIns="108836" rIns="217673" bIns="108836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l-SI" altLang="sl-SI" sz="4000" b="1" dirty="0" smtClean="0"/>
              <a:t>V 2023 je Slovenija (in druge države) UNFCCC prvič poročala z uporabo GWP faktorjev iz AR5 (2013). Prej sta bila faktorja za metan in </a:t>
            </a:r>
            <a:r>
              <a:rPr lang="sl-SI" altLang="sl-SI" sz="4000" b="1" dirty="0" err="1" smtClean="0"/>
              <a:t>didušikov</a:t>
            </a:r>
            <a:r>
              <a:rPr lang="sl-SI" altLang="sl-SI" sz="4000" b="1" dirty="0" smtClean="0"/>
              <a:t> oksid 25 in 298. Zaradi tega se je z letošnjim poročanjem prispevek kmetijstva k skupnim izpustom nekoliko povečal. </a:t>
            </a:r>
          </a:p>
          <a:p>
            <a:pPr>
              <a:spcBef>
                <a:spcPct val="0"/>
              </a:spcBef>
              <a:buFontTx/>
              <a:buNone/>
            </a:pPr>
            <a:endParaRPr lang="sl-SI" altLang="sl-SI" sz="4800" b="1" baseline="-25000" dirty="0"/>
          </a:p>
        </p:txBody>
      </p:sp>
    </p:spTree>
    <p:extLst>
      <p:ext uri="{BB962C8B-B14F-4D97-AF65-F5344CB8AC3E}">
        <p14:creationId xmlns:p14="http://schemas.microsoft.com/office/powerpoint/2010/main" val="295226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 txBox="1">
            <a:spLocks/>
          </p:cNvSpPr>
          <p:nvPr/>
        </p:nvSpPr>
        <p:spPr bwMode="auto">
          <a:xfrm>
            <a:off x="287793" y="0"/>
            <a:ext cx="23611618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7673" tIns="108836" rIns="217673" bIns="108836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ts val="7856"/>
              </a:lnSpc>
              <a:spcBef>
                <a:spcPct val="0"/>
              </a:spcBef>
              <a:buNone/>
            </a:pPr>
            <a:r>
              <a:rPr lang="sl-SI" altLang="sl-SI" sz="8600" b="1" dirty="0"/>
              <a:t>Prispevek kmetijstva k skupnim izpustom toplogrednih plinov v Sloveniji</a:t>
            </a:r>
          </a:p>
          <a:p>
            <a:pPr algn="ctr">
              <a:lnSpc>
                <a:spcPts val="7856"/>
              </a:lnSpc>
              <a:spcBef>
                <a:spcPct val="0"/>
              </a:spcBef>
              <a:buNone/>
            </a:pPr>
            <a:r>
              <a:rPr lang="sl-SI" altLang="sl-SI" sz="8600" b="1" dirty="0"/>
              <a:t> </a:t>
            </a:r>
            <a:r>
              <a:rPr lang="sl-SI" altLang="sl-SI" sz="4800" b="1" dirty="0"/>
              <a:t>(ocena po GWP</a:t>
            </a:r>
            <a:r>
              <a:rPr lang="sl-SI" altLang="sl-SI" sz="4800" b="1" baseline="-25000" dirty="0"/>
              <a:t>100</a:t>
            </a:r>
            <a:r>
              <a:rPr lang="sl-SI" altLang="sl-SI" sz="4800" b="1" dirty="0"/>
              <a:t> – uradno poročanje Konvenciji Združenih narodov)</a:t>
            </a:r>
            <a:endParaRPr lang="sl-SI" altLang="sl-SI" sz="4800" dirty="0"/>
          </a:p>
        </p:txBody>
      </p:sp>
      <p:sp>
        <p:nvSpPr>
          <p:cNvPr id="16" name="PoljeZBesedilom 15"/>
          <p:cNvSpPr txBox="1"/>
          <p:nvPr/>
        </p:nvSpPr>
        <p:spPr>
          <a:xfrm>
            <a:off x="4469235" y="3852635"/>
            <a:ext cx="14203367" cy="285128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217673" tIns="108836" rIns="217673" bIns="108836">
            <a:spAutoFit/>
          </a:bodyPr>
          <a:lstStyle/>
          <a:p>
            <a:pPr>
              <a:defRPr/>
            </a:pPr>
            <a:r>
              <a:rPr lang="sl-SI" sz="5700" b="1" dirty="0"/>
              <a:t>Povprečje 2017-2021 (GWP</a:t>
            </a:r>
            <a:r>
              <a:rPr lang="sl-SI" sz="5700" b="1" baseline="-25000" dirty="0"/>
              <a:t>100</a:t>
            </a:r>
            <a:r>
              <a:rPr lang="sl-SI" sz="5700" b="1" dirty="0"/>
              <a:t>):</a:t>
            </a:r>
          </a:p>
          <a:p>
            <a:pPr>
              <a:defRPr/>
            </a:pPr>
            <a:r>
              <a:rPr lang="sl-SI" sz="5700" b="1" dirty="0"/>
              <a:t>     Kmetijstvo skupaj: 10,6 %</a:t>
            </a:r>
          </a:p>
          <a:p>
            <a:pPr>
              <a:defRPr/>
            </a:pPr>
            <a:r>
              <a:rPr lang="sl-SI" sz="5700" b="1" dirty="0"/>
              <a:t>     Živinoreja: 8,2 %</a:t>
            </a:r>
            <a:endParaRPr lang="sl-SI" sz="5700" dirty="0"/>
          </a:p>
        </p:txBody>
      </p:sp>
      <p:sp>
        <p:nvSpPr>
          <p:cNvPr id="5" name="Pravokotnik 4"/>
          <p:cNvSpPr/>
          <p:nvPr/>
        </p:nvSpPr>
        <p:spPr>
          <a:xfrm>
            <a:off x="2002375" y="8396691"/>
            <a:ext cx="1913708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1200"/>
              </a:spcAft>
              <a:defRPr/>
            </a:pPr>
            <a:r>
              <a:rPr lang="sl-SI" sz="4800" b="1" dirty="0" smtClean="0">
                <a:solidFill>
                  <a:schemeClr val="tx2"/>
                </a:solidFill>
                <a:latin typeface="+mj-lt"/>
              </a:rPr>
              <a:t>GWP</a:t>
            </a:r>
            <a:r>
              <a:rPr lang="sl-SI" sz="4800" b="1" baseline="-25000" dirty="0" smtClean="0">
                <a:solidFill>
                  <a:schemeClr val="tx2"/>
                </a:solidFill>
                <a:latin typeface="+mj-lt"/>
              </a:rPr>
              <a:t>100</a:t>
            </a:r>
            <a:r>
              <a:rPr lang="sl-SI" sz="4800" b="1" dirty="0" smtClean="0">
                <a:solidFill>
                  <a:schemeClr val="tx2"/>
                </a:solidFill>
                <a:latin typeface="+mj-lt"/>
              </a:rPr>
              <a:t> ni najprimernejše merilo za oceno kumulativnega učinka metana na podnebje (IPCC, 2021). Obstajajo boljše rešitve, med njimi GWP*, ki upošteva kratko obstojnost metana v atmosferi.</a:t>
            </a:r>
            <a:endParaRPr lang="sl-SI" sz="4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96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 txBox="1">
            <a:spLocks/>
          </p:cNvSpPr>
          <p:nvPr/>
        </p:nvSpPr>
        <p:spPr bwMode="auto">
          <a:xfrm>
            <a:off x="287793" y="195943"/>
            <a:ext cx="23611618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7673" tIns="108836" rIns="217673" bIns="108836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ts val="7000"/>
              </a:lnSpc>
              <a:spcBef>
                <a:spcPct val="0"/>
              </a:spcBef>
              <a:buNone/>
            </a:pPr>
            <a:r>
              <a:rPr lang="sl-SI" altLang="sl-SI" sz="8600" b="1" dirty="0"/>
              <a:t>Prispevek kmetijstva k skupnim izpustom toplogrednih plinov v Sloveniji</a:t>
            </a:r>
          </a:p>
          <a:p>
            <a:pPr algn="ctr">
              <a:lnSpc>
                <a:spcPts val="7000"/>
              </a:lnSpc>
              <a:spcBef>
                <a:spcPct val="0"/>
              </a:spcBef>
              <a:buNone/>
            </a:pPr>
            <a:r>
              <a:rPr lang="sl-SI" altLang="sl-SI" sz="8600" b="1" dirty="0"/>
              <a:t> </a:t>
            </a:r>
            <a:r>
              <a:rPr lang="sl-SI" altLang="sl-SI" sz="4800" b="1" dirty="0" smtClean="0"/>
              <a:t>(</a:t>
            </a:r>
            <a:r>
              <a:rPr lang="sl-SI" altLang="sl-SI" sz="4800" b="1" dirty="0"/>
              <a:t>primerjava GWP</a:t>
            </a:r>
            <a:r>
              <a:rPr lang="sl-SI" altLang="sl-SI" sz="4800" b="1" baseline="-25000" dirty="0"/>
              <a:t>100</a:t>
            </a:r>
            <a:r>
              <a:rPr lang="sl-SI" altLang="sl-SI" sz="4800" b="1" dirty="0"/>
              <a:t> in GWP</a:t>
            </a:r>
            <a:r>
              <a:rPr lang="sl-SI" altLang="sl-SI" sz="4800" b="1" baseline="30000" dirty="0"/>
              <a:t>*</a:t>
            </a:r>
            <a:r>
              <a:rPr lang="sl-SI" altLang="sl-SI" sz="4800" b="1" baseline="-25000" dirty="0"/>
              <a:t>100</a:t>
            </a:r>
            <a:r>
              <a:rPr lang="sl-SI" altLang="sl-SI" sz="4800" b="1" dirty="0" smtClean="0"/>
              <a:t>)</a:t>
            </a:r>
            <a:endParaRPr lang="sl-SI" altLang="sl-SI" sz="4800" dirty="0"/>
          </a:p>
        </p:txBody>
      </p:sp>
      <p:sp>
        <p:nvSpPr>
          <p:cNvPr id="16" name="PoljeZBesedilom 15"/>
          <p:cNvSpPr txBox="1"/>
          <p:nvPr/>
        </p:nvSpPr>
        <p:spPr>
          <a:xfrm>
            <a:off x="4469234" y="3346449"/>
            <a:ext cx="14203367" cy="285128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217673" tIns="108836" rIns="217673" bIns="108836">
            <a:spAutoFit/>
          </a:bodyPr>
          <a:lstStyle/>
          <a:p>
            <a:pPr>
              <a:defRPr/>
            </a:pPr>
            <a:r>
              <a:rPr lang="sl-SI" sz="5700" b="1" dirty="0"/>
              <a:t>Povprečje 2017-2021 (</a:t>
            </a:r>
            <a:r>
              <a:rPr lang="sl-SI" sz="5700" b="1" dirty="0">
                <a:solidFill>
                  <a:srgbClr val="FF0000"/>
                </a:solidFill>
              </a:rPr>
              <a:t>GWP</a:t>
            </a:r>
            <a:r>
              <a:rPr lang="sl-SI" sz="5700" b="1" baseline="-25000" dirty="0">
                <a:solidFill>
                  <a:srgbClr val="FF0000"/>
                </a:solidFill>
              </a:rPr>
              <a:t>100</a:t>
            </a:r>
            <a:r>
              <a:rPr lang="sl-SI" sz="5700" b="1" dirty="0"/>
              <a:t>):</a:t>
            </a:r>
          </a:p>
          <a:p>
            <a:pPr>
              <a:defRPr/>
            </a:pPr>
            <a:r>
              <a:rPr lang="sl-SI" sz="5700" b="1" dirty="0"/>
              <a:t>     Kmetijstvo skupaj: 10,6 %</a:t>
            </a:r>
          </a:p>
          <a:p>
            <a:pPr>
              <a:defRPr/>
            </a:pPr>
            <a:r>
              <a:rPr lang="sl-SI" sz="5700" b="1" dirty="0"/>
              <a:t>     Živinoreja: 8,2 %</a:t>
            </a:r>
            <a:endParaRPr lang="sl-SI" sz="5700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4469235" y="7010154"/>
            <a:ext cx="14203367" cy="285128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lIns="217673" tIns="108836" rIns="217673" bIns="108836">
            <a:spAutoFit/>
          </a:bodyPr>
          <a:lstStyle/>
          <a:p>
            <a:pPr>
              <a:defRPr/>
            </a:pPr>
            <a:r>
              <a:rPr lang="sl-SI" sz="5700" b="1" dirty="0"/>
              <a:t>Povprečje 2017-2021 (</a:t>
            </a:r>
            <a:r>
              <a:rPr lang="sl-SI" sz="5700" b="1" dirty="0">
                <a:solidFill>
                  <a:srgbClr val="FF0000"/>
                </a:solidFill>
              </a:rPr>
              <a:t>GWP</a:t>
            </a:r>
            <a:r>
              <a:rPr lang="sl-SI" sz="5700" b="1" baseline="30000" dirty="0">
                <a:solidFill>
                  <a:srgbClr val="FF0000"/>
                </a:solidFill>
              </a:rPr>
              <a:t>*</a:t>
            </a:r>
            <a:r>
              <a:rPr lang="sl-SI" sz="5700" b="1" baseline="-25000" dirty="0">
                <a:solidFill>
                  <a:srgbClr val="FF0000"/>
                </a:solidFill>
              </a:rPr>
              <a:t>100</a:t>
            </a:r>
            <a:r>
              <a:rPr lang="sl-SI" sz="5700" b="1" dirty="0"/>
              <a:t>):</a:t>
            </a:r>
          </a:p>
          <a:p>
            <a:pPr>
              <a:defRPr/>
            </a:pPr>
            <a:r>
              <a:rPr lang="sl-SI" sz="5700" b="1" dirty="0"/>
              <a:t>     Kmetijstvo skupaj: 5,6 %</a:t>
            </a:r>
          </a:p>
          <a:p>
            <a:pPr>
              <a:defRPr/>
            </a:pPr>
            <a:r>
              <a:rPr lang="sl-SI" sz="5700" b="1" dirty="0"/>
              <a:t>     Živinoreja: 2,7 %</a:t>
            </a:r>
            <a:endParaRPr lang="sl-SI" dirty="0"/>
          </a:p>
        </p:txBody>
      </p:sp>
      <p:sp>
        <p:nvSpPr>
          <p:cNvPr id="5" name="Pravokotnik 3"/>
          <p:cNvSpPr>
            <a:spLocks noChangeArrowheads="1"/>
          </p:cNvSpPr>
          <p:nvPr/>
        </p:nvSpPr>
        <p:spPr bwMode="auto">
          <a:xfrm>
            <a:off x="1900010" y="10236998"/>
            <a:ext cx="20437476" cy="2530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342900" indent="-34290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1">
              <a:lnSpc>
                <a:spcPts val="4600"/>
              </a:lnSpc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sl-SI" altLang="sl-SI" sz="4400" b="1" dirty="0"/>
              <a:t>Kratka obstojnost metana </a:t>
            </a:r>
            <a:r>
              <a:rPr lang="sl-SI" altLang="sl-SI" sz="4400" b="1" u="sng" dirty="0"/>
              <a:t>ne pomeni</a:t>
            </a:r>
            <a:r>
              <a:rPr lang="sl-SI" altLang="sl-SI" sz="4400" b="1" dirty="0"/>
              <a:t>, da so prizadevanja za zmanjšanje emisij metana odveč. </a:t>
            </a:r>
          </a:p>
          <a:p>
            <a:pPr lvl="1">
              <a:lnSpc>
                <a:spcPts val="4600"/>
              </a:lnSpc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sl-SI" altLang="sl-SI" sz="4400" b="1" dirty="0"/>
              <a:t>Spoznanje o kratki obstojnosti metana narekuje nov pristop k zmanjševanju emisij v kmetijstvu – več poudarka na </a:t>
            </a:r>
            <a:r>
              <a:rPr lang="sl-SI" altLang="sl-SI" sz="4400" b="1" dirty="0" err="1"/>
              <a:t>didušikovemu</a:t>
            </a:r>
            <a:r>
              <a:rPr lang="sl-SI" altLang="sl-SI" sz="4400" b="1" dirty="0"/>
              <a:t> </a:t>
            </a:r>
            <a:r>
              <a:rPr lang="sl-SI" altLang="sl-SI" sz="4400" b="1" dirty="0" smtClean="0"/>
              <a:t>oksidu.</a:t>
            </a:r>
            <a:endParaRPr lang="sl-SI" altLang="sl-SI" sz="4400" b="1" dirty="0"/>
          </a:p>
        </p:txBody>
      </p:sp>
      <p:cxnSp>
        <p:nvCxnSpPr>
          <p:cNvPr id="6" name="Raven puščični povezovalnik 5"/>
          <p:cNvCxnSpPr/>
          <p:nvPr/>
        </p:nvCxnSpPr>
        <p:spPr>
          <a:xfrm>
            <a:off x="10950757" y="6197736"/>
            <a:ext cx="0" cy="812418"/>
          </a:xfrm>
          <a:prstGeom prst="straightConnector1">
            <a:avLst/>
          </a:prstGeom>
          <a:ln w="984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976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2648A4-232B-45D7-A735-C73EFCBA2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7913" y="328432"/>
            <a:ext cx="21993201" cy="1782501"/>
          </a:xfrm>
        </p:spPr>
        <p:txBody>
          <a:bodyPr/>
          <a:lstStyle/>
          <a:p>
            <a:pPr>
              <a:lnSpc>
                <a:spcPts val="7000"/>
              </a:lnSpc>
            </a:pPr>
            <a:r>
              <a:rPr lang="sl-SI" altLang="sl-SI" sz="5400" dirty="0"/>
              <a:t>Prispevek kmetijstva k skupnim izpustom toplogrednih plinov v </a:t>
            </a:r>
            <a:r>
              <a:rPr lang="sl-SI" altLang="sl-SI" sz="5400" dirty="0" smtClean="0"/>
              <a:t>Sloveniji </a:t>
            </a:r>
            <a:r>
              <a:rPr lang="pl-PL" altLang="sl-SI" sz="4400" dirty="0"/>
              <a:t>(ocena po </a:t>
            </a:r>
            <a:r>
              <a:rPr lang="pl-PL" altLang="sl-SI" sz="4400" dirty="0" smtClean="0"/>
              <a:t>GWP100, september 2023, posodobljena metodologija)</a:t>
            </a:r>
            <a:r>
              <a:rPr lang="pl-PL" altLang="sl-SI" sz="4400" dirty="0"/>
              <a:t/>
            </a:r>
            <a:br>
              <a:rPr lang="pl-PL" altLang="sl-SI" sz="4400" dirty="0"/>
            </a:br>
            <a:endParaRPr lang="sl-SI" altLang="sl-SI" sz="4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175D4AD-BCC1-4DC1-B976-D23DCE80C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67D7-8C75-433C-B949-F5BA01069781}" type="slidenum">
              <a:rPr lang="en-US" smtClean="0"/>
              <a:t>6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563" y="3035300"/>
            <a:ext cx="15801337" cy="8410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26"/>
          <p:cNvSpPr txBox="1">
            <a:spLocks noChangeArrowheads="1"/>
          </p:cNvSpPr>
          <p:nvPr/>
        </p:nvSpPr>
        <p:spPr bwMode="auto">
          <a:xfrm>
            <a:off x="18092852" y="3050473"/>
            <a:ext cx="4553880" cy="4190115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17673" tIns="108836" rIns="217673" bIns="108836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4300" b="1" dirty="0" smtClean="0"/>
              <a:t>Spremembe </a:t>
            </a:r>
            <a:r>
              <a:rPr lang="sl-SI" altLang="sl-SI" sz="4300" b="1" dirty="0"/>
              <a:t>1986-2021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4300" b="1" dirty="0"/>
              <a:t>Skupaj   -13,0 %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4300" dirty="0"/>
              <a:t>CH</a:t>
            </a:r>
            <a:r>
              <a:rPr lang="sl-SI" altLang="sl-SI" sz="4300" baseline="-25000" dirty="0"/>
              <a:t>4</a:t>
            </a:r>
            <a:r>
              <a:rPr lang="sl-SI" altLang="sl-SI" sz="4300" dirty="0"/>
              <a:t>        - 13,1 %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4300" dirty="0"/>
              <a:t>N</a:t>
            </a:r>
            <a:r>
              <a:rPr lang="sl-SI" altLang="sl-SI" sz="4300" baseline="-25000" dirty="0"/>
              <a:t>2</a:t>
            </a:r>
            <a:r>
              <a:rPr lang="sl-SI" altLang="sl-SI" sz="4300" dirty="0"/>
              <a:t>O        -  8,6 %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4300" dirty="0"/>
              <a:t>CO</a:t>
            </a:r>
            <a:r>
              <a:rPr lang="sl-SI" altLang="sl-SI" sz="4300" baseline="-25000" dirty="0"/>
              <a:t>2</a:t>
            </a:r>
            <a:r>
              <a:rPr lang="sl-SI" altLang="sl-SI" sz="4300" dirty="0"/>
              <a:t>       -  49,3 %   </a:t>
            </a:r>
          </a:p>
        </p:txBody>
      </p:sp>
      <p:sp>
        <p:nvSpPr>
          <p:cNvPr id="10" name="Elipsa 9"/>
          <p:cNvSpPr/>
          <p:nvPr/>
        </p:nvSpPr>
        <p:spPr>
          <a:xfrm>
            <a:off x="7219061" y="8519004"/>
            <a:ext cx="435920" cy="416378"/>
          </a:xfrm>
          <a:prstGeom prst="ellipse">
            <a:avLst/>
          </a:prstGeom>
          <a:solidFill>
            <a:srgbClr val="FFFF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673" tIns="108836" rIns="217673" bIns="108836"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11" name="PoljeZBesedilom 2"/>
          <p:cNvSpPr txBox="1">
            <a:spLocks noChangeArrowheads="1"/>
          </p:cNvSpPr>
          <p:nvPr/>
        </p:nvSpPr>
        <p:spPr bwMode="auto">
          <a:xfrm>
            <a:off x="7850924" y="8286434"/>
            <a:ext cx="6246972" cy="881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17673" tIns="108836" rIns="217673" bIns="108836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l-SI" altLang="sl-SI" sz="4300" dirty="0"/>
              <a:t>2022 - predhodne ocene</a:t>
            </a:r>
          </a:p>
        </p:txBody>
      </p:sp>
      <p:sp>
        <p:nvSpPr>
          <p:cNvPr id="12" name="Text Box 26"/>
          <p:cNvSpPr txBox="1">
            <a:spLocks noChangeArrowheads="1"/>
          </p:cNvSpPr>
          <p:nvPr/>
        </p:nvSpPr>
        <p:spPr bwMode="auto">
          <a:xfrm>
            <a:off x="18092852" y="7392988"/>
            <a:ext cx="4553880" cy="4190115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17673" tIns="108836" rIns="217673" bIns="108836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sl-SI" altLang="sl-SI" sz="4300" b="1" dirty="0"/>
              <a:t>Spremembe </a:t>
            </a:r>
            <a:r>
              <a:rPr lang="sl-SI" altLang="sl-SI" sz="4300" b="1" dirty="0" smtClean="0"/>
              <a:t>2005-2021     </a:t>
            </a:r>
            <a:endParaRPr lang="sl-SI" altLang="sl-SI" sz="43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4300" b="1" dirty="0" smtClean="0"/>
              <a:t>Skupaj  	 	+ 0,3 </a:t>
            </a:r>
            <a:r>
              <a:rPr lang="sl-SI" altLang="sl-SI" sz="4300" b="1" dirty="0"/>
              <a:t>%</a:t>
            </a:r>
          </a:p>
          <a:p>
            <a:pPr>
              <a:spcBef>
                <a:spcPct val="0"/>
              </a:spcBef>
              <a:buNone/>
            </a:pPr>
            <a:r>
              <a:rPr lang="sl-SI" altLang="sl-SI" sz="4300" dirty="0"/>
              <a:t>CH</a:t>
            </a:r>
            <a:r>
              <a:rPr lang="sl-SI" altLang="sl-SI" sz="4300" baseline="-25000" dirty="0"/>
              <a:t>4</a:t>
            </a:r>
            <a:r>
              <a:rPr lang="sl-SI" altLang="sl-SI" sz="4300" dirty="0"/>
              <a:t> </a:t>
            </a:r>
            <a:r>
              <a:rPr lang="sl-SI" altLang="sl-SI" sz="4300" dirty="0" smtClean="0"/>
              <a:t>			+ 0,4 %</a:t>
            </a:r>
            <a:endParaRPr lang="sl-SI" altLang="sl-SI" sz="4300" dirty="0"/>
          </a:p>
          <a:p>
            <a:pPr>
              <a:spcBef>
                <a:spcPct val="0"/>
              </a:spcBef>
              <a:buNone/>
            </a:pPr>
            <a:r>
              <a:rPr lang="sl-SI" altLang="sl-SI" sz="4300" dirty="0"/>
              <a:t>N</a:t>
            </a:r>
            <a:r>
              <a:rPr lang="sl-SI" altLang="sl-SI" sz="4300" baseline="-25000" dirty="0"/>
              <a:t>2</a:t>
            </a:r>
            <a:r>
              <a:rPr lang="sl-SI" altLang="sl-SI" sz="4300" dirty="0"/>
              <a:t>O </a:t>
            </a:r>
            <a:r>
              <a:rPr lang="sl-SI" altLang="sl-SI" sz="4300" dirty="0" smtClean="0"/>
              <a:t>			+ 0,1 %</a:t>
            </a:r>
            <a:endParaRPr lang="sl-SI" altLang="sl-SI" sz="4300" dirty="0"/>
          </a:p>
          <a:p>
            <a:pPr>
              <a:spcBef>
                <a:spcPct val="0"/>
              </a:spcBef>
              <a:buNone/>
            </a:pPr>
            <a:r>
              <a:rPr lang="sl-SI" altLang="sl-SI" sz="4300" dirty="0"/>
              <a:t>CO</a:t>
            </a:r>
            <a:r>
              <a:rPr lang="sl-SI" altLang="sl-SI" sz="4300" baseline="-25000" dirty="0"/>
              <a:t>2</a:t>
            </a:r>
            <a:r>
              <a:rPr lang="sl-SI" altLang="sl-SI" sz="4300" dirty="0"/>
              <a:t> </a:t>
            </a:r>
            <a:r>
              <a:rPr lang="sl-SI" altLang="sl-SI" sz="4300" dirty="0" smtClean="0"/>
              <a:t>			-  0,5 %   </a:t>
            </a:r>
            <a:endParaRPr lang="sl-SI" altLang="sl-SI" sz="4300" dirty="0"/>
          </a:p>
        </p:txBody>
      </p:sp>
      <p:sp>
        <p:nvSpPr>
          <p:cNvPr id="13" name="Ograda vsebine 2"/>
          <p:cNvSpPr>
            <a:spLocks noGrp="1"/>
          </p:cNvSpPr>
          <p:nvPr>
            <p:ph sz="half" idx="1"/>
          </p:nvPr>
        </p:nvSpPr>
        <p:spPr>
          <a:xfrm>
            <a:off x="6299709" y="12030389"/>
            <a:ext cx="15743861" cy="738553"/>
          </a:xfrm>
        </p:spPr>
        <p:txBody>
          <a:bodyPr/>
          <a:lstStyle/>
          <a:p>
            <a:r>
              <a:rPr lang="sl-SI" b="1" dirty="0" smtClean="0"/>
              <a:t>Cilj  NEPN zmanjšanje za 1 % do 2030 glede </a:t>
            </a:r>
            <a:r>
              <a:rPr lang="sl-SI" b="1" dirty="0"/>
              <a:t>na leto </a:t>
            </a:r>
            <a:r>
              <a:rPr lang="sl-SI" b="1" dirty="0" smtClean="0"/>
              <a:t>2005</a:t>
            </a:r>
            <a:endParaRPr lang="sl-SI" b="1" dirty="0"/>
          </a:p>
        </p:txBody>
      </p:sp>
    </p:spTree>
    <p:extLst>
      <p:ext uri="{BB962C8B-B14F-4D97-AF65-F5344CB8AC3E}">
        <p14:creationId xmlns:p14="http://schemas.microsoft.com/office/powerpoint/2010/main" val="335197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0944" y="1160850"/>
            <a:ext cx="21025723" cy="1632444"/>
          </a:xfrm>
        </p:spPr>
        <p:txBody>
          <a:bodyPr/>
          <a:lstStyle/>
          <a:p>
            <a:r>
              <a:rPr lang="sl-SI" dirty="0"/>
              <a:t>Kazalci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3601" y="3068241"/>
            <a:ext cx="9890042" cy="8100501"/>
          </a:xfrm>
        </p:spPr>
        <p:txBody>
          <a:bodyPr/>
          <a:lstStyle/>
          <a:p>
            <a:r>
              <a:rPr lang="sl-SI" i="1" dirty="0"/>
              <a:t>Učinkovitejše kroženje dušika – prispevek k zmanjšanju emisij </a:t>
            </a:r>
            <a:r>
              <a:rPr lang="sl-SI" i="1" dirty="0" err="1"/>
              <a:t>didušikovega</a:t>
            </a:r>
            <a:r>
              <a:rPr lang="sl-SI" i="1" dirty="0"/>
              <a:t> oksida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l-SI" i="1" dirty="0"/>
              <a:t>Po letu 2005 se je bruto bilančni presežek dušika gibal med </a:t>
            </a:r>
            <a:r>
              <a:rPr lang="sl-SI" i="1" dirty="0" smtClean="0"/>
              <a:t>29 </a:t>
            </a:r>
            <a:r>
              <a:rPr lang="sl-SI" i="1" dirty="0"/>
              <a:t>in 69 kg na ha kmetijskih zemljišč </a:t>
            </a:r>
            <a:r>
              <a:rPr lang="sl-SI" i="1" dirty="0" smtClean="0"/>
              <a:t>brez izrazitega trenda.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l-SI" i="1" dirty="0" smtClean="0"/>
              <a:t>Ciljne vrednosti so bile v zadnjih petih letih štirikrat dosežene (2018-2021), v letu 2022 pa presežena.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l-SI" i="1" dirty="0" smtClean="0"/>
              <a:t>Preseženo ciljno vrednost v 2022 pripisujemo sušnim razmeram (odvzem N s kmetijskimi rastlinami se je glede na 2021 zmanjšal za 26 %).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sl-SI" i="1" dirty="0">
              <a:solidFill>
                <a:srgbClr val="40C8F4"/>
              </a:solidFill>
            </a:endParaRPr>
          </a:p>
          <a:p>
            <a:endParaRPr lang="sl-SI" dirty="0">
              <a:solidFill>
                <a:srgbClr val="40C8F4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67D7-8C75-433C-B949-F5BA01069781}" type="slidenum">
              <a:rPr lang="en-US" smtClean="0"/>
              <a:t>7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5313" y="3559542"/>
            <a:ext cx="11511643" cy="662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7930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0650" y="1122750"/>
            <a:ext cx="21025723" cy="1632444"/>
          </a:xfrm>
        </p:spPr>
        <p:txBody>
          <a:bodyPr/>
          <a:lstStyle/>
          <a:p>
            <a:r>
              <a:rPr lang="sl-SI" dirty="0"/>
              <a:t>Kazalci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3387" y="2824843"/>
            <a:ext cx="9890042" cy="9960429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sl-SI" i="1" dirty="0"/>
              <a:t>V letu </a:t>
            </a:r>
            <a:r>
              <a:rPr lang="sl-SI" i="1" dirty="0" smtClean="0"/>
              <a:t>2022 </a:t>
            </a:r>
            <a:r>
              <a:rPr lang="sl-SI" i="1" dirty="0"/>
              <a:t>je bila poraba N iz mineralnih gnojil </a:t>
            </a:r>
            <a:r>
              <a:rPr lang="sl-SI" i="1" dirty="0" smtClean="0"/>
              <a:t>27.831 </a:t>
            </a:r>
            <a:r>
              <a:rPr lang="sl-SI" i="1" dirty="0"/>
              <a:t>t. </a:t>
            </a:r>
            <a:r>
              <a:rPr lang="sl-SI" b="1" i="1" dirty="0">
                <a:solidFill>
                  <a:srgbClr val="40C8F4"/>
                </a:solidFill>
              </a:rPr>
              <a:t>S tem je bila ciljna vrednost dosežena (manj kot 28.000 t N na leto). Z izjemo leta </a:t>
            </a:r>
            <a:r>
              <a:rPr lang="sl-SI" b="1" i="1" dirty="0" smtClean="0">
                <a:solidFill>
                  <a:srgbClr val="40C8F4"/>
                </a:solidFill>
              </a:rPr>
              <a:t>2019 in 2021 so bile ciljne vrednosti dosežene </a:t>
            </a:r>
            <a:r>
              <a:rPr lang="sl-SI" b="1" i="1" dirty="0">
                <a:solidFill>
                  <a:srgbClr val="40C8F4"/>
                </a:solidFill>
              </a:rPr>
              <a:t>tudi v vseh posameznih letih obdobja </a:t>
            </a:r>
            <a:r>
              <a:rPr lang="sl-SI" b="1" i="1" dirty="0" smtClean="0">
                <a:solidFill>
                  <a:srgbClr val="40C8F4"/>
                </a:solidFill>
              </a:rPr>
              <a:t>2016–2022.</a:t>
            </a:r>
            <a:r>
              <a:rPr lang="sl-SI" i="1" dirty="0" smtClean="0"/>
              <a:t>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l-SI" i="1" dirty="0" smtClean="0"/>
              <a:t>Površina </a:t>
            </a:r>
            <a:r>
              <a:rPr lang="sl-SI" i="1" dirty="0"/>
              <a:t>zemljišč v ukrepu »ekološko kmetovanje« se </a:t>
            </a:r>
            <a:r>
              <a:rPr lang="sl-SI" i="1" dirty="0" smtClean="0"/>
              <a:t>povečuje. Ciljna vrednost Operativnega programa </a:t>
            </a:r>
            <a:r>
              <a:rPr lang="sl-SI" i="1" dirty="0"/>
              <a:t>ukrepov zmanjšanja emisij toplogrednih </a:t>
            </a:r>
            <a:r>
              <a:rPr lang="sl-SI" i="1" dirty="0" smtClean="0"/>
              <a:t>plinov (</a:t>
            </a:r>
            <a:r>
              <a:rPr lang="sl-SI" i="1" dirty="0"/>
              <a:t>44.000 ha) je bila dosežena že leta </a:t>
            </a:r>
            <a:r>
              <a:rPr lang="sl-SI" i="1" dirty="0" smtClean="0"/>
              <a:t>2018,</a:t>
            </a:r>
            <a:r>
              <a:rPr lang="sl-SI" b="1" i="1" dirty="0" smtClean="0">
                <a:solidFill>
                  <a:srgbClr val="40C8F4"/>
                </a:solidFill>
              </a:rPr>
              <a:t> trend pa kaže, da bomo ambicioznejše cilje Strateškega načrta SKP (2023-2027) v letu 2023 težko dosegli.</a:t>
            </a:r>
            <a:endParaRPr lang="sl-SI" b="1" i="1" dirty="0">
              <a:solidFill>
                <a:srgbClr val="40C8F4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sl-SI" i="1" dirty="0">
              <a:solidFill>
                <a:srgbClr val="40C8F4"/>
              </a:solidFill>
            </a:endParaRPr>
          </a:p>
          <a:p>
            <a:endParaRPr lang="sl-SI" dirty="0">
              <a:solidFill>
                <a:srgbClr val="40C8F4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67D7-8C75-433C-B949-F5BA01069781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7057" y="6567133"/>
            <a:ext cx="9943723" cy="567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7056" y="1131789"/>
            <a:ext cx="9943723" cy="5725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9562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0650" y="1122750"/>
            <a:ext cx="21025723" cy="1632444"/>
          </a:xfrm>
        </p:spPr>
        <p:txBody>
          <a:bodyPr/>
          <a:lstStyle/>
          <a:p>
            <a:r>
              <a:rPr lang="sl-SI" dirty="0" smtClean="0"/>
              <a:t>Ekološko kmetovanje</a:t>
            </a:r>
            <a:endParaRPr lang="sl-S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67D7-8C75-433C-B949-F5BA01069781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7" name="Ograda vsebine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157105323"/>
              </p:ext>
            </p:extLst>
          </p:nvPr>
        </p:nvGraphicFramePr>
        <p:xfrm>
          <a:off x="2697480" y="3159443"/>
          <a:ext cx="15270480" cy="42967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7711"/>
                <a:gridCol w="3277711"/>
                <a:gridCol w="3277711"/>
                <a:gridCol w="5437347"/>
              </a:tblGrid>
              <a:tr h="370840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Površina 2022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Delež</a:t>
                      </a:r>
                      <a:r>
                        <a:rPr lang="sl-SI" baseline="0" dirty="0" smtClean="0"/>
                        <a:t> od skupne površine (%)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Delež</a:t>
                      </a:r>
                      <a:r>
                        <a:rPr lang="sl-SI" baseline="0" dirty="0" smtClean="0"/>
                        <a:t> od površine zemljišč v ekološkem kmetovanju (%)</a:t>
                      </a:r>
                      <a:endParaRPr lang="sl-SI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Travinje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40.312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11,7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79,8</a:t>
                      </a:r>
                      <a:endParaRPr lang="sl-SI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Njive in vrtovi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6.930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3,9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13,7</a:t>
                      </a:r>
                      <a:endParaRPr lang="sl-SI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Trajni nasadi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3.298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6,1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6,5</a:t>
                      </a:r>
                      <a:endParaRPr lang="sl-SI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SKUPAJ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50.540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8,5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100,0</a:t>
                      </a:r>
                      <a:endParaRPr lang="sl-SI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1475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limatePath2050">
  <a:themeElements>
    <a:clrScheme name="Custom 19">
      <a:dk1>
        <a:srgbClr val="31373B"/>
      </a:dk1>
      <a:lt1>
        <a:sysClr val="window" lastClr="FFFFFF"/>
      </a:lt1>
      <a:dk2>
        <a:srgbClr val="444955"/>
      </a:dk2>
      <a:lt2>
        <a:srgbClr val="FFFFFF"/>
      </a:lt2>
      <a:accent1>
        <a:srgbClr val="5A3793"/>
      </a:accent1>
      <a:accent2>
        <a:srgbClr val="EC4E75"/>
      </a:accent2>
      <a:accent3>
        <a:srgbClr val="5A3793"/>
      </a:accent3>
      <a:accent4>
        <a:srgbClr val="5A3793"/>
      </a:accent4>
      <a:accent5>
        <a:srgbClr val="EC4E75"/>
      </a:accent5>
      <a:accent6>
        <a:srgbClr val="5A3793"/>
      </a:accent6>
      <a:hlink>
        <a:srgbClr val="4D4D4D"/>
      </a:hlink>
      <a:folHlink>
        <a:srgbClr val="1C1C1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40C8F4">
            <a:alpha val="90000"/>
          </a:srgbClr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3200" b="1" dirty="0" err="1" smtClean="0">
            <a:solidFill>
              <a:srgbClr val="31373B"/>
            </a:solidFill>
            <a:latin typeface="Arial"/>
            <a:cs typeface="Arial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ClimatePath2050</Template>
  <TotalTime>463</TotalTime>
  <Words>1419</Words>
  <Application>Microsoft Office PowerPoint</Application>
  <PresentationFormat>Po meri</PresentationFormat>
  <Paragraphs>175</Paragraphs>
  <Slides>21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21</vt:i4>
      </vt:variant>
    </vt:vector>
  </HeadingPairs>
  <TitlesOfParts>
    <vt:vector size="25" baseType="lpstr">
      <vt:lpstr>Arial</vt:lpstr>
      <vt:lpstr>Calibri</vt:lpstr>
      <vt:lpstr>Symbol</vt:lpstr>
      <vt:lpstr>ClimatePath2050</vt:lpstr>
      <vt:lpstr>Kazalci Podnebnega ogledala za kmetijstvo – trenutno stanje in možnosti za njihovo uporabo</vt:lpstr>
      <vt:lpstr>Viri toplogrednih plinov v kmetijstvu</vt:lpstr>
      <vt:lpstr>Preračun metana in didušikovega oksida v ekvivalenje ogljikovega dioksida (GWP)</vt:lpstr>
      <vt:lpstr>PowerPointova predstavitev</vt:lpstr>
      <vt:lpstr>PowerPointova predstavitev</vt:lpstr>
      <vt:lpstr>Prispevek kmetijstva k skupnim izpustom toplogrednih plinov v Sloveniji (ocena po GWP100, september 2023, posodobljena metodologija) </vt:lpstr>
      <vt:lpstr>Kazalci</vt:lpstr>
      <vt:lpstr>Kazalci</vt:lpstr>
      <vt:lpstr>Ekološko kmetovanje</vt:lpstr>
      <vt:lpstr>Kazalci</vt:lpstr>
      <vt:lpstr>Kazalci</vt:lpstr>
      <vt:lpstr>Spremljanje izvajanja ukrepov (izbrani ukrepi)</vt:lpstr>
      <vt:lpstr>Glavne vrzeli</vt:lpstr>
      <vt:lpstr>Priporočilo</vt:lpstr>
      <vt:lpstr>Vprašanja</vt:lpstr>
      <vt:lpstr>Hvala za pozornost!</vt:lpstr>
      <vt:lpstr>Novi cilji, novi kazalci – predlogi novih kazalcev za spremljanje doseganja ciljev in izvajanja ukrepov do leta 2030</vt:lpstr>
      <vt:lpstr>PREDLOG PRIPRAVE KAZALCEV PODNEBNO OGLEDALO 2023</vt:lpstr>
      <vt:lpstr>PRIPRAVA NAVEZAVE NA OBSTOJEČ KAZALEC</vt:lpstr>
      <vt:lpstr>PREDLOG NOVEGA KAZALCA</vt:lpstr>
      <vt:lpstr>Izbor ukrepov Strateškega načrta skupne kmetijske politike 2023-2027 – vključitev v kazalce podnebnega ogledala?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 je naslov prezentacije</dc:title>
  <dc:creator>Barbara Petelin Visočnik</dc:creator>
  <cp:lastModifiedBy>Nataša Kovač</cp:lastModifiedBy>
  <cp:revision>48</cp:revision>
  <dcterms:created xsi:type="dcterms:W3CDTF">2021-08-26T09:25:12Z</dcterms:created>
  <dcterms:modified xsi:type="dcterms:W3CDTF">2023-10-03T13:18:52Z</dcterms:modified>
</cp:coreProperties>
</file>