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62" r:id="rId10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40C8F4"/>
    <a:srgbClr val="6E4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 autoAdjust="0"/>
  </p:normalViewPr>
  <p:slideViewPr>
    <p:cSldViewPr snapToGrid="0">
      <p:cViewPr varScale="1">
        <p:scale>
          <a:sx n="44" d="100"/>
          <a:sy n="44" d="100"/>
        </p:scale>
        <p:origin x="528" y="86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CDA7-B2F6-7C43-A6AA-7B7D34AB716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B30A-A4A2-EC49-93F0-1C93E9EC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s://podnebnapot2050.s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 flipH="1">
            <a:off x="-5931766" y="447473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6595219"/>
            <a:ext cx="13590746" cy="3155007"/>
          </a:xfrm>
          <a:prstGeom prst="rect">
            <a:avLst/>
          </a:prstGeom>
        </p:spPr>
        <p:txBody>
          <a:bodyPr anchor="b"/>
          <a:lstStyle>
            <a:lvl1pPr algn="l">
              <a:defRPr sz="96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Kliknite</a:t>
            </a:r>
            <a:r>
              <a:rPr lang="en-US" dirty="0"/>
              <a:t> za </a:t>
            </a:r>
            <a:r>
              <a:rPr lang="en-US" dirty="0" err="1"/>
              <a:t>spremembo</a:t>
            </a:r>
            <a:r>
              <a:rPr lang="en-US" dirty="0"/>
              <a:t> </a:t>
            </a:r>
            <a:r>
              <a:rPr lang="en-US" dirty="0" err="1"/>
              <a:t>naslova</a:t>
            </a:r>
            <a:r>
              <a:rPr lang="en-US" dirty="0"/>
              <a:t> </a:t>
            </a:r>
            <a:r>
              <a:rPr lang="en-US" dirty="0" err="1"/>
              <a:t>predstav</a:t>
            </a:r>
            <a:r>
              <a:rPr lang="sl-SI" dirty="0"/>
              <a:t>i</a:t>
            </a:r>
            <a:r>
              <a:rPr lang="en-US" dirty="0" err="1"/>
              <a:t>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5725313"/>
            <a:ext cx="13526169" cy="11481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799">
                <a:solidFill>
                  <a:schemeClr val="bg1"/>
                </a:solidFill>
                <a:latin typeface="Arial"/>
                <a:cs typeface="Arial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 err="1"/>
              <a:t>Dogodek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60EA79-07C5-4AFB-88F0-1CD154FF25D9}"/>
              </a:ext>
            </a:extLst>
          </p:cNvPr>
          <p:cNvSpPr txBox="1"/>
          <p:nvPr userDrawn="1"/>
        </p:nvSpPr>
        <p:spPr>
          <a:xfrm>
            <a:off x="20291903" y="4162711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kern="1200" cap="small" baseline="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Kazalci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endParaRPr lang="sl-SI" sz="4800" b="1" dirty="0">
              <a:solidFill>
                <a:srgbClr val="40C8F4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F11A817-D23C-4CC2-B7FA-1648EA6B4C94}"/>
              </a:ext>
            </a:extLst>
          </p:cNvPr>
          <p:cNvGrpSpPr/>
          <p:nvPr userDrawn="1"/>
        </p:nvGrpSpPr>
        <p:grpSpPr>
          <a:xfrm>
            <a:off x="16313403" y="3477250"/>
            <a:ext cx="3654397" cy="3606094"/>
            <a:chOff x="18923252" y="7949301"/>
            <a:chExt cx="3654397" cy="36060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00FD5A0-55F2-4EC5-A5AA-F9AE2D79E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2DDD556-BAC6-403B-9B71-ED93FCEF845C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85" y="1083184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85" y="3938954"/>
            <a:ext cx="21025723" cy="8414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3200">
                <a:latin typeface="Arial"/>
                <a:cs typeface="Arial"/>
              </a:defRPr>
            </a:lvl4pPr>
            <a:lvl5pPr>
              <a:defRPr sz="3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40C8F4"/>
          </a:solidFill>
        </p:spPr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D9B9AF-CE90-4776-A6BB-C9A04B34A5C3}"/>
              </a:ext>
            </a:extLst>
          </p:cNvPr>
          <p:cNvSpPr txBox="1"/>
          <p:nvPr userDrawn="1"/>
        </p:nvSpPr>
        <p:spPr>
          <a:xfrm>
            <a:off x="1395498" y="1268990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1A4614C-47BB-44C3-9888-92F70BF4C67B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CA24979-520B-4790-BCEC-750F1595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36A20A4-C24C-4785-A985-0122A93EA8F0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ca poglav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lize-birdsinger-963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98"/>
            <a:ext cx="24377650" cy="13713302"/>
          </a:xfrm>
          <a:prstGeom prst="rect">
            <a:avLst/>
          </a:prstGeom>
        </p:spPr>
      </p:pic>
      <p:sp>
        <p:nvSpPr>
          <p:cNvPr id="7" name="Parallelogram 6"/>
          <p:cNvSpPr/>
          <p:nvPr userDrawn="1"/>
        </p:nvSpPr>
        <p:spPr>
          <a:xfrm flipH="1">
            <a:off x="-6008732" y="-291686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3268" y="2647409"/>
            <a:ext cx="12952560" cy="5681153"/>
          </a:xfrm>
          <a:prstGeom prst="rect">
            <a:avLst/>
          </a:prstGeom>
        </p:spPr>
        <p:txBody>
          <a:bodyPr anchor="b"/>
          <a:lstStyle>
            <a:lvl1pPr>
              <a:defRPr sz="9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l-SI" dirty="0"/>
              <a:t>Hvala za pozornost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63268" y="8382538"/>
            <a:ext cx="13964260" cy="3283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rgbClr val="FFFFFF"/>
                </a:solidFill>
                <a:latin typeface="Arial"/>
                <a:cs typeface="Arial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Ime in priimek</a:t>
            </a:r>
            <a:br>
              <a:rPr lang="sl-SI" dirty="0"/>
            </a:br>
            <a:r>
              <a:rPr lang="sl-SI" dirty="0"/>
              <a:t>e-pošta: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F83116-4909-413E-AED6-5F25796B8E46}"/>
              </a:ext>
            </a:extLst>
          </p:cNvPr>
          <p:cNvSpPr txBox="1"/>
          <p:nvPr userDrawn="1"/>
        </p:nvSpPr>
        <p:spPr>
          <a:xfrm>
            <a:off x="1569296" y="12583554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chemeClr val="bg1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41EF3A5-A204-4274-AF6A-FAFB97DD1C9C}"/>
              </a:ext>
            </a:extLst>
          </p:cNvPr>
          <p:cNvGrpSpPr/>
          <p:nvPr userDrawn="1"/>
        </p:nvGrpSpPr>
        <p:grpSpPr>
          <a:xfrm>
            <a:off x="557665" y="12428826"/>
            <a:ext cx="786392" cy="775998"/>
            <a:chOff x="426995" y="12532742"/>
            <a:chExt cx="786392" cy="7759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F74EECC-DEC1-4BD3-8E4D-F58D6D2C6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3C9CE30-498C-4450-A0BF-A162401A8DEB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9924680" y="2345664"/>
            <a:ext cx="8064729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smo pripravili: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390" y="3199525"/>
            <a:ext cx="7089297" cy="118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47489" b="19615"/>
          <a:stretch/>
        </p:blipFill>
        <p:spPr>
          <a:xfrm>
            <a:off x="9333429" y="4889779"/>
            <a:ext cx="11015939" cy="327941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91144" y="2229556"/>
            <a:ext cx="0" cy="9673069"/>
          </a:xfrm>
          <a:prstGeom prst="line">
            <a:avLst/>
          </a:prstGeom>
          <a:ln>
            <a:solidFill>
              <a:srgbClr val="40C8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2526814"/>
            <a:ext cx="3939170" cy="10116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1B5478-6824-4685-9480-67F77CCF92EE}"/>
              </a:ext>
            </a:extLst>
          </p:cNvPr>
          <p:cNvSpPr txBox="1"/>
          <p:nvPr userDrawn="1"/>
        </p:nvSpPr>
        <p:spPr>
          <a:xfrm>
            <a:off x="5162632" y="5560406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/>
            </a:r>
            <a:b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</a:b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D71CB775-9E04-4E93-B9A6-AB2E7C5B99AE}"/>
              </a:ext>
            </a:extLst>
          </p:cNvPr>
          <p:cNvSpPr txBox="1">
            <a:spLocks/>
          </p:cNvSpPr>
          <p:nvPr userDrawn="1"/>
        </p:nvSpPr>
        <p:spPr>
          <a:xfrm>
            <a:off x="9900390" y="8354311"/>
            <a:ext cx="12269142" cy="1508428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0" dirty="0">
                <a:solidFill>
                  <a:srgbClr val="40C8F4"/>
                </a:solidFill>
                <a:latin typeface="Arial"/>
                <a:cs typeface="Arial"/>
              </a:rPr>
              <a:t>Pripravljeno v sklopu projekta </a:t>
            </a:r>
            <a:r>
              <a:rPr lang="sl-SI" sz="2400" b="1" i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Strokovne podlage za izpolnitev nacionalnih, evropskih in mednarodnih obveznosti poročanja ter pripravo stališča s področja blaženja podnebnih sprememb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  <a:r>
              <a:rPr lang="sl-SI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za Ministrstvo za okolje in prostor.</a:t>
            </a:r>
            <a:r>
              <a:rPr lang="hr-HR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92FC6D0-1644-4683-B537-519B0FC7942E}"/>
              </a:ext>
            </a:extLst>
          </p:cNvPr>
          <p:cNvSpPr txBox="1">
            <a:spLocks/>
          </p:cNvSpPr>
          <p:nvPr userDrawn="1"/>
        </p:nvSpPr>
        <p:spPr>
          <a:xfrm>
            <a:off x="9924680" y="11213459"/>
            <a:ext cx="12707782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je objavljeno na 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  <a:hlinkClick r:id="rId4"/>
              </a:rPr>
              <a:t>https://podnebnapot2050.si/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470F07E-567D-4FAF-9392-B1FCF5FC0518}"/>
              </a:ext>
            </a:extLst>
          </p:cNvPr>
          <p:cNvGrpSpPr/>
          <p:nvPr userDrawn="1"/>
        </p:nvGrpSpPr>
        <p:grpSpPr>
          <a:xfrm>
            <a:off x="1111677" y="4886950"/>
            <a:ext cx="3654397" cy="3606094"/>
            <a:chOff x="18923252" y="7949301"/>
            <a:chExt cx="3654397" cy="36060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36A6385-0642-4ECD-8BDA-1CD84127C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021C858-448E-4AEE-8C9E-416B0189A5B7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7CF2EAC3-ABCE-48E2-8911-4B46E36D5740}"/>
              </a:ext>
            </a:extLst>
          </p:cNvPr>
          <p:cNvSpPr txBox="1">
            <a:spLocks/>
          </p:cNvSpPr>
          <p:nvPr userDrawn="1"/>
        </p:nvSpPr>
        <p:spPr>
          <a:xfrm>
            <a:off x="9924680" y="9815016"/>
            <a:ext cx="10114628" cy="1106010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Metodologija za pripravo Podnebnega ogledala je bila razvita v okviru projekta 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LIFE Podnebna pot 2050 </a:t>
            </a:r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(LIFE 16 GIC/SI/000043).</a:t>
            </a:r>
            <a:endParaRPr lang="hr-HR" sz="2400" b="0" kern="1200" dirty="0">
              <a:solidFill>
                <a:srgbClr val="40C8F4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277" y="9673595"/>
            <a:ext cx="1850157" cy="12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54" y="1118354"/>
            <a:ext cx="21025723" cy="1632444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5690FE-563F-46CA-BA63-7B7641680647}"/>
              </a:ext>
            </a:extLst>
          </p:cNvPr>
          <p:cNvSpPr txBox="1"/>
          <p:nvPr userDrawn="1"/>
        </p:nvSpPr>
        <p:spPr>
          <a:xfrm>
            <a:off x="1395498" y="12695745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50935F1-EFAC-4AAE-84A6-D68941AF344D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031CD9A-366A-4894-9FA9-4C75C1D73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CB5960B-1E15-4E5E-BAD2-86292357B5F1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08" y="1135939"/>
            <a:ext cx="21025723" cy="1293778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493" y="2648737"/>
            <a:ext cx="10426292" cy="164782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4000" y="4519246"/>
            <a:ext cx="10312888" cy="7770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47755" y="2683906"/>
            <a:ext cx="10363676" cy="1647824"/>
          </a:xfrm>
          <a:prstGeom prst="rect">
            <a:avLst/>
          </a:prstGeom>
        </p:spPr>
        <p:txBody>
          <a:bodyPr numCol="1"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47755" y="4501662"/>
            <a:ext cx="10363676" cy="7766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504121-91B7-483A-848E-D04B6FA1937E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D4BC870-F730-433A-A6A2-A16868D2E7E7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530CECB-6F3A-40D9-AB65-926E98191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7FBD835-4A59-4E45-A356-AB2750C28E04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84000" y="1137765"/>
            <a:ext cx="15240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3137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  <a:endParaRPr lang="en-US" sz="7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147509-0B58-45D8-A159-DB7BE2A955D6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05171C-FC24-4C0D-AC14-8C3EA100AA8F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1F65AE5-451D-40CE-82F1-2343CA397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9CEF3FD-9218-4D19-849C-912DDE27D2E6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solidFill>
            <a:srgbClr val="40C8F4"/>
          </a:soli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6" r:id="rId7"/>
  </p:sldLayoutIdLst>
  <p:hf hdr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20EF5-AB5C-44D9-9F30-FDDED61E4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Kazalci </a:t>
            </a:r>
            <a:r>
              <a:rPr lang="en-US" sz="4800" dirty="0" err="1"/>
              <a:t>Podnebnega</a:t>
            </a:r>
            <a:r>
              <a:rPr lang="en-US" sz="4800" dirty="0"/>
              <a:t> ogledala za </a:t>
            </a:r>
            <a:r>
              <a:rPr lang="en-US" sz="4800" dirty="0" err="1"/>
              <a:t>gozdarstvo</a:t>
            </a:r>
            <a:r>
              <a:rPr lang="en-US" sz="4800" dirty="0"/>
              <a:t> (LULUCF) – </a:t>
            </a:r>
            <a:r>
              <a:rPr lang="en-US" sz="4800" dirty="0" err="1"/>
              <a:t>trenutno</a:t>
            </a:r>
            <a:r>
              <a:rPr lang="en-US" sz="4800" dirty="0"/>
              <a:t> </a:t>
            </a:r>
            <a:r>
              <a:rPr lang="en-US" sz="4800" dirty="0" err="1"/>
              <a:t>stanje</a:t>
            </a:r>
            <a:r>
              <a:rPr lang="en-US" sz="4800" dirty="0"/>
              <a:t> in </a:t>
            </a:r>
            <a:r>
              <a:rPr lang="en-US" sz="4800" dirty="0" err="1"/>
              <a:t>možnosti</a:t>
            </a:r>
            <a:r>
              <a:rPr lang="en-US" sz="4800" dirty="0"/>
              <a:t> za </a:t>
            </a:r>
            <a:r>
              <a:rPr lang="en-US" sz="4800" dirty="0" err="1"/>
              <a:t>njihovo</a:t>
            </a:r>
            <a:r>
              <a:rPr lang="en-US" sz="4800" dirty="0"/>
              <a:t> </a:t>
            </a:r>
            <a:r>
              <a:rPr lang="en-US" sz="4800" dirty="0" err="1"/>
              <a:t>uporabo</a:t>
            </a:r>
            <a:endParaRPr lang="sl-SI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CDE7F1-6725-4065-9A3E-E835EBE12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00" y="5168348"/>
            <a:ext cx="13526169" cy="1388572"/>
          </a:xfrm>
        </p:spPr>
        <p:txBody>
          <a:bodyPr/>
          <a:lstStyle/>
          <a:p>
            <a:r>
              <a:rPr lang="sl-SI" sz="3600" dirty="0"/>
              <a:t>Delavnica Kazalci Podnebno ogledalo</a:t>
            </a:r>
            <a:r>
              <a:rPr lang="sl-SI" dirty="0"/>
              <a:t/>
            </a:r>
            <a:br>
              <a:rPr lang="sl-SI" dirty="0"/>
            </a:br>
            <a:r>
              <a:rPr lang="aa-ET" b="1" dirty="0" err="1"/>
              <a:t>Kmetijstvo</a:t>
            </a:r>
            <a:r>
              <a:rPr lang="aa-ET" b="1" dirty="0"/>
              <a:t> in </a:t>
            </a:r>
            <a:r>
              <a:rPr lang="aa-ET" b="1" dirty="0" err="1"/>
              <a:t>gozdarstvo</a:t>
            </a:r>
            <a:endParaRPr lang="sl-SI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D4A651-07E8-4594-AFEB-48CD286729A1}"/>
              </a:ext>
            </a:extLst>
          </p:cNvPr>
          <p:cNvSpPr txBox="1"/>
          <p:nvPr/>
        </p:nvSpPr>
        <p:spPr>
          <a:xfrm>
            <a:off x="1808144" y="10345190"/>
            <a:ext cx="11752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Boštjan Mali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5A1BF0-D778-49FD-BFCE-EC16B269058D}"/>
              </a:ext>
            </a:extLst>
          </p:cNvPr>
          <p:cNvSpPr txBox="1"/>
          <p:nvPr/>
        </p:nvSpPr>
        <p:spPr>
          <a:xfrm>
            <a:off x="1808145" y="10938548"/>
            <a:ext cx="800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Ljubljana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2023</a:t>
            </a:r>
            <a:endParaRPr lang="en-US" sz="3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7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dirty="0" err="1"/>
              <a:t>Stanje</a:t>
            </a:r>
            <a:r>
              <a:rPr lang="aa-ET" dirty="0"/>
              <a:t> </a:t>
            </a:r>
            <a:r>
              <a:rPr lang="aa-ET" dirty="0" err="1"/>
              <a:t>emisij</a:t>
            </a:r>
            <a:r>
              <a:rPr lang="aa-ET" dirty="0"/>
              <a:t> in </a:t>
            </a:r>
            <a:r>
              <a:rPr lang="aa-ET" dirty="0" err="1"/>
              <a:t>ponorov</a:t>
            </a:r>
            <a:r>
              <a:rPr lang="aa-ET" dirty="0"/>
              <a:t> v </a:t>
            </a:r>
            <a:r>
              <a:rPr lang="aa-ET" dirty="0" err="1"/>
              <a:t>sektorju</a:t>
            </a:r>
            <a:r>
              <a:rPr lang="aa-ET" dirty="0"/>
              <a:t> LULUCF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BAFD8C-002E-48BD-4058-03F8EAC6DA4F}"/>
              </a:ext>
            </a:extLst>
          </p:cNvPr>
          <p:cNvSpPr txBox="1"/>
          <p:nvPr/>
        </p:nvSpPr>
        <p:spPr>
          <a:xfrm>
            <a:off x="1750342" y="3565605"/>
            <a:ext cx="10657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Leta </a:t>
            </a:r>
            <a:r>
              <a:rPr lang="aa-ET" sz="4400" dirty="0">
                <a:solidFill>
                  <a:srgbClr val="53CDF5"/>
                </a:solidFill>
                <a:latin typeface="Arial"/>
                <a:cs typeface="Arial"/>
              </a:rPr>
              <a:t>2021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je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bil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sektor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LULUCF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neto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ponor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velikosti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-3.106 kt CO</a:t>
            </a:r>
            <a:r>
              <a:rPr lang="aa-ET" sz="4400" baseline="-25000" dirty="0">
                <a:solidFill>
                  <a:srgbClr val="31373B"/>
                </a:solidFill>
                <a:latin typeface="Arial"/>
                <a:cs typeface="Arial"/>
              </a:rPr>
              <a:t>2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ekv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so bile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neto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emisije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iz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sektorja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LULUCF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manjše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za </a:t>
            </a:r>
            <a:r>
              <a:rPr lang="aa-ET" sz="4400" dirty="0">
                <a:solidFill>
                  <a:srgbClr val="53CDF5"/>
                </a:solidFill>
                <a:latin typeface="Arial"/>
                <a:cs typeface="Arial"/>
              </a:rPr>
              <a:t>86 %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glede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na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leto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2005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je glede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na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preteklo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leto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prišlo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do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zmanjšanja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neto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</a:t>
            </a:r>
            <a:r>
              <a:rPr lang="aa-ET" sz="4400" dirty="0" err="1">
                <a:solidFill>
                  <a:srgbClr val="31373B"/>
                </a:solidFill>
                <a:latin typeface="Arial"/>
                <a:cs typeface="Arial"/>
              </a:rPr>
              <a:t>emisij</a:t>
            </a:r>
            <a:r>
              <a:rPr lang="aa-ET" sz="4400" dirty="0">
                <a:solidFill>
                  <a:srgbClr val="31373B"/>
                </a:solidFill>
                <a:latin typeface="Arial"/>
                <a:cs typeface="Arial"/>
              </a:rPr>
              <a:t> za </a:t>
            </a:r>
            <a:r>
              <a:rPr lang="aa-ET" sz="4400" dirty="0">
                <a:solidFill>
                  <a:srgbClr val="53CDF5"/>
                </a:solidFill>
                <a:latin typeface="Arial"/>
                <a:cs typeface="Arial"/>
              </a:rPr>
              <a:t>0,8 %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sz="4400" dirty="0">
                <a:latin typeface="Arial"/>
                <a:cs typeface="Arial"/>
              </a:rPr>
              <a:t>je </a:t>
            </a:r>
            <a:r>
              <a:rPr lang="aa-ET" sz="4400" dirty="0" err="1">
                <a:latin typeface="Arial"/>
                <a:cs typeface="Arial"/>
              </a:rPr>
              <a:t>sektor</a:t>
            </a:r>
            <a:r>
              <a:rPr lang="aa-ET" sz="4400" dirty="0">
                <a:latin typeface="Arial"/>
                <a:cs typeface="Arial"/>
              </a:rPr>
              <a:t> LULUCF </a:t>
            </a:r>
            <a:r>
              <a:rPr lang="aa-ET" sz="4400" dirty="0" err="1">
                <a:latin typeface="Arial"/>
                <a:cs typeface="Arial"/>
              </a:rPr>
              <a:t>predstavljal</a:t>
            </a:r>
            <a:r>
              <a:rPr lang="aa-ET" sz="4400" dirty="0">
                <a:latin typeface="Arial"/>
                <a:cs typeface="Arial"/>
              </a:rPr>
              <a:t> </a:t>
            </a:r>
            <a:r>
              <a:rPr lang="en-US" sz="4400" dirty="0">
                <a:latin typeface="Arial"/>
                <a:cs typeface="Arial"/>
              </a:rPr>
              <a:t>19,4</a:t>
            </a:r>
            <a:r>
              <a:rPr lang="aa-ET" sz="4400" dirty="0">
                <a:latin typeface="Arial"/>
                <a:cs typeface="Arial"/>
              </a:rPr>
              <a:t> % </a:t>
            </a:r>
            <a:r>
              <a:rPr lang="aa-ET" sz="4400" dirty="0" err="1">
                <a:latin typeface="Arial"/>
                <a:cs typeface="Arial"/>
              </a:rPr>
              <a:t>skupnih</a:t>
            </a:r>
            <a:r>
              <a:rPr lang="aa-ET" sz="4400" dirty="0">
                <a:latin typeface="Arial"/>
                <a:cs typeface="Arial"/>
              </a:rPr>
              <a:t> </a:t>
            </a:r>
            <a:r>
              <a:rPr lang="aa-ET" sz="4400" dirty="0" err="1">
                <a:latin typeface="Arial"/>
                <a:cs typeface="Arial"/>
              </a:rPr>
              <a:t>emisij</a:t>
            </a:r>
            <a:r>
              <a:rPr lang="aa-ET" sz="4400" dirty="0">
                <a:latin typeface="Arial"/>
                <a:cs typeface="Arial"/>
              </a:rPr>
              <a:t> (</a:t>
            </a:r>
            <a:r>
              <a:rPr lang="aa-ET" sz="4400" dirty="0" err="1">
                <a:latin typeface="Arial"/>
                <a:cs typeface="Arial"/>
              </a:rPr>
              <a:t>brez</a:t>
            </a:r>
            <a:r>
              <a:rPr lang="aa-ET" sz="4400" dirty="0">
                <a:latin typeface="Arial"/>
                <a:cs typeface="Arial"/>
              </a:rPr>
              <a:t> LULUCF)  </a:t>
            </a:r>
            <a:endParaRPr lang="sl-SI" sz="4400" dirty="0" err="1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A6CEEC-1DE2-50A0-226C-1BF5227F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149" y="8795285"/>
            <a:ext cx="8592749" cy="3972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E1153D-112B-D0DE-228B-E53054DF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5045" y="2712220"/>
            <a:ext cx="8379934" cy="57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dirty="0" err="1"/>
              <a:t>Kazalci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E3F227D-B589-768C-114B-9EECA730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585" y="3055551"/>
            <a:ext cx="9613811" cy="8784352"/>
          </a:xfrm>
        </p:spPr>
        <p:txBody>
          <a:bodyPr/>
          <a:lstStyle/>
          <a:p>
            <a:r>
              <a:rPr lang="aa-ET" b="1" dirty="0"/>
              <a:t>Neto </a:t>
            </a:r>
            <a:r>
              <a:rPr lang="aa-ET" b="1" dirty="0" err="1"/>
              <a:t>emisije</a:t>
            </a:r>
            <a:r>
              <a:rPr lang="aa-ET" b="1" dirty="0"/>
              <a:t> TGP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Kazalec neto emisije TGP kaže potek vseh emisij TGP, ki nastanejo zaradi rabe zemljišč, spremembe rabe zemljišč in gozdarstva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V</a:t>
            </a:r>
            <a:r>
              <a:rPr lang="aa-ET" dirty="0"/>
              <a:t> </a:t>
            </a:r>
            <a:r>
              <a:rPr lang="aa-ET" dirty="0" err="1"/>
              <a:t>njem</a:t>
            </a:r>
            <a:r>
              <a:rPr lang="aa-ET" dirty="0"/>
              <a:t> se </a:t>
            </a:r>
            <a:r>
              <a:rPr lang="aa-ET" dirty="0" err="1"/>
              <a:t>odražajo</a:t>
            </a:r>
            <a:r>
              <a:rPr lang="aa-ET" dirty="0"/>
              <a:t> </a:t>
            </a:r>
            <a:r>
              <a:rPr lang="aa-ET" dirty="0" err="1"/>
              <a:t>spremembe</a:t>
            </a:r>
            <a:r>
              <a:rPr lang="aa-ET" dirty="0"/>
              <a:t> </a:t>
            </a:r>
            <a:r>
              <a:rPr lang="aa-ET" dirty="0" err="1"/>
              <a:t>zalog</a:t>
            </a:r>
            <a:r>
              <a:rPr lang="aa-ET" dirty="0"/>
              <a:t> </a:t>
            </a:r>
            <a:r>
              <a:rPr lang="aa-ET" dirty="0" err="1"/>
              <a:t>ogljika</a:t>
            </a:r>
            <a:r>
              <a:rPr lang="aa-ET" dirty="0"/>
              <a:t> v </a:t>
            </a:r>
            <a:r>
              <a:rPr lang="aa-ET" dirty="0" err="1"/>
              <a:t>t.i.</a:t>
            </a:r>
            <a:r>
              <a:rPr lang="aa-ET" dirty="0"/>
              <a:t> </a:t>
            </a:r>
            <a:r>
              <a:rPr lang="aa-ET" dirty="0" err="1"/>
              <a:t>skladiščih</a:t>
            </a:r>
            <a:r>
              <a:rPr lang="aa-ET" dirty="0"/>
              <a:t> </a:t>
            </a:r>
            <a:r>
              <a:rPr lang="aa-ET" dirty="0" err="1"/>
              <a:t>ogljika</a:t>
            </a:r>
            <a:r>
              <a:rPr lang="aa-ET" dirty="0"/>
              <a:t>, ki so </a:t>
            </a:r>
            <a:r>
              <a:rPr lang="aa-ET" dirty="0" err="1"/>
              <a:t>bodisi</a:t>
            </a:r>
            <a:r>
              <a:rPr lang="aa-ET" dirty="0"/>
              <a:t> </a:t>
            </a:r>
            <a:r>
              <a:rPr lang="aa-ET" dirty="0" err="1"/>
              <a:t>posledica</a:t>
            </a:r>
            <a:r>
              <a:rPr lang="aa-ET" dirty="0"/>
              <a:t> </a:t>
            </a:r>
            <a:r>
              <a:rPr lang="aa-ET" dirty="0" err="1"/>
              <a:t>spremembe</a:t>
            </a:r>
            <a:r>
              <a:rPr lang="aa-ET" dirty="0"/>
              <a:t> rabe </a:t>
            </a:r>
            <a:r>
              <a:rPr lang="aa-ET" dirty="0" err="1"/>
              <a:t>zemljišč</a:t>
            </a:r>
            <a:r>
              <a:rPr lang="aa-ET" dirty="0"/>
              <a:t>, </a:t>
            </a:r>
            <a:r>
              <a:rPr lang="aa-ET" dirty="0" err="1"/>
              <a:t>načina</a:t>
            </a:r>
            <a:r>
              <a:rPr lang="aa-ET" dirty="0"/>
              <a:t> </a:t>
            </a:r>
            <a:r>
              <a:rPr lang="aa-ET" dirty="0" err="1"/>
              <a:t>gospodarjenja</a:t>
            </a:r>
            <a:r>
              <a:rPr lang="aa-ET" dirty="0"/>
              <a:t> </a:t>
            </a:r>
            <a:r>
              <a:rPr lang="aa-ET" dirty="0" err="1"/>
              <a:t>ali</a:t>
            </a:r>
            <a:r>
              <a:rPr lang="aa-ET" dirty="0"/>
              <a:t> </a:t>
            </a:r>
            <a:r>
              <a:rPr lang="aa-ET" dirty="0" err="1"/>
              <a:t>naravne</a:t>
            </a:r>
            <a:r>
              <a:rPr lang="aa-ET" dirty="0"/>
              <a:t> </a:t>
            </a:r>
            <a:r>
              <a:rPr lang="aa-ET" dirty="0" err="1"/>
              <a:t>motnje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 err="1"/>
              <a:t>Ponori</a:t>
            </a:r>
            <a:r>
              <a:rPr lang="aa-ET" dirty="0"/>
              <a:t> so se v </a:t>
            </a:r>
            <a:r>
              <a:rPr lang="aa-ET" dirty="0" err="1"/>
              <a:t>zadnjih</a:t>
            </a:r>
            <a:r>
              <a:rPr lang="aa-ET" dirty="0"/>
              <a:t> </a:t>
            </a:r>
            <a:r>
              <a:rPr lang="en-US" dirty="0" err="1"/>
              <a:t>treh</a:t>
            </a:r>
            <a:r>
              <a:rPr lang="aa-ET" dirty="0"/>
              <a:t> </a:t>
            </a:r>
            <a:r>
              <a:rPr lang="aa-ET" dirty="0" err="1"/>
              <a:t>letih</a:t>
            </a:r>
            <a:r>
              <a:rPr lang="aa-ET" dirty="0"/>
              <a:t>, po </a:t>
            </a:r>
            <a:r>
              <a:rPr lang="aa-ET" dirty="0" err="1"/>
              <a:t>obdobju</a:t>
            </a:r>
            <a:r>
              <a:rPr lang="aa-ET" dirty="0"/>
              <a:t> </a:t>
            </a:r>
            <a:r>
              <a:rPr lang="aa-ET" dirty="0" err="1"/>
              <a:t>motenj</a:t>
            </a:r>
            <a:r>
              <a:rPr lang="aa-ET" dirty="0"/>
              <a:t>, </a:t>
            </a:r>
            <a:r>
              <a:rPr lang="aa-ET" dirty="0" err="1"/>
              <a:t>zopet</a:t>
            </a:r>
            <a:r>
              <a:rPr lang="aa-ET" dirty="0"/>
              <a:t> </a:t>
            </a:r>
            <a:r>
              <a:rPr lang="aa-ET" dirty="0" err="1"/>
              <a:t>povečali</a:t>
            </a:r>
            <a:r>
              <a:rPr lang="aa-ET" dirty="0"/>
              <a:t>, a so </a:t>
            </a:r>
            <a:r>
              <a:rPr lang="aa-ET" dirty="0" err="1"/>
              <a:t>manjši</a:t>
            </a:r>
            <a:r>
              <a:rPr lang="aa-ET" dirty="0"/>
              <a:t> za </a:t>
            </a:r>
            <a:r>
              <a:rPr lang="en-US" dirty="0"/>
              <a:t>40</a:t>
            </a:r>
            <a:r>
              <a:rPr lang="aa-ET" dirty="0"/>
              <a:t> % </a:t>
            </a:r>
            <a:r>
              <a:rPr lang="aa-ET" dirty="0" err="1"/>
              <a:t>kot</a:t>
            </a:r>
            <a:r>
              <a:rPr lang="aa-ET" dirty="0"/>
              <a:t> </a:t>
            </a:r>
            <a:r>
              <a:rPr lang="aa-ET" dirty="0" err="1"/>
              <a:t>leta</a:t>
            </a:r>
            <a:r>
              <a:rPr lang="aa-ET" dirty="0"/>
              <a:t> 2013 </a:t>
            </a:r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C4E762-7786-F2FE-7BE1-17A1E5A1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296" y="3734310"/>
            <a:ext cx="12240000" cy="73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dirty="0" err="1"/>
              <a:t>Kazalci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47ED063-6171-998A-749D-D0499F4E9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585" y="3055551"/>
            <a:ext cx="9293723" cy="8107749"/>
          </a:xfrm>
        </p:spPr>
        <p:txBody>
          <a:bodyPr/>
          <a:lstStyle/>
          <a:p>
            <a:r>
              <a:rPr lang="aa-ET" b="1" dirty="0" err="1"/>
              <a:t>Emisije</a:t>
            </a:r>
            <a:r>
              <a:rPr lang="aa-ET" b="1" dirty="0"/>
              <a:t> TGP </a:t>
            </a:r>
            <a:r>
              <a:rPr lang="aa-ET" b="1" dirty="0" err="1"/>
              <a:t>zaradi</a:t>
            </a:r>
            <a:r>
              <a:rPr lang="aa-ET" b="1" dirty="0"/>
              <a:t> </a:t>
            </a:r>
            <a:r>
              <a:rPr lang="aa-ET" b="1" dirty="0" err="1"/>
              <a:t>krčitev</a:t>
            </a:r>
            <a:r>
              <a:rPr lang="aa-ET" b="1" dirty="0"/>
              <a:t> </a:t>
            </a:r>
            <a:r>
              <a:rPr lang="aa-ET" b="1" dirty="0" err="1"/>
              <a:t>gozdov</a:t>
            </a:r>
            <a:endParaRPr lang="aa-ET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/>
              <a:t>Kazalec </a:t>
            </a:r>
            <a:r>
              <a:rPr lang="sl-SI" dirty="0"/>
              <a:t>kaže gibanje emisij, ki nastanejo zaradi spreminjanja gozdnih zemljišč v ostale rabe zemljišč, npr. njivske površine, travinje itd. 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v letu 202</a:t>
            </a:r>
            <a:r>
              <a:rPr lang="en-US" dirty="0"/>
              <a:t>1 so se </a:t>
            </a:r>
            <a:r>
              <a:rPr lang="en-US" dirty="0" err="1"/>
              <a:t>te</a:t>
            </a:r>
            <a:r>
              <a:rPr lang="en-US" dirty="0"/>
              <a:t> e</a:t>
            </a:r>
            <a:r>
              <a:rPr lang="aa-ET" dirty="0" err="1"/>
              <a:t>misije</a:t>
            </a:r>
            <a:r>
              <a:rPr lang="aa-ET" dirty="0"/>
              <a:t>  </a:t>
            </a:r>
            <a:r>
              <a:rPr lang="sl-SI" dirty="0"/>
              <a:t>zmanjšale za 0,</a:t>
            </a:r>
            <a:r>
              <a:rPr lang="en-US" dirty="0"/>
              <a:t>4</a:t>
            </a:r>
            <a:r>
              <a:rPr lang="sl-SI" dirty="0"/>
              <a:t> % glede na leto prej, pri čemer </a:t>
            </a:r>
            <a:r>
              <a:rPr lang="en-US" dirty="0" err="1"/>
              <a:t>skoraj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tretjini</a:t>
            </a:r>
            <a:r>
              <a:rPr lang="en-US" dirty="0"/>
              <a:t> </a:t>
            </a:r>
            <a:r>
              <a:rPr lang="sl-SI" dirty="0"/>
              <a:t>ali </a:t>
            </a:r>
            <a:r>
              <a:rPr lang="en-US" dirty="0"/>
              <a:t>65</a:t>
            </a:r>
            <a:r>
              <a:rPr lang="sl-SI" dirty="0"/>
              <a:t> % teh emisij nastane zaradi osnovanja kmetijskih zemljišč</a:t>
            </a:r>
            <a:endParaRPr lang="aa-E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2D70E5-9B4F-43F5-4587-D63804254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679" y="3055551"/>
            <a:ext cx="12240000" cy="84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dirty="0" err="1"/>
              <a:t>Kazalci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5F9A193-998B-608B-34D8-25B4EC21F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585" y="3055551"/>
            <a:ext cx="9293723" cy="8414971"/>
          </a:xfrm>
        </p:spPr>
        <p:txBody>
          <a:bodyPr/>
          <a:lstStyle/>
          <a:p>
            <a:r>
              <a:rPr lang="aa-ET" b="1" dirty="0" err="1"/>
              <a:t>Emisije</a:t>
            </a:r>
            <a:r>
              <a:rPr lang="aa-ET" b="1" dirty="0"/>
              <a:t> TGP </a:t>
            </a:r>
            <a:r>
              <a:rPr lang="aa-ET" b="1" dirty="0" err="1"/>
              <a:t>zaradi</a:t>
            </a:r>
            <a:r>
              <a:rPr lang="aa-ET" b="1" dirty="0"/>
              <a:t> </a:t>
            </a:r>
            <a:r>
              <a:rPr lang="aa-ET" b="1" dirty="0" err="1"/>
              <a:t>spremembe</a:t>
            </a:r>
            <a:r>
              <a:rPr lang="aa-ET" b="1" dirty="0"/>
              <a:t> rabe </a:t>
            </a:r>
            <a:r>
              <a:rPr lang="aa-ET" b="1" dirty="0" err="1"/>
              <a:t>zemljišč</a:t>
            </a:r>
            <a:r>
              <a:rPr lang="aa-ET" b="1" dirty="0"/>
              <a:t> v </a:t>
            </a:r>
            <a:r>
              <a:rPr lang="aa-ET" b="1" dirty="0" err="1"/>
              <a:t>pozidana</a:t>
            </a:r>
            <a:r>
              <a:rPr lang="aa-ET" b="1" dirty="0"/>
              <a:t> in </a:t>
            </a:r>
            <a:r>
              <a:rPr lang="aa-ET" b="1" dirty="0" err="1"/>
              <a:t>sorodna</a:t>
            </a:r>
            <a:r>
              <a:rPr lang="aa-ET" b="1" dirty="0"/>
              <a:t> </a:t>
            </a:r>
            <a:r>
              <a:rPr lang="aa-ET" b="1" dirty="0" err="1"/>
              <a:t>zemljišča</a:t>
            </a:r>
            <a:endParaRPr lang="aa-ET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/>
              <a:t>Kazalec </a:t>
            </a:r>
            <a:r>
              <a:rPr lang="sl-SI" dirty="0"/>
              <a:t>kaže gibanje emisij, ki so rezultat spreminjanja rabe (ostalih) zemljišč v pozidana in sorodna zemljišča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 err="1"/>
              <a:t>Emisije</a:t>
            </a:r>
            <a:r>
              <a:rPr lang="aa-ET" dirty="0"/>
              <a:t> </a:t>
            </a:r>
            <a:r>
              <a:rPr lang="sl-SI" dirty="0"/>
              <a:t>so se glede na leto prej zmanjšale za </a:t>
            </a:r>
            <a:r>
              <a:rPr lang="en-US" dirty="0"/>
              <a:t>2</a:t>
            </a:r>
            <a:r>
              <a:rPr lang="sl-SI" dirty="0"/>
              <a:t>,</a:t>
            </a:r>
            <a:r>
              <a:rPr lang="en-US" dirty="0"/>
              <a:t>9</a:t>
            </a:r>
            <a:r>
              <a:rPr lang="sl-SI" dirty="0"/>
              <a:t> %</a:t>
            </a:r>
            <a:r>
              <a:rPr lang="aa-ET" dirty="0"/>
              <a:t>; n</a:t>
            </a:r>
            <a:r>
              <a:rPr lang="sl-SI" dirty="0" err="1"/>
              <a:t>ajvečji</a:t>
            </a:r>
            <a:r>
              <a:rPr lang="sl-SI" dirty="0"/>
              <a:t> delež emisij (</a:t>
            </a:r>
            <a:r>
              <a:rPr lang="en-US" dirty="0"/>
              <a:t>72</a:t>
            </a:r>
            <a:r>
              <a:rPr lang="sl-SI" dirty="0"/>
              <a:t> %) je prispevalo širjenje pozidanih in sorodnih zemljišč na kmetijska zemljišča</a:t>
            </a:r>
            <a:endParaRPr lang="aa-E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135026-5C4C-B7B8-6A41-23B66D1D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831" y="3055551"/>
            <a:ext cx="12240000" cy="83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dirty="0" err="1"/>
              <a:t>Kazalci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3154B62-75A7-06EF-2DCD-FACA9B82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584" y="2738025"/>
            <a:ext cx="10229631" cy="9225375"/>
          </a:xfrm>
        </p:spPr>
        <p:txBody>
          <a:bodyPr/>
          <a:lstStyle/>
          <a:p>
            <a:r>
              <a:rPr lang="sl-SI" b="1" dirty="0"/>
              <a:t>Površina obnovljenih gozdov glede na vrsto obnove</a:t>
            </a:r>
            <a:endParaRPr lang="aa-ET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 err="1"/>
              <a:t>Kazalec</a:t>
            </a:r>
            <a:r>
              <a:rPr lang="aa-ET" dirty="0"/>
              <a:t> </a:t>
            </a:r>
            <a:r>
              <a:rPr lang="aa-ET" dirty="0" err="1"/>
              <a:t>odraža</a:t>
            </a:r>
            <a:r>
              <a:rPr lang="aa-ET" dirty="0"/>
              <a:t> </a:t>
            </a:r>
            <a:r>
              <a:rPr lang="aa-ET" dirty="0" err="1"/>
              <a:t>obnovo</a:t>
            </a:r>
            <a:r>
              <a:rPr lang="aa-ET" dirty="0"/>
              <a:t> </a:t>
            </a:r>
            <a:r>
              <a:rPr lang="aa-ET" dirty="0" err="1"/>
              <a:t>gozdov</a:t>
            </a:r>
            <a:r>
              <a:rPr lang="aa-ET" dirty="0"/>
              <a:t> glede </a:t>
            </a:r>
            <a:r>
              <a:rPr lang="aa-ET" dirty="0" err="1"/>
              <a:t>na</a:t>
            </a:r>
            <a:r>
              <a:rPr lang="aa-ET" dirty="0"/>
              <a:t> </a:t>
            </a:r>
            <a:r>
              <a:rPr lang="aa-ET" dirty="0" err="1"/>
              <a:t>vrsto</a:t>
            </a:r>
            <a:r>
              <a:rPr lang="aa-ET" dirty="0"/>
              <a:t> </a:t>
            </a:r>
            <a:r>
              <a:rPr lang="aa-ET" dirty="0" err="1"/>
              <a:t>obnove</a:t>
            </a:r>
            <a:r>
              <a:rPr lang="aa-ET" dirty="0"/>
              <a:t>, ki je </a:t>
            </a:r>
            <a:r>
              <a:rPr lang="aa-ET" dirty="0" err="1"/>
              <a:t>posledica</a:t>
            </a:r>
            <a:r>
              <a:rPr lang="aa-ET" dirty="0"/>
              <a:t> </a:t>
            </a:r>
            <a:r>
              <a:rPr lang="aa-ET" dirty="0" err="1"/>
              <a:t>končnega</a:t>
            </a:r>
            <a:r>
              <a:rPr lang="aa-ET" dirty="0"/>
              <a:t> </a:t>
            </a:r>
            <a:r>
              <a:rPr lang="aa-ET" dirty="0" err="1"/>
              <a:t>poseka</a:t>
            </a:r>
            <a:r>
              <a:rPr lang="aa-ET" dirty="0"/>
              <a:t> </a:t>
            </a:r>
            <a:r>
              <a:rPr lang="aa-ET" dirty="0" err="1"/>
              <a:t>ali</a:t>
            </a:r>
            <a:r>
              <a:rPr lang="aa-ET" dirty="0"/>
              <a:t> </a:t>
            </a:r>
            <a:r>
              <a:rPr lang="aa-ET" dirty="0" err="1"/>
              <a:t>sanacije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 err="1"/>
              <a:t>Obnova</a:t>
            </a:r>
            <a:r>
              <a:rPr lang="aa-ET" dirty="0"/>
              <a:t> </a:t>
            </a:r>
            <a:r>
              <a:rPr lang="aa-ET" dirty="0" err="1"/>
              <a:t>gozdov</a:t>
            </a:r>
            <a:r>
              <a:rPr lang="aa-ET" dirty="0"/>
              <a:t> s </a:t>
            </a:r>
            <a:r>
              <a:rPr lang="aa-ET" dirty="0" err="1"/>
              <a:t>sadnjo</a:t>
            </a:r>
            <a:r>
              <a:rPr lang="aa-ET" dirty="0"/>
              <a:t> in </a:t>
            </a:r>
            <a:r>
              <a:rPr lang="aa-ET" dirty="0" err="1"/>
              <a:t>setvijo</a:t>
            </a:r>
            <a:r>
              <a:rPr lang="aa-ET" dirty="0"/>
              <a:t> (</a:t>
            </a:r>
            <a:r>
              <a:rPr lang="aa-ET" dirty="0" err="1"/>
              <a:t>umetna</a:t>
            </a:r>
            <a:r>
              <a:rPr lang="aa-ET" dirty="0"/>
              <a:t> </a:t>
            </a:r>
            <a:r>
              <a:rPr lang="aa-ET" dirty="0" err="1"/>
              <a:t>obnova</a:t>
            </a:r>
            <a:r>
              <a:rPr lang="aa-ET" dirty="0"/>
              <a:t>) je v </a:t>
            </a:r>
            <a:r>
              <a:rPr lang="aa-ET" dirty="0" err="1"/>
              <a:t>zadnjih</a:t>
            </a:r>
            <a:r>
              <a:rPr lang="aa-ET" dirty="0"/>
              <a:t> </a:t>
            </a:r>
            <a:r>
              <a:rPr lang="aa-ET" dirty="0" err="1"/>
              <a:t>letih</a:t>
            </a:r>
            <a:r>
              <a:rPr lang="aa-ET" dirty="0"/>
              <a:t> v </a:t>
            </a:r>
            <a:r>
              <a:rPr lang="aa-ET" dirty="0" err="1"/>
              <a:t>porastu</a:t>
            </a:r>
            <a:r>
              <a:rPr lang="aa-ET" dirty="0"/>
              <a:t>, a </a:t>
            </a:r>
            <a:r>
              <a:rPr lang="aa-ET" dirty="0" err="1"/>
              <a:t>še</a:t>
            </a:r>
            <a:r>
              <a:rPr lang="aa-ET" dirty="0"/>
              <a:t> </a:t>
            </a:r>
            <a:r>
              <a:rPr lang="aa-ET" dirty="0" err="1"/>
              <a:t>vedno</a:t>
            </a:r>
            <a:r>
              <a:rPr lang="aa-ET" dirty="0"/>
              <a:t> </a:t>
            </a:r>
            <a:r>
              <a:rPr lang="aa-ET" dirty="0" err="1"/>
              <a:t>majhna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 err="1"/>
              <a:t>Letna</a:t>
            </a:r>
            <a:r>
              <a:rPr lang="aa-ET" dirty="0"/>
              <a:t> </a:t>
            </a:r>
            <a:r>
              <a:rPr lang="aa-ET" dirty="0" err="1"/>
              <a:t>sprememba</a:t>
            </a:r>
            <a:r>
              <a:rPr lang="aa-ET" dirty="0"/>
              <a:t> </a:t>
            </a:r>
            <a:r>
              <a:rPr lang="aa-ET" dirty="0" err="1"/>
              <a:t>sestojev</a:t>
            </a:r>
            <a:r>
              <a:rPr lang="aa-ET" dirty="0"/>
              <a:t> v </a:t>
            </a:r>
            <a:r>
              <a:rPr lang="aa-ET" dirty="0" err="1"/>
              <a:t>obnovi</a:t>
            </a:r>
            <a:r>
              <a:rPr lang="aa-ET" dirty="0"/>
              <a:t> se je </a:t>
            </a:r>
            <a:r>
              <a:rPr lang="aa-ET" dirty="0" err="1"/>
              <a:t>zmanjšala</a:t>
            </a:r>
            <a:r>
              <a:rPr lang="aa-ET" dirty="0"/>
              <a:t> za 12,3% glede </a:t>
            </a:r>
            <a:r>
              <a:rPr lang="aa-ET" dirty="0" err="1"/>
              <a:t>na</a:t>
            </a:r>
            <a:r>
              <a:rPr lang="aa-ET" dirty="0"/>
              <a:t> </a:t>
            </a:r>
            <a:r>
              <a:rPr lang="aa-ET" dirty="0" err="1"/>
              <a:t>leto</a:t>
            </a:r>
            <a:r>
              <a:rPr lang="aa-ET" dirty="0"/>
              <a:t> </a:t>
            </a:r>
            <a:r>
              <a:rPr lang="aa-ET" dirty="0" err="1"/>
              <a:t>prej</a:t>
            </a:r>
            <a:r>
              <a:rPr lang="aa-ET" dirty="0"/>
              <a:t> oz. za </a:t>
            </a:r>
            <a:r>
              <a:rPr lang="en-US" dirty="0"/>
              <a:t>44,2 </a:t>
            </a:r>
            <a:r>
              <a:rPr lang="aa-ET" dirty="0"/>
              <a:t>% glede </a:t>
            </a:r>
            <a:r>
              <a:rPr lang="aa-ET" dirty="0" err="1"/>
              <a:t>na</a:t>
            </a:r>
            <a:r>
              <a:rPr lang="aa-ET" dirty="0"/>
              <a:t> </a:t>
            </a:r>
            <a:r>
              <a:rPr lang="aa-ET" dirty="0" err="1"/>
              <a:t>leto</a:t>
            </a:r>
            <a:r>
              <a:rPr lang="aa-ET" dirty="0"/>
              <a:t> 2018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 err="1"/>
              <a:t>Letno</a:t>
            </a:r>
            <a:r>
              <a:rPr lang="aa-ET" dirty="0"/>
              <a:t> bi </a:t>
            </a:r>
            <a:r>
              <a:rPr lang="aa-ET" dirty="0" err="1"/>
              <a:t>morali</a:t>
            </a:r>
            <a:r>
              <a:rPr lang="aa-ET" dirty="0"/>
              <a:t> </a:t>
            </a:r>
            <a:r>
              <a:rPr lang="aa-ET" dirty="0" err="1"/>
              <a:t>obnoviti</a:t>
            </a:r>
            <a:r>
              <a:rPr lang="aa-ET" dirty="0"/>
              <a:t> </a:t>
            </a:r>
            <a:r>
              <a:rPr lang="aa-ET" dirty="0" err="1"/>
              <a:t>vsaj</a:t>
            </a:r>
            <a:r>
              <a:rPr lang="aa-ET" dirty="0"/>
              <a:t> 8.000 ha </a:t>
            </a:r>
            <a:endParaRPr lang="sl-S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E93352-9CED-4788-BD9D-022D27965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119" y="4740984"/>
            <a:ext cx="12240000" cy="59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dirty="0" err="1"/>
              <a:t>Kazalci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D998B81-A554-5B53-7A3B-B434B04F2783}"/>
              </a:ext>
            </a:extLst>
          </p:cNvPr>
          <p:cNvSpPr txBox="1">
            <a:spLocks/>
          </p:cNvSpPr>
          <p:nvPr/>
        </p:nvSpPr>
        <p:spPr>
          <a:xfrm>
            <a:off x="1601585" y="3055551"/>
            <a:ext cx="9891477" cy="9577265"/>
          </a:xfrm>
          <a:prstGeom prst="rect">
            <a:avLst/>
          </a:prstGeo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/>
              <a:t>Razmerje razvojnih faz gozda</a:t>
            </a:r>
            <a:endParaRPr lang="aa-ET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/>
              <a:t>Kazalec </a:t>
            </a:r>
            <a:r>
              <a:rPr lang="sl-SI" dirty="0"/>
              <a:t>opisuje razmerja med površinskimi deleži razvojnih faz gozda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Trend gibanja razmerja oz. deležev razvojnih faz v obdobju 2009−202</a:t>
            </a:r>
            <a:r>
              <a:rPr lang="en-US" dirty="0"/>
              <a:t>1</a:t>
            </a:r>
            <a:r>
              <a:rPr lang="sl-SI" dirty="0"/>
              <a:t> ni dober, saj se delež mlajših razvojnih faz (mladovje, </a:t>
            </a:r>
            <a:r>
              <a:rPr lang="sl-SI" dirty="0" err="1"/>
              <a:t>drogovnjak</a:t>
            </a:r>
            <a:r>
              <a:rPr lang="sl-SI" dirty="0"/>
              <a:t>), ki jih primanjkuje, ne povečuje 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 err="1"/>
              <a:t>Dolgoročni</a:t>
            </a:r>
            <a:r>
              <a:rPr lang="aa-ET" dirty="0"/>
              <a:t> </a:t>
            </a:r>
            <a:r>
              <a:rPr lang="aa-ET" dirty="0" err="1"/>
              <a:t>cilj</a:t>
            </a:r>
            <a:r>
              <a:rPr lang="aa-ET" dirty="0"/>
              <a:t> je </a:t>
            </a:r>
            <a:r>
              <a:rPr lang="aa-ET" dirty="0" err="1"/>
              <a:t>uravnoteženo</a:t>
            </a:r>
            <a:r>
              <a:rPr lang="aa-ET" dirty="0"/>
              <a:t> </a:t>
            </a:r>
            <a:r>
              <a:rPr lang="aa-ET" dirty="0" err="1"/>
              <a:t>razmerje</a:t>
            </a:r>
            <a:r>
              <a:rPr lang="aa-ET" dirty="0"/>
              <a:t> </a:t>
            </a:r>
            <a:r>
              <a:rPr lang="aa-ET" dirty="0" err="1"/>
              <a:t>razvojnih</a:t>
            </a:r>
            <a:r>
              <a:rPr lang="aa-ET" dirty="0"/>
              <a:t> </a:t>
            </a:r>
            <a:r>
              <a:rPr lang="aa-ET" dirty="0" err="1"/>
              <a:t>faz</a:t>
            </a:r>
            <a:r>
              <a:rPr lang="aa-ET" dirty="0"/>
              <a:t> (po </a:t>
            </a:r>
            <a:r>
              <a:rPr lang="aa-ET" dirty="0" err="1"/>
              <a:t>modelu</a:t>
            </a:r>
            <a:r>
              <a:rPr lang="aa-ET" dirty="0"/>
              <a:t>: </a:t>
            </a:r>
            <a:r>
              <a:rPr lang="sl-SI" dirty="0"/>
              <a:t>mladovje 10 %, </a:t>
            </a:r>
            <a:r>
              <a:rPr lang="sl-SI" dirty="0" err="1"/>
              <a:t>drogovnjak</a:t>
            </a:r>
            <a:r>
              <a:rPr lang="sl-SI" dirty="0"/>
              <a:t> 43 %, </a:t>
            </a:r>
            <a:r>
              <a:rPr lang="sl-SI" dirty="0" err="1"/>
              <a:t>debeljak</a:t>
            </a:r>
            <a:r>
              <a:rPr lang="sl-SI" dirty="0"/>
              <a:t> 45 % in </a:t>
            </a:r>
            <a:r>
              <a:rPr lang="sl-SI" dirty="0" err="1"/>
              <a:t>raznodobni</a:t>
            </a:r>
            <a:r>
              <a:rPr lang="sl-SI" dirty="0"/>
              <a:t> sestoji 2 %</a:t>
            </a:r>
            <a:endParaRPr lang="aa-E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0CC28D-AFB1-6217-AA0A-BA9BF57C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604" y="4112068"/>
            <a:ext cx="12240000" cy="63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dirty="0" err="1"/>
              <a:t>Lokalni</a:t>
            </a:r>
            <a:r>
              <a:rPr lang="aa-ET" dirty="0"/>
              <a:t> </a:t>
            </a:r>
            <a:r>
              <a:rPr lang="aa-ET" dirty="0" err="1"/>
              <a:t>podnebni</a:t>
            </a:r>
            <a:r>
              <a:rPr lang="aa-ET" dirty="0"/>
              <a:t> </a:t>
            </a:r>
            <a:r>
              <a:rPr lang="aa-ET" dirty="0" err="1"/>
              <a:t>semafor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C0C87B-4884-01D9-E1C8-3474778E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392" y="2078088"/>
            <a:ext cx="6832039" cy="65298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0D31251-D52A-46C8-904A-AF5FB7F37EB7}"/>
              </a:ext>
            </a:extLst>
          </p:cNvPr>
          <p:cNvSpPr txBox="1">
            <a:spLocks/>
          </p:cNvSpPr>
          <p:nvPr/>
        </p:nvSpPr>
        <p:spPr>
          <a:xfrm>
            <a:off x="1601585" y="3055551"/>
            <a:ext cx="12004056" cy="8414971"/>
          </a:xfrm>
          <a:prstGeom prst="rect">
            <a:avLst/>
          </a:prstGeo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a-ET" b="1" dirty="0" err="1"/>
              <a:t>Gozdnatost</a:t>
            </a:r>
            <a:r>
              <a:rPr lang="aa-ET" b="1" dirty="0"/>
              <a:t> po </a:t>
            </a:r>
            <a:r>
              <a:rPr lang="aa-ET" b="1" dirty="0" err="1"/>
              <a:t>občinah</a:t>
            </a:r>
            <a:endParaRPr lang="aa-ET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a-ET" dirty="0"/>
              <a:t>Kazalec </a:t>
            </a:r>
            <a:r>
              <a:rPr lang="sl-SI" dirty="0"/>
              <a:t>opisuje </a:t>
            </a:r>
            <a:r>
              <a:rPr lang="aa-ET" dirty="0" err="1"/>
              <a:t>površinski</a:t>
            </a:r>
            <a:r>
              <a:rPr lang="aa-ET" dirty="0"/>
              <a:t> </a:t>
            </a:r>
            <a:r>
              <a:rPr lang="aa-ET" dirty="0" err="1"/>
              <a:t>delež</a:t>
            </a:r>
            <a:r>
              <a:rPr lang="aa-ET" dirty="0"/>
              <a:t> </a:t>
            </a:r>
            <a:r>
              <a:rPr lang="aa-ET" dirty="0" err="1"/>
              <a:t>gozda</a:t>
            </a:r>
            <a:r>
              <a:rPr lang="aa-ET" dirty="0"/>
              <a:t> </a:t>
            </a:r>
            <a:r>
              <a:rPr lang="sl-SI" dirty="0"/>
              <a:t>v</a:t>
            </a:r>
            <a:r>
              <a:rPr lang="aa-ET" dirty="0"/>
              <a:t> </a:t>
            </a:r>
            <a:r>
              <a:rPr lang="aa-ET" dirty="0" err="1"/>
              <a:t>slovenskih</a:t>
            </a:r>
            <a:r>
              <a:rPr lang="aa-ET" dirty="0"/>
              <a:t> </a:t>
            </a:r>
            <a:r>
              <a:rPr lang="aa-ET" dirty="0" err="1"/>
              <a:t>občinah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Največ gozda imajo občine Osilnica</a:t>
            </a:r>
            <a:r>
              <a:rPr lang="en-US" dirty="0"/>
              <a:t>, </a:t>
            </a:r>
            <a:r>
              <a:rPr lang="sl-SI" dirty="0"/>
              <a:t>Dolenjske toplice</a:t>
            </a:r>
            <a:r>
              <a:rPr lang="en-US" dirty="0"/>
              <a:t>, </a:t>
            </a:r>
            <a:r>
              <a:rPr lang="sl-SI" dirty="0"/>
              <a:t>Črna na Koroškem</a:t>
            </a:r>
            <a:r>
              <a:rPr lang="en-US" dirty="0"/>
              <a:t> in </a:t>
            </a:r>
            <a:r>
              <a:rPr lang="en-US" dirty="0" err="1"/>
              <a:t>Kostel</a:t>
            </a:r>
            <a:r>
              <a:rPr lang="sl-SI" dirty="0"/>
              <a:t> </a:t>
            </a:r>
            <a:r>
              <a:rPr lang="aa-ET" dirty="0"/>
              <a:t>(</a:t>
            </a:r>
            <a:r>
              <a:rPr lang="aa-ET" dirty="0" err="1"/>
              <a:t>tj</a:t>
            </a:r>
            <a:r>
              <a:rPr lang="aa-ET" dirty="0"/>
              <a:t>. </a:t>
            </a:r>
            <a:r>
              <a:rPr lang="sl-SI" dirty="0"/>
              <a:t>več kot 85 % ozemlja</a:t>
            </a:r>
            <a:r>
              <a:rPr lang="aa-ET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Najmanj gozdov imajo občin</a:t>
            </a:r>
            <a:r>
              <a:rPr lang="aa-ET" dirty="0"/>
              <a:t>e</a:t>
            </a:r>
            <a:r>
              <a:rPr lang="sl-SI" dirty="0"/>
              <a:t> Odranci, Markovci, Hajdina in Turnišče,</a:t>
            </a:r>
            <a:r>
              <a:rPr lang="aa-ET" dirty="0"/>
              <a:t> </a:t>
            </a:r>
            <a:r>
              <a:rPr lang="aa-ET" dirty="0" err="1"/>
              <a:t>Murska</a:t>
            </a:r>
            <a:r>
              <a:rPr lang="aa-ET" dirty="0"/>
              <a:t> </a:t>
            </a:r>
            <a:r>
              <a:rPr lang="aa-ET" dirty="0" err="1"/>
              <a:t>Sobota</a:t>
            </a:r>
            <a:r>
              <a:rPr lang="aa-ET" dirty="0"/>
              <a:t> in </a:t>
            </a:r>
            <a:r>
              <a:rPr lang="aa-ET" dirty="0" err="1"/>
              <a:t>Gorišnica</a:t>
            </a:r>
            <a:r>
              <a:rPr lang="sl-SI" dirty="0"/>
              <a:t> kjer gozdovi pokrivajo manj kot 15 %</a:t>
            </a:r>
            <a:endParaRPr lang="aa-ET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/>
              <a:t>Najmanj gozdov je v občini Odranci</a:t>
            </a:r>
            <a:r>
              <a:rPr lang="aa-ET" dirty="0"/>
              <a:t> (6 %)</a:t>
            </a:r>
          </a:p>
        </p:txBody>
      </p:sp>
      <p:pic>
        <p:nvPicPr>
          <p:cNvPr id="7" name="Picture 6" descr="A map of the country&#10;&#10;Description automatically generated">
            <a:extLst>
              <a:ext uri="{FF2B5EF4-FFF2-40B4-BE49-F238E27FC236}">
                <a16:creationId xmlns:a16="http://schemas.microsoft.com/office/drawing/2014/main" xmlns="" id="{E0C0D5A7-6577-376D-7427-17E368931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528" y="8976349"/>
            <a:ext cx="6114941" cy="4280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3FF588-B32E-7D21-684A-FC43EECB1F81}"/>
              </a:ext>
            </a:extLst>
          </p:cNvPr>
          <p:cNvSpPr txBox="1"/>
          <p:nvPr/>
        </p:nvSpPr>
        <p:spPr>
          <a:xfrm>
            <a:off x="20731655" y="11116579"/>
            <a:ext cx="342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2000" dirty="0">
                <a:solidFill>
                  <a:srgbClr val="31373B"/>
                </a:solidFill>
                <a:latin typeface="Arial"/>
                <a:cs typeface="Arial"/>
              </a:rPr>
              <a:t>Vir </a:t>
            </a:r>
            <a:r>
              <a:rPr lang="aa-ET" sz="2000" dirty="0" err="1">
                <a:solidFill>
                  <a:srgbClr val="31373B"/>
                </a:solidFill>
                <a:latin typeface="Arial"/>
                <a:cs typeface="Arial"/>
              </a:rPr>
              <a:t>podatkov</a:t>
            </a:r>
            <a:r>
              <a:rPr lang="aa-ET" sz="2000" dirty="0">
                <a:solidFill>
                  <a:srgbClr val="31373B"/>
                </a:solidFill>
                <a:latin typeface="Arial"/>
                <a:cs typeface="Arial"/>
              </a:rPr>
              <a:t>:</a:t>
            </a:r>
          </a:p>
          <a:p>
            <a:r>
              <a:rPr lang="aa-ET" sz="2000" dirty="0" err="1">
                <a:solidFill>
                  <a:srgbClr val="31373B"/>
                </a:solidFill>
                <a:latin typeface="Arial"/>
                <a:cs typeface="Arial"/>
              </a:rPr>
              <a:t>Zavod</a:t>
            </a:r>
            <a:r>
              <a:rPr lang="aa-ET" sz="2000" dirty="0">
                <a:solidFill>
                  <a:srgbClr val="31373B"/>
                </a:solidFill>
                <a:latin typeface="Arial"/>
                <a:cs typeface="Arial"/>
              </a:rPr>
              <a:t> za </a:t>
            </a:r>
            <a:r>
              <a:rPr lang="aa-ET" sz="2000" dirty="0" err="1">
                <a:solidFill>
                  <a:srgbClr val="31373B"/>
                </a:solidFill>
                <a:latin typeface="Arial"/>
                <a:cs typeface="Arial"/>
              </a:rPr>
              <a:t>gozdove</a:t>
            </a:r>
            <a:r>
              <a:rPr lang="aa-ET" sz="2000" dirty="0">
                <a:solidFill>
                  <a:srgbClr val="31373B"/>
                </a:solidFill>
                <a:latin typeface="Arial"/>
                <a:cs typeface="Arial"/>
              </a:rPr>
              <a:t> Slovenije </a:t>
            </a:r>
            <a:endParaRPr lang="sl-SI" sz="2000" dirty="0" err="1">
              <a:solidFill>
                <a:srgbClr val="31373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9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81675-9875-4A93-BE25-38A336B2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04CBC-8B45-44B0-BD03-24F92F34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a-ET" dirty="0"/>
              <a:t>Boštjan Mali</a:t>
            </a:r>
          </a:p>
          <a:p>
            <a:r>
              <a:rPr lang="aa-ET" dirty="0"/>
              <a:t>bostjan.mali@gozdis.si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0606ED-FC26-4471-A3E5-F621F845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matePath2050">
  <a:themeElements>
    <a:clrScheme name="Custom 19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5A3793"/>
      </a:accent1>
      <a:accent2>
        <a:srgbClr val="EC4E75"/>
      </a:accent2>
      <a:accent3>
        <a:srgbClr val="5A3793"/>
      </a:accent3>
      <a:accent4>
        <a:srgbClr val="5A3793"/>
      </a:accent4>
      <a:accent5>
        <a:srgbClr val="EC4E75"/>
      </a:accent5>
      <a:accent6>
        <a:srgbClr val="5A3793"/>
      </a:accent6>
      <a:hlink>
        <a:srgbClr val="4D4D4D"/>
      </a:hlink>
      <a:folHlink>
        <a:srgbClr val="1C1C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C8F4">
            <a:alpha val="90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b="1" dirty="0" err="1" smtClean="0">
            <a:solidFill>
              <a:srgbClr val="31373B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ClimatePath2050</Template>
  <TotalTime>663</TotalTime>
  <Words>533</Words>
  <Application>Microsoft Office PowerPoint</Application>
  <PresentationFormat>Po meri</PresentationFormat>
  <Paragraphs>53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ClimatePath2050</vt:lpstr>
      <vt:lpstr>Kazalci Podnebnega ogledala za gozdarstvo (LULUCF) – trenutno stanje in možnosti za njihovo uporabo</vt:lpstr>
      <vt:lpstr>Stanje emisij in ponorov v sektorju LULUCF</vt:lpstr>
      <vt:lpstr>Kazalci</vt:lpstr>
      <vt:lpstr>Kazalci</vt:lpstr>
      <vt:lpstr>Kazalci</vt:lpstr>
      <vt:lpstr>Kazalci</vt:lpstr>
      <vt:lpstr>Kazalci</vt:lpstr>
      <vt:lpstr>Lokalni podnebni semafor</vt:lpstr>
      <vt:lpstr>Hvala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 naslov prezentacije</dc:title>
  <dc:creator>Barbara Petelin Visočnik</dc:creator>
  <cp:lastModifiedBy>Nataša Kovač</cp:lastModifiedBy>
  <cp:revision>34</cp:revision>
  <dcterms:created xsi:type="dcterms:W3CDTF">2021-08-26T09:25:12Z</dcterms:created>
  <dcterms:modified xsi:type="dcterms:W3CDTF">2023-10-03T13:18:45Z</dcterms:modified>
</cp:coreProperties>
</file>