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9" r:id="rId2"/>
    <p:sldId id="282" r:id="rId3"/>
    <p:sldId id="269" r:id="rId4"/>
    <p:sldId id="263" r:id="rId5"/>
    <p:sldId id="274" r:id="rId6"/>
    <p:sldId id="272" r:id="rId7"/>
    <p:sldId id="273" r:id="rId8"/>
    <p:sldId id="265" r:id="rId9"/>
    <p:sldId id="294" r:id="rId10"/>
    <p:sldId id="275" r:id="rId11"/>
    <p:sldId id="262" r:id="rId12"/>
    <p:sldId id="276" r:id="rId13"/>
    <p:sldId id="285" r:id="rId14"/>
    <p:sldId id="286" r:id="rId15"/>
    <p:sldId id="279" r:id="rId16"/>
    <p:sldId id="280" r:id="rId17"/>
    <p:sldId id="277" r:id="rId18"/>
    <p:sldId id="292" r:id="rId19"/>
    <p:sldId id="288" r:id="rId20"/>
    <p:sldId id="281" r:id="rId21"/>
    <p:sldId id="287" r:id="rId22"/>
    <p:sldId id="284" r:id="rId23"/>
    <p:sldId id="278" r:id="rId24"/>
    <p:sldId id="267" r:id="rId25"/>
    <p:sldId id="289" r:id="rId26"/>
    <p:sldId id="283" r:id="rId27"/>
    <p:sldId id="291" r:id="rId28"/>
    <p:sldId id="293" r:id="rId29"/>
  </p:sldIdLst>
  <p:sldSz cx="2437765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40C8F4"/>
    <a:srgbClr val="6E4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2270" autoAdjust="0"/>
  </p:normalViewPr>
  <p:slideViewPr>
    <p:cSldViewPr snapToGrid="0">
      <p:cViewPr varScale="1">
        <p:scale>
          <a:sx n="41" d="100"/>
          <a:sy n="41" d="100"/>
        </p:scale>
        <p:origin x="720" y="43"/>
      </p:cViewPr>
      <p:guideLst>
        <p:guide orient="horz" pos="4320"/>
        <p:guide pos="7678"/>
      </p:guideLst>
    </p:cSldViewPr>
  </p:slideViewPr>
  <p:outlineViewPr>
    <p:cViewPr>
      <p:scale>
        <a:sx n="33" d="100"/>
        <a:sy n="33" d="100"/>
      </p:scale>
      <p:origin x="0" y="0"/>
    </p:cViewPr>
  </p:outlineViewPr>
  <p:notesTextViewPr>
    <p:cViewPr>
      <p:scale>
        <a:sx n="1" d="1"/>
        <a:sy n="1" d="1"/>
      </p:scale>
      <p:origin x="0" y="-17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51CDA7-B2F6-7C43-A6AA-7B7D34AB7160}" type="datetimeFigureOut">
              <a:rPr lang="en-US" smtClean="0"/>
              <a:t>10/3/2023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0CB30A-A4A2-EC49-93F0-1C93E9ECC5EE}" type="slidenum">
              <a:rPr lang="en-US" smtClean="0"/>
              <a:t>‹#›</a:t>
            </a:fld>
            <a:endParaRPr lang="en-US"/>
          </a:p>
        </p:txBody>
      </p:sp>
    </p:spTree>
    <p:extLst>
      <p:ext uri="{BB962C8B-B14F-4D97-AF65-F5344CB8AC3E}">
        <p14:creationId xmlns:p14="http://schemas.microsoft.com/office/powerpoint/2010/main" val="3233578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CEDD-3BD4-4C3E-B823-475923AE3895}"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6452B-B6B8-4D1A-A5DB-EC63412EC8C4}" type="slidenum">
              <a:rPr lang="en-US" smtClean="0"/>
              <a:t>‹#›</a:t>
            </a:fld>
            <a:endParaRPr lang="en-US"/>
          </a:p>
        </p:txBody>
      </p:sp>
    </p:spTree>
    <p:extLst>
      <p:ext uri="{BB962C8B-B14F-4D97-AF65-F5344CB8AC3E}">
        <p14:creationId xmlns:p14="http://schemas.microsoft.com/office/powerpoint/2010/main" val="3966681514"/>
      </p:ext>
    </p:extLst>
  </p:cSld>
  <p:clrMap bg1="lt1" tx1="dk1" bg2="lt2" tx2="dk2" accent1="accent1" accent2="accent2" accent3="accent3" accent4="accent4" accent5="accent5" accent6="accent6" hlink="hlink" folHlink="folHlink"/>
  <p:hf hdr="0" ftr="0" dt="0"/>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1</a:t>
            </a:fld>
            <a:endParaRPr lang="en-US"/>
          </a:p>
        </p:txBody>
      </p:sp>
    </p:spTree>
    <p:extLst>
      <p:ext uri="{BB962C8B-B14F-4D97-AF65-F5344CB8AC3E}">
        <p14:creationId xmlns:p14="http://schemas.microsoft.com/office/powerpoint/2010/main" val="227392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Skozi predstavitev, se bom v nadaljevanju dotaknila naslednjih poglavij:</a:t>
            </a:r>
          </a:p>
          <a:p>
            <a:r>
              <a:rPr lang="sl-SI" dirty="0"/>
              <a:t>Najprej povem nekaj o nadgradnji trenutnih kazalcev zelene gospodarske rasti. </a:t>
            </a:r>
          </a:p>
          <a:p>
            <a:r>
              <a:rPr lang="sl-SI" dirty="0"/>
              <a:t>Na koncu pa se posvetim tudi poglavju zelenega financiranja in predlogom kazalnikov, katerih trenutno še ni – torej govorim o tem kje smo in kako naprej</a:t>
            </a:r>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13</a:t>
            </a:fld>
            <a:endParaRPr lang="en-US"/>
          </a:p>
        </p:txBody>
      </p:sp>
    </p:spTree>
    <p:extLst>
      <p:ext uri="{BB962C8B-B14F-4D97-AF65-F5344CB8AC3E}">
        <p14:creationId xmlns:p14="http://schemas.microsoft.com/office/powerpoint/2010/main" val="3223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Kazalci </a:t>
            </a:r>
            <a:r>
              <a:rPr lang="en-US" dirty="0" err="1"/>
              <a:t>zelene</a:t>
            </a:r>
            <a:r>
              <a:rPr lang="en-US" dirty="0"/>
              <a:t> </a:t>
            </a:r>
            <a:r>
              <a:rPr lang="en-US" dirty="0" err="1"/>
              <a:t>gospodarske</a:t>
            </a:r>
            <a:r>
              <a:rPr lang="en-US" dirty="0"/>
              <a:t> </a:t>
            </a:r>
            <a:r>
              <a:rPr lang="en-US" dirty="0" err="1"/>
              <a:t>rasti</a:t>
            </a:r>
            <a:r>
              <a:rPr lang="en-US" dirty="0"/>
              <a:t> so </a:t>
            </a:r>
            <a:r>
              <a:rPr lang="en-US" dirty="0" err="1"/>
              <a:t>pomembni</a:t>
            </a:r>
            <a:r>
              <a:rPr lang="en-US" dirty="0"/>
              <a:t> </a:t>
            </a:r>
            <a:r>
              <a:rPr lang="en-US" dirty="0" err="1"/>
              <a:t>saj</a:t>
            </a:r>
            <a:r>
              <a:rPr lang="en-US" dirty="0"/>
              <a:t> z </a:t>
            </a:r>
            <a:r>
              <a:rPr lang="en-US" dirty="0" err="1"/>
              <a:t>njimi</a:t>
            </a:r>
            <a:r>
              <a:rPr lang="en-US" dirty="0"/>
              <a:t> </a:t>
            </a:r>
            <a:r>
              <a:rPr lang="en-US" dirty="0" err="1"/>
              <a:t>lahko</a:t>
            </a:r>
            <a:r>
              <a:rPr lang="en-US" dirty="0"/>
              <a:t> </a:t>
            </a:r>
            <a:r>
              <a:rPr lang="en-US" dirty="0" err="1"/>
              <a:t>merimo</a:t>
            </a:r>
            <a:r>
              <a:rPr lang="en-US" dirty="0"/>
              <a:t> oz. </a:t>
            </a:r>
            <a:r>
              <a:rPr lang="en-US" dirty="0" err="1"/>
              <a:t>spremljamo</a:t>
            </a:r>
            <a:r>
              <a:rPr lang="en-US" dirty="0"/>
              <a:t> </a:t>
            </a:r>
            <a:r>
              <a:rPr lang="en-US" dirty="0" err="1"/>
              <a:t>vpliv</a:t>
            </a:r>
            <a:r>
              <a:rPr lang="en-US" dirty="0"/>
              <a:t> </a:t>
            </a:r>
            <a:r>
              <a:rPr lang="en-US" dirty="0" err="1"/>
              <a:t>gospodarske</a:t>
            </a:r>
            <a:r>
              <a:rPr lang="en-US" dirty="0"/>
              <a:t> </a:t>
            </a:r>
            <a:r>
              <a:rPr lang="en-US" dirty="0" err="1"/>
              <a:t>dejavnosti</a:t>
            </a:r>
            <a:r>
              <a:rPr lang="en-US" dirty="0"/>
              <a:t> </a:t>
            </a:r>
            <a:r>
              <a:rPr lang="en-US" dirty="0" err="1"/>
              <a:t>na</a:t>
            </a:r>
            <a:r>
              <a:rPr lang="en-US" dirty="0"/>
              <a:t> </a:t>
            </a:r>
            <a:r>
              <a:rPr lang="en-US" dirty="0" err="1"/>
              <a:t>okolje</a:t>
            </a:r>
            <a:r>
              <a:rPr lang="en-US" dirty="0"/>
              <a:t>. </a:t>
            </a:r>
            <a:endParaRPr lang="sl-SI" dirty="0"/>
          </a:p>
          <a:p>
            <a:r>
              <a:rPr lang="en-US" dirty="0" err="1"/>
              <a:t>Ti</a:t>
            </a:r>
            <a:r>
              <a:rPr lang="en-US" dirty="0"/>
              <a:t> pa </a:t>
            </a:r>
            <a:r>
              <a:rPr lang="en-US" dirty="0" err="1"/>
              <a:t>lahko</a:t>
            </a:r>
            <a:r>
              <a:rPr lang="en-US" dirty="0"/>
              <a:t> </a:t>
            </a:r>
            <a:r>
              <a:rPr lang="en-US" dirty="0" err="1"/>
              <a:t>pomagajo</a:t>
            </a:r>
            <a:r>
              <a:rPr lang="en-US" dirty="0"/>
              <a:t> </a:t>
            </a:r>
            <a:r>
              <a:rPr lang="en-US" dirty="0" err="1"/>
              <a:t>prepoznati</a:t>
            </a:r>
            <a:r>
              <a:rPr lang="en-US" dirty="0"/>
              <a:t> </a:t>
            </a:r>
            <a:r>
              <a:rPr lang="en-US" dirty="0" err="1"/>
              <a:t>področja</a:t>
            </a:r>
            <a:r>
              <a:rPr lang="en-US" dirty="0"/>
              <a:t>, </a:t>
            </a:r>
            <a:r>
              <a:rPr lang="en-US" dirty="0" err="1"/>
              <a:t>kjer</a:t>
            </a:r>
            <a:r>
              <a:rPr lang="en-US" dirty="0"/>
              <a:t> je </a:t>
            </a:r>
            <a:r>
              <a:rPr lang="en-US" dirty="0" err="1"/>
              <a:t>potrebno</a:t>
            </a:r>
            <a:r>
              <a:rPr lang="en-US" dirty="0"/>
              <a:t> </a:t>
            </a:r>
            <a:r>
              <a:rPr lang="en-US" dirty="0" err="1"/>
              <a:t>okrepiti</a:t>
            </a:r>
            <a:r>
              <a:rPr lang="en-US" dirty="0"/>
              <a:t> </a:t>
            </a:r>
            <a:r>
              <a:rPr lang="en-US" dirty="0" err="1"/>
              <a:t>prizadevanja</a:t>
            </a:r>
            <a:r>
              <a:rPr lang="en-US" dirty="0"/>
              <a:t> za </a:t>
            </a:r>
            <a:r>
              <a:rPr lang="en-US" dirty="0" err="1"/>
              <a:t>trajnosten</a:t>
            </a:r>
            <a:r>
              <a:rPr lang="en-US" dirty="0"/>
              <a:t> </a:t>
            </a:r>
            <a:r>
              <a:rPr lang="en-US" dirty="0" err="1"/>
              <a:t>prehod</a:t>
            </a:r>
            <a:r>
              <a:rPr lang="en-US" dirty="0"/>
              <a:t> </a:t>
            </a:r>
            <a:r>
              <a:rPr lang="en-US" dirty="0" err="1"/>
              <a:t>gospodarstva</a:t>
            </a:r>
            <a:r>
              <a:rPr lang="en-US" dirty="0"/>
              <a:t>.</a:t>
            </a: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Ambicioznost trajnostnih ciljev se je povečala – prav tako se je povečala ambicioznost poročanja. </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In temu primerno je potrebno nadgraditi tudi kazalce</a:t>
            </a:r>
          </a:p>
          <a:p>
            <a:r>
              <a:rPr lang="sl-SI" dirty="0"/>
              <a:t>Za področje zelene gospodarske rasti in zelenega financiranja, sicer ni bilo predlaganih veliko dodatnih kazalnikov</a:t>
            </a:r>
          </a:p>
          <a:p>
            <a:r>
              <a:rPr lang="sl-SI" dirty="0"/>
              <a:t>Predlagane so bile nekatere nadgradnje že obstoječih kazalcev.</a:t>
            </a:r>
          </a:p>
          <a:p>
            <a:r>
              <a:rPr lang="sl-SI" dirty="0"/>
              <a:t>Predlagana sta dva nova kazalnika znotraj zelenega financiranja.</a:t>
            </a:r>
            <a:endParaRPr lang="en-US" dirty="0"/>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p:txBody>
      </p:sp>
      <p:sp>
        <p:nvSpPr>
          <p:cNvPr id="4" name="Slide Number Placeholder 3"/>
          <p:cNvSpPr>
            <a:spLocks noGrp="1"/>
          </p:cNvSpPr>
          <p:nvPr>
            <p:ph type="sldNum" sz="quarter" idx="5"/>
          </p:nvPr>
        </p:nvSpPr>
        <p:spPr/>
        <p:txBody>
          <a:bodyPr/>
          <a:lstStyle/>
          <a:p>
            <a:fld id="{8F06452B-B6B8-4D1A-A5DB-EC63412EC8C4}" type="slidenum">
              <a:rPr lang="en-US" smtClean="0"/>
              <a:t>14</a:t>
            </a:fld>
            <a:endParaRPr lang="en-US"/>
          </a:p>
        </p:txBody>
      </p:sp>
    </p:spTree>
    <p:extLst>
      <p:ext uri="{BB962C8B-B14F-4D97-AF65-F5344CB8AC3E}">
        <p14:creationId xmlns:p14="http://schemas.microsoft.com/office/powerpoint/2010/main" val="114770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Začela bom z kazalcema, za katera se načrtuje nadgradnja: emisijska produktivnost</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Da ponovim, za vse, ki morda niste bili na predstavitvi v prvem delu: </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Kazalec nam pomaga oceniti, koliko emisij toplogrednih plinov se sprosti v ozračje ob ustvarjanju gospodarske dejavnosti. </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Večja emisijska produktivnost pomeni, da gospodarstvo proizvaja večjo vrednost (ali izdelke) ob manjšem izpustu toplogrednih plinov, kar je za okolje boljše.</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Pomaga pa lahko tudi identificirati priložnosti za izboljšanje učinkovitosti in zmanjšanje emisij toplogrednih plinov v različnih sektorjih gospodarstva.</a:t>
            </a:r>
          </a:p>
          <a:p>
            <a:r>
              <a:rPr lang="sl-SI" dirty="0"/>
              <a:t>Tu je bila predlagana razširitev kazalca, da se ga razširi na področje industrije (C po SKD klasifikaciji) in v storitvah (</a:t>
            </a:r>
            <a:r>
              <a:rPr lang="sl-SI" sz="1800" b="0" i="0" u="none" strike="noStrike" dirty="0">
                <a:solidFill>
                  <a:srgbClr val="000000"/>
                </a:solidFill>
                <a:effectLst/>
                <a:latin typeface="Tahoma" panose="020B0604030504040204" pitchFamily="34" charset="0"/>
              </a:rPr>
              <a:t>G-S, U</a:t>
            </a:r>
            <a:r>
              <a:rPr lang="sl-SI" dirty="0"/>
              <a:t> po SKD </a:t>
            </a:r>
            <a:r>
              <a:rPr lang="sl-SI" dirty="0" err="1"/>
              <a:t>klasifiakcijah</a:t>
            </a:r>
            <a:r>
              <a:rPr lang="sl-SI" dirty="0"/>
              <a:t>), saj imata pomemben vpliv na emisije. </a:t>
            </a:r>
          </a:p>
          <a:p>
            <a:r>
              <a:rPr lang="sl-SI" dirty="0"/>
              <a:t>V storitvah se je do sedaj spremljala emisijska intenzivnost, (kjer gre za obraten proces računanja) in bi emisijska produktivnost ta kazalnik nadomestila.</a:t>
            </a:r>
          </a:p>
          <a:p>
            <a:r>
              <a:rPr lang="sl-SI" dirty="0"/>
              <a:t>Izračun, bi temeljil na emisijski produktivnosti z uporabo sektorskega BDP v stalnih cenah 2010 (Proizvodnja). </a:t>
            </a:r>
          </a:p>
          <a:p>
            <a:r>
              <a:rPr lang="sl-SI" dirty="0"/>
              <a:t>[Proizvodna struktura BDP se nanaša na sestavo ali razdelitev BDP na različne sektorje gospodarstva. ]</a:t>
            </a:r>
          </a:p>
          <a:p>
            <a:r>
              <a:rPr lang="sl-SI" dirty="0"/>
              <a:t>Ta struktura razkriva, koliko vsak posamezen sektor prispeva k skupnemu BDP države in omogoča analizo, kako se gospodarstvo razvija in spreminja v času</a:t>
            </a:r>
          </a:p>
          <a:p>
            <a:endParaRPr lang="sl-SI" dirty="0"/>
          </a:p>
          <a:p>
            <a:r>
              <a:rPr lang="sl-SI" dirty="0"/>
              <a:t>Kot sem že prej omenila, poznamo več različic kazalcev BDP, za preračun emisijske produktivnosti v sektorjih bo uporabljen Bruto domači proizvod (BDP) in  proizvodna struktura. Gre za dva različna, vendar povezana koncepta, ki se uporabljata za merjenje gospodarske dejavnosti in strukture gospodarstva. </a:t>
            </a:r>
          </a:p>
          <a:p>
            <a:pPr>
              <a:buFont typeface="+mj-lt"/>
              <a:buNone/>
            </a:pPr>
            <a:endParaRPr lang="sl-SI" b="1" dirty="0"/>
          </a:p>
          <a:p>
            <a:pPr>
              <a:buFont typeface="+mj-lt"/>
              <a:buNone/>
            </a:pPr>
            <a:r>
              <a:rPr lang="sl-SI" b="1" dirty="0"/>
              <a:t>[Bruto domači proizvod (BDP):</a:t>
            </a:r>
            <a:endParaRPr lang="sl-SI" dirty="0"/>
          </a:p>
          <a:p>
            <a:pPr marL="742950" lvl="1" indent="-285750">
              <a:buFont typeface="+mj-lt"/>
              <a:buAutoNum type="arabicPeriod"/>
            </a:pPr>
            <a:r>
              <a:rPr lang="sl-SI" dirty="0"/>
              <a:t>BDP je merilo celotne vrednosti vseh blaga in storitev, ki so bile proizvedene v državi v določenem obdobju, običajno na letni ravni.</a:t>
            </a:r>
          </a:p>
          <a:p>
            <a:pPr marL="742950" lvl="1" indent="-285750">
              <a:buFont typeface="+mj-lt"/>
              <a:buAutoNum type="arabicPeriod"/>
            </a:pPr>
            <a:r>
              <a:rPr lang="sl-SI" dirty="0"/>
              <a:t>BDP se uporablja za merjenje skupnega gospodarskega izhoda države in določa velikost gospodarstva.</a:t>
            </a:r>
          </a:p>
          <a:p>
            <a:pPr marL="742950" lvl="1" indent="-285750">
              <a:buFont typeface="+mj-lt"/>
              <a:buAutoNum type="arabicPeriod"/>
            </a:pPr>
            <a:r>
              <a:rPr lang="sl-SI" dirty="0"/>
              <a:t>Obstajajo trije glavni načini za izračun BDP: po proizvodnji (BDP po proizvodnji), po dohodku (BDP po dohodku) in po porabi (BDP po porabi).</a:t>
            </a:r>
          </a:p>
          <a:p>
            <a:r>
              <a:rPr lang="sl-SI" dirty="0"/>
              <a:t>Glavna razlika med BDP in proizvodno strukturo BDP je torej v tem, da je BDP celotna gospodarska vrednost, medtem ko proizvodna struktura BDP razgradi to vrednost na različne sektorje, da bi se lahko bolje razumelo, kako se gospodarstvo razvija in kako so razdeljeni viri in dejavnosti v državi.]</a:t>
            </a:r>
          </a:p>
          <a:p>
            <a:r>
              <a:rPr lang="sl-SI" dirty="0"/>
              <a:t>  </a:t>
            </a:r>
          </a:p>
        </p:txBody>
      </p:sp>
      <p:sp>
        <p:nvSpPr>
          <p:cNvPr id="4" name="Slide Number Placeholder 3"/>
          <p:cNvSpPr>
            <a:spLocks noGrp="1"/>
          </p:cNvSpPr>
          <p:nvPr>
            <p:ph type="sldNum" sz="quarter" idx="5"/>
          </p:nvPr>
        </p:nvSpPr>
        <p:spPr/>
        <p:txBody>
          <a:bodyPr/>
          <a:lstStyle/>
          <a:p>
            <a:fld id="{8F06452B-B6B8-4D1A-A5DB-EC63412EC8C4}" type="slidenum">
              <a:rPr lang="en-US" smtClean="0"/>
              <a:t>15</a:t>
            </a:fld>
            <a:endParaRPr lang="en-US"/>
          </a:p>
        </p:txBody>
      </p:sp>
    </p:spTree>
    <p:extLst>
      <p:ext uri="{BB962C8B-B14F-4D97-AF65-F5344CB8AC3E}">
        <p14:creationId xmlns:p14="http://schemas.microsoft.com/office/powerpoint/2010/main" val="293516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Spodbude, ki so v nasprotju s cilji TGP: tu gre za spodbujanje izdelkov in proizvodnje, ki so škodljivi za okolje, ne prispeva k doseganju ciljev zmanjševanja izpustov TGP. Enotne definicije, kaj so spodbude, ki so v nasprotju s cilji zmanjševanja izpustov TGP, ni. </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Kazalec se je nekoliko osvežil in sicer prej so se podatki zbirali direktno pri institucijah (FURS) sedaj pa se podatke pridobi s pomočjo OECD statistike, kamor podatke poročajo odgovorne institucije (FURS in MF)</a:t>
            </a:r>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a:p>
            <a:r>
              <a:rPr lang="sl-SI" dirty="0"/>
              <a:t>Kazalec torej sledi metodologiji OECD,</a:t>
            </a:r>
            <a:r>
              <a:rPr lang="en-US" dirty="0"/>
              <a:t> </a:t>
            </a:r>
            <a:r>
              <a:rPr lang="sl-SI" dirty="0"/>
              <a:t>kjer so trenutno v kazalcu aktualne </a:t>
            </a:r>
            <a:r>
              <a:rPr lang="en-US" dirty="0"/>
              <a:t>in </a:t>
            </a:r>
            <a:r>
              <a:rPr lang="en-US" dirty="0" err="1"/>
              <a:t>vključuje</a:t>
            </a:r>
            <a:r>
              <a:rPr lang="sl-SI" dirty="0"/>
              <a:t>:</a:t>
            </a:r>
            <a:r>
              <a:rPr lang="en-US" dirty="0"/>
              <a:t> </a:t>
            </a:r>
          </a:p>
          <a:p>
            <a:r>
              <a:rPr lang="sl-SI" sz="2400" b="0" i="0" u="none" strike="noStrike" dirty="0">
                <a:solidFill>
                  <a:srgbClr val="000000"/>
                </a:solidFill>
                <a:effectLst/>
                <a:latin typeface="Calibri" panose="020F0502020204030204" pitchFamily="34" charset="0"/>
              </a:rPr>
              <a:t>Oprostitev plačila trošarine – energetika</a:t>
            </a:r>
            <a:endParaRPr lang="en-US" sz="2400" b="0" i="0" u="none" strike="noStrike" dirty="0">
              <a:solidFill>
                <a:srgbClr val="000000"/>
              </a:solidFill>
              <a:effectLst/>
              <a:latin typeface="Calibri" panose="020F0502020204030204" pitchFamily="34" charset="0"/>
            </a:endParaRPr>
          </a:p>
          <a:p>
            <a:r>
              <a:rPr lang="sl-SI" sz="2400" b="0" i="0" u="none" strike="noStrike" dirty="0" err="1">
                <a:solidFill>
                  <a:srgbClr val="000000"/>
                </a:solidFill>
                <a:effectLst/>
                <a:latin typeface="Calibri" panose="020F0502020204030204" pitchFamily="34" charset="0"/>
              </a:rPr>
              <a:t>FeedIn</a:t>
            </a:r>
            <a:r>
              <a:rPr lang="sl-SI" sz="2400" b="0" i="0" u="none" strike="noStrike" dirty="0">
                <a:solidFill>
                  <a:srgbClr val="000000"/>
                </a:solidFill>
                <a:effectLst/>
                <a:latin typeface="Calibri" panose="020F0502020204030204" pitchFamily="34" charset="0"/>
              </a:rPr>
              <a:t> tarifa za zemeljski plin, ki se uporablja v obratih SPTE</a:t>
            </a:r>
            <a:r>
              <a:rPr lang="sl-SI" dirty="0"/>
              <a:t> (samo plin)</a:t>
            </a:r>
            <a:endParaRPr lang="en-US" sz="2400" b="0" i="0" u="none" strike="noStrike" dirty="0">
              <a:solidFill>
                <a:srgbClr val="000000"/>
              </a:solidFill>
              <a:effectLst/>
              <a:latin typeface="Calibri" panose="020F0502020204030204" pitchFamily="34" charset="0"/>
            </a:endParaRPr>
          </a:p>
          <a:p>
            <a:r>
              <a:rPr lang="sl-SI" sz="2400" b="0" i="0" u="none" strike="noStrike" dirty="0">
                <a:solidFill>
                  <a:srgbClr val="000000"/>
                </a:solidFill>
                <a:effectLst/>
                <a:latin typeface="Calibri" panose="020F0502020204030204" pitchFamily="34" charset="0"/>
              </a:rPr>
              <a:t>Oprostitev plačila trošarine za energetsko intenzivna podjetja</a:t>
            </a:r>
            <a:endParaRPr lang="en-US" sz="2400" b="0" i="0" u="none" strike="noStrike" dirty="0">
              <a:solidFill>
                <a:srgbClr val="000000"/>
              </a:solidFill>
              <a:effectLst/>
              <a:latin typeface="Calibri" panose="020F0502020204030204" pitchFamily="34" charset="0"/>
            </a:endParaRPr>
          </a:p>
          <a:p>
            <a:r>
              <a:rPr lang="sl-SI" sz="2400" b="0" i="0" u="none" strike="noStrike" dirty="0">
                <a:solidFill>
                  <a:srgbClr val="000000"/>
                </a:solidFill>
                <a:effectLst/>
                <a:latin typeface="Calibri" panose="020F0502020204030204" pitchFamily="34" charset="0"/>
              </a:rPr>
              <a:t>Oprostitev plačila trošarine za goriva, ki se uporabljajo v ribiških čolnih</a:t>
            </a:r>
            <a:endParaRPr lang="en-US" sz="2400" b="0" i="0" u="none" strike="noStrike" dirty="0">
              <a:solidFill>
                <a:srgbClr val="000000"/>
              </a:solidFill>
              <a:effectLst/>
              <a:latin typeface="Calibri" panose="020F0502020204030204" pitchFamily="34" charset="0"/>
            </a:endParaRPr>
          </a:p>
          <a:p>
            <a:r>
              <a:rPr lang="sl-SI" sz="2400" b="0" i="0" u="none" strike="noStrike" dirty="0">
                <a:solidFill>
                  <a:srgbClr val="000000"/>
                </a:solidFill>
                <a:effectLst/>
                <a:latin typeface="Calibri" panose="020F0502020204030204" pitchFamily="34" charset="0"/>
              </a:rPr>
              <a:t>Oprostitve plačila trošarine za gorivo za diplomatska predstavništva itd.</a:t>
            </a:r>
            <a:endParaRPr lang="en-US" sz="2400" b="0" i="0" u="none" strike="noStrike" dirty="0">
              <a:solidFill>
                <a:srgbClr val="000000"/>
              </a:solidFill>
              <a:effectLst/>
              <a:latin typeface="Calibri" panose="020F0502020204030204" pitchFamily="34" charset="0"/>
            </a:endParaRPr>
          </a:p>
          <a:p>
            <a:r>
              <a:rPr lang="sl-SI" sz="2400" b="0" i="0" u="none" strike="noStrike" dirty="0">
                <a:solidFill>
                  <a:srgbClr val="000000"/>
                </a:solidFill>
                <a:effectLst/>
                <a:latin typeface="Calibri" panose="020F0502020204030204" pitchFamily="34" charset="0"/>
              </a:rPr>
              <a:t>Delno vračilo trošarine za gorivo - delovni stroji</a:t>
            </a:r>
            <a:r>
              <a:rPr lang="sl-SI" dirty="0"/>
              <a:t> </a:t>
            </a:r>
          </a:p>
          <a:p>
            <a:r>
              <a:rPr lang="sl-SI" sz="2400" b="0" i="0" u="none" strike="noStrike" dirty="0">
                <a:solidFill>
                  <a:srgbClr val="000000"/>
                </a:solidFill>
                <a:effectLst/>
                <a:latin typeface="Calibri" panose="020F0502020204030204" pitchFamily="34" charset="0"/>
              </a:rPr>
              <a:t>Delno vračilo trošarine za pogonsko gorivo - kmetijska in gozdarska mehanizacija</a:t>
            </a:r>
            <a:endParaRPr lang="en-US" sz="2400" b="0" i="0" u="none" strike="noStrike" dirty="0">
              <a:solidFill>
                <a:srgbClr val="000000"/>
              </a:solidFill>
              <a:effectLst/>
              <a:latin typeface="Calibri" panose="020F0502020204030204" pitchFamily="34" charset="0"/>
            </a:endParaRPr>
          </a:p>
          <a:p>
            <a:r>
              <a:rPr lang="sl-SI" sz="2400" b="0" i="0" u="none" strike="noStrike" dirty="0">
                <a:solidFill>
                  <a:srgbClr val="000000"/>
                </a:solidFill>
                <a:effectLst/>
                <a:latin typeface="Calibri" panose="020F0502020204030204" pitchFamily="34" charset="0"/>
              </a:rPr>
              <a:t>Vračilo trošarine za dizelsko gorivo, uporaba komercialni namen</a:t>
            </a:r>
          </a:p>
          <a:p>
            <a:endParaRPr lang="sl-SI" sz="2400" b="0" i="0" u="none" strike="noStrike" dirty="0">
              <a:solidFill>
                <a:srgbClr val="000000"/>
              </a:solidFill>
              <a:effectLst/>
              <a:latin typeface="Calibri" panose="020F0502020204030204" pitchFamily="34" charset="0"/>
            </a:endParaRPr>
          </a:p>
          <a:p>
            <a:r>
              <a:rPr lang="en-US" dirty="0" err="1"/>
              <a:t>Spodbude</a:t>
            </a:r>
            <a:r>
              <a:rPr lang="en-US" dirty="0"/>
              <a:t>, ki so v </a:t>
            </a:r>
            <a:r>
              <a:rPr lang="en-US" dirty="0" err="1"/>
              <a:t>nasprotju</a:t>
            </a:r>
            <a:r>
              <a:rPr lang="en-US" dirty="0"/>
              <a:t> s </a:t>
            </a:r>
            <a:r>
              <a:rPr lang="en-US" dirty="0" err="1"/>
              <a:t>cilji</a:t>
            </a:r>
            <a:r>
              <a:rPr lang="en-US" dirty="0"/>
              <a:t> TGP</a:t>
            </a:r>
            <a:r>
              <a:rPr lang="sl-SI" dirty="0"/>
              <a:t>, kazalec je bil nekoliko preoblikovan:</a:t>
            </a:r>
          </a:p>
          <a:p>
            <a:pPr marL="0" indent="0">
              <a:buFontTx/>
              <a:buNone/>
            </a:pPr>
            <a:r>
              <a:rPr lang="sl-SI" dirty="0"/>
              <a:t>- Sedaj vsebina za kazalec p</a:t>
            </a:r>
            <a:r>
              <a:rPr lang="en-US" dirty="0" err="1"/>
              <a:t>redstavlja</a:t>
            </a:r>
            <a:r>
              <a:rPr lang="en-US" dirty="0"/>
              <a:t> </a:t>
            </a:r>
            <a:r>
              <a:rPr lang="sl-SI" dirty="0"/>
              <a:t>že </a:t>
            </a:r>
            <a:r>
              <a:rPr lang="en-US" dirty="0"/>
              <a:t>del </a:t>
            </a:r>
            <a:r>
              <a:rPr lang="sl-SI" dirty="0"/>
              <a:t>vsebine za kazalec </a:t>
            </a:r>
            <a:r>
              <a:rPr lang="en-US" dirty="0"/>
              <a:t>[EN22] </a:t>
            </a:r>
            <a:r>
              <a:rPr lang="en-US" dirty="0" err="1"/>
              <a:t>Subvencije</a:t>
            </a:r>
            <a:r>
              <a:rPr lang="en-US" dirty="0"/>
              <a:t> v </a:t>
            </a:r>
            <a:r>
              <a:rPr lang="en-US" dirty="0" err="1"/>
              <a:t>energetiki</a:t>
            </a:r>
            <a:r>
              <a:rPr lang="sl-SI" dirty="0"/>
              <a:t> (</a:t>
            </a:r>
            <a:r>
              <a:rPr lang="en-US" dirty="0"/>
              <a:t>ki </a:t>
            </a:r>
            <a:r>
              <a:rPr lang="en-US" dirty="0" err="1"/>
              <a:t>dodatno</a:t>
            </a:r>
            <a:r>
              <a:rPr lang="en-US" dirty="0"/>
              <a:t> </a:t>
            </a:r>
            <a:r>
              <a:rPr lang="en-US" dirty="0" err="1"/>
              <a:t>vključuje</a:t>
            </a:r>
            <a:r>
              <a:rPr lang="en-US" dirty="0"/>
              <a:t> </a:t>
            </a:r>
            <a:r>
              <a:rPr lang="en-US" dirty="0" err="1"/>
              <a:t>tudi</a:t>
            </a:r>
            <a:r>
              <a:rPr lang="en-US" dirty="0"/>
              <a:t> </a:t>
            </a:r>
            <a:r>
              <a:rPr lang="en-US" dirty="0" err="1"/>
              <a:t>subvencije</a:t>
            </a:r>
            <a:r>
              <a:rPr lang="en-US" dirty="0"/>
              <a:t> v OVE in URE</a:t>
            </a:r>
            <a:r>
              <a:rPr lang="sl-SI" dirty="0"/>
              <a:t>)</a:t>
            </a:r>
          </a:p>
          <a:p>
            <a:pPr marL="0" indent="0">
              <a:buFontTx/>
              <a:buNone/>
            </a:pPr>
            <a:r>
              <a:rPr lang="sl-SI" dirty="0"/>
              <a:t>- Rezultati kazalca omogočajo tudi primerljivost med državami OECD</a:t>
            </a:r>
          </a:p>
          <a:p>
            <a:pPr marL="0" indent="0">
              <a:buFontTx/>
              <a:buNone/>
            </a:pPr>
            <a:r>
              <a:rPr lang="sl-SI" dirty="0"/>
              <a:t>- Kazalec je ključen tudi v </a:t>
            </a:r>
            <a:r>
              <a:rPr lang="en-US" dirty="0" err="1"/>
              <a:t>spremljanj</a:t>
            </a:r>
            <a:r>
              <a:rPr lang="sl-SI" dirty="0"/>
              <a:t>e</a:t>
            </a:r>
            <a:r>
              <a:rPr lang="en-US" dirty="0"/>
              <a:t> NEPN</a:t>
            </a: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a:t>- Sedaj </a:t>
            </a:r>
            <a:r>
              <a:rPr lang="sl-SI" dirty="0"/>
              <a:t>vsebina za kazalec p</a:t>
            </a:r>
            <a:r>
              <a:rPr lang="en-US" dirty="0" err="1"/>
              <a:t>redstavlja</a:t>
            </a:r>
            <a:r>
              <a:rPr lang="en-US" dirty="0"/>
              <a:t> </a:t>
            </a:r>
            <a:r>
              <a:rPr lang="sl-SI" dirty="0"/>
              <a:t>že </a:t>
            </a:r>
            <a:r>
              <a:rPr lang="en-US" dirty="0"/>
              <a:t>del </a:t>
            </a:r>
            <a:r>
              <a:rPr lang="sl-SI" dirty="0"/>
              <a:t>vsebine za kazalec </a:t>
            </a:r>
            <a:r>
              <a:rPr lang="en-US" dirty="0"/>
              <a:t>[EN22] </a:t>
            </a:r>
            <a:r>
              <a:rPr lang="en-US" dirty="0" err="1"/>
              <a:t>Subvencije</a:t>
            </a:r>
            <a:r>
              <a:rPr lang="en-US" dirty="0"/>
              <a:t> v </a:t>
            </a:r>
            <a:r>
              <a:rPr lang="en-US" dirty="0" err="1"/>
              <a:t>energetiki</a:t>
            </a:r>
            <a:r>
              <a:rPr lang="sl-SI" dirty="0"/>
              <a:t> (</a:t>
            </a:r>
            <a:r>
              <a:rPr lang="en-US" dirty="0"/>
              <a:t>ki </a:t>
            </a:r>
            <a:r>
              <a:rPr lang="en-US" dirty="0" err="1"/>
              <a:t>dodatno</a:t>
            </a:r>
            <a:r>
              <a:rPr lang="en-US" dirty="0"/>
              <a:t> </a:t>
            </a:r>
            <a:r>
              <a:rPr lang="en-US" dirty="0" err="1"/>
              <a:t>vključuje</a:t>
            </a:r>
            <a:r>
              <a:rPr lang="en-US" dirty="0"/>
              <a:t> </a:t>
            </a:r>
            <a:r>
              <a:rPr lang="en-US" dirty="0" err="1"/>
              <a:t>tudi</a:t>
            </a:r>
            <a:r>
              <a:rPr lang="en-US" dirty="0"/>
              <a:t> </a:t>
            </a:r>
            <a:r>
              <a:rPr lang="en-US" dirty="0" err="1"/>
              <a:t>subvencije</a:t>
            </a:r>
            <a:r>
              <a:rPr lang="en-US" dirty="0"/>
              <a:t> v OVE in URE</a:t>
            </a:r>
            <a:r>
              <a:rPr lang="sl-SI" dirty="0"/>
              <a:t>)</a:t>
            </a:r>
          </a:p>
          <a:p>
            <a:endParaRPr lang="en-US" sz="2400" b="0" i="0" u="none" strike="noStrike" dirty="0">
              <a:solidFill>
                <a:srgbClr val="000000"/>
              </a:solidFill>
              <a:effectLst/>
              <a:latin typeface="Calibri" panose="020F0502020204030204" pitchFamily="34" charset="0"/>
            </a:endParaRPr>
          </a:p>
          <a:p>
            <a:endParaRPr lang="en-US" sz="2400" b="0" i="0" u="none" strike="noStrike" dirty="0">
              <a:solidFill>
                <a:srgbClr val="000000"/>
              </a:solidFill>
              <a:effectLst/>
              <a:latin typeface="Calibri" panose="020F0502020204030204" pitchFamily="34" charset="0"/>
            </a:endParaRPr>
          </a:p>
          <a:p>
            <a:r>
              <a:rPr lang="pl-PL" sz="2400" b="0" i="0" u="none" strike="noStrike" dirty="0">
                <a:solidFill>
                  <a:srgbClr val="000000"/>
                </a:solidFill>
                <a:effectLst/>
                <a:latin typeface="Calibri" panose="020F0502020204030204" pitchFamily="34" charset="0"/>
              </a:rPr>
              <a:t>Povračilo davka na CO2 za podjetja, ki sodelujejo v programu za zmanjšanje emisij</a:t>
            </a:r>
            <a:r>
              <a:rPr lang="en-US" sz="2400" b="0" i="0" u="none" strike="noStrike" dirty="0">
                <a:solidFill>
                  <a:srgbClr val="000000"/>
                </a:solidFill>
                <a:effectLst/>
                <a:latin typeface="Calibri" panose="020F0502020204030204" pitchFamily="34" charset="0"/>
              </a:rPr>
              <a:t> (do 2009)</a:t>
            </a:r>
          </a:p>
          <a:p>
            <a:r>
              <a:rPr lang="pl-PL" sz="2400" b="0" i="0" u="none" strike="noStrike" dirty="0">
                <a:solidFill>
                  <a:srgbClr val="000000"/>
                </a:solidFill>
                <a:effectLst/>
                <a:latin typeface="Calibri" panose="020F0502020204030204" pitchFamily="34" charset="0"/>
              </a:rPr>
              <a:t>Podpora tržnim cenam za domači premog</a:t>
            </a:r>
            <a:r>
              <a:rPr lang="en-US" sz="2400" b="0" i="0" u="none" strike="noStrike" dirty="0">
                <a:solidFill>
                  <a:srgbClr val="000000"/>
                </a:solidFill>
                <a:effectLst/>
                <a:latin typeface="Calibri" panose="020F0502020204030204" pitchFamily="34" charset="0"/>
              </a:rPr>
              <a:t> (do 2012)</a:t>
            </a:r>
          </a:p>
          <a:p>
            <a:r>
              <a:rPr lang="sl-SI" sz="2400" b="0" i="0" u="none" strike="noStrike" dirty="0">
                <a:solidFill>
                  <a:srgbClr val="000000"/>
                </a:solidFill>
                <a:effectLst/>
                <a:latin typeface="Calibri" panose="020F0502020204030204" pitchFamily="34" charset="0"/>
              </a:rPr>
              <a:t>Zapiranje Premogovnika Trbovlje-Hrastnik</a:t>
            </a:r>
            <a:r>
              <a:rPr lang="sl-SI" dirty="0"/>
              <a:t> </a:t>
            </a:r>
            <a:r>
              <a:rPr lang="en-US" dirty="0"/>
              <a:t> (do 2018)</a:t>
            </a:r>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a:p>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16</a:t>
            </a:fld>
            <a:endParaRPr lang="en-US"/>
          </a:p>
        </p:txBody>
      </p:sp>
    </p:spTree>
    <p:extLst>
      <p:ext uri="{BB962C8B-B14F-4D97-AF65-F5344CB8AC3E}">
        <p14:creationId xmlns:p14="http://schemas.microsoft.com/office/powerpoint/2010/main" val="338041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l-SI" sz="2400" dirty="0"/>
              <a:t>Podnebno ogledalo </a:t>
            </a:r>
            <a:r>
              <a:rPr lang="en-US" sz="2400" dirty="0" err="1"/>
              <a:t>Poglavje</a:t>
            </a:r>
            <a:r>
              <a:rPr lang="en-US" sz="2400" dirty="0"/>
              <a:t> o </a:t>
            </a:r>
            <a:r>
              <a:rPr lang="en-US" sz="2400" dirty="0" err="1"/>
              <a:t>financiranju</a:t>
            </a:r>
            <a:r>
              <a:rPr lang="en-US" sz="2400" dirty="0"/>
              <a:t> </a:t>
            </a:r>
            <a:endParaRPr lang="sl-SI" sz="2400" dirty="0"/>
          </a:p>
          <a:p>
            <a:r>
              <a:rPr lang="sl-SI" dirty="0"/>
              <a:t>V okviru podnebnega ogledala se pripravlja poglavje o financiranju kjer je pripravljen pregled investicij in izplačanih spodbud, znotraj sektorjev gospodinjstva, javni sektor, zasebne storitve, industrija in promet (</a:t>
            </a:r>
            <a:r>
              <a:rPr lang="en-US" sz="2400" dirty="0" err="1"/>
              <a:t>Spremlja</a:t>
            </a:r>
            <a:r>
              <a:rPr lang="en-US" sz="2400" dirty="0"/>
              <a:t> se</a:t>
            </a:r>
            <a:r>
              <a:rPr lang="sl-SI" sz="2400" dirty="0"/>
              <a:t> izplačane</a:t>
            </a:r>
            <a:r>
              <a:rPr lang="en-US" sz="2400" dirty="0"/>
              <a:t> </a:t>
            </a:r>
            <a:r>
              <a:rPr lang="en-US" sz="2400" dirty="0" err="1"/>
              <a:t>spodbude</a:t>
            </a:r>
            <a:r>
              <a:rPr lang="en-US" sz="2400" dirty="0"/>
              <a:t> v NE ETS </a:t>
            </a:r>
            <a:r>
              <a:rPr lang="en-US" sz="2400" dirty="0" err="1"/>
              <a:t>sektorju</a:t>
            </a:r>
            <a:r>
              <a:rPr lang="sl-SI" dirty="0"/>
              <a:t>). </a:t>
            </a:r>
          </a:p>
          <a:p>
            <a:r>
              <a:rPr lang="sl-SI" dirty="0"/>
              <a:t>Ti ukrepi so izpeljani s pomočjo finančnih virov:</a:t>
            </a:r>
          </a:p>
          <a:p>
            <a:r>
              <a:rPr lang="sl-SI" dirty="0"/>
              <a:t>- </a:t>
            </a:r>
            <a:r>
              <a:rPr lang="sl-SI" sz="2400" kern="1200" dirty="0">
                <a:solidFill>
                  <a:schemeClr val="tx1"/>
                </a:solidFill>
                <a:latin typeface="+mn-lt"/>
                <a:ea typeface="+mn-ea"/>
                <a:cs typeface="+mn-cs"/>
              </a:rPr>
              <a:t>prispevek za učinkovito rabo energije (zbira se s prispevkom, ki ga odjemalci energije plačujejo na podlagi Zakona o učinkoviti rabi energije) </a:t>
            </a:r>
          </a:p>
          <a:p>
            <a:pPr marL="0" indent="0">
              <a:buFontTx/>
              <a:buNone/>
            </a:pPr>
            <a:r>
              <a:rPr lang="sl-SI" dirty="0"/>
              <a:t>- sklad za podnebne spremembe (namenska proračunska sredstva: Zakon o varstvu okolja, vir teh sredstev pa prihaja z naslova prodaje ETS kuponov)</a:t>
            </a:r>
          </a:p>
          <a:p>
            <a:pPr marL="0" indent="0">
              <a:buFontTx/>
              <a:buNone/>
            </a:pPr>
            <a:r>
              <a:rPr lang="sl-SI" dirty="0"/>
              <a:t>- kohezijski sklad (, ki vključuje Evropski sklad za regionalni razvoj, evropski socialni sklad in kohezijski sklad).</a:t>
            </a:r>
            <a:endParaRPr lang="sl-SI" sz="2400" dirty="0"/>
          </a:p>
          <a:p>
            <a:pPr marL="571500" indent="-571500">
              <a:buFontTx/>
              <a:buChar char="-"/>
            </a:pPr>
            <a:endParaRPr lang="sl-SI" sz="2400" dirty="0"/>
          </a:p>
          <a:p>
            <a:pPr marL="571500" indent="-571500">
              <a:buFontTx/>
              <a:buChar char="-"/>
            </a:pPr>
            <a:r>
              <a:rPr lang="en-US" sz="2400" dirty="0" err="1"/>
              <a:t>Semafor</a:t>
            </a:r>
            <a:r>
              <a:rPr lang="en-US" sz="2400" dirty="0"/>
              <a:t> </a:t>
            </a:r>
            <a:r>
              <a:rPr lang="en-US" sz="2400" dirty="0" err="1"/>
              <a:t>podnebnih</a:t>
            </a:r>
            <a:r>
              <a:rPr lang="en-US" sz="2400" dirty="0"/>
              <a:t> </a:t>
            </a:r>
            <a:r>
              <a:rPr lang="en-US" sz="2400" dirty="0" err="1"/>
              <a:t>aktivnosti</a:t>
            </a:r>
            <a:endParaRPr lang="sl-SI" sz="2400" dirty="0"/>
          </a:p>
          <a:p>
            <a:endParaRPr lang="sl-SI" dirty="0"/>
          </a:p>
          <a:p>
            <a:r>
              <a:rPr lang="sl-SI" dirty="0"/>
              <a:t>Sedaj pa pojdimo še na poglavje, kjer so predlagani novi kazalniki in sicer trenutno podnebno ogledalo</a:t>
            </a:r>
            <a:r>
              <a:rPr lang="en-US" dirty="0"/>
              <a:t> </a:t>
            </a:r>
            <a:r>
              <a:rPr lang="sl-SI" dirty="0"/>
              <a:t>zajema podatke o financiranju ukrepov:</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 V poglavju financiranje, </a:t>
            </a:r>
            <a:r>
              <a:rPr lang="en-US" sz="2400" dirty="0" err="1"/>
              <a:t>zajema</a:t>
            </a:r>
            <a:r>
              <a:rPr lang="en-US" sz="2400" dirty="0"/>
              <a:t> </a:t>
            </a:r>
            <a:r>
              <a:rPr lang="en-US" sz="2400" dirty="0" err="1"/>
              <a:t>podatke</a:t>
            </a:r>
            <a:r>
              <a:rPr lang="en-US" sz="2400" dirty="0"/>
              <a:t> o </a:t>
            </a:r>
            <a:r>
              <a:rPr lang="en-US" sz="2400" dirty="0" err="1"/>
              <a:t>finančnih</a:t>
            </a:r>
            <a:r>
              <a:rPr lang="en-US" sz="2400" dirty="0"/>
              <a:t> </a:t>
            </a:r>
            <a:r>
              <a:rPr lang="en-US" sz="2400" dirty="0" err="1"/>
              <a:t>sredstvih</a:t>
            </a:r>
            <a:r>
              <a:rPr lang="en-US" sz="2400" dirty="0"/>
              <a:t> za </a:t>
            </a:r>
            <a:r>
              <a:rPr lang="en-US" sz="2400" dirty="0" err="1"/>
              <a:t>ukrepe</a:t>
            </a:r>
            <a:r>
              <a:rPr lang="en-US" sz="2400" dirty="0"/>
              <a:t> </a:t>
            </a:r>
            <a:r>
              <a:rPr lang="en-US" sz="2400" dirty="0" err="1"/>
              <a:t>zmanjševanja</a:t>
            </a:r>
            <a:r>
              <a:rPr lang="en-US" sz="2400" dirty="0"/>
              <a:t> </a:t>
            </a:r>
            <a:r>
              <a:rPr lang="en-US" sz="2400" dirty="0" err="1"/>
              <a:t>emisij</a:t>
            </a:r>
            <a:r>
              <a:rPr lang="en-US" sz="2400" dirty="0"/>
              <a:t> TGP. </a:t>
            </a:r>
            <a:r>
              <a:rPr lang="en-US" sz="2400" dirty="0" err="1"/>
              <a:t>Podatki</a:t>
            </a:r>
            <a:r>
              <a:rPr lang="en-US" sz="2400" dirty="0"/>
              <a:t> </a:t>
            </a:r>
            <a:r>
              <a:rPr lang="en-US" sz="2400" dirty="0" err="1"/>
              <a:t>vključujejo</a:t>
            </a:r>
            <a:r>
              <a:rPr lang="en-US" sz="2400" dirty="0"/>
              <a:t>: </a:t>
            </a:r>
            <a:r>
              <a:rPr lang="en-US" sz="2400" dirty="0" err="1"/>
              <a:t>investicije</a:t>
            </a:r>
            <a:r>
              <a:rPr lang="en-US" sz="2400" dirty="0"/>
              <a:t>, </a:t>
            </a:r>
            <a:r>
              <a:rPr lang="en-US" sz="2400" dirty="0" err="1"/>
              <a:t>nepovratne</a:t>
            </a:r>
            <a:r>
              <a:rPr lang="en-US" sz="2400" dirty="0"/>
              <a:t> </a:t>
            </a:r>
            <a:r>
              <a:rPr lang="en-US" sz="2400" dirty="0" err="1"/>
              <a:t>finančne</a:t>
            </a:r>
            <a:r>
              <a:rPr lang="en-US" sz="2400" dirty="0"/>
              <a:t> </a:t>
            </a:r>
            <a:r>
              <a:rPr lang="en-US" sz="2400" dirty="0" err="1"/>
              <a:t>spodbude</a:t>
            </a:r>
            <a:r>
              <a:rPr lang="en-US" sz="2400" dirty="0"/>
              <a:t> za </a:t>
            </a:r>
            <a:r>
              <a:rPr lang="sl-SI" sz="2400" dirty="0"/>
              <a:t>izvedene </a:t>
            </a:r>
            <a:r>
              <a:rPr lang="en-US" sz="2400" dirty="0" err="1"/>
              <a:t>ukrepe</a:t>
            </a:r>
            <a:r>
              <a:rPr lang="en-US" sz="2400" dirty="0"/>
              <a:t> </a:t>
            </a:r>
            <a:r>
              <a:rPr lang="en-US" sz="2400" dirty="0" err="1"/>
              <a:t>na</a:t>
            </a:r>
            <a:r>
              <a:rPr lang="en-US" sz="2400" dirty="0"/>
              <a:t> </a:t>
            </a:r>
            <a:r>
              <a:rPr lang="en-US" sz="2400" dirty="0" err="1"/>
              <a:t>področju</a:t>
            </a:r>
            <a:r>
              <a:rPr lang="en-US" sz="2400" dirty="0"/>
              <a:t> </a:t>
            </a:r>
            <a:r>
              <a:rPr lang="en-US" sz="2400" dirty="0" err="1"/>
              <a:t>stavb</a:t>
            </a:r>
            <a:r>
              <a:rPr lang="en-US" sz="2400" dirty="0"/>
              <a:t>, </a:t>
            </a:r>
            <a:r>
              <a:rPr lang="en-US" sz="2400" dirty="0" err="1"/>
              <a:t>prometa</a:t>
            </a:r>
            <a:r>
              <a:rPr lang="en-US" sz="2400" dirty="0"/>
              <a:t> in </a:t>
            </a:r>
            <a:r>
              <a:rPr lang="en-US" sz="2400" dirty="0" err="1"/>
              <a:t>drugih</a:t>
            </a:r>
            <a:r>
              <a:rPr lang="en-US" sz="2400" dirty="0"/>
              <a:t> </a:t>
            </a:r>
            <a:r>
              <a:rPr lang="en-US" sz="2400" dirty="0" err="1"/>
              <a:t>sektorjev</a:t>
            </a:r>
            <a:r>
              <a:rPr lang="en-US" sz="2400" dirty="0"/>
              <a:t> (NE ETS).</a:t>
            </a:r>
            <a:endParaRPr lang="sl-SI" sz="2400"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sz="2400" dirty="0"/>
              <a:t>- V spletnem orodju, </a:t>
            </a:r>
            <a:r>
              <a:rPr lang="en-US" sz="2400" dirty="0" err="1"/>
              <a:t>Semafor</a:t>
            </a:r>
            <a:r>
              <a:rPr lang="en-US" sz="2400" dirty="0"/>
              <a:t> </a:t>
            </a:r>
            <a:r>
              <a:rPr lang="en-US" sz="2400" dirty="0" err="1"/>
              <a:t>podnebnih</a:t>
            </a:r>
            <a:r>
              <a:rPr lang="en-US" sz="2400" dirty="0"/>
              <a:t> </a:t>
            </a:r>
            <a:r>
              <a:rPr lang="en-US" sz="2400" dirty="0" err="1"/>
              <a:t>aktivnosti</a:t>
            </a:r>
            <a:r>
              <a:rPr lang="sl-SI" sz="2400" dirty="0"/>
              <a:t>, tam se spremlja vrednost spodbujenih investicij v URE in OVE v gospodinjstvih na prebivalca in Izplačane spodbude v URE in OVE v gospodinjstvih na prebivalca</a:t>
            </a:r>
          </a:p>
          <a:p>
            <a:pPr marL="0" marR="0" lvl="0" indent="0" algn="l" defTabSz="1828434" rtl="0" eaLnBrk="1" fontAlgn="auto" latinLnBrk="0" hangingPunct="1">
              <a:lnSpc>
                <a:spcPct val="100000"/>
              </a:lnSpc>
              <a:spcBef>
                <a:spcPts val="0"/>
              </a:spcBef>
              <a:spcAft>
                <a:spcPts val="0"/>
              </a:spcAft>
              <a:buClrTx/>
              <a:buSzTx/>
              <a:buFontTx/>
              <a:buNone/>
              <a:tabLst/>
              <a:defRPr/>
            </a:pPr>
            <a:endParaRPr lang="en-US" sz="2400" dirty="0"/>
          </a:p>
          <a:p>
            <a:endParaRPr lang="sl-SI" dirty="0"/>
          </a:p>
          <a:p>
            <a:endParaRPr lang="sl-SI" dirty="0"/>
          </a:p>
          <a:p>
            <a:r>
              <a:rPr lang="en-US" dirty="0"/>
              <a:t> in </a:t>
            </a:r>
            <a:r>
              <a:rPr lang="en-US" dirty="0" err="1"/>
              <a:t>podnebni</a:t>
            </a:r>
            <a:r>
              <a:rPr lang="en-US" dirty="0"/>
              <a:t> </a:t>
            </a:r>
            <a:r>
              <a:rPr lang="en-US" dirty="0" err="1"/>
              <a:t>semafor</a:t>
            </a:r>
            <a:endParaRPr lang="en-US" dirty="0"/>
          </a:p>
          <a:p>
            <a:r>
              <a:rPr lang="en-US" dirty="0" err="1"/>
              <a:t>Razvijalo</a:t>
            </a:r>
            <a:r>
              <a:rPr lang="en-US" dirty="0"/>
              <a:t> bi se</a:t>
            </a:r>
            <a:r>
              <a:rPr lang="sl-SI" dirty="0"/>
              <a:t>:</a:t>
            </a:r>
            <a:endParaRPr lang="en-US" dirty="0"/>
          </a:p>
          <a:p>
            <a:r>
              <a:rPr lang="en-US" dirty="0" err="1"/>
              <a:t>Skupna</a:t>
            </a:r>
            <a:r>
              <a:rPr lang="en-US" dirty="0"/>
              <a:t> </a:t>
            </a:r>
            <a:r>
              <a:rPr lang="en-US" dirty="0" err="1"/>
              <a:t>sredstva</a:t>
            </a:r>
            <a:r>
              <a:rPr lang="en-US" dirty="0"/>
              <a:t> za </a:t>
            </a:r>
            <a:r>
              <a:rPr lang="en-US" dirty="0" err="1"/>
              <a:t>spodbude</a:t>
            </a:r>
            <a:r>
              <a:rPr lang="en-US" dirty="0"/>
              <a:t>, ki </a:t>
            </a:r>
            <a:r>
              <a:rPr lang="en-US" dirty="0" err="1"/>
              <a:t>zmanjšujejo</a:t>
            </a:r>
            <a:r>
              <a:rPr lang="en-US" dirty="0"/>
              <a:t> </a:t>
            </a:r>
            <a:r>
              <a:rPr lang="en-US" dirty="0" err="1"/>
              <a:t>emisije</a:t>
            </a:r>
            <a:r>
              <a:rPr lang="en-US" dirty="0"/>
              <a:t> TGP, </a:t>
            </a:r>
            <a:r>
              <a:rPr lang="en-US" dirty="0" err="1"/>
              <a:t>zahteven</a:t>
            </a:r>
            <a:r>
              <a:rPr lang="en-US" dirty="0"/>
              <a:t> </a:t>
            </a:r>
            <a:r>
              <a:rPr lang="en-US" dirty="0" err="1"/>
              <a:t>kazalec</a:t>
            </a:r>
            <a:r>
              <a:rPr lang="en-US" dirty="0"/>
              <a:t>, za </a:t>
            </a:r>
            <a:r>
              <a:rPr lang="en-US" dirty="0" err="1"/>
              <a:t>razvoj</a:t>
            </a:r>
            <a:r>
              <a:rPr lang="en-US" dirty="0"/>
              <a:t> bi </a:t>
            </a:r>
            <a:r>
              <a:rPr lang="en-US" dirty="0" err="1"/>
              <a:t>bila</a:t>
            </a:r>
            <a:r>
              <a:rPr lang="en-US" dirty="0"/>
              <a:t> </a:t>
            </a:r>
            <a:r>
              <a:rPr lang="en-US" dirty="0" err="1"/>
              <a:t>smiselna</a:t>
            </a:r>
            <a:r>
              <a:rPr lang="en-US" dirty="0"/>
              <a:t> </a:t>
            </a:r>
            <a:r>
              <a:rPr lang="en-US" dirty="0" err="1"/>
              <a:t>vključitev</a:t>
            </a:r>
            <a:r>
              <a:rPr lang="en-US" dirty="0"/>
              <a:t> v </a:t>
            </a:r>
            <a:r>
              <a:rPr lang="en-US" dirty="0" err="1"/>
              <a:t>mdnaroden</a:t>
            </a:r>
            <a:r>
              <a:rPr lang="en-US" dirty="0"/>
              <a:t> project (EEA </a:t>
            </a:r>
            <a:r>
              <a:rPr lang="en-US" dirty="0" err="1"/>
              <a:t>projekt</a:t>
            </a:r>
            <a:r>
              <a:rPr lang="en-US" dirty="0"/>
              <a:t>)</a:t>
            </a:r>
          </a:p>
          <a:p>
            <a:r>
              <a:rPr lang="en-US" dirty="0"/>
              <a:t>S </a:t>
            </a:r>
            <a:r>
              <a:rPr lang="en-US" dirty="0" err="1"/>
              <a:t>spodbudami</a:t>
            </a:r>
            <a:r>
              <a:rPr lang="en-US" dirty="0"/>
              <a:t> </a:t>
            </a:r>
            <a:r>
              <a:rPr lang="en-US" dirty="0" err="1"/>
              <a:t>doseženo</a:t>
            </a:r>
            <a:r>
              <a:rPr lang="en-US" dirty="0"/>
              <a:t> </a:t>
            </a:r>
            <a:r>
              <a:rPr lang="en-US" dirty="0" err="1"/>
              <a:t>zmanjšanje</a:t>
            </a:r>
            <a:r>
              <a:rPr lang="en-US" dirty="0"/>
              <a:t> </a:t>
            </a:r>
            <a:r>
              <a:rPr lang="en-US" dirty="0" err="1"/>
              <a:t>emisije</a:t>
            </a:r>
            <a:r>
              <a:rPr lang="en-US" dirty="0"/>
              <a:t> TGP (</a:t>
            </a:r>
            <a:r>
              <a:rPr lang="en-US" dirty="0" err="1"/>
              <a:t>navezava</a:t>
            </a:r>
            <a:r>
              <a:rPr lang="en-US" dirty="0"/>
              <a:t> </a:t>
            </a:r>
            <a:r>
              <a:rPr lang="en-US" dirty="0" err="1"/>
              <a:t>na</a:t>
            </a:r>
            <a:r>
              <a:rPr lang="en-US" dirty="0"/>
              <a:t> </a:t>
            </a:r>
            <a:r>
              <a:rPr lang="en-US" dirty="0" err="1"/>
              <a:t>prejšnjega</a:t>
            </a:r>
            <a:r>
              <a:rPr lang="sl-SI" dirty="0"/>
              <a:t>)</a:t>
            </a:r>
            <a:endParaRPr lang="en-US" dirty="0"/>
          </a:p>
          <a:p>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17</a:t>
            </a:fld>
            <a:endParaRPr lang="en-US"/>
          </a:p>
        </p:txBody>
      </p:sp>
    </p:spTree>
    <p:extLst>
      <p:ext uri="{BB962C8B-B14F-4D97-AF65-F5344CB8AC3E}">
        <p14:creationId xmlns:p14="http://schemas.microsoft.com/office/powerpoint/2010/main" val="113052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l-SI" sz="2400" dirty="0"/>
              <a:t>Področje zelenega financiranja vključuje tudi </a:t>
            </a:r>
            <a:r>
              <a:rPr lang="en-US" sz="2400" dirty="0" err="1"/>
              <a:t>Semafor</a:t>
            </a:r>
            <a:r>
              <a:rPr lang="en-US" sz="2400" dirty="0"/>
              <a:t> </a:t>
            </a:r>
            <a:r>
              <a:rPr lang="en-US" sz="2400" dirty="0" err="1"/>
              <a:t>podnebnih</a:t>
            </a:r>
            <a:r>
              <a:rPr lang="en-US" sz="2400" dirty="0"/>
              <a:t> </a:t>
            </a:r>
            <a:r>
              <a:rPr lang="en-US" sz="2400" dirty="0" err="1"/>
              <a:t>aktivnosti</a:t>
            </a:r>
            <a:endParaRPr lang="sl-SI" sz="2400"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 okviru orodja sta aktualna dva kazalca zelenega financiranja, in sicer:</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Vrednost spodbujenih investicij v URE in OVE v gospodinjstvih na prebivalca in Izplačane spodbude v URE in OVE v gospodinjstvih na prebivalca</a:t>
            </a:r>
          </a:p>
          <a:p>
            <a:r>
              <a:rPr lang="sl-SI" dirty="0"/>
              <a:t>Ki se izračuna kot razmerje vrednosti investicij/izplačanih spodbud v gospodinjstvih, spodbujenih s strani </a:t>
            </a:r>
            <a:r>
              <a:rPr lang="sl-SI" dirty="0" err="1"/>
              <a:t>Eko</a:t>
            </a:r>
            <a:r>
              <a:rPr lang="sl-SI" dirty="0"/>
              <a:t> sklada (znotraj ukrepov učinkovite rabe energije – URE in rabe obnovljivih virov energije – OVE), ter števila prebivalcev v posamezni občini.</a:t>
            </a:r>
            <a:endParaRPr lang="sl-SI" b="1"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Semafor omogoča vpogled v informacije za celo Slovenijo, na ravni občin. Te, ki so zelene investirajo največ, sive investirajo najmanj.</a:t>
            </a:r>
          </a:p>
        </p:txBody>
      </p:sp>
      <p:sp>
        <p:nvSpPr>
          <p:cNvPr id="4" name="Slide Number Placeholder 3"/>
          <p:cNvSpPr>
            <a:spLocks noGrp="1"/>
          </p:cNvSpPr>
          <p:nvPr>
            <p:ph type="sldNum" sz="quarter" idx="5"/>
          </p:nvPr>
        </p:nvSpPr>
        <p:spPr/>
        <p:txBody>
          <a:bodyPr/>
          <a:lstStyle/>
          <a:p>
            <a:fld id="{8F06452B-B6B8-4D1A-A5DB-EC63412EC8C4}" type="slidenum">
              <a:rPr lang="en-US" smtClean="0"/>
              <a:t>18</a:t>
            </a:fld>
            <a:endParaRPr lang="en-US"/>
          </a:p>
        </p:txBody>
      </p:sp>
    </p:spTree>
    <p:extLst>
      <p:ext uri="{BB962C8B-B14F-4D97-AF65-F5344CB8AC3E}">
        <p14:creationId xmlns:p14="http://schemas.microsoft.com/office/powerpoint/2010/main" val="165157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Torej. S kakšnimi ovirami se srečujemo na poti</a:t>
            </a:r>
            <a:endParaRPr lang="en-US" sz="2400" dirty="0"/>
          </a:p>
          <a:p>
            <a:pPr marL="0" indent="0">
              <a:buFontTx/>
              <a:buNone/>
            </a:pPr>
            <a:r>
              <a:rPr lang="sl-SI" sz="2400" dirty="0"/>
              <a:t>- </a:t>
            </a:r>
            <a:r>
              <a:rPr lang="en-US" sz="2400" dirty="0" err="1"/>
              <a:t>Spremljanje</a:t>
            </a:r>
            <a:r>
              <a:rPr lang="en-US" sz="2400" dirty="0"/>
              <a:t> </a:t>
            </a:r>
            <a:r>
              <a:rPr lang="en-US" sz="2400" dirty="0" err="1"/>
              <a:t>učinkov</a:t>
            </a:r>
            <a:r>
              <a:rPr lang="en-US" sz="2400" dirty="0"/>
              <a:t> </a:t>
            </a:r>
            <a:r>
              <a:rPr lang="en-US" sz="2400" dirty="0" err="1"/>
              <a:t>specifičnega</a:t>
            </a:r>
            <a:r>
              <a:rPr lang="en-US" sz="2400" dirty="0"/>
              <a:t> </a:t>
            </a:r>
            <a:r>
              <a:rPr lang="en-US" sz="2400" dirty="0" err="1"/>
              <a:t>ukrepa</a:t>
            </a:r>
            <a:r>
              <a:rPr lang="en-US" sz="2400" dirty="0"/>
              <a:t>: </a:t>
            </a:r>
            <a:r>
              <a:rPr lang="en-US" sz="2400" dirty="0" err="1"/>
              <a:t>en</a:t>
            </a:r>
            <a:r>
              <a:rPr lang="en-US" sz="2400" dirty="0"/>
              <a:t> </a:t>
            </a:r>
            <a:r>
              <a:rPr lang="en-US" sz="2400" dirty="0" err="1"/>
              <a:t>ukrep</a:t>
            </a:r>
            <a:r>
              <a:rPr lang="en-US" sz="2400" dirty="0"/>
              <a:t> </a:t>
            </a:r>
            <a:r>
              <a:rPr lang="en-US" sz="2400" dirty="0" err="1"/>
              <a:t>ima</a:t>
            </a:r>
            <a:r>
              <a:rPr lang="en-US" sz="2400" dirty="0"/>
              <a:t> </a:t>
            </a:r>
            <a:r>
              <a:rPr lang="en-US" sz="2400" dirty="0" err="1"/>
              <a:t>lahko</a:t>
            </a:r>
            <a:r>
              <a:rPr lang="en-US" sz="2400" dirty="0"/>
              <a:t> </a:t>
            </a:r>
            <a:r>
              <a:rPr lang="en-US" sz="2400" dirty="0" err="1"/>
              <a:t>sočasno</a:t>
            </a:r>
            <a:r>
              <a:rPr lang="en-US" sz="2400" dirty="0"/>
              <a:t> </a:t>
            </a:r>
            <a:r>
              <a:rPr lang="en-US" sz="2400" dirty="0" err="1"/>
              <a:t>več</a:t>
            </a:r>
            <a:r>
              <a:rPr lang="en-US" sz="2400" dirty="0"/>
              <a:t> </a:t>
            </a:r>
            <a:r>
              <a:rPr lang="en-US" sz="2400" dirty="0" err="1"/>
              <a:t>vplivov</a:t>
            </a:r>
            <a:r>
              <a:rPr lang="en-US" sz="2400" dirty="0"/>
              <a:t>, </a:t>
            </a:r>
            <a:r>
              <a:rPr lang="en-US" sz="2400" dirty="0" err="1"/>
              <a:t>kako</a:t>
            </a:r>
            <a:r>
              <a:rPr lang="en-US" sz="2400" dirty="0"/>
              <a:t> </a:t>
            </a:r>
            <a:r>
              <a:rPr lang="sl-SI" sz="2400" dirty="0"/>
              <a:t>ustrezno</a:t>
            </a:r>
            <a:r>
              <a:rPr lang="en-US" sz="2400" dirty="0"/>
              <a:t> </a:t>
            </a:r>
            <a:r>
              <a:rPr lang="en-US" sz="2400" dirty="0" err="1"/>
              <a:t>uporabi</a:t>
            </a:r>
            <a:r>
              <a:rPr lang="sl-SI" sz="2400" dirty="0"/>
              <a:t>ti podatke</a:t>
            </a:r>
            <a:r>
              <a:rPr lang="en-US" sz="2400" dirty="0"/>
              <a:t> </a:t>
            </a:r>
            <a:r>
              <a:rPr lang="en-US" sz="2400" dirty="0" err="1"/>
              <a:t>brez</a:t>
            </a:r>
            <a:r>
              <a:rPr lang="en-US" sz="2400" dirty="0"/>
              <a:t> </a:t>
            </a:r>
            <a:r>
              <a:rPr lang="en-US" sz="2400" dirty="0" err="1"/>
              <a:t>dvojnega</a:t>
            </a:r>
            <a:r>
              <a:rPr lang="en-US" sz="2400" dirty="0"/>
              <a:t> </a:t>
            </a:r>
            <a:r>
              <a:rPr lang="en-US" sz="2400" dirty="0" err="1"/>
              <a:t>štetja</a:t>
            </a:r>
            <a:r>
              <a:rPr lang="en-US" sz="2400" dirty="0"/>
              <a:t> …</a:t>
            </a:r>
            <a:endParaRPr lang="sl-SI" sz="2400" dirty="0"/>
          </a:p>
          <a:p>
            <a:pPr marL="0" indent="0">
              <a:buFontTx/>
              <a:buNone/>
            </a:pPr>
            <a:r>
              <a:rPr lang="sl-SI" sz="2400" dirty="0"/>
              <a:t>- Kohezija in industrija – razpisi pogosto niso ustrezno oblikovani, da bi se dalo deliti izplačana sredstva po specifičnemu namenu (razpisi ne jasno opredeljujejo učinke in namene), podnebni sklad - ukrepi za informiranje in ozaveščanje, ure ukrepi (poročamo, kar je izplačano preko </a:t>
            </a:r>
            <a:r>
              <a:rPr lang="sl-SI" sz="2400" dirty="0" err="1"/>
              <a:t>Eko</a:t>
            </a:r>
            <a:r>
              <a:rPr lang="sl-SI" sz="2400" dirty="0"/>
              <a:t> sklada)</a:t>
            </a:r>
            <a:endParaRPr lang="en-US" sz="2400" dirty="0"/>
          </a:p>
          <a:p>
            <a:pPr marL="0" indent="0">
              <a:buFontTx/>
              <a:buNone/>
            </a:pPr>
            <a:r>
              <a:rPr lang="sl-SI" sz="2400" dirty="0"/>
              <a:t>- </a:t>
            </a:r>
            <a:r>
              <a:rPr lang="en-US" sz="2400" dirty="0" err="1"/>
              <a:t>Poročanje</a:t>
            </a:r>
            <a:r>
              <a:rPr lang="en-US" sz="2400" dirty="0"/>
              <a:t> je </a:t>
            </a:r>
            <a:r>
              <a:rPr lang="en-US" sz="2400" dirty="0" err="1"/>
              <a:t>vedno</a:t>
            </a:r>
            <a:r>
              <a:rPr lang="en-US" sz="2400" dirty="0"/>
              <a:t> </a:t>
            </a:r>
            <a:r>
              <a:rPr lang="en-US" sz="2400" dirty="0" err="1"/>
              <a:t>bolj</a:t>
            </a:r>
            <a:r>
              <a:rPr lang="en-US" sz="2400" dirty="0"/>
              <a:t> </a:t>
            </a:r>
            <a:r>
              <a:rPr lang="en-US" sz="2400" dirty="0" err="1"/>
              <a:t>ambciozno</a:t>
            </a:r>
            <a:r>
              <a:rPr lang="en-US" sz="2400" dirty="0"/>
              <a:t> in </a:t>
            </a:r>
            <a:r>
              <a:rPr lang="en-US" sz="2400" dirty="0" err="1"/>
              <a:t>podrobno</a:t>
            </a:r>
            <a:r>
              <a:rPr lang="en-US" sz="2400" dirty="0"/>
              <a:t>: </a:t>
            </a:r>
            <a:r>
              <a:rPr lang="en-US" sz="2400" dirty="0" err="1"/>
              <a:t>podatki</a:t>
            </a:r>
            <a:r>
              <a:rPr lang="en-US" sz="2400" dirty="0"/>
              <a:t> </a:t>
            </a:r>
            <a:r>
              <a:rPr lang="en-US" sz="2400" dirty="0" err="1"/>
              <a:t>pogosto</a:t>
            </a:r>
            <a:r>
              <a:rPr lang="en-US" sz="2400" dirty="0"/>
              <a:t> </a:t>
            </a:r>
            <a:r>
              <a:rPr lang="en-US" sz="2400" dirty="0" err="1"/>
              <a:t>niso</a:t>
            </a:r>
            <a:r>
              <a:rPr lang="en-US" sz="2400" dirty="0"/>
              <a:t> </a:t>
            </a:r>
            <a:r>
              <a:rPr lang="en-US" sz="2400" dirty="0" err="1"/>
              <a:t>dovolj</a:t>
            </a:r>
            <a:r>
              <a:rPr lang="en-US" sz="2400" dirty="0"/>
              <a:t> </a:t>
            </a:r>
            <a:r>
              <a:rPr lang="en-US" sz="2400" dirty="0" err="1"/>
              <a:t>podrobni</a:t>
            </a:r>
            <a:r>
              <a:rPr lang="en-US" sz="2400" dirty="0"/>
              <a:t> za </a:t>
            </a:r>
            <a:r>
              <a:rPr lang="en-US" sz="2400" dirty="0" err="1"/>
              <a:t>namene</a:t>
            </a:r>
            <a:r>
              <a:rPr lang="en-US" sz="2400" dirty="0"/>
              <a:t> </a:t>
            </a:r>
            <a:r>
              <a:rPr lang="en-US" sz="2400" dirty="0" err="1"/>
              <a:t>poročanja</a:t>
            </a:r>
            <a:r>
              <a:rPr lang="en-US" sz="2400" dirty="0"/>
              <a:t> (</a:t>
            </a:r>
            <a:r>
              <a:rPr lang="sl-SI" sz="2400" dirty="0"/>
              <a:t>s tem smo se srečali ob poročanju </a:t>
            </a:r>
            <a:r>
              <a:rPr lang="en-US" sz="2400" dirty="0"/>
              <a:t>NEPN)</a:t>
            </a:r>
            <a:endParaRPr lang="sl-SI" sz="2400" dirty="0"/>
          </a:p>
          <a:p>
            <a:pPr marL="0" indent="0">
              <a:buFontTx/>
              <a:buNone/>
            </a:pPr>
            <a:endParaRPr lang="en-US" sz="2400" dirty="0"/>
          </a:p>
          <a:p>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19</a:t>
            </a:fld>
            <a:endParaRPr lang="en-US"/>
          </a:p>
        </p:txBody>
      </p:sp>
    </p:spTree>
    <p:extLst>
      <p:ext uri="{BB962C8B-B14F-4D97-AF65-F5344CB8AC3E}">
        <p14:creationId xmlns:p14="http://schemas.microsoft.com/office/powerpoint/2010/main" val="161994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Do sedaj je pripravljen je pregled izplačanih spodbud, v obliki tabele ne kazalnika</a:t>
            </a:r>
          </a:p>
          <a:p>
            <a:r>
              <a:rPr lang="sl-SI" dirty="0"/>
              <a:t>Resolucija o Dolgoročni podnebni strategiji Slovenije do leta 2050: predlaga nove kazalnike</a:t>
            </a:r>
            <a:endParaRPr lang="en-US" dirty="0"/>
          </a:p>
          <a:p>
            <a:r>
              <a:rPr lang="en-US" dirty="0"/>
              <a:t>- </a:t>
            </a:r>
            <a:r>
              <a:rPr lang="en-US" dirty="0" err="1"/>
              <a:t>Skupna</a:t>
            </a:r>
            <a:r>
              <a:rPr lang="en-US" dirty="0"/>
              <a:t> </a:t>
            </a:r>
            <a:r>
              <a:rPr lang="en-US" dirty="0" err="1"/>
              <a:t>sredstva</a:t>
            </a:r>
            <a:r>
              <a:rPr lang="en-US" dirty="0"/>
              <a:t> za </a:t>
            </a:r>
            <a:r>
              <a:rPr lang="en-US" dirty="0" err="1"/>
              <a:t>spodbude</a:t>
            </a:r>
            <a:r>
              <a:rPr lang="en-US" dirty="0"/>
              <a:t>, ki </a:t>
            </a:r>
            <a:r>
              <a:rPr lang="en-US" dirty="0" err="1"/>
              <a:t>zmanjšujejo</a:t>
            </a:r>
            <a:r>
              <a:rPr lang="en-US" dirty="0"/>
              <a:t> </a:t>
            </a:r>
            <a:r>
              <a:rPr lang="en-US" dirty="0" err="1"/>
              <a:t>emisije</a:t>
            </a:r>
            <a:r>
              <a:rPr lang="en-US" dirty="0"/>
              <a:t> TGP</a:t>
            </a:r>
          </a:p>
          <a:p>
            <a:pPr marL="0" indent="0">
              <a:buFontTx/>
              <a:buNone/>
            </a:pPr>
            <a:r>
              <a:rPr lang="sl-SI" dirty="0"/>
              <a:t>- </a:t>
            </a:r>
            <a:r>
              <a:rPr lang="en-US" dirty="0"/>
              <a:t>S </a:t>
            </a:r>
            <a:r>
              <a:rPr lang="en-US" dirty="0" err="1"/>
              <a:t>spodbudami</a:t>
            </a:r>
            <a:r>
              <a:rPr lang="en-US" dirty="0"/>
              <a:t> </a:t>
            </a:r>
            <a:r>
              <a:rPr lang="en-US" dirty="0" err="1"/>
              <a:t>doseženo</a:t>
            </a:r>
            <a:r>
              <a:rPr lang="en-US" dirty="0"/>
              <a:t> </a:t>
            </a:r>
            <a:r>
              <a:rPr lang="en-US" dirty="0" err="1"/>
              <a:t>zmanjšanje</a:t>
            </a:r>
            <a:r>
              <a:rPr lang="en-US" dirty="0"/>
              <a:t> </a:t>
            </a:r>
            <a:r>
              <a:rPr lang="en-US" dirty="0" err="1"/>
              <a:t>emisij</a:t>
            </a:r>
            <a:r>
              <a:rPr lang="en-US" dirty="0"/>
              <a:t> TGP</a:t>
            </a:r>
            <a:endParaRPr lang="sl-SI" dirty="0"/>
          </a:p>
          <a:p>
            <a:pPr marL="342900" indent="-342900">
              <a:buFontTx/>
              <a:buChar char="-"/>
            </a:pPr>
            <a:endParaRPr lang="sl-SI" dirty="0"/>
          </a:p>
          <a:p>
            <a:r>
              <a:rPr lang="en-US" dirty="0" err="1"/>
              <a:t>Zahtevna</a:t>
            </a:r>
            <a:r>
              <a:rPr lang="en-US" dirty="0"/>
              <a:t> </a:t>
            </a:r>
            <a:r>
              <a:rPr lang="en-US" dirty="0" err="1"/>
              <a:t>priprava</a:t>
            </a:r>
            <a:r>
              <a:rPr lang="en-US" dirty="0"/>
              <a:t> </a:t>
            </a:r>
            <a:r>
              <a:rPr lang="en-US" dirty="0" err="1"/>
              <a:t>kazalcev</a:t>
            </a:r>
            <a:r>
              <a:rPr lang="en-US" dirty="0"/>
              <a:t> – za </a:t>
            </a:r>
            <a:r>
              <a:rPr lang="en-US" dirty="0" err="1"/>
              <a:t>razvoj</a:t>
            </a:r>
            <a:r>
              <a:rPr lang="en-US" dirty="0"/>
              <a:t> bi se </a:t>
            </a:r>
            <a:r>
              <a:rPr lang="en-US" dirty="0" err="1"/>
              <a:t>bilo</a:t>
            </a:r>
            <a:r>
              <a:rPr lang="en-US" dirty="0"/>
              <a:t> </a:t>
            </a:r>
            <a:r>
              <a:rPr lang="en-US" dirty="0" err="1"/>
              <a:t>smiselno</a:t>
            </a:r>
            <a:r>
              <a:rPr lang="en-US" dirty="0"/>
              <a:t> </a:t>
            </a:r>
            <a:r>
              <a:rPr lang="en-US" dirty="0" err="1"/>
              <a:t>vključiti</a:t>
            </a:r>
            <a:r>
              <a:rPr lang="en-US" dirty="0"/>
              <a:t> v </a:t>
            </a:r>
            <a:r>
              <a:rPr lang="en-US" dirty="0" err="1"/>
              <a:t>mednarodni</a:t>
            </a:r>
            <a:r>
              <a:rPr lang="en-US" dirty="0"/>
              <a:t> </a:t>
            </a:r>
            <a:r>
              <a:rPr lang="en-US" dirty="0" err="1"/>
              <a:t>proje</a:t>
            </a:r>
            <a:r>
              <a:rPr lang="sl-SI" dirty="0"/>
              <a:t>k</a:t>
            </a:r>
            <a:r>
              <a:rPr lang="en-US" dirty="0"/>
              <a:t>t</a:t>
            </a:r>
          </a:p>
          <a:p>
            <a:endParaRPr lang="en-US" dirty="0"/>
          </a:p>
          <a:p>
            <a:r>
              <a:rPr lang="en-US" dirty="0" err="1"/>
              <a:t>Razvoj</a:t>
            </a:r>
            <a:r>
              <a:rPr lang="en-US" dirty="0"/>
              <a:t> je </a:t>
            </a:r>
            <a:r>
              <a:rPr lang="en-US" dirty="0" err="1"/>
              <a:t>nujno</a:t>
            </a:r>
            <a:r>
              <a:rPr lang="en-US" dirty="0"/>
              <a:t> </a:t>
            </a:r>
            <a:r>
              <a:rPr lang="en-US" dirty="0" err="1"/>
              <a:t>potreben</a:t>
            </a:r>
            <a:r>
              <a:rPr lang="en-US" dirty="0"/>
              <a:t> za </a:t>
            </a:r>
            <a:r>
              <a:rPr lang="en-US" dirty="0" err="1"/>
              <a:t>potrebe</a:t>
            </a:r>
            <a:r>
              <a:rPr lang="en-US" dirty="0"/>
              <a:t> </a:t>
            </a:r>
            <a:r>
              <a:rPr lang="en-US" dirty="0" err="1"/>
              <a:t>poročanja</a:t>
            </a:r>
            <a:r>
              <a:rPr lang="en-US" dirty="0"/>
              <a:t>, </a:t>
            </a:r>
            <a:r>
              <a:rPr lang="en-US" dirty="0" err="1"/>
              <a:t>kjer</a:t>
            </a:r>
            <a:r>
              <a:rPr lang="en-US" dirty="0"/>
              <a:t> je </a:t>
            </a:r>
            <a:r>
              <a:rPr lang="en-US" dirty="0" err="1"/>
              <a:t>vedno</a:t>
            </a:r>
            <a:r>
              <a:rPr lang="en-US" dirty="0"/>
              <a:t> </a:t>
            </a:r>
            <a:r>
              <a:rPr lang="en-US" dirty="0" err="1"/>
              <a:t>večja</a:t>
            </a:r>
            <a:r>
              <a:rPr lang="en-US" dirty="0"/>
              <a:t> </a:t>
            </a:r>
            <a:r>
              <a:rPr lang="en-US" dirty="0" err="1"/>
              <a:t>težnja</a:t>
            </a:r>
            <a:r>
              <a:rPr lang="en-US" dirty="0"/>
              <a:t> po </a:t>
            </a:r>
            <a:r>
              <a:rPr lang="en-US" dirty="0" err="1"/>
              <a:t>podrobnejših</a:t>
            </a:r>
            <a:r>
              <a:rPr lang="en-US" dirty="0"/>
              <a:t> </a:t>
            </a:r>
            <a:r>
              <a:rPr lang="en-US" dirty="0" err="1"/>
              <a:t>podatkih</a:t>
            </a:r>
            <a:endParaRPr lang="sl-SI" dirty="0"/>
          </a:p>
          <a:p>
            <a:pPr marL="0" indent="0">
              <a:buFontTx/>
              <a:buNone/>
            </a:pPr>
            <a:r>
              <a:rPr lang="sl-SI" dirty="0"/>
              <a:t>Kako lahko zmanjšamo vpliv ovir s katerimi se </a:t>
            </a:r>
            <a:r>
              <a:rPr lang="sl-SI" dirty="0" err="1"/>
              <a:t>srečujamo</a:t>
            </a:r>
            <a:r>
              <a:rPr lang="sl-SI" dirty="0"/>
              <a:t>?</a:t>
            </a:r>
            <a:endParaRPr lang="en-US" dirty="0"/>
          </a:p>
          <a:p>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20</a:t>
            </a:fld>
            <a:endParaRPr lang="en-US"/>
          </a:p>
        </p:txBody>
      </p:sp>
    </p:spTree>
    <p:extLst>
      <p:ext uri="{BB962C8B-B14F-4D97-AF65-F5344CB8AC3E}">
        <p14:creationId xmlns:p14="http://schemas.microsoft.com/office/powerpoint/2010/main" val="412129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Če smo prej imeli vpogled v informacije za celo Slovenijo, nam semafor podnebnih aktivnosti pokaže stanje na ravni občin. Te, ki so zelene investirajo največ, sive investirajo najmanj.</a:t>
            </a:r>
          </a:p>
          <a:p>
            <a:pPr marL="0" marR="0" lvl="0" indent="0" algn="l" defTabSz="1828434" rtl="0" eaLnBrk="1" fontAlgn="auto" latinLnBrk="0" hangingPunct="1">
              <a:lnSpc>
                <a:spcPct val="100000"/>
              </a:lnSpc>
              <a:spcBef>
                <a:spcPts val="0"/>
              </a:spcBef>
              <a:spcAft>
                <a:spcPts val="0"/>
              </a:spcAft>
              <a:buClrTx/>
              <a:buSzTx/>
              <a:buFontTx/>
              <a:buNone/>
              <a:tabLst/>
              <a:defRPr/>
            </a:pPr>
            <a:endParaRPr lang="sl-SI" b="1" dirty="0"/>
          </a:p>
        </p:txBody>
      </p:sp>
      <p:sp>
        <p:nvSpPr>
          <p:cNvPr id="4" name="Slide Number Placeholder 3"/>
          <p:cNvSpPr>
            <a:spLocks noGrp="1"/>
          </p:cNvSpPr>
          <p:nvPr>
            <p:ph type="sldNum" sz="quarter" idx="5"/>
          </p:nvPr>
        </p:nvSpPr>
        <p:spPr/>
        <p:txBody>
          <a:bodyPr/>
          <a:lstStyle/>
          <a:p>
            <a:fld id="{8F06452B-B6B8-4D1A-A5DB-EC63412EC8C4}" type="slidenum">
              <a:rPr lang="en-US" smtClean="0"/>
              <a:t>22</a:t>
            </a:fld>
            <a:endParaRPr lang="en-US"/>
          </a:p>
        </p:txBody>
      </p:sp>
    </p:spTree>
    <p:extLst>
      <p:ext uri="{BB962C8B-B14F-4D97-AF65-F5344CB8AC3E}">
        <p14:creationId xmlns:p14="http://schemas.microsoft.com/office/powerpoint/2010/main" val="299283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V okviru podnebnega ogledala se pripravlja poglavje o financiranju kjer je pripravljen pregled investicij in izplačanih spodbud, znotraj sektorjev gospodinjstva, javni sektor, zasebne storitve, industrija in promet (</a:t>
            </a:r>
            <a:r>
              <a:rPr lang="en-US" sz="2400" dirty="0" err="1"/>
              <a:t>Spremlja</a:t>
            </a:r>
            <a:r>
              <a:rPr lang="en-US" sz="2400" dirty="0"/>
              <a:t> se</a:t>
            </a:r>
            <a:r>
              <a:rPr lang="sl-SI" sz="2400" dirty="0"/>
              <a:t> izplačane</a:t>
            </a:r>
            <a:r>
              <a:rPr lang="en-US" sz="2400" dirty="0"/>
              <a:t> </a:t>
            </a:r>
            <a:r>
              <a:rPr lang="en-US" sz="2400" dirty="0" err="1"/>
              <a:t>spodbude</a:t>
            </a:r>
            <a:r>
              <a:rPr lang="en-US" sz="2400" dirty="0"/>
              <a:t> v NE ETS </a:t>
            </a:r>
            <a:r>
              <a:rPr lang="en-US" sz="2400" dirty="0" err="1"/>
              <a:t>sektorju</a:t>
            </a:r>
            <a:r>
              <a:rPr lang="sl-SI" dirty="0"/>
              <a:t>). </a:t>
            </a:r>
          </a:p>
          <a:p>
            <a:r>
              <a:rPr lang="sl-SI" dirty="0"/>
              <a:t>Ti ukrepi so izpeljani s pomočjo finančnih virov:</a:t>
            </a:r>
          </a:p>
          <a:p>
            <a:r>
              <a:rPr lang="sl-SI" dirty="0"/>
              <a:t>- </a:t>
            </a:r>
            <a:r>
              <a:rPr lang="sl-SI" sz="2400" kern="1200" dirty="0">
                <a:solidFill>
                  <a:schemeClr val="tx1"/>
                </a:solidFill>
                <a:latin typeface="+mn-lt"/>
                <a:ea typeface="+mn-ea"/>
                <a:cs typeface="+mn-cs"/>
              </a:rPr>
              <a:t>prispevek za učinkovito rabo energije (zbira se s prispevkom, ki ga odjemalci energije plačujejo na podlagi Zakona o učinkoviti rabi energije) </a:t>
            </a:r>
          </a:p>
          <a:p>
            <a:pPr marL="0" indent="0">
              <a:buFontTx/>
              <a:buNone/>
            </a:pPr>
            <a:r>
              <a:rPr lang="sl-SI" dirty="0"/>
              <a:t>- sklad za podnebne spremembe (namenska proračunska sredstva: Zakon o varstvu okolja, vir teh sredstev pa prihaja z naslova prodaje ETS kuponov)</a:t>
            </a:r>
          </a:p>
          <a:p>
            <a:pPr marL="0" indent="0">
              <a:buFontTx/>
              <a:buNone/>
            </a:pPr>
            <a:r>
              <a:rPr lang="sl-SI" dirty="0"/>
              <a:t>- kohezijski sklad (, ki vključuje Evropski sklad za regionalni razvoj, evropski socialni sklad in kohezijski sklad).</a:t>
            </a:r>
          </a:p>
        </p:txBody>
      </p:sp>
      <p:sp>
        <p:nvSpPr>
          <p:cNvPr id="4" name="Slide Number Placeholder 3"/>
          <p:cNvSpPr>
            <a:spLocks noGrp="1"/>
          </p:cNvSpPr>
          <p:nvPr>
            <p:ph type="sldNum" sz="quarter" idx="5"/>
          </p:nvPr>
        </p:nvSpPr>
        <p:spPr/>
        <p:txBody>
          <a:bodyPr/>
          <a:lstStyle/>
          <a:p>
            <a:fld id="{8F06452B-B6B8-4D1A-A5DB-EC63412EC8C4}" type="slidenum">
              <a:rPr lang="en-US" smtClean="0"/>
              <a:t>25</a:t>
            </a:fld>
            <a:endParaRPr lang="en-US"/>
          </a:p>
        </p:txBody>
      </p:sp>
    </p:spTree>
    <p:extLst>
      <p:ext uri="{BB962C8B-B14F-4D97-AF65-F5344CB8AC3E}">
        <p14:creationId xmlns:p14="http://schemas.microsoft.com/office/powerpoint/2010/main" val="318985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Potek predstavitve bo potekal nekako takole.</a:t>
            </a:r>
          </a:p>
          <a:p>
            <a:r>
              <a:rPr lang="sl-SI" dirty="0"/>
              <a:t>Uvodoma vam povem nekaj o zeleni gospodarski rasti kjer vam dva kazalca podrobneje predstavim.</a:t>
            </a:r>
          </a:p>
          <a:p>
            <a:r>
              <a:rPr lang="sl-SI" dirty="0"/>
              <a:t>Nato naredim hiter pregled preostalih kazalcev zelene rasti</a:t>
            </a:r>
          </a:p>
          <a:p>
            <a:r>
              <a:rPr lang="sl-SI" dirty="0"/>
              <a:t>In pa predstavim rezultate iz zaključnega poročila o uporabi podatkov iz podnebnega ogledala, kjer so vključeni vsi kazalci podnebnega ogledala.</a:t>
            </a:r>
            <a:endParaRPr lang="aa-ET" dirty="0"/>
          </a:p>
        </p:txBody>
      </p:sp>
      <p:sp>
        <p:nvSpPr>
          <p:cNvPr id="4" name="Slide Number Placeholder 3"/>
          <p:cNvSpPr>
            <a:spLocks noGrp="1"/>
          </p:cNvSpPr>
          <p:nvPr>
            <p:ph type="sldNum" sz="quarter" idx="5"/>
          </p:nvPr>
        </p:nvSpPr>
        <p:spPr/>
        <p:txBody>
          <a:bodyPr/>
          <a:lstStyle/>
          <a:p>
            <a:fld id="{8F06452B-B6B8-4D1A-A5DB-EC63412EC8C4}" type="slidenum">
              <a:rPr lang="en-US" smtClean="0"/>
              <a:t>2</a:t>
            </a:fld>
            <a:endParaRPr lang="en-US"/>
          </a:p>
        </p:txBody>
      </p:sp>
    </p:spTree>
    <p:extLst>
      <p:ext uri="{BB962C8B-B14F-4D97-AF65-F5344CB8AC3E}">
        <p14:creationId xmlns:p14="http://schemas.microsoft.com/office/powerpoint/2010/main" val="134794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 okviru orodja - Lokalni semafor podnebnih aktivnosti sta aktualna dva kazalca zelenega financiranja, in sicer:</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Vrednost spodbujenih investicij v URE in OVE v gospodinjstvih na prebivalca in Izplačane spodbude v URE in OVE v gospodinjstvih na prebivalca</a:t>
            </a:r>
          </a:p>
          <a:p>
            <a:r>
              <a:rPr lang="sl-SI" dirty="0"/>
              <a:t>Ki se izračuna kot razmerje vrednosti investicij/izplačanih spodbud v gospodinjstvih, spodbujenih s strani </a:t>
            </a:r>
            <a:r>
              <a:rPr lang="sl-SI" dirty="0" err="1"/>
              <a:t>Eko</a:t>
            </a:r>
            <a:r>
              <a:rPr lang="sl-SI" dirty="0"/>
              <a:t> sklada (znotraj ukrepov učinkovite rabe energije – URE in rabe obnovljivih virov energije – OVE), ter števila prebivalcev v posamezni občini.</a:t>
            </a:r>
          </a:p>
        </p:txBody>
      </p:sp>
      <p:sp>
        <p:nvSpPr>
          <p:cNvPr id="4" name="Slide Number Placeholder 3"/>
          <p:cNvSpPr>
            <a:spLocks noGrp="1"/>
          </p:cNvSpPr>
          <p:nvPr>
            <p:ph type="sldNum" sz="quarter" idx="5"/>
          </p:nvPr>
        </p:nvSpPr>
        <p:spPr/>
        <p:txBody>
          <a:bodyPr/>
          <a:lstStyle/>
          <a:p>
            <a:fld id="{8F06452B-B6B8-4D1A-A5DB-EC63412EC8C4}" type="slidenum">
              <a:rPr lang="en-US" smtClean="0"/>
              <a:t>26</a:t>
            </a:fld>
            <a:endParaRPr lang="en-US"/>
          </a:p>
        </p:txBody>
      </p:sp>
    </p:spTree>
    <p:extLst>
      <p:ext uri="{BB962C8B-B14F-4D97-AF65-F5344CB8AC3E}">
        <p14:creationId xmlns:p14="http://schemas.microsoft.com/office/powerpoint/2010/main" val="196457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 okviru orodja - Lokalni semafor podnebnih aktivnosti sta aktualna dva kazalca zelenega financiranja, in sicer:</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b="1" dirty="0"/>
              <a:t>Vrednost spodbujenih investicij v URE in OVE v gospodinjstvih na prebivalca in Izplačane spodbude v URE in OVE v gospodinjstvih na prebivalca</a:t>
            </a:r>
          </a:p>
          <a:p>
            <a:r>
              <a:rPr lang="sl-SI" dirty="0"/>
              <a:t>Ki se izračuna kot razmerje vrednosti investicij/izplačanih spodbud v gospodinjstvih, spodbujenih s strani </a:t>
            </a:r>
            <a:r>
              <a:rPr lang="sl-SI" dirty="0" err="1"/>
              <a:t>Eko</a:t>
            </a:r>
            <a:r>
              <a:rPr lang="sl-SI" dirty="0"/>
              <a:t> sklada (znotraj ukrepov učinkovite rabe energije – URE in rabe obnovljivih virov energije – OVE), ter števila prebivalcev v posamezni občini.</a:t>
            </a:r>
          </a:p>
        </p:txBody>
      </p:sp>
      <p:sp>
        <p:nvSpPr>
          <p:cNvPr id="4" name="Slide Number Placeholder 3"/>
          <p:cNvSpPr>
            <a:spLocks noGrp="1"/>
          </p:cNvSpPr>
          <p:nvPr>
            <p:ph type="sldNum" sz="quarter" idx="5"/>
          </p:nvPr>
        </p:nvSpPr>
        <p:spPr/>
        <p:txBody>
          <a:bodyPr/>
          <a:lstStyle/>
          <a:p>
            <a:fld id="{8F06452B-B6B8-4D1A-A5DB-EC63412EC8C4}" type="slidenum">
              <a:rPr lang="en-US" smtClean="0"/>
              <a:t>27</a:t>
            </a:fld>
            <a:endParaRPr lang="en-US"/>
          </a:p>
        </p:txBody>
      </p:sp>
    </p:spTree>
    <p:extLst>
      <p:ext uri="{BB962C8B-B14F-4D97-AF65-F5344CB8AC3E}">
        <p14:creationId xmlns:p14="http://schemas.microsoft.com/office/powerpoint/2010/main" val="35966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Kazalci </a:t>
            </a:r>
            <a:r>
              <a:rPr lang="en-US" dirty="0" err="1"/>
              <a:t>zelene</a:t>
            </a:r>
            <a:r>
              <a:rPr lang="en-US" dirty="0"/>
              <a:t> </a:t>
            </a:r>
            <a:r>
              <a:rPr lang="en-US" dirty="0" err="1"/>
              <a:t>gospodarske</a:t>
            </a:r>
            <a:r>
              <a:rPr lang="en-US" dirty="0"/>
              <a:t> </a:t>
            </a:r>
            <a:r>
              <a:rPr lang="en-US" dirty="0" err="1"/>
              <a:t>rasti</a:t>
            </a:r>
            <a:r>
              <a:rPr lang="en-US" dirty="0"/>
              <a:t> so </a:t>
            </a:r>
            <a:r>
              <a:rPr lang="en-US" dirty="0" err="1"/>
              <a:t>pomembni</a:t>
            </a:r>
            <a:r>
              <a:rPr lang="en-US" dirty="0"/>
              <a:t> </a:t>
            </a:r>
            <a:r>
              <a:rPr lang="en-US" dirty="0" err="1"/>
              <a:t>saj</a:t>
            </a:r>
            <a:r>
              <a:rPr lang="en-US" dirty="0"/>
              <a:t> z </a:t>
            </a:r>
            <a:r>
              <a:rPr lang="en-US" dirty="0" err="1"/>
              <a:t>njimi</a:t>
            </a:r>
            <a:r>
              <a:rPr lang="en-US" dirty="0"/>
              <a:t> </a:t>
            </a:r>
            <a:r>
              <a:rPr lang="en-US" dirty="0" err="1"/>
              <a:t>lahko</a:t>
            </a:r>
            <a:r>
              <a:rPr lang="en-US" dirty="0"/>
              <a:t> </a:t>
            </a:r>
            <a:r>
              <a:rPr lang="en-US" dirty="0" err="1"/>
              <a:t>merimo</a:t>
            </a:r>
            <a:r>
              <a:rPr lang="en-US" dirty="0"/>
              <a:t> oz. </a:t>
            </a:r>
            <a:r>
              <a:rPr lang="en-US" dirty="0" err="1"/>
              <a:t>spremljamo</a:t>
            </a:r>
            <a:r>
              <a:rPr lang="en-US" dirty="0"/>
              <a:t> </a:t>
            </a:r>
            <a:r>
              <a:rPr lang="en-US" dirty="0" err="1"/>
              <a:t>vpliv</a:t>
            </a:r>
            <a:r>
              <a:rPr lang="en-US" dirty="0"/>
              <a:t> </a:t>
            </a:r>
            <a:r>
              <a:rPr lang="en-US" dirty="0" err="1"/>
              <a:t>gospodarske</a:t>
            </a:r>
            <a:r>
              <a:rPr lang="en-US" dirty="0"/>
              <a:t> </a:t>
            </a:r>
            <a:r>
              <a:rPr lang="en-US" dirty="0" err="1"/>
              <a:t>dejavnosti</a:t>
            </a:r>
            <a:r>
              <a:rPr lang="en-US" dirty="0"/>
              <a:t> </a:t>
            </a:r>
            <a:r>
              <a:rPr lang="en-US" dirty="0" err="1"/>
              <a:t>na</a:t>
            </a:r>
            <a:r>
              <a:rPr lang="en-US" dirty="0"/>
              <a:t> </a:t>
            </a:r>
            <a:r>
              <a:rPr lang="en-US" dirty="0" err="1"/>
              <a:t>okolje</a:t>
            </a:r>
            <a:r>
              <a:rPr lang="en-US" dirty="0"/>
              <a:t>. </a:t>
            </a:r>
            <a:endParaRPr lang="sl-SI" dirty="0"/>
          </a:p>
          <a:p>
            <a:r>
              <a:rPr lang="en-US" dirty="0" err="1"/>
              <a:t>Ti</a:t>
            </a:r>
            <a:r>
              <a:rPr lang="en-US" dirty="0"/>
              <a:t> pa </a:t>
            </a:r>
            <a:r>
              <a:rPr lang="en-US" dirty="0" err="1"/>
              <a:t>lahko</a:t>
            </a:r>
            <a:r>
              <a:rPr lang="en-US" dirty="0"/>
              <a:t> </a:t>
            </a:r>
            <a:r>
              <a:rPr lang="en-US" dirty="0" err="1"/>
              <a:t>pomagajo</a:t>
            </a:r>
            <a:r>
              <a:rPr lang="en-US" dirty="0"/>
              <a:t> </a:t>
            </a:r>
            <a:r>
              <a:rPr lang="en-US" dirty="0" err="1"/>
              <a:t>prepoznati</a:t>
            </a:r>
            <a:r>
              <a:rPr lang="en-US" dirty="0"/>
              <a:t> </a:t>
            </a:r>
            <a:r>
              <a:rPr lang="en-US" dirty="0" err="1"/>
              <a:t>področja</a:t>
            </a:r>
            <a:r>
              <a:rPr lang="en-US" dirty="0"/>
              <a:t>, </a:t>
            </a:r>
            <a:r>
              <a:rPr lang="en-US" dirty="0" err="1"/>
              <a:t>kjer</a:t>
            </a:r>
            <a:r>
              <a:rPr lang="en-US" dirty="0"/>
              <a:t> je </a:t>
            </a:r>
            <a:r>
              <a:rPr lang="en-US" dirty="0" err="1"/>
              <a:t>potrebno</a:t>
            </a:r>
            <a:r>
              <a:rPr lang="en-US" dirty="0"/>
              <a:t> </a:t>
            </a:r>
            <a:r>
              <a:rPr lang="en-US" dirty="0" err="1"/>
              <a:t>okrepiti</a:t>
            </a:r>
            <a:r>
              <a:rPr lang="en-US" dirty="0"/>
              <a:t> </a:t>
            </a:r>
            <a:r>
              <a:rPr lang="en-US" dirty="0" err="1"/>
              <a:t>prizadevanja</a:t>
            </a:r>
            <a:r>
              <a:rPr lang="en-US" dirty="0"/>
              <a:t> za </a:t>
            </a:r>
            <a:r>
              <a:rPr lang="en-US" dirty="0" err="1"/>
              <a:t>trajnosten</a:t>
            </a:r>
            <a:r>
              <a:rPr lang="en-US" dirty="0"/>
              <a:t> </a:t>
            </a:r>
            <a:r>
              <a:rPr lang="en-US" dirty="0" err="1"/>
              <a:t>prehod</a:t>
            </a:r>
            <a:r>
              <a:rPr lang="en-US" dirty="0"/>
              <a:t> </a:t>
            </a:r>
            <a:r>
              <a:rPr lang="en-US" dirty="0" err="1"/>
              <a:t>gospodarstva</a:t>
            </a:r>
            <a:r>
              <a:rPr lang="en-US" dirty="0"/>
              <a:t>.</a:t>
            </a:r>
          </a:p>
          <a:p>
            <a:r>
              <a:rPr lang="sl-SI" dirty="0"/>
              <a:t>Kazalci zelene </a:t>
            </a:r>
            <a:r>
              <a:rPr lang="en-US" dirty="0" err="1"/>
              <a:t>rasti</a:t>
            </a:r>
            <a:r>
              <a:rPr lang="en-US" dirty="0"/>
              <a:t> </a:t>
            </a:r>
            <a:r>
              <a:rPr lang="sl-SI" dirty="0"/>
              <a:t>lahko </a:t>
            </a:r>
            <a:r>
              <a:rPr lang="en-US" dirty="0" err="1"/>
              <a:t>uporabljajo</a:t>
            </a:r>
            <a:r>
              <a:rPr lang="en-US" dirty="0"/>
              <a:t> </a:t>
            </a:r>
            <a:r>
              <a:rPr lang="sl-SI" dirty="0" err="1"/>
              <a:t>oblikovalc</a:t>
            </a:r>
            <a:r>
              <a:rPr lang="en-US" dirty="0" err="1"/>
              <a:t>i</a:t>
            </a:r>
            <a:r>
              <a:rPr lang="sl-SI" dirty="0"/>
              <a:t> politik in </a:t>
            </a:r>
            <a:r>
              <a:rPr lang="sl-SI" dirty="0" err="1"/>
              <a:t>odločevalc</a:t>
            </a:r>
            <a:r>
              <a:rPr lang="en-US" dirty="0" err="1"/>
              <a:t>i</a:t>
            </a:r>
            <a:r>
              <a:rPr lang="sl-SI" dirty="0"/>
              <a:t>, ki želijo sprejemati informirane odločitve o gospodarskem razvoju in </a:t>
            </a:r>
            <a:r>
              <a:rPr lang="sl-SI" dirty="0" err="1"/>
              <a:t>okoljski</a:t>
            </a:r>
            <a:r>
              <a:rPr lang="sl-SI" dirty="0"/>
              <a:t> politiki</a:t>
            </a:r>
            <a:r>
              <a:rPr lang="en-US" dirty="0"/>
              <a:t>.</a:t>
            </a:r>
            <a:endParaRPr lang="sl-SI" dirty="0"/>
          </a:p>
          <a:p>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Cilj je podpreti prehod v gospodarstvo, </a:t>
            </a:r>
            <a:r>
              <a:rPr lang="sl-SI" b="1" dirty="0"/>
              <a:t>katerega rast ne temelji na povečani rabi naravnih virov in energije</a:t>
            </a:r>
            <a:r>
              <a:rPr lang="sl-SI" dirty="0"/>
              <a:t>, ampak z učinkovitostjo in inovacijami zmanjšuje emisije toplogrednih plinov, izboljšuje konkurenčnost in spodbuja večjo varnost oskrbe z energijo. </a:t>
            </a:r>
          </a:p>
          <a:p>
            <a:endParaRPr lang="sl-SI" dirty="0"/>
          </a:p>
          <a:p>
            <a:r>
              <a:rPr lang="sl-SI" dirty="0"/>
              <a:t>Emisijska produktivnost: Kazalec nam pomaga oceniti, koliko emisij toplogrednih plinov se sprosti v ozračje za vsako enoto proizvoda ali storitve, ki jo ustvari gospodarska dejavnost.</a:t>
            </a:r>
          </a:p>
          <a:p>
            <a:r>
              <a:rPr lang="sl-SI" dirty="0"/>
              <a:t>Z implicitno stopnjo obdavčitve energije merimo, kako je z davki obremenjena končna energija</a:t>
            </a:r>
            <a:r>
              <a:rPr lang="sl-SI" baseline="30000" dirty="0"/>
              <a:t>*1</a:t>
            </a:r>
            <a:r>
              <a:rPr lang="sl-SI" dirty="0"/>
              <a:t>. V državah EU so davki na energijo pomemben ekonomski instrument za doseganje ciljev prehoda v </a:t>
            </a:r>
            <a:r>
              <a:rPr lang="sl-SI" dirty="0" err="1"/>
              <a:t>nizkoogljično</a:t>
            </a:r>
            <a:r>
              <a:rPr lang="sl-SI" dirty="0"/>
              <a:t> družbo</a:t>
            </a:r>
          </a:p>
          <a:p>
            <a:r>
              <a:rPr lang="sl-SI" dirty="0"/>
              <a:t>Spodbude, ki so v nasprotju s cilji TGP: Spodbujanje izdelkov in proizvodnje, ki so škodljivi za okolje, ne prispeva k doseganju ciljev zmanjševanja izpustov TGP. Enotne definicije, kaj so spodbude, ki so v nasprotju s cilji zmanjševanja izpustov TGP, ni.</a:t>
            </a:r>
          </a:p>
          <a:p>
            <a:r>
              <a:rPr lang="sl-SI" dirty="0"/>
              <a:t>Zelena delovna mesta: Kazalec je namenjen spremljanju učinka podnebne politike na trg delovne sile. Kjer se spremlja število zaposlenih v sektorju </a:t>
            </a:r>
            <a:r>
              <a:rPr lang="sl-SI" dirty="0" err="1"/>
              <a:t>okoljskega</a:t>
            </a:r>
            <a:r>
              <a:rPr lang="sl-SI" dirty="0"/>
              <a:t> blaga in storitev v primerjavi z vsemi zaposlenimi v SI.</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Indeks </a:t>
            </a:r>
            <a:r>
              <a:rPr lang="sl-SI" dirty="0" err="1"/>
              <a:t>Ekoinovacij</a:t>
            </a:r>
            <a:r>
              <a:rPr lang="sl-SI" dirty="0"/>
              <a:t> meri </a:t>
            </a:r>
            <a:r>
              <a:rPr lang="sl-SI" dirty="0" err="1"/>
              <a:t>okoljsko</a:t>
            </a:r>
            <a:r>
              <a:rPr lang="sl-SI" dirty="0"/>
              <a:t> inovacijsko uspešnost držav članic EU na podlagi 12 kazalcev. Kljub temu so se nekateri kazalci v indeksu za leto 2022 lahko spremenili ali izpadli</a:t>
            </a:r>
            <a:r>
              <a:rPr lang="en-US" dirty="0"/>
              <a:t> (</a:t>
            </a:r>
            <a:r>
              <a:rPr lang="en-US" dirty="0" err="1"/>
              <a:t>sedaj</a:t>
            </a:r>
            <a:r>
              <a:rPr lang="en-US" dirty="0"/>
              <a:t> 12, </a:t>
            </a:r>
            <a:r>
              <a:rPr lang="en-US" dirty="0" err="1"/>
              <a:t>prej</a:t>
            </a:r>
            <a:r>
              <a:rPr lang="en-US" dirty="0"/>
              <a:t> 16)</a:t>
            </a:r>
            <a:r>
              <a:rPr lang="sl-SI" dirty="0"/>
              <a:t>, da bi povečali natančnost, glede na razvoj politik in evalvacije iz leta 2021</a:t>
            </a:r>
          </a:p>
          <a:p>
            <a:endParaRPr lang="sl-SI" dirty="0"/>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3</a:t>
            </a:fld>
            <a:endParaRPr lang="en-US"/>
          </a:p>
        </p:txBody>
      </p:sp>
    </p:spTree>
    <p:extLst>
      <p:ext uri="{BB962C8B-B14F-4D97-AF65-F5344CB8AC3E}">
        <p14:creationId xmlns:p14="http://schemas.microsoft.com/office/powerpoint/2010/main" val="196375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nadaljevanju vam podrobneje predstavim dva kazalca, najprej emisijska produktivnost.</a:t>
            </a:r>
          </a:p>
          <a:p>
            <a:r>
              <a:rPr lang="sl-SI" dirty="0"/>
              <a:t>Kazalec nam pomaga oceniti, koliko emisij toplogrednih plinov se sprosti v ozračje z dejavnostjo </a:t>
            </a:r>
            <a:r>
              <a:rPr lang="sl-SI" dirty="0" err="1"/>
              <a:t>dospodarstva</a:t>
            </a:r>
            <a:r>
              <a:rPr lang="sl-SI" dirty="0"/>
              <a:t>. Večja emisijska produktivnost pomeni, da gospodarstvo proizvaja večjo vrednost (ali izdelke) ob manjšem izpustu toplogrednih plinov, kar je za okolje boljše.</a:t>
            </a:r>
          </a:p>
          <a:p>
            <a:r>
              <a:rPr lang="sl-SI" dirty="0"/>
              <a:t>Emisijska produktivnost se izračuna kot razmerje med BDP in količino izpustov toplogrednih plinov. </a:t>
            </a:r>
          </a:p>
          <a:p>
            <a:r>
              <a:rPr lang="sl-SI" dirty="0"/>
              <a:t>Podatek o BDP po stalnih cenah 2010, pridobimo na spletni strani </a:t>
            </a:r>
            <a:r>
              <a:rPr lang="sl-SI" dirty="0" err="1"/>
              <a:t>Sistat</a:t>
            </a:r>
            <a:r>
              <a:rPr lang="sl-SI" dirty="0"/>
              <a:t> (</a:t>
            </a:r>
            <a:r>
              <a:rPr lang="sl-SI" dirty="0" err="1"/>
              <a:t>oz</a:t>
            </a:r>
            <a:r>
              <a:rPr lang="sl-SI" dirty="0"/>
              <a:t> Eurostat- za preračun EU držav), podatek za emisije pa pridobimo na strani Eurostat, katere za njih zbira </a:t>
            </a:r>
            <a:r>
              <a:rPr lang="sl-SI" dirty="0" err="1"/>
              <a:t>Arso</a:t>
            </a:r>
            <a:r>
              <a:rPr lang="sl-SI" dirty="0"/>
              <a:t>.</a:t>
            </a:r>
          </a:p>
          <a:p>
            <a:endParaRPr lang="sl-SI" dirty="0"/>
          </a:p>
          <a:p>
            <a:r>
              <a:rPr lang="sl-SI" b="1" dirty="0"/>
              <a:t>CILJ:</a:t>
            </a:r>
            <a:r>
              <a:rPr lang="sl-SI" dirty="0"/>
              <a:t> Cilj 2030 za Slovenijo je določen v Strategiji Razvoja Slovenije 2030, in sicer je glavna usmeritev </a:t>
            </a:r>
            <a:r>
              <a:rPr lang="sl-SI" b="1" dirty="0"/>
              <a:t>zasledovanje povprečja EU</a:t>
            </a:r>
            <a:r>
              <a:rPr lang="sl-SI" dirty="0"/>
              <a:t>.</a:t>
            </a:r>
          </a:p>
          <a:p>
            <a:r>
              <a:rPr lang="sl-SI" dirty="0"/>
              <a:t>Na grafu desno lahko vidimo da </a:t>
            </a:r>
            <a:r>
              <a:rPr lang="sl-SI" dirty="0" err="1"/>
              <a:t>jse</a:t>
            </a:r>
            <a:r>
              <a:rPr lang="sl-SI" dirty="0"/>
              <a:t> </a:t>
            </a:r>
            <a:r>
              <a:rPr lang="en-US" dirty="0"/>
              <a:t>Po </a:t>
            </a:r>
            <a:r>
              <a:rPr lang="en-US" dirty="0" err="1"/>
              <a:t>letu</a:t>
            </a:r>
            <a:r>
              <a:rPr lang="en-US" dirty="0"/>
              <a:t> 2016 </a:t>
            </a:r>
            <a:r>
              <a:rPr lang="en-US" dirty="0" err="1"/>
              <a:t>emisijska</a:t>
            </a:r>
            <a:r>
              <a:rPr lang="en-US" dirty="0"/>
              <a:t> </a:t>
            </a:r>
            <a:r>
              <a:rPr lang="en-US" dirty="0" err="1"/>
              <a:t>produktivnost</a:t>
            </a:r>
            <a:r>
              <a:rPr lang="en-US" dirty="0"/>
              <a:t> Slovenije </a:t>
            </a:r>
            <a:r>
              <a:rPr lang="en-US" dirty="0" err="1"/>
              <a:t>postopno</a:t>
            </a:r>
            <a:r>
              <a:rPr lang="en-US" dirty="0"/>
              <a:t>  </a:t>
            </a:r>
            <a:r>
              <a:rPr lang="en-US" dirty="0" err="1"/>
              <a:t>izboljšuje</a:t>
            </a:r>
            <a:r>
              <a:rPr lang="en-US" dirty="0"/>
              <a:t>.</a:t>
            </a:r>
            <a:endParaRPr lang="sl-SI" dirty="0"/>
          </a:p>
          <a:p>
            <a:r>
              <a:rPr lang="en-US" dirty="0"/>
              <a:t>Leto 2021: </a:t>
            </a:r>
            <a:r>
              <a:rPr lang="en-US" dirty="0" err="1"/>
              <a:t>Emisij</a:t>
            </a:r>
            <a:r>
              <a:rPr lang="sl-SI" dirty="0" err="1"/>
              <a:t>ska</a:t>
            </a:r>
            <a:r>
              <a:rPr lang="sl-SI" dirty="0"/>
              <a:t> produktivnost se je</a:t>
            </a:r>
            <a:r>
              <a:rPr lang="en-US" dirty="0"/>
              <a:t> </a:t>
            </a:r>
            <a:r>
              <a:rPr lang="sl-SI" dirty="0"/>
              <a:t>kljub </a:t>
            </a:r>
            <a:r>
              <a:rPr lang="en-US" dirty="0" err="1"/>
              <a:t>gospodarski</a:t>
            </a:r>
            <a:r>
              <a:rPr lang="en-US" dirty="0"/>
              <a:t> </a:t>
            </a:r>
            <a:r>
              <a:rPr lang="en-US" dirty="0" err="1"/>
              <a:t>rasti</a:t>
            </a:r>
            <a:r>
              <a:rPr lang="sl-SI" dirty="0"/>
              <a:t>,</a:t>
            </a:r>
            <a:r>
              <a:rPr lang="en-US" dirty="0"/>
              <a:t> </a:t>
            </a:r>
            <a:r>
              <a:rPr lang="en-US" dirty="0" err="1"/>
              <a:t>nekoliko</a:t>
            </a:r>
            <a:r>
              <a:rPr lang="en-US" dirty="0"/>
              <a:t> </a:t>
            </a:r>
            <a:r>
              <a:rPr lang="sl-SI" b="1" dirty="0"/>
              <a:t>izboljšala</a:t>
            </a:r>
            <a:r>
              <a:rPr lang="en-US" dirty="0"/>
              <a:t>.</a:t>
            </a:r>
          </a:p>
          <a:p>
            <a:r>
              <a:rPr lang="en-US" dirty="0"/>
              <a:t>Za </a:t>
            </a:r>
            <a:r>
              <a:rPr lang="en-US" dirty="0" err="1"/>
              <a:t>doseganje</a:t>
            </a:r>
            <a:r>
              <a:rPr lang="en-US" dirty="0"/>
              <a:t> </a:t>
            </a:r>
            <a:r>
              <a:rPr lang="en-US" dirty="0" err="1"/>
              <a:t>cilja</a:t>
            </a:r>
            <a:r>
              <a:rPr lang="sl-SI" dirty="0"/>
              <a:t>,</a:t>
            </a:r>
            <a:r>
              <a:rPr lang="en-US" dirty="0"/>
              <a:t> je </a:t>
            </a:r>
            <a:r>
              <a:rPr lang="en-US" dirty="0" err="1"/>
              <a:t>napredek</a:t>
            </a:r>
            <a:r>
              <a:rPr lang="en-US" dirty="0"/>
              <a:t> </a:t>
            </a:r>
            <a:r>
              <a:rPr lang="en-US" dirty="0" err="1"/>
              <a:t>še</a:t>
            </a:r>
            <a:r>
              <a:rPr lang="en-US" dirty="0"/>
              <a:t> </a:t>
            </a:r>
            <a:r>
              <a:rPr lang="en-US" dirty="0" err="1"/>
              <a:t>vedno</a:t>
            </a:r>
            <a:r>
              <a:rPr lang="en-US" dirty="0"/>
              <a:t> </a:t>
            </a:r>
            <a:r>
              <a:rPr lang="en-US" b="1" dirty="0" err="1"/>
              <a:t>prepočasen</a:t>
            </a:r>
            <a:r>
              <a:rPr lang="en-US" dirty="0"/>
              <a:t>!</a:t>
            </a:r>
          </a:p>
          <a:p>
            <a:endParaRPr lang="sl-SI" dirty="0"/>
          </a:p>
          <a:p>
            <a:endParaRPr lang="sl-SI" dirty="0"/>
          </a:p>
          <a:p>
            <a:r>
              <a:rPr lang="sl-SI" dirty="0"/>
              <a:t>https://podnebnapot2050.si/wp-content/uploads/2022/04/LIFE_ClimatePath2050_Deliverable-C3.4-_Laymans_report_Slovene_Final.pdf</a:t>
            </a:r>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4</a:t>
            </a:fld>
            <a:endParaRPr lang="en-US"/>
          </a:p>
        </p:txBody>
      </p:sp>
    </p:spTree>
    <p:extLst>
      <p:ext uri="{BB962C8B-B14F-4D97-AF65-F5344CB8AC3E}">
        <p14:creationId xmlns:p14="http://schemas.microsoft.com/office/powerpoint/2010/main" val="234120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err="1"/>
              <a:t>Kot</a:t>
            </a:r>
            <a:r>
              <a:rPr lang="en-US" dirty="0"/>
              <a:t> </a:t>
            </a:r>
            <a:r>
              <a:rPr lang="en-US" dirty="0" err="1"/>
              <a:t>sem</a:t>
            </a:r>
            <a:r>
              <a:rPr lang="en-US" dirty="0"/>
              <a:t> </a:t>
            </a:r>
            <a:r>
              <a:rPr lang="en-US" dirty="0" err="1"/>
              <a:t>že</a:t>
            </a:r>
            <a:r>
              <a:rPr lang="en-US" dirty="0"/>
              <a:t> </a:t>
            </a:r>
            <a:r>
              <a:rPr lang="en-US" dirty="0" err="1"/>
              <a:t>omenila</a:t>
            </a:r>
            <a:r>
              <a:rPr lang="en-US" dirty="0"/>
              <a:t>, je </a:t>
            </a:r>
            <a:r>
              <a:rPr lang="en-US" dirty="0" err="1"/>
              <a:t>cilj</a:t>
            </a:r>
            <a:r>
              <a:rPr lang="en-US" dirty="0"/>
              <a:t> za </a:t>
            </a:r>
            <a:r>
              <a:rPr lang="en-US" dirty="0" err="1"/>
              <a:t>kazalec</a:t>
            </a:r>
            <a:r>
              <a:rPr lang="en-US" dirty="0"/>
              <a:t> </a:t>
            </a:r>
            <a:r>
              <a:rPr lang="en-US" dirty="0" err="1"/>
              <a:t>Emisijska</a:t>
            </a:r>
            <a:r>
              <a:rPr lang="en-US" dirty="0"/>
              <a:t> </a:t>
            </a:r>
            <a:r>
              <a:rPr lang="en-US" dirty="0" err="1"/>
              <a:t>produktivnost</a:t>
            </a:r>
            <a:r>
              <a:rPr lang="en-US" dirty="0"/>
              <a:t> </a:t>
            </a:r>
            <a:r>
              <a:rPr lang="en-US" dirty="0" err="1"/>
              <a:t>zapisan</a:t>
            </a:r>
            <a:r>
              <a:rPr lang="en-US" dirty="0"/>
              <a:t> v </a:t>
            </a:r>
            <a:r>
              <a:rPr lang="en-US" dirty="0" err="1"/>
              <a:t>Strategiji</a:t>
            </a:r>
            <a:r>
              <a:rPr lang="en-US" dirty="0"/>
              <a:t> </a:t>
            </a:r>
            <a:r>
              <a:rPr lang="en-US" dirty="0" err="1"/>
              <a:t>Razv</a:t>
            </a:r>
            <a:r>
              <a:rPr lang="sl-SI" dirty="0"/>
              <a:t>oj</a:t>
            </a:r>
            <a:r>
              <a:rPr lang="en-US" dirty="0"/>
              <a:t>a Slovenije, </a:t>
            </a:r>
            <a:r>
              <a:rPr lang="en-US" dirty="0" err="1"/>
              <a:t>vendar</a:t>
            </a:r>
            <a:r>
              <a:rPr lang="sl-SI" dirty="0"/>
              <a:t> se njihov kazalec nekoliko</a:t>
            </a:r>
            <a:r>
              <a:rPr lang="en-US" dirty="0"/>
              <a:t> </a:t>
            </a:r>
            <a:r>
              <a:rPr lang="en-US" dirty="0" err="1"/>
              <a:t>razlikuje</a:t>
            </a:r>
            <a:r>
              <a:rPr lang="en-US" dirty="0"/>
              <a:t> in</a:t>
            </a:r>
            <a:r>
              <a:rPr lang="sl-SI" dirty="0"/>
              <a:t> za preračun </a:t>
            </a:r>
            <a:r>
              <a:rPr lang="en-US" dirty="0"/>
              <a:t> </a:t>
            </a:r>
            <a:r>
              <a:rPr lang="en-US" dirty="0" err="1"/>
              <a:t>uporablja</a:t>
            </a:r>
            <a:r>
              <a:rPr lang="en-US" dirty="0"/>
              <a:t> BDP po </a:t>
            </a:r>
            <a:r>
              <a:rPr lang="en-US" dirty="0" err="1"/>
              <a:t>kupni</a:t>
            </a:r>
            <a:r>
              <a:rPr lang="en-US" dirty="0"/>
              <a:t> </a:t>
            </a:r>
            <a:r>
              <a:rPr lang="en-US" dirty="0" err="1"/>
              <a:t>moči</a:t>
            </a:r>
            <a:r>
              <a:rPr lang="sl-SI" dirty="0"/>
              <a:t>. Poleg tega pa zajema tudi emisije iz mednarodnega letalstva, ki sicer niso vključene v ciljne emisije TGP pogodbenic Pariškega sporazuma.</a:t>
            </a:r>
          </a:p>
          <a:p>
            <a:r>
              <a:rPr lang="sl-SI" dirty="0"/>
              <a:t>Vsak od obeh kazalcev ima svoje prednosti. Kazalec, ki ga uporabljamo v Podnebnem Ogledalu, je lažje primerljiv z OECD metodologijo, ki uporablja BDP v stalnih cenah. Poleg tega je kazalec, z BDP-jem v stalnih cenah, uporaben v analizah scenarijev in projekcijah, saj omogoča lažje preverjanje doseganja ciljev. </a:t>
            </a:r>
          </a:p>
          <a:p>
            <a:r>
              <a:rPr lang="sl-SI" dirty="0"/>
              <a:t>Primerjava na podlagi BDP kupne moči torej prikazuje nekoliko drugačne rezultate, deloma izenačuje razlike med državami in sicer tiste, ki so vezane na gospodarsko rast.</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Torej BDP po kupni moči poskuša bolje odražati dejansko kupno moč prebivalcev držav tako, da upošteva razlike v cenah med državami. To omogoča boljše mednarodne primerjave in razumevanje, kako se življenjski standardi razlikujejo med državami.</a:t>
            </a:r>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a:p>
            <a:r>
              <a:rPr lang="sl-SI" dirty="0"/>
              <a:t>Smiselno je spremljati oba, prvega zaradi primerljivosti z mednarodno objavljenimi kazalci, drugega pa zaradi cilja Strategije razvoja Slovenije 2030. Zaradi uporabe različnih metodologij v kazalcu je torej smiselno ločeno spremljanje obeh različic kazalca emisijske produktivnosti.</a:t>
            </a:r>
          </a:p>
          <a:p>
            <a:r>
              <a:rPr lang="sl-SI" dirty="0"/>
              <a:t>Analiza obeh kazalcev pripelje do zaključka, da se je emisijska produktivnost Slovenije v tem letu izboljšala.</a:t>
            </a:r>
          </a:p>
          <a:p>
            <a:pPr marL="0" marR="0" lvl="0" indent="0" algn="l" defTabSz="1828434" rtl="0" eaLnBrk="1" fontAlgn="auto" latinLnBrk="0" hangingPunct="1">
              <a:lnSpc>
                <a:spcPct val="100000"/>
              </a:lnSpc>
              <a:spcBef>
                <a:spcPts val="0"/>
              </a:spcBef>
              <a:spcAft>
                <a:spcPts val="0"/>
              </a:spcAft>
              <a:buClrTx/>
              <a:buSzTx/>
              <a:buFontTx/>
              <a:buNone/>
              <a:tabLst/>
              <a:defRPr/>
            </a:pP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a:t>
            </a:r>
            <a:r>
              <a:rPr lang="en-US" dirty="0" err="1"/>
              <a:t>Variacij</a:t>
            </a:r>
            <a:r>
              <a:rPr lang="en-US" dirty="0"/>
              <a:t> </a:t>
            </a:r>
            <a:r>
              <a:rPr lang="sl-SI" dirty="0" err="1"/>
              <a:t>kazalc</a:t>
            </a:r>
            <a:r>
              <a:rPr lang="en-US" dirty="0"/>
              <a:t>a, </a:t>
            </a:r>
            <a:r>
              <a:rPr lang="en-US" dirty="0" err="1"/>
              <a:t>bruto</a:t>
            </a:r>
            <a:r>
              <a:rPr lang="en-US" dirty="0"/>
              <a:t> </a:t>
            </a:r>
            <a:r>
              <a:rPr lang="en-US" dirty="0" err="1"/>
              <a:t>domači</a:t>
            </a:r>
            <a:r>
              <a:rPr lang="en-US" dirty="0"/>
              <a:t> </a:t>
            </a:r>
            <a:r>
              <a:rPr lang="en-US" dirty="0" err="1"/>
              <a:t>proizvod</a:t>
            </a:r>
            <a:r>
              <a:rPr lang="en-US" dirty="0"/>
              <a:t> je </a:t>
            </a:r>
            <a:r>
              <a:rPr lang="en-US" dirty="0" err="1"/>
              <a:t>kar</a:t>
            </a:r>
            <a:r>
              <a:rPr lang="en-US" dirty="0"/>
              <a:t> </a:t>
            </a:r>
            <a:r>
              <a:rPr lang="en-US" dirty="0" err="1"/>
              <a:t>nekaj</a:t>
            </a:r>
            <a:r>
              <a:rPr lang="en-US" dirty="0"/>
              <a:t> in </a:t>
            </a:r>
            <a:r>
              <a:rPr lang="en-US" dirty="0" err="1"/>
              <a:t>vsaka</a:t>
            </a:r>
            <a:r>
              <a:rPr lang="en-US" dirty="0"/>
              <a:t> </a:t>
            </a:r>
            <a:r>
              <a:rPr lang="en-US" dirty="0" err="1"/>
              <a:t>izmed</a:t>
            </a:r>
            <a:r>
              <a:rPr lang="en-US" dirty="0"/>
              <a:t> </a:t>
            </a:r>
            <a:r>
              <a:rPr lang="en-US" dirty="0" err="1"/>
              <a:t>njih</a:t>
            </a:r>
            <a:r>
              <a:rPr lang="en-US" dirty="0"/>
              <a:t> </a:t>
            </a:r>
            <a:r>
              <a:rPr lang="en-US" dirty="0" err="1"/>
              <a:t>zagotavlja</a:t>
            </a:r>
            <a:r>
              <a:rPr lang="en-US" dirty="0"/>
              <a:t> </a:t>
            </a:r>
            <a:r>
              <a:rPr lang="en-US" dirty="0" err="1"/>
              <a:t>različne</a:t>
            </a:r>
            <a:r>
              <a:rPr lang="en-US" dirty="0"/>
              <a:t> </a:t>
            </a:r>
            <a:r>
              <a:rPr lang="en-US" dirty="0" err="1"/>
              <a:t>vpoglede</a:t>
            </a:r>
            <a:r>
              <a:rPr lang="en-US" dirty="0"/>
              <a:t> v </a:t>
            </a:r>
            <a:r>
              <a:rPr lang="en-US" dirty="0" err="1"/>
              <a:t>gospodarsko</a:t>
            </a:r>
            <a:r>
              <a:rPr lang="en-US" dirty="0"/>
              <a:t> </a:t>
            </a:r>
            <a:r>
              <a:rPr lang="en-US" dirty="0" err="1"/>
              <a:t>stanje</a:t>
            </a:r>
            <a:r>
              <a:rPr lang="en-US" dirty="0"/>
              <a:t>.</a:t>
            </a:r>
            <a:endParaRPr lang="sl-SI" dirty="0"/>
          </a:p>
          <a:p>
            <a:pPr>
              <a:buFont typeface="+mj-lt"/>
              <a:buAutoNum type="arabicPeriod"/>
            </a:pPr>
            <a:r>
              <a:rPr lang="sl-SI" b="1" dirty="0"/>
              <a:t>BDP:</a:t>
            </a:r>
            <a:endParaRPr lang="sl-SI" dirty="0"/>
          </a:p>
          <a:p>
            <a:pPr marL="742950" lvl="1" indent="-285750">
              <a:buFont typeface="+mj-lt"/>
              <a:buAutoNum type="arabicPeriod"/>
            </a:pPr>
            <a:r>
              <a:rPr lang="sl-SI" dirty="0"/>
              <a:t>Običajni BDP meri vrednost vseh proizvedenih blaga in storitev v državi v določenem obdobju, običajno na letni ravni, izraženo v valuti države.</a:t>
            </a:r>
          </a:p>
          <a:p>
            <a:pPr marL="742950" lvl="1" indent="-285750">
              <a:buFont typeface="+mj-lt"/>
              <a:buAutoNum type="arabicPeriod"/>
            </a:pPr>
            <a:r>
              <a:rPr lang="sl-SI" dirty="0"/>
              <a:t>Ta pristop ne upošteva razlik v cenah med državami, kar pomeni, da se ne odraža dejansko kupna moč državljanov.</a:t>
            </a:r>
          </a:p>
          <a:p>
            <a:pPr>
              <a:buFont typeface="+mj-lt"/>
              <a:buAutoNum type="arabicPeriod"/>
            </a:pPr>
            <a:r>
              <a:rPr lang="sl-SI" b="1" dirty="0"/>
              <a:t>BDP po kupni moči (PPP):</a:t>
            </a:r>
            <a:endParaRPr lang="sl-SI" dirty="0"/>
          </a:p>
          <a:p>
            <a:pPr marL="742950" lvl="1" indent="-285750">
              <a:buFont typeface="+mj-lt"/>
              <a:buAutoNum type="arabicPeriod"/>
            </a:pPr>
            <a:r>
              <a:rPr lang="sl-SI" dirty="0"/>
              <a:t>BDP po kupni moči je metoda za izračun BDP, ki poskuša odražati dejansko kupno moč prebivalcev držav, tako da upošteva razlike v cenah blaga in storitev med državami.</a:t>
            </a:r>
          </a:p>
          <a:p>
            <a:pPr marL="742950" lvl="1" indent="-285750">
              <a:buFont typeface="+mj-lt"/>
              <a:buAutoNum type="arabicPeriod"/>
            </a:pPr>
            <a:r>
              <a:rPr lang="sl-SI" dirty="0"/>
              <a:t>Ta metoda prilagodi BDP države tako, da odraža cenovno raven v vsaki državi, kar omogoča primerjave med državami, ki so bolj poštene, saj nekatere države imajo višje cene kot druge.</a:t>
            </a:r>
          </a:p>
          <a:p>
            <a:pPr marL="742950" lvl="1" indent="-285750">
              <a:buFont typeface="+mj-lt"/>
              <a:buAutoNum type="arabicPeriod"/>
            </a:pPr>
            <a:r>
              <a:rPr lang="sl-SI" dirty="0"/>
              <a:t>BDP po kupni moči se običajno izraža v enotah PPP, ki so izmišljene enote, ki omogočajo primerjave med državami.]</a:t>
            </a:r>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5</a:t>
            </a:fld>
            <a:endParaRPr lang="en-US"/>
          </a:p>
        </p:txBody>
      </p:sp>
    </p:spTree>
    <p:extLst>
      <p:ext uri="{BB962C8B-B14F-4D97-AF65-F5344CB8AC3E}">
        <p14:creationId xmlns:p14="http://schemas.microsoft.com/office/powerpoint/2010/main" val="303025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Spodbude, ki so v nasprotju s cilji TGP: tu gre za spodbujanje izdelkov in proizvodnje, ki so škodljivi za okolje, ne prispeva k doseganju ciljev zmanjševanja emisij TGP. Enotne definicije, kaj so spodbude, ki so v nasprotju s cilji zmanjševanja izpustov TGP, ni. Podatke zbiramo s pomočjo OECD statistike, ki pa tovrstne podatke pridobi s pomočjo MF in FURS.</a:t>
            </a:r>
          </a:p>
          <a:p>
            <a:endParaRPr lang="sl-SI" dirty="0"/>
          </a:p>
          <a:p>
            <a:r>
              <a:rPr lang="sl-SI" dirty="0"/>
              <a:t>Kazalec</a:t>
            </a:r>
            <a:r>
              <a:rPr lang="en-US" dirty="0"/>
              <a:t> </a:t>
            </a:r>
            <a:r>
              <a:rPr lang="sl-SI" dirty="0"/>
              <a:t>(</a:t>
            </a:r>
            <a:r>
              <a:rPr lang="en-US" dirty="0" err="1"/>
              <a:t>smo</a:t>
            </a:r>
            <a:r>
              <a:rPr lang="en-US" dirty="0"/>
              <a:t> v </a:t>
            </a:r>
            <a:r>
              <a:rPr lang="en-US" dirty="0" err="1"/>
              <a:t>tem</a:t>
            </a:r>
            <a:r>
              <a:rPr lang="en-US" dirty="0"/>
              <a:t> </a:t>
            </a:r>
            <a:r>
              <a:rPr lang="en-US" dirty="0" err="1"/>
              <a:t>letu</a:t>
            </a:r>
            <a:r>
              <a:rPr lang="en-US" dirty="0"/>
              <a:t> </a:t>
            </a:r>
            <a:r>
              <a:rPr lang="en-US" dirty="0" err="1"/>
              <a:t>nekoliko</a:t>
            </a:r>
            <a:r>
              <a:rPr lang="en-US" dirty="0"/>
              <a:t> </a:t>
            </a:r>
            <a:r>
              <a:rPr lang="en-US" dirty="0" err="1"/>
              <a:t>osvežili</a:t>
            </a:r>
            <a:r>
              <a:rPr lang="en-US" dirty="0"/>
              <a:t> in</a:t>
            </a:r>
            <a:r>
              <a:rPr lang="sl-SI" dirty="0"/>
              <a:t>)</a:t>
            </a:r>
            <a:r>
              <a:rPr lang="en-US" dirty="0"/>
              <a:t> </a:t>
            </a:r>
            <a:r>
              <a:rPr lang="en-US" dirty="0" err="1"/>
              <a:t>vključuje</a:t>
            </a:r>
            <a:r>
              <a:rPr lang="sl-SI" dirty="0"/>
              <a:t>:</a:t>
            </a:r>
            <a:r>
              <a:rPr lang="en-US" dirty="0"/>
              <a:t> </a:t>
            </a:r>
          </a:p>
          <a:p>
            <a:r>
              <a:rPr lang="sl-SI" sz="1800" b="0" i="0" u="none" strike="noStrike" dirty="0">
                <a:solidFill>
                  <a:srgbClr val="000000"/>
                </a:solidFill>
                <a:effectLst/>
                <a:latin typeface="Calibri" panose="020F0502020204030204" pitchFamily="34" charset="0"/>
              </a:rPr>
              <a:t>Oprostitev plačila trošarine – energetika</a:t>
            </a:r>
            <a:endParaRPr lang="en-US" sz="1800" b="0" i="0" u="none" strike="noStrike" dirty="0">
              <a:solidFill>
                <a:srgbClr val="000000"/>
              </a:solidFill>
              <a:effectLst/>
              <a:latin typeface="Calibri" panose="020F0502020204030204" pitchFamily="34" charset="0"/>
            </a:endParaRPr>
          </a:p>
          <a:p>
            <a:r>
              <a:rPr lang="sl-SI" sz="1800" b="0" i="0" u="none" strike="noStrike" dirty="0" err="1">
                <a:solidFill>
                  <a:srgbClr val="000000"/>
                </a:solidFill>
                <a:effectLst/>
                <a:latin typeface="Calibri" panose="020F0502020204030204" pitchFamily="34" charset="0"/>
              </a:rPr>
              <a:t>FeedIn</a:t>
            </a:r>
            <a:r>
              <a:rPr lang="sl-SI" sz="1800" b="0" i="0" u="none" strike="noStrike" dirty="0">
                <a:solidFill>
                  <a:srgbClr val="000000"/>
                </a:solidFill>
                <a:effectLst/>
                <a:latin typeface="Calibri" panose="020F0502020204030204" pitchFamily="34" charset="0"/>
              </a:rPr>
              <a:t> tarifa za zemeljski plin, ki se uporablja v obratih SPTE</a:t>
            </a:r>
            <a:r>
              <a:rPr lang="sl-SI" dirty="0"/>
              <a:t> (samo plin)</a:t>
            </a:r>
            <a:endParaRPr lang="en-US" sz="1800" b="0" i="0" u="none" strike="noStrike" dirty="0">
              <a:solidFill>
                <a:srgbClr val="000000"/>
              </a:solidFill>
              <a:effectLst/>
              <a:latin typeface="Calibri" panose="020F0502020204030204" pitchFamily="34" charset="0"/>
            </a:endParaRPr>
          </a:p>
          <a:p>
            <a:r>
              <a:rPr lang="sl-SI" sz="1800" b="0" i="0" u="none" strike="noStrike" dirty="0">
                <a:solidFill>
                  <a:srgbClr val="000000"/>
                </a:solidFill>
                <a:effectLst/>
                <a:latin typeface="Calibri" panose="020F0502020204030204" pitchFamily="34" charset="0"/>
              </a:rPr>
              <a:t>Oprostitev plačila trošarine za energetsko intenzivna podjetja</a:t>
            </a:r>
            <a:endParaRPr lang="en-US" sz="1800" b="0" i="0" u="none" strike="noStrike" dirty="0">
              <a:solidFill>
                <a:srgbClr val="000000"/>
              </a:solidFill>
              <a:effectLst/>
              <a:latin typeface="Calibri" panose="020F0502020204030204" pitchFamily="34" charset="0"/>
            </a:endParaRPr>
          </a:p>
          <a:p>
            <a:r>
              <a:rPr lang="sl-SI" sz="1800" b="0" i="0" u="none" strike="noStrike" dirty="0">
                <a:solidFill>
                  <a:srgbClr val="000000"/>
                </a:solidFill>
                <a:effectLst/>
                <a:latin typeface="Calibri" panose="020F0502020204030204" pitchFamily="34" charset="0"/>
              </a:rPr>
              <a:t>Oprostitev plačila trošarine za goriva, ki se uporabljajo v ribiških čolnih</a:t>
            </a:r>
            <a:endParaRPr lang="en-US" sz="1800" b="0" i="0" u="none" strike="noStrike" dirty="0">
              <a:solidFill>
                <a:srgbClr val="000000"/>
              </a:solidFill>
              <a:effectLst/>
              <a:latin typeface="Calibri" panose="020F0502020204030204" pitchFamily="34" charset="0"/>
            </a:endParaRPr>
          </a:p>
          <a:p>
            <a:r>
              <a:rPr lang="sl-SI" sz="1800" b="0" i="0" u="none" strike="noStrike" dirty="0">
                <a:solidFill>
                  <a:srgbClr val="000000"/>
                </a:solidFill>
                <a:effectLst/>
                <a:latin typeface="Calibri" panose="020F0502020204030204" pitchFamily="34" charset="0"/>
              </a:rPr>
              <a:t>Oprostitve plačila trošarine za gorivo za diplomatska predstavništva itd.</a:t>
            </a:r>
            <a:endParaRPr lang="en-US" sz="1800" b="0" i="0" u="none" strike="noStrike" dirty="0">
              <a:solidFill>
                <a:srgbClr val="000000"/>
              </a:solidFill>
              <a:effectLst/>
              <a:latin typeface="Calibri" panose="020F0502020204030204" pitchFamily="34" charset="0"/>
            </a:endParaRPr>
          </a:p>
          <a:p>
            <a:r>
              <a:rPr lang="sl-SI" sz="1800" b="0" i="0" u="none" strike="noStrike" dirty="0">
                <a:solidFill>
                  <a:srgbClr val="000000"/>
                </a:solidFill>
                <a:effectLst/>
                <a:latin typeface="Calibri" panose="020F0502020204030204" pitchFamily="34" charset="0"/>
              </a:rPr>
              <a:t>Delno vračilo trošarine za gorivo - delovni stroji</a:t>
            </a:r>
            <a:r>
              <a:rPr lang="sl-SI" dirty="0"/>
              <a:t> </a:t>
            </a:r>
          </a:p>
          <a:p>
            <a:r>
              <a:rPr lang="sl-SI" sz="1800" b="0" i="0" u="none" strike="noStrike" dirty="0">
                <a:solidFill>
                  <a:srgbClr val="000000"/>
                </a:solidFill>
                <a:effectLst/>
                <a:latin typeface="Calibri" panose="020F0502020204030204" pitchFamily="34" charset="0"/>
              </a:rPr>
              <a:t>Delno vračilo trošarine za pogonsko gorivo - kmetijska in gozdarska mehanizacija</a:t>
            </a:r>
            <a:endParaRPr lang="en-US" sz="1800" b="0" i="0" u="none" strike="noStrike" dirty="0">
              <a:solidFill>
                <a:srgbClr val="000000"/>
              </a:solidFill>
              <a:effectLst/>
              <a:latin typeface="Calibri" panose="020F0502020204030204" pitchFamily="34" charset="0"/>
            </a:endParaRPr>
          </a:p>
          <a:p>
            <a:r>
              <a:rPr lang="sl-SI" sz="1800" b="0" i="0" u="none" strike="noStrike" dirty="0">
                <a:solidFill>
                  <a:srgbClr val="000000"/>
                </a:solidFill>
                <a:effectLst/>
                <a:latin typeface="Calibri" panose="020F0502020204030204" pitchFamily="34" charset="0"/>
              </a:rPr>
              <a:t>Vračilo trošarine za dizelsko gorivo, uporaba komercialni namen</a:t>
            </a:r>
          </a:p>
          <a:p>
            <a:endParaRPr lang="sl-SI" sz="3600" b="1" dirty="0"/>
          </a:p>
          <a:p>
            <a:r>
              <a:rPr lang="en-US" sz="3600" b="1" dirty="0"/>
              <a:t>CILJ</a:t>
            </a:r>
            <a:r>
              <a:rPr lang="sl-SI" sz="3600" b="1" dirty="0"/>
              <a:t> za ta kazalec, je</a:t>
            </a:r>
            <a:r>
              <a:rPr lang="en-US" sz="3600" b="1" dirty="0"/>
              <a:t> </a:t>
            </a:r>
            <a:r>
              <a:rPr lang="sl-SI" sz="3600" b="1" dirty="0"/>
              <a:t>postopno zmanjševanje </a:t>
            </a:r>
            <a:r>
              <a:rPr lang="sl-SI" sz="3600" dirty="0"/>
              <a:t>spodbud, ki so v nasprotju s cilji emisij TGP</a:t>
            </a:r>
          </a:p>
          <a:p>
            <a:r>
              <a:rPr lang="en-US" sz="3600" dirty="0"/>
              <a:t>V </a:t>
            </a:r>
            <a:r>
              <a:rPr lang="en-US" sz="3600" dirty="0" err="1"/>
              <a:t>letu</a:t>
            </a:r>
            <a:r>
              <a:rPr lang="en-US" sz="3600" dirty="0"/>
              <a:t> 2021 so se </a:t>
            </a:r>
            <a:r>
              <a:rPr lang="en-US" sz="3600" dirty="0" err="1"/>
              <a:t>spodbude</a:t>
            </a:r>
            <a:r>
              <a:rPr lang="en-US" sz="3600" dirty="0"/>
              <a:t> </a:t>
            </a:r>
            <a:r>
              <a:rPr lang="en-US" sz="3600" b="1" dirty="0" err="1"/>
              <a:t>nekoliko</a:t>
            </a:r>
            <a:r>
              <a:rPr lang="en-US" sz="3600" b="1" dirty="0"/>
              <a:t> </a:t>
            </a:r>
            <a:r>
              <a:rPr lang="en-US" sz="3600" b="1" dirty="0" err="1"/>
              <a:t>povečale</a:t>
            </a:r>
            <a:r>
              <a:rPr lang="sl-SI" sz="3600" b="1" dirty="0"/>
              <a:t> in znašajo več kot 100 mio €</a:t>
            </a:r>
            <a:r>
              <a:rPr lang="sl-SI" sz="3600" dirty="0"/>
              <a:t>.</a:t>
            </a:r>
          </a:p>
          <a:p>
            <a:r>
              <a:rPr lang="sl-SI" sz="3600" b="1" dirty="0"/>
              <a:t>Spodbude, ki so v nasprotju s cilji zmanjševanja emisij TGP</a:t>
            </a:r>
            <a:r>
              <a:rPr lang="en-US" sz="3600" b="1" dirty="0"/>
              <a:t> </a:t>
            </a:r>
            <a:r>
              <a:rPr lang="en-US" sz="3600" b="1" dirty="0" err="1"/>
              <a:t>podražijo</a:t>
            </a:r>
            <a:r>
              <a:rPr lang="en-US" sz="3600" b="1" dirty="0"/>
              <a:t> </a:t>
            </a:r>
            <a:r>
              <a:rPr lang="en-US" sz="3600" b="1" dirty="0" err="1"/>
              <a:t>stroške</a:t>
            </a:r>
            <a:r>
              <a:rPr lang="en-US" sz="3600" b="1" dirty="0"/>
              <a:t> </a:t>
            </a:r>
            <a:r>
              <a:rPr lang="en-US" sz="3600" b="1" dirty="0" err="1"/>
              <a:t>izvajanja</a:t>
            </a:r>
            <a:r>
              <a:rPr lang="sl-SI" sz="3600" dirty="0"/>
              <a:t>,</a:t>
            </a:r>
            <a:r>
              <a:rPr lang="en-US" sz="3600" dirty="0"/>
              <a:t> </a:t>
            </a:r>
            <a:r>
              <a:rPr lang="en-US" sz="3600" dirty="0" err="1"/>
              <a:t>saj</a:t>
            </a:r>
            <a:r>
              <a:rPr lang="en-US" sz="3600" dirty="0"/>
              <a:t> so </a:t>
            </a:r>
            <a:r>
              <a:rPr lang="en-US" sz="3600" dirty="0" err="1"/>
              <a:t>zaradi</a:t>
            </a:r>
            <a:r>
              <a:rPr lang="en-US" sz="3600" dirty="0"/>
              <a:t> </a:t>
            </a:r>
            <a:r>
              <a:rPr lang="en-US" sz="3600" dirty="0" err="1"/>
              <a:t>njih</a:t>
            </a:r>
            <a:r>
              <a:rPr lang="en-US" sz="3600" dirty="0"/>
              <a:t> </a:t>
            </a:r>
            <a:r>
              <a:rPr lang="en-US" sz="3600" dirty="0" err="1"/>
              <a:t>emisije</a:t>
            </a:r>
            <a:r>
              <a:rPr lang="en-US" sz="3600" dirty="0"/>
              <a:t> </a:t>
            </a:r>
            <a:r>
              <a:rPr lang="en-US" sz="3600" dirty="0" err="1"/>
              <a:t>večje</a:t>
            </a:r>
            <a:r>
              <a:rPr lang="en-US" sz="3600" dirty="0"/>
              <a:t> in </a:t>
            </a:r>
            <a:r>
              <a:rPr lang="en-US" sz="3600" dirty="0" err="1"/>
              <a:t>zato</a:t>
            </a:r>
            <a:r>
              <a:rPr lang="en-US" sz="3600" dirty="0"/>
              <a:t> so za </a:t>
            </a:r>
            <a:r>
              <a:rPr lang="en-US" sz="3600" dirty="0" err="1"/>
              <a:t>doseganje</a:t>
            </a:r>
            <a:r>
              <a:rPr lang="en-US" sz="3600" dirty="0"/>
              <a:t> </a:t>
            </a:r>
            <a:r>
              <a:rPr lang="en-US" sz="3600" dirty="0" err="1"/>
              <a:t>zastavljenih</a:t>
            </a:r>
            <a:r>
              <a:rPr lang="en-US" sz="3600" dirty="0"/>
              <a:t> </a:t>
            </a:r>
            <a:r>
              <a:rPr lang="en-US" sz="3600" dirty="0" err="1"/>
              <a:t>ciljev</a:t>
            </a:r>
            <a:r>
              <a:rPr lang="en-US" sz="3600" dirty="0"/>
              <a:t> TGP </a:t>
            </a:r>
            <a:r>
              <a:rPr lang="en-US" sz="3600" dirty="0" err="1"/>
              <a:t>potrebni</a:t>
            </a:r>
            <a:r>
              <a:rPr lang="en-US" sz="3600" dirty="0"/>
              <a:t> </a:t>
            </a:r>
            <a:r>
              <a:rPr lang="en-US" sz="3600" dirty="0" err="1"/>
              <a:t>dodatni</a:t>
            </a:r>
            <a:r>
              <a:rPr lang="en-US" sz="3600" dirty="0"/>
              <a:t> </a:t>
            </a:r>
            <a:r>
              <a:rPr lang="en-US" sz="3600" dirty="0" err="1"/>
              <a:t>ukrepi</a:t>
            </a:r>
            <a:r>
              <a:rPr lang="en-US" sz="3600" dirty="0"/>
              <a:t> in </a:t>
            </a:r>
            <a:r>
              <a:rPr lang="en-US" sz="3600" dirty="0" err="1"/>
              <a:t>finančna</a:t>
            </a:r>
            <a:r>
              <a:rPr lang="en-US" sz="3600" dirty="0"/>
              <a:t> </a:t>
            </a:r>
            <a:r>
              <a:rPr lang="en-US" sz="3600" dirty="0" err="1"/>
              <a:t>sredstva</a:t>
            </a:r>
            <a:r>
              <a:rPr lang="en-US" sz="3600" dirty="0"/>
              <a:t>.</a:t>
            </a:r>
          </a:p>
          <a:p>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pl-PL" sz="1800" b="0" i="0" u="none" strike="noStrike" dirty="0">
                <a:solidFill>
                  <a:srgbClr val="000000"/>
                </a:solidFill>
                <a:effectLst/>
                <a:latin typeface="Calibri" panose="020F0502020204030204" pitchFamily="34" charset="0"/>
              </a:rPr>
              <a:t>Povračilo davka na CO2 za podjetja, ki sodelujejo v programu za zmanjšanje emisij</a:t>
            </a:r>
            <a:r>
              <a:rPr lang="en-US" sz="1800" b="0" i="0" u="none" strike="noStrike" dirty="0">
                <a:solidFill>
                  <a:srgbClr val="000000"/>
                </a:solidFill>
                <a:effectLst/>
                <a:latin typeface="Calibri" panose="020F0502020204030204" pitchFamily="34" charset="0"/>
              </a:rPr>
              <a:t> (do 2009)</a:t>
            </a:r>
          </a:p>
          <a:p>
            <a:r>
              <a:rPr lang="pl-PL" sz="1800" b="0" i="0" u="none" strike="noStrike" dirty="0">
                <a:solidFill>
                  <a:srgbClr val="000000"/>
                </a:solidFill>
                <a:effectLst/>
                <a:latin typeface="Calibri" panose="020F0502020204030204" pitchFamily="34" charset="0"/>
              </a:rPr>
              <a:t>Podpora tržnim cenam za domači premog</a:t>
            </a:r>
            <a:r>
              <a:rPr lang="en-US" sz="1800" b="0" i="0" u="none" strike="noStrike" dirty="0">
                <a:solidFill>
                  <a:srgbClr val="000000"/>
                </a:solidFill>
                <a:effectLst/>
                <a:latin typeface="Calibri" panose="020F0502020204030204" pitchFamily="34" charset="0"/>
              </a:rPr>
              <a:t> (do 2012)</a:t>
            </a:r>
          </a:p>
          <a:p>
            <a:r>
              <a:rPr lang="sl-SI" sz="1800" b="0" i="0" u="none" strike="noStrike" dirty="0">
                <a:solidFill>
                  <a:srgbClr val="000000"/>
                </a:solidFill>
                <a:effectLst/>
                <a:latin typeface="Calibri" panose="020F0502020204030204" pitchFamily="34" charset="0"/>
              </a:rPr>
              <a:t>Zapiranje Premogovnika Trbovlje-Hrastnik</a:t>
            </a:r>
            <a:r>
              <a:rPr lang="sl-SI" dirty="0"/>
              <a:t> </a:t>
            </a:r>
            <a:r>
              <a:rPr lang="en-US" dirty="0"/>
              <a:t> (do 2018)</a:t>
            </a:r>
          </a:p>
          <a:p>
            <a:endParaRPr lang="sl-SI" dirty="0"/>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6</a:t>
            </a:fld>
            <a:endParaRPr lang="en-US"/>
          </a:p>
        </p:txBody>
      </p:sp>
    </p:spTree>
    <p:extLst>
      <p:ext uri="{BB962C8B-B14F-4D97-AF65-F5344CB8AC3E}">
        <p14:creationId xmlns:p14="http://schemas.microsoft.com/office/powerpoint/2010/main" val="377720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Emisijska produktivnost: Kazalec nam pomaga oceniti, koliko emisij toplogrednih plinov se sprosti v ozračje za vsako enoto proizvoda ali storitve, ki jo ustvari gospodarska dejavnost. Cilj SRS je doseganje povprečja EU do leta 2030.</a:t>
            </a:r>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Spodbude, ki so v nasprotju s cilji TGP: Spodbujanje izdelkov in proizvodnje, ki so škodljivi za okolje, ne prispeva k doseganju ciljev zmanjševanja izpustov TGP. Enotne definicije, kaj so spodbude, ki so v nasprotju s cilji zmanjševanja izpustov TGP, ni. Cilj na tem področju je zastavljen na način postopnega zmanjšanja tovrstnih spodbud.</a:t>
            </a:r>
          </a:p>
          <a:p>
            <a:endParaRPr lang="sl-SI" dirty="0"/>
          </a:p>
          <a:p>
            <a:r>
              <a:rPr lang="sl-SI" dirty="0"/>
              <a:t>- Z implicitno stopnjo obdavčitve energije merimo, kako je z davki obremenjena končna energija</a:t>
            </a:r>
            <a:r>
              <a:rPr lang="sl-SI" baseline="30000" dirty="0"/>
              <a:t>*1</a:t>
            </a:r>
            <a:r>
              <a:rPr lang="sl-SI" dirty="0"/>
              <a:t>. Za ta kazalec ciljna vrednost ni postavljena. V državah EU so davki na energijo pomemben ekonomski instrument za doseganje ciljev prehoda v </a:t>
            </a:r>
            <a:r>
              <a:rPr lang="sl-SI" dirty="0" err="1"/>
              <a:t>nizkoogljično</a:t>
            </a:r>
            <a:r>
              <a:rPr lang="sl-SI" dirty="0"/>
              <a:t> družbo. </a:t>
            </a:r>
            <a:r>
              <a:rPr lang="en-US" dirty="0" err="1"/>
              <a:t>Implicitna</a:t>
            </a:r>
            <a:r>
              <a:rPr lang="en-US" dirty="0"/>
              <a:t> </a:t>
            </a:r>
            <a:r>
              <a:rPr lang="en-US" dirty="0" err="1"/>
              <a:t>davčna</a:t>
            </a:r>
            <a:r>
              <a:rPr lang="en-US" dirty="0"/>
              <a:t> </a:t>
            </a:r>
            <a:r>
              <a:rPr lang="en-US" dirty="0" err="1"/>
              <a:t>stopnja</a:t>
            </a:r>
            <a:r>
              <a:rPr lang="en-US" dirty="0"/>
              <a:t>, </a:t>
            </a:r>
            <a:r>
              <a:rPr lang="en-US" dirty="0" err="1"/>
              <a:t>skozi</a:t>
            </a:r>
            <a:r>
              <a:rPr lang="en-US" dirty="0"/>
              <a:t> </a:t>
            </a:r>
            <a:r>
              <a:rPr lang="en-US" dirty="0" err="1"/>
              <a:t>celotno</a:t>
            </a:r>
            <a:r>
              <a:rPr lang="en-US" dirty="0"/>
              <a:t> </a:t>
            </a:r>
            <a:r>
              <a:rPr lang="en-US" dirty="0" err="1"/>
              <a:t>opazovano</a:t>
            </a:r>
            <a:r>
              <a:rPr lang="en-US" dirty="0"/>
              <a:t> </a:t>
            </a:r>
            <a:r>
              <a:rPr lang="en-US" dirty="0" err="1"/>
              <a:t>obdobje</a:t>
            </a:r>
            <a:r>
              <a:rPr lang="en-US" dirty="0"/>
              <a:t> </a:t>
            </a:r>
            <a:r>
              <a:rPr lang="en-US" dirty="0" err="1"/>
              <a:t>nekoliko</a:t>
            </a:r>
            <a:r>
              <a:rPr lang="en-US" dirty="0"/>
              <a:t> </a:t>
            </a:r>
            <a:r>
              <a:rPr lang="en-US" dirty="0" err="1"/>
              <a:t>niha</a:t>
            </a:r>
            <a:r>
              <a:rPr lang="en-US" dirty="0"/>
              <a:t>. V </a:t>
            </a:r>
            <a:r>
              <a:rPr lang="en-US" dirty="0" err="1"/>
              <a:t>letu</a:t>
            </a:r>
            <a:r>
              <a:rPr lang="en-US" dirty="0"/>
              <a:t> 2021 je pod </a:t>
            </a:r>
            <a:r>
              <a:rPr lang="en-US" dirty="0" err="1"/>
              <a:t>povprečjem</a:t>
            </a:r>
            <a:r>
              <a:rPr lang="en-US" dirty="0"/>
              <a:t> EU. </a:t>
            </a: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 Zelena delovna mesta: Kazalec je namenjen spremljanju učinka podnebne politike na trg delovne sile. Kjer se spremlja število zaposlenih v sektorju </a:t>
            </a:r>
            <a:r>
              <a:rPr lang="sl-SI" dirty="0" err="1"/>
              <a:t>okoljskega</a:t>
            </a:r>
            <a:r>
              <a:rPr lang="sl-SI" dirty="0"/>
              <a:t> blaga in storitev v primerjavi z vsemi zaposlenimi v SI. Ciljna vrednost ni zastavljena. </a:t>
            </a:r>
            <a:r>
              <a:rPr lang="en-US" dirty="0" err="1"/>
              <a:t>Delež</a:t>
            </a:r>
            <a:r>
              <a:rPr lang="en-US" dirty="0"/>
              <a:t> </a:t>
            </a:r>
            <a:r>
              <a:rPr lang="en-US" dirty="0" err="1"/>
              <a:t>sektorja</a:t>
            </a:r>
            <a:r>
              <a:rPr lang="en-US" dirty="0"/>
              <a:t> </a:t>
            </a:r>
            <a:r>
              <a:rPr lang="en-US" dirty="0" err="1"/>
              <a:t>okoljskega</a:t>
            </a:r>
            <a:r>
              <a:rPr lang="en-US" dirty="0"/>
              <a:t> </a:t>
            </a:r>
            <a:r>
              <a:rPr lang="en-US" dirty="0" err="1"/>
              <a:t>blaga</a:t>
            </a:r>
            <a:r>
              <a:rPr lang="en-US" dirty="0"/>
              <a:t> in </a:t>
            </a:r>
            <a:r>
              <a:rPr lang="en-US" dirty="0" err="1"/>
              <a:t>storitev</a:t>
            </a:r>
            <a:r>
              <a:rPr lang="en-US" dirty="0"/>
              <a:t> med </a:t>
            </a:r>
            <a:r>
              <a:rPr lang="en-US" dirty="0" err="1"/>
              <a:t>vsemi</a:t>
            </a:r>
            <a:r>
              <a:rPr lang="en-US" dirty="0"/>
              <a:t> </a:t>
            </a:r>
            <a:r>
              <a:rPr lang="en-US" dirty="0" err="1"/>
              <a:t>zaposlenimi</a:t>
            </a:r>
            <a:r>
              <a:rPr lang="en-US" dirty="0"/>
              <a:t> v </a:t>
            </a:r>
            <a:r>
              <a:rPr lang="en-US" dirty="0" err="1"/>
              <a:t>Sloveniji</a:t>
            </a:r>
            <a:r>
              <a:rPr lang="en-US" dirty="0"/>
              <a:t> se ne </a:t>
            </a:r>
            <a:r>
              <a:rPr lang="sl-SI" dirty="0"/>
              <a:t>spreminja veliko, </a:t>
            </a:r>
            <a:r>
              <a:rPr lang="en-US" dirty="0" err="1"/>
              <a:t>počasi</a:t>
            </a:r>
            <a:r>
              <a:rPr lang="en-US" dirty="0"/>
              <a:t> </a:t>
            </a:r>
            <a:r>
              <a:rPr lang="en-US" dirty="0" err="1"/>
              <a:t>raste</a:t>
            </a:r>
            <a:r>
              <a:rPr lang="en-US" dirty="0"/>
              <a:t> in </a:t>
            </a:r>
            <a:r>
              <a:rPr lang="en-US" dirty="0" err="1"/>
              <a:t>znaša</a:t>
            </a:r>
            <a:r>
              <a:rPr lang="en-US" dirty="0"/>
              <a:t> 2,7 %.</a:t>
            </a:r>
            <a:endParaRPr lang="sl-SI" dirty="0"/>
          </a:p>
          <a:p>
            <a:pPr marL="0" marR="0" lvl="0" indent="0" algn="l" defTabSz="1828434" rtl="0" eaLnBrk="1" fontAlgn="auto" latinLnBrk="0" hangingPunct="1">
              <a:lnSpc>
                <a:spcPct val="100000"/>
              </a:lnSpc>
              <a:spcBef>
                <a:spcPts val="0"/>
              </a:spcBef>
              <a:spcAft>
                <a:spcPts val="0"/>
              </a:spcAft>
              <a:buClrTx/>
              <a:buSzTx/>
              <a:buFontTx/>
              <a:buNone/>
              <a:tabLst/>
              <a:defRPr/>
            </a:pPr>
            <a:r>
              <a:rPr lang="sl-SI" dirty="0"/>
              <a:t>- Indeks </a:t>
            </a:r>
            <a:r>
              <a:rPr lang="sl-SI" dirty="0" err="1"/>
              <a:t>Ekoinovacij</a:t>
            </a:r>
            <a:r>
              <a:rPr lang="sl-SI" dirty="0"/>
              <a:t> meri </a:t>
            </a:r>
            <a:r>
              <a:rPr lang="sl-SI" dirty="0" err="1"/>
              <a:t>okoljsko</a:t>
            </a:r>
            <a:r>
              <a:rPr lang="sl-SI" dirty="0"/>
              <a:t> inovacijsko uspešnost držav članic EU na podlagi 12 kazalcev. Ciljna vrednost za ta kazalec ni zastavljena. </a:t>
            </a:r>
            <a:r>
              <a:rPr lang="en-US" dirty="0" err="1"/>
              <a:t>Eko</a:t>
            </a:r>
            <a:r>
              <a:rPr lang="en-US" dirty="0"/>
              <a:t> </a:t>
            </a:r>
            <a:r>
              <a:rPr lang="en-US" dirty="0" err="1"/>
              <a:t>inovacijski</a:t>
            </a:r>
            <a:r>
              <a:rPr lang="en-US" dirty="0"/>
              <a:t> </a:t>
            </a:r>
            <a:r>
              <a:rPr lang="en-US" dirty="0" err="1"/>
              <a:t>indeks</a:t>
            </a:r>
            <a:r>
              <a:rPr lang="en-US" dirty="0"/>
              <a:t> se </a:t>
            </a:r>
            <a:r>
              <a:rPr lang="en-US" dirty="0" err="1"/>
              <a:t>skozi</a:t>
            </a:r>
            <a:r>
              <a:rPr lang="en-US" dirty="0"/>
              <a:t> </a:t>
            </a:r>
            <a:r>
              <a:rPr lang="en-US" dirty="0" err="1"/>
              <a:t>leta</a:t>
            </a:r>
            <a:r>
              <a:rPr lang="en-US" dirty="0"/>
              <a:t> </a:t>
            </a:r>
            <a:r>
              <a:rPr lang="en-US" dirty="0" err="1"/>
              <a:t>izboljšuje</a:t>
            </a:r>
            <a:r>
              <a:rPr lang="en-US" dirty="0"/>
              <a:t>.</a:t>
            </a:r>
            <a:r>
              <a:rPr lang="sl-SI" dirty="0"/>
              <a:t> Slovenija spada v skupino srednjih inovatorjev.</a:t>
            </a:r>
          </a:p>
          <a:p>
            <a:endParaRPr lang="sl-SI" dirty="0"/>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7</a:t>
            </a:fld>
            <a:endParaRPr lang="en-US"/>
          </a:p>
        </p:txBody>
      </p:sp>
    </p:spTree>
    <p:extLst>
      <p:ext uri="{BB962C8B-B14F-4D97-AF65-F5344CB8AC3E}">
        <p14:creationId xmlns:p14="http://schemas.microsoft.com/office/powerpoint/2010/main" val="216284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Za konec bom podala nekaj splošnih ugotovitev Poročila, ki je bila izveden ob koncu projekta </a:t>
            </a:r>
            <a:r>
              <a:rPr lang="sl-SI" dirty="0" err="1"/>
              <a:t>Life</a:t>
            </a:r>
            <a:r>
              <a:rPr lang="sl-SI" dirty="0"/>
              <a:t> podnebna pot 2050, ki govori o uporabi rezultatov </a:t>
            </a:r>
            <a:r>
              <a:rPr lang="sl-SI" dirty="0" err="1"/>
              <a:t>podnebenga</a:t>
            </a:r>
            <a:r>
              <a:rPr lang="sl-SI" dirty="0"/>
              <a:t> ogledala, kjer so zajeti tudi vsi kazalci, tudi kazalci zelene gospodarske rasti.</a:t>
            </a:r>
          </a:p>
          <a:p>
            <a:endParaRPr lang="sl-SI" dirty="0"/>
          </a:p>
          <a:p>
            <a:r>
              <a:rPr lang="sl-SI" dirty="0"/>
              <a:t>Rezultate podnebnega ogledala se uporablja na različnih področjih, kot so oskrba z energijo, za horizontalne ukrepe, promet, kmetijstvo, stavbe, industrija ter drugo</a:t>
            </a:r>
          </a:p>
          <a:p>
            <a:r>
              <a:rPr lang="sl-SI" dirty="0"/>
              <a:t>Na podlagi rezultatov v poročilu, se Rezultate podnebnega ogledala uporablja za pripravo strateških dokumentov, spremljanje izvajanja ter poročanje, razvoj in pripravo novih instrumentov, ter drugo. </a:t>
            </a:r>
          </a:p>
          <a:p>
            <a:r>
              <a:rPr lang="sl-SI" dirty="0"/>
              <a:t>Rezultate podnebnega ogledala pa se uporablja nekajkrat letno.</a:t>
            </a:r>
            <a:endParaRPr lang="en-US" dirty="0"/>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8</a:t>
            </a:fld>
            <a:endParaRPr lang="en-US"/>
          </a:p>
        </p:txBody>
      </p:sp>
    </p:spTree>
    <p:extLst>
      <p:ext uri="{BB962C8B-B14F-4D97-AF65-F5344CB8AC3E}">
        <p14:creationId xmlns:p14="http://schemas.microsoft.com/office/powerpoint/2010/main" val="200097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Tokrat bo predstavitev govorila o novih kazalcih na področju zelene gospodarske rasti in zelenega financiranja.</a:t>
            </a:r>
          </a:p>
        </p:txBody>
      </p:sp>
      <p:sp>
        <p:nvSpPr>
          <p:cNvPr id="4" name="Označba mesta številke diapozitiva 3"/>
          <p:cNvSpPr>
            <a:spLocks noGrp="1"/>
          </p:cNvSpPr>
          <p:nvPr>
            <p:ph type="sldNum" sz="quarter" idx="5"/>
          </p:nvPr>
        </p:nvSpPr>
        <p:spPr/>
        <p:txBody>
          <a:bodyPr/>
          <a:lstStyle/>
          <a:p>
            <a:fld id="{8F06452B-B6B8-4D1A-A5DB-EC63412EC8C4}" type="slidenum">
              <a:rPr lang="en-US" smtClean="0"/>
              <a:t>12</a:t>
            </a:fld>
            <a:endParaRPr lang="en-US"/>
          </a:p>
        </p:txBody>
      </p:sp>
    </p:spTree>
    <p:extLst>
      <p:ext uri="{BB962C8B-B14F-4D97-AF65-F5344CB8AC3E}">
        <p14:creationId xmlns:p14="http://schemas.microsoft.com/office/powerpoint/2010/main" val="524334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s://podnebnapot2050.si/"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ca">
    <p:spTree>
      <p:nvGrpSpPr>
        <p:cNvPr id="1" name=""/>
        <p:cNvGrpSpPr/>
        <p:nvPr/>
      </p:nvGrpSpPr>
      <p:grpSpPr>
        <a:xfrm>
          <a:off x="0" y="0"/>
          <a:ext cx="0" cy="0"/>
          <a:chOff x="0" y="0"/>
          <a:chExt cx="0" cy="0"/>
        </a:xfrm>
      </p:grpSpPr>
      <p:sp>
        <p:nvSpPr>
          <p:cNvPr id="8" name="Parallelogram 7"/>
          <p:cNvSpPr/>
          <p:nvPr userDrawn="1"/>
        </p:nvSpPr>
        <p:spPr>
          <a:xfrm flipH="1">
            <a:off x="-5931766" y="447473"/>
            <a:ext cx="24666936" cy="13716000"/>
          </a:xfrm>
          <a:prstGeom prst="parallelogram">
            <a:avLst>
              <a:gd name="adj" fmla="val 44295"/>
            </a:avLst>
          </a:prstGeom>
          <a:solidFill>
            <a:srgbClr val="40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800000" y="6595219"/>
            <a:ext cx="13590746" cy="3155007"/>
          </a:xfrm>
          <a:prstGeom prst="rect">
            <a:avLst/>
          </a:prstGeom>
        </p:spPr>
        <p:txBody>
          <a:bodyPr anchor="b"/>
          <a:lstStyle>
            <a:lvl1pPr algn="l">
              <a:defRPr sz="9600" b="1" i="0" baseline="0">
                <a:solidFill>
                  <a:srgbClr val="FFFFFF"/>
                </a:solidFill>
                <a:latin typeface="Arial"/>
                <a:cs typeface="Arial"/>
              </a:defRPr>
            </a:lvl1pPr>
          </a:lstStyle>
          <a:p>
            <a:r>
              <a:rPr lang="en-US" dirty="0" err="1"/>
              <a:t>Kliknite</a:t>
            </a:r>
            <a:r>
              <a:rPr lang="en-US" dirty="0"/>
              <a:t> za </a:t>
            </a:r>
            <a:r>
              <a:rPr lang="en-US" dirty="0" err="1"/>
              <a:t>spremembo</a:t>
            </a:r>
            <a:r>
              <a:rPr lang="en-US" dirty="0"/>
              <a:t> </a:t>
            </a:r>
            <a:r>
              <a:rPr lang="en-US" dirty="0" err="1"/>
              <a:t>naslova</a:t>
            </a:r>
            <a:r>
              <a:rPr lang="en-US" dirty="0"/>
              <a:t> </a:t>
            </a:r>
            <a:r>
              <a:rPr lang="en-US" dirty="0" err="1"/>
              <a:t>predstav</a:t>
            </a:r>
            <a:r>
              <a:rPr lang="sl-SI" dirty="0"/>
              <a:t>i</a:t>
            </a:r>
            <a:r>
              <a:rPr lang="en-US" dirty="0" err="1"/>
              <a:t>tve</a:t>
            </a:r>
            <a:endParaRPr lang="en-US" dirty="0"/>
          </a:p>
        </p:txBody>
      </p:sp>
      <p:sp>
        <p:nvSpPr>
          <p:cNvPr id="3" name="Subtitle 2"/>
          <p:cNvSpPr>
            <a:spLocks noGrp="1"/>
          </p:cNvSpPr>
          <p:nvPr>
            <p:ph type="subTitle" idx="1" hasCustomPrompt="1"/>
          </p:nvPr>
        </p:nvSpPr>
        <p:spPr>
          <a:xfrm>
            <a:off x="1800000" y="5725313"/>
            <a:ext cx="13526169" cy="1148130"/>
          </a:xfrm>
          <a:prstGeom prst="rect">
            <a:avLst/>
          </a:prstGeom>
        </p:spPr>
        <p:txBody>
          <a:bodyPr anchor="b" anchorCtr="0"/>
          <a:lstStyle>
            <a:lvl1pPr marL="0" indent="0" algn="l">
              <a:buNone/>
              <a:defRPr sz="4799">
                <a:solidFill>
                  <a:schemeClr val="bg1"/>
                </a:solidFill>
                <a:latin typeface="Arial"/>
                <a:cs typeface="Aria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err="1"/>
              <a:t>Dogodek</a:t>
            </a:r>
            <a:endParaRPr lang="en-US" dirty="0"/>
          </a:p>
        </p:txBody>
      </p:sp>
      <p:sp>
        <p:nvSpPr>
          <p:cNvPr id="6" name="TextBox 5">
            <a:extLst>
              <a:ext uri="{FF2B5EF4-FFF2-40B4-BE49-F238E27FC236}">
                <a16:creationId xmlns:a16="http://schemas.microsoft.com/office/drawing/2014/main" xmlns="" id="{E460EA79-07C5-4AFB-88F0-1CD154FF25D9}"/>
              </a:ext>
            </a:extLst>
          </p:cNvPr>
          <p:cNvSpPr txBox="1"/>
          <p:nvPr userDrawn="1"/>
        </p:nvSpPr>
        <p:spPr>
          <a:xfrm>
            <a:off x="20291903" y="4162711"/>
            <a:ext cx="3235396" cy="2308324"/>
          </a:xfrm>
          <a:prstGeom prst="rect">
            <a:avLst/>
          </a:prstGeom>
          <a:noFill/>
        </p:spPr>
        <p:txBody>
          <a:bodyPr wrap="square" rtlCol="0">
            <a:spAutoFit/>
          </a:bodyPr>
          <a:lstStyle/>
          <a:p>
            <a:r>
              <a:rPr lang="sl-SI" sz="4800" b="1" kern="1200" cap="small" baseline="0" dirty="0">
                <a:solidFill>
                  <a:srgbClr val="40C8F4"/>
                </a:solidFill>
                <a:latin typeface="Arial"/>
                <a:ea typeface="+mn-ea"/>
                <a:cs typeface="Arial"/>
              </a:rPr>
              <a:t>Kazalci</a:t>
            </a:r>
            <a:r>
              <a:rPr lang="sl-SI" sz="4800" b="1" dirty="0">
                <a:solidFill>
                  <a:srgbClr val="40C8F4"/>
                </a:solidFill>
                <a:latin typeface="Arial"/>
                <a:cs typeface="Arial"/>
              </a:rPr>
              <a:t> P</a:t>
            </a:r>
            <a:r>
              <a:rPr lang="sl-SI" sz="4800" b="1" cap="small" baseline="0" dirty="0">
                <a:solidFill>
                  <a:srgbClr val="40C8F4"/>
                </a:solidFill>
                <a:latin typeface="Arial"/>
                <a:cs typeface="Arial"/>
              </a:rPr>
              <a:t>odnebno</a:t>
            </a:r>
            <a:r>
              <a:rPr lang="sl-SI" sz="4800" b="1" dirty="0">
                <a:solidFill>
                  <a:srgbClr val="40C8F4"/>
                </a:solidFill>
                <a:latin typeface="Arial"/>
                <a:cs typeface="Arial"/>
              </a:rPr>
              <a:t> </a:t>
            </a:r>
            <a:r>
              <a:rPr lang="sl-SI" sz="4800" b="1" cap="small" baseline="0" dirty="0">
                <a:solidFill>
                  <a:srgbClr val="40C8F4"/>
                </a:solidFill>
                <a:latin typeface="Arial"/>
                <a:cs typeface="Arial"/>
              </a:rPr>
              <a:t>Ogledalo</a:t>
            </a:r>
            <a:endParaRPr lang="sl-SI" sz="4800" b="1" dirty="0">
              <a:solidFill>
                <a:srgbClr val="40C8F4"/>
              </a:solidFill>
              <a:latin typeface="Arial"/>
              <a:cs typeface="Arial"/>
            </a:endParaRPr>
          </a:p>
        </p:txBody>
      </p:sp>
      <p:grpSp>
        <p:nvGrpSpPr>
          <p:cNvPr id="15" name="Group 14">
            <a:extLst>
              <a:ext uri="{FF2B5EF4-FFF2-40B4-BE49-F238E27FC236}">
                <a16:creationId xmlns:a16="http://schemas.microsoft.com/office/drawing/2014/main" xmlns="" id="{BF11A817-D23C-4CC2-B7FA-1648EA6B4C94}"/>
              </a:ext>
            </a:extLst>
          </p:cNvPr>
          <p:cNvGrpSpPr/>
          <p:nvPr userDrawn="1"/>
        </p:nvGrpSpPr>
        <p:grpSpPr>
          <a:xfrm>
            <a:off x="16313403" y="3477250"/>
            <a:ext cx="3654397" cy="3606094"/>
            <a:chOff x="18923252" y="7949301"/>
            <a:chExt cx="3654397" cy="3606094"/>
          </a:xfrm>
        </p:grpSpPr>
        <p:pic>
          <p:nvPicPr>
            <p:cNvPr id="13" name="Picture 12">
              <a:extLst>
                <a:ext uri="{FF2B5EF4-FFF2-40B4-BE49-F238E27FC236}">
                  <a16:creationId xmlns:a16="http://schemas.microsoft.com/office/drawing/2014/main" xmlns="" id="{100FD5A0-55F2-4EC5-A5AA-F9AE2D79ED34}"/>
                </a:ext>
              </a:extLst>
            </p:cNvPr>
            <p:cNvPicPr>
              <a:picLocks noChangeAspect="1"/>
            </p:cNvPicPr>
            <p:nvPr userDrawn="1"/>
          </p:nvPicPr>
          <p:blipFill>
            <a:blip r:embed="rId2"/>
            <a:stretch>
              <a:fillRect/>
            </a:stretch>
          </p:blipFill>
          <p:spPr>
            <a:xfrm>
              <a:off x="18923252" y="7971957"/>
              <a:ext cx="3654397" cy="3583438"/>
            </a:xfrm>
            <a:prstGeom prst="ellipse">
              <a:avLst/>
            </a:prstGeom>
            <a:solidFill>
              <a:srgbClr val="DEDEDE"/>
            </a:solidFill>
          </p:spPr>
        </p:pic>
        <p:sp>
          <p:nvSpPr>
            <p:cNvPr id="14" name="Oval 13">
              <a:extLst>
                <a:ext uri="{FF2B5EF4-FFF2-40B4-BE49-F238E27FC236}">
                  <a16:creationId xmlns:a16="http://schemas.microsoft.com/office/drawing/2014/main" xmlns="" id="{02DDD556-BAC6-403B-9B71-ED93FCEF845C}"/>
                </a:ext>
              </a:extLst>
            </p:cNvPr>
            <p:cNvSpPr/>
            <p:nvPr userDrawn="1"/>
          </p:nvSpPr>
          <p:spPr>
            <a:xfrm>
              <a:off x="18964033" y="7949301"/>
              <a:ext cx="3605471" cy="3583438"/>
            </a:xfrm>
            <a:prstGeom prst="ellipse">
              <a:avLst/>
            </a:prstGeom>
            <a:noFill/>
            <a:ln w="10160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14595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601585" y="1083184"/>
            <a:ext cx="21025723" cy="2651126"/>
          </a:xfrm>
          <a:prstGeom prst="rect">
            <a:avLst/>
          </a:prstGeom>
        </p:spPr>
        <p:txBody>
          <a:bodyPr/>
          <a:lstStyle>
            <a:lvl1pPr>
              <a:defRPr sz="7000" b="1" i="0">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1601585" y="3938954"/>
            <a:ext cx="21025723" cy="8414971"/>
          </a:xfrm>
          <a:prstGeom prst="rect">
            <a:avLst/>
          </a:prstGeom>
        </p:spPr>
        <p:txBody>
          <a:bodyPr/>
          <a:lstStyle>
            <a:lvl1pPr marL="0" indent="0">
              <a:buNone/>
              <a:defRPr sz="4400" b="0">
                <a:latin typeface="Arial"/>
                <a:cs typeface="Arial"/>
              </a:defRPr>
            </a:lvl1pPr>
            <a:lvl2pPr>
              <a:defRPr sz="3200">
                <a:latin typeface="Arial"/>
                <a:cs typeface="Arial"/>
              </a:defRPr>
            </a:lvl2pPr>
            <a:lvl3pPr>
              <a:defRPr sz="3200">
                <a:latin typeface="Arial"/>
                <a:cs typeface="Arial"/>
              </a:defRPr>
            </a:lvl3pPr>
            <a:lvl4pPr>
              <a:defRPr sz="3200">
                <a:latin typeface="Arial"/>
                <a:cs typeface="Arial"/>
              </a:defRPr>
            </a:lvl4pPr>
            <a:lvl5pPr>
              <a:defRPr sz="3200">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solidFill>
            <a:srgbClr val="40C8F4"/>
          </a:solidFill>
        </p:spPr>
        <p:txBody>
          <a:bodyPr/>
          <a:lstStyle/>
          <a:p>
            <a:fld id="{3CBF67D7-8C75-433C-B949-F5BA01069781}" type="slidenum">
              <a:rPr lang="en-US" smtClean="0"/>
              <a:t>‹#›</a:t>
            </a:fld>
            <a:endParaRPr lang="en-US"/>
          </a:p>
        </p:txBody>
      </p:sp>
      <p:sp>
        <p:nvSpPr>
          <p:cNvPr id="4" name="TextBox 3">
            <a:extLst>
              <a:ext uri="{FF2B5EF4-FFF2-40B4-BE49-F238E27FC236}">
                <a16:creationId xmlns:a16="http://schemas.microsoft.com/office/drawing/2014/main" xmlns="" id="{F3D9B9AF-CE90-4776-A6BB-C9A04B34A5C3}"/>
              </a:ext>
            </a:extLst>
          </p:cNvPr>
          <p:cNvSpPr txBox="1"/>
          <p:nvPr userDrawn="1"/>
        </p:nvSpPr>
        <p:spPr>
          <a:xfrm>
            <a:off x="1395498" y="12689909"/>
            <a:ext cx="5246009" cy="461665"/>
          </a:xfrm>
          <a:prstGeom prst="rect">
            <a:avLst/>
          </a:prstGeom>
          <a:noFill/>
        </p:spPr>
        <p:txBody>
          <a:bodyPr wrap="square" rtlCol="0">
            <a:spAutoFit/>
          </a:bodyPr>
          <a:lstStyle/>
          <a:p>
            <a:r>
              <a:rPr lang="sl-SI" sz="2400" b="1" cap="small" baseline="0" dirty="0">
                <a:solidFill>
                  <a:srgbClr val="40C8F4"/>
                </a:solidFill>
                <a:latin typeface="Arial"/>
                <a:cs typeface="Arial"/>
              </a:rPr>
              <a:t>Kazalci Podnebno ogledalo</a:t>
            </a:r>
          </a:p>
        </p:txBody>
      </p:sp>
      <p:grpSp>
        <p:nvGrpSpPr>
          <p:cNvPr id="14" name="Group 13">
            <a:extLst>
              <a:ext uri="{FF2B5EF4-FFF2-40B4-BE49-F238E27FC236}">
                <a16:creationId xmlns:a16="http://schemas.microsoft.com/office/drawing/2014/main" xmlns="" id="{C1A4614C-47BB-44C3-9888-92F70BF4C67B}"/>
              </a:ext>
            </a:extLst>
          </p:cNvPr>
          <p:cNvGrpSpPr/>
          <p:nvPr userDrawn="1"/>
        </p:nvGrpSpPr>
        <p:grpSpPr>
          <a:xfrm>
            <a:off x="426995" y="12532742"/>
            <a:ext cx="786392" cy="775998"/>
            <a:chOff x="426995" y="12532742"/>
            <a:chExt cx="786392" cy="775998"/>
          </a:xfrm>
        </p:grpSpPr>
        <p:pic>
          <p:nvPicPr>
            <p:cNvPr id="12" name="Picture 11">
              <a:extLst>
                <a:ext uri="{FF2B5EF4-FFF2-40B4-BE49-F238E27FC236}">
                  <a16:creationId xmlns:a16="http://schemas.microsoft.com/office/drawing/2014/main" xmlns="" id="{3CA24979-520B-4790-BCEC-750F159579EF}"/>
                </a:ext>
              </a:extLst>
            </p:cNvPr>
            <p:cNvPicPr>
              <a:picLocks noChangeAspect="1"/>
            </p:cNvPicPr>
            <p:nvPr userDrawn="1"/>
          </p:nvPicPr>
          <p:blipFill>
            <a:blip r:embed="rId2"/>
            <a:stretch>
              <a:fillRect/>
            </a:stretch>
          </p:blipFill>
          <p:spPr>
            <a:xfrm flipV="1">
              <a:off x="426995" y="12532742"/>
              <a:ext cx="786392" cy="771123"/>
            </a:xfrm>
            <a:prstGeom prst="ellipse">
              <a:avLst/>
            </a:prstGeom>
            <a:solidFill>
              <a:srgbClr val="DEDEDE"/>
            </a:solidFill>
          </p:spPr>
        </p:pic>
        <p:sp>
          <p:nvSpPr>
            <p:cNvPr id="13" name="Oval 12">
              <a:extLst>
                <a:ext uri="{FF2B5EF4-FFF2-40B4-BE49-F238E27FC236}">
                  <a16:creationId xmlns:a16="http://schemas.microsoft.com/office/drawing/2014/main" xmlns="" id="{D36A20A4-C24C-4785-A985-0122A93EA8F0}"/>
                </a:ext>
              </a:extLst>
            </p:cNvPr>
            <p:cNvSpPr/>
            <p:nvPr userDrawn="1"/>
          </p:nvSpPr>
          <p:spPr>
            <a:xfrm flipV="1">
              <a:off x="435771" y="12537617"/>
              <a:ext cx="775864" cy="771123"/>
            </a:xfrm>
            <a:prstGeom prst="ellipse">
              <a:avLst/>
            </a:prstGeom>
            <a:noFill/>
            <a:ln w="4445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36919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slovnica poglavja">
    <p:spTree>
      <p:nvGrpSpPr>
        <p:cNvPr id="1" name=""/>
        <p:cNvGrpSpPr/>
        <p:nvPr/>
      </p:nvGrpSpPr>
      <p:grpSpPr>
        <a:xfrm>
          <a:off x="0" y="0"/>
          <a:ext cx="0" cy="0"/>
          <a:chOff x="0" y="0"/>
          <a:chExt cx="0" cy="0"/>
        </a:xfrm>
      </p:grpSpPr>
      <p:pic>
        <p:nvPicPr>
          <p:cNvPr id="4" name="Picture 3" descr="charlize-birdsinger-9633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2698"/>
            <a:ext cx="24377650" cy="13713302"/>
          </a:xfrm>
          <a:prstGeom prst="rect">
            <a:avLst/>
          </a:prstGeom>
        </p:spPr>
      </p:pic>
      <p:sp>
        <p:nvSpPr>
          <p:cNvPr id="7" name="Parallelogram 6"/>
          <p:cNvSpPr/>
          <p:nvPr userDrawn="1"/>
        </p:nvSpPr>
        <p:spPr>
          <a:xfrm flipH="1">
            <a:off x="-6008732" y="-291686"/>
            <a:ext cx="24666936" cy="13716000"/>
          </a:xfrm>
          <a:prstGeom prst="parallelogram">
            <a:avLst>
              <a:gd name="adj" fmla="val 44295"/>
            </a:avLst>
          </a:prstGeom>
          <a:solidFill>
            <a:srgbClr val="40C8F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663268" y="2647409"/>
            <a:ext cx="12952560" cy="5681153"/>
          </a:xfrm>
          <a:prstGeom prst="rect">
            <a:avLst/>
          </a:prstGeom>
        </p:spPr>
        <p:txBody>
          <a:bodyPr anchor="b"/>
          <a:lstStyle>
            <a:lvl1pPr>
              <a:defRPr sz="9600" b="1" i="0">
                <a:solidFill>
                  <a:srgbClr val="FFFFFF"/>
                </a:solidFill>
                <a:latin typeface="Arial"/>
                <a:cs typeface="Arial"/>
              </a:defRPr>
            </a:lvl1pPr>
          </a:lstStyle>
          <a:p>
            <a:r>
              <a:rPr lang="sl-SI" dirty="0"/>
              <a:t>Hvala za pozornost</a:t>
            </a:r>
            <a:endParaRPr lang="en-US" dirty="0"/>
          </a:p>
        </p:txBody>
      </p:sp>
      <p:sp>
        <p:nvSpPr>
          <p:cNvPr id="3" name="Text Placeholder 2"/>
          <p:cNvSpPr>
            <a:spLocks noGrp="1"/>
          </p:cNvSpPr>
          <p:nvPr>
            <p:ph type="body" idx="1" hasCustomPrompt="1"/>
          </p:nvPr>
        </p:nvSpPr>
        <p:spPr>
          <a:xfrm>
            <a:off x="1663268" y="8382538"/>
            <a:ext cx="13964260" cy="3283315"/>
          </a:xfrm>
          <a:prstGeom prst="rect">
            <a:avLst/>
          </a:prstGeom>
        </p:spPr>
        <p:txBody>
          <a:bodyPr/>
          <a:lstStyle>
            <a:lvl1pPr marL="0" indent="0">
              <a:buNone/>
              <a:defRPr sz="4799">
                <a:solidFill>
                  <a:srgbClr val="FFFFFF"/>
                </a:solidFill>
                <a:latin typeface="Arial"/>
                <a:cs typeface="Aria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sl-SI" dirty="0"/>
              <a:t>Ime in priimek</a:t>
            </a:r>
            <a:br>
              <a:rPr lang="sl-SI" dirty="0"/>
            </a:br>
            <a:r>
              <a:rPr lang="sl-SI" dirty="0"/>
              <a:t>e-pošta:</a:t>
            </a:r>
            <a:endParaRPr lang="en-US" dirty="0"/>
          </a:p>
        </p:txBody>
      </p:sp>
      <p:sp>
        <p:nvSpPr>
          <p:cNvPr id="6" name="Slide Number Placeholder 5"/>
          <p:cNvSpPr>
            <a:spLocks noGrp="1"/>
          </p:cNvSpPr>
          <p:nvPr>
            <p:ph type="sldNum" sz="quarter" idx="12"/>
          </p:nvPr>
        </p:nvSpPr>
        <p:spPr/>
        <p:txBody>
          <a:bodyPr/>
          <a:lstStyle/>
          <a:p>
            <a:fld id="{3CBF67D7-8C75-433C-B949-F5BA01069781}" type="slidenum">
              <a:rPr lang="en-US" smtClean="0"/>
              <a:t>‹#›</a:t>
            </a:fld>
            <a:endParaRPr lang="en-US"/>
          </a:p>
        </p:txBody>
      </p:sp>
      <p:sp>
        <p:nvSpPr>
          <p:cNvPr id="12" name="TextBox 11">
            <a:extLst>
              <a:ext uri="{FF2B5EF4-FFF2-40B4-BE49-F238E27FC236}">
                <a16:creationId xmlns:a16="http://schemas.microsoft.com/office/drawing/2014/main" xmlns="" id="{58F83116-4909-413E-AED6-5F25796B8E46}"/>
              </a:ext>
            </a:extLst>
          </p:cNvPr>
          <p:cNvSpPr txBox="1"/>
          <p:nvPr userDrawn="1"/>
        </p:nvSpPr>
        <p:spPr>
          <a:xfrm>
            <a:off x="1569296" y="12583554"/>
            <a:ext cx="5246009" cy="461665"/>
          </a:xfrm>
          <a:prstGeom prst="rect">
            <a:avLst/>
          </a:prstGeom>
          <a:noFill/>
        </p:spPr>
        <p:txBody>
          <a:bodyPr wrap="square" rtlCol="0">
            <a:spAutoFit/>
          </a:bodyPr>
          <a:lstStyle/>
          <a:p>
            <a:r>
              <a:rPr lang="sl-SI" sz="2400" b="1" cap="small" baseline="0" dirty="0">
                <a:solidFill>
                  <a:schemeClr val="bg1"/>
                </a:solidFill>
                <a:latin typeface="Arial"/>
                <a:cs typeface="Arial"/>
              </a:rPr>
              <a:t>Kazalci Podnebno ogledalo</a:t>
            </a:r>
          </a:p>
        </p:txBody>
      </p:sp>
      <p:grpSp>
        <p:nvGrpSpPr>
          <p:cNvPr id="17" name="Group 16">
            <a:extLst>
              <a:ext uri="{FF2B5EF4-FFF2-40B4-BE49-F238E27FC236}">
                <a16:creationId xmlns:a16="http://schemas.microsoft.com/office/drawing/2014/main" xmlns="" id="{541EF3A5-A204-4274-AF6A-FAFB97DD1C9C}"/>
              </a:ext>
            </a:extLst>
          </p:cNvPr>
          <p:cNvGrpSpPr/>
          <p:nvPr userDrawn="1"/>
        </p:nvGrpSpPr>
        <p:grpSpPr>
          <a:xfrm>
            <a:off x="557665" y="12428826"/>
            <a:ext cx="786392" cy="775998"/>
            <a:chOff x="426995" y="12532742"/>
            <a:chExt cx="786392" cy="775998"/>
          </a:xfrm>
        </p:grpSpPr>
        <p:pic>
          <p:nvPicPr>
            <p:cNvPr id="18" name="Picture 17">
              <a:extLst>
                <a:ext uri="{FF2B5EF4-FFF2-40B4-BE49-F238E27FC236}">
                  <a16:creationId xmlns:a16="http://schemas.microsoft.com/office/drawing/2014/main" xmlns="" id="{EF74EECC-DEC1-4BD3-8E4D-F58D6D2C6263}"/>
                </a:ext>
              </a:extLst>
            </p:cNvPr>
            <p:cNvPicPr>
              <a:picLocks noChangeAspect="1"/>
            </p:cNvPicPr>
            <p:nvPr userDrawn="1"/>
          </p:nvPicPr>
          <p:blipFill>
            <a:blip r:embed="rId3"/>
            <a:stretch>
              <a:fillRect/>
            </a:stretch>
          </p:blipFill>
          <p:spPr>
            <a:xfrm flipV="1">
              <a:off x="426995" y="12532742"/>
              <a:ext cx="786392" cy="771123"/>
            </a:xfrm>
            <a:prstGeom prst="ellipse">
              <a:avLst/>
            </a:prstGeom>
            <a:solidFill>
              <a:srgbClr val="DEDEDE"/>
            </a:solidFill>
          </p:spPr>
        </p:pic>
        <p:sp>
          <p:nvSpPr>
            <p:cNvPr id="19" name="Oval 18">
              <a:extLst>
                <a:ext uri="{FF2B5EF4-FFF2-40B4-BE49-F238E27FC236}">
                  <a16:creationId xmlns:a16="http://schemas.microsoft.com/office/drawing/2014/main" xmlns="" id="{23C9CE30-498C-4450-A0BF-A162401A8DEB}"/>
                </a:ext>
              </a:extLst>
            </p:cNvPr>
            <p:cNvSpPr/>
            <p:nvPr userDrawn="1"/>
          </p:nvSpPr>
          <p:spPr>
            <a:xfrm flipV="1">
              <a:off x="435771" y="12537617"/>
              <a:ext cx="775864" cy="771123"/>
            </a:xfrm>
            <a:prstGeom prst="ellipse">
              <a:avLst/>
            </a:prstGeom>
            <a:noFill/>
            <a:ln w="4445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295030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adnja stran">
    <p:spTree>
      <p:nvGrpSpPr>
        <p:cNvPr id="1" name=""/>
        <p:cNvGrpSpPr/>
        <p:nvPr/>
      </p:nvGrpSpPr>
      <p:grpSpPr>
        <a:xfrm>
          <a:off x="0" y="0"/>
          <a:ext cx="0" cy="0"/>
          <a:chOff x="0" y="0"/>
          <a:chExt cx="0" cy="0"/>
        </a:xfrm>
      </p:grpSpPr>
      <p:sp>
        <p:nvSpPr>
          <p:cNvPr id="6" name="Subtitle 2"/>
          <p:cNvSpPr txBox="1">
            <a:spLocks/>
          </p:cNvSpPr>
          <p:nvPr userDrawn="1"/>
        </p:nvSpPr>
        <p:spPr>
          <a:xfrm>
            <a:off x="9924680" y="2345664"/>
            <a:ext cx="8064729" cy="689166"/>
          </a:xfrm>
          <a:prstGeom prst="rect">
            <a:avLst/>
          </a:prstGeom>
        </p:spPr>
        <p:txBody>
          <a:bodyPr vert="horz" wrap="square" lIns="0" tIns="108745" rIns="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hr-HR" sz="2800" b="1" dirty="0" err="1">
                <a:solidFill>
                  <a:srgbClr val="40C8F4"/>
                </a:solidFill>
                <a:latin typeface="Arial"/>
                <a:cs typeface="Arial"/>
              </a:rPr>
              <a:t>Podnebno</a:t>
            </a:r>
            <a:r>
              <a:rPr lang="hr-HR" sz="2800" b="1" dirty="0">
                <a:solidFill>
                  <a:srgbClr val="40C8F4"/>
                </a:solidFill>
                <a:latin typeface="Arial"/>
                <a:cs typeface="Arial"/>
              </a:rPr>
              <a:t> ogledalo 2022 </a:t>
            </a:r>
            <a:r>
              <a:rPr lang="hr-HR" sz="2800" b="0" dirty="0">
                <a:solidFill>
                  <a:srgbClr val="40C8F4"/>
                </a:solidFill>
                <a:latin typeface="Arial"/>
                <a:cs typeface="Arial"/>
              </a:rPr>
              <a:t>smo pripravili: </a:t>
            </a:r>
          </a:p>
        </p:txBody>
      </p:sp>
      <p:pic>
        <p:nvPicPr>
          <p:cNvPr id="8" name="Picture 7"/>
          <p:cNvPicPr>
            <a:picLocks noChangeAspect="1"/>
          </p:cNvPicPr>
          <p:nvPr userDrawn="1"/>
        </p:nvPicPr>
        <p:blipFill>
          <a:blip r:embed="rId2"/>
          <a:stretch>
            <a:fillRect/>
          </a:stretch>
        </p:blipFill>
        <p:spPr>
          <a:xfrm>
            <a:off x="9900390" y="3199525"/>
            <a:ext cx="7089297" cy="1185846"/>
          </a:xfrm>
          <a:prstGeom prst="rect">
            <a:avLst/>
          </a:prstGeom>
        </p:spPr>
      </p:pic>
      <p:pic>
        <p:nvPicPr>
          <p:cNvPr id="9" name="Picture 8"/>
          <p:cNvPicPr>
            <a:picLocks noChangeAspect="1"/>
          </p:cNvPicPr>
          <p:nvPr userDrawn="1"/>
        </p:nvPicPr>
        <p:blipFill rotWithShape="1">
          <a:blip r:embed="rId3"/>
          <a:srcRect l="47489" b="19615"/>
          <a:stretch/>
        </p:blipFill>
        <p:spPr>
          <a:xfrm>
            <a:off x="9333429" y="4889779"/>
            <a:ext cx="11015939" cy="3279415"/>
          </a:xfrm>
          <a:prstGeom prst="rect">
            <a:avLst/>
          </a:prstGeom>
        </p:spPr>
      </p:pic>
      <p:cxnSp>
        <p:nvCxnSpPr>
          <p:cNvPr id="10" name="Straight Connector 9"/>
          <p:cNvCxnSpPr/>
          <p:nvPr userDrawn="1"/>
        </p:nvCxnSpPr>
        <p:spPr>
          <a:xfrm>
            <a:off x="9191144" y="2229556"/>
            <a:ext cx="0" cy="9673069"/>
          </a:xfrm>
          <a:prstGeom prst="line">
            <a:avLst/>
          </a:prstGeom>
          <a:ln>
            <a:solidFill>
              <a:srgbClr val="40C8F4"/>
            </a:solidFill>
          </a:ln>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2526814"/>
            <a:ext cx="3939170" cy="101161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F81B5478-6824-4685-9480-67F77CCF92EE}"/>
              </a:ext>
            </a:extLst>
          </p:cNvPr>
          <p:cNvSpPr txBox="1"/>
          <p:nvPr userDrawn="1"/>
        </p:nvSpPr>
        <p:spPr>
          <a:xfrm>
            <a:off x="5162632" y="5560406"/>
            <a:ext cx="3235396" cy="2308324"/>
          </a:xfrm>
          <a:prstGeom prst="rect">
            <a:avLst/>
          </a:prstGeom>
          <a:noFill/>
        </p:spPr>
        <p:txBody>
          <a:bodyPr wrap="square" rtlCol="0">
            <a:spAutoFit/>
          </a:bodyPr>
          <a:lstStyle/>
          <a:p>
            <a:r>
              <a:rPr lang="sl-SI" sz="4800" b="1" dirty="0">
                <a:solidFill>
                  <a:srgbClr val="40C8F4"/>
                </a:solidFill>
                <a:latin typeface="Arial"/>
                <a:cs typeface="Arial"/>
              </a:rPr>
              <a:t>P</a:t>
            </a:r>
            <a:r>
              <a:rPr lang="sl-SI" sz="4800" b="1" cap="small" baseline="0" dirty="0">
                <a:solidFill>
                  <a:srgbClr val="40C8F4"/>
                </a:solidFill>
                <a:latin typeface="Arial"/>
                <a:cs typeface="Arial"/>
              </a:rPr>
              <a:t>odnebno</a:t>
            </a:r>
            <a:r>
              <a:rPr lang="sl-SI" sz="4800" b="1" dirty="0">
                <a:solidFill>
                  <a:srgbClr val="40C8F4"/>
                </a:solidFill>
                <a:latin typeface="Arial"/>
                <a:cs typeface="Arial"/>
              </a:rPr>
              <a:t> </a:t>
            </a:r>
            <a:r>
              <a:rPr lang="sl-SI" sz="4800" b="1" cap="small" baseline="0" dirty="0">
                <a:solidFill>
                  <a:srgbClr val="40C8F4"/>
                </a:solidFill>
                <a:latin typeface="Arial"/>
                <a:cs typeface="Arial"/>
              </a:rPr>
              <a:t>Ogledalo</a:t>
            </a:r>
            <a:r>
              <a:rPr lang="sl-SI" sz="4800" b="1" dirty="0">
                <a:solidFill>
                  <a:srgbClr val="40C8F4"/>
                </a:solidFill>
                <a:latin typeface="Arial"/>
                <a:cs typeface="Arial"/>
              </a:rPr>
              <a:t/>
            </a:r>
            <a:br>
              <a:rPr lang="sl-SI" sz="4800" b="1" dirty="0">
                <a:solidFill>
                  <a:srgbClr val="40C8F4"/>
                </a:solidFill>
                <a:latin typeface="Arial"/>
                <a:cs typeface="Arial"/>
              </a:rPr>
            </a:br>
            <a:r>
              <a:rPr lang="sl-SI" sz="4800" b="1" dirty="0">
                <a:solidFill>
                  <a:srgbClr val="40C8F4"/>
                </a:solidFill>
                <a:latin typeface="Arial"/>
                <a:cs typeface="Arial"/>
              </a:rPr>
              <a:t>2022</a:t>
            </a:r>
          </a:p>
        </p:txBody>
      </p:sp>
      <p:sp>
        <p:nvSpPr>
          <p:cNvPr id="17" name="Subtitle 2">
            <a:extLst>
              <a:ext uri="{FF2B5EF4-FFF2-40B4-BE49-F238E27FC236}">
                <a16:creationId xmlns:a16="http://schemas.microsoft.com/office/drawing/2014/main" xmlns="" id="{D71CB775-9E04-4E93-B9A6-AB2E7C5B99AE}"/>
              </a:ext>
            </a:extLst>
          </p:cNvPr>
          <p:cNvSpPr txBox="1">
            <a:spLocks/>
          </p:cNvSpPr>
          <p:nvPr userDrawn="1"/>
        </p:nvSpPr>
        <p:spPr>
          <a:xfrm>
            <a:off x="9900390" y="8354311"/>
            <a:ext cx="12269142" cy="1508428"/>
          </a:xfrm>
          <a:prstGeom prst="rect">
            <a:avLst/>
          </a:prstGeom>
        </p:spPr>
        <p:txBody>
          <a:bodyPr vert="horz" wrap="square" lIns="0" tIns="108745" rIns="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hr-HR" sz="2400" b="0" dirty="0">
                <a:solidFill>
                  <a:srgbClr val="40C8F4"/>
                </a:solidFill>
                <a:latin typeface="Arial"/>
                <a:cs typeface="Arial"/>
              </a:rPr>
              <a:t>Pripravljeno v sklopu projekta </a:t>
            </a:r>
            <a:r>
              <a:rPr lang="sl-SI" sz="2400" b="1" i="1" kern="1200" dirty="0">
                <a:solidFill>
                  <a:srgbClr val="40C8F4"/>
                </a:solidFill>
                <a:latin typeface="Arial"/>
                <a:ea typeface="+mn-ea"/>
                <a:cs typeface="Arial"/>
              </a:rPr>
              <a:t>Strokovne podlage za izpolnitev nacionalnih, evropskih in mednarodnih obveznosti poročanja ter pripravo stališča s področja blaženja podnebnih sprememb</a:t>
            </a:r>
            <a:r>
              <a:rPr lang="sl-SI" sz="2400" b="1" kern="1200" dirty="0">
                <a:solidFill>
                  <a:srgbClr val="40C8F4"/>
                </a:solidFill>
                <a:latin typeface="Arial"/>
                <a:ea typeface="+mn-ea"/>
                <a:cs typeface="Arial"/>
              </a:rPr>
              <a:t> </a:t>
            </a:r>
            <a:r>
              <a:rPr lang="sl-SI" sz="2400" b="0" i="0" kern="1200" dirty="0">
                <a:solidFill>
                  <a:srgbClr val="40C8F4"/>
                </a:solidFill>
                <a:latin typeface="Arial"/>
                <a:ea typeface="+mn-ea"/>
                <a:cs typeface="Arial"/>
              </a:rPr>
              <a:t>za Ministrstvo za okolje in prostor.</a:t>
            </a:r>
            <a:r>
              <a:rPr lang="hr-HR" sz="2400" b="0" i="0" kern="1200" dirty="0">
                <a:solidFill>
                  <a:srgbClr val="40C8F4"/>
                </a:solidFill>
                <a:latin typeface="Arial"/>
                <a:ea typeface="+mn-ea"/>
                <a:cs typeface="Arial"/>
              </a:rPr>
              <a:t> </a:t>
            </a:r>
          </a:p>
        </p:txBody>
      </p:sp>
      <p:sp>
        <p:nvSpPr>
          <p:cNvPr id="18" name="Subtitle 2">
            <a:extLst>
              <a:ext uri="{FF2B5EF4-FFF2-40B4-BE49-F238E27FC236}">
                <a16:creationId xmlns:a16="http://schemas.microsoft.com/office/drawing/2014/main" xmlns="" id="{C92FC6D0-1644-4683-B537-519B0FC7942E}"/>
              </a:ext>
            </a:extLst>
          </p:cNvPr>
          <p:cNvSpPr txBox="1">
            <a:spLocks/>
          </p:cNvSpPr>
          <p:nvPr userDrawn="1"/>
        </p:nvSpPr>
        <p:spPr>
          <a:xfrm>
            <a:off x="9924680" y="11213459"/>
            <a:ext cx="12707782" cy="689166"/>
          </a:xfrm>
          <a:prstGeom prst="rect">
            <a:avLst/>
          </a:prstGeom>
        </p:spPr>
        <p:txBody>
          <a:bodyPr vert="horz" wrap="square" lIns="0" tIns="108745" rIns="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hr-HR" sz="2800" b="1" dirty="0" err="1">
                <a:solidFill>
                  <a:srgbClr val="40C8F4"/>
                </a:solidFill>
                <a:latin typeface="Arial"/>
                <a:cs typeface="Arial"/>
              </a:rPr>
              <a:t>Podnebno</a:t>
            </a:r>
            <a:r>
              <a:rPr lang="hr-HR" sz="2800" b="1" dirty="0">
                <a:solidFill>
                  <a:srgbClr val="40C8F4"/>
                </a:solidFill>
                <a:latin typeface="Arial"/>
                <a:cs typeface="Arial"/>
              </a:rPr>
              <a:t> ogledalo 2022 </a:t>
            </a:r>
            <a:r>
              <a:rPr lang="hr-HR" sz="2800" b="0" dirty="0">
                <a:solidFill>
                  <a:srgbClr val="40C8F4"/>
                </a:solidFill>
                <a:latin typeface="Arial"/>
                <a:cs typeface="Arial"/>
              </a:rPr>
              <a:t>je objavljeno na </a:t>
            </a:r>
            <a:r>
              <a:rPr lang="hr-HR" sz="2800" b="1" dirty="0">
                <a:solidFill>
                  <a:srgbClr val="40C8F4"/>
                </a:solidFill>
                <a:latin typeface="Arial"/>
                <a:cs typeface="Arial"/>
                <a:hlinkClick r:id="rId4"/>
              </a:rPr>
              <a:t>https://podnebnapot2050.si/</a:t>
            </a:r>
            <a:r>
              <a:rPr lang="hr-HR" sz="2800" b="1" dirty="0">
                <a:solidFill>
                  <a:srgbClr val="40C8F4"/>
                </a:solidFill>
                <a:latin typeface="Arial"/>
                <a:cs typeface="Arial"/>
              </a:rPr>
              <a:t>  </a:t>
            </a:r>
          </a:p>
        </p:txBody>
      </p:sp>
      <p:grpSp>
        <p:nvGrpSpPr>
          <p:cNvPr id="19" name="Group 18">
            <a:extLst>
              <a:ext uri="{FF2B5EF4-FFF2-40B4-BE49-F238E27FC236}">
                <a16:creationId xmlns:a16="http://schemas.microsoft.com/office/drawing/2014/main" xmlns="" id="{C470F07E-567D-4FAF-9392-B1FCF5FC0518}"/>
              </a:ext>
            </a:extLst>
          </p:cNvPr>
          <p:cNvGrpSpPr/>
          <p:nvPr userDrawn="1"/>
        </p:nvGrpSpPr>
        <p:grpSpPr>
          <a:xfrm>
            <a:off x="1111677" y="4886950"/>
            <a:ext cx="3654397" cy="3606094"/>
            <a:chOff x="18923252" y="7949301"/>
            <a:chExt cx="3654397" cy="3606094"/>
          </a:xfrm>
        </p:grpSpPr>
        <p:pic>
          <p:nvPicPr>
            <p:cNvPr id="20" name="Picture 19">
              <a:extLst>
                <a:ext uri="{FF2B5EF4-FFF2-40B4-BE49-F238E27FC236}">
                  <a16:creationId xmlns:a16="http://schemas.microsoft.com/office/drawing/2014/main" xmlns="" id="{336A6385-0642-4ECD-8BDA-1CD84127C710}"/>
                </a:ext>
              </a:extLst>
            </p:cNvPr>
            <p:cNvPicPr>
              <a:picLocks noChangeAspect="1"/>
            </p:cNvPicPr>
            <p:nvPr userDrawn="1"/>
          </p:nvPicPr>
          <p:blipFill>
            <a:blip r:embed="rId5"/>
            <a:stretch>
              <a:fillRect/>
            </a:stretch>
          </p:blipFill>
          <p:spPr>
            <a:xfrm>
              <a:off x="18923252" y="7971957"/>
              <a:ext cx="3654397" cy="3583438"/>
            </a:xfrm>
            <a:prstGeom prst="ellipse">
              <a:avLst/>
            </a:prstGeom>
            <a:solidFill>
              <a:srgbClr val="DEDEDE"/>
            </a:solidFill>
          </p:spPr>
        </p:pic>
        <p:sp>
          <p:nvSpPr>
            <p:cNvPr id="21" name="Oval 20">
              <a:extLst>
                <a:ext uri="{FF2B5EF4-FFF2-40B4-BE49-F238E27FC236}">
                  <a16:creationId xmlns:a16="http://schemas.microsoft.com/office/drawing/2014/main" xmlns="" id="{5021C858-448E-4AEE-8C9E-416B0189A5B7}"/>
                </a:ext>
              </a:extLst>
            </p:cNvPr>
            <p:cNvSpPr/>
            <p:nvPr userDrawn="1"/>
          </p:nvSpPr>
          <p:spPr>
            <a:xfrm>
              <a:off x="18964033" y="7949301"/>
              <a:ext cx="3605471" cy="3583438"/>
            </a:xfrm>
            <a:prstGeom prst="ellipse">
              <a:avLst/>
            </a:prstGeom>
            <a:noFill/>
            <a:ln w="10160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
        <p:nvSpPr>
          <p:cNvPr id="22" name="Subtitle 2">
            <a:extLst>
              <a:ext uri="{FF2B5EF4-FFF2-40B4-BE49-F238E27FC236}">
                <a16:creationId xmlns:a16="http://schemas.microsoft.com/office/drawing/2014/main" xmlns="" id="{7CF2EAC3-ABCE-48E2-8911-4B46E36D5740}"/>
              </a:ext>
            </a:extLst>
          </p:cNvPr>
          <p:cNvSpPr txBox="1">
            <a:spLocks/>
          </p:cNvSpPr>
          <p:nvPr userDrawn="1"/>
        </p:nvSpPr>
        <p:spPr>
          <a:xfrm>
            <a:off x="9924680" y="9815016"/>
            <a:ext cx="10114628" cy="1106010"/>
          </a:xfrm>
          <a:prstGeom prst="rect">
            <a:avLst/>
          </a:prstGeom>
        </p:spPr>
        <p:txBody>
          <a:bodyPr vert="horz" wrap="square" lIns="0" tIns="108745" rIns="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sl-SI" sz="2400" b="0" kern="1200" dirty="0">
                <a:solidFill>
                  <a:srgbClr val="40C8F4"/>
                </a:solidFill>
                <a:latin typeface="Arial"/>
                <a:ea typeface="+mn-ea"/>
                <a:cs typeface="Arial"/>
              </a:rPr>
              <a:t>Metodologija za pripravo Podnebnega ogledala je bila razvita v okviru projekta </a:t>
            </a:r>
            <a:r>
              <a:rPr lang="sl-SI" sz="2400" b="1" kern="1200" dirty="0">
                <a:solidFill>
                  <a:srgbClr val="40C8F4"/>
                </a:solidFill>
                <a:latin typeface="Arial"/>
                <a:ea typeface="+mn-ea"/>
                <a:cs typeface="Arial"/>
              </a:rPr>
              <a:t>LIFE Podnebna pot 2050 </a:t>
            </a:r>
            <a:r>
              <a:rPr lang="sl-SI" sz="2400" b="0" kern="1200" dirty="0">
                <a:solidFill>
                  <a:srgbClr val="40C8F4"/>
                </a:solidFill>
                <a:latin typeface="Arial"/>
                <a:ea typeface="+mn-ea"/>
                <a:cs typeface="Arial"/>
              </a:rPr>
              <a:t>(LIFE 16 GIC/SI/000043).</a:t>
            </a:r>
            <a:endParaRPr lang="hr-HR" sz="2400" b="0" kern="1200" dirty="0">
              <a:solidFill>
                <a:srgbClr val="40C8F4"/>
              </a:solidFill>
              <a:latin typeface="Arial"/>
              <a:ea typeface="+mn-ea"/>
              <a:cs typeface="Arial"/>
            </a:endParaRPr>
          </a:p>
        </p:txBody>
      </p:sp>
      <p:pic>
        <p:nvPicPr>
          <p:cNvPr id="14" name="Picture 13"/>
          <p:cNvPicPr/>
          <p:nvPr userDrawn="1"/>
        </p:nvPicPr>
        <p:blipFill>
          <a:blip r:embed="rId6">
            <a:extLst>
              <a:ext uri="{28A0092B-C50C-407E-A947-70E740481C1C}">
                <a14:useLocalDpi xmlns:a14="http://schemas.microsoft.com/office/drawing/2010/main" val="0"/>
              </a:ext>
            </a:extLst>
          </a:blip>
          <a:stretch>
            <a:fillRect/>
          </a:stretch>
        </p:blipFill>
        <p:spPr>
          <a:xfrm>
            <a:off x="19629277" y="9673595"/>
            <a:ext cx="1850157" cy="1247431"/>
          </a:xfrm>
          <a:prstGeom prst="rect">
            <a:avLst/>
          </a:prstGeom>
        </p:spPr>
      </p:pic>
    </p:spTree>
    <p:extLst>
      <p:ext uri="{BB962C8B-B14F-4D97-AF65-F5344CB8AC3E}">
        <p14:creationId xmlns:p14="http://schemas.microsoft.com/office/powerpoint/2010/main" val="322981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636754" y="1118354"/>
            <a:ext cx="21025723" cy="1632444"/>
          </a:xfrm>
          <a:prstGeom prst="rect">
            <a:avLst/>
          </a:prstGeom>
        </p:spPr>
        <p:txBody>
          <a:bodyPr/>
          <a:lstStyle>
            <a:lvl1pPr>
              <a:defRPr sz="7000" b="1" i="0">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675964" y="2919046"/>
            <a:ext cx="10360501" cy="9371008"/>
          </a:xfrm>
          <a:prstGeom prst="rect">
            <a:avLst/>
          </a:prstGeom>
        </p:spPr>
        <p:txBody>
          <a:bodyPr/>
          <a:lstStyle>
            <a:lvl1pPr marL="0" indent="0">
              <a:buNone/>
              <a:defRPr sz="4000" b="0">
                <a:latin typeface="Arial"/>
                <a:cs typeface="Arial"/>
              </a:defRPr>
            </a:lvl1pPr>
            <a:lvl2pPr>
              <a:defRPr sz="32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2919046"/>
            <a:ext cx="10360501" cy="9371008"/>
          </a:xfrm>
          <a:prstGeom prst="rect">
            <a:avLst/>
          </a:prstGeom>
        </p:spPr>
        <p:txBody>
          <a:bodyPr/>
          <a:lstStyle>
            <a:lvl1pPr marL="0" indent="0">
              <a:buNone/>
              <a:defRPr sz="4000" b="0">
                <a:latin typeface="Arial"/>
                <a:cs typeface="Arial"/>
              </a:defRPr>
            </a:lvl1pPr>
            <a:lvl2pPr>
              <a:defRPr sz="32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CBF67D7-8C75-433C-B949-F5BA01069781}" type="slidenum">
              <a:rPr lang="en-US" smtClean="0"/>
              <a:t>‹#›</a:t>
            </a:fld>
            <a:endParaRPr lang="en-US"/>
          </a:p>
        </p:txBody>
      </p:sp>
      <p:sp>
        <p:nvSpPr>
          <p:cNvPr id="8" name="TextBox 7">
            <a:extLst>
              <a:ext uri="{FF2B5EF4-FFF2-40B4-BE49-F238E27FC236}">
                <a16:creationId xmlns:a16="http://schemas.microsoft.com/office/drawing/2014/main" xmlns="" id="{385690FE-563F-46CA-BA63-7B7641680647}"/>
              </a:ext>
            </a:extLst>
          </p:cNvPr>
          <p:cNvSpPr txBox="1"/>
          <p:nvPr userDrawn="1"/>
        </p:nvSpPr>
        <p:spPr>
          <a:xfrm>
            <a:off x="1395498" y="12695745"/>
            <a:ext cx="5246009" cy="461665"/>
          </a:xfrm>
          <a:prstGeom prst="rect">
            <a:avLst/>
          </a:prstGeom>
          <a:noFill/>
        </p:spPr>
        <p:txBody>
          <a:bodyPr wrap="square" rtlCol="0">
            <a:spAutoFit/>
          </a:bodyPr>
          <a:lstStyle/>
          <a:p>
            <a:r>
              <a:rPr lang="sl-SI" sz="2400" b="1" cap="small" baseline="0" dirty="0">
                <a:solidFill>
                  <a:srgbClr val="40C8F4"/>
                </a:solidFill>
                <a:latin typeface="Arial"/>
                <a:cs typeface="Arial"/>
              </a:rPr>
              <a:t>Kazalci Podnebno ogledalo</a:t>
            </a:r>
          </a:p>
        </p:txBody>
      </p:sp>
      <p:grpSp>
        <p:nvGrpSpPr>
          <p:cNvPr id="12" name="Group 11">
            <a:extLst>
              <a:ext uri="{FF2B5EF4-FFF2-40B4-BE49-F238E27FC236}">
                <a16:creationId xmlns:a16="http://schemas.microsoft.com/office/drawing/2014/main" xmlns="" id="{650935F1-EFAC-4AAE-84A6-D68941AF344D}"/>
              </a:ext>
            </a:extLst>
          </p:cNvPr>
          <p:cNvGrpSpPr/>
          <p:nvPr userDrawn="1"/>
        </p:nvGrpSpPr>
        <p:grpSpPr>
          <a:xfrm>
            <a:off x="426995" y="12532742"/>
            <a:ext cx="786392" cy="775998"/>
            <a:chOff x="426995" y="12532742"/>
            <a:chExt cx="786392" cy="775998"/>
          </a:xfrm>
        </p:grpSpPr>
        <p:pic>
          <p:nvPicPr>
            <p:cNvPr id="13" name="Picture 12">
              <a:extLst>
                <a:ext uri="{FF2B5EF4-FFF2-40B4-BE49-F238E27FC236}">
                  <a16:creationId xmlns:a16="http://schemas.microsoft.com/office/drawing/2014/main" xmlns="" id="{D031CD9A-366A-4894-9FA9-4C75C1D73562}"/>
                </a:ext>
              </a:extLst>
            </p:cNvPr>
            <p:cNvPicPr>
              <a:picLocks noChangeAspect="1"/>
            </p:cNvPicPr>
            <p:nvPr userDrawn="1"/>
          </p:nvPicPr>
          <p:blipFill>
            <a:blip r:embed="rId2"/>
            <a:stretch>
              <a:fillRect/>
            </a:stretch>
          </p:blipFill>
          <p:spPr>
            <a:xfrm flipV="1">
              <a:off x="426995" y="12532742"/>
              <a:ext cx="786392" cy="771123"/>
            </a:xfrm>
            <a:prstGeom prst="ellipse">
              <a:avLst/>
            </a:prstGeom>
            <a:solidFill>
              <a:srgbClr val="DEDEDE"/>
            </a:solidFill>
          </p:spPr>
        </p:pic>
        <p:sp>
          <p:nvSpPr>
            <p:cNvPr id="14" name="Oval 13">
              <a:extLst>
                <a:ext uri="{FF2B5EF4-FFF2-40B4-BE49-F238E27FC236}">
                  <a16:creationId xmlns:a16="http://schemas.microsoft.com/office/drawing/2014/main" xmlns="" id="{0CB5960B-1E15-4E5E-BAD2-86292357B5F1}"/>
                </a:ext>
              </a:extLst>
            </p:cNvPr>
            <p:cNvSpPr/>
            <p:nvPr userDrawn="1"/>
          </p:nvSpPr>
          <p:spPr>
            <a:xfrm flipV="1">
              <a:off x="435771" y="12537617"/>
              <a:ext cx="775864" cy="771123"/>
            </a:xfrm>
            <a:prstGeom prst="ellipse">
              <a:avLst/>
            </a:prstGeom>
            <a:noFill/>
            <a:ln w="4445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28003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460908" y="1135939"/>
            <a:ext cx="21025723" cy="1293778"/>
          </a:xfrm>
          <a:prstGeom prst="rect">
            <a:avLst/>
          </a:prstGeom>
        </p:spPr>
        <p:txBody>
          <a:bodyPr/>
          <a:lstStyle>
            <a:lvl1pPr>
              <a:defRPr sz="7000" b="1" i="0">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1478493" y="2648737"/>
            <a:ext cx="10426292" cy="1647824"/>
          </a:xfrm>
          <a:prstGeom prst="rect">
            <a:avLst/>
          </a:prstGeom>
        </p:spPr>
        <p:txBody>
          <a:bodyPr anchor="t" anchorCtr="0"/>
          <a:lstStyle>
            <a:lvl1pPr marL="0" indent="0">
              <a:buNone/>
              <a:defRPr sz="4000" b="1">
                <a:latin typeface="Arial"/>
                <a:cs typeface="Aria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584000" y="4519246"/>
            <a:ext cx="10312888" cy="7770807"/>
          </a:xfrm>
          <a:prstGeom prst="rect">
            <a:avLst/>
          </a:prstGeom>
        </p:spPr>
        <p:txBody>
          <a:bodyPr/>
          <a:lstStyle>
            <a:lvl1pPr marL="0" indent="0">
              <a:buNone/>
              <a:defRPr sz="4000">
                <a:latin typeface="Arial"/>
                <a:cs typeface="Arial"/>
              </a:defRPr>
            </a:lvl1pPr>
            <a:lvl2pPr>
              <a:defRPr sz="32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147755" y="2683906"/>
            <a:ext cx="10363676" cy="1647824"/>
          </a:xfrm>
          <a:prstGeom prst="rect">
            <a:avLst/>
          </a:prstGeom>
        </p:spPr>
        <p:txBody>
          <a:bodyPr numCol="1" anchor="t" anchorCtr="0"/>
          <a:lstStyle>
            <a:lvl1pPr marL="0" indent="0">
              <a:buNone/>
              <a:defRPr sz="4000" b="1">
                <a:latin typeface="Arial"/>
                <a:cs typeface="Arial"/>
              </a:defRPr>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147755" y="4501662"/>
            <a:ext cx="10363676" cy="7766867"/>
          </a:xfrm>
          <a:prstGeom prst="rect">
            <a:avLst/>
          </a:prstGeom>
        </p:spPr>
        <p:txBody>
          <a:bodyPr/>
          <a:lstStyle>
            <a:lvl1pPr marL="0" indent="0">
              <a:buNone/>
              <a:defRPr sz="4000">
                <a:latin typeface="Arial"/>
                <a:cs typeface="Arial"/>
              </a:defRPr>
            </a:lvl1pPr>
            <a:lvl2pPr>
              <a:defRPr sz="32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CBF67D7-8C75-433C-B949-F5BA01069781}" type="slidenum">
              <a:rPr lang="en-US" smtClean="0"/>
              <a:t>‹#›</a:t>
            </a:fld>
            <a:endParaRPr lang="en-US"/>
          </a:p>
        </p:txBody>
      </p:sp>
      <p:sp>
        <p:nvSpPr>
          <p:cNvPr id="10" name="TextBox 9">
            <a:extLst>
              <a:ext uri="{FF2B5EF4-FFF2-40B4-BE49-F238E27FC236}">
                <a16:creationId xmlns:a16="http://schemas.microsoft.com/office/drawing/2014/main" xmlns="" id="{19504121-91B7-483A-848E-D04B6FA1937E}"/>
              </a:ext>
            </a:extLst>
          </p:cNvPr>
          <p:cNvSpPr txBox="1"/>
          <p:nvPr userDrawn="1"/>
        </p:nvSpPr>
        <p:spPr>
          <a:xfrm>
            <a:off x="1395498" y="12697759"/>
            <a:ext cx="5246009" cy="461665"/>
          </a:xfrm>
          <a:prstGeom prst="rect">
            <a:avLst/>
          </a:prstGeom>
          <a:noFill/>
        </p:spPr>
        <p:txBody>
          <a:bodyPr wrap="square" rtlCol="0">
            <a:spAutoFit/>
          </a:bodyPr>
          <a:lstStyle/>
          <a:p>
            <a:r>
              <a:rPr lang="sl-SI" sz="2400" b="1" cap="small" baseline="0" dirty="0">
                <a:solidFill>
                  <a:srgbClr val="40C8F4"/>
                </a:solidFill>
                <a:latin typeface="Arial"/>
                <a:cs typeface="Arial"/>
              </a:rPr>
              <a:t>Kazalci Podnebno ogledalo</a:t>
            </a:r>
          </a:p>
        </p:txBody>
      </p:sp>
      <p:grpSp>
        <p:nvGrpSpPr>
          <p:cNvPr id="14" name="Group 13">
            <a:extLst>
              <a:ext uri="{FF2B5EF4-FFF2-40B4-BE49-F238E27FC236}">
                <a16:creationId xmlns:a16="http://schemas.microsoft.com/office/drawing/2014/main" xmlns="" id="{3D4BC870-F730-433A-A6A2-A16868D2E7E7}"/>
              </a:ext>
            </a:extLst>
          </p:cNvPr>
          <p:cNvGrpSpPr/>
          <p:nvPr userDrawn="1"/>
        </p:nvGrpSpPr>
        <p:grpSpPr>
          <a:xfrm>
            <a:off x="426995" y="12532742"/>
            <a:ext cx="786392" cy="775998"/>
            <a:chOff x="426995" y="12532742"/>
            <a:chExt cx="786392" cy="775998"/>
          </a:xfrm>
        </p:grpSpPr>
        <p:pic>
          <p:nvPicPr>
            <p:cNvPr id="15" name="Picture 14">
              <a:extLst>
                <a:ext uri="{FF2B5EF4-FFF2-40B4-BE49-F238E27FC236}">
                  <a16:creationId xmlns:a16="http://schemas.microsoft.com/office/drawing/2014/main" xmlns="" id="{6530CECB-6F3A-40D9-AB65-926E98191CE2}"/>
                </a:ext>
              </a:extLst>
            </p:cNvPr>
            <p:cNvPicPr>
              <a:picLocks noChangeAspect="1"/>
            </p:cNvPicPr>
            <p:nvPr userDrawn="1"/>
          </p:nvPicPr>
          <p:blipFill>
            <a:blip r:embed="rId2"/>
            <a:stretch>
              <a:fillRect/>
            </a:stretch>
          </p:blipFill>
          <p:spPr>
            <a:xfrm flipV="1">
              <a:off x="426995" y="12532742"/>
              <a:ext cx="786392" cy="771123"/>
            </a:xfrm>
            <a:prstGeom prst="ellipse">
              <a:avLst/>
            </a:prstGeom>
            <a:solidFill>
              <a:srgbClr val="DEDEDE"/>
            </a:solidFill>
          </p:spPr>
        </p:pic>
        <p:sp>
          <p:nvSpPr>
            <p:cNvPr id="16" name="Oval 15">
              <a:extLst>
                <a:ext uri="{FF2B5EF4-FFF2-40B4-BE49-F238E27FC236}">
                  <a16:creationId xmlns:a16="http://schemas.microsoft.com/office/drawing/2014/main" xmlns="" id="{17FBD835-4A59-4E45-A356-AB2750C28E04}"/>
                </a:ext>
              </a:extLst>
            </p:cNvPr>
            <p:cNvSpPr/>
            <p:nvPr userDrawn="1"/>
          </p:nvSpPr>
          <p:spPr>
            <a:xfrm flipV="1">
              <a:off x="435771" y="12537617"/>
              <a:ext cx="775864" cy="771123"/>
            </a:xfrm>
            <a:prstGeom prst="ellipse">
              <a:avLst/>
            </a:prstGeom>
            <a:noFill/>
            <a:ln w="4445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11680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BF67D7-8C75-433C-B949-F5BA01069781}" type="slidenum">
              <a:rPr lang="en-US" smtClean="0"/>
              <a:t>‹#›</a:t>
            </a:fld>
            <a:endParaRPr lang="en-US"/>
          </a:p>
        </p:txBody>
      </p:sp>
      <p:sp>
        <p:nvSpPr>
          <p:cNvPr id="7" name="TextBox 6"/>
          <p:cNvSpPr txBox="1"/>
          <p:nvPr userDrawn="1"/>
        </p:nvSpPr>
        <p:spPr>
          <a:xfrm>
            <a:off x="1584000" y="1137765"/>
            <a:ext cx="15240441" cy="116955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srgbClr val="31373B"/>
                </a:solidFill>
                <a:effectLst/>
                <a:uLnTx/>
                <a:uFillTx/>
                <a:latin typeface="+mn-lt"/>
                <a:ea typeface="+mj-ea"/>
                <a:cs typeface="+mj-cs"/>
              </a:rPr>
              <a:t>Click to edit Master title style</a:t>
            </a:r>
            <a:endParaRPr lang="en-US" sz="7000" b="1" dirty="0"/>
          </a:p>
        </p:txBody>
      </p:sp>
      <p:sp>
        <p:nvSpPr>
          <p:cNvPr id="6" name="TextBox 5">
            <a:extLst>
              <a:ext uri="{FF2B5EF4-FFF2-40B4-BE49-F238E27FC236}">
                <a16:creationId xmlns:a16="http://schemas.microsoft.com/office/drawing/2014/main" xmlns="" id="{3A147509-0B58-45D8-A159-DB7BE2A955D6}"/>
              </a:ext>
            </a:extLst>
          </p:cNvPr>
          <p:cNvSpPr txBox="1"/>
          <p:nvPr userDrawn="1"/>
        </p:nvSpPr>
        <p:spPr>
          <a:xfrm>
            <a:off x="1395498" y="12697759"/>
            <a:ext cx="5246009" cy="461665"/>
          </a:xfrm>
          <a:prstGeom prst="rect">
            <a:avLst/>
          </a:prstGeom>
          <a:noFill/>
        </p:spPr>
        <p:txBody>
          <a:bodyPr wrap="square" rtlCol="0">
            <a:spAutoFit/>
          </a:bodyPr>
          <a:lstStyle/>
          <a:p>
            <a:r>
              <a:rPr lang="sl-SI" sz="2400" b="1" cap="small" baseline="0" dirty="0">
                <a:solidFill>
                  <a:srgbClr val="40C8F4"/>
                </a:solidFill>
                <a:latin typeface="Arial"/>
                <a:cs typeface="Arial"/>
              </a:rPr>
              <a:t>Kazalci Podnebno ogledalo</a:t>
            </a:r>
          </a:p>
        </p:txBody>
      </p:sp>
      <p:grpSp>
        <p:nvGrpSpPr>
          <p:cNvPr id="11" name="Group 10">
            <a:extLst>
              <a:ext uri="{FF2B5EF4-FFF2-40B4-BE49-F238E27FC236}">
                <a16:creationId xmlns:a16="http://schemas.microsoft.com/office/drawing/2014/main" xmlns="" id="{4D05171C-FC24-4C0D-AC14-8C3EA100AA8F}"/>
              </a:ext>
            </a:extLst>
          </p:cNvPr>
          <p:cNvGrpSpPr/>
          <p:nvPr userDrawn="1"/>
        </p:nvGrpSpPr>
        <p:grpSpPr>
          <a:xfrm>
            <a:off x="426995" y="12532742"/>
            <a:ext cx="786392" cy="775998"/>
            <a:chOff x="426995" y="12532742"/>
            <a:chExt cx="786392" cy="775998"/>
          </a:xfrm>
        </p:grpSpPr>
        <p:pic>
          <p:nvPicPr>
            <p:cNvPr id="12" name="Picture 11">
              <a:extLst>
                <a:ext uri="{FF2B5EF4-FFF2-40B4-BE49-F238E27FC236}">
                  <a16:creationId xmlns:a16="http://schemas.microsoft.com/office/drawing/2014/main" xmlns="" id="{61F65AE5-451D-40CE-82F1-2343CA397728}"/>
                </a:ext>
              </a:extLst>
            </p:cNvPr>
            <p:cNvPicPr>
              <a:picLocks noChangeAspect="1"/>
            </p:cNvPicPr>
            <p:nvPr userDrawn="1"/>
          </p:nvPicPr>
          <p:blipFill>
            <a:blip r:embed="rId2"/>
            <a:stretch>
              <a:fillRect/>
            </a:stretch>
          </p:blipFill>
          <p:spPr>
            <a:xfrm flipV="1">
              <a:off x="426995" y="12532742"/>
              <a:ext cx="786392" cy="771123"/>
            </a:xfrm>
            <a:prstGeom prst="ellipse">
              <a:avLst/>
            </a:prstGeom>
            <a:solidFill>
              <a:srgbClr val="DEDEDE"/>
            </a:solidFill>
          </p:spPr>
        </p:pic>
        <p:sp>
          <p:nvSpPr>
            <p:cNvPr id="13" name="Oval 12">
              <a:extLst>
                <a:ext uri="{FF2B5EF4-FFF2-40B4-BE49-F238E27FC236}">
                  <a16:creationId xmlns:a16="http://schemas.microsoft.com/office/drawing/2014/main" xmlns="" id="{49CEF3FD-9218-4D19-849C-912DDE27D2E6}"/>
                </a:ext>
              </a:extLst>
            </p:cNvPr>
            <p:cNvSpPr/>
            <p:nvPr userDrawn="1"/>
          </p:nvSpPr>
          <p:spPr>
            <a:xfrm flipV="1">
              <a:off x="435771" y="12537617"/>
              <a:ext cx="775864" cy="771123"/>
            </a:xfrm>
            <a:prstGeom prst="ellipse">
              <a:avLst/>
            </a:prstGeom>
            <a:noFill/>
            <a:ln w="44450">
              <a:solidFill>
                <a:srgbClr val="40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grpSp>
    </p:spTree>
    <p:extLst>
      <p:ext uri="{BB962C8B-B14F-4D97-AF65-F5344CB8AC3E}">
        <p14:creationId xmlns:p14="http://schemas.microsoft.com/office/powerpoint/2010/main" val="348444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2577" y="511176"/>
            <a:ext cx="1675964" cy="730250"/>
          </a:xfrm>
          <a:prstGeom prst="roundRect">
            <a:avLst>
              <a:gd name="adj" fmla="val 10797"/>
            </a:avLst>
          </a:prstGeom>
          <a:solidFill>
            <a:srgbClr val="40C8F4"/>
          </a:solidFill>
        </p:spPr>
        <p:txBody>
          <a:bodyPr vert="horz" lIns="91440" tIns="45720" rIns="91440" bIns="45720" rtlCol="0" anchor="ctr"/>
          <a:lstStyle>
            <a:lvl1pPr algn="r">
              <a:defRPr sz="3200">
                <a:solidFill>
                  <a:schemeClr val="bg1"/>
                </a:solidFill>
                <a:latin typeface="Arial"/>
                <a:cs typeface="Arial"/>
              </a:defRPr>
            </a:lvl1pPr>
          </a:lstStyle>
          <a:p>
            <a:fld id="{3CBF67D7-8C75-433C-B949-F5BA01069781}" type="slidenum">
              <a:rPr lang="en-US" smtClean="0"/>
              <a:pPr/>
              <a:t>‹#›</a:t>
            </a:fld>
            <a:endParaRPr lang="en-US" dirty="0"/>
          </a:p>
        </p:txBody>
      </p:sp>
    </p:spTree>
    <p:extLst>
      <p:ext uri="{BB962C8B-B14F-4D97-AF65-F5344CB8AC3E}">
        <p14:creationId xmlns:p14="http://schemas.microsoft.com/office/powerpoint/2010/main" val="234678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Lst>
  <p:hf hdr="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podnebnapot2050.si/wp-content/uploads/2022/06/PO2022_Zvezek1_Cilji_KON_2022-06-15F.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semafor.podnebnapot2050.si/stavbe/gospodinjstva/#wdt-table-title-14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mar.gov.si/fileadmin/user_upload/sporocila_za_javnost/2022/Sporocila_za_javnost/Konferenca_PoP22/PoP_2022_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20EF5-AB5C-44D9-9F30-FDDED61E449D}"/>
              </a:ext>
            </a:extLst>
          </p:cNvPr>
          <p:cNvSpPr>
            <a:spLocks noGrp="1"/>
          </p:cNvSpPr>
          <p:nvPr>
            <p:ph type="ctrTitle"/>
          </p:nvPr>
        </p:nvSpPr>
        <p:spPr>
          <a:xfrm>
            <a:off x="1799999" y="6595219"/>
            <a:ext cx="13705889" cy="3155007"/>
          </a:xfrm>
        </p:spPr>
        <p:txBody>
          <a:bodyPr/>
          <a:lstStyle/>
          <a:p>
            <a:r>
              <a:rPr lang="en-US" sz="8000" dirty="0" err="1"/>
              <a:t>Trenutno</a:t>
            </a:r>
            <a:r>
              <a:rPr lang="en-US" sz="8000" dirty="0"/>
              <a:t> </a:t>
            </a:r>
            <a:r>
              <a:rPr lang="en-US" sz="8000" dirty="0" err="1"/>
              <a:t>stanje</a:t>
            </a:r>
            <a:r>
              <a:rPr lang="sl-SI" sz="8000" dirty="0"/>
              <a:t> kazalcev zelene rasti</a:t>
            </a:r>
            <a:r>
              <a:rPr lang="en-US" sz="8000" dirty="0"/>
              <a:t> in </a:t>
            </a:r>
            <a:r>
              <a:rPr lang="en-US" sz="8000" dirty="0" err="1"/>
              <a:t>možnosti</a:t>
            </a:r>
            <a:r>
              <a:rPr lang="en-US" sz="8000" dirty="0"/>
              <a:t> za </a:t>
            </a:r>
            <a:r>
              <a:rPr lang="en-US" sz="8000" dirty="0" err="1"/>
              <a:t>njihovo</a:t>
            </a:r>
            <a:r>
              <a:rPr lang="en-US" sz="8000" dirty="0"/>
              <a:t> </a:t>
            </a:r>
            <a:r>
              <a:rPr lang="en-US" sz="8000" dirty="0" err="1"/>
              <a:t>uporabo</a:t>
            </a:r>
            <a:endParaRPr lang="sl-SI" sz="8000" dirty="0"/>
          </a:p>
        </p:txBody>
      </p:sp>
      <p:sp>
        <p:nvSpPr>
          <p:cNvPr id="3" name="Subtitle 2">
            <a:extLst>
              <a:ext uri="{FF2B5EF4-FFF2-40B4-BE49-F238E27FC236}">
                <a16:creationId xmlns:a16="http://schemas.microsoft.com/office/drawing/2014/main" xmlns="" id="{71CDE7F1-6725-4065-9A3E-E835EBE120B4}"/>
              </a:ext>
            </a:extLst>
          </p:cNvPr>
          <p:cNvSpPr>
            <a:spLocks noGrp="1"/>
          </p:cNvSpPr>
          <p:nvPr>
            <p:ph type="subTitle" idx="1"/>
          </p:nvPr>
        </p:nvSpPr>
        <p:spPr>
          <a:xfrm>
            <a:off x="1800000" y="5168348"/>
            <a:ext cx="13526169" cy="1388572"/>
          </a:xfrm>
        </p:spPr>
        <p:txBody>
          <a:bodyPr/>
          <a:lstStyle/>
          <a:p>
            <a:r>
              <a:rPr lang="sl-SI" sz="3600" dirty="0"/>
              <a:t>Delavnica Kazalci Podnebno ogledalo</a:t>
            </a:r>
            <a:r>
              <a:rPr lang="sl-SI" dirty="0"/>
              <a:t/>
            </a:r>
            <a:br>
              <a:rPr lang="sl-SI" dirty="0"/>
            </a:br>
            <a:r>
              <a:rPr lang="sl-SI" b="1" dirty="0"/>
              <a:t>Zelena gospodarska rast</a:t>
            </a:r>
          </a:p>
        </p:txBody>
      </p:sp>
      <p:sp>
        <p:nvSpPr>
          <p:cNvPr id="4" name="TextBox 3">
            <a:extLst>
              <a:ext uri="{FF2B5EF4-FFF2-40B4-BE49-F238E27FC236}">
                <a16:creationId xmlns:a16="http://schemas.microsoft.com/office/drawing/2014/main" xmlns="" id="{98D4A651-07E8-4594-AFEB-48CD286729A1}"/>
              </a:ext>
            </a:extLst>
          </p:cNvPr>
          <p:cNvSpPr txBox="1"/>
          <p:nvPr/>
        </p:nvSpPr>
        <p:spPr>
          <a:xfrm>
            <a:off x="1808144" y="10345190"/>
            <a:ext cx="11752933" cy="584776"/>
          </a:xfrm>
          <a:prstGeom prst="rect">
            <a:avLst/>
          </a:prstGeom>
          <a:noFill/>
        </p:spPr>
        <p:txBody>
          <a:bodyPr wrap="square" rtlCol="0">
            <a:spAutoFit/>
          </a:bodyPr>
          <a:lstStyle/>
          <a:p>
            <a:r>
              <a:rPr lang="en-US" sz="3200" b="1" baseline="0" dirty="0">
                <a:solidFill>
                  <a:srgbClr val="FFFFFF"/>
                </a:solidFill>
                <a:latin typeface="Arial"/>
                <a:cs typeface="Arial"/>
              </a:rPr>
              <a:t>Tadeja Janša</a:t>
            </a:r>
            <a:endParaRPr lang="en-US" sz="3200" b="1" dirty="0">
              <a:solidFill>
                <a:srgbClr val="FFFFFF"/>
              </a:solidFill>
              <a:latin typeface="Arial"/>
              <a:cs typeface="Arial"/>
            </a:endParaRPr>
          </a:p>
        </p:txBody>
      </p:sp>
      <p:sp>
        <p:nvSpPr>
          <p:cNvPr id="5" name="TextBox 4">
            <a:extLst>
              <a:ext uri="{FF2B5EF4-FFF2-40B4-BE49-F238E27FC236}">
                <a16:creationId xmlns:a16="http://schemas.microsoft.com/office/drawing/2014/main" xmlns="" id="{365A1BF0-D778-49FD-BFCE-EC16B269058D}"/>
              </a:ext>
            </a:extLst>
          </p:cNvPr>
          <p:cNvSpPr txBox="1"/>
          <p:nvPr/>
        </p:nvSpPr>
        <p:spPr>
          <a:xfrm>
            <a:off x="1808145" y="10938548"/>
            <a:ext cx="8007493" cy="584776"/>
          </a:xfrm>
          <a:prstGeom prst="rect">
            <a:avLst/>
          </a:prstGeom>
          <a:noFill/>
        </p:spPr>
        <p:txBody>
          <a:bodyPr wrap="square" rtlCol="0">
            <a:spAutoFit/>
          </a:bodyPr>
          <a:lstStyle/>
          <a:p>
            <a:r>
              <a:rPr lang="sl-SI" sz="3200" b="0" dirty="0">
                <a:solidFill>
                  <a:srgbClr val="FFFFFF"/>
                </a:solidFill>
                <a:latin typeface="Arial"/>
                <a:cs typeface="Arial"/>
              </a:rPr>
              <a:t>Ljubljana</a:t>
            </a:r>
            <a:r>
              <a:rPr lang="en-US" sz="3200" b="0" dirty="0">
                <a:solidFill>
                  <a:srgbClr val="FFFFFF"/>
                </a:solidFill>
                <a:latin typeface="Arial"/>
                <a:cs typeface="Arial"/>
              </a:rPr>
              <a:t>, </a:t>
            </a:r>
            <a:r>
              <a:rPr lang="sl-SI" sz="3200" b="0" dirty="0">
                <a:solidFill>
                  <a:srgbClr val="FFFFFF"/>
                </a:solidFill>
                <a:latin typeface="Arial"/>
                <a:cs typeface="Arial"/>
              </a:rPr>
              <a:t>3</a:t>
            </a:r>
            <a:r>
              <a:rPr lang="en-US" sz="3200" b="0" dirty="0">
                <a:solidFill>
                  <a:srgbClr val="FFFFFF"/>
                </a:solidFill>
                <a:latin typeface="Arial"/>
                <a:cs typeface="Arial"/>
              </a:rPr>
              <a:t>.</a:t>
            </a:r>
            <a:r>
              <a:rPr lang="sl-SI" sz="3200" b="0" dirty="0">
                <a:solidFill>
                  <a:srgbClr val="FFFFFF"/>
                </a:solidFill>
                <a:latin typeface="Arial"/>
                <a:cs typeface="Arial"/>
              </a:rPr>
              <a:t> 10</a:t>
            </a:r>
            <a:r>
              <a:rPr lang="en-US" sz="3200" b="0" dirty="0">
                <a:solidFill>
                  <a:srgbClr val="FFFFFF"/>
                </a:solidFill>
                <a:latin typeface="Arial"/>
                <a:cs typeface="Arial"/>
              </a:rPr>
              <a:t>.</a:t>
            </a:r>
            <a:r>
              <a:rPr lang="sl-SI" sz="3200" b="0" dirty="0">
                <a:solidFill>
                  <a:srgbClr val="FFFFFF"/>
                </a:solidFill>
                <a:latin typeface="Arial"/>
                <a:cs typeface="Arial"/>
              </a:rPr>
              <a:t> 2023</a:t>
            </a:r>
            <a:endParaRPr lang="en-US" sz="3200" b="0" dirty="0">
              <a:solidFill>
                <a:srgbClr val="FFFFFF"/>
              </a:solidFill>
              <a:latin typeface="Arial"/>
              <a:cs typeface="Arial"/>
            </a:endParaRPr>
          </a:p>
        </p:txBody>
      </p:sp>
    </p:spTree>
    <p:extLst>
      <p:ext uri="{BB962C8B-B14F-4D97-AF65-F5344CB8AC3E}">
        <p14:creationId xmlns:p14="http://schemas.microsoft.com/office/powerpoint/2010/main" val="2524700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EEDD54D-060C-4AD2-8B30-0E2C9BC23C8B}"/>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xmlns="" id="{AA5DBF0B-4A65-4EE7-B9E9-E144BA248FE1}"/>
              </a:ext>
            </a:extLst>
          </p:cNvPr>
          <p:cNvSpPr>
            <a:spLocks noGrp="1"/>
          </p:cNvSpPr>
          <p:nvPr>
            <p:ph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xmlns="" id="{9D0323B5-9203-41AF-962D-5261FCB1EFDA}"/>
              </a:ext>
            </a:extLst>
          </p:cNvPr>
          <p:cNvSpPr>
            <a:spLocks noGrp="1"/>
          </p:cNvSpPr>
          <p:nvPr>
            <p:ph type="sldNum" sz="quarter" idx="12"/>
          </p:nvPr>
        </p:nvSpPr>
        <p:spPr/>
        <p:txBody>
          <a:bodyPr/>
          <a:lstStyle/>
          <a:p>
            <a:fld id="{3CBF67D7-8C75-433C-B949-F5BA01069781}" type="slidenum">
              <a:rPr lang="en-US" smtClean="0"/>
              <a:t>10</a:t>
            </a:fld>
            <a:endParaRPr lang="en-US"/>
          </a:p>
        </p:txBody>
      </p:sp>
      <p:pic>
        <p:nvPicPr>
          <p:cNvPr id="6" name="Slika 5">
            <a:extLst>
              <a:ext uri="{FF2B5EF4-FFF2-40B4-BE49-F238E27FC236}">
                <a16:creationId xmlns:a16="http://schemas.microsoft.com/office/drawing/2014/main" xmlns="" id="{F41AEB0D-90B3-406E-8384-38FC365BFFB9}"/>
              </a:ext>
            </a:extLst>
          </p:cNvPr>
          <p:cNvPicPr>
            <a:picLocks noChangeAspect="1"/>
          </p:cNvPicPr>
          <p:nvPr/>
        </p:nvPicPr>
        <p:blipFill>
          <a:blip r:embed="rId2"/>
          <a:stretch>
            <a:fillRect/>
          </a:stretch>
        </p:blipFill>
        <p:spPr>
          <a:xfrm>
            <a:off x="6471086" y="0"/>
            <a:ext cx="9723410" cy="13520032"/>
          </a:xfrm>
          <a:prstGeom prst="rect">
            <a:avLst/>
          </a:prstGeom>
        </p:spPr>
      </p:pic>
    </p:spTree>
    <p:extLst>
      <p:ext uri="{BB962C8B-B14F-4D97-AF65-F5344CB8AC3E}">
        <p14:creationId xmlns:p14="http://schemas.microsoft.com/office/powerpoint/2010/main" val="2751336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81675-9875-4A93-BE25-38A336B22726}"/>
              </a:ext>
            </a:extLst>
          </p:cNvPr>
          <p:cNvSpPr>
            <a:spLocks noGrp="1"/>
          </p:cNvSpPr>
          <p:nvPr>
            <p:ph type="title"/>
          </p:nvPr>
        </p:nvSpPr>
        <p:spPr/>
        <p:txBody>
          <a:bodyPr/>
          <a:lstStyle/>
          <a:p>
            <a:r>
              <a:rPr lang="sl-SI" dirty="0"/>
              <a:t>Hvala za pozornost!</a:t>
            </a:r>
          </a:p>
        </p:txBody>
      </p:sp>
      <p:sp>
        <p:nvSpPr>
          <p:cNvPr id="3" name="Text Placeholder 2">
            <a:extLst>
              <a:ext uri="{FF2B5EF4-FFF2-40B4-BE49-F238E27FC236}">
                <a16:creationId xmlns:a16="http://schemas.microsoft.com/office/drawing/2014/main" xmlns="" id="{0A304CBC-8B45-44B0-BD03-24F92F3411E4}"/>
              </a:ext>
            </a:extLst>
          </p:cNvPr>
          <p:cNvSpPr>
            <a:spLocks noGrp="1"/>
          </p:cNvSpPr>
          <p:nvPr>
            <p:ph type="body" idx="1"/>
          </p:nvPr>
        </p:nvSpPr>
        <p:spPr/>
        <p:txBody>
          <a:bodyPr/>
          <a:lstStyle/>
          <a:p>
            <a:r>
              <a:rPr lang="sl-SI" dirty="0"/>
              <a:t>Tadeja Janša</a:t>
            </a:r>
          </a:p>
          <a:p>
            <a:r>
              <a:rPr lang="sl-SI" dirty="0"/>
              <a:t>tadeja.jansa@ijs.si</a:t>
            </a:r>
          </a:p>
        </p:txBody>
      </p:sp>
      <p:sp>
        <p:nvSpPr>
          <p:cNvPr id="4" name="Slide Number Placeholder 3">
            <a:extLst>
              <a:ext uri="{FF2B5EF4-FFF2-40B4-BE49-F238E27FC236}">
                <a16:creationId xmlns:a16="http://schemas.microsoft.com/office/drawing/2014/main" xmlns="" id="{F70606ED-FC26-4471-A3E5-F621F845A1B7}"/>
              </a:ext>
            </a:extLst>
          </p:cNvPr>
          <p:cNvSpPr>
            <a:spLocks noGrp="1"/>
          </p:cNvSpPr>
          <p:nvPr>
            <p:ph type="sldNum" sz="quarter" idx="12"/>
          </p:nvPr>
        </p:nvSpPr>
        <p:spPr/>
        <p:txBody>
          <a:bodyPr/>
          <a:lstStyle/>
          <a:p>
            <a:fld id="{3CBF67D7-8C75-433C-B949-F5BA01069781}" type="slidenum">
              <a:rPr lang="en-US" smtClean="0"/>
              <a:t>11</a:t>
            </a:fld>
            <a:endParaRPr lang="en-US"/>
          </a:p>
        </p:txBody>
      </p:sp>
    </p:spTree>
    <p:extLst>
      <p:ext uri="{BB962C8B-B14F-4D97-AF65-F5344CB8AC3E}">
        <p14:creationId xmlns:p14="http://schemas.microsoft.com/office/powerpoint/2010/main" val="3778129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20EF5-AB5C-44D9-9F30-FDDED61E449D}"/>
              </a:ext>
            </a:extLst>
          </p:cNvPr>
          <p:cNvSpPr>
            <a:spLocks noGrp="1"/>
          </p:cNvSpPr>
          <p:nvPr>
            <p:ph type="ctrTitle"/>
          </p:nvPr>
        </p:nvSpPr>
        <p:spPr>
          <a:xfrm>
            <a:off x="1800000" y="6595219"/>
            <a:ext cx="13590746" cy="3155007"/>
          </a:xfrm>
        </p:spPr>
        <p:txBody>
          <a:bodyPr/>
          <a:lstStyle/>
          <a:p>
            <a:r>
              <a:rPr lang="en-US" sz="9600" dirty="0"/>
              <a:t>Novi </a:t>
            </a:r>
            <a:r>
              <a:rPr lang="en-US" sz="9600" dirty="0" err="1"/>
              <a:t>cilji</a:t>
            </a:r>
            <a:r>
              <a:rPr lang="en-US" sz="9600" dirty="0"/>
              <a:t>, </a:t>
            </a:r>
            <a:r>
              <a:rPr lang="en-US" sz="9600" dirty="0" err="1"/>
              <a:t>novi</a:t>
            </a:r>
            <a:r>
              <a:rPr lang="en-US" sz="9600" dirty="0"/>
              <a:t> </a:t>
            </a:r>
            <a:r>
              <a:rPr lang="en-US" sz="9600" dirty="0" err="1"/>
              <a:t>kazalci</a:t>
            </a:r>
            <a:endParaRPr lang="sl-SI" dirty="0"/>
          </a:p>
        </p:txBody>
      </p:sp>
      <p:sp>
        <p:nvSpPr>
          <p:cNvPr id="3" name="Subtitle 2">
            <a:extLst>
              <a:ext uri="{FF2B5EF4-FFF2-40B4-BE49-F238E27FC236}">
                <a16:creationId xmlns:a16="http://schemas.microsoft.com/office/drawing/2014/main" xmlns="" id="{71CDE7F1-6725-4065-9A3E-E835EBE120B4}"/>
              </a:ext>
            </a:extLst>
          </p:cNvPr>
          <p:cNvSpPr>
            <a:spLocks noGrp="1"/>
          </p:cNvSpPr>
          <p:nvPr>
            <p:ph type="subTitle" idx="1"/>
          </p:nvPr>
        </p:nvSpPr>
        <p:spPr>
          <a:xfrm>
            <a:off x="1800000" y="5168348"/>
            <a:ext cx="13526169" cy="1388572"/>
          </a:xfrm>
        </p:spPr>
        <p:txBody>
          <a:bodyPr/>
          <a:lstStyle/>
          <a:p>
            <a:r>
              <a:rPr lang="sl-SI" sz="3600" dirty="0"/>
              <a:t>Delavnica Kazalci Podnebno ogledalo</a:t>
            </a:r>
            <a:r>
              <a:rPr lang="sl-SI" dirty="0"/>
              <a:t/>
            </a:r>
            <a:br>
              <a:rPr lang="sl-SI" dirty="0"/>
            </a:br>
            <a:r>
              <a:rPr lang="sl-SI" b="1" dirty="0"/>
              <a:t>Zelena gospodarska rast</a:t>
            </a:r>
          </a:p>
        </p:txBody>
      </p:sp>
      <p:sp>
        <p:nvSpPr>
          <p:cNvPr id="4" name="TextBox 3">
            <a:extLst>
              <a:ext uri="{FF2B5EF4-FFF2-40B4-BE49-F238E27FC236}">
                <a16:creationId xmlns:a16="http://schemas.microsoft.com/office/drawing/2014/main" xmlns="" id="{98D4A651-07E8-4594-AFEB-48CD286729A1}"/>
              </a:ext>
            </a:extLst>
          </p:cNvPr>
          <p:cNvSpPr txBox="1"/>
          <p:nvPr/>
        </p:nvSpPr>
        <p:spPr>
          <a:xfrm>
            <a:off x="1808144" y="10345190"/>
            <a:ext cx="11752933" cy="584776"/>
          </a:xfrm>
          <a:prstGeom prst="rect">
            <a:avLst/>
          </a:prstGeom>
          <a:noFill/>
        </p:spPr>
        <p:txBody>
          <a:bodyPr wrap="square" rtlCol="0">
            <a:spAutoFit/>
          </a:bodyPr>
          <a:lstStyle/>
          <a:p>
            <a:r>
              <a:rPr lang="en-US" sz="3200" b="1" baseline="0" dirty="0">
                <a:solidFill>
                  <a:srgbClr val="FFFFFF"/>
                </a:solidFill>
                <a:latin typeface="Arial"/>
                <a:cs typeface="Arial"/>
              </a:rPr>
              <a:t>Tadeja Janša</a:t>
            </a:r>
            <a:endParaRPr lang="en-US" sz="3200" b="1" dirty="0">
              <a:solidFill>
                <a:srgbClr val="FFFFFF"/>
              </a:solidFill>
              <a:latin typeface="Arial"/>
              <a:cs typeface="Arial"/>
            </a:endParaRPr>
          </a:p>
        </p:txBody>
      </p:sp>
      <p:sp>
        <p:nvSpPr>
          <p:cNvPr id="5" name="TextBox 4">
            <a:extLst>
              <a:ext uri="{FF2B5EF4-FFF2-40B4-BE49-F238E27FC236}">
                <a16:creationId xmlns:a16="http://schemas.microsoft.com/office/drawing/2014/main" xmlns="" id="{365A1BF0-D778-49FD-BFCE-EC16B269058D}"/>
              </a:ext>
            </a:extLst>
          </p:cNvPr>
          <p:cNvSpPr txBox="1"/>
          <p:nvPr/>
        </p:nvSpPr>
        <p:spPr>
          <a:xfrm>
            <a:off x="1808145" y="10938548"/>
            <a:ext cx="8007493" cy="584776"/>
          </a:xfrm>
          <a:prstGeom prst="rect">
            <a:avLst/>
          </a:prstGeom>
          <a:noFill/>
        </p:spPr>
        <p:txBody>
          <a:bodyPr wrap="square" rtlCol="0">
            <a:spAutoFit/>
          </a:bodyPr>
          <a:lstStyle/>
          <a:p>
            <a:r>
              <a:rPr lang="sl-SI" sz="3200" b="0" dirty="0">
                <a:solidFill>
                  <a:srgbClr val="FFFFFF"/>
                </a:solidFill>
                <a:latin typeface="Arial"/>
                <a:cs typeface="Arial"/>
              </a:rPr>
              <a:t>Ljubljana</a:t>
            </a:r>
            <a:r>
              <a:rPr lang="en-US" sz="3200" b="0" dirty="0">
                <a:solidFill>
                  <a:srgbClr val="FFFFFF"/>
                </a:solidFill>
                <a:latin typeface="Arial"/>
                <a:cs typeface="Arial"/>
              </a:rPr>
              <a:t>, </a:t>
            </a:r>
            <a:r>
              <a:rPr lang="sl-SI" sz="3200" b="0" dirty="0">
                <a:solidFill>
                  <a:srgbClr val="FFFFFF"/>
                </a:solidFill>
                <a:latin typeface="Arial"/>
                <a:cs typeface="Arial"/>
              </a:rPr>
              <a:t>3</a:t>
            </a:r>
            <a:r>
              <a:rPr lang="en-US" sz="3200" b="0" dirty="0">
                <a:solidFill>
                  <a:srgbClr val="FFFFFF"/>
                </a:solidFill>
                <a:latin typeface="Arial"/>
                <a:cs typeface="Arial"/>
              </a:rPr>
              <a:t>.</a:t>
            </a:r>
            <a:r>
              <a:rPr lang="sl-SI" sz="3200" b="0" dirty="0">
                <a:solidFill>
                  <a:srgbClr val="FFFFFF"/>
                </a:solidFill>
                <a:latin typeface="Arial"/>
                <a:cs typeface="Arial"/>
              </a:rPr>
              <a:t> 10</a:t>
            </a:r>
            <a:r>
              <a:rPr lang="en-US" sz="3200" b="0" dirty="0">
                <a:solidFill>
                  <a:srgbClr val="FFFFFF"/>
                </a:solidFill>
                <a:latin typeface="Arial"/>
                <a:cs typeface="Arial"/>
              </a:rPr>
              <a:t>.</a:t>
            </a:r>
            <a:r>
              <a:rPr lang="sl-SI" sz="3200" b="0" dirty="0">
                <a:solidFill>
                  <a:srgbClr val="FFFFFF"/>
                </a:solidFill>
                <a:latin typeface="Arial"/>
                <a:cs typeface="Arial"/>
              </a:rPr>
              <a:t> 2023</a:t>
            </a:r>
            <a:endParaRPr lang="en-US" sz="3200" b="0" dirty="0">
              <a:solidFill>
                <a:srgbClr val="FFFFFF"/>
              </a:solidFill>
              <a:latin typeface="Arial"/>
              <a:cs typeface="Arial"/>
            </a:endParaRPr>
          </a:p>
        </p:txBody>
      </p:sp>
    </p:spTree>
    <p:extLst>
      <p:ext uri="{BB962C8B-B14F-4D97-AF65-F5344CB8AC3E}">
        <p14:creationId xmlns:p14="http://schemas.microsoft.com/office/powerpoint/2010/main" val="219330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97E9C-29AC-40F7-964A-A7279F53F96D}"/>
              </a:ext>
            </a:extLst>
          </p:cNvPr>
          <p:cNvSpPr>
            <a:spLocks noGrp="1"/>
          </p:cNvSpPr>
          <p:nvPr>
            <p:ph type="title"/>
          </p:nvPr>
        </p:nvSpPr>
        <p:spPr/>
        <p:txBody>
          <a:bodyPr/>
          <a:lstStyle/>
          <a:p>
            <a:r>
              <a:rPr lang="sl-SI" dirty="0"/>
              <a:t>Potek predstavitve</a:t>
            </a:r>
            <a:endParaRPr lang="aa-ET" dirty="0"/>
          </a:p>
        </p:txBody>
      </p:sp>
      <p:sp>
        <p:nvSpPr>
          <p:cNvPr id="3" name="Content Placeholder 2">
            <a:extLst>
              <a:ext uri="{FF2B5EF4-FFF2-40B4-BE49-F238E27FC236}">
                <a16:creationId xmlns:a16="http://schemas.microsoft.com/office/drawing/2014/main" xmlns="" id="{0B9AE669-8F85-42C6-AE3C-F78586C3DF24}"/>
              </a:ext>
            </a:extLst>
          </p:cNvPr>
          <p:cNvSpPr>
            <a:spLocks noGrp="1"/>
          </p:cNvSpPr>
          <p:nvPr>
            <p:ph idx="1"/>
          </p:nvPr>
        </p:nvSpPr>
        <p:spPr/>
        <p:txBody>
          <a:bodyPr/>
          <a:lstStyle/>
          <a:p>
            <a:pPr marL="571500" indent="-571500">
              <a:buFont typeface="Arial" panose="020B0604020202020204" pitchFamily="34" charset="0"/>
              <a:buChar char="•"/>
            </a:pPr>
            <a:r>
              <a:rPr lang="sl-SI" dirty="0"/>
              <a:t>Novi cilji, novi kazalci</a:t>
            </a:r>
          </a:p>
          <a:p>
            <a:pPr marL="571500" indent="-571500">
              <a:buFont typeface="Arial" panose="020B0604020202020204" pitchFamily="34" charset="0"/>
              <a:buChar char="•"/>
            </a:pPr>
            <a:r>
              <a:rPr lang="sl-SI" dirty="0"/>
              <a:t>Kazalci zelene rasti, nadgradnja</a:t>
            </a:r>
          </a:p>
          <a:p>
            <a:pPr marL="571500" indent="-571500">
              <a:buFont typeface="Arial" panose="020B0604020202020204" pitchFamily="34" charset="0"/>
              <a:buChar char="•"/>
            </a:pPr>
            <a:r>
              <a:rPr lang="sl-SI" dirty="0"/>
              <a:t>Zeleno financiranje in prehod na nizko </a:t>
            </a:r>
            <a:r>
              <a:rPr lang="sl-SI" dirty="0" err="1"/>
              <a:t>ogljično</a:t>
            </a:r>
            <a:r>
              <a:rPr lang="sl-SI" dirty="0"/>
              <a:t> družbo</a:t>
            </a:r>
          </a:p>
          <a:p>
            <a:pPr marL="1942757" lvl="1" indent="-571500"/>
            <a:r>
              <a:rPr lang="sl-SI" dirty="0"/>
              <a:t>…kje smo</a:t>
            </a:r>
          </a:p>
          <a:p>
            <a:pPr marL="1942757" lvl="1" indent="-571500"/>
            <a:r>
              <a:rPr lang="sl-SI" dirty="0"/>
              <a:t>…kako naprej</a:t>
            </a:r>
            <a:endParaRPr lang="aa-ET" dirty="0"/>
          </a:p>
        </p:txBody>
      </p:sp>
      <p:sp>
        <p:nvSpPr>
          <p:cNvPr id="4" name="Slide Number Placeholder 3">
            <a:extLst>
              <a:ext uri="{FF2B5EF4-FFF2-40B4-BE49-F238E27FC236}">
                <a16:creationId xmlns:a16="http://schemas.microsoft.com/office/drawing/2014/main" xmlns="" id="{305C38E7-F2C0-437A-A6B9-D80EBD4908DD}"/>
              </a:ext>
            </a:extLst>
          </p:cNvPr>
          <p:cNvSpPr>
            <a:spLocks noGrp="1"/>
          </p:cNvSpPr>
          <p:nvPr>
            <p:ph type="sldNum" sz="quarter" idx="12"/>
          </p:nvPr>
        </p:nvSpPr>
        <p:spPr/>
        <p:txBody>
          <a:bodyPr/>
          <a:lstStyle/>
          <a:p>
            <a:fld id="{3CBF67D7-8C75-433C-B949-F5BA01069781}" type="slidenum">
              <a:rPr lang="en-US" smtClean="0"/>
              <a:t>13</a:t>
            </a:fld>
            <a:endParaRPr lang="en-US"/>
          </a:p>
        </p:txBody>
      </p:sp>
    </p:spTree>
    <p:extLst>
      <p:ext uri="{BB962C8B-B14F-4D97-AF65-F5344CB8AC3E}">
        <p14:creationId xmlns:p14="http://schemas.microsoft.com/office/powerpoint/2010/main" val="402579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31909-85C7-49BD-92D9-776908AD2AE4}"/>
              </a:ext>
            </a:extLst>
          </p:cNvPr>
          <p:cNvSpPr>
            <a:spLocks noGrp="1"/>
          </p:cNvSpPr>
          <p:nvPr>
            <p:ph type="title"/>
          </p:nvPr>
        </p:nvSpPr>
        <p:spPr/>
        <p:txBody>
          <a:bodyPr/>
          <a:lstStyle/>
          <a:p>
            <a:r>
              <a:rPr lang="sl-SI" dirty="0"/>
              <a:t>Novi cilji, novi kazalci</a:t>
            </a:r>
            <a:endParaRPr lang="aa-ET" dirty="0"/>
          </a:p>
        </p:txBody>
      </p:sp>
      <p:sp>
        <p:nvSpPr>
          <p:cNvPr id="3" name="Content Placeholder 2">
            <a:extLst>
              <a:ext uri="{FF2B5EF4-FFF2-40B4-BE49-F238E27FC236}">
                <a16:creationId xmlns:a16="http://schemas.microsoft.com/office/drawing/2014/main" xmlns="" id="{DE650A93-2C2F-4035-9276-6BF0F120EDB1}"/>
              </a:ext>
            </a:extLst>
          </p:cNvPr>
          <p:cNvSpPr>
            <a:spLocks noGrp="1"/>
          </p:cNvSpPr>
          <p:nvPr>
            <p:ph idx="1"/>
          </p:nvPr>
        </p:nvSpPr>
        <p:spPr/>
        <p:txBody>
          <a:bodyPr/>
          <a:lstStyle/>
          <a:p>
            <a:r>
              <a:rPr lang="sl-SI" dirty="0"/>
              <a:t>Kazalci </a:t>
            </a:r>
            <a:r>
              <a:rPr lang="en-US" dirty="0" err="1"/>
              <a:t>zelene</a:t>
            </a:r>
            <a:r>
              <a:rPr lang="en-US" dirty="0"/>
              <a:t> </a:t>
            </a:r>
            <a:r>
              <a:rPr lang="en-US" dirty="0" err="1"/>
              <a:t>gospodarske</a:t>
            </a:r>
            <a:r>
              <a:rPr lang="en-US" dirty="0"/>
              <a:t> </a:t>
            </a:r>
            <a:r>
              <a:rPr lang="en-US" dirty="0" err="1"/>
              <a:t>rasti</a:t>
            </a:r>
            <a:r>
              <a:rPr lang="en-US" dirty="0"/>
              <a:t> so </a:t>
            </a:r>
            <a:r>
              <a:rPr lang="en-US" dirty="0" err="1"/>
              <a:t>pomembni</a:t>
            </a:r>
            <a:r>
              <a:rPr lang="en-US" dirty="0"/>
              <a:t> </a:t>
            </a:r>
            <a:r>
              <a:rPr lang="en-US" dirty="0" err="1"/>
              <a:t>saj</a:t>
            </a:r>
            <a:r>
              <a:rPr lang="en-US" dirty="0"/>
              <a:t> z </a:t>
            </a:r>
            <a:r>
              <a:rPr lang="en-US" dirty="0" err="1"/>
              <a:t>njimi</a:t>
            </a:r>
            <a:r>
              <a:rPr lang="en-US" dirty="0"/>
              <a:t> </a:t>
            </a:r>
            <a:r>
              <a:rPr lang="en-US" dirty="0" err="1"/>
              <a:t>lahko</a:t>
            </a:r>
            <a:r>
              <a:rPr lang="en-US" dirty="0"/>
              <a:t> </a:t>
            </a:r>
            <a:r>
              <a:rPr lang="en-US" dirty="0" err="1"/>
              <a:t>merimo</a:t>
            </a:r>
            <a:r>
              <a:rPr lang="en-US" dirty="0"/>
              <a:t> oz. </a:t>
            </a:r>
            <a:r>
              <a:rPr lang="en-US" dirty="0" err="1"/>
              <a:t>spremljamo</a:t>
            </a:r>
            <a:r>
              <a:rPr lang="en-US" dirty="0"/>
              <a:t> </a:t>
            </a:r>
            <a:r>
              <a:rPr lang="en-US" dirty="0" err="1"/>
              <a:t>vpliv</a:t>
            </a:r>
            <a:r>
              <a:rPr lang="en-US" dirty="0"/>
              <a:t> </a:t>
            </a:r>
            <a:r>
              <a:rPr lang="en-US" dirty="0" err="1"/>
              <a:t>gospodarske</a:t>
            </a:r>
            <a:r>
              <a:rPr lang="en-US" dirty="0"/>
              <a:t> </a:t>
            </a:r>
            <a:r>
              <a:rPr lang="en-US" dirty="0" err="1"/>
              <a:t>dejavnosti</a:t>
            </a:r>
            <a:r>
              <a:rPr lang="en-US" dirty="0"/>
              <a:t> </a:t>
            </a:r>
            <a:r>
              <a:rPr lang="en-US" dirty="0" err="1"/>
              <a:t>na</a:t>
            </a:r>
            <a:r>
              <a:rPr lang="en-US" dirty="0"/>
              <a:t> </a:t>
            </a:r>
            <a:r>
              <a:rPr lang="en-US" dirty="0" err="1"/>
              <a:t>okolje</a:t>
            </a:r>
            <a:r>
              <a:rPr lang="en-US" dirty="0"/>
              <a:t>. </a:t>
            </a:r>
            <a:endParaRPr lang="sl-SI" dirty="0"/>
          </a:p>
          <a:p>
            <a:r>
              <a:rPr lang="en-US" dirty="0" err="1"/>
              <a:t>Ti</a:t>
            </a:r>
            <a:r>
              <a:rPr lang="en-US" dirty="0"/>
              <a:t> pa </a:t>
            </a:r>
            <a:r>
              <a:rPr lang="en-US" dirty="0" err="1"/>
              <a:t>lahko</a:t>
            </a:r>
            <a:r>
              <a:rPr lang="en-US" dirty="0"/>
              <a:t> </a:t>
            </a:r>
            <a:r>
              <a:rPr lang="en-US" dirty="0" err="1"/>
              <a:t>pomagajo</a:t>
            </a:r>
            <a:r>
              <a:rPr lang="en-US" dirty="0"/>
              <a:t> </a:t>
            </a:r>
            <a:r>
              <a:rPr lang="en-US" dirty="0" err="1"/>
              <a:t>prepoznati</a:t>
            </a:r>
            <a:r>
              <a:rPr lang="en-US" dirty="0"/>
              <a:t> </a:t>
            </a:r>
            <a:r>
              <a:rPr lang="en-US" dirty="0" err="1"/>
              <a:t>področja</a:t>
            </a:r>
            <a:r>
              <a:rPr lang="en-US" dirty="0"/>
              <a:t>, </a:t>
            </a:r>
            <a:r>
              <a:rPr lang="en-US" dirty="0" err="1"/>
              <a:t>kjer</a:t>
            </a:r>
            <a:r>
              <a:rPr lang="en-US" dirty="0"/>
              <a:t> je </a:t>
            </a:r>
            <a:r>
              <a:rPr lang="en-US" dirty="0" err="1"/>
              <a:t>potrebno</a:t>
            </a:r>
            <a:r>
              <a:rPr lang="en-US" dirty="0"/>
              <a:t> </a:t>
            </a:r>
            <a:r>
              <a:rPr lang="en-US" dirty="0" err="1"/>
              <a:t>okrepiti</a:t>
            </a:r>
            <a:r>
              <a:rPr lang="en-US" dirty="0"/>
              <a:t> </a:t>
            </a:r>
            <a:r>
              <a:rPr lang="en-US" dirty="0" err="1"/>
              <a:t>prizadevanja</a:t>
            </a:r>
            <a:r>
              <a:rPr lang="en-US" dirty="0"/>
              <a:t> za </a:t>
            </a:r>
            <a:r>
              <a:rPr lang="en-US" dirty="0" err="1"/>
              <a:t>trajnosten</a:t>
            </a:r>
            <a:r>
              <a:rPr lang="en-US" dirty="0"/>
              <a:t> </a:t>
            </a:r>
            <a:r>
              <a:rPr lang="en-US" dirty="0" err="1"/>
              <a:t>prehod</a:t>
            </a:r>
            <a:r>
              <a:rPr lang="en-US" dirty="0"/>
              <a:t> </a:t>
            </a:r>
            <a:r>
              <a:rPr lang="en-US" dirty="0" err="1"/>
              <a:t>gospodarstva</a:t>
            </a:r>
            <a:r>
              <a:rPr lang="en-US" dirty="0"/>
              <a:t>.</a:t>
            </a:r>
            <a:endParaRPr lang="sl-SI" dirty="0"/>
          </a:p>
          <a:p>
            <a:endParaRPr lang="sl-SI" dirty="0"/>
          </a:p>
          <a:p>
            <a:r>
              <a:rPr lang="sl-SI" dirty="0"/>
              <a:t>Ambicioznost trajnostnih ciljev se je povečala … prav tako se je povečala ambicioznost poročanja</a:t>
            </a:r>
          </a:p>
          <a:p>
            <a:endParaRPr lang="sl-SI" dirty="0"/>
          </a:p>
          <a:p>
            <a:pPr marL="742950" indent="-742950">
              <a:buFont typeface="+mj-lt"/>
              <a:buAutoNum type="arabicPeriod"/>
            </a:pPr>
            <a:r>
              <a:rPr lang="sl-SI" dirty="0"/>
              <a:t>Nadgradnja kazalcev zelene gospodarske rasti</a:t>
            </a:r>
          </a:p>
          <a:p>
            <a:pPr marL="742950" indent="-742950">
              <a:buFont typeface="+mj-lt"/>
              <a:buAutoNum type="arabicPeriod"/>
            </a:pPr>
            <a:r>
              <a:rPr lang="sl-SI" dirty="0"/>
              <a:t>Zeleno financiranje in prehod na </a:t>
            </a:r>
            <a:r>
              <a:rPr lang="sl-SI" dirty="0" err="1"/>
              <a:t>nizkoogljično</a:t>
            </a:r>
            <a:r>
              <a:rPr lang="sl-SI" dirty="0"/>
              <a:t> družbo – predlagani novi kazalci</a:t>
            </a:r>
          </a:p>
          <a:p>
            <a:endParaRPr lang="aa-ET" dirty="0"/>
          </a:p>
        </p:txBody>
      </p:sp>
      <p:sp>
        <p:nvSpPr>
          <p:cNvPr id="4" name="Slide Number Placeholder 3">
            <a:extLst>
              <a:ext uri="{FF2B5EF4-FFF2-40B4-BE49-F238E27FC236}">
                <a16:creationId xmlns:a16="http://schemas.microsoft.com/office/drawing/2014/main" xmlns="" id="{115ACC04-9181-4620-97A9-8FBB60D7104C}"/>
              </a:ext>
            </a:extLst>
          </p:cNvPr>
          <p:cNvSpPr>
            <a:spLocks noGrp="1"/>
          </p:cNvSpPr>
          <p:nvPr>
            <p:ph type="sldNum" sz="quarter" idx="12"/>
          </p:nvPr>
        </p:nvSpPr>
        <p:spPr/>
        <p:txBody>
          <a:bodyPr/>
          <a:lstStyle/>
          <a:p>
            <a:fld id="{3CBF67D7-8C75-433C-B949-F5BA01069781}" type="slidenum">
              <a:rPr lang="en-US" smtClean="0"/>
              <a:t>14</a:t>
            </a:fld>
            <a:endParaRPr lang="en-US"/>
          </a:p>
        </p:txBody>
      </p:sp>
    </p:spTree>
    <p:extLst>
      <p:ext uri="{BB962C8B-B14F-4D97-AF65-F5344CB8AC3E}">
        <p14:creationId xmlns:p14="http://schemas.microsoft.com/office/powerpoint/2010/main" val="242860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D23EEB-3BF9-41E3-AC75-97B1124C1F88}"/>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endParaRPr lang="sl-SI" dirty="0"/>
          </a:p>
        </p:txBody>
      </p:sp>
      <p:sp>
        <p:nvSpPr>
          <p:cNvPr id="3" name="Označba mesta vsebine 2">
            <a:extLst>
              <a:ext uri="{FF2B5EF4-FFF2-40B4-BE49-F238E27FC236}">
                <a16:creationId xmlns:a16="http://schemas.microsoft.com/office/drawing/2014/main" xmlns="" id="{22088EB5-1DCD-4FCB-B46E-9857BAC78F54}"/>
              </a:ext>
            </a:extLst>
          </p:cNvPr>
          <p:cNvSpPr>
            <a:spLocks noGrp="1"/>
          </p:cNvSpPr>
          <p:nvPr>
            <p:ph idx="1"/>
          </p:nvPr>
        </p:nvSpPr>
        <p:spPr>
          <a:xfrm>
            <a:off x="1601585" y="3938954"/>
            <a:ext cx="21025723" cy="8414971"/>
          </a:xfrm>
        </p:spPr>
        <p:txBody>
          <a:bodyPr/>
          <a:lstStyle/>
          <a:p>
            <a:r>
              <a:rPr lang="en-US" dirty="0" err="1"/>
              <a:t>Emisijska</a:t>
            </a:r>
            <a:r>
              <a:rPr lang="en-US" dirty="0"/>
              <a:t> </a:t>
            </a:r>
            <a:r>
              <a:rPr lang="en-US" dirty="0" err="1"/>
              <a:t>produktivnost</a:t>
            </a:r>
            <a:r>
              <a:rPr lang="en-US" dirty="0"/>
              <a:t> </a:t>
            </a:r>
            <a:endParaRPr lang="sl-SI" dirty="0"/>
          </a:p>
          <a:p>
            <a:pPr marL="571500" indent="-571500">
              <a:buFontTx/>
              <a:buChar char="-"/>
            </a:pPr>
            <a:r>
              <a:rPr lang="sl-SI" dirty="0"/>
              <a:t>Kazalec nam pomaga oceniti, koliko emisij toplogrednih plinov se sprosti v </a:t>
            </a:r>
            <a:r>
              <a:rPr lang="sl-SI"/>
              <a:t>ozračje </a:t>
            </a:r>
            <a:r>
              <a:rPr lang="sl-SI"/>
              <a:t>ob ustvarjanju </a:t>
            </a:r>
            <a:r>
              <a:rPr lang="sl-SI"/>
              <a:t>gospodarske </a:t>
            </a:r>
            <a:r>
              <a:rPr lang="sl-SI" smtClean="0"/>
              <a:t>dejavnosti.</a:t>
            </a:r>
            <a:endParaRPr lang="sl-SI" dirty="0"/>
          </a:p>
          <a:p>
            <a:pPr marL="571500" indent="-571500">
              <a:buFontTx/>
              <a:buChar char="-"/>
            </a:pPr>
            <a:r>
              <a:rPr lang="sl-SI" dirty="0"/>
              <a:t>Pomaga pa lahko tudi identificirati priložnosti za izboljšanje učinkovitosti in zmanjšanje emisij toplogrednih plinov v različnih sektorjih gospodarstva.</a:t>
            </a:r>
          </a:p>
          <a:p>
            <a:pPr marL="571500" indent="-571500">
              <a:buFontTx/>
              <a:buChar char="-"/>
            </a:pPr>
            <a:r>
              <a:rPr lang="en-US" dirty="0" err="1"/>
              <a:t>Nadgradnja</a:t>
            </a:r>
            <a:r>
              <a:rPr lang="en-US" dirty="0"/>
              <a:t> </a:t>
            </a:r>
            <a:r>
              <a:rPr lang="sl-SI" dirty="0" err="1"/>
              <a:t>kazalc</a:t>
            </a:r>
            <a:r>
              <a:rPr lang="en-US" dirty="0"/>
              <a:t>a</a:t>
            </a:r>
            <a:r>
              <a:rPr lang="sl-SI" dirty="0"/>
              <a:t>:</a:t>
            </a:r>
          </a:p>
          <a:p>
            <a:pPr marL="1942757" lvl="1" indent="-571500">
              <a:buFontTx/>
              <a:buChar char="-"/>
            </a:pPr>
            <a:r>
              <a:rPr lang="en-US" dirty="0" err="1"/>
              <a:t>emisijska</a:t>
            </a:r>
            <a:r>
              <a:rPr lang="en-US" dirty="0"/>
              <a:t> </a:t>
            </a:r>
            <a:r>
              <a:rPr lang="en-US" dirty="0" err="1"/>
              <a:t>produktivnost</a:t>
            </a:r>
            <a:r>
              <a:rPr lang="en-US" dirty="0"/>
              <a:t> v </a:t>
            </a:r>
            <a:r>
              <a:rPr lang="en-US" dirty="0" err="1"/>
              <a:t>industirji</a:t>
            </a:r>
            <a:r>
              <a:rPr lang="en-US" dirty="0"/>
              <a:t> </a:t>
            </a:r>
            <a:endParaRPr lang="sl-SI" dirty="0"/>
          </a:p>
          <a:p>
            <a:pPr marL="1942757" lvl="1" indent="-571500">
              <a:buFontTx/>
              <a:buChar char="-"/>
            </a:pPr>
            <a:r>
              <a:rPr lang="en-US" dirty="0" err="1"/>
              <a:t>emisijska</a:t>
            </a:r>
            <a:r>
              <a:rPr lang="en-US" dirty="0"/>
              <a:t> </a:t>
            </a:r>
            <a:r>
              <a:rPr lang="en-US" dirty="0" err="1"/>
              <a:t>produktivnost</a:t>
            </a:r>
            <a:r>
              <a:rPr lang="en-US" dirty="0"/>
              <a:t> v </a:t>
            </a:r>
            <a:r>
              <a:rPr lang="en-US" dirty="0" err="1"/>
              <a:t>storitvah</a:t>
            </a:r>
            <a:endParaRPr lang="en-US" dirty="0"/>
          </a:p>
          <a:p>
            <a:endParaRPr lang="sl-SI" dirty="0"/>
          </a:p>
        </p:txBody>
      </p:sp>
      <p:sp>
        <p:nvSpPr>
          <p:cNvPr id="4" name="Označba mesta številke diapozitiva 3">
            <a:extLst>
              <a:ext uri="{FF2B5EF4-FFF2-40B4-BE49-F238E27FC236}">
                <a16:creationId xmlns:a16="http://schemas.microsoft.com/office/drawing/2014/main" xmlns="" id="{F7E9DACA-10B0-49E8-935F-1232FBAADE12}"/>
              </a:ext>
            </a:extLst>
          </p:cNvPr>
          <p:cNvSpPr>
            <a:spLocks noGrp="1"/>
          </p:cNvSpPr>
          <p:nvPr>
            <p:ph type="sldNum" sz="quarter" idx="12"/>
          </p:nvPr>
        </p:nvSpPr>
        <p:spPr/>
        <p:txBody>
          <a:bodyPr/>
          <a:lstStyle/>
          <a:p>
            <a:fld id="{3CBF67D7-8C75-433C-B949-F5BA01069781}" type="slidenum">
              <a:rPr lang="en-US" smtClean="0"/>
              <a:t>15</a:t>
            </a:fld>
            <a:endParaRPr lang="en-US"/>
          </a:p>
        </p:txBody>
      </p:sp>
    </p:spTree>
    <p:extLst>
      <p:ext uri="{BB962C8B-B14F-4D97-AF65-F5344CB8AC3E}">
        <p14:creationId xmlns:p14="http://schemas.microsoft.com/office/powerpoint/2010/main" val="396257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E95D2A-9703-40AF-A283-B7F76CE4B911}"/>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endParaRPr lang="sl-SI" dirty="0"/>
          </a:p>
        </p:txBody>
      </p:sp>
      <p:sp>
        <p:nvSpPr>
          <p:cNvPr id="3" name="Označba mesta vsebine 2">
            <a:extLst>
              <a:ext uri="{FF2B5EF4-FFF2-40B4-BE49-F238E27FC236}">
                <a16:creationId xmlns:a16="http://schemas.microsoft.com/office/drawing/2014/main" xmlns="" id="{A28886FB-C6C1-458C-A573-A99E7C7559D3}"/>
              </a:ext>
            </a:extLst>
          </p:cNvPr>
          <p:cNvSpPr>
            <a:spLocks noGrp="1"/>
          </p:cNvSpPr>
          <p:nvPr>
            <p:ph idx="1"/>
          </p:nvPr>
        </p:nvSpPr>
        <p:spPr/>
        <p:txBody>
          <a:bodyPr/>
          <a:lstStyle/>
          <a:p>
            <a:r>
              <a:rPr lang="en-US" dirty="0" err="1"/>
              <a:t>Spodbude</a:t>
            </a:r>
            <a:r>
              <a:rPr lang="en-US" dirty="0"/>
              <a:t>, ki so v </a:t>
            </a:r>
            <a:r>
              <a:rPr lang="en-US" dirty="0" err="1"/>
              <a:t>nasprotju</a:t>
            </a:r>
            <a:r>
              <a:rPr lang="en-US" dirty="0"/>
              <a:t> s </a:t>
            </a:r>
            <a:r>
              <a:rPr lang="en-US" dirty="0" err="1"/>
              <a:t>cilji</a:t>
            </a:r>
            <a:r>
              <a:rPr lang="en-US" dirty="0"/>
              <a:t> TGP</a:t>
            </a:r>
            <a:r>
              <a:rPr lang="sl-SI" dirty="0"/>
              <a:t>, kazalec je bil nekoliko preoblikovan:</a:t>
            </a:r>
          </a:p>
          <a:p>
            <a:pPr marL="571500" indent="-571500">
              <a:buFontTx/>
              <a:buChar char="-"/>
            </a:pPr>
            <a:r>
              <a:rPr lang="sl-SI" dirty="0"/>
              <a:t>Rezultati kazalca omogočajo tudi primerljivost med državami OECD</a:t>
            </a:r>
          </a:p>
          <a:p>
            <a:pPr marL="571500" indent="-571500">
              <a:buFontTx/>
              <a:buChar char="-"/>
            </a:pPr>
            <a:r>
              <a:rPr lang="sl-SI" dirty="0"/>
              <a:t>Kazalec je ključen tudi v </a:t>
            </a:r>
            <a:r>
              <a:rPr lang="en-US" dirty="0" err="1"/>
              <a:t>spremljanj</a:t>
            </a:r>
            <a:r>
              <a:rPr lang="sl-SI" dirty="0"/>
              <a:t>e</a:t>
            </a:r>
            <a:r>
              <a:rPr lang="en-US" dirty="0"/>
              <a:t> NEPN</a:t>
            </a:r>
            <a:endParaRPr lang="sl-SI" dirty="0"/>
          </a:p>
          <a:p>
            <a:pPr marL="571500" indent="-571500">
              <a:buFontTx/>
              <a:buChar char="-"/>
            </a:pPr>
            <a:r>
              <a:rPr lang="sl-SI" dirty="0"/>
              <a:t>Sedaj vsebina za kazalec p</a:t>
            </a:r>
            <a:r>
              <a:rPr lang="en-US" dirty="0" err="1"/>
              <a:t>redstavlja</a:t>
            </a:r>
            <a:r>
              <a:rPr lang="en-US" dirty="0"/>
              <a:t> </a:t>
            </a:r>
            <a:r>
              <a:rPr lang="sl-SI" dirty="0"/>
              <a:t>že </a:t>
            </a:r>
            <a:r>
              <a:rPr lang="en-US" dirty="0"/>
              <a:t>del </a:t>
            </a:r>
            <a:r>
              <a:rPr lang="sl-SI" dirty="0"/>
              <a:t>vsebine za kazalec </a:t>
            </a:r>
            <a:r>
              <a:rPr lang="en-US" dirty="0"/>
              <a:t>[EN22] </a:t>
            </a:r>
            <a:r>
              <a:rPr lang="en-US" dirty="0" err="1"/>
              <a:t>Subvencije</a:t>
            </a:r>
            <a:r>
              <a:rPr lang="en-US" dirty="0"/>
              <a:t> v </a:t>
            </a:r>
            <a:r>
              <a:rPr lang="en-US" dirty="0" err="1"/>
              <a:t>energetiki</a:t>
            </a:r>
            <a:r>
              <a:rPr lang="sl-SI" dirty="0"/>
              <a:t> (</a:t>
            </a:r>
            <a:r>
              <a:rPr lang="en-US" dirty="0"/>
              <a:t>ki </a:t>
            </a:r>
            <a:r>
              <a:rPr lang="en-US" dirty="0" err="1"/>
              <a:t>dodatno</a:t>
            </a:r>
            <a:r>
              <a:rPr lang="en-US" dirty="0"/>
              <a:t> </a:t>
            </a:r>
            <a:r>
              <a:rPr lang="en-US" dirty="0" err="1"/>
              <a:t>vključuje</a:t>
            </a:r>
            <a:r>
              <a:rPr lang="en-US" dirty="0"/>
              <a:t> </a:t>
            </a:r>
            <a:r>
              <a:rPr lang="en-US" dirty="0" err="1"/>
              <a:t>tudi</a:t>
            </a:r>
            <a:r>
              <a:rPr lang="en-US" dirty="0"/>
              <a:t> </a:t>
            </a:r>
            <a:r>
              <a:rPr lang="en-US" dirty="0" err="1"/>
              <a:t>subvencije</a:t>
            </a:r>
            <a:r>
              <a:rPr lang="en-US" dirty="0"/>
              <a:t> v OVE in URE</a:t>
            </a:r>
            <a:r>
              <a:rPr lang="sl-SI" dirty="0"/>
              <a:t>)</a:t>
            </a:r>
          </a:p>
          <a:p>
            <a:endParaRPr lang="en-US" dirty="0"/>
          </a:p>
          <a:p>
            <a:endParaRPr lang="sl-SI" dirty="0"/>
          </a:p>
        </p:txBody>
      </p:sp>
      <p:sp>
        <p:nvSpPr>
          <p:cNvPr id="4" name="Označba mesta številke diapozitiva 3">
            <a:extLst>
              <a:ext uri="{FF2B5EF4-FFF2-40B4-BE49-F238E27FC236}">
                <a16:creationId xmlns:a16="http://schemas.microsoft.com/office/drawing/2014/main" xmlns="" id="{7126FCAC-49A4-41A8-A19F-0B2D765E0EA6}"/>
              </a:ext>
            </a:extLst>
          </p:cNvPr>
          <p:cNvSpPr>
            <a:spLocks noGrp="1"/>
          </p:cNvSpPr>
          <p:nvPr>
            <p:ph type="sldNum" sz="quarter" idx="12"/>
          </p:nvPr>
        </p:nvSpPr>
        <p:spPr/>
        <p:txBody>
          <a:bodyPr/>
          <a:lstStyle/>
          <a:p>
            <a:fld id="{3CBF67D7-8C75-433C-B949-F5BA01069781}" type="slidenum">
              <a:rPr lang="en-US" smtClean="0"/>
              <a:t>16</a:t>
            </a:fld>
            <a:endParaRPr lang="en-US"/>
          </a:p>
        </p:txBody>
      </p:sp>
      <p:pic>
        <p:nvPicPr>
          <p:cNvPr id="5" name="Slika 6">
            <a:extLst>
              <a:ext uri="{FF2B5EF4-FFF2-40B4-BE49-F238E27FC236}">
                <a16:creationId xmlns:a16="http://schemas.microsoft.com/office/drawing/2014/main" xmlns="" id="{CD7A4341-3DD5-48E9-BCDA-D14496BD0028}"/>
              </a:ext>
            </a:extLst>
          </p:cNvPr>
          <p:cNvPicPr>
            <a:picLocks noChangeAspect="1"/>
          </p:cNvPicPr>
          <p:nvPr/>
        </p:nvPicPr>
        <p:blipFill>
          <a:blip r:embed="rId3"/>
          <a:stretch>
            <a:fillRect/>
          </a:stretch>
        </p:blipFill>
        <p:spPr>
          <a:xfrm>
            <a:off x="1423785" y="7857505"/>
            <a:ext cx="10425291" cy="5428034"/>
          </a:xfrm>
          <a:prstGeom prst="rect">
            <a:avLst/>
          </a:prstGeom>
        </p:spPr>
      </p:pic>
      <p:sp>
        <p:nvSpPr>
          <p:cNvPr id="7" name="TextBox 6">
            <a:extLst>
              <a:ext uri="{FF2B5EF4-FFF2-40B4-BE49-F238E27FC236}">
                <a16:creationId xmlns:a16="http://schemas.microsoft.com/office/drawing/2014/main" xmlns="" id="{7CC9E5C8-8DE9-490C-9221-4F8ED7ABE97A}"/>
              </a:ext>
            </a:extLst>
          </p:cNvPr>
          <p:cNvSpPr txBox="1"/>
          <p:nvPr/>
        </p:nvSpPr>
        <p:spPr>
          <a:xfrm>
            <a:off x="3949700" y="13100873"/>
            <a:ext cx="12420600" cy="369332"/>
          </a:xfrm>
          <a:prstGeom prst="rect">
            <a:avLst/>
          </a:prstGeom>
          <a:noFill/>
        </p:spPr>
        <p:txBody>
          <a:bodyPr wrap="square">
            <a:spAutoFit/>
          </a:bodyPr>
          <a:lstStyle/>
          <a:p>
            <a:r>
              <a:rPr lang="aa-ET" dirty="0"/>
              <a:t>https://stats.oecd.org/Index.aspx?DataSetCode=FFS_SVN</a:t>
            </a:r>
          </a:p>
        </p:txBody>
      </p:sp>
      <p:pic>
        <p:nvPicPr>
          <p:cNvPr id="8" name="Picture 7">
            <a:extLst>
              <a:ext uri="{FF2B5EF4-FFF2-40B4-BE49-F238E27FC236}">
                <a16:creationId xmlns:a16="http://schemas.microsoft.com/office/drawing/2014/main" xmlns="" id="{0C3AE1EA-BEE0-4F24-9DFF-BA981AEBD322}"/>
              </a:ext>
            </a:extLst>
          </p:cNvPr>
          <p:cNvPicPr>
            <a:picLocks noChangeAspect="1"/>
          </p:cNvPicPr>
          <p:nvPr/>
        </p:nvPicPr>
        <p:blipFill>
          <a:blip r:embed="rId4"/>
          <a:stretch>
            <a:fillRect/>
          </a:stretch>
        </p:blipFill>
        <p:spPr>
          <a:xfrm>
            <a:off x="12528576" y="8146439"/>
            <a:ext cx="9820505" cy="4128828"/>
          </a:xfrm>
          <a:prstGeom prst="rect">
            <a:avLst/>
          </a:prstGeom>
        </p:spPr>
      </p:pic>
    </p:spTree>
    <p:extLst>
      <p:ext uri="{BB962C8B-B14F-4D97-AF65-F5344CB8AC3E}">
        <p14:creationId xmlns:p14="http://schemas.microsoft.com/office/powerpoint/2010/main" val="152951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C8AAAED-D8F4-4484-BB23-176A3D510872}"/>
              </a:ext>
            </a:extLst>
          </p:cNvPr>
          <p:cNvSpPr>
            <a:spLocks noGrp="1"/>
          </p:cNvSpPr>
          <p:nvPr>
            <p:ph type="title"/>
          </p:nvPr>
        </p:nvSpPr>
        <p:spPr/>
        <p:txBody>
          <a:bodyPr/>
          <a:lstStyle/>
          <a:p>
            <a:r>
              <a:rPr lang="en-US" dirty="0" err="1"/>
              <a:t>Zeleno</a:t>
            </a:r>
            <a:r>
              <a:rPr lang="en-US" dirty="0"/>
              <a:t> </a:t>
            </a:r>
            <a:r>
              <a:rPr lang="en-US" dirty="0" err="1"/>
              <a:t>financiranje</a:t>
            </a:r>
            <a:r>
              <a:rPr lang="en-US" dirty="0"/>
              <a:t> in </a:t>
            </a:r>
            <a:r>
              <a:rPr lang="en-US" dirty="0" err="1"/>
              <a:t>prehod</a:t>
            </a:r>
            <a:r>
              <a:rPr lang="en-US" dirty="0"/>
              <a:t> </a:t>
            </a:r>
            <a:r>
              <a:rPr lang="en-US" dirty="0" err="1"/>
              <a:t>na</a:t>
            </a:r>
            <a:r>
              <a:rPr lang="en-US" dirty="0"/>
              <a:t> </a:t>
            </a:r>
            <a:r>
              <a:rPr lang="en-US" dirty="0" err="1"/>
              <a:t>nizkoogljično</a:t>
            </a:r>
            <a:r>
              <a:rPr lang="en-US" dirty="0"/>
              <a:t> </a:t>
            </a:r>
            <a:r>
              <a:rPr lang="en-US" dirty="0" err="1"/>
              <a:t>družbo</a:t>
            </a:r>
            <a:r>
              <a:rPr lang="sl-SI" dirty="0"/>
              <a:t> …kje smo</a:t>
            </a:r>
          </a:p>
        </p:txBody>
      </p:sp>
      <p:sp>
        <p:nvSpPr>
          <p:cNvPr id="3" name="Označba mesta vsebine 2">
            <a:extLst>
              <a:ext uri="{FF2B5EF4-FFF2-40B4-BE49-F238E27FC236}">
                <a16:creationId xmlns:a16="http://schemas.microsoft.com/office/drawing/2014/main" xmlns="" id="{E5AE3DBF-FFD8-478E-89DA-4132A79C1FE5}"/>
              </a:ext>
            </a:extLst>
          </p:cNvPr>
          <p:cNvSpPr>
            <a:spLocks noGrp="1"/>
          </p:cNvSpPr>
          <p:nvPr>
            <p:ph idx="1"/>
          </p:nvPr>
        </p:nvSpPr>
        <p:spPr/>
        <p:txBody>
          <a:bodyPr/>
          <a:lstStyle/>
          <a:p>
            <a:r>
              <a:rPr lang="sl-SI" sz="3600" dirty="0">
                <a:hlinkClick r:id="rId3"/>
              </a:rPr>
              <a:t>Podnebno ogledalo - poglavje Financiranje</a:t>
            </a:r>
            <a:endParaRPr lang="sl-SI" sz="3600" dirty="0"/>
          </a:p>
          <a:p>
            <a:endParaRPr lang="sl-SI" sz="3600" dirty="0"/>
          </a:p>
          <a:p>
            <a:endParaRPr lang="sl-SI" sz="3600" dirty="0"/>
          </a:p>
          <a:p>
            <a:endParaRPr lang="sl-SI" sz="3600" dirty="0"/>
          </a:p>
          <a:p>
            <a:endParaRPr lang="sl-SI" sz="3600" dirty="0"/>
          </a:p>
          <a:p>
            <a:endParaRPr lang="sl-SI" sz="3600" dirty="0"/>
          </a:p>
          <a:p>
            <a:endParaRPr lang="sl-SI" sz="3600" dirty="0"/>
          </a:p>
          <a:p>
            <a:endParaRPr lang="sl-SI" sz="3600" dirty="0"/>
          </a:p>
          <a:p>
            <a:endParaRPr lang="sl-SI" sz="3600" dirty="0"/>
          </a:p>
          <a:p>
            <a:endParaRPr lang="sl-SI" sz="3600" dirty="0"/>
          </a:p>
          <a:p>
            <a:endParaRPr lang="en-US" sz="3600" dirty="0"/>
          </a:p>
        </p:txBody>
      </p:sp>
      <p:sp>
        <p:nvSpPr>
          <p:cNvPr id="4" name="Označba mesta številke diapozitiva 3">
            <a:extLst>
              <a:ext uri="{FF2B5EF4-FFF2-40B4-BE49-F238E27FC236}">
                <a16:creationId xmlns:a16="http://schemas.microsoft.com/office/drawing/2014/main" xmlns="" id="{F1105CF8-E894-458C-A278-7E146F1E1E56}"/>
              </a:ext>
            </a:extLst>
          </p:cNvPr>
          <p:cNvSpPr>
            <a:spLocks noGrp="1"/>
          </p:cNvSpPr>
          <p:nvPr>
            <p:ph type="sldNum" sz="quarter" idx="12"/>
          </p:nvPr>
        </p:nvSpPr>
        <p:spPr/>
        <p:txBody>
          <a:bodyPr/>
          <a:lstStyle/>
          <a:p>
            <a:fld id="{3CBF67D7-8C75-433C-B949-F5BA01069781}" type="slidenum">
              <a:rPr lang="en-US" smtClean="0"/>
              <a:t>17</a:t>
            </a:fld>
            <a:endParaRPr lang="en-US"/>
          </a:p>
        </p:txBody>
      </p:sp>
      <p:pic>
        <p:nvPicPr>
          <p:cNvPr id="5" name="Content Placeholder 5">
            <a:extLst>
              <a:ext uri="{FF2B5EF4-FFF2-40B4-BE49-F238E27FC236}">
                <a16:creationId xmlns:a16="http://schemas.microsoft.com/office/drawing/2014/main" xmlns="" id="{EE5BE6F5-A4FC-4EDB-AD57-EA9A9997B229}"/>
              </a:ext>
            </a:extLst>
          </p:cNvPr>
          <p:cNvPicPr>
            <a:picLocks noChangeAspect="1"/>
          </p:cNvPicPr>
          <p:nvPr/>
        </p:nvPicPr>
        <p:blipFill>
          <a:blip r:embed="rId4"/>
          <a:stretch>
            <a:fillRect/>
          </a:stretch>
        </p:blipFill>
        <p:spPr>
          <a:xfrm>
            <a:off x="6019800" y="4809616"/>
            <a:ext cx="17697450" cy="8426709"/>
          </a:xfrm>
          <a:prstGeom prst="rect">
            <a:avLst/>
          </a:prstGeom>
        </p:spPr>
      </p:pic>
    </p:spTree>
    <p:extLst>
      <p:ext uri="{BB962C8B-B14F-4D97-AF65-F5344CB8AC3E}">
        <p14:creationId xmlns:p14="http://schemas.microsoft.com/office/powerpoint/2010/main" val="273879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C8AAAED-D8F4-4484-BB23-176A3D510872}"/>
              </a:ext>
            </a:extLst>
          </p:cNvPr>
          <p:cNvSpPr>
            <a:spLocks noGrp="1"/>
          </p:cNvSpPr>
          <p:nvPr>
            <p:ph type="title"/>
          </p:nvPr>
        </p:nvSpPr>
        <p:spPr/>
        <p:txBody>
          <a:bodyPr/>
          <a:lstStyle/>
          <a:p>
            <a:r>
              <a:rPr lang="en-US" dirty="0" err="1"/>
              <a:t>Zeleno</a:t>
            </a:r>
            <a:r>
              <a:rPr lang="en-US" dirty="0"/>
              <a:t> </a:t>
            </a:r>
            <a:r>
              <a:rPr lang="en-US" dirty="0" err="1"/>
              <a:t>financiranje</a:t>
            </a:r>
            <a:r>
              <a:rPr lang="en-US" dirty="0"/>
              <a:t> in </a:t>
            </a:r>
            <a:r>
              <a:rPr lang="en-US" dirty="0" err="1"/>
              <a:t>prehod</a:t>
            </a:r>
            <a:r>
              <a:rPr lang="en-US" dirty="0"/>
              <a:t> </a:t>
            </a:r>
            <a:r>
              <a:rPr lang="en-US" dirty="0" err="1"/>
              <a:t>na</a:t>
            </a:r>
            <a:r>
              <a:rPr lang="en-US" dirty="0"/>
              <a:t> </a:t>
            </a:r>
            <a:r>
              <a:rPr lang="en-US" dirty="0" err="1"/>
              <a:t>nizkoogljično</a:t>
            </a:r>
            <a:r>
              <a:rPr lang="en-US" dirty="0"/>
              <a:t> </a:t>
            </a:r>
            <a:r>
              <a:rPr lang="en-US" dirty="0" err="1"/>
              <a:t>družbo</a:t>
            </a:r>
            <a:r>
              <a:rPr lang="sl-SI" dirty="0"/>
              <a:t> …kje smo</a:t>
            </a:r>
          </a:p>
        </p:txBody>
      </p:sp>
      <p:sp>
        <p:nvSpPr>
          <p:cNvPr id="3" name="Označba mesta vsebine 2">
            <a:extLst>
              <a:ext uri="{FF2B5EF4-FFF2-40B4-BE49-F238E27FC236}">
                <a16:creationId xmlns:a16="http://schemas.microsoft.com/office/drawing/2014/main" xmlns="" id="{E5AE3DBF-FFD8-478E-89DA-4132A79C1FE5}"/>
              </a:ext>
            </a:extLst>
          </p:cNvPr>
          <p:cNvSpPr>
            <a:spLocks noGrp="1"/>
          </p:cNvSpPr>
          <p:nvPr>
            <p:ph idx="1"/>
          </p:nvPr>
        </p:nvSpPr>
        <p:spPr/>
        <p:txBody>
          <a:bodyPr/>
          <a:lstStyle/>
          <a:p>
            <a:r>
              <a:rPr lang="sl-SI" sz="3600" dirty="0">
                <a:hlinkClick r:id="rId3"/>
              </a:rPr>
              <a:t>Lokalni semafor podnebnih aktivnosti</a:t>
            </a:r>
            <a:endParaRPr lang="sl-SI" sz="3600" dirty="0"/>
          </a:p>
        </p:txBody>
      </p:sp>
      <p:sp>
        <p:nvSpPr>
          <p:cNvPr id="4" name="Označba mesta številke diapozitiva 3">
            <a:extLst>
              <a:ext uri="{FF2B5EF4-FFF2-40B4-BE49-F238E27FC236}">
                <a16:creationId xmlns:a16="http://schemas.microsoft.com/office/drawing/2014/main" xmlns="" id="{F1105CF8-E894-458C-A278-7E146F1E1E56}"/>
              </a:ext>
            </a:extLst>
          </p:cNvPr>
          <p:cNvSpPr>
            <a:spLocks noGrp="1"/>
          </p:cNvSpPr>
          <p:nvPr>
            <p:ph type="sldNum" sz="quarter" idx="12"/>
          </p:nvPr>
        </p:nvSpPr>
        <p:spPr/>
        <p:txBody>
          <a:bodyPr/>
          <a:lstStyle/>
          <a:p>
            <a:fld id="{3CBF67D7-8C75-433C-B949-F5BA01069781}" type="slidenum">
              <a:rPr lang="en-US" smtClean="0"/>
              <a:t>18</a:t>
            </a:fld>
            <a:endParaRPr lang="en-US"/>
          </a:p>
        </p:txBody>
      </p:sp>
      <p:sp>
        <p:nvSpPr>
          <p:cNvPr id="7" name="PoljeZBesedilom 11">
            <a:extLst>
              <a:ext uri="{FF2B5EF4-FFF2-40B4-BE49-F238E27FC236}">
                <a16:creationId xmlns:a16="http://schemas.microsoft.com/office/drawing/2014/main" xmlns="" id="{D9EEC6BB-40D8-4AB7-A409-7C1F478E24AB}"/>
              </a:ext>
            </a:extLst>
          </p:cNvPr>
          <p:cNvSpPr txBox="1"/>
          <p:nvPr/>
        </p:nvSpPr>
        <p:spPr>
          <a:xfrm>
            <a:off x="5992398" y="4895706"/>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pic>
        <p:nvPicPr>
          <p:cNvPr id="10" name="Slika 5">
            <a:extLst>
              <a:ext uri="{FF2B5EF4-FFF2-40B4-BE49-F238E27FC236}">
                <a16:creationId xmlns:a16="http://schemas.microsoft.com/office/drawing/2014/main" xmlns="" id="{CA8E26C1-3ECC-4476-AB60-C41BC8D2D2C9}"/>
              </a:ext>
            </a:extLst>
          </p:cNvPr>
          <p:cNvPicPr>
            <a:picLocks noChangeAspect="1"/>
          </p:cNvPicPr>
          <p:nvPr/>
        </p:nvPicPr>
        <p:blipFill>
          <a:blip r:embed="rId4"/>
          <a:stretch>
            <a:fillRect/>
          </a:stretch>
        </p:blipFill>
        <p:spPr>
          <a:xfrm>
            <a:off x="7215975" y="4721204"/>
            <a:ext cx="11169277" cy="8208999"/>
          </a:xfrm>
          <a:prstGeom prst="rect">
            <a:avLst/>
          </a:prstGeom>
        </p:spPr>
      </p:pic>
      <p:sp>
        <p:nvSpPr>
          <p:cNvPr id="12" name="TextBox 11">
            <a:extLst>
              <a:ext uri="{FF2B5EF4-FFF2-40B4-BE49-F238E27FC236}">
                <a16:creationId xmlns:a16="http://schemas.microsoft.com/office/drawing/2014/main" xmlns="" id="{88B39C00-BE41-4DF9-94CB-5FB08D35D024}"/>
              </a:ext>
            </a:extLst>
          </p:cNvPr>
          <p:cNvSpPr txBox="1"/>
          <p:nvPr/>
        </p:nvSpPr>
        <p:spPr>
          <a:xfrm>
            <a:off x="12650585" y="12930203"/>
            <a:ext cx="12420600" cy="369332"/>
          </a:xfrm>
          <a:prstGeom prst="rect">
            <a:avLst/>
          </a:prstGeom>
          <a:noFill/>
        </p:spPr>
        <p:txBody>
          <a:bodyPr wrap="square">
            <a:spAutoFit/>
          </a:bodyPr>
          <a:lstStyle/>
          <a:p>
            <a:r>
              <a:rPr lang="aa-ET" dirty="0"/>
              <a:t>https://semafor.podnebnapot2050.si/stavbe/gospodinjstva/#wdt-table-title-141</a:t>
            </a:r>
          </a:p>
        </p:txBody>
      </p:sp>
    </p:spTree>
    <p:extLst>
      <p:ext uri="{BB962C8B-B14F-4D97-AF65-F5344CB8AC3E}">
        <p14:creationId xmlns:p14="http://schemas.microsoft.com/office/powerpoint/2010/main" val="3508355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57BDD-9227-461C-A624-5C88C1F04551}"/>
              </a:ext>
            </a:extLst>
          </p:cNvPr>
          <p:cNvSpPr>
            <a:spLocks noGrp="1"/>
          </p:cNvSpPr>
          <p:nvPr>
            <p:ph type="title"/>
          </p:nvPr>
        </p:nvSpPr>
        <p:spPr/>
        <p:txBody>
          <a:bodyPr/>
          <a:lstStyle/>
          <a:p>
            <a:r>
              <a:rPr lang="en-US" dirty="0" err="1"/>
              <a:t>Zeleno</a:t>
            </a:r>
            <a:r>
              <a:rPr lang="en-US" dirty="0"/>
              <a:t> </a:t>
            </a:r>
            <a:r>
              <a:rPr lang="en-US" dirty="0" err="1"/>
              <a:t>financiranje</a:t>
            </a:r>
            <a:r>
              <a:rPr lang="en-US" dirty="0"/>
              <a:t> in </a:t>
            </a:r>
            <a:r>
              <a:rPr lang="en-US" dirty="0" err="1"/>
              <a:t>prehod</a:t>
            </a:r>
            <a:r>
              <a:rPr lang="en-US" dirty="0"/>
              <a:t> </a:t>
            </a:r>
            <a:r>
              <a:rPr lang="en-US" dirty="0" err="1"/>
              <a:t>na</a:t>
            </a:r>
            <a:r>
              <a:rPr lang="en-US" dirty="0"/>
              <a:t> </a:t>
            </a:r>
            <a:r>
              <a:rPr lang="en-US" dirty="0" err="1"/>
              <a:t>nizkoogljično</a:t>
            </a:r>
            <a:r>
              <a:rPr lang="en-US" dirty="0"/>
              <a:t> </a:t>
            </a:r>
            <a:r>
              <a:rPr lang="en-US" dirty="0" err="1"/>
              <a:t>družbo</a:t>
            </a:r>
            <a:endParaRPr lang="aa-ET" dirty="0"/>
          </a:p>
        </p:txBody>
      </p:sp>
      <p:sp>
        <p:nvSpPr>
          <p:cNvPr id="3" name="Content Placeholder 2">
            <a:extLst>
              <a:ext uri="{FF2B5EF4-FFF2-40B4-BE49-F238E27FC236}">
                <a16:creationId xmlns:a16="http://schemas.microsoft.com/office/drawing/2014/main" xmlns="" id="{B78BD521-177B-45CC-9D98-F7C28B0FA8A0}"/>
              </a:ext>
            </a:extLst>
          </p:cNvPr>
          <p:cNvSpPr>
            <a:spLocks noGrp="1"/>
          </p:cNvSpPr>
          <p:nvPr>
            <p:ph idx="1"/>
          </p:nvPr>
        </p:nvSpPr>
        <p:spPr/>
        <p:txBody>
          <a:bodyPr/>
          <a:lstStyle/>
          <a:p>
            <a:r>
              <a:rPr lang="sl-SI" sz="4400" dirty="0"/>
              <a:t>Ovire</a:t>
            </a:r>
            <a:r>
              <a:rPr lang="en-US" sz="4400" dirty="0"/>
              <a:t>: </a:t>
            </a:r>
          </a:p>
          <a:p>
            <a:pPr marL="571500" indent="-571500">
              <a:buFontTx/>
              <a:buChar char="-"/>
            </a:pPr>
            <a:r>
              <a:rPr lang="en-US" sz="4400" dirty="0" err="1"/>
              <a:t>Spremljanje</a:t>
            </a:r>
            <a:r>
              <a:rPr lang="en-US" sz="4400" dirty="0"/>
              <a:t> </a:t>
            </a:r>
            <a:r>
              <a:rPr lang="en-US" sz="4400" dirty="0" err="1"/>
              <a:t>učinkov</a:t>
            </a:r>
            <a:r>
              <a:rPr lang="en-US" sz="4400" dirty="0"/>
              <a:t> </a:t>
            </a:r>
            <a:r>
              <a:rPr lang="en-US" sz="4400" dirty="0" err="1"/>
              <a:t>specifičnega</a:t>
            </a:r>
            <a:r>
              <a:rPr lang="en-US" sz="4400" dirty="0"/>
              <a:t> </a:t>
            </a:r>
            <a:r>
              <a:rPr lang="en-US" sz="4400" dirty="0" err="1"/>
              <a:t>ukrepa</a:t>
            </a:r>
            <a:r>
              <a:rPr lang="en-US" sz="4400" dirty="0"/>
              <a:t>: </a:t>
            </a:r>
            <a:r>
              <a:rPr lang="en-US" sz="4400" dirty="0" err="1"/>
              <a:t>en</a:t>
            </a:r>
            <a:r>
              <a:rPr lang="en-US" sz="4400" dirty="0"/>
              <a:t> </a:t>
            </a:r>
            <a:r>
              <a:rPr lang="en-US" sz="4400" dirty="0" err="1"/>
              <a:t>ukrep</a:t>
            </a:r>
            <a:r>
              <a:rPr lang="en-US" sz="4400" dirty="0"/>
              <a:t> </a:t>
            </a:r>
            <a:r>
              <a:rPr lang="en-US" sz="4400" dirty="0" err="1"/>
              <a:t>ima</a:t>
            </a:r>
            <a:r>
              <a:rPr lang="en-US" sz="4400" dirty="0"/>
              <a:t> </a:t>
            </a:r>
            <a:r>
              <a:rPr lang="en-US" sz="4400" dirty="0" err="1"/>
              <a:t>lahko</a:t>
            </a:r>
            <a:r>
              <a:rPr lang="en-US" sz="4400" dirty="0"/>
              <a:t> </a:t>
            </a:r>
            <a:r>
              <a:rPr lang="en-US" sz="4400" dirty="0" err="1"/>
              <a:t>sočasno</a:t>
            </a:r>
            <a:r>
              <a:rPr lang="en-US" sz="4400" dirty="0"/>
              <a:t> </a:t>
            </a:r>
            <a:r>
              <a:rPr lang="en-US" sz="4400" dirty="0" err="1"/>
              <a:t>več</a:t>
            </a:r>
            <a:r>
              <a:rPr lang="en-US" sz="4400" dirty="0"/>
              <a:t> </a:t>
            </a:r>
            <a:r>
              <a:rPr lang="en-US" sz="4400" dirty="0" err="1"/>
              <a:t>vplivov</a:t>
            </a:r>
            <a:r>
              <a:rPr lang="en-US" sz="4400" dirty="0"/>
              <a:t>, </a:t>
            </a:r>
            <a:r>
              <a:rPr lang="en-US" sz="4400" dirty="0" err="1"/>
              <a:t>kako</a:t>
            </a:r>
            <a:r>
              <a:rPr lang="en-US" sz="4400" dirty="0"/>
              <a:t> </a:t>
            </a:r>
            <a:r>
              <a:rPr lang="sl-SI" sz="4400" dirty="0"/>
              <a:t>ustrezno</a:t>
            </a:r>
            <a:r>
              <a:rPr lang="en-US" sz="4400" dirty="0"/>
              <a:t> </a:t>
            </a:r>
            <a:r>
              <a:rPr lang="en-US" sz="4400" dirty="0" err="1"/>
              <a:t>uporabi</a:t>
            </a:r>
            <a:r>
              <a:rPr lang="sl-SI" sz="4400" dirty="0"/>
              <a:t>ti podatke</a:t>
            </a:r>
            <a:r>
              <a:rPr lang="en-US" sz="4400" dirty="0"/>
              <a:t> </a:t>
            </a:r>
            <a:r>
              <a:rPr lang="en-US" sz="4400" dirty="0" err="1"/>
              <a:t>brez</a:t>
            </a:r>
            <a:r>
              <a:rPr lang="en-US" sz="4400" dirty="0"/>
              <a:t> </a:t>
            </a:r>
            <a:r>
              <a:rPr lang="en-US" sz="4400" dirty="0" err="1"/>
              <a:t>dvojnega</a:t>
            </a:r>
            <a:r>
              <a:rPr lang="en-US" sz="4400" dirty="0"/>
              <a:t> </a:t>
            </a:r>
            <a:r>
              <a:rPr lang="en-US" sz="4400" dirty="0" err="1"/>
              <a:t>štetja</a:t>
            </a:r>
            <a:r>
              <a:rPr lang="en-US" sz="4400" dirty="0"/>
              <a:t> …</a:t>
            </a:r>
            <a:endParaRPr lang="sl-SI" sz="4400" dirty="0"/>
          </a:p>
          <a:p>
            <a:pPr marL="571500" indent="-571500">
              <a:buFontTx/>
              <a:buChar char="-"/>
            </a:pPr>
            <a:r>
              <a:rPr lang="sl-SI" sz="4400" dirty="0"/>
              <a:t>Kohezija in industrija – razpisi pogosto niso ustrezno oblikovani, da bi se dalo deliti izplačana sredstva po specifičnemu namenu (razpisi ne jasno opredeljujejo učinke in namene), podnebni sklad - ukrepi za informiranje in ozaveščanje, ure ukrepi (poročano se to, kar je izplačano preko </a:t>
            </a:r>
            <a:r>
              <a:rPr lang="sl-SI" sz="4400" dirty="0" err="1"/>
              <a:t>Eko</a:t>
            </a:r>
            <a:r>
              <a:rPr lang="sl-SI" sz="4400" dirty="0"/>
              <a:t> sklada)</a:t>
            </a:r>
            <a:endParaRPr lang="en-US" sz="4400" dirty="0"/>
          </a:p>
          <a:p>
            <a:pPr marL="571500" indent="-571500">
              <a:buFontTx/>
              <a:buChar char="-"/>
            </a:pPr>
            <a:r>
              <a:rPr lang="en-US" sz="4400" dirty="0" err="1"/>
              <a:t>Poročanje</a:t>
            </a:r>
            <a:r>
              <a:rPr lang="en-US" sz="4400" dirty="0"/>
              <a:t> je </a:t>
            </a:r>
            <a:r>
              <a:rPr lang="en-US" sz="4400" dirty="0" err="1"/>
              <a:t>vedno</a:t>
            </a:r>
            <a:r>
              <a:rPr lang="en-US" sz="4400" dirty="0"/>
              <a:t> </a:t>
            </a:r>
            <a:r>
              <a:rPr lang="en-US" sz="4400" dirty="0" err="1"/>
              <a:t>bolj</a:t>
            </a:r>
            <a:r>
              <a:rPr lang="en-US" sz="4400" dirty="0"/>
              <a:t> </a:t>
            </a:r>
            <a:r>
              <a:rPr lang="en-US" sz="4400" dirty="0" err="1"/>
              <a:t>ambciozno</a:t>
            </a:r>
            <a:r>
              <a:rPr lang="en-US" sz="4400" dirty="0"/>
              <a:t> in </a:t>
            </a:r>
            <a:r>
              <a:rPr lang="en-US" sz="4400" dirty="0" err="1"/>
              <a:t>podrobno</a:t>
            </a:r>
            <a:r>
              <a:rPr lang="en-US" sz="4400" dirty="0"/>
              <a:t>: </a:t>
            </a:r>
            <a:r>
              <a:rPr lang="en-US" sz="4400" dirty="0" err="1"/>
              <a:t>podatki</a:t>
            </a:r>
            <a:r>
              <a:rPr lang="en-US" sz="4400" dirty="0"/>
              <a:t> </a:t>
            </a:r>
            <a:r>
              <a:rPr lang="en-US" sz="4400" dirty="0" err="1"/>
              <a:t>pogosto</a:t>
            </a:r>
            <a:r>
              <a:rPr lang="en-US" sz="4400" dirty="0"/>
              <a:t> </a:t>
            </a:r>
            <a:r>
              <a:rPr lang="en-US" sz="4400" dirty="0" err="1"/>
              <a:t>niso</a:t>
            </a:r>
            <a:r>
              <a:rPr lang="en-US" sz="4400" dirty="0"/>
              <a:t> </a:t>
            </a:r>
            <a:r>
              <a:rPr lang="en-US" sz="4400" dirty="0" err="1"/>
              <a:t>dovolj</a:t>
            </a:r>
            <a:r>
              <a:rPr lang="en-US" sz="4400" dirty="0"/>
              <a:t> </a:t>
            </a:r>
            <a:r>
              <a:rPr lang="en-US" sz="4400" dirty="0" err="1"/>
              <a:t>podrobni</a:t>
            </a:r>
            <a:r>
              <a:rPr lang="en-US" sz="4400" dirty="0"/>
              <a:t> za </a:t>
            </a:r>
            <a:r>
              <a:rPr lang="en-US" sz="4400" dirty="0" err="1"/>
              <a:t>namene</a:t>
            </a:r>
            <a:r>
              <a:rPr lang="en-US" sz="4400" dirty="0"/>
              <a:t> </a:t>
            </a:r>
            <a:r>
              <a:rPr lang="en-US" sz="4400" dirty="0" err="1"/>
              <a:t>poročanja</a:t>
            </a:r>
            <a:r>
              <a:rPr lang="en-US" sz="4400" dirty="0"/>
              <a:t> (</a:t>
            </a:r>
            <a:r>
              <a:rPr lang="sl-SI" sz="4400" dirty="0"/>
              <a:t>s tem smo se srečali ob poročanju </a:t>
            </a:r>
            <a:r>
              <a:rPr lang="en-US" sz="4400" dirty="0"/>
              <a:t>NEPN)</a:t>
            </a:r>
          </a:p>
        </p:txBody>
      </p:sp>
      <p:sp>
        <p:nvSpPr>
          <p:cNvPr id="4" name="Slide Number Placeholder 3">
            <a:extLst>
              <a:ext uri="{FF2B5EF4-FFF2-40B4-BE49-F238E27FC236}">
                <a16:creationId xmlns:a16="http://schemas.microsoft.com/office/drawing/2014/main" xmlns="" id="{7EE63E4B-2811-4D1F-A1A0-BF78C8F14634}"/>
              </a:ext>
            </a:extLst>
          </p:cNvPr>
          <p:cNvSpPr>
            <a:spLocks noGrp="1"/>
          </p:cNvSpPr>
          <p:nvPr>
            <p:ph type="sldNum" sz="quarter" idx="12"/>
          </p:nvPr>
        </p:nvSpPr>
        <p:spPr/>
        <p:txBody>
          <a:bodyPr/>
          <a:lstStyle/>
          <a:p>
            <a:fld id="{3CBF67D7-8C75-433C-B949-F5BA01069781}" type="slidenum">
              <a:rPr lang="en-US" smtClean="0"/>
              <a:t>19</a:t>
            </a:fld>
            <a:endParaRPr lang="en-US"/>
          </a:p>
        </p:txBody>
      </p:sp>
    </p:spTree>
    <p:extLst>
      <p:ext uri="{BB962C8B-B14F-4D97-AF65-F5344CB8AC3E}">
        <p14:creationId xmlns:p14="http://schemas.microsoft.com/office/powerpoint/2010/main" val="317696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797E9C-29AC-40F7-964A-A7279F53F96D}"/>
              </a:ext>
            </a:extLst>
          </p:cNvPr>
          <p:cNvSpPr>
            <a:spLocks noGrp="1"/>
          </p:cNvSpPr>
          <p:nvPr>
            <p:ph type="title"/>
          </p:nvPr>
        </p:nvSpPr>
        <p:spPr/>
        <p:txBody>
          <a:bodyPr/>
          <a:lstStyle/>
          <a:p>
            <a:r>
              <a:rPr lang="sl-SI" dirty="0"/>
              <a:t>Potek predstavitve</a:t>
            </a:r>
            <a:endParaRPr lang="aa-ET" dirty="0"/>
          </a:p>
        </p:txBody>
      </p:sp>
      <p:sp>
        <p:nvSpPr>
          <p:cNvPr id="3" name="Content Placeholder 2">
            <a:extLst>
              <a:ext uri="{FF2B5EF4-FFF2-40B4-BE49-F238E27FC236}">
                <a16:creationId xmlns:a16="http://schemas.microsoft.com/office/drawing/2014/main" xmlns="" id="{0B9AE669-8F85-42C6-AE3C-F78586C3DF24}"/>
              </a:ext>
            </a:extLst>
          </p:cNvPr>
          <p:cNvSpPr>
            <a:spLocks noGrp="1"/>
          </p:cNvSpPr>
          <p:nvPr>
            <p:ph idx="1"/>
          </p:nvPr>
        </p:nvSpPr>
        <p:spPr/>
        <p:txBody>
          <a:bodyPr/>
          <a:lstStyle/>
          <a:p>
            <a:pPr marL="571500" indent="-571500">
              <a:buFont typeface="Arial" panose="020B0604020202020204" pitchFamily="34" charset="0"/>
              <a:buChar char="•"/>
            </a:pPr>
            <a:r>
              <a:rPr lang="sl-SI" dirty="0"/>
              <a:t>Kazalci zelene gospodarske rasti</a:t>
            </a:r>
          </a:p>
          <a:p>
            <a:pPr marL="1942757" lvl="1" indent="-571500"/>
            <a:r>
              <a:rPr lang="sl-SI" sz="4400" dirty="0"/>
              <a:t>Emisijska produktivnost</a:t>
            </a:r>
          </a:p>
          <a:p>
            <a:pPr marL="1942757" lvl="1" indent="-571500"/>
            <a:r>
              <a:rPr lang="sl-SI" sz="4400" dirty="0"/>
              <a:t>Spodbude, ki so v nasprotju s cilji TGP</a:t>
            </a:r>
          </a:p>
          <a:p>
            <a:pPr marL="571500" indent="-571500">
              <a:buFont typeface="Arial" panose="020B0604020202020204" pitchFamily="34" charset="0"/>
              <a:buChar char="•"/>
            </a:pPr>
            <a:r>
              <a:rPr lang="sl-SI" dirty="0"/>
              <a:t>Povzetek vseh rezultatov kazalcev</a:t>
            </a:r>
          </a:p>
          <a:p>
            <a:pPr marL="571500" indent="-571500">
              <a:buFont typeface="Arial" panose="020B0604020202020204" pitchFamily="34" charset="0"/>
              <a:buChar char="•"/>
            </a:pPr>
            <a:r>
              <a:rPr lang="sl-SI" dirty="0"/>
              <a:t>Uporaba rezultatov podnebnega ogledala</a:t>
            </a:r>
          </a:p>
        </p:txBody>
      </p:sp>
      <p:sp>
        <p:nvSpPr>
          <p:cNvPr id="4" name="Slide Number Placeholder 3">
            <a:extLst>
              <a:ext uri="{FF2B5EF4-FFF2-40B4-BE49-F238E27FC236}">
                <a16:creationId xmlns:a16="http://schemas.microsoft.com/office/drawing/2014/main" xmlns="" id="{305C38E7-F2C0-437A-A6B9-D80EBD4908DD}"/>
              </a:ext>
            </a:extLst>
          </p:cNvPr>
          <p:cNvSpPr>
            <a:spLocks noGrp="1"/>
          </p:cNvSpPr>
          <p:nvPr>
            <p:ph type="sldNum" sz="quarter" idx="12"/>
          </p:nvPr>
        </p:nvSpPr>
        <p:spPr/>
        <p:txBody>
          <a:bodyPr/>
          <a:lstStyle/>
          <a:p>
            <a:fld id="{3CBF67D7-8C75-433C-B949-F5BA01069781}" type="slidenum">
              <a:rPr lang="en-US" smtClean="0"/>
              <a:t>2</a:t>
            </a:fld>
            <a:endParaRPr lang="en-US"/>
          </a:p>
        </p:txBody>
      </p:sp>
    </p:spTree>
    <p:extLst>
      <p:ext uri="{BB962C8B-B14F-4D97-AF65-F5344CB8AC3E}">
        <p14:creationId xmlns:p14="http://schemas.microsoft.com/office/powerpoint/2010/main" val="44765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23C283-333E-4828-9C1E-C1D89E442FF1}"/>
              </a:ext>
            </a:extLst>
          </p:cNvPr>
          <p:cNvSpPr>
            <a:spLocks noGrp="1"/>
          </p:cNvSpPr>
          <p:nvPr>
            <p:ph type="title"/>
          </p:nvPr>
        </p:nvSpPr>
        <p:spPr/>
        <p:txBody>
          <a:bodyPr/>
          <a:lstStyle/>
          <a:p>
            <a:r>
              <a:rPr lang="en-US" dirty="0" err="1"/>
              <a:t>Zeleno</a:t>
            </a:r>
            <a:r>
              <a:rPr lang="en-US" dirty="0"/>
              <a:t> </a:t>
            </a:r>
            <a:r>
              <a:rPr lang="en-US" dirty="0" err="1"/>
              <a:t>financiranje</a:t>
            </a:r>
            <a:r>
              <a:rPr lang="en-US" dirty="0"/>
              <a:t> in </a:t>
            </a:r>
            <a:r>
              <a:rPr lang="en-US" dirty="0" err="1"/>
              <a:t>prehod</a:t>
            </a:r>
            <a:r>
              <a:rPr lang="en-US" dirty="0"/>
              <a:t> </a:t>
            </a:r>
            <a:r>
              <a:rPr lang="en-US" dirty="0" err="1"/>
              <a:t>na</a:t>
            </a:r>
            <a:r>
              <a:rPr lang="en-US" dirty="0"/>
              <a:t> </a:t>
            </a:r>
            <a:r>
              <a:rPr lang="en-US" dirty="0" err="1"/>
              <a:t>nizkoogljično</a:t>
            </a:r>
            <a:r>
              <a:rPr lang="en-US" dirty="0"/>
              <a:t> </a:t>
            </a:r>
            <a:r>
              <a:rPr lang="en-US" dirty="0" err="1"/>
              <a:t>družbo</a:t>
            </a:r>
            <a:r>
              <a:rPr lang="sl-SI" dirty="0"/>
              <a:t> …kako naprej</a:t>
            </a:r>
          </a:p>
        </p:txBody>
      </p:sp>
      <p:sp>
        <p:nvSpPr>
          <p:cNvPr id="3" name="Označba mesta vsebine 2">
            <a:extLst>
              <a:ext uri="{FF2B5EF4-FFF2-40B4-BE49-F238E27FC236}">
                <a16:creationId xmlns:a16="http://schemas.microsoft.com/office/drawing/2014/main" xmlns="" id="{1CE49D51-B0BF-43B5-982F-D5F3F30249F8}"/>
              </a:ext>
            </a:extLst>
          </p:cNvPr>
          <p:cNvSpPr>
            <a:spLocks noGrp="1"/>
          </p:cNvSpPr>
          <p:nvPr>
            <p:ph idx="1"/>
          </p:nvPr>
        </p:nvSpPr>
        <p:spPr/>
        <p:txBody>
          <a:bodyPr/>
          <a:lstStyle/>
          <a:p>
            <a:r>
              <a:rPr lang="en-US" dirty="0" err="1"/>
              <a:t>Predlog</a:t>
            </a:r>
            <a:r>
              <a:rPr lang="en-US" dirty="0"/>
              <a:t> za </a:t>
            </a:r>
            <a:r>
              <a:rPr lang="en-US" dirty="0" err="1"/>
              <a:t>nove</a:t>
            </a:r>
            <a:r>
              <a:rPr lang="en-US" dirty="0"/>
              <a:t> </a:t>
            </a:r>
            <a:r>
              <a:rPr lang="sl-SI" dirty="0"/>
              <a:t>kazalce</a:t>
            </a:r>
            <a:r>
              <a:rPr lang="en-US" dirty="0"/>
              <a:t> PO</a:t>
            </a:r>
            <a:r>
              <a:rPr lang="sl-SI" dirty="0"/>
              <a:t> (Resolucija o Dolgoročni podnebni strategiji Slovenije do leta 2050: Predlagani kazalci)</a:t>
            </a:r>
            <a:endParaRPr lang="en-US" dirty="0"/>
          </a:p>
          <a:p>
            <a:r>
              <a:rPr lang="en-US" dirty="0"/>
              <a:t>- </a:t>
            </a:r>
            <a:r>
              <a:rPr lang="en-US" dirty="0" err="1"/>
              <a:t>Skupna</a:t>
            </a:r>
            <a:r>
              <a:rPr lang="en-US" dirty="0"/>
              <a:t> </a:t>
            </a:r>
            <a:r>
              <a:rPr lang="en-US" dirty="0" err="1"/>
              <a:t>sredstva</a:t>
            </a:r>
            <a:r>
              <a:rPr lang="en-US" dirty="0"/>
              <a:t> za </a:t>
            </a:r>
            <a:r>
              <a:rPr lang="en-US" dirty="0" err="1"/>
              <a:t>spodbude</a:t>
            </a:r>
            <a:r>
              <a:rPr lang="en-US" dirty="0"/>
              <a:t>, ki </a:t>
            </a:r>
            <a:r>
              <a:rPr lang="en-US" dirty="0" err="1"/>
              <a:t>zmanjšujejo</a:t>
            </a:r>
            <a:r>
              <a:rPr lang="en-US" dirty="0"/>
              <a:t> </a:t>
            </a:r>
            <a:r>
              <a:rPr lang="en-US" dirty="0" err="1"/>
              <a:t>emisije</a:t>
            </a:r>
            <a:r>
              <a:rPr lang="en-US" dirty="0"/>
              <a:t> TGP</a:t>
            </a:r>
          </a:p>
          <a:p>
            <a:r>
              <a:rPr lang="en-US" dirty="0"/>
              <a:t>- S </a:t>
            </a:r>
            <a:r>
              <a:rPr lang="en-US" dirty="0" err="1"/>
              <a:t>spodbudami</a:t>
            </a:r>
            <a:r>
              <a:rPr lang="en-US" dirty="0"/>
              <a:t> </a:t>
            </a:r>
            <a:r>
              <a:rPr lang="en-US" dirty="0" err="1"/>
              <a:t>doseženo</a:t>
            </a:r>
            <a:r>
              <a:rPr lang="en-US" dirty="0"/>
              <a:t> </a:t>
            </a:r>
            <a:r>
              <a:rPr lang="en-US" dirty="0" err="1"/>
              <a:t>zmanjšanje</a:t>
            </a:r>
            <a:r>
              <a:rPr lang="en-US" dirty="0"/>
              <a:t> </a:t>
            </a:r>
            <a:r>
              <a:rPr lang="en-US" dirty="0" err="1"/>
              <a:t>emisij</a:t>
            </a:r>
            <a:r>
              <a:rPr lang="en-US" dirty="0"/>
              <a:t> TGP</a:t>
            </a:r>
          </a:p>
          <a:p>
            <a:pPr marL="571500" indent="-571500">
              <a:buFontTx/>
              <a:buChar char="-"/>
            </a:pPr>
            <a:endParaRPr lang="en-US" dirty="0"/>
          </a:p>
          <a:p>
            <a:r>
              <a:rPr lang="en-US" dirty="0" err="1"/>
              <a:t>Zahtevna</a:t>
            </a:r>
            <a:r>
              <a:rPr lang="en-US" dirty="0"/>
              <a:t> </a:t>
            </a:r>
            <a:r>
              <a:rPr lang="en-US" dirty="0" err="1"/>
              <a:t>priprava</a:t>
            </a:r>
            <a:r>
              <a:rPr lang="en-US" dirty="0"/>
              <a:t> </a:t>
            </a:r>
            <a:r>
              <a:rPr lang="en-US" dirty="0" err="1"/>
              <a:t>kazalcev</a:t>
            </a:r>
            <a:r>
              <a:rPr lang="en-US" dirty="0"/>
              <a:t> – za </a:t>
            </a:r>
            <a:r>
              <a:rPr lang="en-US" dirty="0" err="1"/>
              <a:t>razvoj</a:t>
            </a:r>
            <a:r>
              <a:rPr lang="en-US" dirty="0"/>
              <a:t> bi se </a:t>
            </a:r>
            <a:r>
              <a:rPr lang="en-US" dirty="0" err="1"/>
              <a:t>bilo</a:t>
            </a:r>
            <a:r>
              <a:rPr lang="en-US" dirty="0"/>
              <a:t> </a:t>
            </a:r>
            <a:r>
              <a:rPr lang="en-US" dirty="0" err="1"/>
              <a:t>smiselno</a:t>
            </a:r>
            <a:r>
              <a:rPr lang="en-US" dirty="0"/>
              <a:t> </a:t>
            </a:r>
            <a:r>
              <a:rPr lang="en-US" dirty="0" err="1"/>
              <a:t>vključiti</a:t>
            </a:r>
            <a:r>
              <a:rPr lang="en-US" dirty="0"/>
              <a:t> v </a:t>
            </a:r>
            <a:r>
              <a:rPr lang="en-US" dirty="0" err="1"/>
              <a:t>mednarodni</a:t>
            </a:r>
            <a:r>
              <a:rPr lang="en-US" dirty="0"/>
              <a:t> </a:t>
            </a:r>
            <a:r>
              <a:rPr lang="en-US" dirty="0" err="1"/>
              <a:t>proje</a:t>
            </a:r>
            <a:r>
              <a:rPr lang="sl-SI" dirty="0"/>
              <a:t>k</a:t>
            </a:r>
            <a:r>
              <a:rPr lang="en-US" dirty="0"/>
              <a:t>t</a:t>
            </a:r>
          </a:p>
          <a:p>
            <a:endParaRPr lang="en-US" dirty="0"/>
          </a:p>
          <a:p>
            <a:r>
              <a:rPr lang="en-US" dirty="0" err="1"/>
              <a:t>Razvoj</a:t>
            </a:r>
            <a:r>
              <a:rPr lang="en-US" dirty="0"/>
              <a:t> je </a:t>
            </a:r>
            <a:r>
              <a:rPr lang="en-US" dirty="0" err="1"/>
              <a:t>nujno</a:t>
            </a:r>
            <a:r>
              <a:rPr lang="en-US" dirty="0"/>
              <a:t> </a:t>
            </a:r>
            <a:r>
              <a:rPr lang="en-US" dirty="0" err="1"/>
              <a:t>potreben</a:t>
            </a:r>
            <a:r>
              <a:rPr lang="en-US" dirty="0"/>
              <a:t> za </a:t>
            </a:r>
            <a:r>
              <a:rPr lang="en-US" dirty="0" err="1"/>
              <a:t>potrebe</a:t>
            </a:r>
            <a:r>
              <a:rPr lang="en-US" dirty="0"/>
              <a:t> </a:t>
            </a:r>
            <a:r>
              <a:rPr lang="en-US" dirty="0" err="1"/>
              <a:t>poročanja</a:t>
            </a:r>
            <a:r>
              <a:rPr lang="en-US" dirty="0"/>
              <a:t>, </a:t>
            </a:r>
            <a:r>
              <a:rPr lang="en-US" dirty="0" err="1"/>
              <a:t>kjer</a:t>
            </a:r>
            <a:r>
              <a:rPr lang="en-US" dirty="0"/>
              <a:t> je </a:t>
            </a:r>
            <a:r>
              <a:rPr lang="en-US" dirty="0" err="1"/>
              <a:t>vedno</a:t>
            </a:r>
            <a:r>
              <a:rPr lang="en-US" dirty="0"/>
              <a:t> </a:t>
            </a:r>
            <a:r>
              <a:rPr lang="en-US" dirty="0" err="1"/>
              <a:t>večja</a:t>
            </a:r>
            <a:r>
              <a:rPr lang="en-US" dirty="0"/>
              <a:t> </a:t>
            </a:r>
            <a:r>
              <a:rPr lang="en-US" dirty="0" err="1"/>
              <a:t>težnja</a:t>
            </a:r>
            <a:r>
              <a:rPr lang="en-US" dirty="0"/>
              <a:t> po </a:t>
            </a:r>
            <a:r>
              <a:rPr lang="en-US" dirty="0" err="1"/>
              <a:t>podrobnejših</a:t>
            </a:r>
            <a:r>
              <a:rPr lang="en-US" dirty="0"/>
              <a:t> </a:t>
            </a:r>
            <a:r>
              <a:rPr lang="en-US" dirty="0" err="1"/>
              <a:t>podatkih</a:t>
            </a:r>
            <a:endParaRPr lang="sl-SI" dirty="0"/>
          </a:p>
          <a:p>
            <a:r>
              <a:rPr lang="sl-SI" dirty="0"/>
              <a:t>Kako lahko zmanjšamo vpliv ovir s katerimi se </a:t>
            </a:r>
            <a:r>
              <a:rPr lang="sl-SI" dirty="0" err="1"/>
              <a:t>srečujamo</a:t>
            </a:r>
            <a:r>
              <a:rPr lang="sl-SI" dirty="0"/>
              <a:t>?</a:t>
            </a:r>
          </a:p>
        </p:txBody>
      </p:sp>
      <p:sp>
        <p:nvSpPr>
          <p:cNvPr id="4" name="Označba mesta številke diapozitiva 3">
            <a:extLst>
              <a:ext uri="{FF2B5EF4-FFF2-40B4-BE49-F238E27FC236}">
                <a16:creationId xmlns:a16="http://schemas.microsoft.com/office/drawing/2014/main" xmlns="" id="{20FAC4D4-9B4A-4AA3-9F58-D110922DC437}"/>
              </a:ext>
            </a:extLst>
          </p:cNvPr>
          <p:cNvSpPr>
            <a:spLocks noGrp="1"/>
          </p:cNvSpPr>
          <p:nvPr>
            <p:ph type="sldNum" sz="quarter" idx="12"/>
          </p:nvPr>
        </p:nvSpPr>
        <p:spPr/>
        <p:txBody>
          <a:bodyPr/>
          <a:lstStyle/>
          <a:p>
            <a:fld id="{3CBF67D7-8C75-433C-B949-F5BA01069781}" type="slidenum">
              <a:rPr lang="en-US" smtClean="0"/>
              <a:t>20</a:t>
            </a:fld>
            <a:endParaRPr lang="en-US"/>
          </a:p>
        </p:txBody>
      </p:sp>
    </p:spTree>
    <p:extLst>
      <p:ext uri="{BB962C8B-B14F-4D97-AF65-F5344CB8AC3E}">
        <p14:creationId xmlns:p14="http://schemas.microsoft.com/office/powerpoint/2010/main" val="45281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81675-9875-4A93-BE25-38A336B22726}"/>
              </a:ext>
            </a:extLst>
          </p:cNvPr>
          <p:cNvSpPr>
            <a:spLocks noGrp="1"/>
          </p:cNvSpPr>
          <p:nvPr>
            <p:ph type="title"/>
          </p:nvPr>
        </p:nvSpPr>
        <p:spPr/>
        <p:txBody>
          <a:bodyPr/>
          <a:lstStyle/>
          <a:p>
            <a:r>
              <a:rPr lang="sl-SI" dirty="0"/>
              <a:t>Hvala za pozornost!</a:t>
            </a:r>
          </a:p>
        </p:txBody>
      </p:sp>
      <p:sp>
        <p:nvSpPr>
          <p:cNvPr id="3" name="Text Placeholder 2">
            <a:extLst>
              <a:ext uri="{FF2B5EF4-FFF2-40B4-BE49-F238E27FC236}">
                <a16:creationId xmlns:a16="http://schemas.microsoft.com/office/drawing/2014/main" xmlns="" id="{0A304CBC-8B45-44B0-BD03-24F92F3411E4}"/>
              </a:ext>
            </a:extLst>
          </p:cNvPr>
          <p:cNvSpPr>
            <a:spLocks noGrp="1"/>
          </p:cNvSpPr>
          <p:nvPr>
            <p:ph type="body" idx="1"/>
          </p:nvPr>
        </p:nvSpPr>
        <p:spPr/>
        <p:txBody>
          <a:bodyPr/>
          <a:lstStyle/>
          <a:p>
            <a:r>
              <a:rPr lang="sl-SI" dirty="0"/>
              <a:t>Tadeja Janša</a:t>
            </a:r>
          </a:p>
          <a:p>
            <a:r>
              <a:rPr lang="sl-SI" dirty="0"/>
              <a:t>tadeja.jansa@ijs.si</a:t>
            </a:r>
          </a:p>
        </p:txBody>
      </p:sp>
      <p:sp>
        <p:nvSpPr>
          <p:cNvPr id="4" name="Slide Number Placeholder 3">
            <a:extLst>
              <a:ext uri="{FF2B5EF4-FFF2-40B4-BE49-F238E27FC236}">
                <a16:creationId xmlns:a16="http://schemas.microsoft.com/office/drawing/2014/main" xmlns="" id="{F70606ED-FC26-4471-A3E5-F621F845A1B7}"/>
              </a:ext>
            </a:extLst>
          </p:cNvPr>
          <p:cNvSpPr>
            <a:spLocks noGrp="1"/>
          </p:cNvSpPr>
          <p:nvPr>
            <p:ph type="sldNum" sz="quarter" idx="12"/>
          </p:nvPr>
        </p:nvSpPr>
        <p:spPr/>
        <p:txBody>
          <a:bodyPr/>
          <a:lstStyle/>
          <a:p>
            <a:fld id="{3CBF67D7-8C75-433C-B949-F5BA01069781}" type="slidenum">
              <a:rPr lang="en-US" smtClean="0"/>
              <a:t>21</a:t>
            </a:fld>
            <a:endParaRPr lang="en-US"/>
          </a:p>
        </p:txBody>
      </p:sp>
    </p:spTree>
    <p:extLst>
      <p:ext uri="{BB962C8B-B14F-4D97-AF65-F5344CB8AC3E}">
        <p14:creationId xmlns:p14="http://schemas.microsoft.com/office/powerpoint/2010/main" val="192211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0BE65A-06E5-44AA-9964-966556C36FC4}"/>
              </a:ext>
            </a:extLst>
          </p:cNvPr>
          <p:cNvSpPr>
            <a:spLocks noGrp="1"/>
          </p:cNvSpPr>
          <p:nvPr>
            <p:ph type="title"/>
          </p:nvPr>
        </p:nvSpPr>
        <p:spPr/>
        <p:txBody>
          <a:bodyPr/>
          <a:lstStyle/>
          <a:p>
            <a:r>
              <a:rPr lang="sl-SI" dirty="0"/>
              <a:t>Zeleno financiranje</a:t>
            </a:r>
            <a:br>
              <a:rPr lang="sl-SI" dirty="0"/>
            </a:br>
            <a:r>
              <a:rPr lang="en-US" sz="6000" dirty="0" err="1"/>
              <a:t>Lokalni</a:t>
            </a:r>
            <a:r>
              <a:rPr lang="en-US" sz="6000" dirty="0"/>
              <a:t> </a:t>
            </a:r>
            <a:r>
              <a:rPr lang="en-US" sz="6000" dirty="0" err="1"/>
              <a:t>semafor</a:t>
            </a:r>
            <a:r>
              <a:rPr lang="en-US" sz="6000" dirty="0"/>
              <a:t> </a:t>
            </a:r>
            <a:r>
              <a:rPr lang="en-US" sz="6000" dirty="0" err="1"/>
              <a:t>podnebnih</a:t>
            </a:r>
            <a:r>
              <a:rPr lang="en-US" sz="6000" dirty="0"/>
              <a:t> </a:t>
            </a:r>
            <a:r>
              <a:rPr lang="en-US" sz="6000" dirty="0" err="1"/>
              <a:t>aktivnosti</a:t>
            </a:r>
            <a:endParaRPr lang="sl-SI" dirty="0"/>
          </a:p>
        </p:txBody>
      </p:sp>
      <p:sp>
        <p:nvSpPr>
          <p:cNvPr id="4" name="Označba mesta številke diapozitiva 3">
            <a:extLst>
              <a:ext uri="{FF2B5EF4-FFF2-40B4-BE49-F238E27FC236}">
                <a16:creationId xmlns:a16="http://schemas.microsoft.com/office/drawing/2014/main" xmlns="" id="{C97C496B-41F9-4617-991F-3C32B41C089A}"/>
              </a:ext>
            </a:extLst>
          </p:cNvPr>
          <p:cNvSpPr>
            <a:spLocks noGrp="1"/>
          </p:cNvSpPr>
          <p:nvPr>
            <p:ph type="sldNum" sz="quarter" idx="12"/>
          </p:nvPr>
        </p:nvSpPr>
        <p:spPr/>
        <p:txBody>
          <a:bodyPr/>
          <a:lstStyle/>
          <a:p>
            <a:fld id="{3CBF67D7-8C75-433C-B949-F5BA01069781}" type="slidenum">
              <a:rPr lang="en-US" smtClean="0"/>
              <a:t>22</a:t>
            </a:fld>
            <a:endParaRPr lang="en-US"/>
          </a:p>
        </p:txBody>
      </p:sp>
      <p:pic>
        <p:nvPicPr>
          <p:cNvPr id="6" name="Slika 5">
            <a:extLst>
              <a:ext uri="{FF2B5EF4-FFF2-40B4-BE49-F238E27FC236}">
                <a16:creationId xmlns:a16="http://schemas.microsoft.com/office/drawing/2014/main" xmlns="" id="{3FAAC12C-804D-40F9-9B93-CBFBD49357D3}"/>
              </a:ext>
            </a:extLst>
          </p:cNvPr>
          <p:cNvPicPr>
            <a:picLocks noChangeAspect="1"/>
          </p:cNvPicPr>
          <p:nvPr/>
        </p:nvPicPr>
        <p:blipFill>
          <a:blip r:embed="rId3"/>
          <a:stretch>
            <a:fillRect/>
          </a:stretch>
        </p:blipFill>
        <p:spPr>
          <a:xfrm>
            <a:off x="5465826" y="3202893"/>
            <a:ext cx="11169277" cy="8208999"/>
          </a:xfrm>
          <a:prstGeom prst="rect">
            <a:avLst/>
          </a:prstGeom>
        </p:spPr>
      </p:pic>
      <p:sp>
        <p:nvSpPr>
          <p:cNvPr id="12" name="PoljeZBesedilom 11">
            <a:extLst>
              <a:ext uri="{FF2B5EF4-FFF2-40B4-BE49-F238E27FC236}">
                <a16:creationId xmlns:a16="http://schemas.microsoft.com/office/drawing/2014/main" xmlns="" id="{8F0F9F57-A264-4C6C-BA84-AF496BFBC5C5}"/>
              </a:ext>
            </a:extLst>
          </p:cNvPr>
          <p:cNvSpPr txBox="1"/>
          <p:nvPr/>
        </p:nvSpPr>
        <p:spPr>
          <a:xfrm>
            <a:off x="1877598" y="3270106"/>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sp>
        <p:nvSpPr>
          <p:cNvPr id="8" name="TextBox 7">
            <a:extLst>
              <a:ext uri="{FF2B5EF4-FFF2-40B4-BE49-F238E27FC236}">
                <a16:creationId xmlns:a16="http://schemas.microsoft.com/office/drawing/2014/main" xmlns="" id="{30EEFA56-DC84-4C2C-8148-09D0C0F34DE7}"/>
              </a:ext>
            </a:extLst>
          </p:cNvPr>
          <p:cNvSpPr txBox="1"/>
          <p:nvPr/>
        </p:nvSpPr>
        <p:spPr>
          <a:xfrm>
            <a:off x="1601585" y="12219003"/>
            <a:ext cx="12420600" cy="369332"/>
          </a:xfrm>
          <a:prstGeom prst="rect">
            <a:avLst/>
          </a:prstGeom>
          <a:noFill/>
        </p:spPr>
        <p:txBody>
          <a:bodyPr wrap="square">
            <a:spAutoFit/>
          </a:bodyPr>
          <a:lstStyle/>
          <a:p>
            <a:r>
              <a:rPr lang="aa-ET" dirty="0"/>
              <a:t>https://semafor.podnebnapot2050.si/stavbe/gospodinjstva/#wdt-table-title-141</a:t>
            </a:r>
          </a:p>
        </p:txBody>
      </p:sp>
    </p:spTree>
    <p:extLst>
      <p:ext uri="{BB962C8B-B14F-4D97-AF65-F5344CB8AC3E}">
        <p14:creationId xmlns:p14="http://schemas.microsoft.com/office/powerpoint/2010/main" val="2568237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4418208-A371-4E3D-9A38-C9068E25B319}"/>
              </a:ext>
            </a:extLst>
          </p:cNvPr>
          <p:cNvSpPr>
            <a:spLocks noGrp="1"/>
          </p:cNvSpPr>
          <p:nvPr>
            <p:ph type="title"/>
          </p:nvPr>
        </p:nvSpPr>
        <p:spPr/>
        <p:txBody>
          <a:bodyPr/>
          <a:lstStyle/>
          <a:p>
            <a:r>
              <a:rPr lang="en-US" dirty="0" err="1"/>
              <a:t>Zeleno</a:t>
            </a:r>
            <a:r>
              <a:rPr lang="en-US" dirty="0"/>
              <a:t> </a:t>
            </a:r>
            <a:r>
              <a:rPr lang="en-US" dirty="0" err="1"/>
              <a:t>financiranje</a:t>
            </a:r>
            <a:r>
              <a:rPr lang="en-US" dirty="0"/>
              <a:t> in </a:t>
            </a:r>
            <a:r>
              <a:rPr lang="en-US" dirty="0" err="1"/>
              <a:t>prehod</a:t>
            </a:r>
            <a:r>
              <a:rPr lang="en-US" dirty="0"/>
              <a:t> </a:t>
            </a:r>
            <a:r>
              <a:rPr lang="en-US" dirty="0" err="1"/>
              <a:t>na</a:t>
            </a:r>
            <a:r>
              <a:rPr lang="en-US" dirty="0"/>
              <a:t> </a:t>
            </a:r>
            <a:r>
              <a:rPr lang="en-US" dirty="0" err="1"/>
              <a:t>nizkoogljično</a:t>
            </a:r>
            <a:r>
              <a:rPr lang="en-US" dirty="0"/>
              <a:t> </a:t>
            </a:r>
            <a:r>
              <a:rPr lang="en-US" dirty="0" err="1"/>
              <a:t>družbo</a:t>
            </a:r>
            <a:endParaRPr lang="en-US" dirty="0"/>
          </a:p>
        </p:txBody>
      </p:sp>
      <p:sp>
        <p:nvSpPr>
          <p:cNvPr id="3" name="Označba mesta vsebine 2">
            <a:extLst>
              <a:ext uri="{FF2B5EF4-FFF2-40B4-BE49-F238E27FC236}">
                <a16:creationId xmlns:a16="http://schemas.microsoft.com/office/drawing/2014/main" xmlns="" id="{B8C6D00F-AC6E-4157-945F-B77DE8D339F4}"/>
              </a:ext>
            </a:extLst>
          </p:cNvPr>
          <p:cNvSpPr>
            <a:spLocks noGrp="1"/>
          </p:cNvSpPr>
          <p:nvPr>
            <p:ph idx="1"/>
          </p:nvPr>
        </p:nvSpPr>
        <p:spPr/>
        <p:txBody>
          <a:bodyPr/>
          <a:lstStyle/>
          <a:p>
            <a:r>
              <a:rPr lang="en-US" dirty="0" err="1"/>
              <a:t>Snovna</a:t>
            </a:r>
            <a:r>
              <a:rPr lang="en-US" dirty="0"/>
              <a:t> </a:t>
            </a:r>
            <a:r>
              <a:rPr lang="en-US" dirty="0" err="1"/>
              <a:t>produktivnost</a:t>
            </a:r>
            <a:r>
              <a:rPr lang="en-US" dirty="0"/>
              <a:t> in </a:t>
            </a:r>
            <a:r>
              <a:rPr lang="en-US" dirty="0" err="1"/>
              <a:t>krožno</a:t>
            </a:r>
            <a:r>
              <a:rPr lang="en-US" dirty="0"/>
              <a:t> </a:t>
            </a:r>
            <a:r>
              <a:rPr lang="en-US" dirty="0" err="1"/>
              <a:t>gospodarstvo</a:t>
            </a:r>
            <a:endParaRPr lang="sl-SI" dirty="0"/>
          </a:p>
        </p:txBody>
      </p:sp>
      <p:sp>
        <p:nvSpPr>
          <p:cNvPr id="4" name="Označba mesta številke diapozitiva 3">
            <a:extLst>
              <a:ext uri="{FF2B5EF4-FFF2-40B4-BE49-F238E27FC236}">
                <a16:creationId xmlns:a16="http://schemas.microsoft.com/office/drawing/2014/main" xmlns="" id="{B0FDE425-999C-473B-986D-84862CAC793B}"/>
              </a:ext>
            </a:extLst>
          </p:cNvPr>
          <p:cNvSpPr>
            <a:spLocks noGrp="1"/>
          </p:cNvSpPr>
          <p:nvPr>
            <p:ph type="sldNum" sz="quarter" idx="12"/>
          </p:nvPr>
        </p:nvSpPr>
        <p:spPr/>
        <p:txBody>
          <a:bodyPr/>
          <a:lstStyle/>
          <a:p>
            <a:fld id="{3CBF67D7-8C75-433C-B949-F5BA01069781}" type="slidenum">
              <a:rPr lang="en-US" smtClean="0"/>
              <a:t>23</a:t>
            </a:fld>
            <a:endParaRPr lang="en-US"/>
          </a:p>
        </p:txBody>
      </p:sp>
    </p:spTree>
    <p:extLst>
      <p:ext uri="{BB962C8B-B14F-4D97-AF65-F5344CB8AC3E}">
        <p14:creationId xmlns:p14="http://schemas.microsoft.com/office/powerpoint/2010/main" val="1742633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0BE65A-06E5-44AA-9964-966556C36FC4}"/>
              </a:ext>
            </a:extLst>
          </p:cNvPr>
          <p:cNvSpPr>
            <a:spLocks noGrp="1"/>
          </p:cNvSpPr>
          <p:nvPr>
            <p:ph type="title"/>
          </p:nvPr>
        </p:nvSpPr>
        <p:spPr/>
        <p:txBody>
          <a:bodyPr/>
          <a:lstStyle/>
          <a:p>
            <a:r>
              <a:rPr lang="en-US" dirty="0" err="1"/>
              <a:t>Lokalni</a:t>
            </a:r>
            <a:r>
              <a:rPr lang="en-US" dirty="0"/>
              <a:t> </a:t>
            </a:r>
            <a:r>
              <a:rPr lang="en-US" dirty="0" err="1"/>
              <a:t>semafor</a:t>
            </a:r>
            <a:r>
              <a:rPr lang="en-US" dirty="0"/>
              <a:t> </a:t>
            </a:r>
            <a:r>
              <a:rPr lang="en-US" dirty="0" err="1"/>
              <a:t>podnebnih</a:t>
            </a:r>
            <a:r>
              <a:rPr lang="en-US" dirty="0"/>
              <a:t> </a:t>
            </a:r>
            <a:r>
              <a:rPr lang="en-US" dirty="0" err="1"/>
              <a:t>aktivnosti</a:t>
            </a:r>
            <a:endParaRPr lang="sl-SI" dirty="0"/>
          </a:p>
        </p:txBody>
      </p:sp>
      <p:pic>
        <p:nvPicPr>
          <p:cNvPr id="8" name="Označba mesta vsebine 7">
            <a:extLst>
              <a:ext uri="{FF2B5EF4-FFF2-40B4-BE49-F238E27FC236}">
                <a16:creationId xmlns:a16="http://schemas.microsoft.com/office/drawing/2014/main" xmlns="" id="{22014EBE-FC92-4091-AF47-6CA8C3A960E3}"/>
              </a:ext>
            </a:extLst>
          </p:cNvPr>
          <p:cNvPicPr>
            <a:picLocks noGrp="1" noChangeAspect="1"/>
          </p:cNvPicPr>
          <p:nvPr>
            <p:ph idx="1"/>
          </p:nvPr>
        </p:nvPicPr>
        <p:blipFill>
          <a:blip r:embed="rId2"/>
          <a:stretch>
            <a:fillRect/>
          </a:stretch>
        </p:blipFill>
        <p:spPr>
          <a:xfrm>
            <a:off x="1792763" y="3956585"/>
            <a:ext cx="9452398" cy="7016213"/>
          </a:xfrm>
        </p:spPr>
      </p:pic>
      <p:sp>
        <p:nvSpPr>
          <p:cNvPr id="4" name="Označba mesta številke diapozitiva 3">
            <a:extLst>
              <a:ext uri="{FF2B5EF4-FFF2-40B4-BE49-F238E27FC236}">
                <a16:creationId xmlns:a16="http://schemas.microsoft.com/office/drawing/2014/main" xmlns="" id="{C97C496B-41F9-4617-991F-3C32B41C089A}"/>
              </a:ext>
            </a:extLst>
          </p:cNvPr>
          <p:cNvSpPr>
            <a:spLocks noGrp="1"/>
          </p:cNvSpPr>
          <p:nvPr>
            <p:ph type="sldNum" sz="quarter" idx="12"/>
          </p:nvPr>
        </p:nvSpPr>
        <p:spPr/>
        <p:txBody>
          <a:bodyPr/>
          <a:lstStyle/>
          <a:p>
            <a:fld id="{3CBF67D7-8C75-433C-B949-F5BA01069781}" type="slidenum">
              <a:rPr lang="en-US" smtClean="0"/>
              <a:t>24</a:t>
            </a:fld>
            <a:endParaRPr lang="en-US"/>
          </a:p>
        </p:txBody>
      </p:sp>
      <p:pic>
        <p:nvPicPr>
          <p:cNvPr id="6" name="Slika 5">
            <a:extLst>
              <a:ext uri="{FF2B5EF4-FFF2-40B4-BE49-F238E27FC236}">
                <a16:creationId xmlns:a16="http://schemas.microsoft.com/office/drawing/2014/main" xmlns="" id="{3FAAC12C-804D-40F9-9B93-CBFBD49357D3}"/>
              </a:ext>
            </a:extLst>
          </p:cNvPr>
          <p:cNvPicPr>
            <a:picLocks noChangeAspect="1"/>
          </p:cNvPicPr>
          <p:nvPr/>
        </p:nvPicPr>
        <p:blipFill>
          <a:blip r:embed="rId3"/>
          <a:stretch>
            <a:fillRect/>
          </a:stretch>
        </p:blipFill>
        <p:spPr>
          <a:xfrm>
            <a:off x="12196827" y="3897475"/>
            <a:ext cx="9671266" cy="7108017"/>
          </a:xfrm>
          <a:prstGeom prst="rect">
            <a:avLst/>
          </a:prstGeom>
        </p:spPr>
      </p:pic>
      <p:sp>
        <p:nvSpPr>
          <p:cNvPr id="11" name="PoljeZBesedilom 10">
            <a:extLst>
              <a:ext uri="{FF2B5EF4-FFF2-40B4-BE49-F238E27FC236}">
                <a16:creationId xmlns:a16="http://schemas.microsoft.com/office/drawing/2014/main" xmlns="" id="{97F0AB17-82F2-49D7-B553-640F76A1765E}"/>
              </a:ext>
            </a:extLst>
          </p:cNvPr>
          <p:cNvSpPr txBox="1"/>
          <p:nvPr/>
        </p:nvSpPr>
        <p:spPr>
          <a:xfrm>
            <a:off x="4876737" y="2895366"/>
            <a:ext cx="2262753" cy="584775"/>
          </a:xfrm>
          <a:prstGeom prst="rect">
            <a:avLst/>
          </a:prstGeom>
          <a:noFill/>
        </p:spPr>
        <p:txBody>
          <a:bodyPr wrap="square" rtlCol="0">
            <a:spAutoFit/>
          </a:bodyPr>
          <a:lstStyle/>
          <a:p>
            <a:r>
              <a:rPr lang="en-US" sz="3200" b="1" dirty="0">
                <a:solidFill>
                  <a:srgbClr val="31373B"/>
                </a:solidFill>
                <a:latin typeface="Arial"/>
                <a:cs typeface="Arial"/>
              </a:rPr>
              <a:t>2014</a:t>
            </a:r>
            <a:endParaRPr lang="sl-SI" sz="3200" b="1" dirty="0" err="1">
              <a:solidFill>
                <a:srgbClr val="31373B"/>
              </a:solidFill>
              <a:latin typeface="Arial"/>
              <a:cs typeface="Arial"/>
            </a:endParaRPr>
          </a:p>
        </p:txBody>
      </p:sp>
      <p:sp>
        <p:nvSpPr>
          <p:cNvPr id="12" name="PoljeZBesedilom 11">
            <a:extLst>
              <a:ext uri="{FF2B5EF4-FFF2-40B4-BE49-F238E27FC236}">
                <a16:creationId xmlns:a16="http://schemas.microsoft.com/office/drawing/2014/main" xmlns="" id="{8F0F9F57-A264-4C6C-BA84-AF496BFBC5C5}"/>
              </a:ext>
            </a:extLst>
          </p:cNvPr>
          <p:cNvSpPr txBox="1"/>
          <p:nvPr/>
        </p:nvSpPr>
        <p:spPr>
          <a:xfrm>
            <a:off x="15574614" y="2820690"/>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pic>
        <p:nvPicPr>
          <p:cNvPr id="18" name="Slika 17">
            <a:extLst>
              <a:ext uri="{FF2B5EF4-FFF2-40B4-BE49-F238E27FC236}">
                <a16:creationId xmlns:a16="http://schemas.microsoft.com/office/drawing/2014/main" xmlns="" id="{D8E93F2D-E5BA-4B9C-8F84-A5F34F03A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3545" y="4909472"/>
            <a:ext cx="9513377" cy="6215406"/>
          </a:xfrm>
          <a:prstGeom prst="rect">
            <a:avLst/>
          </a:prstGeom>
        </p:spPr>
      </p:pic>
      <p:pic>
        <p:nvPicPr>
          <p:cNvPr id="16" name="Slika 15">
            <a:extLst>
              <a:ext uri="{FF2B5EF4-FFF2-40B4-BE49-F238E27FC236}">
                <a16:creationId xmlns:a16="http://schemas.microsoft.com/office/drawing/2014/main" xmlns="" id="{61344E0F-BD2A-4AA5-8DF7-075941AAC10F}"/>
              </a:ext>
            </a:extLst>
          </p:cNvPr>
          <p:cNvPicPr>
            <a:picLocks noChangeAspect="1"/>
          </p:cNvPicPr>
          <p:nvPr/>
        </p:nvPicPr>
        <p:blipFill>
          <a:blip r:embed="rId5"/>
          <a:stretch>
            <a:fillRect/>
          </a:stretch>
        </p:blipFill>
        <p:spPr>
          <a:xfrm>
            <a:off x="2330951" y="7703706"/>
            <a:ext cx="7354326" cy="657317"/>
          </a:xfrm>
          <a:prstGeom prst="rect">
            <a:avLst/>
          </a:prstGeom>
        </p:spPr>
      </p:pic>
      <p:pic>
        <p:nvPicPr>
          <p:cNvPr id="19" name="Slika 18">
            <a:extLst>
              <a:ext uri="{FF2B5EF4-FFF2-40B4-BE49-F238E27FC236}">
                <a16:creationId xmlns:a16="http://schemas.microsoft.com/office/drawing/2014/main" xmlns="" id="{272DBD18-B41E-4A30-AB9C-9B246773B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5771" y="4874323"/>
            <a:ext cx="9513377" cy="6215406"/>
          </a:xfrm>
          <a:prstGeom prst="rect">
            <a:avLst/>
          </a:prstGeom>
        </p:spPr>
      </p:pic>
      <p:pic>
        <p:nvPicPr>
          <p:cNvPr id="14" name="Slika 13">
            <a:extLst>
              <a:ext uri="{FF2B5EF4-FFF2-40B4-BE49-F238E27FC236}">
                <a16:creationId xmlns:a16="http://schemas.microsoft.com/office/drawing/2014/main" xmlns="" id="{6F278EB5-792C-4B02-9EAB-4E4543B402DF}"/>
              </a:ext>
            </a:extLst>
          </p:cNvPr>
          <p:cNvPicPr>
            <a:picLocks noChangeAspect="1"/>
          </p:cNvPicPr>
          <p:nvPr/>
        </p:nvPicPr>
        <p:blipFill>
          <a:blip r:embed="rId6"/>
          <a:stretch>
            <a:fillRect/>
          </a:stretch>
        </p:blipFill>
        <p:spPr>
          <a:xfrm>
            <a:off x="12771095" y="7451483"/>
            <a:ext cx="7468642" cy="1000265"/>
          </a:xfrm>
          <a:prstGeom prst="rect">
            <a:avLst/>
          </a:prstGeom>
        </p:spPr>
      </p:pic>
    </p:spTree>
    <p:extLst>
      <p:ext uri="{BB962C8B-B14F-4D97-AF65-F5344CB8AC3E}">
        <p14:creationId xmlns:p14="http://schemas.microsoft.com/office/powerpoint/2010/main" val="1466569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48764-44DA-45EE-B843-D6B426C5FCB3}"/>
              </a:ext>
            </a:extLst>
          </p:cNvPr>
          <p:cNvSpPr>
            <a:spLocks noGrp="1"/>
          </p:cNvSpPr>
          <p:nvPr>
            <p:ph type="title"/>
          </p:nvPr>
        </p:nvSpPr>
        <p:spPr/>
        <p:txBody>
          <a:bodyPr/>
          <a:lstStyle/>
          <a:p>
            <a:r>
              <a:rPr lang="sl-SI" dirty="0"/>
              <a:t>Zeleno financiranje</a:t>
            </a:r>
            <a:br>
              <a:rPr lang="sl-SI" dirty="0"/>
            </a:br>
            <a:r>
              <a:rPr lang="sl-SI" sz="6000" dirty="0"/>
              <a:t>Investicije in nepovratne spodbude</a:t>
            </a:r>
            <a:endParaRPr lang="aa-ET" dirty="0"/>
          </a:p>
        </p:txBody>
      </p:sp>
      <p:pic>
        <p:nvPicPr>
          <p:cNvPr id="6" name="Content Placeholder 5">
            <a:extLst>
              <a:ext uri="{FF2B5EF4-FFF2-40B4-BE49-F238E27FC236}">
                <a16:creationId xmlns:a16="http://schemas.microsoft.com/office/drawing/2014/main" xmlns="" id="{715B49BD-E032-4B16-A4FB-F487AB114B30}"/>
              </a:ext>
            </a:extLst>
          </p:cNvPr>
          <p:cNvPicPr>
            <a:picLocks noGrp="1" noChangeAspect="1"/>
          </p:cNvPicPr>
          <p:nvPr>
            <p:ph idx="1"/>
          </p:nvPr>
        </p:nvPicPr>
        <p:blipFill>
          <a:blip r:embed="rId3"/>
          <a:stretch>
            <a:fillRect/>
          </a:stretch>
        </p:blipFill>
        <p:spPr>
          <a:xfrm>
            <a:off x="2419937" y="3058346"/>
            <a:ext cx="19537776" cy="9302987"/>
          </a:xfrm>
        </p:spPr>
      </p:pic>
      <p:sp>
        <p:nvSpPr>
          <p:cNvPr id="4" name="Slide Number Placeholder 3">
            <a:extLst>
              <a:ext uri="{FF2B5EF4-FFF2-40B4-BE49-F238E27FC236}">
                <a16:creationId xmlns:a16="http://schemas.microsoft.com/office/drawing/2014/main" xmlns="" id="{BDAA4867-9813-4403-A1EC-6580F7F2EBC8}"/>
              </a:ext>
            </a:extLst>
          </p:cNvPr>
          <p:cNvSpPr>
            <a:spLocks noGrp="1"/>
          </p:cNvSpPr>
          <p:nvPr>
            <p:ph type="sldNum" sz="quarter" idx="12"/>
          </p:nvPr>
        </p:nvSpPr>
        <p:spPr/>
        <p:txBody>
          <a:bodyPr/>
          <a:lstStyle/>
          <a:p>
            <a:fld id="{3CBF67D7-8C75-433C-B949-F5BA01069781}" type="slidenum">
              <a:rPr lang="en-US" smtClean="0"/>
              <a:t>25</a:t>
            </a:fld>
            <a:endParaRPr lang="en-US"/>
          </a:p>
        </p:txBody>
      </p:sp>
    </p:spTree>
    <p:extLst>
      <p:ext uri="{BB962C8B-B14F-4D97-AF65-F5344CB8AC3E}">
        <p14:creationId xmlns:p14="http://schemas.microsoft.com/office/powerpoint/2010/main" val="122549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0BE65A-06E5-44AA-9964-966556C36FC4}"/>
              </a:ext>
            </a:extLst>
          </p:cNvPr>
          <p:cNvSpPr>
            <a:spLocks noGrp="1"/>
          </p:cNvSpPr>
          <p:nvPr>
            <p:ph type="title"/>
          </p:nvPr>
        </p:nvSpPr>
        <p:spPr/>
        <p:txBody>
          <a:bodyPr/>
          <a:lstStyle/>
          <a:p>
            <a:r>
              <a:rPr lang="sl-SI" dirty="0"/>
              <a:t>Zeleno financiranje</a:t>
            </a:r>
            <a:br>
              <a:rPr lang="sl-SI" dirty="0"/>
            </a:br>
            <a:r>
              <a:rPr lang="en-US" sz="6000" dirty="0" err="1"/>
              <a:t>Lokalni</a:t>
            </a:r>
            <a:r>
              <a:rPr lang="en-US" sz="6000" dirty="0"/>
              <a:t> </a:t>
            </a:r>
            <a:r>
              <a:rPr lang="en-US" sz="6000" dirty="0" err="1"/>
              <a:t>semafor</a:t>
            </a:r>
            <a:r>
              <a:rPr lang="en-US" sz="6000" dirty="0"/>
              <a:t> </a:t>
            </a:r>
            <a:r>
              <a:rPr lang="en-US" sz="6000" dirty="0" err="1"/>
              <a:t>podnebnih</a:t>
            </a:r>
            <a:r>
              <a:rPr lang="en-US" sz="6000" dirty="0"/>
              <a:t> </a:t>
            </a:r>
            <a:r>
              <a:rPr lang="en-US" sz="6000" dirty="0" err="1"/>
              <a:t>aktivnosti</a:t>
            </a:r>
            <a:endParaRPr lang="sl-SI" dirty="0"/>
          </a:p>
        </p:txBody>
      </p:sp>
      <p:sp>
        <p:nvSpPr>
          <p:cNvPr id="4" name="Označba mesta številke diapozitiva 3">
            <a:extLst>
              <a:ext uri="{FF2B5EF4-FFF2-40B4-BE49-F238E27FC236}">
                <a16:creationId xmlns:a16="http://schemas.microsoft.com/office/drawing/2014/main" xmlns="" id="{C97C496B-41F9-4617-991F-3C32B41C089A}"/>
              </a:ext>
            </a:extLst>
          </p:cNvPr>
          <p:cNvSpPr>
            <a:spLocks noGrp="1"/>
          </p:cNvSpPr>
          <p:nvPr>
            <p:ph type="sldNum" sz="quarter" idx="12"/>
          </p:nvPr>
        </p:nvSpPr>
        <p:spPr/>
        <p:txBody>
          <a:bodyPr/>
          <a:lstStyle/>
          <a:p>
            <a:fld id="{3CBF67D7-8C75-433C-B949-F5BA01069781}" type="slidenum">
              <a:rPr lang="en-US" smtClean="0"/>
              <a:t>26</a:t>
            </a:fld>
            <a:endParaRPr lang="en-US"/>
          </a:p>
        </p:txBody>
      </p:sp>
      <p:pic>
        <p:nvPicPr>
          <p:cNvPr id="6" name="Slika 5">
            <a:extLst>
              <a:ext uri="{FF2B5EF4-FFF2-40B4-BE49-F238E27FC236}">
                <a16:creationId xmlns:a16="http://schemas.microsoft.com/office/drawing/2014/main" xmlns="" id="{3FAAC12C-804D-40F9-9B93-CBFBD49357D3}"/>
              </a:ext>
            </a:extLst>
          </p:cNvPr>
          <p:cNvPicPr>
            <a:picLocks noChangeAspect="1"/>
          </p:cNvPicPr>
          <p:nvPr/>
        </p:nvPicPr>
        <p:blipFill>
          <a:blip r:embed="rId3"/>
          <a:stretch>
            <a:fillRect/>
          </a:stretch>
        </p:blipFill>
        <p:spPr>
          <a:xfrm>
            <a:off x="5465826" y="3202893"/>
            <a:ext cx="11169277" cy="8208999"/>
          </a:xfrm>
          <a:prstGeom prst="rect">
            <a:avLst/>
          </a:prstGeom>
        </p:spPr>
      </p:pic>
      <p:sp>
        <p:nvSpPr>
          <p:cNvPr id="12" name="PoljeZBesedilom 11">
            <a:extLst>
              <a:ext uri="{FF2B5EF4-FFF2-40B4-BE49-F238E27FC236}">
                <a16:creationId xmlns:a16="http://schemas.microsoft.com/office/drawing/2014/main" xmlns="" id="{8F0F9F57-A264-4C6C-BA84-AF496BFBC5C5}"/>
              </a:ext>
            </a:extLst>
          </p:cNvPr>
          <p:cNvSpPr txBox="1"/>
          <p:nvPr/>
        </p:nvSpPr>
        <p:spPr>
          <a:xfrm>
            <a:off x="1877598" y="3270106"/>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pic>
        <p:nvPicPr>
          <p:cNvPr id="19" name="Slika 18">
            <a:extLst>
              <a:ext uri="{FF2B5EF4-FFF2-40B4-BE49-F238E27FC236}">
                <a16:creationId xmlns:a16="http://schemas.microsoft.com/office/drawing/2014/main" xmlns="" id="{272DBD18-B41E-4A30-AB9C-9B246773B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771" y="4166209"/>
            <a:ext cx="11090332" cy="7245683"/>
          </a:xfrm>
          <a:prstGeom prst="rect">
            <a:avLst/>
          </a:prstGeom>
        </p:spPr>
      </p:pic>
      <p:pic>
        <p:nvPicPr>
          <p:cNvPr id="14" name="Slika 13">
            <a:extLst>
              <a:ext uri="{FF2B5EF4-FFF2-40B4-BE49-F238E27FC236}">
                <a16:creationId xmlns:a16="http://schemas.microsoft.com/office/drawing/2014/main" xmlns="" id="{6F278EB5-792C-4B02-9EAB-4E4543B402DF}"/>
              </a:ext>
            </a:extLst>
          </p:cNvPr>
          <p:cNvPicPr>
            <a:picLocks noChangeAspect="1"/>
          </p:cNvPicPr>
          <p:nvPr/>
        </p:nvPicPr>
        <p:blipFill>
          <a:blip r:embed="rId5"/>
          <a:stretch>
            <a:fillRect/>
          </a:stretch>
        </p:blipFill>
        <p:spPr>
          <a:xfrm>
            <a:off x="6040095" y="7702949"/>
            <a:ext cx="8625484" cy="1155199"/>
          </a:xfrm>
          <a:prstGeom prst="rect">
            <a:avLst/>
          </a:prstGeom>
        </p:spPr>
      </p:pic>
    </p:spTree>
    <p:extLst>
      <p:ext uri="{BB962C8B-B14F-4D97-AF65-F5344CB8AC3E}">
        <p14:creationId xmlns:p14="http://schemas.microsoft.com/office/powerpoint/2010/main" val="129115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30BE65A-06E5-44AA-9964-966556C36FC4}"/>
              </a:ext>
            </a:extLst>
          </p:cNvPr>
          <p:cNvSpPr>
            <a:spLocks noGrp="1"/>
          </p:cNvSpPr>
          <p:nvPr>
            <p:ph type="title"/>
          </p:nvPr>
        </p:nvSpPr>
        <p:spPr/>
        <p:txBody>
          <a:bodyPr/>
          <a:lstStyle/>
          <a:p>
            <a:r>
              <a:rPr lang="sl-SI" dirty="0"/>
              <a:t>Zeleno financiranje</a:t>
            </a:r>
            <a:br>
              <a:rPr lang="sl-SI" dirty="0"/>
            </a:br>
            <a:r>
              <a:rPr lang="en-US" sz="6000" dirty="0" err="1"/>
              <a:t>Lokalni</a:t>
            </a:r>
            <a:r>
              <a:rPr lang="en-US" sz="6000" dirty="0"/>
              <a:t> </a:t>
            </a:r>
            <a:r>
              <a:rPr lang="en-US" sz="6000" dirty="0" err="1"/>
              <a:t>semafor</a:t>
            </a:r>
            <a:r>
              <a:rPr lang="en-US" sz="6000" dirty="0"/>
              <a:t> </a:t>
            </a:r>
            <a:r>
              <a:rPr lang="en-US" sz="6000" dirty="0" err="1"/>
              <a:t>podnebnih</a:t>
            </a:r>
            <a:r>
              <a:rPr lang="en-US" sz="6000" dirty="0"/>
              <a:t> </a:t>
            </a:r>
            <a:r>
              <a:rPr lang="en-US" sz="6000" dirty="0" err="1"/>
              <a:t>aktivnosti</a:t>
            </a:r>
            <a:endParaRPr lang="sl-SI" dirty="0"/>
          </a:p>
        </p:txBody>
      </p:sp>
      <p:sp>
        <p:nvSpPr>
          <p:cNvPr id="4" name="Označba mesta številke diapozitiva 3">
            <a:extLst>
              <a:ext uri="{FF2B5EF4-FFF2-40B4-BE49-F238E27FC236}">
                <a16:creationId xmlns:a16="http://schemas.microsoft.com/office/drawing/2014/main" xmlns="" id="{C97C496B-41F9-4617-991F-3C32B41C089A}"/>
              </a:ext>
            </a:extLst>
          </p:cNvPr>
          <p:cNvSpPr>
            <a:spLocks noGrp="1"/>
          </p:cNvSpPr>
          <p:nvPr>
            <p:ph type="sldNum" sz="quarter" idx="12"/>
          </p:nvPr>
        </p:nvSpPr>
        <p:spPr/>
        <p:txBody>
          <a:bodyPr/>
          <a:lstStyle/>
          <a:p>
            <a:fld id="{3CBF67D7-8C75-433C-B949-F5BA01069781}" type="slidenum">
              <a:rPr lang="en-US" smtClean="0"/>
              <a:t>27</a:t>
            </a:fld>
            <a:endParaRPr lang="en-US"/>
          </a:p>
        </p:txBody>
      </p:sp>
      <p:pic>
        <p:nvPicPr>
          <p:cNvPr id="6" name="Slika 5">
            <a:extLst>
              <a:ext uri="{FF2B5EF4-FFF2-40B4-BE49-F238E27FC236}">
                <a16:creationId xmlns:a16="http://schemas.microsoft.com/office/drawing/2014/main" xmlns="" id="{3FAAC12C-804D-40F9-9B93-CBFBD49357D3}"/>
              </a:ext>
            </a:extLst>
          </p:cNvPr>
          <p:cNvPicPr>
            <a:picLocks noChangeAspect="1"/>
          </p:cNvPicPr>
          <p:nvPr/>
        </p:nvPicPr>
        <p:blipFill>
          <a:blip r:embed="rId3"/>
          <a:stretch>
            <a:fillRect/>
          </a:stretch>
        </p:blipFill>
        <p:spPr>
          <a:xfrm>
            <a:off x="5465826" y="3202893"/>
            <a:ext cx="11169277" cy="8208999"/>
          </a:xfrm>
          <a:prstGeom prst="rect">
            <a:avLst/>
          </a:prstGeom>
        </p:spPr>
      </p:pic>
      <p:sp>
        <p:nvSpPr>
          <p:cNvPr id="12" name="PoljeZBesedilom 11">
            <a:extLst>
              <a:ext uri="{FF2B5EF4-FFF2-40B4-BE49-F238E27FC236}">
                <a16:creationId xmlns:a16="http://schemas.microsoft.com/office/drawing/2014/main" xmlns="" id="{8F0F9F57-A264-4C6C-BA84-AF496BFBC5C5}"/>
              </a:ext>
            </a:extLst>
          </p:cNvPr>
          <p:cNvSpPr txBox="1"/>
          <p:nvPr/>
        </p:nvSpPr>
        <p:spPr>
          <a:xfrm>
            <a:off x="1877598" y="3270106"/>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pic>
        <p:nvPicPr>
          <p:cNvPr id="19" name="Slika 18">
            <a:extLst>
              <a:ext uri="{FF2B5EF4-FFF2-40B4-BE49-F238E27FC236}">
                <a16:creationId xmlns:a16="http://schemas.microsoft.com/office/drawing/2014/main" xmlns="" id="{272DBD18-B41E-4A30-AB9C-9B246773B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771" y="4166209"/>
            <a:ext cx="11090332" cy="7245683"/>
          </a:xfrm>
          <a:prstGeom prst="rect">
            <a:avLst/>
          </a:prstGeom>
        </p:spPr>
      </p:pic>
      <p:pic>
        <p:nvPicPr>
          <p:cNvPr id="14" name="Slika 13">
            <a:extLst>
              <a:ext uri="{FF2B5EF4-FFF2-40B4-BE49-F238E27FC236}">
                <a16:creationId xmlns:a16="http://schemas.microsoft.com/office/drawing/2014/main" xmlns="" id="{6F278EB5-792C-4B02-9EAB-4E4543B402DF}"/>
              </a:ext>
            </a:extLst>
          </p:cNvPr>
          <p:cNvPicPr>
            <a:picLocks noChangeAspect="1"/>
          </p:cNvPicPr>
          <p:nvPr/>
        </p:nvPicPr>
        <p:blipFill>
          <a:blip r:embed="rId5"/>
          <a:stretch>
            <a:fillRect/>
          </a:stretch>
        </p:blipFill>
        <p:spPr>
          <a:xfrm>
            <a:off x="6040095" y="7702949"/>
            <a:ext cx="8625484" cy="1155199"/>
          </a:xfrm>
          <a:prstGeom prst="rect">
            <a:avLst/>
          </a:prstGeom>
        </p:spPr>
      </p:pic>
      <p:pic>
        <p:nvPicPr>
          <p:cNvPr id="8" name="Slika 5">
            <a:extLst>
              <a:ext uri="{FF2B5EF4-FFF2-40B4-BE49-F238E27FC236}">
                <a16:creationId xmlns:a16="http://schemas.microsoft.com/office/drawing/2014/main" xmlns="" id="{97B25010-C66A-4D98-9FCC-D673A1371158}"/>
              </a:ext>
            </a:extLst>
          </p:cNvPr>
          <p:cNvPicPr>
            <a:picLocks noChangeAspect="1"/>
          </p:cNvPicPr>
          <p:nvPr/>
        </p:nvPicPr>
        <p:blipFill>
          <a:blip r:embed="rId3"/>
          <a:stretch>
            <a:fillRect/>
          </a:stretch>
        </p:blipFill>
        <p:spPr>
          <a:xfrm>
            <a:off x="5465826" y="3202893"/>
            <a:ext cx="11169277" cy="8208999"/>
          </a:xfrm>
          <a:prstGeom prst="rect">
            <a:avLst/>
          </a:prstGeom>
        </p:spPr>
      </p:pic>
      <p:sp>
        <p:nvSpPr>
          <p:cNvPr id="9" name="PoljeZBesedilom 11">
            <a:extLst>
              <a:ext uri="{FF2B5EF4-FFF2-40B4-BE49-F238E27FC236}">
                <a16:creationId xmlns:a16="http://schemas.microsoft.com/office/drawing/2014/main" xmlns="" id="{DDC139EF-31AC-4825-AB5D-E410F48E44FA}"/>
              </a:ext>
            </a:extLst>
          </p:cNvPr>
          <p:cNvSpPr txBox="1"/>
          <p:nvPr/>
        </p:nvSpPr>
        <p:spPr>
          <a:xfrm>
            <a:off x="1877598" y="3270106"/>
            <a:ext cx="2262753" cy="584775"/>
          </a:xfrm>
          <a:prstGeom prst="rect">
            <a:avLst/>
          </a:prstGeom>
          <a:noFill/>
        </p:spPr>
        <p:txBody>
          <a:bodyPr wrap="square" rtlCol="0">
            <a:spAutoFit/>
          </a:bodyPr>
          <a:lstStyle/>
          <a:p>
            <a:r>
              <a:rPr lang="en-US" sz="3200" b="1" dirty="0">
                <a:solidFill>
                  <a:srgbClr val="31373B"/>
                </a:solidFill>
                <a:latin typeface="Arial"/>
                <a:cs typeface="Arial"/>
              </a:rPr>
              <a:t>2020</a:t>
            </a:r>
            <a:endParaRPr lang="sl-SI" sz="3200" b="1" dirty="0" err="1">
              <a:solidFill>
                <a:srgbClr val="31373B"/>
              </a:solidFill>
              <a:latin typeface="Arial"/>
              <a:cs typeface="Arial"/>
            </a:endParaRPr>
          </a:p>
        </p:txBody>
      </p:sp>
      <p:sp>
        <p:nvSpPr>
          <p:cNvPr id="10" name="TextBox 9">
            <a:extLst>
              <a:ext uri="{FF2B5EF4-FFF2-40B4-BE49-F238E27FC236}">
                <a16:creationId xmlns:a16="http://schemas.microsoft.com/office/drawing/2014/main" xmlns="" id="{923C9CE9-C7E4-49B4-88AD-8F15AB34DE43}"/>
              </a:ext>
            </a:extLst>
          </p:cNvPr>
          <p:cNvSpPr txBox="1"/>
          <p:nvPr/>
        </p:nvSpPr>
        <p:spPr>
          <a:xfrm>
            <a:off x="1601585" y="12219003"/>
            <a:ext cx="12420600" cy="369332"/>
          </a:xfrm>
          <a:prstGeom prst="rect">
            <a:avLst/>
          </a:prstGeom>
          <a:noFill/>
        </p:spPr>
        <p:txBody>
          <a:bodyPr wrap="square">
            <a:spAutoFit/>
          </a:bodyPr>
          <a:lstStyle/>
          <a:p>
            <a:r>
              <a:rPr lang="aa-ET" dirty="0"/>
              <a:t>https://semafor.podnebnapot2050.si/stavbe/gospodinjstva/#wdt-table-title-141</a:t>
            </a:r>
          </a:p>
        </p:txBody>
      </p:sp>
    </p:spTree>
    <p:extLst>
      <p:ext uri="{BB962C8B-B14F-4D97-AF65-F5344CB8AC3E}">
        <p14:creationId xmlns:p14="http://schemas.microsoft.com/office/powerpoint/2010/main" val="378399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B04DB8-92D7-4DB2-B6F4-218E4FFA68AA}"/>
              </a:ext>
            </a:extLst>
          </p:cNvPr>
          <p:cNvSpPr>
            <a:spLocks noGrp="1"/>
          </p:cNvSpPr>
          <p:nvPr>
            <p:ph type="title"/>
          </p:nvPr>
        </p:nvSpPr>
        <p:spPr/>
        <p:txBody>
          <a:bodyPr/>
          <a:lstStyle/>
          <a:p>
            <a:endParaRPr lang="aa-ET"/>
          </a:p>
        </p:txBody>
      </p:sp>
      <p:sp>
        <p:nvSpPr>
          <p:cNvPr id="3" name="Content Placeholder 2">
            <a:extLst>
              <a:ext uri="{FF2B5EF4-FFF2-40B4-BE49-F238E27FC236}">
                <a16:creationId xmlns:a16="http://schemas.microsoft.com/office/drawing/2014/main" xmlns="" id="{2ED33479-6158-47CE-811F-AA51790149ED}"/>
              </a:ext>
            </a:extLst>
          </p:cNvPr>
          <p:cNvSpPr>
            <a:spLocks noGrp="1"/>
          </p:cNvSpPr>
          <p:nvPr>
            <p:ph idx="1"/>
          </p:nvPr>
        </p:nvSpPr>
        <p:spPr/>
        <p:txBody>
          <a:bodyPr/>
          <a:lstStyle/>
          <a:p>
            <a:endParaRPr lang="aa-ET"/>
          </a:p>
        </p:txBody>
      </p:sp>
      <p:sp>
        <p:nvSpPr>
          <p:cNvPr id="4" name="Slide Number Placeholder 3">
            <a:extLst>
              <a:ext uri="{FF2B5EF4-FFF2-40B4-BE49-F238E27FC236}">
                <a16:creationId xmlns:a16="http://schemas.microsoft.com/office/drawing/2014/main" xmlns="" id="{3AA79EB3-9E9A-4309-BC34-B991DD269F6C}"/>
              </a:ext>
            </a:extLst>
          </p:cNvPr>
          <p:cNvSpPr>
            <a:spLocks noGrp="1"/>
          </p:cNvSpPr>
          <p:nvPr>
            <p:ph type="sldNum" sz="quarter" idx="12"/>
          </p:nvPr>
        </p:nvSpPr>
        <p:spPr/>
        <p:txBody>
          <a:bodyPr/>
          <a:lstStyle/>
          <a:p>
            <a:fld id="{3CBF67D7-8C75-433C-B949-F5BA01069781}" type="slidenum">
              <a:rPr lang="en-US" smtClean="0"/>
              <a:t>28</a:t>
            </a:fld>
            <a:endParaRPr lang="en-US"/>
          </a:p>
        </p:txBody>
      </p:sp>
      <p:pic>
        <p:nvPicPr>
          <p:cNvPr id="6" name="Picture 5">
            <a:extLst>
              <a:ext uri="{FF2B5EF4-FFF2-40B4-BE49-F238E27FC236}">
                <a16:creationId xmlns:a16="http://schemas.microsoft.com/office/drawing/2014/main" xmlns="" id="{86B9527D-0965-428A-ACFA-742BF3FC9015}"/>
              </a:ext>
            </a:extLst>
          </p:cNvPr>
          <p:cNvPicPr>
            <a:picLocks noChangeAspect="1"/>
          </p:cNvPicPr>
          <p:nvPr/>
        </p:nvPicPr>
        <p:blipFill>
          <a:blip r:embed="rId2"/>
          <a:stretch>
            <a:fillRect/>
          </a:stretch>
        </p:blipFill>
        <p:spPr>
          <a:xfrm>
            <a:off x="1601585" y="1245331"/>
            <a:ext cx="21025723" cy="11146476"/>
          </a:xfrm>
          <a:prstGeom prst="rect">
            <a:avLst/>
          </a:prstGeom>
        </p:spPr>
      </p:pic>
    </p:spTree>
    <p:extLst>
      <p:ext uri="{BB962C8B-B14F-4D97-AF65-F5344CB8AC3E}">
        <p14:creationId xmlns:p14="http://schemas.microsoft.com/office/powerpoint/2010/main" val="27085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C94B90B-AAFE-400B-BBBB-B37F57ADD487}"/>
              </a:ext>
            </a:extLst>
          </p:cNvPr>
          <p:cNvSpPr>
            <a:spLocks noGrp="1"/>
          </p:cNvSpPr>
          <p:nvPr>
            <p:ph type="title"/>
          </p:nvPr>
        </p:nvSpPr>
        <p:spPr/>
        <p:txBody>
          <a:bodyPr/>
          <a:lstStyle/>
          <a:p>
            <a:r>
              <a:rPr lang="sl-SI" dirty="0"/>
              <a:t>Cilji zelena gospodarska rast</a:t>
            </a:r>
          </a:p>
        </p:txBody>
      </p:sp>
      <p:sp>
        <p:nvSpPr>
          <p:cNvPr id="3" name="Označba mesta vsebine 2">
            <a:extLst>
              <a:ext uri="{FF2B5EF4-FFF2-40B4-BE49-F238E27FC236}">
                <a16:creationId xmlns:a16="http://schemas.microsoft.com/office/drawing/2014/main" xmlns="" id="{13398ADD-78CC-4B25-9E75-B0C291A40E6D}"/>
              </a:ext>
            </a:extLst>
          </p:cNvPr>
          <p:cNvSpPr>
            <a:spLocks noGrp="1"/>
          </p:cNvSpPr>
          <p:nvPr>
            <p:ph idx="1"/>
          </p:nvPr>
        </p:nvSpPr>
        <p:spPr/>
        <p:txBody>
          <a:bodyPr/>
          <a:lstStyle/>
          <a:p>
            <a:r>
              <a:rPr lang="sl-SI" dirty="0"/>
              <a:t>Cilj je podpreti prehod v gospodarstvo, </a:t>
            </a:r>
            <a:r>
              <a:rPr lang="sl-SI" b="1" dirty="0"/>
              <a:t>katerega rast ne temelji na povečani rabi naravnih virov in energije</a:t>
            </a:r>
            <a:r>
              <a:rPr lang="sl-SI" dirty="0"/>
              <a:t>, ampak z učinkovitostjo in inovacijami zmanjšuje emisije toplogrednih plinov, izboljšuje konkurenčnost in spodbuja večjo varnost oskrbe z energijo. </a:t>
            </a:r>
          </a:p>
          <a:p>
            <a:r>
              <a:rPr lang="sl-SI" dirty="0"/>
              <a:t>Za ta namen spremljamo kazalce:</a:t>
            </a:r>
          </a:p>
          <a:p>
            <a:pPr marL="571500" indent="-571500">
              <a:buFont typeface="Arial" panose="020B0604020202020204" pitchFamily="34" charset="0"/>
              <a:buChar char="•"/>
            </a:pPr>
            <a:r>
              <a:rPr lang="sl-SI" dirty="0"/>
              <a:t>Emisijska produktivnost</a:t>
            </a:r>
          </a:p>
          <a:p>
            <a:pPr marL="571500" indent="-571500">
              <a:buFont typeface="Arial" panose="020B0604020202020204" pitchFamily="34" charset="0"/>
              <a:buChar char="•"/>
            </a:pPr>
            <a:r>
              <a:rPr lang="sl-SI" dirty="0"/>
              <a:t>Implicitna stopnja obdavčitve energije</a:t>
            </a:r>
          </a:p>
          <a:p>
            <a:pPr marL="571500" indent="-571500">
              <a:buFont typeface="Arial" panose="020B0604020202020204" pitchFamily="34" charset="0"/>
              <a:buChar char="•"/>
            </a:pPr>
            <a:r>
              <a:rPr lang="sl-SI" dirty="0"/>
              <a:t>Spodbude, ki so v nasprotju s cilji zmanjševanja emisij TGP</a:t>
            </a:r>
          </a:p>
          <a:p>
            <a:pPr marL="571500" indent="-571500">
              <a:buFont typeface="Arial" panose="020B0604020202020204" pitchFamily="34" charset="0"/>
              <a:buChar char="•"/>
            </a:pPr>
            <a:r>
              <a:rPr lang="sl-SI" dirty="0"/>
              <a:t>Zelena delovna mesta</a:t>
            </a:r>
          </a:p>
          <a:p>
            <a:pPr marL="571500" indent="-571500">
              <a:buFont typeface="Arial" panose="020B0604020202020204" pitchFamily="34" charset="0"/>
              <a:buChar char="•"/>
            </a:pPr>
            <a:r>
              <a:rPr lang="sl-SI" dirty="0"/>
              <a:t>Indeks </a:t>
            </a:r>
            <a:r>
              <a:rPr lang="en-US" dirty="0" err="1"/>
              <a:t>eko</a:t>
            </a:r>
            <a:r>
              <a:rPr lang="en-US" dirty="0"/>
              <a:t> </a:t>
            </a:r>
            <a:r>
              <a:rPr lang="sl-SI" dirty="0"/>
              <a:t>inovacij</a:t>
            </a:r>
          </a:p>
          <a:p>
            <a:endParaRPr lang="sl-SI" dirty="0"/>
          </a:p>
        </p:txBody>
      </p:sp>
      <p:sp>
        <p:nvSpPr>
          <p:cNvPr id="4" name="Označba mesta številke diapozitiva 3">
            <a:extLst>
              <a:ext uri="{FF2B5EF4-FFF2-40B4-BE49-F238E27FC236}">
                <a16:creationId xmlns:a16="http://schemas.microsoft.com/office/drawing/2014/main" xmlns="" id="{BBC91F10-3439-4ED7-9C80-6C1D38710CC9}"/>
              </a:ext>
            </a:extLst>
          </p:cNvPr>
          <p:cNvSpPr>
            <a:spLocks noGrp="1"/>
          </p:cNvSpPr>
          <p:nvPr>
            <p:ph type="sldNum" sz="quarter" idx="12"/>
          </p:nvPr>
        </p:nvSpPr>
        <p:spPr/>
        <p:txBody>
          <a:bodyPr/>
          <a:lstStyle/>
          <a:p>
            <a:fld id="{3CBF67D7-8C75-433C-B949-F5BA01069781}" type="slidenum">
              <a:rPr lang="en-US" smtClean="0"/>
              <a:t>3</a:t>
            </a:fld>
            <a:endParaRPr lang="en-US"/>
          </a:p>
        </p:txBody>
      </p:sp>
    </p:spTree>
    <p:extLst>
      <p:ext uri="{BB962C8B-B14F-4D97-AF65-F5344CB8AC3E}">
        <p14:creationId xmlns:p14="http://schemas.microsoft.com/office/powerpoint/2010/main" val="3783038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B4FA8D0-01F3-406A-A82B-80BC63D78DA5}"/>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r>
              <a:rPr lang="en-US" dirty="0"/>
              <a:t/>
            </a:r>
            <a:br>
              <a:rPr lang="en-US" dirty="0"/>
            </a:br>
            <a:r>
              <a:rPr lang="sl-SI" sz="5400" dirty="0"/>
              <a:t>Emisijska produktivnost</a:t>
            </a:r>
          </a:p>
        </p:txBody>
      </p:sp>
      <p:sp>
        <p:nvSpPr>
          <p:cNvPr id="4" name="Označba mesta številke diapozitiva 3">
            <a:extLst>
              <a:ext uri="{FF2B5EF4-FFF2-40B4-BE49-F238E27FC236}">
                <a16:creationId xmlns:a16="http://schemas.microsoft.com/office/drawing/2014/main" xmlns="" id="{D06EA204-C2A0-4E05-91EB-0FBDE3F296BB}"/>
              </a:ext>
            </a:extLst>
          </p:cNvPr>
          <p:cNvSpPr>
            <a:spLocks noGrp="1"/>
          </p:cNvSpPr>
          <p:nvPr>
            <p:ph type="sldNum" sz="quarter" idx="12"/>
          </p:nvPr>
        </p:nvSpPr>
        <p:spPr/>
        <p:txBody>
          <a:bodyPr/>
          <a:lstStyle/>
          <a:p>
            <a:fld id="{3CBF67D7-8C75-433C-B949-F5BA01069781}" type="slidenum">
              <a:rPr lang="en-US" smtClean="0"/>
              <a:t>4</a:t>
            </a:fld>
            <a:endParaRPr lang="en-US"/>
          </a:p>
        </p:txBody>
      </p:sp>
      <p:pic>
        <p:nvPicPr>
          <p:cNvPr id="5" name="Slika 4">
            <a:extLst>
              <a:ext uri="{FF2B5EF4-FFF2-40B4-BE49-F238E27FC236}">
                <a16:creationId xmlns:a16="http://schemas.microsoft.com/office/drawing/2014/main" xmlns="" id="{2FE51272-8484-4B37-B043-EDA801CC1A8C}"/>
              </a:ext>
            </a:extLst>
          </p:cNvPr>
          <p:cNvPicPr>
            <a:picLocks noChangeAspect="1"/>
          </p:cNvPicPr>
          <p:nvPr/>
        </p:nvPicPr>
        <p:blipFill>
          <a:blip r:embed="rId3"/>
          <a:stretch>
            <a:fillRect/>
          </a:stretch>
        </p:blipFill>
        <p:spPr>
          <a:xfrm>
            <a:off x="13499811" y="6625994"/>
            <a:ext cx="9127497" cy="6270473"/>
          </a:xfrm>
          <a:prstGeom prst="rect">
            <a:avLst/>
          </a:prstGeom>
        </p:spPr>
      </p:pic>
      <p:sp>
        <p:nvSpPr>
          <p:cNvPr id="3" name="Označba mesta vsebine 2">
            <a:extLst>
              <a:ext uri="{FF2B5EF4-FFF2-40B4-BE49-F238E27FC236}">
                <a16:creationId xmlns:a16="http://schemas.microsoft.com/office/drawing/2014/main" xmlns="" id="{6A9532FF-FF38-496D-B1DA-DC8F8D373E6E}"/>
              </a:ext>
            </a:extLst>
          </p:cNvPr>
          <p:cNvSpPr>
            <a:spLocks noGrp="1"/>
          </p:cNvSpPr>
          <p:nvPr>
            <p:ph idx="1"/>
          </p:nvPr>
        </p:nvSpPr>
        <p:spPr>
          <a:xfrm>
            <a:off x="1601585" y="3938954"/>
            <a:ext cx="12912083" cy="8414971"/>
          </a:xfrm>
        </p:spPr>
        <p:txBody>
          <a:bodyPr/>
          <a:lstStyle/>
          <a:p>
            <a:r>
              <a:rPr lang="sl-SI" b="1" dirty="0"/>
              <a:t>CILJ:</a:t>
            </a:r>
            <a:r>
              <a:rPr lang="sl-SI" dirty="0"/>
              <a:t> Cilj 2030 za Slovenijo je določen v Strategiji Razvoja Slovenije 2030 in sicer je glavna usmeritev </a:t>
            </a:r>
            <a:r>
              <a:rPr lang="sl-SI" b="1" dirty="0"/>
              <a:t>zasledovanje povprečja EU</a:t>
            </a:r>
            <a:r>
              <a:rPr lang="sl-SI" dirty="0"/>
              <a:t>.</a:t>
            </a:r>
          </a:p>
          <a:p>
            <a:r>
              <a:rPr lang="en-US" dirty="0"/>
              <a:t>Po </a:t>
            </a:r>
            <a:r>
              <a:rPr lang="en-US" dirty="0" err="1"/>
              <a:t>letu</a:t>
            </a:r>
            <a:r>
              <a:rPr lang="en-US" dirty="0"/>
              <a:t> 2016 se </a:t>
            </a:r>
            <a:r>
              <a:rPr lang="en-US" dirty="0" err="1"/>
              <a:t>emisijska</a:t>
            </a:r>
            <a:r>
              <a:rPr lang="en-US" dirty="0"/>
              <a:t> </a:t>
            </a:r>
            <a:r>
              <a:rPr lang="en-US" dirty="0" err="1"/>
              <a:t>produktivnost</a:t>
            </a:r>
            <a:r>
              <a:rPr lang="en-US" dirty="0"/>
              <a:t> Slovenije </a:t>
            </a:r>
            <a:r>
              <a:rPr lang="en-US" dirty="0" err="1"/>
              <a:t>postopno</a:t>
            </a:r>
            <a:r>
              <a:rPr lang="en-US" dirty="0"/>
              <a:t>  </a:t>
            </a:r>
            <a:r>
              <a:rPr lang="en-US" dirty="0" err="1"/>
              <a:t>izboljšuje</a:t>
            </a:r>
            <a:r>
              <a:rPr lang="en-US" dirty="0"/>
              <a:t>.</a:t>
            </a:r>
            <a:endParaRPr lang="sl-SI" dirty="0"/>
          </a:p>
          <a:p>
            <a:r>
              <a:rPr lang="en-US" dirty="0"/>
              <a:t>Leto 2021: </a:t>
            </a:r>
            <a:r>
              <a:rPr lang="en-US" dirty="0" err="1"/>
              <a:t>Emisij</a:t>
            </a:r>
            <a:r>
              <a:rPr lang="sl-SI" dirty="0" err="1"/>
              <a:t>ska</a:t>
            </a:r>
            <a:r>
              <a:rPr lang="sl-SI" dirty="0"/>
              <a:t> produktivnost se je</a:t>
            </a:r>
            <a:r>
              <a:rPr lang="en-US" dirty="0"/>
              <a:t> </a:t>
            </a:r>
            <a:r>
              <a:rPr lang="sl-SI" dirty="0"/>
              <a:t>kljub </a:t>
            </a:r>
            <a:r>
              <a:rPr lang="en-US" dirty="0" err="1"/>
              <a:t>gospodarski</a:t>
            </a:r>
            <a:r>
              <a:rPr lang="en-US" dirty="0"/>
              <a:t> </a:t>
            </a:r>
            <a:r>
              <a:rPr lang="en-US" dirty="0" err="1"/>
              <a:t>rasti</a:t>
            </a:r>
            <a:r>
              <a:rPr lang="sl-SI" dirty="0"/>
              <a:t>,</a:t>
            </a:r>
            <a:r>
              <a:rPr lang="en-US" dirty="0"/>
              <a:t> </a:t>
            </a:r>
            <a:r>
              <a:rPr lang="en-US" dirty="0" err="1"/>
              <a:t>nekoliko</a:t>
            </a:r>
            <a:r>
              <a:rPr lang="en-US" dirty="0"/>
              <a:t> </a:t>
            </a:r>
            <a:r>
              <a:rPr lang="sl-SI" b="1" dirty="0"/>
              <a:t>izboljšala</a:t>
            </a:r>
            <a:r>
              <a:rPr lang="en-US" dirty="0"/>
              <a:t>.</a:t>
            </a:r>
          </a:p>
          <a:p>
            <a:r>
              <a:rPr lang="en-US" dirty="0"/>
              <a:t>Za </a:t>
            </a:r>
            <a:r>
              <a:rPr lang="en-US" dirty="0" err="1"/>
              <a:t>doseganje</a:t>
            </a:r>
            <a:r>
              <a:rPr lang="en-US" dirty="0"/>
              <a:t> </a:t>
            </a:r>
            <a:r>
              <a:rPr lang="en-US" dirty="0" err="1"/>
              <a:t>cilja</a:t>
            </a:r>
            <a:r>
              <a:rPr lang="sl-SI" dirty="0"/>
              <a:t>,</a:t>
            </a:r>
            <a:r>
              <a:rPr lang="en-US" dirty="0"/>
              <a:t> je </a:t>
            </a:r>
            <a:r>
              <a:rPr lang="en-US" dirty="0" err="1"/>
              <a:t>napredek</a:t>
            </a:r>
            <a:r>
              <a:rPr lang="en-US" dirty="0"/>
              <a:t> </a:t>
            </a:r>
            <a:r>
              <a:rPr lang="en-US" dirty="0" err="1"/>
              <a:t>še</a:t>
            </a:r>
            <a:r>
              <a:rPr lang="en-US" dirty="0"/>
              <a:t> </a:t>
            </a:r>
            <a:r>
              <a:rPr lang="en-US" dirty="0" err="1"/>
              <a:t>vedno</a:t>
            </a:r>
            <a:r>
              <a:rPr lang="en-US" dirty="0"/>
              <a:t> </a:t>
            </a:r>
            <a:r>
              <a:rPr lang="en-US" b="1" dirty="0" err="1"/>
              <a:t>prepočasen</a:t>
            </a:r>
            <a:r>
              <a:rPr lang="en-US" dirty="0"/>
              <a:t>!</a:t>
            </a:r>
          </a:p>
        </p:txBody>
      </p:sp>
      <p:pic>
        <p:nvPicPr>
          <p:cNvPr id="7" name="Slika 6">
            <a:extLst>
              <a:ext uri="{FF2B5EF4-FFF2-40B4-BE49-F238E27FC236}">
                <a16:creationId xmlns:a16="http://schemas.microsoft.com/office/drawing/2014/main" xmlns="" id="{D9A7AA3C-1E0B-4E65-BD51-7AC7D671367C}"/>
              </a:ext>
            </a:extLst>
          </p:cNvPr>
          <p:cNvPicPr>
            <a:picLocks noChangeAspect="1"/>
          </p:cNvPicPr>
          <p:nvPr/>
        </p:nvPicPr>
        <p:blipFill>
          <a:blip r:embed="rId4"/>
          <a:stretch>
            <a:fillRect/>
          </a:stretch>
        </p:blipFill>
        <p:spPr>
          <a:xfrm>
            <a:off x="16654582" y="599073"/>
            <a:ext cx="5217765" cy="6270473"/>
          </a:xfrm>
          <a:prstGeom prst="rect">
            <a:avLst/>
          </a:prstGeom>
        </p:spPr>
      </p:pic>
    </p:spTree>
    <p:extLst>
      <p:ext uri="{BB962C8B-B14F-4D97-AF65-F5344CB8AC3E}">
        <p14:creationId xmlns:p14="http://schemas.microsoft.com/office/powerpoint/2010/main" val="282441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08D2164-5C8E-43DF-9A84-968122EABBDD}"/>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r>
              <a:rPr lang="en-US" dirty="0"/>
              <a:t/>
            </a:r>
            <a:br>
              <a:rPr lang="en-US" dirty="0"/>
            </a:br>
            <a:r>
              <a:rPr lang="sl-SI" sz="5400" dirty="0"/>
              <a:t>Emisijska produktivnost</a:t>
            </a:r>
            <a:r>
              <a:rPr lang="en-US" sz="5400" dirty="0"/>
              <a:t> - SRS</a:t>
            </a:r>
            <a:br>
              <a:rPr lang="en-US" sz="5400" dirty="0"/>
            </a:br>
            <a:endParaRPr lang="sl-SI" sz="5400" dirty="0"/>
          </a:p>
        </p:txBody>
      </p:sp>
      <p:sp>
        <p:nvSpPr>
          <p:cNvPr id="4" name="Označba mesta številke diapozitiva 3">
            <a:extLst>
              <a:ext uri="{FF2B5EF4-FFF2-40B4-BE49-F238E27FC236}">
                <a16:creationId xmlns:a16="http://schemas.microsoft.com/office/drawing/2014/main" xmlns="" id="{AE6ED459-E01F-4157-8786-14FBF20931D2}"/>
              </a:ext>
            </a:extLst>
          </p:cNvPr>
          <p:cNvSpPr>
            <a:spLocks noGrp="1"/>
          </p:cNvSpPr>
          <p:nvPr>
            <p:ph type="sldNum" sz="quarter" idx="12"/>
          </p:nvPr>
        </p:nvSpPr>
        <p:spPr/>
        <p:txBody>
          <a:bodyPr/>
          <a:lstStyle/>
          <a:p>
            <a:fld id="{3CBF67D7-8C75-433C-B949-F5BA01069781}" type="slidenum">
              <a:rPr lang="en-US" smtClean="0"/>
              <a:t>5</a:t>
            </a:fld>
            <a:endParaRPr lang="en-US"/>
          </a:p>
        </p:txBody>
      </p:sp>
      <p:pic>
        <p:nvPicPr>
          <p:cNvPr id="5" name="Označba mesta vsebine 7">
            <a:extLst>
              <a:ext uri="{FF2B5EF4-FFF2-40B4-BE49-F238E27FC236}">
                <a16:creationId xmlns:a16="http://schemas.microsoft.com/office/drawing/2014/main" xmlns="" id="{96B12FE4-D347-4D53-A62A-15C05C2B8D36}"/>
              </a:ext>
            </a:extLst>
          </p:cNvPr>
          <p:cNvPicPr>
            <a:picLocks noChangeAspect="1"/>
          </p:cNvPicPr>
          <p:nvPr/>
        </p:nvPicPr>
        <p:blipFill>
          <a:blip r:embed="rId3"/>
          <a:stretch>
            <a:fillRect/>
          </a:stretch>
        </p:blipFill>
        <p:spPr>
          <a:xfrm>
            <a:off x="13239561" y="6858000"/>
            <a:ext cx="9625370" cy="6144300"/>
          </a:xfrm>
          <a:prstGeom prst="rect">
            <a:avLst/>
          </a:prstGeom>
        </p:spPr>
      </p:pic>
      <p:pic>
        <p:nvPicPr>
          <p:cNvPr id="6" name="Slika 5">
            <a:extLst>
              <a:ext uri="{FF2B5EF4-FFF2-40B4-BE49-F238E27FC236}">
                <a16:creationId xmlns:a16="http://schemas.microsoft.com/office/drawing/2014/main" xmlns="" id="{3B8791CA-E79E-4860-99D6-8BA35F4DD150}"/>
              </a:ext>
            </a:extLst>
          </p:cNvPr>
          <p:cNvPicPr>
            <a:picLocks noChangeAspect="1"/>
          </p:cNvPicPr>
          <p:nvPr/>
        </p:nvPicPr>
        <p:blipFill>
          <a:blip r:embed="rId4"/>
          <a:stretch>
            <a:fillRect/>
          </a:stretch>
        </p:blipFill>
        <p:spPr>
          <a:xfrm>
            <a:off x="15613478" y="1083184"/>
            <a:ext cx="3980216" cy="5936593"/>
          </a:xfrm>
          <a:prstGeom prst="rect">
            <a:avLst/>
          </a:prstGeom>
        </p:spPr>
      </p:pic>
      <p:grpSp>
        <p:nvGrpSpPr>
          <p:cNvPr id="9" name="Skupina 8">
            <a:extLst>
              <a:ext uri="{FF2B5EF4-FFF2-40B4-BE49-F238E27FC236}">
                <a16:creationId xmlns:a16="http://schemas.microsoft.com/office/drawing/2014/main" xmlns="" id="{92DC678F-E947-4727-BED9-04C59C3F5032}"/>
              </a:ext>
            </a:extLst>
          </p:cNvPr>
          <p:cNvGrpSpPr/>
          <p:nvPr/>
        </p:nvGrpSpPr>
        <p:grpSpPr>
          <a:xfrm>
            <a:off x="14071980" y="4326630"/>
            <a:ext cx="7933226" cy="1939050"/>
            <a:chOff x="14842839" y="3446942"/>
            <a:chExt cx="4502399" cy="1176942"/>
          </a:xfrm>
        </p:grpSpPr>
        <p:pic>
          <p:nvPicPr>
            <p:cNvPr id="7" name="Slika 6">
              <a:extLst>
                <a:ext uri="{FF2B5EF4-FFF2-40B4-BE49-F238E27FC236}">
                  <a16:creationId xmlns:a16="http://schemas.microsoft.com/office/drawing/2014/main" xmlns="" id="{D6B6357A-D1AC-4A39-B9B5-B814D4485FBB}"/>
                </a:ext>
              </a:extLst>
            </p:cNvPr>
            <p:cNvPicPr>
              <a:picLocks noChangeAspect="1"/>
            </p:cNvPicPr>
            <p:nvPr/>
          </p:nvPicPr>
          <p:blipFill>
            <a:blip r:embed="rId5"/>
            <a:stretch>
              <a:fillRect/>
            </a:stretch>
          </p:blipFill>
          <p:spPr>
            <a:xfrm>
              <a:off x="14858337" y="3852251"/>
              <a:ext cx="4486901" cy="771633"/>
            </a:xfrm>
            <a:prstGeom prst="rect">
              <a:avLst/>
            </a:prstGeom>
          </p:spPr>
        </p:pic>
        <p:pic>
          <p:nvPicPr>
            <p:cNvPr id="8" name="Slika 7">
              <a:extLst>
                <a:ext uri="{FF2B5EF4-FFF2-40B4-BE49-F238E27FC236}">
                  <a16:creationId xmlns:a16="http://schemas.microsoft.com/office/drawing/2014/main" xmlns="" id="{53423193-F8D0-4F54-B7DF-8C76120D4979}"/>
                </a:ext>
              </a:extLst>
            </p:cNvPr>
            <p:cNvPicPr>
              <a:picLocks noChangeAspect="1"/>
            </p:cNvPicPr>
            <p:nvPr/>
          </p:nvPicPr>
          <p:blipFill>
            <a:blip r:embed="rId6"/>
            <a:stretch>
              <a:fillRect/>
            </a:stretch>
          </p:blipFill>
          <p:spPr>
            <a:xfrm>
              <a:off x="14842839" y="3446942"/>
              <a:ext cx="4496427" cy="238158"/>
            </a:xfrm>
            <a:prstGeom prst="rect">
              <a:avLst/>
            </a:prstGeom>
          </p:spPr>
        </p:pic>
      </p:grpSp>
      <p:sp>
        <p:nvSpPr>
          <p:cNvPr id="12" name="PoljeZBesedilom 11">
            <a:extLst>
              <a:ext uri="{FF2B5EF4-FFF2-40B4-BE49-F238E27FC236}">
                <a16:creationId xmlns:a16="http://schemas.microsoft.com/office/drawing/2014/main" xmlns="" id="{A8CFD24B-0341-4372-ADD4-E13259F6ECBC}"/>
              </a:ext>
            </a:extLst>
          </p:cNvPr>
          <p:cNvSpPr txBox="1"/>
          <p:nvPr/>
        </p:nvSpPr>
        <p:spPr>
          <a:xfrm>
            <a:off x="1581181" y="6806946"/>
            <a:ext cx="11658380" cy="1323439"/>
          </a:xfrm>
          <a:prstGeom prst="rect">
            <a:avLst/>
          </a:prstGeom>
          <a:noFill/>
        </p:spPr>
        <p:txBody>
          <a:bodyPr wrap="square" rtlCol="0">
            <a:spAutoFit/>
          </a:bodyPr>
          <a:lstStyle/>
          <a:p>
            <a:r>
              <a:rPr lang="en-US" sz="4000" b="1" dirty="0">
                <a:solidFill>
                  <a:srgbClr val="31373B"/>
                </a:solidFill>
                <a:latin typeface="Arial"/>
                <a:cs typeface="Arial"/>
              </a:rPr>
              <a:t>BDP po </a:t>
            </a:r>
            <a:r>
              <a:rPr lang="en-US" sz="4000" b="1" dirty="0" err="1">
                <a:solidFill>
                  <a:srgbClr val="31373B"/>
                </a:solidFill>
                <a:latin typeface="Arial"/>
                <a:cs typeface="Arial"/>
              </a:rPr>
              <a:t>kupni</a:t>
            </a:r>
            <a:r>
              <a:rPr lang="en-US" sz="4000" b="1" dirty="0">
                <a:solidFill>
                  <a:srgbClr val="31373B"/>
                </a:solidFill>
                <a:latin typeface="Arial"/>
                <a:cs typeface="Arial"/>
              </a:rPr>
              <a:t> </a:t>
            </a:r>
            <a:r>
              <a:rPr lang="en-US" sz="4000" b="1" dirty="0" err="1">
                <a:solidFill>
                  <a:srgbClr val="31373B"/>
                </a:solidFill>
                <a:latin typeface="Arial"/>
                <a:cs typeface="Arial"/>
              </a:rPr>
              <a:t>moči</a:t>
            </a:r>
            <a:r>
              <a:rPr lang="en-US" sz="4000" b="1" dirty="0">
                <a:solidFill>
                  <a:srgbClr val="31373B"/>
                </a:solidFill>
                <a:latin typeface="Arial"/>
                <a:cs typeface="Arial"/>
              </a:rPr>
              <a:t> -  </a:t>
            </a:r>
            <a:r>
              <a:rPr lang="en-US" sz="4000" b="1" dirty="0" err="1">
                <a:solidFill>
                  <a:srgbClr val="31373B"/>
                </a:solidFill>
                <a:latin typeface="Arial"/>
                <a:cs typeface="Arial"/>
              </a:rPr>
              <a:t>upošteva</a:t>
            </a:r>
            <a:r>
              <a:rPr lang="en-US" sz="4000" b="1" dirty="0">
                <a:solidFill>
                  <a:srgbClr val="31373B"/>
                </a:solidFill>
                <a:latin typeface="Arial"/>
                <a:cs typeface="Arial"/>
              </a:rPr>
              <a:t> </a:t>
            </a:r>
            <a:r>
              <a:rPr lang="en-US" sz="4000" b="1" dirty="0" err="1">
                <a:solidFill>
                  <a:srgbClr val="31373B"/>
                </a:solidFill>
                <a:latin typeface="Arial"/>
                <a:cs typeface="Arial"/>
              </a:rPr>
              <a:t>razlike</a:t>
            </a:r>
            <a:r>
              <a:rPr lang="en-US" sz="4000" b="1" dirty="0">
                <a:solidFill>
                  <a:srgbClr val="31373B"/>
                </a:solidFill>
                <a:latin typeface="Arial"/>
                <a:cs typeface="Arial"/>
              </a:rPr>
              <a:t> v </a:t>
            </a:r>
            <a:r>
              <a:rPr lang="en-US" sz="4000" b="1" dirty="0" err="1">
                <a:solidFill>
                  <a:srgbClr val="31373B"/>
                </a:solidFill>
                <a:latin typeface="Arial"/>
                <a:cs typeface="Arial"/>
              </a:rPr>
              <a:t>cenah</a:t>
            </a:r>
            <a:r>
              <a:rPr lang="en-US" sz="4000" b="1" dirty="0">
                <a:solidFill>
                  <a:srgbClr val="31373B"/>
                </a:solidFill>
                <a:latin typeface="Arial"/>
                <a:cs typeface="Arial"/>
              </a:rPr>
              <a:t> </a:t>
            </a:r>
            <a:r>
              <a:rPr lang="en-US" sz="4000" b="1" dirty="0" err="1">
                <a:solidFill>
                  <a:srgbClr val="31373B"/>
                </a:solidFill>
                <a:latin typeface="Arial"/>
                <a:cs typeface="Arial"/>
              </a:rPr>
              <a:t>blaga</a:t>
            </a:r>
            <a:r>
              <a:rPr lang="en-US" sz="4000" b="1" dirty="0">
                <a:solidFill>
                  <a:srgbClr val="31373B"/>
                </a:solidFill>
                <a:latin typeface="Arial"/>
                <a:cs typeface="Arial"/>
              </a:rPr>
              <a:t> in </a:t>
            </a:r>
            <a:r>
              <a:rPr lang="en-US" sz="4000" b="1" dirty="0" err="1">
                <a:solidFill>
                  <a:srgbClr val="31373B"/>
                </a:solidFill>
                <a:latin typeface="Arial"/>
                <a:cs typeface="Arial"/>
              </a:rPr>
              <a:t>storitev</a:t>
            </a:r>
            <a:r>
              <a:rPr lang="en-US" sz="4000" b="1" dirty="0">
                <a:solidFill>
                  <a:srgbClr val="31373B"/>
                </a:solidFill>
                <a:latin typeface="Arial"/>
                <a:cs typeface="Arial"/>
              </a:rPr>
              <a:t> med </a:t>
            </a:r>
            <a:r>
              <a:rPr lang="en-US" sz="4000" b="1" dirty="0" err="1">
                <a:solidFill>
                  <a:srgbClr val="31373B"/>
                </a:solidFill>
                <a:latin typeface="Arial"/>
                <a:cs typeface="Arial"/>
              </a:rPr>
              <a:t>državami</a:t>
            </a:r>
            <a:endParaRPr lang="sl-SI" sz="4000" b="1" dirty="0" err="1">
              <a:solidFill>
                <a:srgbClr val="31373B"/>
              </a:solidFill>
              <a:latin typeface="Arial"/>
              <a:cs typeface="Arial"/>
            </a:endParaRPr>
          </a:p>
        </p:txBody>
      </p:sp>
      <p:sp>
        <p:nvSpPr>
          <p:cNvPr id="16" name="PoljeZBesedilom 15">
            <a:extLst>
              <a:ext uri="{FF2B5EF4-FFF2-40B4-BE49-F238E27FC236}">
                <a16:creationId xmlns:a16="http://schemas.microsoft.com/office/drawing/2014/main" xmlns="" id="{CA3DFB52-53E1-4442-9F63-41375B658499}"/>
              </a:ext>
            </a:extLst>
          </p:cNvPr>
          <p:cNvSpPr txBox="1"/>
          <p:nvPr/>
        </p:nvSpPr>
        <p:spPr>
          <a:xfrm>
            <a:off x="1581182" y="3889219"/>
            <a:ext cx="11658380" cy="1323439"/>
          </a:xfrm>
          <a:prstGeom prst="rect">
            <a:avLst/>
          </a:prstGeom>
          <a:noFill/>
        </p:spPr>
        <p:txBody>
          <a:bodyPr wrap="square" rtlCol="0">
            <a:spAutoFit/>
          </a:bodyPr>
          <a:lstStyle/>
          <a:p>
            <a:r>
              <a:rPr lang="en-US" sz="4000" b="1" dirty="0">
                <a:solidFill>
                  <a:srgbClr val="31373B"/>
                </a:solidFill>
                <a:latin typeface="Arial"/>
                <a:cs typeface="Arial"/>
              </a:rPr>
              <a:t>BDP – meri </a:t>
            </a:r>
            <a:r>
              <a:rPr lang="en-US" sz="4000" b="1" dirty="0" err="1">
                <a:solidFill>
                  <a:srgbClr val="31373B"/>
                </a:solidFill>
                <a:latin typeface="Arial"/>
                <a:cs typeface="Arial"/>
              </a:rPr>
              <a:t>vrednost</a:t>
            </a:r>
            <a:r>
              <a:rPr lang="en-US" sz="4000" b="1" dirty="0">
                <a:solidFill>
                  <a:srgbClr val="31373B"/>
                </a:solidFill>
                <a:latin typeface="Arial"/>
                <a:cs typeface="Arial"/>
              </a:rPr>
              <a:t>, </a:t>
            </a:r>
            <a:r>
              <a:rPr lang="en-US" sz="4000" b="1" dirty="0" err="1">
                <a:solidFill>
                  <a:srgbClr val="31373B"/>
                </a:solidFill>
                <a:latin typeface="Arial"/>
                <a:cs typeface="Arial"/>
              </a:rPr>
              <a:t>vsega</a:t>
            </a:r>
            <a:r>
              <a:rPr lang="en-US" sz="4000" b="1" dirty="0">
                <a:solidFill>
                  <a:srgbClr val="31373B"/>
                </a:solidFill>
                <a:latin typeface="Arial"/>
                <a:cs typeface="Arial"/>
              </a:rPr>
              <a:t> </a:t>
            </a:r>
            <a:r>
              <a:rPr lang="en-US" sz="4000" b="1" dirty="0" err="1">
                <a:solidFill>
                  <a:srgbClr val="31373B"/>
                </a:solidFill>
                <a:latin typeface="Arial"/>
                <a:cs typeface="Arial"/>
              </a:rPr>
              <a:t>prozvedenega</a:t>
            </a:r>
            <a:r>
              <a:rPr lang="en-US" sz="4000" b="1" dirty="0">
                <a:solidFill>
                  <a:srgbClr val="31373B"/>
                </a:solidFill>
                <a:latin typeface="Arial"/>
                <a:cs typeface="Arial"/>
              </a:rPr>
              <a:t> </a:t>
            </a:r>
            <a:r>
              <a:rPr lang="en-US" sz="4000" b="1" dirty="0" err="1">
                <a:solidFill>
                  <a:srgbClr val="31373B"/>
                </a:solidFill>
                <a:latin typeface="Arial"/>
                <a:cs typeface="Arial"/>
              </a:rPr>
              <a:t>blaga</a:t>
            </a:r>
            <a:r>
              <a:rPr lang="en-US" sz="4000" b="1" dirty="0">
                <a:solidFill>
                  <a:srgbClr val="31373B"/>
                </a:solidFill>
                <a:latin typeface="Arial"/>
                <a:cs typeface="Arial"/>
              </a:rPr>
              <a:t> in </a:t>
            </a:r>
            <a:r>
              <a:rPr lang="en-US" sz="4000" b="1" dirty="0" err="1">
                <a:solidFill>
                  <a:srgbClr val="31373B"/>
                </a:solidFill>
                <a:latin typeface="Arial"/>
                <a:cs typeface="Arial"/>
              </a:rPr>
              <a:t>storitev</a:t>
            </a:r>
            <a:r>
              <a:rPr lang="en-US" sz="4000" b="1" dirty="0">
                <a:solidFill>
                  <a:srgbClr val="31373B"/>
                </a:solidFill>
                <a:latin typeface="Arial"/>
                <a:cs typeface="Arial"/>
              </a:rPr>
              <a:t> v </a:t>
            </a:r>
            <a:r>
              <a:rPr lang="en-US" sz="4000" b="1" dirty="0" err="1">
                <a:solidFill>
                  <a:srgbClr val="31373B"/>
                </a:solidFill>
                <a:latin typeface="Arial"/>
                <a:cs typeface="Arial"/>
              </a:rPr>
              <a:t>določeni</a:t>
            </a:r>
            <a:r>
              <a:rPr lang="en-US" sz="4000" b="1" dirty="0">
                <a:solidFill>
                  <a:srgbClr val="31373B"/>
                </a:solidFill>
                <a:latin typeface="Arial"/>
                <a:cs typeface="Arial"/>
              </a:rPr>
              <a:t> </a:t>
            </a:r>
            <a:r>
              <a:rPr lang="en-US" sz="4000" b="1" dirty="0" err="1">
                <a:solidFill>
                  <a:srgbClr val="31373B"/>
                </a:solidFill>
                <a:latin typeface="Arial"/>
                <a:cs typeface="Arial"/>
              </a:rPr>
              <a:t>državi</a:t>
            </a:r>
            <a:endParaRPr lang="sl-SI" sz="4000" b="1" dirty="0" err="1">
              <a:solidFill>
                <a:srgbClr val="31373B"/>
              </a:solidFill>
              <a:latin typeface="Arial"/>
              <a:cs typeface="Arial"/>
            </a:endParaRPr>
          </a:p>
        </p:txBody>
      </p:sp>
      <p:cxnSp>
        <p:nvCxnSpPr>
          <p:cNvPr id="17" name="Raven puščični povezovalnik 16">
            <a:extLst>
              <a:ext uri="{FF2B5EF4-FFF2-40B4-BE49-F238E27FC236}">
                <a16:creationId xmlns:a16="http://schemas.microsoft.com/office/drawing/2014/main" xmlns="" id="{AC240607-3918-4B39-B2E1-6472ECA1C5BD}"/>
              </a:ext>
            </a:extLst>
          </p:cNvPr>
          <p:cNvCxnSpPr>
            <a:cxnSpLocks/>
            <a:stCxn id="16" idx="2"/>
            <a:endCxn id="12" idx="0"/>
          </p:cNvCxnSpPr>
          <p:nvPr/>
        </p:nvCxnSpPr>
        <p:spPr>
          <a:xfrm flipH="1">
            <a:off x="7410371" y="5212658"/>
            <a:ext cx="1" cy="1594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6384DF2-F5A6-4701-9BC3-9FD7263EC51F}"/>
              </a:ext>
            </a:extLst>
          </p:cNvPr>
          <p:cNvSpPr txBox="1"/>
          <p:nvPr/>
        </p:nvSpPr>
        <p:spPr>
          <a:xfrm>
            <a:off x="965200" y="8503343"/>
            <a:ext cx="12502961" cy="3785652"/>
          </a:xfrm>
          <a:prstGeom prst="rect">
            <a:avLst/>
          </a:prstGeom>
          <a:noFill/>
        </p:spPr>
        <p:txBody>
          <a:bodyPr wrap="square">
            <a:spAutoFit/>
          </a:bodyPr>
          <a:lstStyle/>
          <a:p>
            <a:r>
              <a:rPr lang="sl-SI" sz="4000" dirty="0"/>
              <a:t>Smiselno je spremljati oba kazalca, prvega zaradi primerljivosti z mednarodno objavljenimi kazalci, drugega pa zaradi cilja Strategije razvoja Slovenije 2030. Zaradi uporabe različnih metodologij v kazalcu je torej smiselno ločeno spremljanje obeh različic kazalca emisijske produktivnosti.</a:t>
            </a:r>
          </a:p>
        </p:txBody>
      </p:sp>
    </p:spTree>
    <p:extLst>
      <p:ext uri="{BB962C8B-B14F-4D97-AF65-F5344CB8AC3E}">
        <p14:creationId xmlns:p14="http://schemas.microsoft.com/office/powerpoint/2010/main" val="160940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B4FA8D0-01F3-406A-A82B-80BC63D78DA5}"/>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r>
              <a:rPr lang="en-US" dirty="0"/>
              <a:t/>
            </a:r>
            <a:br>
              <a:rPr lang="en-US" dirty="0"/>
            </a:br>
            <a:r>
              <a:rPr lang="sl-SI" sz="5400" dirty="0"/>
              <a:t>Spodbude, ki so v nasprotju s cilji zmanjševanja emisij TGP</a:t>
            </a:r>
          </a:p>
        </p:txBody>
      </p:sp>
      <p:sp>
        <p:nvSpPr>
          <p:cNvPr id="3" name="Označba mesta vsebine 2">
            <a:extLst>
              <a:ext uri="{FF2B5EF4-FFF2-40B4-BE49-F238E27FC236}">
                <a16:creationId xmlns:a16="http://schemas.microsoft.com/office/drawing/2014/main" xmlns="" id="{6A9532FF-FF38-496D-B1DA-DC8F8D373E6E}"/>
              </a:ext>
            </a:extLst>
          </p:cNvPr>
          <p:cNvSpPr>
            <a:spLocks noGrp="1"/>
          </p:cNvSpPr>
          <p:nvPr>
            <p:ph idx="1"/>
          </p:nvPr>
        </p:nvSpPr>
        <p:spPr>
          <a:xfrm>
            <a:off x="1601585" y="3938954"/>
            <a:ext cx="21025723" cy="8414971"/>
          </a:xfrm>
        </p:spPr>
        <p:txBody>
          <a:bodyPr/>
          <a:lstStyle/>
          <a:p>
            <a:r>
              <a:rPr lang="en-US" b="1" dirty="0"/>
              <a:t>CILJ: </a:t>
            </a:r>
            <a:r>
              <a:rPr lang="sl-SI" b="1" dirty="0"/>
              <a:t>Postopno zmanjševanje </a:t>
            </a:r>
            <a:r>
              <a:rPr lang="sl-SI" dirty="0"/>
              <a:t>spodbud, ki so v nasprotju s cilji emisij TGP</a:t>
            </a:r>
          </a:p>
          <a:p>
            <a:r>
              <a:rPr lang="en-US" dirty="0"/>
              <a:t>V </a:t>
            </a:r>
            <a:r>
              <a:rPr lang="en-US" dirty="0" err="1"/>
              <a:t>letu</a:t>
            </a:r>
            <a:r>
              <a:rPr lang="en-US" dirty="0"/>
              <a:t> 2021 so se </a:t>
            </a:r>
            <a:r>
              <a:rPr lang="en-US" dirty="0" err="1"/>
              <a:t>spodbude</a:t>
            </a:r>
            <a:r>
              <a:rPr lang="en-US" dirty="0"/>
              <a:t> </a:t>
            </a:r>
            <a:r>
              <a:rPr lang="en-US" b="1" dirty="0" err="1"/>
              <a:t>nekoliko</a:t>
            </a:r>
            <a:r>
              <a:rPr lang="en-US" b="1" dirty="0"/>
              <a:t> </a:t>
            </a:r>
            <a:r>
              <a:rPr lang="en-US" b="1" dirty="0" err="1"/>
              <a:t>povečale</a:t>
            </a:r>
            <a:r>
              <a:rPr lang="sl-SI" b="1" dirty="0"/>
              <a:t> in znašajo več kot 100 mio €</a:t>
            </a:r>
            <a:r>
              <a:rPr lang="sl-SI" dirty="0"/>
              <a:t>.</a:t>
            </a:r>
          </a:p>
          <a:p>
            <a:r>
              <a:rPr lang="sl-SI" b="1" dirty="0"/>
              <a:t>Spodbude, ki so v nasprotju s cilji zmanjševanja emisij TGP</a:t>
            </a:r>
            <a:r>
              <a:rPr lang="en-US" b="1" dirty="0"/>
              <a:t> </a:t>
            </a:r>
            <a:r>
              <a:rPr lang="en-US" b="1" dirty="0" err="1"/>
              <a:t>podražijo</a:t>
            </a:r>
            <a:r>
              <a:rPr lang="en-US" b="1" dirty="0"/>
              <a:t> </a:t>
            </a:r>
            <a:r>
              <a:rPr lang="en-US" b="1" dirty="0" err="1"/>
              <a:t>stroške</a:t>
            </a:r>
            <a:r>
              <a:rPr lang="en-US" b="1" dirty="0"/>
              <a:t> </a:t>
            </a:r>
            <a:r>
              <a:rPr lang="en-US" b="1" dirty="0" err="1"/>
              <a:t>izvajanja</a:t>
            </a:r>
            <a:r>
              <a:rPr lang="sl-SI" dirty="0"/>
              <a:t>,</a:t>
            </a:r>
            <a:r>
              <a:rPr lang="en-US" dirty="0"/>
              <a:t> </a:t>
            </a:r>
            <a:r>
              <a:rPr lang="en-US" dirty="0" err="1"/>
              <a:t>saj</a:t>
            </a:r>
            <a:r>
              <a:rPr lang="en-US" dirty="0"/>
              <a:t> so </a:t>
            </a:r>
            <a:r>
              <a:rPr lang="en-US" dirty="0" err="1"/>
              <a:t>zaradi</a:t>
            </a:r>
            <a:r>
              <a:rPr lang="en-US" dirty="0"/>
              <a:t> </a:t>
            </a:r>
            <a:r>
              <a:rPr lang="en-US" dirty="0" err="1"/>
              <a:t>njih</a:t>
            </a:r>
            <a:r>
              <a:rPr lang="en-US" dirty="0"/>
              <a:t> </a:t>
            </a:r>
            <a:r>
              <a:rPr lang="en-US" dirty="0" err="1"/>
              <a:t>emisije</a:t>
            </a:r>
            <a:r>
              <a:rPr lang="en-US" dirty="0"/>
              <a:t> </a:t>
            </a:r>
            <a:r>
              <a:rPr lang="en-US" dirty="0" err="1"/>
              <a:t>večje</a:t>
            </a:r>
            <a:r>
              <a:rPr lang="en-US" dirty="0"/>
              <a:t> in </a:t>
            </a:r>
            <a:r>
              <a:rPr lang="en-US" dirty="0" err="1"/>
              <a:t>zato</a:t>
            </a:r>
            <a:r>
              <a:rPr lang="en-US" dirty="0"/>
              <a:t> so za </a:t>
            </a:r>
            <a:r>
              <a:rPr lang="en-US" dirty="0" err="1"/>
              <a:t>doseganje</a:t>
            </a:r>
            <a:r>
              <a:rPr lang="en-US" dirty="0"/>
              <a:t> </a:t>
            </a:r>
            <a:r>
              <a:rPr lang="en-US" dirty="0" err="1"/>
              <a:t>zastavljenih</a:t>
            </a:r>
            <a:r>
              <a:rPr lang="en-US" dirty="0"/>
              <a:t> </a:t>
            </a:r>
            <a:r>
              <a:rPr lang="en-US" dirty="0" err="1"/>
              <a:t>ciljev</a:t>
            </a:r>
            <a:r>
              <a:rPr lang="en-US" dirty="0"/>
              <a:t> TGP </a:t>
            </a:r>
            <a:r>
              <a:rPr lang="en-US" dirty="0" err="1"/>
              <a:t>potrebni</a:t>
            </a:r>
            <a:r>
              <a:rPr lang="en-US" dirty="0"/>
              <a:t> </a:t>
            </a:r>
            <a:r>
              <a:rPr lang="en-US" dirty="0" err="1"/>
              <a:t>dodatni</a:t>
            </a:r>
            <a:r>
              <a:rPr lang="en-US" dirty="0"/>
              <a:t> </a:t>
            </a:r>
            <a:r>
              <a:rPr lang="en-US" dirty="0" err="1"/>
              <a:t>ukrepi</a:t>
            </a:r>
            <a:r>
              <a:rPr lang="en-US" dirty="0"/>
              <a:t> in </a:t>
            </a:r>
            <a:r>
              <a:rPr lang="en-US" dirty="0" err="1"/>
              <a:t>finančna</a:t>
            </a:r>
            <a:r>
              <a:rPr lang="en-US" dirty="0"/>
              <a:t> </a:t>
            </a:r>
            <a:r>
              <a:rPr lang="en-US" dirty="0" err="1"/>
              <a:t>sredstva</a:t>
            </a:r>
            <a:r>
              <a:rPr lang="en-US" dirty="0"/>
              <a:t>.</a:t>
            </a:r>
          </a:p>
          <a:p>
            <a:endParaRPr lang="sl-SI" dirty="0"/>
          </a:p>
        </p:txBody>
      </p:sp>
      <p:sp>
        <p:nvSpPr>
          <p:cNvPr id="4" name="Označba mesta številke diapozitiva 3">
            <a:extLst>
              <a:ext uri="{FF2B5EF4-FFF2-40B4-BE49-F238E27FC236}">
                <a16:creationId xmlns:a16="http://schemas.microsoft.com/office/drawing/2014/main" xmlns="" id="{D06EA204-C2A0-4E05-91EB-0FBDE3F296BB}"/>
              </a:ext>
            </a:extLst>
          </p:cNvPr>
          <p:cNvSpPr>
            <a:spLocks noGrp="1"/>
          </p:cNvSpPr>
          <p:nvPr>
            <p:ph type="sldNum" sz="quarter" idx="12"/>
          </p:nvPr>
        </p:nvSpPr>
        <p:spPr/>
        <p:txBody>
          <a:bodyPr/>
          <a:lstStyle/>
          <a:p>
            <a:fld id="{3CBF67D7-8C75-433C-B949-F5BA01069781}" type="slidenum">
              <a:rPr lang="en-US" smtClean="0"/>
              <a:t>6</a:t>
            </a:fld>
            <a:endParaRPr lang="en-US"/>
          </a:p>
        </p:txBody>
      </p:sp>
      <p:pic>
        <p:nvPicPr>
          <p:cNvPr id="7" name="Slika 6">
            <a:extLst>
              <a:ext uri="{FF2B5EF4-FFF2-40B4-BE49-F238E27FC236}">
                <a16:creationId xmlns:a16="http://schemas.microsoft.com/office/drawing/2014/main" xmlns="" id="{212B9588-DA25-4737-9C62-D6697A9E3583}"/>
              </a:ext>
            </a:extLst>
          </p:cNvPr>
          <p:cNvPicPr>
            <a:picLocks noChangeAspect="1"/>
          </p:cNvPicPr>
          <p:nvPr/>
        </p:nvPicPr>
        <p:blipFill>
          <a:blip r:embed="rId3"/>
          <a:stretch>
            <a:fillRect/>
          </a:stretch>
        </p:blipFill>
        <p:spPr>
          <a:xfrm>
            <a:off x="12350774" y="7476505"/>
            <a:ext cx="10425291" cy="5428034"/>
          </a:xfrm>
          <a:prstGeom prst="rect">
            <a:avLst/>
          </a:prstGeom>
        </p:spPr>
      </p:pic>
      <p:pic>
        <p:nvPicPr>
          <p:cNvPr id="13" name="Slika 12">
            <a:extLst>
              <a:ext uri="{FF2B5EF4-FFF2-40B4-BE49-F238E27FC236}">
                <a16:creationId xmlns:a16="http://schemas.microsoft.com/office/drawing/2014/main" xmlns="" id="{4E0EE939-636E-4E8C-B506-29DF7192E7A9}"/>
              </a:ext>
            </a:extLst>
          </p:cNvPr>
          <p:cNvPicPr>
            <a:picLocks noChangeAspect="1"/>
          </p:cNvPicPr>
          <p:nvPr/>
        </p:nvPicPr>
        <p:blipFill>
          <a:blip r:embed="rId4"/>
          <a:stretch>
            <a:fillRect/>
          </a:stretch>
        </p:blipFill>
        <p:spPr>
          <a:xfrm>
            <a:off x="1750342" y="7607029"/>
            <a:ext cx="9203004" cy="5166987"/>
          </a:xfrm>
          <a:prstGeom prst="rect">
            <a:avLst/>
          </a:prstGeom>
        </p:spPr>
      </p:pic>
    </p:spTree>
    <p:extLst>
      <p:ext uri="{BB962C8B-B14F-4D97-AF65-F5344CB8AC3E}">
        <p14:creationId xmlns:p14="http://schemas.microsoft.com/office/powerpoint/2010/main" val="237153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E3AC6D2-8FDA-49A0-8A74-997F2FAA4750}"/>
              </a:ext>
            </a:extLst>
          </p:cNvPr>
          <p:cNvSpPr>
            <a:spLocks noGrp="1"/>
          </p:cNvSpPr>
          <p:nvPr>
            <p:ph type="title"/>
          </p:nvPr>
        </p:nvSpPr>
        <p:spPr/>
        <p:txBody>
          <a:bodyPr/>
          <a:lstStyle/>
          <a:p>
            <a:r>
              <a:rPr lang="sl-SI" dirty="0"/>
              <a:t>Kazalci </a:t>
            </a:r>
            <a:r>
              <a:rPr lang="en-US" dirty="0" err="1"/>
              <a:t>zelene</a:t>
            </a:r>
            <a:r>
              <a:rPr lang="en-US" dirty="0"/>
              <a:t> </a:t>
            </a:r>
            <a:r>
              <a:rPr lang="en-US" dirty="0" err="1"/>
              <a:t>rasti</a:t>
            </a:r>
            <a:endParaRPr lang="sl-SI" dirty="0"/>
          </a:p>
        </p:txBody>
      </p:sp>
      <p:sp>
        <p:nvSpPr>
          <p:cNvPr id="3" name="Označba mesta vsebine 2">
            <a:extLst>
              <a:ext uri="{FF2B5EF4-FFF2-40B4-BE49-F238E27FC236}">
                <a16:creationId xmlns:a16="http://schemas.microsoft.com/office/drawing/2014/main" xmlns="" id="{A675A0F5-E879-4D04-A94A-39A964B3DE42}"/>
              </a:ext>
            </a:extLst>
          </p:cNvPr>
          <p:cNvSpPr>
            <a:spLocks noGrp="1"/>
          </p:cNvSpPr>
          <p:nvPr>
            <p:ph idx="1"/>
          </p:nvPr>
        </p:nvSpPr>
        <p:spPr/>
        <p:txBody>
          <a:bodyPr/>
          <a:lstStyle/>
          <a:p>
            <a:r>
              <a:rPr lang="en-US" dirty="0" err="1"/>
              <a:t>Ključne</a:t>
            </a:r>
            <a:r>
              <a:rPr lang="en-US" dirty="0"/>
              <a:t> </a:t>
            </a:r>
            <a:r>
              <a:rPr lang="en-US" dirty="0" err="1"/>
              <a:t>ugotovitve</a:t>
            </a:r>
            <a:r>
              <a:rPr lang="en-US" dirty="0"/>
              <a:t> </a:t>
            </a:r>
            <a:r>
              <a:rPr lang="sl-SI" dirty="0"/>
              <a:t>kazalce</a:t>
            </a:r>
            <a:r>
              <a:rPr lang="en-US" dirty="0"/>
              <a:t>v:</a:t>
            </a:r>
          </a:p>
          <a:p>
            <a:pPr marL="571500" indent="-571500">
              <a:buFont typeface="Arial" panose="020B0604020202020204" pitchFamily="34" charset="0"/>
              <a:buChar char="•"/>
            </a:pPr>
            <a:r>
              <a:rPr lang="sl-SI" dirty="0"/>
              <a:t>Emisijska produktivnost</a:t>
            </a:r>
            <a:r>
              <a:rPr lang="en-US" dirty="0"/>
              <a:t>: Z </a:t>
            </a:r>
            <a:r>
              <a:rPr lang="en-US" dirty="0" err="1"/>
              <a:t>leti</a:t>
            </a:r>
            <a:r>
              <a:rPr lang="en-US" dirty="0"/>
              <a:t> se </a:t>
            </a:r>
            <a:r>
              <a:rPr lang="en-US" dirty="0" err="1"/>
              <a:t>izboljšuje</a:t>
            </a:r>
            <a:r>
              <a:rPr lang="en-US" dirty="0"/>
              <a:t>, </a:t>
            </a:r>
            <a:r>
              <a:rPr lang="en-US" dirty="0" err="1"/>
              <a:t>vendar</a:t>
            </a:r>
            <a:r>
              <a:rPr lang="en-US" dirty="0"/>
              <a:t> </a:t>
            </a:r>
            <a:r>
              <a:rPr lang="en-US" dirty="0" err="1"/>
              <a:t>prepočasi</a:t>
            </a:r>
            <a:r>
              <a:rPr lang="en-US" dirty="0"/>
              <a:t>.</a:t>
            </a:r>
            <a:endParaRPr lang="sl-SI" dirty="0"/>
          </a:p>
          <a:p>
            <a:pPr marL="571500" indent="-571500">
              <a:buFont typeface="Arial" panose="020B0604020202020204" pitchFamily="34" charset="0"/>
              <a:buChar char="•"/>
            </a:pPr>
            <a:r>
              <a:rPr lang="sl-SI" dirty="0"/>
              <a:t>Spodbude, ki so v nasprotju s cilji zmanjševanja emisij TGP</a:t>
            </a:r>
            <a:r>
              <a:rPr lang="en-US" dirty="0"/>
              <a:t>: V </a:t>
            </a:r>
            <a:r>
              <a:rPr lang="en-US" dirty="0" err="1"/>
              <a:t>letu</a:t>
            </a:r>
            <a:r>
              <a:rPr lang="en-US" dirty="0"/>
              <a:t> 2021 so se </a:t>
            </a:r>
            <a:r>
              <a:rPr lang="en-US" dirty="0" err="1"/>
              <a:t>spodbude</a:t>
            </a:r>
            <a:r>
              <a:rPr lang="en-US" dirty="0"/>
              <a:t>, ki so v </a:t>
            </a:r>
            <a:r>
              <a:rPr lang="en-US" dirty="0" err="1"/>
              <a:t>nasprotju</a:t>
            </a:r>
            <a:r>
              <a:rPr lang="en-US" dirty="0"/>
              <a:t> s </a:t>
            </a:r>
            <a:r>
              <a:rPr lang="en-US" dirty="0" err="1"/>
              <a:t>cilji</a:t>
            </a:r>
            <a:r>
              <a:rPr lang="en-US" dirty="0"/>
              <a:t> TGP, </a:t>
            </a:r>
            <a:r>
              <a:rPr lang="en-US" dirty="0" err="1"/>
              <a:t>nekoliko</a:t>
            </a:r>
            <a:r>
              <a:rPr lang="en-US" dirty="0"/>
              <a:t> </a:t>
            </a:r>
            <a:r>
              <a:rPr lang="en-US" dirty="0" err="1"/>
              <a:t>povečale</a:t>
            </a:r>
            <a:r>
              <a:rPr lang="sl-SI" dirty="0"/>
              <a:t>.</a:t>
            </a:r>
          </a:p>
          <a:p>
            <a:pPr marL="571500" indent="-571500">
              <a:buFont typeface="Arial" panose="020B0604020202020204" pitchFamily="34" charset="0"/>
              <a:buChar char="•"/>
            </a:pPr>
            <a:r>
              <a:rPr lang="sl-SI" dirty="0"/>
              <a:t>Implicitna stopnja obdavčitve energije</a:t>
            </a:r>
            <a:r>
              <a:rPr lang="en-US" dirty="0"/>
              <a:t>: </a:t>
            </a:r>
            <a:r>
              <a:rPr lang="en-US" dirty="0" err="1"/>
              <a:t>Implicitna</a:t>
            </a:r>
            <a:r>
              <a:rPr lang="en-US" dirty="0"/>
              <a:t> </a:t>
            </a:r>
            <a:r>
              <a:rPr lang="en-US" dirty="0" err="1"/>
              <a:t>davčna</a:t>
            </a:r>
            <a:r>
              <a:rPr lang="en-US" dirty="0"/>
              <a:t> </a:t>
            </a:r>
            <a:r>
              <a:rPr lang="en-US" dirty="0" err="1"/>
              <a:t>stopnja</a:t>
            </a:r>
            <a:r>
              <a:rPr lang="en-US" dirty="0"/>
              <a:t>, </a:t>
            </a:r>
            <a:r>
              <a:rPr lang="en-US" dirty="0" err="1"/>
              <a:t>skozi</a:t>
            </a:r>
            <a:r>
              <a:rPr lang="en-US" dirty="0"/>
              <a:t> </a:t>
            </a:r>
            <a:r>
              <a:rPr lang="en-US" dirty="0" err="1"/>
              <a:t>celotno</a:t>
            </a:r>
            <a:r>
              <a:rPr lang="en-US" dirty="0"/>
              <a:t> </a:t>
            </a:r>
            <a:r>
              <a:rPr lang="en-US" dirty="0" err="1"/>
              <a:t>opazovano</a:t>
            </a:r>
            <a:r>
              <a:rPr lang="en-US" dirty="0"/>
              <a:t> </a:t>
            </a:r>
            <a:r>
              <a:rPr lang="en-US" dirty="0" err="1"/>
              <a:t>obdobje</a:t>
            </a:r>
            <a:r>
              <a:rPr lang="en-US" dirty="0"/>
              <a:t> </a:t>
            </a:r>
            <a:r>
              <a:rPr lang="en-US" dirty="0" err="1"/>
              <a:t>nekoliko</a:t>
            </a:r>
            <a:r>
              <a:rPr lang="en-US" dirty="0"/>
              <a:t> </a:t>
            </a:r>
            <a:r>
              <a:rPr lang="en-US" dirty="0" err="1"/>
              <a:t>niha</a:t>
            </a:r>
            <a:r>
              <a:rPr lang="en-US" dirty="0"/>
              <a:t>. V </a:t>
            </a:r>
            <a:r>
              <a:rPr lang="en-US" dirty="0" err="1"/>
              <a:t>letu</a:t>
            </a:r>
            <a:r>
              <a:rPr lang="en-US" dirty="0"/>
              <a:t> 2021 je pod </a:t>
            </a:r>
            <a:r>
              <a:rPr lang="en-US" dirty="0" err="1"/>
              <a:t>povprečjem</a:t>
            </a:r>
            <a:r>
              <a:rPr lang="en-US" dirty="0"/>
              <a:t> EU. </a:t>
            </a:r>
            <a:endParaRPr lang="sl-SI" dirty="0"/>
          </a:p>
          <a:p>
            <a:pPr marL="571500" indent="-571500">
              <a:buFont typeface="Arial" panose="020B0604020202020204" pitchFamily="34" charset="0"/>
              <a:buChar char="•"/>
            </a:pPr>
            <a:r>
              <a:rPr lang="sl-SI" dirty="0"/>
              <a:t>Zelena delovna mesta</a:t>
            </a:r>
            <a:r>
              <a:rPr lang="en-US" dirty="0"/>
              <a:t>: </a:t>
            </a:r>
            <a:r>
              <a:rPr lang="en-US" dirty="0" err="1"/>
              <a:t>Delež</a:t>
            </a:r>
            <a:r>
              <a:rPr lang="en-US" dirty="0"/>
              <a:t> </a:t>
            </a:r>
            <a:r>
              <a:rPr lang="en-US" dirty="0" err="1"/>
              <a:t>sektorja</a:t>
            </a:r>
            <a:r>
              <a:rPr lang="en-US" dirty="0"/>
              <a:t> </a:t>
            </a:r>
            <a:r>
              <a:rPr lang="en-US" dirty="0" err="1"/>
              <a:t>okoljskega</a:t>
            </a:r>
            <a:r>
              <a:rPr lang="en-US" dirty="0"/>
              <a:t> </a:t>
            </a:r>
            <a:r>
              <a:rPr lang="en-US" dirty="0" err="1"/>
              <a:t>blaga</a:t>
            </a:r>
            <a:r>
              <a:rPr lang="en-US" dirty="0"/>
              <a:t> in </a:t>
            </a:r>
            <a:r>
              <a:rPr lang="en-US" dirty="0" err="1"/>
              <a:t>storitev</a:t>
            </a:r>
            <a:r>
              <a:rPr lang="en-US" dirty="0"/>
              <a:t> med </a:t>
            </a:r>
            <a:r>
              <a:rPr lang="en-US" dirty="0" err="1"/>
              <a:t>vsemi</a:t>
            </a:r>
            <a:r>
              <a:rPr lang="en-US" dirty="0"/>
              <a:t> </a:t>
            </a:r>
            <a:r>
              <a:rPr lang="en-US" dirty="0" err="1"/>
              <a:t>zaposlenimi</a:t>
            </a:r>
            <a:r>
              <a:rPr lang="en-US" dirty="0"/>
              <a:t> v </a:t>
            </a:r>
            <a:r>
              <a:rPr lang="en-US" dirty="0" err="1"/>
              <a:t>Sloveniji</a:t>
            </a:r>
            <a:r>
              <a:rPr lang="en-US" dirty="0"/>
              <a:t> se ne </a:t>
            </a:r>
            <a:r>
              <a:rPr lang="sl-SI" dirty="0"/>
              <a:t>spreminja veliko, </a:t>
            </a:r>
            <a:r>
              <a:rPr lang="en-US" dirty="0" err="1"/>
              <a:t>počasi</a:t>
            </a:r>
            <a:r>
              <a:rPr lang="en-US" dirty="0"/>
              <a:t> </a:t>
            </a:r>
            <a:r>
              <a:rPr lang="en-US" dirty="0" err="1"/>
              <a:t>raste</a:t>
            </a:r>
            <a:r>
              <a:rPr lang="en-US" dirty="0"/>
              <a:t> in </a:t>
            </a:r>
            <a:r>
              <a:rPr lang="en-US" dirty="0" err="1"/>
              <a:t>znaša</a:t>
            </a:r>
            <a:r>
              <a:rPr lang="en-US" dirty="0"/>
              <a:t> 2,7 %.</a:t>
            </a:r>
            <a:endParaRPr lang="sl-SI" dirty="0"/>
          </a:p>
          <a:p>
            <a:pPr marL="571500" indent="-571500">
              <a:buFont typeface="Arial" panose="020B0604020202020204" pitchFamily="34" charset="0"/>
              <a:buChar char="•"/>
            </a:pPr>
            <a:r>
              <a:rPr lang="sl-SI" dirty="0"/>
              <a:t>Indeks inovacij</a:t>
            </a:r>
            <a:r>
              <a:rPr lang="en-US" dirty="0"/>
              <a:t>: </a:t>
            </a:r>
            <a:r>
              <a:rPr lang="en-US" dirty="0" err="1"/>
              <a:t>Eko</a:t>
            </a:r>
            <a:r>
              <a:rPr lang="en-US" dirty="0"/>
              <a:t> </a:t>
            </a:r>
            <a:r>
              <a:rPr lang="en-US" dirty="0" err="1"/>
              <a:t>inovacijski</a:t>
            </a:r>
            <a:r>
              <a:rPr lang="en-US" dirty="0"/>
              <a:t> </a:t>
            </a:r>
            <a:r>
              <a:rPr lang="en-US" dirty="0" err="1"/>
              <a:t>indeks</a:t>
            </a:r>
            <a:r>
              <a:rPr lang="en-US" dirty="0"/>
              <a:t> se </a:t>
            </a:r>
            <a:r>
              <a:rPr lang="en-US" dirty="0" err="1"/>
              <a:t>skozi</a:t>
            </a:r>
            <a:r>
              <a:rPr lang="en-US" dirty="0"/>
              <a:t> </a:t>
            </a:r>
            <a:r>
              <a:rPr lang="en-US" dirty="0" err="1"/>
              <a:t>leta</a:t>
            </a:r>
            <a:r>
              <a:rPr lang="en-US" dirty="0"/>
              <a:t> </a:t>
            </a:r>
            <a:r>
              <a:rPr lang="en-US" dirty="0" err="1"/>
              <a:t>izboljšuje</a:t>
            </a:r>
            <a:r>
              <a:rPr lang="en-US" dirty="0"/>
              <a:t>.</a:t>
            </a:r>
            <a:r>
              <a:rPr lang="sl-SI" dirty="0"/>
              <a:t> Slovenija spada v skupino srednjih inovatorjev.</a:t>
            </a:r>
          </a:p>
        </p:txBody>
      </p:sp>
      <p:sp>
        <p:nvSpPr>
          <p:cNvPr id="4" name="Označba mesta številke diapozitiva 3">
            <a:extLst>
              <a:ext uri="{FF2B5EF4-FFF2-40B4-BE49-F238E27FC236}">
                <a16:creationId xmlns:a16="http://schemas.microsoft.com/office/drawing/2014/main" xmlns="" id="{AFA033A8-D9EF-4084-939D-F92E9EBB562E}"/>
              </a:ext>
            </a:extLst>
          </p:cNvPr>
          <p:cNvSpPr>
            <a:spLocks noGrp="1"/>
          </p:cNvSpPr>
          <p:nvPr>
            <p:ph type="sldNum" sz="quarter" idx="12"/>
          </p:nvPr>
        </p:nvSpPr>
        <p:spPr/>
        <p:txBody>
          <a:bodyPr/>
          <a:lstStyle/>
          <a:p>
            <a:fld id="{3CBF67D7-8C75-433C-B949-F5BA01069781}" type="slidenum">
              <a:rPr lang="en-US" smtClean="0"/>
              <a:t>7</a:t>
            </a:fld>
            <a:endParaRPr lang="en-US"/>
          </a:p>
        </p:txBody>
      </p:sp>
    </p:spTree>
    <p:extLst>
      <p:ext uri="{BB962C8B-B14F-4D97-AF65-F5344CB8AC3E}">
        <p14:creationId xmlns:p14="http://schemas.microsoft.com/office/powerpoint/2010/main" val="296060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43E46BC-C1ED-4CEB-A389-7FA7B1840D39}"/>
              </a:ext>
            </a:extLst>
          </p:cNvPr>
          <p:cNvSpPr>
            <a:spLocks noGrp="1"/>
          </p:cNvSpPr>
          <p:nvPr>
            <p:ph type="title"/>
          </p:nvPr>
        </p:nvSpPr>
        <p:spPr/>
        <p:txBody>
          <a:bodyPr/>
          <a:lstStyle/>
          <a:p>
            <a:r>
              <a:rPr lang="en-US" dirty="0" err="1"/>
              <a:t>Uporaba</a:t>
            </a:r>
            <a:r>
              <a:rPr lang="en-US" dirty="0"/>
              <a:t> </a:t>
            </a:r>
            <a:r>
              <a:rPr lang="en-US" dirty="0" err="1"/>
              <a:t>poročil</a:t>
            </a:r>
            <a:r>
              <a:rPr lang="en-US" dirty="0"/>
              <a:t> </a:t>
            </a:r>
            <a:r>
              <a:rPr lang="en-US" dirty="0" err="1"/>
              <a:t>podnebnega</a:t>
            </a:r>
            <a:r>
              <a:rPr lang="en-US" dirty="0"/>
              <a:t> </a:t>
            </a:r>
            <a:r>
              <a:rPr lang="en-US" dirty="0" err="1"/>
              <a:t>ogledala</a:t>
            </a:r>
            <a:endParaRPr lang="sl-SI" dirty="0"/>
          </a:p>
        </p:txBody>
      </p:sp>
      <p:sp>
        <p:nvSpPr>
          <p:cNvPr id="4" name="Označba mesta številke diapozitiva 3">
            <a:extLst>
              <a:ext uri="{FF2B5EF4-FFF2-40B4-BE49-F238E27FC236}">
                <a16:creationId xmlns:a16="http://schemas.microsoft.com/office/drawing/2014/main" xmlns="" id="{7EAD7C52-C9D1-45B6-AA2B-04B728355627}"/>
              </a:ext>
            </a:extLst>
          </p:cNvPr>
          <p:cNvSpPr>
            <a:spLocks noGrp="1"/>
          </p:cNvSpPr>
          <p:nvPr>
            <p:ph type="sldNum" sz="quarter" idx="12"/>
          </p:nvPr>
        </p:nvSpPr>
        <p:spPr/>
        <p:txBody>
          <a:bodyPr/>
          <a:lstStyle/>
          <a:p>
            <a:fld id="{3CBF67D7-8C75-433C-B949-F5BA01069781}" type="slidenum">
              <a:rPr lang="en-US" smtClean="0"/>
              <a:t>8</a:t>
            </a:fld>
            <a:endParaRPr lang="en-US"/>
          </a:p>
        </p:txBody>
      </p:sp>
      <p:sp>
        <p:nvSpPr>
          <p:cNvPr id="10" name="PoljeZBesedilom 9">
            <a:extLst>
              <a:ext uri="{FF2B5EF4-FFF2-40B4-BE49-F238E27FC236}">
                <a16:creationId xmlns:a16="http://schemas.microsoft.com/office/drawing/2014/main" xmlns="" id="{418CF9C4-90AE-4CBA-A531-A1408EF00862}"/>
              </a:ext>
            </a:extLst>
          </p:cNvPr>
          <p:cNvSpPr txBox="1"/>
          <p:nvPr/>
        </p:nvSpPr>
        <p:spPr>
          <a:xfrm>
            <a:off x="1213387" y="13294671"/>
            <a:ext cx="16795213" cy="369332"/>
          </a:xfrm>
          <a:prstGeom prst="rect">
            <a:avLst/>
          </a:prstGeom>
          <a:noFill/>
        </p:spPr>
        <p:txBody>
          <a:bodyPr wrap="square">
            <a:spAutoFit/>
          </a:bodyPr>
          <a:lstStyle/>
          <a:p>
            <a:r>
              <a:rPr lang="sl-SI" dirty="0">
                <a:hlinkClick r:id="rId3"/>
              </a:rPr>
              <a:t>Poročilo o produktivnosti: https://www.umar.gov.si/fileadmin/user_upload/sporocila_za_javnost/2022/Sporocila_za_javnost/Konferenca_PoP22/PoP_2022_s.pdf</a:t>
            </a:r>
            <a:endParaRPr lang="sl-SI" dirty="0"/>
          </a:p>
        </p:txBody>
      </p:sp>
      <p:sp>
        <p:nvSpPr>
          <p:cNvPr id="12" name="PoljeZBesedilom 11">
            <a:extLst>
              <a:ext uri="{FF2B5EF4-FFF2-40B4-BE49-F238E27FC236}">
                <a16:creationId xmlns:a16="http://schemas.microsoft.com/office/drawing/2014/main" xmlns="" id="{0ABE36BA-3A6D-45E8-AB69-9050E44FE40A}"/>
              </a:ext>
            </a:extLst>
          </p:cNvPr>
          <p:cNvSpPr txBox="1"/>
          <p:nvPr/>
        </p:nvSpPr>
        <p:spPr>
          <a:xfrm>
            <a:off x="1957185" y="11991965"/>
            <a:ext cx="8101215" cy="523220"/>
          </a:xfrm>
          <a:prstGeom prst="rect">
            <a:avLst/>
          </a:prstGeom>
          <a:noFill/>
        </p:spPr>
        <p:txBody>
          <a:bodyPr wrap="square">
            <a:spAutoFit/>
          </a:bodyPr>
          <a:lstStyle/>
          <a:p>
            <a:r>
              <a:rPr lang="sl-SI" sz="2800" dirty="0"/>
              <a:t>Urad RS za makroekonomske analize in razvoj</a:t>
            </a:r>
          </a:p>
        </p:txBody>
      </p:sp>
      <p:sp>
        <p:nvSpPr>
          <p:cNvPr id="3" name="PoljeZBesedilom 2">
            <a:extLst>
              <a:ext uri="{FF2B5EF4-FFF2-40B4-BE49-F238E27FC236}">
                <a16:creationId xmlns:a16="http://schemas.microsoft.com/office/drawing/2014/main" xmlns="" id="{A811106B-8205-4A00-8AAA-E12EF8A21117}"/>
              </a:ext>
            </a:extLst>
          </p:cNvPr>
          <p:cNvSpPr txBox="1"/>
          <p:nvPr/>
        </p:nvSpPr>
        <p:spPr>
          <a:xfrm>
            <a:off x="11054691" y="3513522"/>
            <a:ext cx="10447506" cy="8094524"/>
          </a:xfrm>
          <a:prstGeom prst="rect">
            <a:avLst/>
          </a:prstGeom>
          <a:noFill/>
        </p:spPr>
        <p:txBody>
          <a:bodyPr wrap="square" rtlCol="0">
            <a:spAutoFit/>
          </a:bodyPr>
          <a:lstStyle/>
          <a:p>
            <a:r>
              <a:rPr lang="en-US" sz="4000" dirty="0" err="1">
                <a:solidFill>
                  <a:srgbClr val="31373B"/>
                </a:solidFill>
                <a:latin typeface="Arial"/>
                <a:cs typeface="Arial"/>
              </a:rPr>
              <a:t>Uporaba</a:t>
            </a:r>
            <a:r>
              <a:rPr lang="en-US" sz="4000" dirty="0">
                <a:solidFill>
                  <a:srgbClr val="31373B"/>
                </a:solidFill>
                <a:latin typeface="Arial"/>
                <a:cs typeface="Arial"/>
              </a:rPr>
              <a:t> </a:t>
            </a:r>
            <a:r>
              <a:rPr lang="en-US" sz="4000" dirty="0" err="1">
                <a:solidFill>
                  <a:srgbClr val="31373B"/>
                </a:solidFill>
                <a:latin typeface="Arial"/>
                <a:cs typeface="Arial"/>
              </a:rPr>
              <a:t>podnebnega</a:t>
            </a:r>
            <a:r>
              <a:rPr lang="en-US" sz="4000" dirty="0">
                <a:solidFill>
                  <a:srgbClr val="31373B"/>
                </a:solidFill>
                <a:latin typeface="Arial"/>
                <a:cs typeface="Arial"/>
              </a:rPr>
              <a:t> </a:t>
            </a:r>
            <a:r>
              <a:rPr lang="en-US" sz="4000" dirty="0" err="1">
                <a:solidFill>
                  <a:srgbClr val="31373B"/>
                </a:solidFill>
                <a:latin typeface="Arial"/>
                <a:cs typeface="Arial"/>
              </a:rPr>
              <a:t>ogledala</a:t>
            </a:r>
            <a:r>
              <a:rPr lang="sl-SI" sz="4000" dirty="0">
                <a:solidFill>
                  <a:srgbClr val="31373B"/>
                </a:solidFill>
                <a:latin typeface="Arial"/>
                <a:cs typeface="Arial"/>
              </a:rPr>
              <a:t> (PO)</a:t>
            </a:r>
            <a:r>
              <a:rPr lang="en-US" sz="4000" dirty="0">
                <a:solidFill>
                  <a:srgbClr val="31373B"/>
                </a:solidFill>
                <a:latin typeface="Arial"/>
                <a:cs typeface="Arial"/>
              </a:rPr>
              <a:t>:</a:t>
            </a:r>
          </a:p>
          <a:p>
            <a:pPr marL="457200" indent="-457200">
              <a:buFontTx/>
              <a:buChar char="-"/>
            </a:pPr>
            <a:r>
              <a:rPr lang="sl-SI" sz="4000" dirty="0">
                <a:solidFill>
                  <a:srgbClr val="31373B"/>
                </a:solidFill>
                <a:latin typeface="Arial"/>
                <a:cs typeface="Arial"/>
              </a:rPr>
              <a:t>Področja uporabe: Oskrba z energijo, horizontalni ukrepi, promet, kmetijstvo, stavbe industrija …</a:t>
            </a:r>
            <a:endParaRPr lang="en-US" sz="4000" dirty="0">
              <a:solidFill>
                <a:srgbClr val="31373B"/>
              </a:solidFill>
              <a:latin typeface="Arial"/>
              <a:cs typeface="Arial"/>
            </a:endParaRPr>
          </a:p>
          <a:p>
            <a:pPr marL="457200" indent="-457200">
              <a:buFontTx/>
              <a:buChar char="-"/>
            </a:pPr>
            <a:r>
              <a:rPr lang="sl-SI" sz="4000" dirty="0">
                <a:solidFill>
                  <a:srgbClr val="31373B"/>
                </a:solidFill>
                <a:latin typeface="Arial"/>
                <a:cs typeface="Arial"/>
              </a:rPr>
              <a:t>Namen uporabe rezultatov PO</a:t>
            </a:r>
            <a:r>
              <a:rPr lang="en-US" sz="4000" dirty="0">
                <a:solidFill>
                  <a:srgbClr val="31373B"/>
                </a:solidFill>
                <a:latin typeface="Arial"/>
                <a:cs typeface="Arial"/>
              </a:rPr>
              <a:t>: </a:t>
            </a:r>
            <a:r>
              <a:rPr lang="sl-SI" sz="4000" dirty="0">
                <a:solidFill>
                  <a:srgbClr val="31373B"/>
                </a:solidFill>
                <a:latin typeface="Arial"/>
                <a:cs typeface="Arial"/>
              </a:rPr>
              <a:t>Priprava strateških dokumentov, spremljanje izvajanje in poročanje, razvoj priprava novih instrumentov …</a:t>
            </a:r>
            <a:endParaRPr lang="en-US" sz="4000" dirty="0">
              <a:solidFill>
                <a:srgbClr val="31373B"/>
              </a:solidFill>
              <a:latin typeface="Arial"/>
              <a:cs typeface="Arial"/>
            </a:endParaRPr>
          </a:p>
          <a:p>
            <a:pPr marL="457200" indent="-457200">
              <a:buFontTx/>
              <a:buChar char="-"/>
            </a:pPr>
            <a:r>
              <a:rPr lang="en-US" sz="4000" dirty="0">
                <a:solidFill>
                  <a:srgbClr val="31373B"/>
                </a:solidFill>
                <a:latin typeface="Arial"/>
                <a:cs typeface="Arial"/>
              </a:rPr>
              <a:t>Od </a:t>
            </a:r>
            <a:r>
              <a:rPr lang="en-US" sz="4000" dirty="0" err="1">
                <a:solidFill>
                  <a:srgbClr val="31373B"/>
                </a:solidFill>
                <a:latin typeface="Arial"/>
                <a:cs typeface="Arial"/>
              </a:rPr>
              <a:t>začetka</a:t>
            </a:r>
            <a:r>
              <a:rPr lang="en-US" sz="4000" dirty="0">
                <a:solidFill>
                  <a:srgbClr val="31373B"/>
                </a:solidFill>
                <a:latin typeface="Arial"/>
                <a:cs typeface="Arial"/>
              </a:rPr>
              <a:t> </a:t>
            </a:r>
            <a:r>
              <a:rPr lang="en-US" sz="4000" dirty="0" err="1">
                <a:solidFill>
                  <a:srgbClr val="31373B"/>
                </a:solidFill>
                <a:latin typeface="Arial"/>
                <a:cs typeface="Arial"/>
              </a:rPr>
              <a:t>projekta</a:t>
            </a:r>
            <a:r>
              <a:rPr lang="sl-SI" sz="4000" dirty="0">
                <a:solidFill>
                  <a:srgbClr val="31373B"/>
                </a:solidFill>
                <a:latin typeface="Arial"/>
                <a:cs typeface="Arial"/>
              </a:rPr>
              <a:t> in do</a:t>
            </a:r>
            <a:r>
              <a:rPr lang="en-US" sz="4000" dirty="0">
                <a:solidFill>
                  <a:srgbClr val="31373B"/>
                </a:solidFill>
                <a:latin typeface="Arial"/>
                <a:cs typeface="Arial"/>
              </a:rPr>
              <a:t> </a:t>
            </a:r>
            <a:r>
              <a:rPr lang="en-US" sz="4000" dirty="0" err="1">
                <a:solidFill>
                  <a:srgbClr val="31373B"/>
                </a:solidFill>
                <a:latin typeface="Arial"/>
                <a:cs typeface="Arial"/>
              </a:rPr>
              <a:t>konca</a:t>
            </a:r>
            <a:r>
              <a:rPr lang="en-US" sz="4000" dirty="0">
                <a:solidFill>
                  <a:srgbClr val="31373B"/>
                </a:solidFill>
                <a:latin typeface="Arial"/>
                <a:cs typeface="Arial"/>
              </a:rPr>
              <a:t> </a:t>
            </a:r>
            <a:r>
              <a:rPr lang="en-US" sz="4000" dirty="0" err="1">
                <a:solidFill>
                  <a:srgbClr val="31373B"/>
                </a:solidFill>
                <a:latin typeface="Arial"/>
                <a:cs typeface="Arial"/>
              </a:rPr>
              <a:t>leta</a:t>
            </a:r>
            <a:r>
              <a:rPr lang="en-US" sz="4000" dirty="0">
                <a:solidFill>
                  <a:srgbClr val="31373B"/>
                </a:solidFill>
                <a:latin typeface="Arial"/>
                <a:cs typeface="Arial"/>
              </a:rPr>
              <a:t> 2021 </a:t>
            </a:r>
            <a:r>
              <a:rPr lang="en-US" sz="4000" dirty="0" err="1">
                <a:solidFill>
                  <a:srgbClr val="31373B"/>
                </a:solidFill>
                <a:latin typeface="Arial"/>
                <a:cs typeface="Arial"/>
              </a:rPr>
              <a:t>bilo</a:t>
            </a:r>
            <a:r>
              <a:rPr lang="en-US" sz="4000" dirty="0">
                <a:solidFill>
                  <a:srgbClr val="31373B"/>
                </a:solidFill>
                <a:latin typeface="Arial"/>
                <a:cs typeface="Arial"/>
              </a:rPr>
              <a:t> </a:t>
            </a:r>
            <a:r>
              <a:rPr lang="en-US" sz="4000" dirty="0" err="1">
                <a:solidFill>
                  <a:srgbClr val="31373B"/>
                </a:solidFill>
                <a:latin typeface="Arial"/>
                <a:cs typeface="Arial"/>
              </a:rPr>
              <a:t>več</a:t>
            </a:r>
            <a:r>
              <a:rPr lang="en-US" sz="4000" dirty="0">
                <a:solidFill>
                  <a:srgbClr val="31373B"/>
                </a:solidFill>
                <a:latin typeface="Arial"/>
                <a:cs typeface="Arial"/>
              </a:rPr>
              <a:t> </a:t>
            </a:r>
            <a:r>
              <a:rPr lang="en-US" sz="4000" dirty="0" err="1">
                <a:solidFill>
                  <a:srgbClr val="31373B"/>
                </a:solidFill>
                <a:latin typeface="Arial"/>
                <a:cs typeface="Arial"/>
              </a:rPr>
              <a:t>kot</a:t>
            </a:r>
            <a:r>
              <a:rPr lang="en-US" sz="4000" dirty="0">
                <a:solidFill>
                  <a:srgbClr val="31373B"/>
                </a:solidFill>
                <a:latin typeface="Arial"/>
                <a:cs typeface="Arial"/>
              </a:rPr>
              <a:t> 7.000 </a:t>
            </a:r>
            <a:r>
              <a:rPr lang="en-US" sz="4000" dirty="0" err="1">
                <a:solidFill>
                  <a:srgbClr val="31373B"/>
                </a:solidFill>
                <a:latin typeface="Arial"/>
                <a:cs typeface="Arial"/>
              </a:rPr>
              <a:t>prenosov</a:t>
            </a:r>
            <a:r>
              <a:rPr lang="en-US" sz="4000" dirty="0">
                <a:solidFill>
                  <a:srgbClr val="31373B"/>
                </a:solidFill>
                <a:latin typeface="Arial"/>
                <a:cs typeface="Arial"/>
              </a:rPr>
              <a:t> </a:t>
            </a:r>
            <a:r>
              <a:rPr lang="en-US" sz="4000" dirty="0" err="1">
                <a:solidFill>
                  <a:srgbClr val="31373B"/>
                </a:solidFill>
                <a:latin typeface="Arial"/>
                <a:cs typeface="Arial"/>
              </a:rPr>
              <a:t>poročil</a:t>
            </a:r>
            <a:r>
              <a:rPr lang="en-US" sz="4000" dirty="0">
                <a:solidFill>
                  <a:srgbClr val="31373B"/>
                </a:solidFill>
                <a:latin typeface="Arial"/>
                <a:cs typeface="Arial"/>
              </a:rPr>
              <a:t> s </a:t>
            </a:r>
            <a:r>
              <a:rPr lang="en-US" sz="4000" dirty="0" err="1">
                <a:solidFill>
                  <a:srgbClr val="31373B"/>
                </a:solidFill>
                <a:latin typeface="Arial"/>
                <a:cs typeface="Arial"/>
              </a:rPr>
              <a:t>spletne</a:t>
            </a:r>
            <a:r>
              <a:rPr lang="en-US" sz="4000" dirty="0">
                <a:solidFill>
                  <a:srgbClr val="31373B"/>
                </a:solidFill>
                <a:latin typeface="Arial"/>
                <a:cs typeface="Arial"/>
              </a:rPr>
              <a:t> </a:t>
            </a:r>
            <a:r>
              <a:rPr lang="en-US" sz="4000" dirty="0" err="1">
                <a:solidFill>
                  <a:srgbClr val="31373B"/>
                </a:solidFill>
                <a:latin typeface="Arial"/>
                <a:cs typeface="Arial"/>
              </a:rPr>
              <a:t>strani</a:t>
            </a:r>
            <a:r>
              <a:rPr lang="en-US" sz="4000" dirty="0">
                <a:solidFill>
                  <a:srgbClr val="31373B"/>
                </a:solidFill>
                <a:latin typeface="Arial"/>
                <a:cs typeface="Arial"/>
              </a:rPr>
              <a:t> </a:t>
            </a:r>
            <a:r>
              <a:rPr lang="en-US" sz="4000" dirty="0" err="1">
                <a:solidFill>
                  <a:srgbClr val="31373B"/>
                </a:solidFill>
                <a:latin typeface="Arial"/>
                <a:cs typeface="Arial"/>
              </a:rPr>
              <a:t>podnebna</a:t>
            </a:r>
            <a:r>
              <a:rPr lang="en-US" sz="4000" dirty="0">
                <a:solidFill>
                  <a:srgbClr val="31373B"/>
                </a:solidFill>
                <a:latin typeface="Arial"/>
                <a:cs typeface="Arial"/>
              </a:rPr>
              <a:t> pot 2050</a:t>
            </a:r>
            <a:r>
              <a:rPr lang="sl-SI" sz="4000" dirty="0">
                <a:solidFill>
                  <a:srgbClr val="31373B"/>
                </a:solidFill>
                <a:latin typeface="Arial"/>
                <a:cs typeface="Arial"/>
              </a:rPr>
              <a:t> (Pogostost uporabe rezultatov – nekajkrat letno)</a:t>
            </a:r>
          </a:p>
        </p:txBody>
      </p:sp>
      <p:pic>
        <p:nvPicPr>
          <p:cNvPr id="9" name="Slika 7">
            <a:extLst>
              <a:ext uri="{FF2B5EF4-FFF2-40B4-BE49-F238E27FC236}">
                <a16:creationId xmlns:a16="http://schemas.microsoft.com/office/drawing/2014/main" xmlns="" id="{2283F2A3-4871-4E20-AAD1-9FE06BDBD28F}"/>
              </a:ext>
            </a:extLst>
          </p:cNvPr>
          <p:cNvPicPr>
            <a:picLocks noChangeAspect="1"/>
          </p:cNvPicPr>
          <p:nvPr/>
        </p:nvPicPr>
        <p:blipFill>
          <a:blip r:embed="rId4"/>
          <a:stretch>
            <a:fillRect/>
          </a:stretch>
        </p:blipFill>
        <p:spPr>
          <a:xfrm>
            <a:off x="3981110" y="3734310"/>
            <a:ext cx="3591426" cy="7478169"/>
          </a:xfrm>
          <a:prstGeom prst="rect">
            <a:avLst/>
          </a:prstGeom>
        </p:spPr>
      </p:pic>
      <p:pic>
        <p:nvPicPr>
          <p:cNvPr id="11" name="Označba mesta vsebine 5">
            <a:extLst>
              <a:ext uri="{FF2B5EF4-FFF2-40B4-BE49-F238E27FC236}">
                <a16:creationId xmlns:a16="http://schemas.microsoft.com/office/drawing/2014/main" xmlns="" id="{D7AD4996-6694-4C9E-8C74-11CC32475C29}"/>
              </a:ext>
            </a:extLst>
          </p:cNvPr>
          <p:cNvPicPr>
            <a:picLocks noChangeAspect="1"/>
          </p:cNvPicPr>
          <p:nvPr/>
        </p:nvPicPr>
        <p:blipFill>
          <a:blip r:embed="rId5"/>
          <a:stretch>
            <a:fillRect/>
          </a:stretch>
        </p:blipFill>
        <p:spPr>
          <a:xfrm>
            <a:off x="3281853" y="6781298"/>
            <a:ext cx="3467584" cy="2943636"/>
          </a:xfrm>
          <a:prstGeom prst="rect">
            <a:avLst/>
          </a:prstGeom>
        </p:spPr>
      </p:pic>
    </p:spTree>
    <p:extLst>
      <p:ext uri="{BB962C8B-B14F-4D97-AF65-F5344CB8AC3E}">
        <p14:creationId xmlns:p14="http://schemas.microsoft.com/office/powerpoint/2010/main" val="405247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2E4C1-156E-4598-9EB0-BDC20D8BCAC9}"/>
              </a:ext>
            </a:extLst>
          </p:cNvPr>
          <p:cNvSpPr>
            <a:spLocks noGrp="1"/>
          </p:cNvSpPr>
          <p:nvPr>
            <p:ph type="title"/>
          </p:nvPr>
        </p:nvSpPr>
        <p:spPr/>
        <p:txBody>
          <a:bodyPr/>
          <a:lstStyle/>
          <a:p>
            <a:r>
              <a:rPr lang="sl-SI" dirty="0"/>
              <a:t>Povzetek</a:t>
            </a:r>
            <a:endParaRPr lang="aa-ET" dirty="0"/>
          </a:p>
        </p:txBody>
      </p:sp>
      <p:sp>
        <p:nvSpPr>
          <p:cNvPr id="3" name="Content Placeholder 2">
            <a:extLst>
              <a:ext uri="{FF2B5EF4-FFF2-40B4-BE49-F238E27FC236}">
                <a16:creationId xmlns:a16="http://schemas.microsoft.com/office/drawing/2014/main" xmlns="" id="{32D6D7A6-0798-432C-9DC0-0399E66DB4FA}"/>
              </a:ext>
            </a:extLst>
          </p:cNvPr>
          <p:cNvSpPr>
            <a:spLocks noGrp="1"/>
          </p:cNvSpPr>
          <p:nvPr>
            <p:ph idx="1"/>
          </p:nvPr>
        </p:nvSpPr>
        <p:spPr/>
        <p:txBody>
          <a:bodyPr/>
          <a:lstStyle/>
          <a:p>
            <a:pPr marL="571500" indent="-571500">
              <a:buFont typeface="Arial" panose="020B0604020202020204" pitchFamily="34" charset="0"/>
              <a:buChar char="•"/>
            </a:pPr>
            <a:r>
              <a:rPr lang="sl-SI" dirty="0"/>
              <a:t>Kazalci </a:t>
            </a:r>
            <a:r>
              <a:rPr lang="en-US" dirty="0" err="1"/>
              <a:t>zelene</a:t>
            </a:r>
            <a:r>
              <a:rPr lang="en-US" dirty="0"/>
              <a:t> </a:t>
            </a:r>
            <a:r>
              <a:rPr lang="en-US" dirty="0" err="1"/>
              <a:t>gospodarske</a:t>
            </a:r>
            <a:r>
              <a:rPr lang="en-US" dirty="0"/>
              <a:t> </a:t>
            </a:r>
            <a:r>
              <a:rPr lang="en-US" dirty="0" err="1"/>
              <a:t>rasti</a:t>
            </a:r>
            <a:r>
              <a:rPr lang="en-US" dirty="0"/>
              <a:t> so </a:t>
            </a:r>
            <a:r>
              <a:rPr lang="en-US" dirty="0" err="1"/>
              <a:t>pomembni</a:t>
            </a:r>
            <a:r>
              <a:rPr lang="en-US" dirty="0"/>
              <a:t> </a:t>
            </a:r>
            <a:r>
              <a:rPr lang="en-US" dirty="0" err="1"/>
              <a:t>saj</a:t>
            </a:r>
            <a:r>
              <a:rPr lang="en-US" dirty="0"/>
              <a:t> z </a:t>
            </a:r>
            <a:r>
              <a:rPr lang="en-US" dirty="0" err="1"/>
              <a:t>njimi</a:t>
            </a:r>
            <a:r>
              <a:rPr lang="en-US" dirty="0"/>
              <a:t> </a:t>
            </a:r>
            <a:r>
              <a:rPr lang="en-US" dirty="0" err="1"/>
              <a:t>lahko</a:t>
            </a:r>
            <a:r>
              <a:rPr lang="en-US" dirty="0"/>
              <a:t> </a:t>
            </a:r>
            <a:r>
              <a:rPr lang="en-US" dirty="0" err="1"/>
              <a:t>merimo</a:t>
            </a:r>
            <a:r>
              <a:rPr lang="en-US" dirty="0"/>
              <a:t> oz. </a:t>
            </a:r>
            <a:r>
              <a:rPr lang="en-US" dirty="0" err="1"/>
              <a:t>spremljamo</a:t>
            </a:r>
            <a:r>
              <a:rPr lang="en-US" dirty="0"/>
              <a:t> </a:t>
            </a:r>
            <a:r>
              <a:rPr lang="en-US" dirty="0" err="1"/>
              <a:t>vpliv</a:t>
            </a:r>
            <a:r>
              <a:rPr lang="en-US" dirty="0"/>
              <a:t> </a:t>
            </a:r>
            <a:r>
              <a:rPr lang="en-US" dirty="0" err="1"/>
              <a:t>gospodarske</a:t>
            </a:r>
            <a:r>
              <a:rPr lang="en-US" dirty="0"/>
              <a:t> </a:t>
            </a:r>
            <a:r>
              <a:rPr lang="en-US" dirty="0" err="1"/>
              <a:t>dejavnosti</a:t>
            </a:r>
            <a:r>
              <a:rPr lang="en-US" dirty="0"/>
              <a:t> </a:t>
            </a:r>
            <a:r>
              <a:rPr lang="en-US" dirty="0" err="1"/>
              <a:t>na</a:t>
            </a:r>
            <a:r>
              <a:rPr lang="en-US" dirty="0"/>
              <a:t> </a:t>
            </a:r>
            <a:r>
              <a:rPr lang="en-US" dirty="0" err="1"/>
              <a:t>okolje</a:t>
            </a:r>
            <a:r>
              <a:rPr lang="en-US" dirty="0"/>
              <a:t>.</a:t>
            </a:r>
            <a:endParaRPr lang="sl-SI" dirty="0"/>
          </a:p>
          <a:p>
            <a:pPr marL="571500" indent="-571500">
              <a:buFont typeface="Arial" panose="020B0604020202020204" pitchFamily="34" charset="0"/>
              <a:buChar char="•"/>
            </a:pPr>
            <a:r>
              <a:rPr lang="sl-SI" dirty="0"/>
              <a:t>P</a:t>
            </a:r>
            <a:r>
              <a:rPr lang="en-US" dirty="0" err="1"/>
              <a:t>omagajo</a:t>
            </a:r>
            <a:r>
              <a:rPr lang="en-US" dirty="0"/>
              <a:t> </a:t>
            </a:r>
            <a:r>
              <a:rPr lang="en-US" dirty="0" err="1"/>
              <a:t>prepoznati</a:t>
            </a:r>
            <a:r>
              <a:rPr lang="en-US" dirty="0"/>
              <a:t> </a:t>
            </a:r>
            <a:r>
              <a:rPr lang="en-US" dirty="0" err="1"/>
              <a:t>področja</a:t>
            </a:r>
            <a:r>
              <a:rPr lang="en-US" dirty="0"/>
              <a:t>, </a:t>
            </a:r>
            <a:r>
              <a:rPr lang="en-US" dirty="0" err="1"/>
              <a:t>kjer</a:t>
            </a:r>
            <a:r>
              <a:rPr lang="en-US" dirty="0"/>
              <a:t> je </a:t>
            </a:r>
            <a:r>
              <a:rPr lang="en-US" dirty="0" err="1"/>
              <a:t>potrebno</a:t>
            </a:r>
            <a:r>
              <a:rPr lang="en-US" dirty="0"/>
              <a:t> </a:t>
            </a:r>
            <a:r>
              <a:rPr lang="en-US" dirty="0" err="1"/>
              <a:t>okrepiti</a:t>
            </a:r>
            <a:r>
              <a:rPr lang="en-US" dirty="0"/>
              <a:t> </a:t>
            </a:r>
            <a:r>
              <a:rPr lang="en-US" dirty="0" err="1"/>
              <a:t>prizadevanja</a:t>
            </a:r>
            <a:r>
              <a:rPr lang="en-US" dirty="0"/>
              <a:t> za </a:t>
            </a:r>
            <a:r>
              <a:rPr lang="en-US" dirty="0" err="1"/>
              <a:t>trajnosten</a:t>
            </a:r>
            <a:r>
              <a:rPr lang="en-US" dirty="0"/>
              <a:t> </a:t>
            </a:r>
            <a:r>
              <a:rPr lang="en-US" dirty="0" err="1"/>
              <a:t>prehod</a:t>
            </a:r>
            <a:r>
              <a:rPr lang="en-US" dirty="0"/>
              <a:t> </a:t>
            </a:r>
            <a:r>
              <a:rPr lang="en-US" dirty="0" err="1"/>
              <a:t>gospodarstva</a:t>
            </a:r>
            <a:r>
              <a:rPr lang="en-US" dirty="0"/>
              <a:t>.</a:t>
            </a:r>
            <a:endParaRPr lang="sl-SI" dirty="0"/>
          </a:p>
          <a:p>
            <a:pPr marL="571500" indent="-571500">
              <a:buFont typeface="Arial" panose="020B0604020202020204" pitchFamily="34" charset="0"/>
              <a:buChar char="•"/>
            </a:pPr>
            <a:r>
              <a:rPr lang="sl-SI" dirty="0"/>
              <a:t>Rezultati kazalcev, kažejo … pri nekaterih smo na dobri poti, pri nekaterih, pa je še možnost za napredek</a:t>
            </a:r>
          </a:p>
        </p:txBody>
      </p:sp>
      <p:sp>
        <p:nvSpPr>
          <p:cNvPr id="4" name="Slide Number Placeholder 3">
            <a:extLst>
              <a:ext uri="{FF2B5EF4-FFF2-40B4-BE49-F238E27FC236}">
                <a16:creationId xmlns:a16="http://schemas.microsoft.com/office/drawing/2014/main" xmlns="" id="{F549F68E-35CE-4C40-AA52-9266A2162019}"/>
              </a:ext>
            </a:extLst>
          </p:cNvPr>
          <p:cNvSpPr>
            <a:spLocks noGrp="1"/>
          </p:cNvSpPr>
          <p:nvPr>
            <p:ph type="sldNum" sz="quarter" idx="12"/>
          </p:nvPr>
        </p:nvSpPr>
        <p:spPr/>
        <p:txBody>
          <a:bodyPr/>
          <a:lstStyle/>
          <a:p>
            <a:fld id="{3CBF67D7-8C75-433C-B949-F5BA01069781}" type="slidenum">
              <a:rPr lang="en-US" smtClean="0"/>
              <a:t>9</a:t>
            </a:fld>
            <a:endParaRPr lang="en-US"/>
          </a:p>
        </p:txBody>
      </p:sp>
    </p:spTree>
    <p:extLst>
      <p:ext uri="{BB962C8B-B14F-4D97-AF65-F5344CB8AC3E}">
        <p14:creationId xmlns:p14="http://schemas.microsoft.com/office/powerpoint/2010/main" val="2385727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matePath2050">
  <a:themeElements>
    <a:clrScheme name="Custom 19">
      <a:dk1>
        <a:srgbClr val="31373B"/>
      </a:dk1>
      <a:lt1>
        <a:sysClr val="window" lastClr="FFFFFF"/>
      </a:lt1>
      <a:dk2>
        <a:srgbClr val="444955"/>
      </a:dk2>
      <a:lt2>
        <a:srgbClr val="FFFFFF"/>
      </a:lt2>
      <a:accent1>
        <a:srgbClr val="5A3793"/>
      </a:accent1>
      <a:accent2>
        <a:srgbClr val="EC4E75"/>
      </a:accent2>
      <a:accent3>
        <a:srgbClr val="5A3793"/>
      </a:accent3>
      <a:accent4>
        <a:srgbClr val="5A3793"/>
      </a:accent4>
      <a:accent5>
        <a:srgbClr val="EC4E75"/>
      </a:accent5>
      <a:accent6>
        <a:srgbClr val="5A3793"/>
      </a:accent6>
      <a:hlink>
        <a:srgbClr val="4D4D4D"/>
      </a:hlink>
      <a:folHlink>
        <a:srgbClr val="1C1C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0C8F4">
            <a:alpha val="90000"/>
          </a:srgb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200" b="1" dirty="0" err="1" smtClean="0">
            <a:solidFill>
              <a:srgbClr val="31373B"/>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ClimatePath2050</Template>
  <TotalTime>1273</TotalTime>
  <Words>4460</Words>
  <Application>Microsoft Office PowerPoint</Application>
  <PresentationFormat>Po meri</PresentationFormat>
  <Paragraphs>353</Paragraphs>
  <Slides>28</Slides>
  <Notes>21</Notes>
  <HiddenSlides>3</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28</vt:i4>
      </vt:variant>
    </vt:vector>
  </HeadingPairs>
  <TitlesOfParts>
    <vt:vector size="32" baseType="lpstr">
      <vt:lpstr>Arial</vt:lpstr>
      <vt:lpstr>Calibri</vt:lpstr>
      <vt:lpstr>Tahoma</vt:lpstr>
      <vt:lpstr>ClimatePath2050</vt:lpstr>
      <vt:lpstr>Trenutno stanje kazalcev zelene rasti in možnosti za njihovo uporabo</vt:lpstr>
      <vt:lpstr>Potek predstavitve</vt:lpstr>
      <vt:lpstr>Cilji zelena gospodarska rast</vt:lpstr>
      <vt:lpstr>Kazalci zelene rasti Emisijska produktivnost</vt:lpstr>
      <vt:lpstr>Kazalci zelene rasti Emisijska produktivnost - SRS </vt:lpstr>
      <vt:lpstr>Kazalci zelene rasti Spodbude, ki so v nasprotju s cilji zmanjševanja emisij TGP</vt:lpstr>
      <vt:lpstr>Kazalci zelene rasti</vt:lpstr>
      <vt:lpstr>Uporaba poročil podnebnega ogledala</vt:lpstr>
      <vt:lpstr>Povzetek</vt:lpstr>
      <vt:lpstr>PowerPointova predstavitev</vt:lpstr>
      <vt:lpstr>Hvala za pozornost!</vt:lpstr>
      <vt:lpstr>Novi cilji, novi kazalci</vt:lpstr>
      <vt:lpstr>Potek predstavitve</vt:lpstr>
      <vt:lpstr>Novi cilji, novi kazalci</vt:lpstr>
      <vt:lpstr>Kazalci zelene rasti</vt:lpstr>
      <vt:lpstr>Kazalci zelene rasti</vt:lpstr>
      <vt:lpstr>Zeleno financiranje in prehod na nizkoogljično družbo …kje smo</vt:lpstr>
      <vt:lpstr>Zeleno financiranje in prehod na nizkoogljično družbo …kje smo</vt:lpstr>
      <vt:lpstr>Zeleno financiranje in prehod na nizkoogljično družbo</vt:lpstr>
      <vt:lpstr>Zeleno financiranje in prehod na nizkoogljično družbo …kako naprej</vt:lpstr>
      <vt:lpstr>Hvala za pozornost!</vt:lpstr>
      <vt:lpstr>Zeleno financiranje Lokalni semafor podnebnih aktivnosti</vt:lpstr>
      <vt:lpstr>Zeleno financiranje in prehod na nizkoogljično družbo</vt:lpstr>
      <vt:lpstr>Lokalni semafor podnebnih aktivnosti</vt:lpstr>
      <vt:lpstr>Zeleno financiranje Investicije in nepovratne spodbude</vt:lpstr>
      <vt:lpstr>Zeleno financiranje Lokalni semafor podnebnih aktivnosti</vt:lpstr>
      <vt:lpstr>Zeleno financiranje Lokalni semafor podnebnih aktivnosti</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je naslov prezentacije</dc:title>
  <dc:creator>Barbara Petelin Visočnik</dc:creator>
  <cp:lastModifiedBy>Nataša Kovač</cp:lastModifiedBy>
  <cp:revision>165</cp:revision>
  <dcterms:created xsi:type="dcterms:W3CDTF">2021-08-26T09:25:12Z</dcterms:created>
  <dcterms:modified xsi:type="dcterms:W3CDTF">2023-10-03T06:29:34Z</dcterms:modified>
</cp:coreProperties>
</file>