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78" r:id="rId4"/>
    <p:sldId id="263" r:id="rId5"/>
    <p:sldId id="279" r:id="rId6"/>
    <p:sldId id="280" r:id="rId7"/>
    <p:sldId id="283" r:id="rId8"/>
    <p:sldId id="281" r:id="rId9"/>
    <p:sldId id="282" r:id="rId10"/>
    <p:sldId id="284" r:id="rId11"/>
    <p:sldId id="285" r:id="rId12"/>
    <p:sldId id="264" r:id="rId13"/>
    <p:sldId id="262" r:id="rId14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DA4"/>
    <a:srgbClr val="DEDEDE"/>
    <a:srgbClr val="339966"/>
    <a:srgbClr val="EAEAEA"/>
    <a:srgbClr val="FF9933"/>
    <a:srgbClr val="40C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8172" autoAdjust="0"/>
  </p:normalViewPr>
  <p:slideViewPr>
    <p:cSldViewPr snapToGrid="0">
      <p:cViewPr varScale="1">
        <p:scale>
          <a:sx n="50" d="100"/>
          <a:sy n="50" d="100"/>
        </p:scale>
        <p:origin x="990" y="72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OP TGP: 5 dodatnih + 8 obstoječih ukrepov = 13 (osredotoča na ukrepe za spremembo tehnologije vozil + biogoriva), sramežljivo gleda na področje prometnih ukrepov</a:t>
            </a:r>
          </a:p>
          <a:p>
            <a:r>
              <a:rPr lang="sl-SI" dirty="0"/>
              <a:t>NEPN: 22 obstoječih ukrepov + 3 dodatne ukrepe = 25 (vključuje tudi ukrepe na prometni aktivnosti – konkretno naslavlja spremembo strukture prometne aktivnosti)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7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6062393" y="-394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kern="1200" cap="small" baseline="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Kazalci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6008732" y="-291686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/>
              <a:t>Novi cilji, novi kazalci – </a:t>
            </a:r>
            <a:br>
              <a:rPr lang="sl-SI" sz="6000" dirty="0"/>
            </a:br>
            <a:r>
              <a:rPr lang="sl-SI" sz="6000" dirty="0"/>
              <a:t>predlogi novih kazalcev za spremljanje doseganja ciljev in izvajanje ukrepov do leta 2030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DE7F1-6725-4065-9A3E-E835EBE12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0" y="4909165"/>
            <a:ext cx="13526169" cy="1388572"/>
          </a:xfrm>
        </p:spPr>
        <p:txBody>
          <a:bodyPr/>
          <a:lstStyle/>
          <a:p>
            <a:r>
              <a:rPr lang="sl-SI" sz="3600" dirty="0"/>
              <a:t>Delavnica Kazalci Podnebno ogledalo</a:t>
            </a:r>
            <a:br>
              <a:rPr lang="sl-SI" dirty="0"/>
            </a:br>
            <a:r>
              <a:rPr lang="sl-SI" b="1" dirty="0"/>
              <a:t>Promet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4A651-07E8-4594-AFEB-48CD286729A1}"/>
              </a:ext>
            </a:extLst>
          </p:cNvPr>
          <p:cNvSpPr txBox="1"/>
          <p:nvPr/>
        </p:nvSpPr>
        <p:spPr>
          <a:xfrm>
            <a:off x="1808144" y="10345190"/>
            <a:ext cx="1457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baseline="0" dirty="0">
                <a:solidFill>
                  <a:srgbClr val="FFFFFF"/>
                </a:solidFill>
                <a:latin typeface="Arial"/>
                <a:cs typeface="Arial"/>
              </a:rPr>
              <a:t>Matjaž Česen, Institut Jožef Stefan – Center za energetsko učinkovitost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A1BF0-D778-49FD-BFCE-EC16B269058D}"/>
              </a:ext>
            </a:extLst>
          </p:cNvPr>
          <p:cNvSpPr txBox="1"/>
          <p:nvPr/>
        </p:nvSpPr>
        <p:spPr>
          <a:xfrm>
            <a:off x="1808145" y="1093854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F92E-BD65-4A9E-A6C0-5067B6CC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[PR01] </a:t>
            </a:r>
            <a:r>
              <a:rPr lang="it-IT" dirty="0" err="1"/>
              <a:t>Obseg</a:t>
            </a:r>
            <a:r>
              <a:rPr lang="it-IT" dirty="0"/>
              <a:t> in sestava </a:t>
            </a:r>
            <a:r>
              <a:rPr lang="it-IT" dirty="0" err="1"/>
              <a:t>potniškega</a:t>
            </a:r>
            <a:r>
              <a:rPr lang="it-IT" dirty="0"/>
              <a:t> </a:t>
            </a:r>
            <a:r>
              <a:rPr lang="it-IT" dirty="0" err="1"/>
              <a:t>prevoza</a:t>
            </a:r>
            <a:r>
              <a:rPr lang="it-IT" dirty="0"/>
              <a:t> in </a:t>
            </a:r>
            <a:r>
              <a:rPr lang="it-IT" dirty="0" err="1"/>
              <a:t>prometa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3C66-8240-4D56-B196-B6BFC52F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7850" y="3938954"/>
            <a:ext cx="6305550" cy="841497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/>
              <a:t>Podatki</a:t>
            </a:r>
            <a:r>
              <a:rPr lang="en-US" dirty="0"/>
              <a:t> (</a:t>
            </a:r>
            <a:r>
              <a:rPr lang="en-US" dirty="0" err="1"/>
              <a:t>kakovost</a:t>
            </a:r>
            <a:r>
              <a:rPr lang="en-US" dirty="0"/>
              <a:t> – </a:t>
            </a:r>
            <a:r>
              <a:rPr lang="en-US" dirty="0" err="1"/>
              <a:t>mestni</a:t>
            </a:r>
            <a:r>
              <a:rPr lang="en-US" dirty="0"/>
              <a:t> JPP?,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, </a:t>
            </a:r>
            <a:r>
              <a:rPr lang="en-US" dirty="0" err="1"/>
              <a:t>metodologija</a:t>
            </a:r>
            <a:r>
              <a:rPr lang="en-US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/>
              <a:t>Ažurnost</a:t>
            </a:r>
            <a:r>
              <a:rPr lang="en-US" dirty="0"/>
              <a:t> (</a:t>
            </a:r>
            <a:r>
              <a:rPr lang="en-US" dirty="0" err="1"/>
              <a:t>dveletni</a:t>
            </a:r>
            <a:r>
              <a:rPr lang="en-US" dirty="0"/>
              <a:t> </a:t>
            </a:r>
            <a:r>
              <a:rPr lang="en-US" dirty="0" err="1"/>
              <a:t>zamik</a:t>
            </a:r>
            <a:r>
              <a:rPr lang="en-US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domačega</a:t>
            </a:r>
            <a:r>
              <a:rPr lang="en-US" dirty="0"/>
              <a:t> </a:t>
            </a:r>
            <a:r>
              <a:rPr lang="en-US" dirty="0" err="1"/>
              <a:t>vira</a:t>
            </a:r>
            <a:r>
              <a:rPr lang="en-US" dirty="0"/>
              <a:t> (SURS)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podlagi</a:t>
            </a:r>
            <a:r>
              <a:rPr lang="en-US" dirty="0"/>
              <a:t> </a:t>
            </a:r>
            <a:r>
              <a:rPr lang="en-US" dirty="0" err="1"/>
              <a:t>voznih</a:t>
            </a:r>
            <a:r>
              <a:rPr lang="en-US" dirty="0"/>
              <a:t> </a:t>
            </a:r>
            <a:r>
              <a:rPr lang="en-US" dirty="0" err="1"/>
              <a:t>kilometrov</a:t>
            </a:r>
            <a:r>
              <a:rPr lang="en-US" dirty="0"/>
              <a:t> (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poteka</a:t>
            </a:r>
            <a:r>
              <a:rPr lang="en-US" dirty="0"/>
              <a:t>)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9BF5F-7A9B-4413-AB9B-9B8B3858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E92E1-2CEF-4DF6-84CD-FDD448E9E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2" y="3938954"/>
            <a:ext cx="16047744" cy="7705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14D5D-CA68-4AD8-ADA1-6FE753650B83}"/>
              </a:ext>
            </a:extLst>
          </p:cNvPr>
          <p:cNvSpPr txBox="1"/>
          <p:nvPr/>
        </p:nvSpPr>
        <p:spPr>
          <a:xfrm>
            <a:off x="6627142" y="12769334"/>
            <a:ext cx="1242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https://kazalci.arso.gov.si/sl/content/obseg-sestava-potniskega-prevoza-prometa-3?tid=14</a:t>
            </a:r>
          </a:p>
        </p:txBody>
      </p:sp>
    </p:spTree>
    <p:extLst>
      <p:ext uri="{BB962C8B-B14F-4D97-AF65-F5344CB8AC3E}">
        <p14:creationId xmlns:p14="http://schemas.microsoft.com/office/powerpoint/2010/main" val="414960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F92E-BD65-4A9E-A6C0-5067B6CC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[PR02] </a:t>
            </a:r>
            <a:r>
              <a:rPr lang="it-IT" dirty="0" err="1"/>
              <a:t>Obseg</a:t>
            </a:r>
            <a:r>
              <a:rPr lang="it-IT" dirty="0"/>
              <a:t> in sestava </a:t>
            </a:r>
            <a:r>
              <a:rPr lang="it-IT" dirty="0" err="1"/>
              <a:t>tovornega</a:t>
            </a:r>
            <a:r>
              <a:rPr lang="it-IT" dirty="0"/>
              <a:t> </a:t>
            </a:r>
            <a:r>
              <a:rPr lang="it-IT" dirty="0" err="1"/>
              <a:t>prevoza</a:t>
            </a:r>
            <a:r>
              <a:rPr lang="it-IT" dirty="0"/>
              <a:t> in </a:t>
            </a:r>
            <a:r>
              <a:rPr lang="it-IT" dirty="0" err="1"/>
              <a:t>prometa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3C66-8240-4D56-B196-B6BFC52F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7850" y="3938954"/>
            <a:ext cx="6305550" cy="841497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Podatki</a:t>
            </a:r>
            <a:r>
              <a:rPr lang="sl-SI" dirty="0"/>
              <a:t> (metodologija – vključen ves prevoz, tudi </a:t>
            </a:r>
            <a:r>
              <a:rPr lang="sl-SI" dirty="0" err="1"/>
              <a:t>tran</a:t>
            </a:r>
            <a:r>
              <a:rPr lang="en-US" dirty="0"/>
              <a:t>z</a:t>
            </a:r>
            <a:r>
              <a:rPr lang="sl-SI" dirty="0"/>
              <a:t>it</a:t>
            </a:r>
            <a:r>
              <a:rPr lang="en-US" dirty="0"/>
              <a:t>, </a:t>
            </a:r>
            <a:r>
              <a:rPr lang="en-US" dirty="0" err="1"/>
              <a:t>kabotaža</a:t>
            </a:r>
            <a:r>
              <a:rPr lang="sl-SI" dirty="0"/>
              <a:t>, manjkajo </a:t>
            </a:r>
            <a:r>
              <a:rPr lang="en-US" dirty="0"/>
              <a:t>LTV, </a:t>
            </a:r>
            <a:r>
              <a:rPr lang="en-US" dirty="0" err="1"/>
              <a:t>vključiti</a:t>
            </a:r>
            <a:r>
              <a:rPr lang="en-US" dirty="0"/>
              <a:t> </a:t>
            </a:r>
            <a:r>
              <a:rPr lang="en-US" dirty="0" err="1"/>
              <a:t>pomorski</a:t>
            </a:r>
            <a:r>
              <a:rPr lang="en-US" dirty="0"/>
              <a:t>, </a:t>
            </a:r>
            <a:r>
              <a:rPr lang="en-US" dirty="0" err="1"/>
              <a:t>zračni</a:t>
            </a:r>
            <a:r>
              <a:rPr lang="en-US" dirty="0"/>
              <a:t> </a:t>
            </a:r>
            <a:r>
              <a:rPr lang="en-US" dirty="0" err="1"/>
              <a:t>prevoz</a:t>
            </a:r>
            <a:r>
              <a:rPr lang="sl-SI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Ažurnost</a:t>
            </a:r>
            <a:r>
              <a:rPr lang="sl-SI" dirty="0"/>
              <a:t> (dveletni zamik)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Uporaba domačega vira (SURS) – na podlagi voznih kilometrov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9BF5F-7A9B-4413-AB9B-9B8B3858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14D5D-CA68-4AD8-ADA1-6FE753650B83}"/>
              </a:ext>
            </a:extLst>
          </p:cNvPr>
          <p:cNvSpPr txBox="1"/>
          <p:nvPr/>
        </p:nvSpPr>
        <p:spPr>
          <a:xfrm>
            <a:off x="6627142" y="12769334"/>
            <a:ext cx="1242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https://kazalci.arso.gov.si/sl/content/obseg-sestava-blagovnega-prevoza-prometa-3?tid=14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07080-8018-4AC5-8E5A-0E16E4BE9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3734310"/>
            <a:ext cx="16169590" cy="77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8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prometa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F3338-B038-4B52-AFE5-6AFD4505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68FBD-937C-4E71-A0BC-57364A97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355" y="2321795"/>
            <a:ext cx="12676437" cy="9851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1A528E-FA98-4612-B0D9-ADCFAFD16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35" y="2749409"/>
            <a:ext cx="10974244" cy="92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matjaz.cesen@ijs.si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Kam ciljamo v prometu?(1)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E5C3C8-FC0C-4504-B680-416E2A67FE0C}"/>
              </a:ext>
            </a:extLst>
          </p:cNvPr>
          <p:cNvSpPr/>
          <p:nvPr/>
        </p:nvSpPr>
        <p:spPr>
          <a:xfrm>
            <a:off x="1601585" y="3471619"/>
            <a:ext cx="6500207" cy="2882685"/>
          </a:xfrm>
          <a:prstGeom prst="round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800" dirty="0"/>
              <a:t>NEPN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94BB7-5F94-4301-8A0D-48965377CCF2}"/>
              </a:ext>
            </a:extLst>
          </p:cNvPr>
          <p:cNvSpPr txBox="1"/>
          <p:nvPr/>
        </p:nvSpPr>
        <p:spPr>
          <a:xfrm>
            <a:off x="9918916" y="3548328"/>
            <a:ext cx="110037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Emisije TGP iz prometa v 2030 ne smejo biti več kot </a:t>
            </a:r>
            <a:r>
              <a:rPr lang="sl-SI" sz="6000" b="1" dirty="0">
                <a:solidFill>
                  <a:srgbClr val="6E4DA4"/>
                </a:solidFill>
                <a:latin typeface="Arial"/>
                <a:cs typeface="Arial"/>
              </a:rPr>
              <a:t>12 %</a:t>
            </a:r>
            <a:r>
              <a:rPr lang="sl-SI" sz="6000" b="1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rgbClr val="31373B"/>
                </a:solidFill>
                <a:latin typeface="Arial"/>
                <a:cs typeface="Arial"/>
              </a:rPr>
              <a:t>(3%) </a:t>
            </a:r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višje glede na 2005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94632-C09D-4026-A83B-CE85649A3E90}"/>
              </a:ext>
            </a:extLst>
          </p:cNvPr>
          <p:cNvSpPr txBox="1"/>
          <p:nvPr/>
        </p:nvSpPr>
        <p:spPr>
          <a:xfrm>
            <a:off x="9918916" y="5297570"/>
            <a:ext cx="1336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Vsaj </a:t>
            </a:r>
            <a:r>
              <a:rPr lang="sl-SI" sz="6000" b="1" dirty="0">
                <a:solidFill>
                  <a:srgbClr val="6E4DA4"/>
                </a:solidFill>
                <a:latin typeface="Arial"/>
                <a:cs typeface="Arial"/>
              </a:rPr>
              <a:t>21 %</a:t>
            </a:r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rgbClr val="31373B"/>
                </a:solidFill>
                <a:latin typeface="Arial"/>
                <a:cs typeface="Arial"/>
              </a:rPr>
              <a:t>(26 %)</a:t>
            </a:r>
            <a:r>
              <a:rPr lang="en-US" sz="4000" b="1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delež OVE v prometu leta 2030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38370C-DD9A-42A3-ACCB-8A54812A26AA}"/>
              </a:ext>
            </a:extLst>
          </p:cNvPr>
          <p:cNvSpPr/>
          <p:nvPr/>
        </p:nvSpPr>
        <p:spPr>
          <a:xfrm>
            <a:off x="1601584" y="6553831"/>
            <a:ext cx="6500207" cy="2882685"/>
          </a:xfrm>
          <a:prstGeom prst="round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800" dirty="0"/>
              <a:t>ReDPS50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78C32-AD49-45E3-8DCB-03F1BB1B7BA7}"/>
              </a:ext>
            </a:extLst>
          </p:cNvPr>
          <p:cNvSpPr txBox="1"/>
          <p:nvPr/>
        </p:nvSpPr>
        <p:spPr>
          <a:xfrm>
            <a:off x="9918916" y="6960380"/>
            <a:ext cx="1100379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Emisije TGP iz prometa v 2040 (2050) nižje za </a:t>
            </a:r>
            <a:r>
              <a:rPr lang="sl-SI" sz="6000" b="1" dirty="0">
                <a:solidFill>
                  <a:srgbClr val="6E4DA4"/>
                </a:solidFill>
                <a:latin typeface="Arial"/>
                <a:cs typeface="Arial"/>
              </a:rPr>
              <a:t>55-65 %</a:t>
            </a:r>
            <a:r>
              <a:rPr lang="sl-SI" sz="6000" b="1" dirty="0">
                <a:solidFill>
                  <a:srgbClr val="31373B"/>
                </a:solidFill>
                <a:latin typeface="Arial"/>
                <a:cs typeface="Arial"/>
              </a:rPr>
              <a:t> (90-9</a:t>
            </a:r>
            <a:r>
              <a:rPr lang="en-US" sz="6000" b="1" dirty="0">
                <a:solidFill>
                  <a:srgbClr val="31373B"/>
                </a:solidFill>
                <a:latin typeface="Arial"/>
                <a:cs typeface="Arial"/>
              </a:rPr>
              <a:t>9</a:t>
            </a:r>
            <a:r>
              <a:rPr lang="sl-SI" sz="6000" b="1" dirty="0">
                <a:solidFill>
                  <a:srgbClr val="31373B"/>
                </a:solidFill>
                <a:latin typeface="Arial"/>
                <a:cs typeface="Arial"/>
              </a:rPr>
              <a:t>%) </a:t>
            </a:r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glede na 2005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BC9DF-6816-49C9-B7E2-88BDE80B9BC6}"/>
              </a:ext>
            </a:extLst>
          </p:cNvPr>
          <p:cNvCxnSpPr/>
          <p:nvPr/>
        </p:nvCxnSpPr>
        <p:spPr>
          <a:xfrm>
            <a:off x="9918916" y="6425199"/>
            <a:ext cx="1270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E02FB3-4F44-4000-9A5E-B28D74171B39}"/>
              </a:ext>
            </a:extLst>
          </p:cNvPr>
          <p:cNvSpPr/>
          <p:nvPr/>
        </p:nvSpPr>
        <p:spPr>
          <a:xfrm>
            <a:off x="1601583" y="9636043"/>
            <a:ext cx="6500207" cy="2882685"/>
          </a:xfrm>
          <a:prstGeom prst="round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800" dirty="0"/>
              <a:t>EU zakonodaja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DA6F39-B0F9-4D16-A186-5FF64001FB00}"/>
              </a:ext>
            </a:extLst>
          </p:cNvPr>
          <p:cNvCxnSpPr/>
          <p:nvPr/>
        </p:nvCxnSpPr>
        <p:spPr>
          <a:xfrm>
            <a:off x="9881594" y="9504306"/>
            <a:ext cx="1270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5AEE30-0FAC-48DE-B173-0FEF9C09206C}"/>
              </a:ext>
            </a:extLst>
          </p:cNvPr>
          <p:cNvSpPr txBox="1"/>
          <p:nvPr/>
        </p:nvSpPr>
        <p:spPr>
          <a:xfrm>
            <a:off x="9881594" y="9934354"/>
            <a:ext cx="1182141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Emisije CO2 na km za M1 (osebni avtomobili):</a:t>
            </a:r>
          </a:p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95 gCO2/km (NEDC) 2020-2024</a:t>
            </a:r>
          </a:p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-15 % (93,6 gCO2/km WLTP) 2025-2029</a:t>
            </a:r>
          </a:p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-55 % (37,5 %) (49,5 gCO2/km WLTP) 2030</a:t>
            </a:r>
          </a:p>
          <a:p>
            <a:r>
              <a:rPr lang="sl-SI" sz="4000" b="1" dirty="0">
                <a:solidFill>
                  <a:srgbClr val="31373B"/>
                </a:solidFill>
                <a:latin typeface="Arial"/>
                <a:cs typeface="Arial"/>
              </a:rPr>
              <a:t>Alternativna goriva (RED, AFIR), ETS BRT</a:t>
            </a:r>
          </a:p>
        </p:txBody>
      </p:sp>
    </p:spTree>
    <p:extLst>
      <p:ext uri="{BB962C8B-B14F-4D97-AF65-F5344CB8AC3E}">
        <p14:creationId xmlns:p14="http://schemas.microsoft.com/office/powerpoint/2010/main" val="353621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05FD-C6BC-4D6B-B588-41D1601A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Kam ciljamo v prometu?(2)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6C9B-C46E-4433-AF3F-71AD0AA4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51" y="2800619"/>
            <a:ext cx="15451494" cy="8414971"/>
          </a:xfrm>
        </p:spPr>
        <p:txBody>
          <a:bodyPr/>
          <a:lstStyle/>
          <a:p>
            <a:r>
              <a:rPr lang="sl-SI" dirty="0"/>
              <a:t>Splošni cilji:	izboljšati mobilnost in dostopnost</a:t>
            </a:r>
          </a:p>
          <a:p>
            <a:r>
              <a:rPr lang="sl-SI" dirty="0"/>
              <a:t>		izboljšati oskrbo gospodarstva</a:t>
            </a:r>
          </a:p>
          <a:p>
            <a:r>
              <a:rPr lang="sl-SI" dirty="0"/>
              <a:t>		izboljšati prometno varnost in varovanje</a:t>
            </a:r>
          </a:p>
          <a:p>
            <a:r>
              <a:rPr lang="sl-SI" dirty="0"/>
              <a:t>		zmanjšati porabo energije</a:t>
            </a:r>
          </a:p>
          <a:p>
            <a:r>
              <a:rPr lang="sl-SI" dirty="0"/>
              <a:t>		zmanjšati stroške uporabnikov in upravljavcev</a:t>
            </a:r>
          </a:p>
          <a:p>
            <a:r>
              <a:rPr lang="sl-SI" dirty="0"/>
              <a:t>		zmanjšati okoljske obremenitve</a:t>
            </a:r>
          </a:p>
          <a:p>
            <a:r>
              <a:rPr lang="sl-SI" dirty="0"/>
              <a:t>Posebni cilji: 	</a:t>
            </a:r>
          </a:p>
          <a:p>
            <a:r>
              <a:rPr lang="sl-SI" dirty="0"/>
              <a:t>ŽELEZNICE (povečanje konkurenčnosti gospodarstva z zmanjšanjem potovalnih časov, boljša dostopnost, manjša obremenitev okolja, …)</a:t>
            </a:r>
          </a:p>
          <a:p>
            <a:r>
              <a:rPr lang="sl-SI" dirty="0"/>
              <a:t>CESTE (zmanjšanje potovalnih časov med regijami, zagotovitev ustreznih prometnih površin za </a:t>
            </a:r>
            <a:r>
              <a:rPr lang="sl-SI" dirty="0" err="1"/>
              <a:t>nemotorizirane</a:t>
            </a:r>
            <a:r>
              <a:rPr lang="sl-SI" dirty="0"/>
              <a:t> udeležence v prometu z nadgradnjo obstoječega kolesarskega omrežja,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8C057-E65D-4B00-9634-BE22D69C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9A4689-80B6-4733-8E58-6F4BD5E30CDA}"/>
              </a:ext>
            </a:extLst>
          </p:cNvPr>
          <p:cNvSpPr/>
          <p:nvPr/>
        </p:nvSpPr>
        <p:spPr>
          <a:xfrm>
            <a:off x="1358989" y="2800619"/>
            <a:ext cx="6500207" cy="9258031"/>
          </a:xfrm>
          <a:prstGeom prst="round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/>
              <a:t>Strategija razvoja prometa</a:t>
            </a:r>
          </a:p>
        </p:txBody>
      </p:sp>
    </p:spTree>
    <p:extLst>
      <p:ext uri="{BB962C8B-B14F-4D97-AF65-F5344CB8AC3E}">
        <p14:creationId xmlns:p14="http://schemas.microsoft.com/office/powerpoint/2010/main" val="152216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0014-AC2B-4AA5-990A-124B6902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bomo dosegli te cilje?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C063DD-6C1E-4C15-AEA6-E03A2767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199" y="2643371"/>
            <a:ext cx="11610562" cy="99742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54945-76F6-432A-A972-5A2DAE33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4DA516-C5C0-4C70-936F-03DFDC4FE9DC}"/>
              </a:ext>
            </a:extLst>
          </p:cNvPr>
          <p:cNvCxnSpPr/>
          <p:nvPr/>
        </p:nvCxnSpPr>
        <p:spPr>
          <a:xfrm>
            <a:off x="4870577" y="2911151"/>
            <a:ext cx="0" cy="893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C18C61-6ADD-4F03-98DF-0000E5247754}"/>
              </a:ext>
            </a:extLst>
          </p:cNvPr>
          <p:cNvCxnSpPr/>
          <p:nvPr/>
        </p:nvCxnSpPr>
        <p:spPr>
          <a:xfrm>
            <a:off x="6198634" y="2892490"/>
            <a:ext cx="0" cy="893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D33484-FF5B-4281-BBA6-C58381218107}"/>
              </a:ext>
            </a:extLst>
          </p:cNvPr>
          <p:cNvCxnSpPr/>
          <p:nvPr/>
        </p:nvCxnSpPr>
        <p:spPr>
          <a:xfrm>
            <a:off x="7489369" y="2951585"/>
            <a:ext cx="0" cy="893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4D8269-0890-4222-9DE7-178002E14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1693" y="2408746"/>
            <a:ext cx="5098754" cy="11008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4A0B59-08B0-460A-B962-492046236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243" y="2408746"/>
            <a:ext cx="3191833" cy="3732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5782BA-173C-409B-BA6D-BF44D009F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0995" y="5140415"/>
            <a:ext cx="3028081" cy="8212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387C6C-11F4-44CD-A2B0-CDA8023F1E0F}"/>
              </a:ext>
            </a:extLst>
          </p:cNvPr>
          <p:cNvSpPr txBox="1"/>
          <p:nvPr/>
        </p:nvSpPr>
        <p:spPr>
          <a:xfrm>
            <a:off x="14742370" y="1623526"/>
            <a:ext cx="2744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31373B"/>
                </a:solidFill>
                <a:latin typeface="Arial"/>
                <a:cs typeface="Arial"/>
              </a:rPr>
              <a:t>OP TGP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07C529-24E9-4A94-8AC6-50380C580C87}"/>
              </a:ext>
            </a:extLst>
          </p:cNvPr>
          <p:cNvSpPr txBox="1"/>
          <p:nvPr/>
        </p:nvSpPr>
        <p:spPr>
          <a:xfrm>
            <a:off x="20213211" y="1520947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31373B"/>
                </a:solidFill>
                <a:latin typeface="Arial"/>
                <a:cs typeface="Arial"/>
              </a:rPr>
              <a:t>NEPN (1)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CB0818-BC7C-4A8E-A8E7-1ECC880FD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3086" y="3088921"/>
            <a:ext cx="2774319" cy="48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0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419B-D0FD-4028-A893-912218D0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Predlogi kazalcev - PROMET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5A411-00AD-41A0-BC22-3D6CD166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9C35AD-E236-422C-9EF2-5D9ADE54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17" y="2658551"/>
            <a:ext cx="11610562" cy="997426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854E1BF-8036-4BAD-BBE6-8901F2ED7AAD}"/>
              </a:ext>
            </a:extLst>
          </p:cNvPr>
          <p:cNvSpPr/>
          <p:nvPr/>
        </p:nvSpPr>
        <p:spPr>
          <a:xfrm>
            <a:off x="14140829" y="1764115"/>
            <a:ext cx="7912359" cy="3106466"/>
          </a:xfrm>
          <a:prstGeom prst="wedgeRoundRectCallout">
            <a:avLst>
              <a:gd name="adj1" fmla="val -80503"/>
              <a:gd name="adj2" fmla="val 47657"/>
              <a:gd name="adj3" fmla="val 16667"/>
            </a:avLst>
          </a:prstGeom>
          <a:gradFill>
            <a:gsLst>
              <a:gs pos="0">
                <a:schemeClr val="accent1"/>
              </a:gs>
              <a:gs pos="100000">
                <a:srgbClr val="DEDED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dirty="0">
                <a:solidFill>
                  <a:schemeClr val="tx1"/>
                </a:solidFill>
              </a:rPr>
              <a:t>[PR01] </a:t>
            </a:r>
            <a:r>
              <a:rPr lang="it-IT" sz="3600" dirty="0" err="1">
                <a:solidFill>
                  <a:schemeClr val="tx1"/>
                </a:solidFill>
              </a:rPr>
              <a:t>Obseg</a:t>
            </a:r>
            <a:r>
              <a:rPr lang="it-IT" sz="3600" dirty="0">
                <a:solidFill>
                  <a:schemeClr val="tx1"/>
                </a:solidFill>
              </a:rPr>
              <a:t> in sestava </a:t>
            </a:r>
            <a:r>
              <a:rPr lang="it-IT" sz="3600" dirty="0" err="1">
                <a:solidFill>
                  <a:schemeClr val="tx1"/>
                </a:solidFill>
              </a:rPr>
              <a:t>potniškega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 err="1">
                <a:solidFill>
                  <a:schemeClr val="tx1"/>
                </a:solidFill>
              </a:rPr>
              <a:t>prevoza</a:t>
            </a:r>
            <a:r>
              <a:rPr lang="it-IT" sz="3600" dirty="0">
                <a:solidFill>
                  <a:schemeClr val="tx1"/>
                </a:solidFill>
              </a:rPr>
              <a:t> in </a:t>
            </a:r>
            <a:r>
              <a:rPr lang="it-IT" sz="3600" dirty="0" err="1">
                <a:solidFill>
                  <a:schemeClr val="tx1"/>
                </a:solidFill>
              </a:rPr>
              <a:t>prometa</a:t>
            </a:r>
            <a:endParaRPr lang="sl-SI" sz="3600" dirty="0">
              <a:solidFill>
                <a:schemeClr val="tx1"/>
              </a:solidFill>
            </a:endParaRPr>
          </a:p>
          <a:p>
            <a:r>
              <a:rPr lang="it-IT" sz="3600" dirty="0">
                <a:solidFill>
                  <a:schemeClr val="tx1"/>
                </a:solidFill>
              </a:rPr>
              <a:t>[PR02] </a:t>
            </a:r>
            <a:r>
              <a:rPr lang="it-IT" sz="3600" dirty="0" err="1">
                <a:solidFill>
                  <a:schemeClr val="tx1"/>
                </a:solidFill>
              </a:rPr>
              <a:t>Obseg</a:t>
            </a:r>
            <a:r>
              <a:rPr lang="it-IT" sz="3600" dirty="0">
                <a:solidFill>
                  <a:schemeClr val="tx1"/>
                </a:solidFill>
              </a:rPr>
              <a:t> in sestava </a:t>
            </a:r>
            <a:r>
              <a:rPr lang="it-IT" sz="3600" dirty="0" err="1">
                <a:solidFill>
                  <a:schemeClr val="tx1"/>
                </a:solidFill>
              </a:rPr>
              <a:t>blagovnega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 err="1">
                <a:solidFill>
                  <a:schemeClr val="tx1"/>
                </a:solidFill>
              </a:rPr>
              <a:t>prevoza</a:t>
            </a:r>
            <a:r>
              <a:rPr lang="it-IT" sz="3600" dirty="0">
                <a:solidFill>
                  <a:schemeClr val="tx1"/>
                </a:solidFill>
              </a:rPr>
              <a:t> in </a:t>
            </a:r>
            <a:r>
              <a:rPr lang="it-IT" sz="3600" dirty="0" err="1">
                <a:solidFill>
                  <a:schemeClr val="tx1"/>
                </a:solidFill>
              </a:rPr>
              <a:t>prometa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C297D49-A835-48E1-B45E-4FD7366BF2AA}"/>
              </a:ext>
            </a:extLst>
          </p:cNvPr>
          <p:cNvSpPr/>
          <p:nvPr/>
        </p:nvSpPr>
        <p:spPr>
          <a:xfrm>
            <a:off x="15395407" y="5074952"/>
            <a:ext cx="7912359" cy="1754152"/>
          </a:xfrm>
          <a:prstGeom prst="wedgeRoundRectCallout">
            <a:avLst>
              <a:gd name="adj1" fmla="val -89018"/>
              <a:gd name="adj2" fmla="val 19609"/>
              <a:gd name="adj3" fmla="val 16667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dirty="0" err="1"/>
              <a:t>Povprečna</a:t>
            </a:r>
            <a:r>
              <a:rPr lang="it-IT" sz="3600" dirty="0"/>
              <a:t> </a:t>
            </a:r>
            <a:r>
              <a:rPr lang="it-IT" sz="3600" dirty="0" err="1"/>
              <a:t>zasedenost</a:t>
            </a:r>
            <a:r>
              <a:rPr lang="it-IT" sz="3600" dirty="0"/>
              <a:t> </a:t>
            </a:r>
            <a:r>
              <a:rPr lang="it-IT" sz="3600" dirty="0" err="1"/>
              <a:t>osebnih</a:t>
            </a:r>
            <a:r>
              <a:rPr lang="it-IT" sz="3600" dirty="0"/>
              <a:t> </a:t>
            </a:r>
            <a:r>
              <a:rPr lang="it-IT" sz="3600" dirty="0" err="1"/>
              <a:t>avtomobilov</a:t>
            </a:r>
            <a:r>
              <a:rPr lang="it-IT" sz="3600" dirty="0"/>
              <a:t>, </a:t>
            </a:r>
            <a:r>
              <a:rPr lang="it-IT" sz="3600" dirty="0" err="1"/>
              <a:t>tovornih</a:t>
            </a:r>
            <a:r>
              <a:rPr lang="it-IT" sz="3600" dirty="0"/>
              <a:t> </a:t>
            </a:r>
            <a:r>
              <a:rPr lang="it-IT" sz="3600" dirty="0" err="1"/>
              <a:t>vozil</a:t>
            </a:r>
            <a:endParaRPr lang="it-IT" sz="36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37C05A-3107-4B56-98AD-90F419BF1523}"/>
              </a:ext>
            </a:extLst>
          </p:cNvPr>
          <p:cNvSpPr/>
          <p:nvPr/>
        </p:nvSpPr>
        <p:spPr>
          <a:xfrm>
            <a:off x="15107118" y="6926235"/>
            <a:ext cx="7912359" cy="1173594"/>
          </a:xfrm>
          <a:prstGeom prst="wedgeRoundRectCallout">
            <a:avLst>
              <a:gd name="adj1" fmla="val -95622"/>
              <a:gd name="adj2" fmla="val -22201"/>
              <a:gd name="adj3" fmla="val 16667"/>
            </a:avLst>
          </a:prstGeom>
          <a:solidFill>
            <a:srgbClr val="33996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3600" dirty="0"/>
              <a:t>[PR22] Število električnih vozil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64C105F-780B-4D3D-9700-FAAAE47BED0B}"/>
              </a:ext>
            </a:extLst>
          </p:cNvPr>
          <p:cNvSpPr/>
          <p:nvPr/>
        </p:nvSpPr>
        <p:spPr>
          <a:xfrm>
            <a:off x="15385093" y="8225078"/>
            <a:ext cx="7922673" cy="1930405"/>
          </a:xfrm>
          <a:prstGeom prst="wedgeRoundRectCallout">
            <a:avLst>
              <a:gd name="adj1" fmla="val -89878"/>
              <a:gd name="adj2" fmla="val -32486"/>
              <a:gd name="adj3" fmla="val 16667"/>
            </a:avLst>
          </a:prstGeom>
          <a:solidFill>
            <a:srgbClr val="FF993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3600" dirty="0"/>
              <a:t>Zmanjšanje intenzivnosti TGP goriv in energije v cestnem prometu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21E535-3950-4A96-9D58-EA9EA54B35BC}"/>
              </a:ext>
            </a:extLst>
          </p:cNvPr>
          <p:cNvSpPr/>
          <p:nvPr/>
        </p:nvSpPr>
        <p:spPr>
          <a:xfrm>
            <a:off x="13182600" y="10280732"/>
            <a:ext cx="10725149" cy="1642188"/>
          </a:xfrm>
          <a:prstGeom prst="round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/>
              <a:t>Intenzivnost emisij CO2 na prevoženi km za tovorna vozila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CDFD91-DBAC-4349-A1F6-70607BB84758}"/>
              </a:ext>
            </a:extLst>
          </p:cNvPr>
          <p:cNvSpPr/>
          <p:nvPr/>
        </p:nvSpPr>
        <p:spPr>
          <a:xfrm>
            <a:off x="10264885" y="12572253"/>
            <a:ext cx="13201648" cy="932292"/>
          </a:xfrm>
          <a:prstGeom prst="round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+ </a:t>
            </a:r>
            <a:r>
              <a:rPr lang="en-US" sz="3600" dirty="0" err="1"/>
              <a:t>obstoječa</a:t>
            </a:r>
            <a:r>
              <a:rPr lang="en-US" sz="3600" dirty="0"/>
              <a:t> </a:t>
            </a:r>
            <a:r>
              <a:rPr lang="en-US" sz="3600" dirty="0" err="1"/>
              <a:t>kazalca</a:t>
            </a:r>
            <a:r>
              <a:rPr lang="en-US" sz="3600" dirty="0"/>
              <a:t> (</a:t>
            </a:r>
            <a:r>
              <a:rPr lang="en-US" sz="3600" dirty="0" err="1"/>
              <a:t>izpusti</a:t>
            </a:r>
            <a:r>
              <a:rPr lang="en-US" sz="3600" dirty="0"/>
              <a:t> CO2 </a:t>
            </a:r>
            <a:r>
              <a:rPr lang="en-US" sz="3600" dirty="0" err="1"/>
              <a:t>iz</a:t>
            </a:r>
            <a:r>
              <a:rPr lang="en-US" sz="3600" dirty="0"/>
              <a:t> </a:t>
            </a:r>
            <a:r>
              <a:rPr lang="en-US" sz="3600" dirty="0" err="1"/>
              <a:t>osebnih</a:t>
            </a:r>
            <a:r>
              <a:rPr lang="en-US" sz="3600" dirty="0"/>
              <a:t> </a:t>
            </a:r>
            <a:r>
              <a:rPr lang="en-US" sz="3600" dirty="0" err="1"/>
              <a:t>vozil</a:t>
            </a:r>
            <a:r>
              <a:rPr lang="en-US" sz="3600" dirty="0"/>
              <a:t>, </a:t>
            </a:r>
            <a:r>
              <a:rPr lang="en-US" sz="3600" dirty="0" err="1"/>
              <a:t>Delež</a:t>
            </a:r>
            <a:r>
              <a:rPr lang="en-US" sz="3600" dirty="0"/>
              <a:t> OVE)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00815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419B-D0FD-4028-A893-912218D0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Predlog NEPN2</a:t>
            </a:r>
            <a:r>
              <a:rPr lang="en-US" dirty="0"/>
              <a:t> - </a:t>
            </a:r>
            <a:r>
              <a:rPr lang="en-US" dirty="0" err="1"/>
              <a:t>ukrepi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5A411-00AD-41A0-BC22-3D6CD166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9C35AD-E236-422C-9EF2-5D9ADE54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17" y="2658551"/>
            <a:ext cx="11610562" cy="997426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854E1BF-8036-4BAD-BBE6-8901F2ED7AAD}"/>
              </a:ext>
            </a:extLst>
          </p:cNvPr>
          <p:cNvSpPr/>
          <p:nvPr/>
        </p:nvSpPr>
        <p:spPr>
          <a:xfrm>
            <a:off x="14140829" y="1764115"/>
            <a:ext cx="7912359" cy="1744195"/>
          </a:xfrm>
          <a:prstGeom prst="wedgeRoundRectCallout">
            <a:avLst>
              <a:gd name="adj1" fmla="val -82626"/>
              <a:gd name="adj2" fmla="val 95803"/>
              <a:gd name="adj3" fmla="val 16667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Zmanjšanje števila/skrajšanje dolžine potovanj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C297D49-A835-48E1-B45E-4FD7366BF2AA}"/>
              </a:ext>
            </a:extLst>
          </p:cNvPr>
          <p:cNvSpPr/>
          <p:nvPr/>
        </p:nvSpPr>
        <p:spPr>
          <a:xfrm>
            <a:off x="15412902" y="4219502"/>
            <a:ext cx="7912359" cy="1754152"/>
          </a:xfrm>
          <a:prstGeom prst="wedgeRoundRectCallout">
            <a:avLst>
              <a:gd name="adj1" fmla="val -87814"/>
              <a:gd name="adj2" fmla="val 4405"/>
              <a:gd name="adj3" fmla="val 16667"/>
            </a:avLst>
          </a:prstGeom>
          <a:solidFill>
            <a:srgbClr val="EAEAE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>
                <a:solidFill>
                  <a:schemeClr val="tx1"/>
                </a:solidFill>
              </a:rPr>
              <a:t>Izboljšanje javnega potniškega prometa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37C05A-3107-4B56-98AD-90F419BF1523}"/>
              </a:ext>
            </a:extLst>
          </p:cNvPr>
          <p:cNvSpPr/>
          <p:nvPr/>
        </p:nvSpPr>
        <p:spPr>
          <a:xfrm>
            <a:off x="11747817" y="263949"/>
            <a:ext cx="7912359" cy="1173594"/>
          </a:xfrm>
          <a:prstGeom prst="wedgeRoundRectCallout">
            <a:avLst>
              <a:gd name="adj1" fmla="val -53616"/>
              <a:gd name="adj2" fmla="val 292008"/>
              <a:gd name="adj3" fmla="val 16667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Povečanje deleža poti z aktivno mobilnostjo</a:t>
            </a:r>
            <a:endParaRPr lang="nn-NO" sz="3600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64C105F-780B-4D3D-9700-FAAAE47BED0B}"/>
              </a:ext>
            </a:extLst>
          </p:cNvPr>
          <p:cNvSpPr/>
          <p:nvPr/>
        </p:nvSpPr>
        <p:spPr>
          <a:xfrm>
            <a:off x="15975848" y="6124618"/>
            <a:ext cx="7912359" cy="1358534"/>
          </a:xfrm>
          <a:prstGeom prst="wedgeRoundRectCallout">
            <a:avLst>
              <a:gd name="adj1" fmla="val -119183"/>
              <a:gd name="adj2" fmla="val 3595"/>
              <a:gd name="adj3" fmla="val 16667"/>
            </a:avLst>
          </a:prstGeom>
          <a:gradFill>
            <a:gsLst>
              <a:gs pos="0">
                <a:srgbClr val="C00000"/>
              </a:gs>
              <a:gs pos="54000">
                <a:srgbClr val="DEDEDE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>
                <a:solidFill>
                  <a:schemeClr val="tx1"/>
                </a:solidFill>
              </a:rPr>
              <a:t>Bolj trajnostna uporaba avtomobila</a:t>
            </a:r>
            <a:endParaRPr lang="nn-NO" sz="36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21E535-3950-4A96-9D58-EA9EA54B35BC}"/>
              </a:ext>
            </a:extLst>
          </p:cNvPr>
          <p:cNvSpPr/>
          <p:nvPr/>
        </p:nvSpPr>
        <p:spPr>
          <a:xfrm>
            <a:off x="14350482" y="11625943"/>
            <a:ext cx="8276826" cy="1642188"/>
          </a:xfrm>
          <a:prstGeom prst="round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/>
              <a:t>Integralni ukrepi na področju prometa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E5FCA14-842E-46AC-89B0-CFFCB360B8D3}"/>
              </a:ext>
            </a:extLst>
          </p:cNvPr>
          <p:cNvSpPr/>
          <p:nvPr/>
        </p:nvSpPr>
        <p:spPr>
          <a:xfrm>
            <a:off x="15975848" y="7974579"/>
            <a:ext cx="7912359" cy="1930405"/>
          </a:xfrm>
          <a:prstGeom prst="wedgeRoundRectCallout">
            <a:avLst>
              <a:gd name="adj1" fmla="val -108097"/>
              <a:gd name="adj2" fmla="val -12124"/>
              <a:gd name="adj3" fmla="val 16667"/>
            </a:avLst>
          </a:prstGeom>
          <a:gradFill>
            <a:gsLst>
              <a:gs pos="0">
                <a:srgbClr val="FF9933"/>
              </a:gs>
              <a:gs pos="100000">
                <a:srgbClr val="339966"/>
              </a:gs>
              <a:gs pos="100000">
                <a:srgbClr val="339966"/>
              </a:gs>
              <a:gs pos="100000">
                <a:srgbClr val="3399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Alternativna goriva in zniževanje emisij vozil</a:t>
            </a:r>
            <a:endParaRPr lang="nn-NO" sz="36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A654372-0CDD-43C5-9A0E-44419F83C339}"/>
              </a:ext>
            </a:extLst>
          </p:cNvPr>
          <p:cNvSpPr/>
          <p:nvPr/>
        </p:nvSpPr>
        <p:spPr>
          <a:xfrm>
            <a:off x="14350482" y="10133041"/>
            <a:ext cx="7912359" cy="1358534"/>
          </a:xfrm>
          <a:prstGeom prst="wedgeRoundRectCallout">
            <a:avLst>
              <a:gd name="adj1" fmla="val -49371"/>
              <a:gd name="adj2" fmla="val -26625"/>
              <a:gd name="adj3" fmla="val 16667"/>
            </a:avLst>
          </a:prstGeom>
          <a:gradFill>
            <a:gsLst>
              <a:gs pos="0">
                <a:schemeClr val="accent1"/>
              </a:gs>
              <a:gs pos="100000">
                <a:srgbClr val="DEDED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>
                <a:solidFill>
                  <a:schemeClr val="tx1"/>
                </a:solidFill>
              </a:rPr>
              <a:t>Učinkovit tovorni promet (1,2)</a:t>
            </a:r>
            <a:endParaRPr lang="nn-N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3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D1C694-5AEB-4800-8BBB-298C1E5CD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08625"/>
              </p:ext>
            </p:extLst>
          </p:nvPr>
        </p:nvGraphicFramePr>
        <p:xfrm>
          <a:off x="1828800" y="511176"/>
          <a:ext cx="21024849" cy="1289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283">
                  <a:extLst>
                    <a:ext uri="{9D8B030D-6E8A-4147-A177-3AD203B41FA5}">
                      <a16:colId xmlns:a16="http://schemas.microsoft.com/office/drawing/2014/main" val="1285484495"/>
                    </a:ext>
                  </a:extLst>
                </a:gridCol>
                <a:gridCol w="7008283">
                  <a:extLst>
                    <a:ext uri="{9D8B030D-6E8A-4147-A177-3AD203B41FA5}">
                      <a16:colId xmlns:a16="http://schemas.microsoft.com/office/drawing/2014/main" val="2286045159"/>
                    </a:ext>
                  </a:extLst>
                </a:gridCol>
                <a:gridCol w="7008283">
                  <a:extLst>
                    <a:ext uri="{9D8B030D-6E8A-4147-A177-3AD203B41FA5}">
                      <a16:colId xmlns:a16="http://schemas.microsoft.com/office/drawing/2014/main" val="423349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Predlogi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kazalcev</a:t>
                      </a:r>
                      <a:r>
                        <a:rPr lang="en-US" dirty="0"/>
                        <a:t> PO</a:t>
                      </a:r>
                      <a:endParaRPr lang="sl-SI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Skupine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ukrepov</a:t>
                      </a:r>
                      <a:r>
                        <a:rPr lang="en-US" dirty="0"/>
                        <a:t> NEPN 2</a:t>
                      </a:r>
                      <a:endParaRPr lang="sl-SI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Kazalci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okolja</a:t>
                      </a:r>
                      <a:r>
                        <a:rPr lang="en-US" dirty="0"/>
                        <a:t> PROMET [PR]</a:t>
                      </a:r>
                      <a:endParaRPr lang="sl-SI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5315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[PR01] </a:t>
                      </a:r>
                      <a:r>
                        <a:rPr lang="it-IT" sz="3600" dirty="0" err="1">
                          <a:solidFill>
                            <a:schemeClr val="tx1"/>
                          </a:solidFill>
                        </a:rPr>
                        <a:t>Obseg</a:t>
                      </a:r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 in sestava POTNIŠKEGA </a:t>
                      </a:r>
                      <a:r>
                        <a:rPr lang="it-IT" sz="3600" dirty="0" err="1">
                          <a:solidFill>
                            <a:schemeClr val="tx1"/>
                          </a:solidFill>
                        </a:rPr>
                        <a:t>prevoza</a:t>
                      </a:r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it-IT" sz="3600" dirty="0" err="1">
                          <a:solidFill>
                            <a:schemeClr val="tx1"/>
                          </a:solidFill>
                        </a:rPr>
                        <a:t>prometa</a:t>
                      </a:r>
                      <a:endParaRPr lang="sl-SI" sz="3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dirty="0"/>
                        <a:t>Povečanje deleža poti z aktivno mobilnostjo</a:t>
                      </a:r>
                      <a:endParaRPr lang="en-US" sz="3600" dirty="0"/>
                    </a:p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dirty="0"/>
                        <a:t>Zmanjšanje števila/skrajšanje dolžine potovanj</a:t>
                      </a:r>
                      <a:endParaRPr lang="en-US" sz="3600" dirty="0"/>
                    </a:p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dirty="0">
                          <a:solidFill>
                            <a:schemeClr val="tx1"/>
                          </a:solidFill>
                        </a:rPr>
                        <a:t>Izboljšanje javnega potniškega prometa</a:t>
                      </a:r>
                      <a:endParaRPr lang="it-IT" sz="3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[PR01]</a:t>
                      </a:r>
                    </a:p>
                    <a:p>
                      <a:r>
                        <a:rPr lang="sl-SI" dirty="0"/>
                        <a:t>[PR03] Vlaganja v prometno infrastrukturo</a:t>
                      </a:r>
                      <a:endParaRPr lang="en-US" dirty="0"/>
                    </a:p>
                    <a:p>
                      <a:r>
                        <a:rPr lang="sl-SI" dirty="0"/>
                        <a:t>[PR11] Lastništvo osebnih avtomobilov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1501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err="1"/>
                        <a:t>Povprečna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zasedenost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osebnih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avtomobilov</a:t>
                      </a:r>
                      <a:r>
                        <a:rPr lang="it-IT" sz="3600" dirty="0"/>
                        <a:t>, </a:t>
                      </a:r>
                      <a:r>
                        <a:rPr lang="it-IT" sz="3600" dirty="0" err="1"/>
                        <a:t>tovornih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vozil</a:t>
                      </a:r>
                      <a:endParaRPr lang="it-IT" sz="36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dirty="0">
                          <a:solidFill>
                            <a:schemeClr val="tx1"/>
                          </a:solidFill>
                        </a:rPr>
                        <a:t>Bolj trajnostna uporaba avtomobila</a:t>
                      </a:r>
                      <a:endParaRPr lang="nn-NO" sz="3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62096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3600" dirty="0"/>
                        <a:t>[PR22] Število električnih vozil</a:t>
                      </a:r>
                    </a:p>
                  </a:txBody>
                  <a:tcPr marL="137160" marR="137160" marT="137160" marB="137160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dirty="0"/>
                        <a:t>Alternativna goriva in zniževanje emisij vozil</a:t>
                      </a:r>
                      <a:endParaRPr lang="nn-NO" sz="36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[PR21] Uvajanje novih tehnologij v prometu</a:t>
                      </a:r>
                      <a:r>
                        <a:rPr lang="en-US" dirty="0"/>
                        <a:t> (EURO)</a:t>
                      </a:r>
                      <a:endParaRPr lang="sl-SI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417535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3600" dirty="0"/>
                        <a:t>Zmanjšanje intenzivnosti TGP goriv in energije v cestnem prometu</a:t>
                      </a:r>
                    </a:p>
                  </a:txBody>
                  <a:tcPr marL="137160" marR="137160" marT="137160" marB="137160" anchor="ctr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sl-SI" b="1" i="1" dirty="0"/>
                        <a:t>[PR13] Uvajanje alternativnih vrst goriv v prometu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06083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600" dirty="0"/>
                        <a:t>[PO3] Delež OVE v energiji goriv za pogon vozil</a:t>
                      </a:r>
                      <a:endParaRPr lang="nn-NO" sz="3600" dirty="0"/>
                    </a:p>
                  </a:txBody>
                  <a:tcPr marL="137160" marR="137160" marT="137160" marB="137160" anchor="ctr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sl-SI" b="1" i="1" dirty="0"/>
                        <a:t>[PR13] Uvajanje alternativnih vrst goriv v prometu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72537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3600" dirty="0"/>
                        <a:t>[PO2] Emisije CO2 iz novih in vseh osebnih vozil</a:t>
                      </a:r>
                    </a:p>
                  </a:txBody>
                  <a:tcPr marL="137160" marR="137160" marT="137160" marB="137160" anchor="ctr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[PR12] Starost voznega parka</a:t>
                      </a:r>
                      <a:endParaRPr lang="en-US" dirty="0"/>
                    </a:p>
                    <a:p>
                      <a:r>
                        <a:rPr lang="sl-SI" b="1" i="1" dirty="0"/>
                        <a:t>[PR20] Energijska učinkovitost in specifični izpusti CO2 iz prometa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33687354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0DFC-4C3C-42D6-8664-B2BE241A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D1C694-5AEB-4800-8BBB-298C1E5CD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247118"/>
              </p:ext>
            </p:extLst>
          </p:nvPr>
        </p:nvGraphicFramePr>
        <p:xfrm>
          <a:off x="1676400" y="2065147"/>
          <a:ext cx="21024849" cy="603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283">
                  <a:extLst>
                    <a:ext uri="{9D8B030D-6E8A-4147-A177-3AD203B41FA5}">
                      <a16:colId xmlns:a16="http://schemas.microsoft.com/office/drawing/2014/main" val="1285484495"/>
                    </a:ext>
                  </a:extLst>
                </a:gridCol>
                <a:gridCol w="7008283">
                  <a:extLst>
                    <a:ext uri="{9D8B030D-6E8A-4147-A177-3AD203B41FA5}">
                      <a16:colId xmlns:a16="http://schemas.microsoft.com/office/drawing/2014/main" val="2286045159"/>
                    </a:ext>
                  </a:extLst>
                </a:gridCol>
                <a:gridCol w="7008283">
                  <a:extLst>
                    <a:ext uri="{9D8B030D-6E8A-4147-A177-3AD203B41FA5}">
                      <a16:colId xmlns:a16="http://schemas.microsoft.com/office/drawing/2014/main" val="423349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Predlogi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kazalcev</a:t>
                      </a:r>
                      <a:r>
                        <a:rPr lang="en-US" dirty="0"/>
                        <a:t> PO</a:t>
                      </a:r>
                      <a:endParaRPr lang="sl-SI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Skupine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ukrepov</a:t>
                      </a:r>
                      <a:r>
                        <a:rPr lang="en-US" dirty="0"/>
                        <a:t> NEPN 2</a:t>
                      </a:r>
                      <a:endParaRPr lang="sl-SI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Kazalci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okolja</a:t>
                      </a:r>
                      <a:r>
                        <a:rPr lang="en-US" dirty="0"/>
                        <a:t> PROMET [PR]</a:t>
                      </a:r>
                      <a:endParaRPr lang="sl-SI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5315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[PR02] </a:t>
                      </a:r>
                      <a:r>
                        <a:rPr lang="it-IT" sz="3600" dirty="0" err="1">
                          <a:solidFill>
                            <a:schemeClr val="tx1"/>
                          </a:solidFill>
                        </a:rPr>
                        <a:t>Obseg</a:t>
                      </a:r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 in sestava TOVORNEGA </a:t>
                      </a:r>
                      <a:r>
                        <a:rPr lang="it-IT" sz="3600" dirty="0" err="1">
                          <a:solidFill>
                            <a:schemeClr val="tx1"/>
                          </a:solidFill>
                        </a:rPr>
                        <a:t>prevoza</a:t>
                      </a:r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it-IT" sz="3600" dirty="0" err="1">
                          <a:solidFill>
                            <a:schemeClr val="tx1"/>
                          </a:solidFill>
                        </a:rPr>
                        <a:t>prometa</a:t>
                      </a:r>
                      <a:endParaRPr lang="sl-SI" sz="3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/>
                </a:tc>
                <a:tc rowSpan="2">
                  <a:txBody>
                    <a:bodyPr/>
                    <a:lstStyle/>
                    <a:p>
                      <a:r>
                        <a:rPr lang="sl-SI" dirty="0"/>
                        <a:t>Učinkovit tovorni promet 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>
                          <a:solidFill>
                            <a:schemeClr val="tx1"/>
                          </a:solidFill>
                        </a:rPr>
                        <a:t>[PR02] </a:t>
                      </a:r>
                      <a:endParaRPr lang="sl-SI" b="1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414035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err="1"/>
                        <a:t>Povprečna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zasedenost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osebnih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avtomobilov</a:t>
                      </a:r>
                      <a:r>
                        <a:rPr lang="it-IT" sz="3600" dirty="0"/>
                        <a:t>, </a:t>
                      </a:r>
                      <a:r>
                        <a:rPr lang="it-IT" sz="3600" dirty="0" err="1"/>
                        <a:t>tovornih</a:t>
                      </a:r>
                      <a:r>
                        <a:rPr lang="it-IT" sz="3600" dirty="0"/>
                        <a:t> </a:t>
                      </a:r>
                      <a:r>
                        <a:rPr lang="it-IT" sz="3600" dirty="0" err="1"/>
                        <a:t>vozil</a:t>
                      </a:r>
                      <a:endParaRPr lang="it-IT" sz="3600" dirty="0"/>
                    </a:p>
                  </a:txBody>
                  <a:tcPr marL="137160" marR="137160" marT="137160" marB="137160" anchor="ctr"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62096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dirty="0"/>
                        <a:t>Intenzivnost emisij CO2 na prevoženi km za tovorna vozila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dirty="0"/>
                        <a:t>Alternativna goriva in zniževanje emisij vozil</a:t>
                      </a:r>
                      <a:endParaRPr lang="nn-NO" sz="36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i="1" dirty="0"/>
                        <a:t>[PR20] Energijska učinkovitost in specifični izpusti CO2 iz prometa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414655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0DFC-4C3C-42D6-8664-B2BE241A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73C1-CF2B-41DE-963D-5E9CE3CD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[PR22] </a:t>
            </a:r>
            <a:r>
              <a:rPr lang="en-US" dirty="0" err="1"/>
              <a:t>Število</a:t>
            </a:r>
            <a:r>
              <a:rPr lang="en-US" dirty="0"/>
              <a:t> (</a:t>
            </a:r>
            <a:r>
              <a:rPr lang="en-US" dirty="0" err="1"/>
              <a:t>delež</a:t>
            </a:r>
            <a:r>
              <a:rPr lang="en-US" dirty="0"/>
              <a:t>?) </a:t>
            </a:r>
            <a:r>
              <a:rPr lang="en-US" dirty="0" err="1"/>
              <a:t>električnih</a:t>
            </a:r>
            <a:r>
              <a:rPr lang="en-US" dirty="0"/>
              <a:t> </a:t>
            </a:r>
            <a:r>
              <a:rPr lang="en-US" dirty="0" err="1"/>
              <a:t>vozil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5C90-C6B2-4F55-9215-124790C6D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D8819-D0A6-4EA3-940D-C123BFC8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01904-7052-4914-AC51-3A5807EDF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1" y="1909141"/>
            <a:ext cx="8610600" cy="10723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A1BF0-FEFB-4F5F-83BB-6F5C4A635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08" y="2133600"/>
            <a:ext cx="8795904" cy="10499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B9AC12-2E68-4BFD-A583-373455B19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8608" y="1940518"/>
            <a:ext cx="7749135" cy="11152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2F1E-F1EF-4929-AD38-170ADB906FA9}"/>
              </a:ext>
            </a:extLst>
          </p:cNvPr>
          <p:cNvSpPr txBox="1"/>
          <p:nvPr/>
        </p:nvSpPr>
        <p:spPr>
          <a:xfrm>
            <a:off x="6627142" y="12769334"/>
            <a:ext cx="1242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https://kazalci.arso.gov.si/sl/content/stevilo-elektricnih-vozil?tid=14</a:t>
            </a:r>
          </a:p>
        </p:txBody>
      </p:sp>
    </p:spTree>
    <p:extLst>
      <p:ext uri="{BB962C8B-B14F-4D97-AF65-F5344CB8AC3E}">
        <p14:creationId xmlns:p14="http://schemas.microsoft.com/office/powerpoint/2010/main" val="1999566619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ClimatePath2050</Template>
  <TotalTime>750</TotalTime>
  <Words>832</Words>
  <Application>Microsoft Office PowerPoint</Application>
  <PresentationFormat>Custom</PresentationFormat>
  <Paragraphs>110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ClimatePath2050</vt:lpstr>
      <vt:lpstr>Novi cilji, novi kazalci –  predlogi novih kazalcev za spremljanje doseganja ciljev in izvajanje ukrepov do leta 2030</vt:lpstr>
      <vt:lpstr>Kam ciljamo v prometu?(1)</vt:lpstr>
      <vt:lpstr>Kam ciljamo v prometu?(2)</vt:lpstr>
      <vt:lpstr>Kako bomo dosegli te cilje?</vt:lpstr>
      <vt:lpstr>Predlogi kazalcev - PROMET</vt:lpstr>
      <vt:lpstr>Predlog NEPN2 - ukrepi</vt:lpstr>
      <vt:lpstr>PowerPoint Presentation</vt:lpstr>
      <vt:lpstr>PowerPoint Presentation</vt:lpstr>
      <vt:lpstr>[PR22] Število (delež?) električnih vozil</vt:lpstr>
      <vt:lpstr>[PR01] Obseg in sestava potniškega prevoza in prometa</vt:lpstr>
      <vt:lpstr>[PR02] Obseg in sestava tovornega prevoza in prometa</vt:lpstr>
      <vt:lpstr>Emisije iz prometa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Matjaž Česen</cp:lastModifiedBy>
  <cp:revision>67</cp:revision>
  <dcterms:created xsi:type="dcterms:W3CDTF">2021-08-26T09:25:12Z</dcterms:created>
  <dcterms:modified xsi:type="dcterms:W3CDTF">2023-10-10T07:47:24Z</dcterms:modified>
</cp:coreProperties>
</file>