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8" r:id="rId3"/>
    <p:sldId id="264" r:id="rId4"/>
    <p:sldId id="266" r:id="rId5"/>
    <p:sldId id="265" r:id="rId6"/>
    <p:sldId id="267" r:id="rId7"/>
    <p:sldId id="272" r:id="rId8"/>
    <p:sldId id="273" r:id="rId9"/>
    <p:sldId id="275" r:id="rId10"/>
    <p:sldId id="274" r:id="rId11"/>
    <p:sldId id="276" r:id="rId12"/>
    <p:sldId id="277" r:id="rId13"/>
    <p:sldId id="270" r:id="rId14"/>
    <p:sldId id="262" r:id="rId15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DA4"/>
    <a:srgbClr val="DEDEDE"/>
    <a:srgbClr val="40C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88172" autoAdjust="0"/>
  </p:normalViewPr>
  <p:slideViewPr>
    <p:cSldViewPr snapToGrid="0">
      <p:cViewPr varScale="1">
        <p:scale>
          <a:sx n="50" d="100"/>
          <a:sy n="50" d="100"/>
        </p:scale>
        <p:origin x="1926" y="102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CDA7-B2F6-7C43-A6AA-7B7D34AB716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30A-A4A2-EC49-93F0-1C93E9EC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Emisije CO2 za nova v letu 2021 = 114 gCO2/km (cilj 95)</a:t>
            </a:r>
          </a:p>
          <a:p>
            <a:r>
              <a:rPr lang="sl-SI" dirty="0"/>
              <a:t>Za skupne emisije CO2 – cilj 2020 152 gCO2/km, dejanska vrednost 183 gCO2/km – izračun iz dejanskih emisij CO2 osebnih vozil in prevoženih km (ne upošteva prevoženih km električnih vozil)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1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Emisije CO2 za nova v letu 2021 = 114 gCO2/km (cilj 95)</a:t>
            </a:r>
          </a:p>
          <a:p>
            <a:r>
              <a:rPr lang="sl-SI" dirty="0"/>
              <a:t>Za skupne emisije CO2 – cilj 2020 152 gCO2/km, dejanska vrednost 183 gCO2/km – izračun iz dejanskih emisij CO2 osebnih vozil in prevoženih km (ne upošteva prevoženih km električnih vozil)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Izhodišče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0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 OP-TGP 2020 je bila predvidena rast za 300 mio </a:t>
            </a:r>
            <a:r>
              <a:rPr lang="sl-SI" dirty="0" err="1"/>
              <a:t>pkm</a:t>
            </a:r>
            <a:r>
              <a:rPr lang="sl-SI" dirty="0"/>
              <a:t> v 8 letih, v </a:t>
            </a:r>
            <a:r>
              <a:rPr lang="sl-SI" dirty="0" err="1"/>
              <a:t>NEPNih</a:t>
            </a:r>
            <a:r>
              <a:rPr lang="sl-SI" dirty="0"/>
              <a:t> pa predvidena rast za 900 mio </a:t>
            </a:r>
            <a:r>
              <a:rPr lang="sl-SI" dirty="0" err="1"/>
              <a:t>pkm</a:t>
            </a:r>
            <a:r>
              <a:rPr lang="sl-SI" dirty="0"/>
              <a:t> v 10 letih. , večina rasti na cestnem JPP (3/4)</a:t>
            </a:r>
            <a:endParaRPr lang="en-US" dirty="0"/>
          </a:p>
          <a:p>
            <a:endParaRPr lang="en-US" dirty="0"/>
          </a:p>
          <a:p>
            <a:r>
              <a:rPr lang="sl-SI" dirty="0"/>
              <a:t>V 2022 so </a:t>
            </a:r>
            <a:r>
              <a:rPr lang="sl-SI" dirty="0" err="1"/>
              <a:t>pkm</a:t>
            </a:r>
            <a:r>
              <a:rPr lang="sl-SI" dirty="0"/>
              <a:t> po železnicah presegli vrednost iz 2019 (835 mio </a:t>
            </a:r>
            <a:r>
              <a:rPr lang="sl-SI" dirty="0" err="1"/>
              <a:t>pkm</a:t>
            </a:r>
            <a:r>
              <a:rPr lang="sl-SI" dirty="0"/>
              <a:t>, v 2019 - 698 mio </a:t>
            </a:r>
            <a:r>
              <a:rPr lang="sl-SI" dirty="0" err="1"/>
              <a:t>pkm</a:t>
            </a:r>
            <a:r>
              <a:rPr lang="sl-SI" dirty="0"/>
              <a:t>), 20% več</a:t>
            </a:r>
          </a:p>
          <a:p>
            <a:r>
              <a:rPr lang="sl-SI" dirty="0"/>
              <a:t>Avtobusi  - cestni linijski 15 % manj, mestni 35 % manj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4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Emisije CO2 za nova v letu 2021 = 114 gCO2/km (cilj 95)</a:t>
            </a:r>
          </a:p>
          <a:p>
            <a:r>
              <a:rPr lang="sl-SI" dirty="0"/>
              <a:t>Za skupne emisije CO2 – cilj 2020 152 gCO2/km, dejanska vrednost 183 gCO2/km – izračun iz dejanskih emisij CO2 osebnih vozil in prevoženih km (ne upošteva prevoženih km električnih vozil)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6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Za cestni prevoz – podatki samo za domača (v SI registrirana) tovorna vozila</a:t>
            </a:r>
          </a:p>
          <a:p>
            <a:r>
              <a:rPr lang="sl-SI" dirty="0"/>
              <a:t>Za železniški prevoz – vsi prevozniki, ki vozijo po slovenskem omrežju</a:t>
            </a:r>
          </a:p>
          <a:p>
            <a:endParaRPr lang="sl-SI" dirty="0"/>
          </a:p>
          <a:p>
            <a:r>
              <a:rPr lang="sl-SI" dirty="0"/>
              <a:t>Luka Koper, v 2022 se je število vlakov povečalo za 4 %, število tovornjakov pa za 8 %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podnebnapot2050.s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 flipH="1">
            <a:off x="-6069790" y="-1105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6595219"/>
            <a:ext cx="13590746" cy="3155007"/>
          </a:xfrm>
          <a:prstGeom prst="rect">
            <a:avLst/>
          </a:prstGeom>
        </p:spPr>
        <p:txBody>
          <a:bodyPr anchor="b"/>
          <a:lstStyle>
            <a:lvl1pPr algn="l">
              <a:defRPr sz="9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Kliknite</a:t>
            </a:r>
            <a:r>
              <a:rPr lang="en-US" dirty="0"/>
              <a:t> za </a:t>
            </a:r>
            <a:r>
              <a:rPr lang="en-US" dirty="0" err="1"/>
              <a:t>spremembo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predstav</a:t>
            </a:r>
            <a:r>
              <a:rPr lang="sl-SI" dirty="0"/>
              <a:t>i</a:t>
            </a:r>
            <a:r>
              <a:rPr lang="en-US" dirty="0" err="1"/>
              <a:t>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5725313"/>
            <a:ext cx="13526169" cy="11481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799">
                <a:solidFill>
                  <a:schemeClr val="bg1"/>
                </a:solidFill>
                <a:latin typeface="Arial"/>
                <a:cs typeface="Arial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 err="1"/>
              <a:t>Dogodek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EA79-07C5-4AFB-88F0-1CD154FF25D9}"/>
              </a:ext>
            </a:extLst>
          </p:cNvPr>
          <p:cNvSpPr txBox="1"/>
          <p:nvPr userDrawn="1"/>
        </p:nvSpPr>
        <p:spPr>
          <a:xfrm>
            <a:off x="20291903" y="4162711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kern="1200" cap="small" baseline="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Kazalci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endParaRPr lang="sl-SI" sz="4800" b="1" dirty="0">
              <a:solidFill>
                <a:srgbClr val="40C8F4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11A817-D23C-4CC2-B7FA-1648EA6B4C94}"/>
              </a:ext>
            </a:extLst>
          </p:cNvPr>
          <p:cNvGrpSpPr/>
          <p:nvPr userDrawn="1"/>
        </p:nvGrpSpPr>
        <p:grpSpPr>
          <a:xfrm>
            <a:off x="16313403" y="3477250"/>
            <a:ext cx="3654397" cy="3606094"/>
            <a:chOff x="18923252" y="7949301"/>
            <a:chExt cx="3654397" cy="36060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00FD5A0-55F2-4EC5-A5AA-F9AE2D79E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DDD556-BAC6-403B-9B71-ED93FCEF845C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85" y="1083184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85" y="3938954"/>
            <a:ext cx="21025723" cy="8414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0C8F4"/>
          </a:solidFill>
        </p:spPr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9B9AF-CE90-4776-A6BB-C9A04B34A5C3}"/>
              </a:ext>
            </a:extLst>
          </p:cNvPr>
          <p:cNvSpPr txBox="1"/>
          <p:nvPr userDrawn="1"/>
        </p:nvSpPr>
        <p:spPr>
          <a:xfrm>
            <a:off x="1395498" y="1268990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A4614C-47BB-44C3-9888-92F70BF4C67B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A24979-520B-4790-BCEC-750F1595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6A20A4-C24C-4785-A985-0122A93EA8F0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ca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ize-birdsinger-963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8"/>
            <a:ext cx="24377650" cy="13713302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6008732" y="-291686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3268" y="2647409"/>
            <a:ext cx="12952560" cy="5681153"/>
          </a:xfrm>
          <a:prstGeom prst="rect">
            <a:avLst/>
          </a:prstGeom>
        </p:spPr>
        <p:txBody>
          <a:bodyPr anchor="b"/>
          <a:lstStyle>
            <a:lvl1pPr>
              <a:defRPr sz="9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l-SI" dirty="0"/>
              <a:t>Hvala za pozornost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3268" y="8382538"/>
            <a:ext cx="13964260" cy="3283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rgbClr val="FFFFFF"/>
                </a:solidFill>
                <a:latin typeface="Arial"/>
                <a:cs typeface="Arial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Ime in priimek</a:t>
            </a:r>
            <a:br>
              <a:rPr lang="sl-SI" dirty="0"/>
            </a:br>
            <a:r>
              <a:rPr lang="sl-SI" dirty="0"/>
              <a:t>e-pošta: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83116-4909-413E-AED6-5F25796B8E46}"/>
              </a:ext>
            </a:extLst>
          </p:cNvPr>
          <p:cNvSpPr txBox="1"/>
          <p:nvPr userDrawn="1"/>
        </p:nvSpPr>
        <p:spPr>
          <a:xfrm>
            <a:off x="1569296" y="12583554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chemeClr val="bg1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1EF3A5-A204-4274-AF6A-FAFB97DD1C9C}"/>
              </a:ext>
            </a:extLst>
          </p:cNvPr>
          <p:cNvGrpSpPr/>
          <p:nvPr userDrawn="1"/>
        </p:nvGrpSpPr>
        <p:grpSpPr>
          <a:xfrm>
            <a:off x="557665" y="12428826"/>
            <a:ext cx="786392" cy="775998"/>
            <a:chOff x="426995" y="12532742"/>
            <a:chExt cx="786392" cy="7759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74EECC-DEC1-4BD3-8E4D-F58D6D2C6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C9CE30-498C-4450-A0BF-A162401A8DEB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9924680" y="2345664"/>
            <a:ext cx="8064729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smo pripravili: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390" y="3199525"/>
            <a:ext cx="7089297" cy="118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47489" b="19615"/>
          <a:stretch/>
        </p:blipFill>
        <p:spPr>
          <a:xfrm>
            <a:off x="9333429" y="4889779"/>
            <a:ext cx="11015939" cy="32794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91144" y="2229556"/>
            <a:ext cx="0" cy="9673069"/>
          </a:xfrm>
          <a:prstGeom prst="line">
            <a:avLst/>
          </a:prstGeom>
          <a:ln>
            <a:solidFill>
              <a:srgbClr val="40C8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526814"/>
            <a:ext cx="3939170" cy="10116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1B5478-6824-4685-9480-67F77CCF92EE}"/>
              </a:ext>
            </a:extLst>
          </p:cNvPr>
          <p:cNvSpPr txBox="1"/>
          <p:nvPr userDrawn="1"/>
        </p:nvSpPr>
        <p:spPr>
          <a:xfrm>
            <a:off x="5162632" y="5560406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b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</a:b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71CB775-9E04-4E93-B9A6-AB2E7C5B99AE}"/>
              </a:ext>
            </a:extLst>
          </p:cNvPr>
          <p:cNvSpPr txBox="1">
            <a:spLocks/>
          </p:cNvSpPr>
          <p:nvPr userDrawn="1"/>
        </p:nvSpPr>
        <p:spPr>
          <a:xfrm>
            <a:off x="9900390" y="8354311"/>
            <a:ext cx="12269142" cy="1508428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>
                <a:solidFill>
                  <a:srgbClr val="40C8F4"/>
                </a:solidFill>
                <a:latin typeface="Arial"/>
                <a:cs typeface="Arial"/>
              </a:rPr>
              <a:t>Pripravljeno v sklopu projekta </a:t>
            </a:r>
            <a:r>
              <a:rPr lang="sl-SI" sz="2400" b="1" i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Strokovne podlage za izpolnitev nacionalnih, evropskih in mednarodnih obveznosti poročanja ter pripravo stališča s področja blaženja podnebnih sprememb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  <a:r>
              <a:rPr lang="sl-SI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za Ministrstvo za okolje in prostor.</a:t>
            </a:r>
            <a:r>
              <a:rPr lang="hr-HR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92FC6D0-1644-4683-B537-519B0FC7942E}"/>
              </a:ext>
            </a:extLst>
          </p:cNvPr>
          <p:cNvSpPr txBox="1">
            <a:spLocks/>
          </p:cNvSpPr>
          <p:nvPr userDrawn="1"/>
        </p:nvSpPr>
        <p:spPr>
          <a:xfrm>
            <a:off x="9924680" y="11213459"/>
            <a:ext cx="12707782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je objavljeno na 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  <a:hlinkClick r:id="rId4"/>
              </a:rPr>
              <a:t>https://podnebnapot2050.si/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70F07E-567D-4FAF-9392-B1FCF5FC0518}"/>
              </a:ext>
            </a:extLst>
          </p:cNvPr>
          <p:cNvGrpSpPr/>
          <p:nvPr userDrawn="1"/>
        </p:nvGrpSpPr>
        <p:grpSpPr>
          <a:xfrm>
            <a:off x="1111677" y="4886950"/>
            <a:ext cx="3654397" cy="3606094"/>
            <a:chOff x="18923252" y="7949301"/>
            <a:chExt cx="3654397" cy="36060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6A6385-0642-4ECD-8BDA-1CD84127C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21C858-448E-4AEE-8C9E-416B0189A5B7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id="{7CF2EAC3-ABCE-48E2-8911-4B46E36D5740}"/>
              </a:ext>
            </a:extLst>
          </p:cNvPr>
          <p:cNvSpPr txBox="1">
            <a:spLocks/>
          </p:cNvSpPr>
          <p:nvPr userDrawn="1"/>
        </p:nvSpPr>
        <p:spPr>
          <a:xfrm>
            <a:off x="9924680" y="9815016"/>
            <a:ext cx="10114628" cy="1106010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Metodologija za pripravo Podnebnega ogledala je bila razvita v okviru projekta 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LIFE Podnebna pot 2050 </a:t>
            </a:r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(LIFE 16 GIC/SI/000043).</a:t>
            </a:r>
            <a:endParaRPr lang="hr-HR" sz="2400" b="0" kern="1200" dirty="0">
              <a:solidFill>
                <a:srgbClr val="40C8F4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277" y="9673595"/>
            <a:ext cx="1850157" cy="1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4" y="1118354"/>
            <a:ext cx="21025723" cy="1632444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690FE-563F-46CA-BA63-7B7641680647}"/>
              </a:ext>
            </a:extLst>
          </p:cNvPr>
          <p:cNvSpPr txBox="1"/>
          <p:nvPr userDrawn="1"/>
        </p:nvSpPr>
        <p:spPr>
          <a:xfrm>
            <a:off x="1395498" y="12695745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935F1-EFAC-4AAE-84A6-D68941AF344D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31CD9A-366A-4894-9FA9-4C75C1D73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B5960B-1E15-4E5E-BAD2-86292357B5F1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08" y="1135939"/>
            <a:ext cx="21025723" cy="1293778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493" y="2648737"/>
            <a:ext cx="10426292" cy="164782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000" y="4519246"/>
            <a:ext cx="10312888" cy="7770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7755" y="2683906"/>
            <a:ext cx="10363676" cy="1647824"/>
          </a:xfrm>
          <a:prstGeom prst="rect">
            <a:avLst/>
          </a:prstGeom>
        </p:spPr>
        <p:txBody>
          <a:bodyPr numCol="1"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47755" y="4501662"/>
            <a:ext cx="10363676" cy="776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04121-91B7-483A-848E-D04B6FA1937E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4BC870-F730-433A-A6A2-A16868D2E7E7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30CECB-6F3A-40D9-AB65-926E98191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FBD835-4A59-4E45-A356-AB2750C28E04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84000" y="1137765"/>
            <a:ext cx="15240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3137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  <a:endParaRPr lang="en-US" sz="7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47509-0B58-45D8-A159-DB7BE2A955D6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05171C-FC24-4C0D-AC14-8C3EA100AA8F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F65AE5-451D-40CE-82F1-2343CA397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CEF3FD-9218-4D19-849C-912DDE27D2E6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solidFill>
            <a:srgbClr val="40C8F4"/>
          </a:soli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</p:sldLayoutIdLst>
  <p:hf hd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7200" dirty="0"/>
              <a:t>Kazalci Podnebnega ogledala za promet – trenutno stanje in možnosti za njihovo uporabo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DE7F1-6725-4065-9A3E-E835EBE12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0" y="5168348"/>
            <a:ext cx="13526169" cy="1388572"/>
          </a:xfrm>
        </p:spPr>
        <p:txBody>
          <a:bodyPr/>
          <a:lstStyle/>
          <a:p>
            <a:r>
              <a:rPr lang="sl-SI" sz="3600" dirty="0"/>
              <a:t>Delavnica Kazalci Podnebno ogledalo</a:t>
            </a:r>
            <a:br>
              <a:rPr lang="sl-SI" dirty="0"/>
            </a:br>
            <a:r>
              <a:rPr lang="sl-SI" b="1" dirty="0"/>
              <a:t>Promet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4A651-07E8-4594-AFEB-48CD286729A1}"/>
              </a:ext>
            </a:extLst>
          </p:cNvPr>
          <p:cNvSpPr txBox="1"/>
          <p:nvPr/>
        </p:nvSpPr>
        <p:spPr>
          <a:xfrm>
            <a:off x="1808144" y="10345190"/>
            <a:ext cx="1457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baseline="0" dirty="0">
                <a:solidFill>
                  <a:srgbClr val="FFFFFF"/>
                </a:solidFill>
                <a:latin typeface="Arial"/>
                <a:cs typeface="Arial"/>
              </a:rPr>
              <a:t>Matjaž Česen, Institut Jožef Stefan – Center za energetsko učinkovitost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A1BF0-D778-49FD-BFCE-EC16B269058D}"/>
              </a:ext>
            </a:extLst>
          </p:cNvPr>
          <p:cNvSpPr txBox="1"/>
          <p:nvPr/>
        </p:nvSpPr>
        <p:spPr>
          <a:xfrm>
            <a:off x="1808145" y="10938548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70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Kazalci: [PO05] Trajnostni tovorni prevoz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C54F0-CC81-479D-B3CE-2D84A9C5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426" y="3938954"/>
            <a:ext cx="9359882" cy="841497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dirty="0"/>
              <a:t>Od ciljnega deleža železniškega prevoza se</a:t>
            </a:r>
            <a:r>
              <a:rPr lang="sl-SI" b="1" dirty="0">
                <a:solidFill>
                  <a:srgbClr val="6E4DA4"/>
                </a:solidFill>
              </a:rPr>
              <a:t> ODDALJUJEMO</a:t>
            </a:r>
            <a:endParaRPr lang="sl-SI" sz="4400" b="1" dirty="0">
              <a:solidFill>
                <a:srgbClr val="6E4DA4"/>
              </a:solidFill>
              <a:cs typeface="Arial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31373B"/>
                </a:solidFill>
              </a:rPr>
              <a:t>Upoštevan prevoz z vsaj eno točko v Sloveniji </a:t>
            </a:r>
            <a:r>
              <a:rPr lang="sl-SI" dirty="0">
                <a:solidFill>
                  <a:srgbClr val="31373B"/>
                </a:solidFill>
              </a:rPr>
              <a:t>(nalaganje, razkladanje, notranji prevoz)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l-SI" sz="4400" b="1" dirty="0">
              <a:solidFill>
                <a:srgbClr val="31373B"/>
              </a:solidFill>
              <a:cs typeface="Arial"/>
            </a:endParaRPr>
          </a:p>
          <a:p>
            <a:endParaRPr lang="sl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E8696-04B5-44E0-ACF3-57C0705CC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8" y="2899410"/>
            <a:ext cx="11862964" cy="94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Kazalci: [PO05] Trajnostni tovorni prevoz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C54F0-CC81-479D-B3CE-2D84A9C5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426" y="3317853"/>
            <a:ext cx="9359882" cy="841497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dirty="0"/>
              <a:t>Struktura </a:t>
            </a:r>
            <a:r>
              <a:rPr lang="sl-SI" b="1" dirty="0"/>
              <a:t>cestnega </a:t>
            </a:r>
            <a:r>
              <a:rPr lang="sl-SI" dirty="0"/>
              <a:t>prevoza (brez kabotaže): </a:t>
            </a:r>
            <a:br>
              <a:rPr lang="sl-SI" dirty="0"/>
            </a:br>
            <a:r>
              <a:rPr lang="sl-SI" dirty="0"/>
              <a:t>notranji </a:t>
            </a:r>
            <a:r>
              <a:rPr lang="sl-SI" b="1" dirty="0"/>
              <a:t>19 %</a:t>
            </a:r>
            <a:r>
              <a:rPr lang="sl-SI" dirty="0"/>
              <a:t>, </a:t>
            </a:r>
            <a:br>
              <a:rPr lang="sl-SI" dirty="0"/>
            </a:br>
            <a:r>
              <a:rPr lang="sl-SI" dirty="0"/>
              <a:t>mednarodni (naloženo v SI) </a:t>
            </a:r>
            <a:r>
              <a:rPr lang="sl-SI" b="1" dirty="0"/>
              <a:t>46 %</a:t>
            </a:r>
            <a:r>
              <a:rPr lang="sl-SI" dirty="0"/>
              <a:t>, mednarodni (razloženo v SI) </a:t>
            </a:r>
            <a:r>
              <a:rPr lang="sl-SI" b="1" dirty="0"/>
              <a:t>35 %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31373B"/>
                </a:solidFill>
              </a:rPr>
              <a:t>Struktura </a:t>
            </a:r>
            <a:r>
              <a:rPr lang="sl-SI" b="1" dirty="0">
                <a:solidFill>
                  <a:srgbClr val="31373B"/>
                </a:solidFill>
              </a:rPr>
              <a:t>železniškega </a:t>
            </a:r>
            <a:r>
              <a:rPr lang="sl-SI" dirty="0">
                <a:solidFill>
                  <a:srgbClr val="31373B"/>
                </a:solidFill>
              </a:rPr>
              <a:t>prevoza (brez tranzita):</a:t>
            </a:r>
            <a:br>
              <a:rPr lang="sl-SI" dirty="0">
                <a:solidFill>
                  <a:srgbClr val="31373B"/>
                </a:solidFill>
              </a:rPr>
            </a:br>
            <a:r>
              <a:rPr lang="sl-SI" dirty="0">
                <a:solidFill>
                  <a:srgbClr val="31373B"/>
                </a:solidFill>
              </a:rPr>
              <a:t>notranji </a:t>
            </a:r>
            <a:r>
              <a:rPr lang="sl-SI" b="1" dirty="0">
                <a:solidFill>
                  <a:srgbClr val="31373B"/>
                </a:solidFill>
              </a:rPr>
              <a:t>16 %</a:t>
            </a:r>
            <a:br>
              <a:rPr lang="sl-SI" dirty="0">
                <a:solidFill>
                  <a:srgbClr val="31373B"/>
                </a:solidFill>
              </a:rPr>
            </a:br>
            <a:r>
              <a:rPr lang="sl-SI" dirty="0">
                <a:solidFill>
                  <a:srgbClr val="31373B"/>
                </a:solidFill>
              </a:rPr>
              <a:t>mednarodni (naloženo v SI) </a:t>
            </a:r>
            <a:r>
              <a:rPr lang="sl-SI" b="1" dirty="0">
                <a:solidFill>
                  <a:srgbClr val="31373B"/>
                </a:solidFill>
              </a:rPr>
              <a:t>57 %</a:t>
            </a:r>
            <a:br>
              <a:rPr lang="sl-SI" dirty="0">
                <a:solidFill>
                  <a:srgbClr val="31373B"/>
                </a:solidFill>
              </a:rPr>
            </a:br>
            <a:r>
              <a:rPr lang="sl-SI" dirty="0">
                <a:solidFill>
                  <a:srgbClr val="31373B"/>
                </a:solidFill>
              </a:rPr>
              <a:t>mednarodni (razloženo v SI) </a:t>
            </a:r>
            <a:r>
              <a:rPr lang="sl-SI" b="1" dirty="0">
                <a:solidFill>
                  <a:srgbClr val="31373B"/>
                </a:solidFill>
              </a:rPr>
              <a:t>27 %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31373B"/>
                </a:solidFill>
              </a:rPr>
              <a:t>Glavni vzrok za znižanje deleža </a:t>
            </a:r>
            <a:r>
              <a:rPr lang="sl-SI" dirty="0">
                <a:solidFill>
                  <a:srgbClr val="31373B"/>
                </a:solidFill>
              </a:rPr>
              <a:t>– dvig </a:t>
            </a:r>
            <a:r>
              <a:rPr lang="sl-SI" dirty="0" err="1">
                <a:solidFill>
                  <a:srgbClr val="31373B"/>
                </a:solidFill>
              </a:rPr>
              <a:t>tkm</a:t>
            </a:r>
            <a:r>
              <a:rPr lang="sl-SI" dirty="0">
                <a:solidFill>
                  <a:srgbClr val="31373B"/>
                </a:solidFill>
              </a:rPr>
              <a:t> po cestah, </a:t>
            </a:r>
            <a:r>
              <a:rPr lang="sl-SI" dirty="0" err="1">
                <a:solidFill>
                  <a:srgbClr val="31373B"/>
                </a:solidFill>
              </a:rPr>
              <a:t>tkm</a:t>
            </a:r>
            <a:r>
              <a:rPr lang="sl-SI" dirty="0">
                <a:solidFill>
                  <a:srgbClr val="31373B"/>
                </a:solidFill>
              </a:rPr>
              <a:t> po železnicah nižji</a:t>
            </a:r>
            <a:r>
              <a:rPr lang="sl-SI" b="1" dirty="0">
                <a:solidFill>
                  <a:srgbClr val="31373B"/>
                </a:solidFill>
              </a:rPr>
              <a:t> (dela na omrežju, omejena kapaciteta)</a:t>
            </a:r>
            <a:br>
              <a:rPr lang="sl-SI" dirty="0">
                <a:solidFill>
                  <a:srgbClr val="31373B"/>
                </a:solidFill>
              </a:rPr>
            </a:br>
            <a:endParaRPr lang="sl-SI" dirty="0">
              <a:solidFill>
                <a:srgbClr val="31373B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l-SI" sz="4400" b="1" dirty="0">
              <a:solidFill>
                <a:srgbClr val="31373B"/>
              </a:solidFill>
              <a:cs typeface="Arial"/>
            </a:endParaRPr>
          </a:p>
          <a:p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BB869-FABC-449A-B505-75660BC62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57" y="2225831"/>
            <a:ext cx="10734189" cy="105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9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6801-F275-40FA-BC5C-07E40124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Dekompozicija emisij CO2 - POTNIŠKI PROMET</a:t>
            </a:r>
            <a:endParaRPr lang="sl-SI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B0C7C-C7DF-44C2-BC7B-9690F338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8A7F6E-B635-497D-B972-A86CDF847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42" y="2382834"/>
            <a:ext cx="11955152" cy="10286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E93D27-69C9-409B-AE51-F4924CD6B20B}"/>
              </a:ext>
            </a:extLst>
          </p:cNvPr>
          <p:cNvSpPr txBox="1"/>
          <p:nvPr/>
        </p:nvSpPr>
        <p:spPr>
          <a:xfrm>
            <a:off x="4934309" y="2553419"/>
            <a:ext cx="50081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31373B"/>
                </a:solidFill>
                <a:latin typeface="Arial"/>
                <a:cs typeface="Arial"/>
              </a:rPr>
              <a:t>Glede na predhodno leto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14EADB-7358-4502-A658-3FD73BF3D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89024" y="2437009"/>
            <a:ext cx="11122697" cy="95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6801-F275-40FA-BC5C-07E40124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Dekompozicija emisij CO2 – TOVORNI PROMET</a:t>
            </a:r>
            <a:endParaRPr lang="sl-SI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B0C7C-C7DF-44C2-BC7B-9690F338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68F459-C631-4A3B-B5A5-A3F743DC7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6F1D8-9EA2-49D1-8D7C-F624E45A6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85" y="2187572"/>
            <a:ext cx="11238304" cy="104452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12DD81-9A72-47A6-98F8-D620428196BA}"/>
              </a:ext>
            </a:extLst>
          </p:cNvPr>
          <p:cNvSpPr txBox="1"/>
          <p:nvPr/>
        </p:nvSpPr>
        <p:spPr>
          <a:xfrm>
            <a:off x="4716686" y="2408747"/>
            <a:ext cx="50081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3200" b="1" dirty="0">
                <a:solidFill>
                  <a:srgbClr val="31373B"/>
                </a:solidFill>
                <a:latin typeface="Arial"/>
                <a:cs typeface="Arial"/>
              </a:rPr>
              <a:t>Glede na predhodno leto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3C7C9B-39C2-4821-8329-B180749E8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491" y="2400853"/>
            <a:ext cx="10982629" cy="107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1675-9875-4A93-BE25-38A336B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04CBC-8B45-44B0-BD03-24F92F34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matjaz.cesen@ijs.si</a:t>
            </a:r>
            <a:endParaRPr lang="sl-SI"/>
          </a:p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606ED-FC26-4471-A3E5-F621F84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2DD7-2604-4FC4-9D2D-B0D6021C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Poraba</a:t>
            </a:r>
            <a:r>
              <a:rPr lang="en-US" dirty="0"/>
              <a:t> </a:t>
            </a:r>
            <a:r>
              <a:rPr lang="en-US" dirty="0" err="1"/>
              <a:t>goriv</a:t>
            </a:r>
            <a:r>
              <a:rPr lang="en-US" dirty="0"/>
              <a:t> v </a:t>
            </a:r>
            <a:r>
              <a:rPr lang="en-US" dirty="0" err="1"/>
              <a:t>prometu</a:t>
            </a:r>
            <a:r>
              <a:rPr lang="en-US" dirty="0"/>
              <a:t> (</a:t>
            </a:r>
            <a:r>
              <a:rPr lang="en-US" dirty="0" err="1"/>
              <a:t>Domača</a:t>
            </a:r>
            <a:r>
              <a:rPr lang="en-US" dirty="0"/>
              <a:t>/</a:t>
            </a:r>
            <a:r>
              <a:rPr lang="en-US" dirty="0" err="1"/>
              <a:t>tuja</a:t>
            </a:r>
            <a:r>
              <a:rPr lang="en-US" dirty="0"/>
              <a:t>)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791B-8A76-40CF-A0F8-2B2BFD5D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7300" y="3938954"/>
            <a:ext cx="7543799" cy="8414971"/>
          </a:xfrm>
        </p:spPr>
        <p:txBody>
          <a:bodyPr/>
          <a:lstStyle/>
          <a:p>
            <a:r>
              <a:rPr lang="en-US" b="1" dirty="0"/>
              <a:t>2021/2005		</a:t>
            </a:r>
          </a:p>
          <a:p>
            <a:r>
              <a:rPr lang="en-US" dirty="0"/>
              <a:t>VSI			+51%</a:t>
            </a:r>
          </a:p>
          <a:p>
            <a:r>
              <a:rPr lang="en-US" dirty="0" err="1"/>
              <a:t>Domača</a:t>
            </a:r>
            <a:r>
              <a:rPr lang="en-US" dirty="0"/>
              <a:t> 		+77%</a:t>
            </a:r>
          </a:p>
          <a:p>
            <a:r>
              <a:rPr lang="en-US" dirty="0" err="1"/>
              <a:t>Tuja</a:t>
            </a:r>
            <a:r>
              <a:rPr lang="en-US" dirty="0"/>
              <a:t>			-56%</a:t>
            </a:r>
          </a:p>
          <a:p>
            <a:r>
              <a:rPr lang="en-US" dirty="0" err="1"/>
              <a:t>Število</a:t>
            </a:r>
            <a:r>
              <a:rPr lang="en-US" dirty="0"/>
              <a:t> </a:t>
            </a:r>
            <a:r>
              <a:rPr lang="en-US" dirty="0" err="1"/>
              <a:t>avtov</a:t>
            </a:r>
            <a:r>
              <a:rPr lang="en-US" dirty="0"/>
              <a:t>		+50%</a:t>
            </a:r>
          </a:p>
          <a:p>
            <a:endParaRPr lang="en-US" b="1" dirty="0"/>
          </a:p>
          <a:p>
            <a:r>
              <a:rPr lang="en-US" b="1" dirty="0" err="1"/>
              <a:t>Delež</a:t>
            </a:r>
            <a:r>
              <a:rPr lang="en-US" b="1" dirty="0"/>
              <a:t> </a:t>
            </a:r>
            <a:r>
              <a:rPr lang="en-US" b="1" dirty="0" err="1"/>
              <a:t>tujih</a:t>
            </a:r>
            <a:endParaRPr lang="en-US" b="1" dirty="0"/>
          </a:p>
          <a:p>
            <a:r>
              <a:rPr lang="en-US" dirty="0"/>
              <a:t>2005 13%, 2008 23%, </a:t>
            </a:r>
            <a:br>
              <a:rPr lang="en-US" dirty="0"/>
            </a:br>
            <a:r>
              <a:rPr lang="en-US" dirty="0"/>
              <a:t>2012 18%, 2019 6%, </a:t>
            </a:r>
            <a:br>
              <a:rPr lang="en-US" dirty="0"/>
            </a:br>
            <a:r>
              <a:rPr lang="en-US" dirty="0"/>
              <a:t>2021 6%, 2022 ? 	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F5214-7AC5-417D-A36A-4DA7C082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1550F-F77D-4A02-A4AE-A5A74576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3636821"/>
            <a:ext cx="15324920" cy="901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Emisije iz prometa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3DEF4-232E-445C-970E-A45A89636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4428" y="2442159"/>
            <a:ext cx="22848793" cy="101235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Kazalci: [PO02] Emisije CO2 iz novih in vseh osebnih vozil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1C31A-409D-48AD-BA10-C946D4D26346}"/>
              </a:ext>
            </a:extLst>
          </p:cNvPr>
          <p:cNvSpPr txBox="1"/>
          <p:nvPr/>
        </p:nvSpPr>
        <p:spPr>
          <a:xfrm>
            <a:off x="13995917" y="4198776"/>
            <a:ext cx="91683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sz="4800" b="1" dirty="0">
                <a:solidFill>
                  <a:srgbClr val="31373B"/>
                </a:solidFill>
                <a:cs typeface="Arial"/>
              </a:rPr>
              <a:t>Cilj pri CO2 novih osebnih vozil v letu 2021 v Sloveniji ni bil dosežen (presežek za 20 %)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sz="4800" b="1" dirty="0">
                <a:solidFill>
                  <a:srgbClr val="31373B"/>
                </a:solidFill>
                <a:cs typeface="Arial"/>
              </a:rPr>
              <a:t>Cilj za emisije CO2 vseh osebnih vozil v 2020 je bil prav tako presežen (za </a:t>
            </a:r>
            <a:br>
              <a:rPr lang="sl-SI" sz="4800" b="1" dirty="0">
                <a:solidFill>
                  <a:srgbClr val="31373B"/>
                </a:solidFill>
                <a:cs typeface="Arial"/>
              </a:rPr>
            </a:br>
            <a:r>
              <a:rPr lang="sl-SI" sz="4800" b="1" dirty="0">
                <a:solidFill>
                  <a:srgbClr val="31373B"/>
                </a:solidFill>
                <a:cs typeface="Arial"/>
              </a:rPr>
              <a:t>20%)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l-SI" sz="4800" b="1" dirty="0">
              <a:solidFill>
                <a:srgbClr val="31373B"/>
              </a:solidFill>
              <a:cs typeface="Arial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811F2A-BD7F-42EE-81BF-8C7F98388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3387" y="3447609"/>
            <a:ext cx="11925546" cy="90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Kazalci: [PO02] Emisije CO2 iz novih in vseh osebnih vozil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1BD2A-3D7E-42B4-BCBC-7299007B0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EB926-6A28-4910-9CDB-9F3EC7F0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47" y="2958644"/>
            <a:ext cx="11926824" cy="90754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4A5476-8BF9-4E00-B0C3-5B47ED45A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1471" y="3857042"/>
            <a:ext cx="10840851" cy="84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7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Kazalci: [PO03] Delež OVE v energiji goriv za pogon vozil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C54F0-CC81-479D-B3CE-2D84A9C5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426" y="3938954"/>
            <a:ext cx="9359882" cy="841497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sz="4400" b="1" dirty="0">
                <a:solidFill>
                  <a:srgbClr val="6E4DA4"/>
                </a:solidFill>
                <a:cs typeface="Arial"/>
              </a:rPr>
              <a:t>Cilj za delež OVE v prometu </a:t>
            </a:r>
            <a:r>
              <a:rPr lang="sl-SI" sz="4400" dirty="0">
                <a:solidFill>
                  <a:srgbClr val="31373B"/>
                </a:solidFill>
                <a:cs typeface="Arial"/>
              </a:rPr>
              <a:t>po </a:t>
            </a:r>
            <a:r>
              <a:rPr lang="sl-SI" sz="4400" b="1" dirty="0">
                <a:solidFill>
                  <a:srgbClr val="31373B"/>
                </a:solidFill>
                <a:cs typeface="Arial"/>
              </a:rPr>
              <a:t>direktivi OVE </a:t>
            </a:r>
            <a:r>
              <a:rPr lang="sl-SI" sz="4400" dirty="0">
                <a:solidFill>
                  <a:srgbClr val="31373B"/>
                </a:solidFill>
                <a:cs typeface="Arial"/>
              </a:rPr>
              <a:t>za leto</a:t>
            </a:r>
            <a:r>
              <a:rPr lang="sl-SI" sz="4400" b="1" dirty="0">
                <a:solidFill>
                  <a:srgbClr val="31373B"/>
                </a:solidFill>
                <a:cs typeface="Arial"/>
              </a:rPr>
              <a:t> 2020 </a:t>
            </a:r>
            <a:br>
              <a:rPr lang="sl-SI" sz="4400" b="1" dirty="0">
                <a:solidFill>
                  <a:srgbClr val="31373B"/>
                </a:solidFill>
                <a:cs typeface="Arial"/>
              </a:rPr>
            </a:br>
            <a:r>
              <a:rPr lang="sl-SI" sz="4400" b="1" dirty="0">
                <a:solidFill>
                  <a:srgbClr val="31373B"/>
                </a:solidFill>
                <a:cs typeface="Arial"/>
              </a:rPr>
              <a:t>(10 %) </a:t>
            </a:r>
            <a:r>
              <a:rPr lang="sl-SI" sz="4400" b="1" dirty="0">
                <a:solidFill>
                  <a:srgbClr val="6E4DA4"/>
                </a:solidFill>
                <a:cs typeface="Arial"/>
              </a:rPr>
              <a:t>je bil dosežen</a:t>
            </a:r>
            <a:r>
              <a:rPr lang="sl-SI" sz="4400" b="1" dirty="0">
                <a:solidFill>
                  <a:srgbClr val="31373B"/>
                </a:solidFill>
                <a:cs typeface="Arial"/>
              </a:rPr>
              <a:t> v 2020 (10,2 %) in 2021 (10,6 %)</a:t>
            </a:r>
            <a:endParaRPr lang="sl-SI" sz="4400" b="1" dirty="0">
              <a:solidFill>
                <a:srgbClr val="6E4DA4"/>
              </a:solidFill>
              <a:cs typeface="Arial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31373B"/>
                </a:solidFill>
              </a:rPr>
              <a:t>Po</a:t>
            </a:r>
            <a:r>
              <a:rPr lang="sl-SI" b="1" dirty="0">
                <a:solidFill>
                  <a:srgbClr val="31373B"/>
                </a:solidFill>
              </a:rPr>
              <a:t> </a:t>
            </a:r>
            <a:r>
              <a:rPr lang="sl-SI" b="1" dirty="0">
                <a:solidFill>
                  <a:srgbClr val="6E4DA4"/>
                </a:solidFill>
              </a:rPr>
              <a:t>NEPN1</a:t>
            </a:r>
            <a:r>
              <a:rPr lang="sl-SI" b="1" dirty="0">
                <a:solidFill>
                  <a:srgbClr val="31373B"/>
                </a:solidFill>
              </a:rPr>
              <a:t> </a:t>
            </a:r>
            <a:r>
              <a:rPr lang="sl-SI" dirty="0">
                <a:solidFill>
                  <a:srgbClr val="31373B"/>
                </a:solidFill>
              </a:rPr>
              <a:t>je bil za</a:t>
            </a:r>
            <a:r>
              <a:rPr lang="sl-SI" b="1" dirty="0">
                <a:solidFill>
                  <a:srgbClr val="31373B"/>
                </a:solidFill>
              </a:rPr>
              <a:t> 2020 </a:t>
            </a:r>
            <a:r>
              <a:rPr lang="sl-SI" dirty="0">
                <a:solidFill>
                  <a:srgbClr val="31373B"/>
                </a:solidFill>
              </a:rPr>
              <a:t>in</a:t>
            </a:r>
            <a:r>
              <a:rPr lang="sl-SI" b="1" dirty="0">
                <a:solidFill>
                  <a:srgbClr val="31373B"/>
                </a:solidFill>
              </a:rPr>
              <a:t> 2021 </a:t>
            </a:r>
            <a:r>
              <a:rPr lang="sl-SI" dirty="0">
                <a:solidFill>
                  <a:srgbClr val="31373B"/>
                </a:solidFill>
              </a:rPr>
              <a:t>določen </a:t>
            </a:r>
            <a:r>
              <a:rPr lang="sl-SI" b="1" dirty="0">
                <a:solidFill>
                  <a:srgbClr val="31373B"/>
                </a:solidFill>
              </a:rPr>
              <a:t>cilj 10,2 % </a:t>
            </a:r>
            <a:r>
              <a:rPr lang="sl-SI" dirty="0">
                <a:solidFill>
                  <a:srgbClr val="31373B"/>
                </a:solidFill>
              </a:rPr>
              <a:t>in</a:t>
            </a:r>
            <a:r>
              <a:rPr lang="sl-SI" b="1" dirty="0">
                <a:solidFill>
                  <a:srgbClr val="31373B"/>
                </a:solidFill>
              </a:rPr>
              <a:t> 10,9 % - </a:t>
            </a:r>
            <a:r>
              <a:rPr lang="sl-SI" b="1" dirty="0">
                <a:solidFill>
                  <a:srgbClr val="6E4DA4"/>
                </a:solidFill>
              </a:rPr>
              <a:t>ta cilj ni bil dosežen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sz="4400" dirty="0">
                <a:cs typeface="Arial"/>
              </a:rPr>
              <a:t>V letu 2022 </a:t>
            </a:r>
            <a:r>
              <a:rPr lang="sl-SI" dirty="0"/>
              <a:t>bo delež nižji, ker so imeli distributerji odpustek pri </a:t>
            </a:r>
            <a:r>
              <a:rPr lang="sl-SI" dirty="0" err="1"/>
              <a:t>primešavanju</a:t>
            </a:r>
            <a:r>
              <a:rPr lang="sl-SI" dirty="0"/>
              <a:t> biogoriv zaradi visokih cen energentov</a:t>
            </a:r>
            <a:endParaRPr lang="sl-SI" sz="4400" dirty="0">
              <a:cs typeface="Arial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l-SI" sz="4400" b="1" dirty="0">
              <a:solidFill>
                <a:srgbClr val="31373B"/>
              </a:solidFill>
              <a:cs typeface="Arial"/>
            </a:endParaRPr>
          </a:p>
          <a:p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55299-CC72-4673-84AC-D167CF933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42" y="3011193"/>
            <a:ext cx="11189281" cy="97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Kazalci: [PO03] Delež OVE v energiji goriv za pogon vozil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C54F0-CC81-479D-B3CE-2D84A9C5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7426" y="3938954"/>
            <a:ext cx="9359882" cy="841497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sz="4400" dirty="0">
                <a:cs typeface="Arial"/>
              </a:rPr>
              <a:t>K doseganju cilja</a:t>
            </a:r>
            <a:r>
              <a:rPr lang="sl-SI" sz="4400" b="1" dirty="0">
                <a:solidFill>
                  <a:srgbClr val="6E4DA4"/>
                </a:solidFill>
                <a:cs typeface="Arial"/>
              </a:rPr>
              <a:t> daleč največ prispevajo biogoriva (95 %)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31373B"/>
                </a:solidFill>
              </a:rPr>
              <a:t>Elektrika v železniškem prometu </a:t>
            </a:r>
            <a:r>
              <a:rPr lang="sl-SI" dirty="0">
                <a:solidFill>
                  <a:srgbClr val="31373B"/>
                </a:solidFill>
              </a:rPr>
              <a:t>prispeva preostanek </a:t>
            </a:r>
            <a:br>
              <a:rPr lang="sl-SI" dirty="0">
                <a:solidFill>
                  <a:srgbClr val="31373B"/>
                </a:solidFill>
              </a:rPr>
            </a:br>
            <a:r>
              <a:rPr lang="sl-SI" dirty="0">
                <a:solidFill>
                  <a:srgbClr val="31373B"/>
                </a:solidFill>
              </a:rPr>
              <a:t>(5 %)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rgbClr val="31373B"/>
                </a:solidFill>
              </a:rPr>
              <a:t>Elektrika v cestnem prometu je leta 2021 prispevala 0,2 % </a:t>
            </a:r>
            <a:r>
              <a:rPr lang="sl-SI" dirty="0">
                <a:solidFill>
                  <a:srgbClr val="31373B"/>
                </a:solidFill>
              </a:rPr>
              <a:t>(ni zajeta celotna raba električne energije vozil)</a:t>
            </a:r>
            <a:endParaRPr lang="sl-SI" dirty="0">
              <a:solidFill>
                <a:srgbClr val="6E4DA4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l-SI" sz="4400" b="1" dirty="0">
              <a:solidFill>
                <a:srgbClr val="31373B"/>
              </a:solidFill>
              <a:cs typeface="Arial"/>
            </a:endParaRPr>
          </a:p>
          <a:p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73188-7C9C-4C82-84DF-A1B53B79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585" y="3077347"/>
            <a:ext cx="10073240" cy="93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0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Kazalci: [PO04] Potniški kilometri v javnem potniškem prevozu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B825A-EBAC-4DAE-BF68-66632617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87" y="3133343"/>
            <a:ext cx="10121363" cy="94461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F2CC81-E936-41A7-B647-10117019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1648" y="3133343"/>
            <a:ext cx="10263858" cy="841497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Cilj za leto 2020 ni bil dosežen! </a:t>
            </a:r>
            <a:r>
              <a:rPr lang="sl-SI" dirty="0"/>
              <a:t>Ob nadaljevanju trenda v letih 2014-2019 bi cilj dosegli </a:t>
            </a:r>
            <a:r>
              <a:rPr lang="sl-SI" b="1" dirty="0"/>
              <a:t>2032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Projekcije v NEPN1 in tudi v osnutku NEPN2 znatno bolj ambiciozne </a:t>
            </a:r>
            <a:r>
              <a:rPr lang="sl-SI" dirty="0"/>
              <a:t>(2030 ~ 2.600 </a:t>
            </a:r>
            <a:r>
              <a:rPr lang="sl-SI" dirty="0" err="1"/>
              <a:t>pkm</a:t>
            </a:r>
            <a:r>
              <a:rPr lang="sl-SI" dirty="0"/>
              <a:t>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265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3370-8EB0-44C8-912D-C40137188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Kazalci: [PO04] Potniški kilometri v javnem potniškem prevozu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A7D24-B9F2-46EA-985A-C10654844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0" y="3938954"/>
            <a:ext cx="9520908" cy="841497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Težava s podatki</a:t>
            </a:r>
            <a:r>
              <a:rPr lang="sl-SI" dirty="0"/>
              <a:t>: ni podatkov o </a:t>
            </a:r>
            <a:r>
              <a:rPr lang="sl-SI" dirty="0" err="1"/>
              <a:t>pkm</a:t>
            </a:r>
            <a:r>
              <a:rPr lang="sl-SI" dirty="0"/>
              <a:t> za mestni potniški prevoz (samo število potnikov) – ocena IJS, nezanesljivi podatki za </a:t>
            </a:r>
            <a:r>
              <a:rPr lang="sl-SI" dirty="0" err="1"/>
              <a:t>pkm</a:t>
            </a:r>
            <a:r>
              <a:rPr lang="sl-SI" dirty="0"/>
              <a:t> cestni javni linijski prevoz - ocena SURS („medkrajevni“), predpostavke za železniški potniški promet (abonentske vozovnice)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39D88-B17A-412E-9596-B1AA103F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17E89-92AD-4823-99C5-C5A5A4A3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42" y="3227596"/>
            <a:ext cx="10822658" cy="94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3786"/>
      </p:ext>
    </p:extLst>
  </p:cSld>
  <p:clrMapOvr>
    <a:masterClrMapping/>
  </p:clrMapOvr>
</p:sld>
</file>

<file path=ppt/theme/theme1.xml><?xml version="1.0" encoding="utf-8"?>
<a:theme xmlns:a="http://schemas.openxmlformats.org/drawingml/2006/main" name="ClimatePath2050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C8F4">
            <a:alpha val="9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err="1" smtClean="0">
            <a:solidFill>
              <a:srgbClr val="31373B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ClimatePath2050</Template>
  <TotalTime>679</TotalTime>
  <Words>876</Words>
  <Application>Microsoft Office PowerPoint</Application>
  <PresentationFormat>Custom</PresentationFormat>
  <Paragraphs>81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ClimatePath2050</vt:lpstr>
      <vt:lpstr>Kazalci Podnebnega ogledala za promet – trenutno stanje in možnosti za njihovo uporabo</vt:lpstr>
      <vt:lpstr>Poraba goriv v prometu (Domača/tuja)</vt:lpstr>
      <vt:lpstr>Emisije iz prometa</vt:lpstr>
      <vt:lpstr>Kazalci: [PO02] Emisije CO2 iz novih in vseh osebnih vozil (1)</vt:lpstr>
      <vt:lpstr>Kazalci: [PO02] Emisije CO2 iz novih in vseh osebnih vozil (2)</vt:lpstr>
      <vt:lpstr>Kazalci: [PO03] Delež OVE v energiji goriv za pogon vozil (1)</vt:lpstr>
      <vt:lpstr>Kazalci: [PO03] Delež OVE v energiji goriv za pogon vozil (2)</vt:lpstr>
      <vt:lpstr>Kazalci: [PO04] Potniški kilometri v javnem potniškem prevozu (1)</vt:lpstr>
      <vt:lpstr>Kazalci: [PO04] Potniški kilometri v javnem potniškem prevozu (2)</vt:lpstr>
      <vt:lpstr>Kazalci: [PO05] Trajnostni tovorni prevoz (1)</vt:lpstr>
      <vt:lpstr>Kazalci: [PO05] Trajnostni tovorni prevoz (2)</vt:lpstr>
      <vt:lpstr>Dekompozicija emisij CO2 - POTNIŠKI PROMET</vt:lpstr>
      <vt:lpstr>Dekompozicija emisij CO2 – TOVORNI PROMET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naslov prezentacije</dc:title>
  <dc:creator>Barbara Petelin Visočnik</dc:creator>
  <cp:lastModifiedBy>Matjaž Česen</cp:lastModifiedBy>
  <cp:revision>59</cp:revision>
  <dcterms:created xsi:type="dcterms:W3CDTF">2021-08-26T09:25:12Z</dcterms:created>
  <dcterms:modified xsi:type="dcterms:W3CDTF">2023-10-10T07:15:15Z</dcterms:modified>
</cp:coreProperties>
</file>