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8" r:id="rId1"/>
    <p:sldMasterId id="2147483692" r:id="rId2"/>
    <p:sldMasterId id="2147483749" r:id="rId3"/>
  </p:sldMasterIdLst>
  <p:notesMasterIdLst>
    <p:notesMasterId r:id="rId39"/>
  </p:notesMasterIdLst>
  <p:handoutMasterIdLst>
    <p:handoutMasterId r:id="rId40"/>
  </p:handoutMasterIdLst>
  <p:sldIdLst>
    <p:sldId id="440" r:id="rId4"/>
    <p:sldId id="441" r:id="rId5"/>
    <p:sldId id="442" r:id="rId6"/>
    <p:sldId id="443" r:id="rId7"/>
    <p:sldId id="461" r:id="rId8"/>
    <p:sldId id="480" r:id="rId9"/>
    <p:sldId id="482" r:id="rId10"/>
    <p:sldId id="481" r:id="rId11"/>
    <p:sldId id="463" r:id="rId12"/>
    <p:sldId id="464" r:id="rId13"/>
    <p:sldId id="465" r:id="rId14"/>
    <p:sldId id="466" r:id="rId15"/>
    <p:sldId id="468" r:id="rId16"/>
    <p:sldId id="471" r:id="rId17"/>
    <p:sldId id="500" r:id="rId18"/>
    <p:sldId id="474" r:id="rId19"/>
    <p:sldId id="475" r:id="rId20"/>
    <p:sldId id="476" r:id="rId21"/>
    <p:sldId id="477" r:id="rId22"/>
    <p:sldId id="479" r:id="rId23"/>
    <p:sldId id="449" r:id="rId24"/>
    <p:sldId id="448" r:id="rId25"/>
    <p:sldId id="501" r:id="rId26"/>
    <p:sldId id="502" r:id="rId27"/>
    <p:sldId id="453" r:id="rId28"/>
    <p:sldId id="452" r:id="rId29"/>
    <p:sldId id="460" r:id="rId30"/>
    <p:sldId id="483" r:id="rId31"/>
    <p:sldId id="484" r:id="rId32"/>
    <p:sldId id="494" r:id="rId33"/>
    <p:sldId id="495" r:id="rId34"/>
    <p:sldId id="496" r:id="rId35"/>
    <p:sldId id="488" r:id="rId36"/>
    <p:sldId id="499" r:id="rId37"/>
    <p:sldId id="459" r:id="rId38"/>
  </p:sldIdLst>
  <p:sldSz cx="9144000" cy="6858000" type="screen4x3"/>
  <p:notesSz cx="6864350"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 xmlns:p15="http://schemas.microsoft.com/office/powerpoint/2012/main">
        <p15:guide id="1" orient="horz" pos="3149"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357"/>
    <a:srgbClr val="006666"/>
    <a:srgbClr val="008080"/>
    <a:srgbClr val="D0A230"/>
    <a:srgbClr val="A50021"/>
    <a:srgbClr val="D69D2A"/>
    <a:srgbClr val="113A60"/>
    <a:srgbClr val="FFCC66"/>
    <a:srgbClr val="006654"/>
    <a:srgbClr val="D4C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111" autoAdjust="0"/>
    <p:restoredTop sz="80710" autoAdjust="0"/>
  </p:normalViewPr>
  <p:slideViewPr>
    <p:cSldViewPr snapToGrid="0">
      <p:cViewPr>
        <p:scale>
          <a:sx n="66" d="100"/>
          <a:sy n="66" d="100"/>
        </p:scale>
        <p:origin x="-2100" y="-210"/>
      </p:cViewPr>
      <p:guideLst>
        <p:guide orient="horz" pos="2160"/>
        <p:guide pos="290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43" d="100"/>
          <a:sy n="143" d="100"/>
        </p:scale>
        <p:origin x="-1832" y="-104"/>
      </p:cViewPr>
      <p:guideLst>
        <p:guide orient="horz" pos="3149"/>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62782-00EF-48F7-8232-3507FD69CCA7}"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GB"/>
        </a:p>
      </dgm:t>
    </dgm:pt>
    <dgm:pt modelId="{FF6E319D-1F7E-4018-B245-7699596C084A}">
      <dgm:prSet custT="1"/>
      <dgm:spPr/>
      <dgm:t>
        <a:bodyPr/>
        <a:lstStyle/>
        <a:p>
          <a:pPr rtl="0"/>
          <a:r>
            <a:rPr lang="en-GB" sz="1800" b="1" dirty="0" smtClean="0">
              <a:solidFill>
                <a:schemeClr val="tx2">
                  <a:lumMod val="60000"/>
                  <a:lumOff val="40000"/>
                </a:schemeClr>
              </a:solidFill>
            </a:rPr>
            <a:t>EEA </a:t>
          </a:r>
          <a:endParaRPr lang="en-GB" sz="1800" b="1" dirty="0">
            <a:solidFill>
              <a:schemeClr val="tx2">
                <a:lumMod val="60000"/>
                <a:lumOff val="40000"/>
              </a:schemeClr>
            </a:solidFill>
          </a:endParaRPr>
        </a:p>
      </dgm:t>
    </dgm:pt>
    <dgm:pt modelId="{33E9556E-658B-4DD7-B638-26C0E7935097}" type="parTrans" cxnId="{EDA0FE78-AF9B-4C31-B5EE-99B40928D547}">
      <dgm:prSet/>
      <dgm:spPr/>
      <dgm:t>
        <a:bodyPr/>
        <a:lstStyle/>
        <a:p>
          <a:endParaRPr lang="en-GB"/>
        </a:p>
      </dgm:t>
    </dgm:pt>
    <dgm:pt modelId="{82C69005-FA44-4D5B-B98C-2FCDDCD6F493}" type="sibTrans" cxnId="{EDA0FE78-AF9B-4C31-B5EE-99B40928D547}">
      <dgm:prSet/>
      <dgm:spPr/>
      <dgm:t>
        <a:bodyPr/>
        <a:lstStyle/>
        <a:p>
          <a:endParaRPr lang="en-GB"/>
        </a:p>
      </dgm:t>
    </dgm:pt>
    <dgm:pt modelId="{8C439DDC-F9FD-4582-B1CD-8791C4E29339}">
      <dgm:prSet custT="1"/>
      <dgm:spPr/>
      <dgm:t>
        <a:bodyPr/>
        <a:lstStyle/>
        <a:p>
          <a:pPr rtl="0">
            <a:lnSpc>
              <a:spcPct val="100000"/>
            </a:lnSpc>
            <a:spcAft>
              <a:spcPts val="0"/>
            </a:spcAft>
          </a:pPr>
          <a:r>
            <a:rPr lang="en-GB" sz="1800" b="1" dirty="0" smtClean="0">
              <a:solidFill>
                <a:srgbClr val="113A60"/>
              </a:solidFill>
            </a:rPr>
            <a:t>EEA global megatrends relevant for European environment – what are they?</a:t>
          </a:r>
          <a:endParaRPr lang="en-GB" sz="1800" b="1" dirty="0">
            <a:solidFill>
              <a:srgbClr val="113A60"/>
            </a:solidFill>
          </a:endParaRPr>
        </a:p>
      </dgm:t>
    </dgm:pt>
    <dgm:pt modelId="{D37B65AF-2775-4191-8136-15842DE6A628}" type="parTrans" cxnId="{267A4BC3-1C6D-41E9-83D0-09AF32AC2604}">
      <dgm:prSet/>
      <dgm:spPr/>
      <dgm:t>
        <a:bodyPr/>
        <a:lstStyle/>
        <a:p>
          <a:endParaRPr lang="en-GB"/>
        </a:p>
      </dgm:t>
    </dgm:pt>
    <dgm:pt modelId="{0D6D27E1-98B4-45E8-8872-E4CFD97535AF}" type="sibTrans" cxnId="{267A4BC3-1C6D-41E9-83D0-09AF32AC2604}">
      <dgm:prSet/>
      <dgm:spPr/>
      <dgm:t>
        <a:bodyPr/>
        <a:lstStyle/>
        <a:p>
          <a:endParaRPr lang="en-GB"/>
        </a:p>
      </dgm:t>
    </dgm:pt>
    <dgm:pt modelId="{6AFDF41A-DA4E-44FB-B9E3-85484D909FDC}">
      <dgm:prSet custT="1"/>
      <dgm:spPr/>
      <dgm:t>
        <a:bodyPr/>
        <a:lstStyle/>
        <a:p>
          <a:pPr>
            <a:lnSpc>
              <a:spcPct val="100000"/>
            </a:lnSpc>
            <a:spcAft>
              <a:spcPts val="0"/>
            </a:spcAft>
          </a:pPr>
          <a:r>
            <a:rPr lang="en-GB" sz="1800" b="1" dirty="0" smtClean="0">
              <a:solidFill>
                <a:schemeClr val="accent5">
                  <a:lumMod val="50000"/>
                </a:schemeClr>
              </a:solidFill>
            </a:rPr>
            <a:t>Impacts, risks</a:t>
          </a:r>
        </a:p>
      </dgm:t>
    </dgm:pt>
    <dgm:pt modelId="{EA1F694F-0BBC-47A4-A9E5-F913B1D90D1C}" type="parTrans" cxnId="{91045F0B-8AF8-426B-914E-58FDA0613CC9}">
      <dgm:prSet/>
      <dgm:spPr/>
      <dgm:t>
        <a:bodyPr/>
        <a:lstStyle/>
        <a:p>
          <a:endParaRPr lang="en-GB"/>
        </a:p>
      </dgm:t>
    </dgm:pt>
    <dgm:pt modelId="{C684B80D-88A5-4D6A-8E86-2B3F6A5CDF74}" type="sibTrans" cxnId="{91045F0B-8AF8-426B-914E-58FDA0613CC9}">
      <dgm:prSet/>
      <dgm:spPr/>
      <dgm:t>
        <a:bodyPr/>
        <a:lstStyle/>
        <a:p>
          <a:endParaRPr lang="en-GB"/>
        </a:p>
      </dgm:t>
    </dgm:pt>
    <dgm:pt modelId="{F496F266-AE7F-4432-92E0-8578AF592D41}">
      <dgm:prSet custT="1"/>
      <dgm:spPr/>
      <dgm:t>
        <a:bodyPr/>
        <a:lstStyle/>
        <a:p>
          <a:pPr rtl="0"/>
          <a:r>
            <a:rPr lang="en-GB" sz="1800" b="1" dirty="0" smtClean="0">
              <a:solidFill>
                <a:srgbClr val="D69D2A"/>
              </a:solidFill>
            </a:rPr>
            <a:t>Challenges for sustainable development</a:t>
          </a:r>
          <a:endParaRPr lang="en-GB" sz="1800" b="1" dirty="0">
            <a:solidFill>
              <a:srgbClr val="D69D2A"/>
            </a:solidFill>
          </a:endParaRPr>
        </a:p>
      </dgm:t>
    </dgm:pt>
    <dgm:pt modelId="{7B9694A8-5CD1-4D1B-BFAD-86F16B712536}" type="parTrans" cxnId="{31C8C0BC-D97B-427E-8A5D-C37B57B0732C}">
      <dgm:prSet/>
      <dgm:spPr/>
      <dgm:t>
        <a:bodyPr/>
        <a:lstStyle/>
        <a:p>
          <a:endParaRPr lang="en-GB"/>
        </a:p>
      </dgm:t>
    </dgm:pt>
    <dgm:pt modelId="{BBFBE8FF-A94C-4C0A-9E4E-276CFBA900CE}" type="sibTrans" cxnId="{31C8C0BC-D97B-427E-8A5D-C37B57B0732C}">
      <dgm:prSet/>
      <dgm:spPr/>
      <dgm:t>
        <a:bodyPr/>
        <a:lstStyle/>
        <a:p>
          <a:endParaRPr lang="en-GB"/>
        </a:p>
      </dgm:t>
    </dgm:pt>
    <dgm:pt modelId="{5F145FA6-C0AA-483D-B044-E6CF81F995F7}" type="pres">
      <dgm:prSet presAssocID="{A0462782-00EF-48F7-8232-3507FD69CCA7}" presName="Name0" presStyleCnt="0">
        <dgm:presLayoutVars>
          <dgm:chMax val="7"/>
          <dgm:chPref val="7"/>
          <dgm:dir/>
          <dgm:animLvl val="lvl"/>
        </dgm:presLayoutVars>
      </dgm:prSet>
      <dgm:spPr/>
      <dgm:t>
        <a:bodyPr/>
        <a:lstStyle/>
        <a:p>
          <a:endParaRPr lang="en-GB"/>
        </a:p>
      </dgm:t>
    </dgm:pt>
    <dgm:pt modelId="{2CFBC9F6-1F70-4550-A470-B97A8C1DCAF9}" type="pres">
      <dgm:prSet presAssocID="{FF6E319D-1F7E-4018-B245-7699596C084A}" presName="Accent1" presStyleCnt="0"/>
      <dgm:spPr/>
    </dgm:pt>
    <dgm:pt modelId="{2DD34B2E-B8E8-4B95-A4EA-0690BC8B64DF}" type="pres">
      <dgm:prSet presAssocID="{FF6E319D-1F7E-4018-B245-7699596C084A}" presName="Accent" presStyleLbl="node1" presStyleIdx="0" presStyleCnt="4"/>
      <dgm:spPr/>
    </dgm:pt>
    <dgm:pt modelId="{815531BA-2BC5-4126-AECB-5A278A915795}" type="pres">
      <dgm:prSet presAssocID="{FF6E319D-1F7E-4018-B245-7699596C084A}" presName="Parent1" presStyleLbl="revTx" presStyleIdx="0" presStyleCnt="4">
        <dgm:presLayoutVars>
          <dgm:chMax val="1"/>
          <dgm:chPref val="1"/>
          <dgm:bulletEnabled val="1"/>
        </dgm:presLayoutVars>
      </dgm:prSet>
      <dgm:spPr/>
      <dgm:t>
        <a:bodyPr/>
        <a:lstStyle/>
        <a:p>
          <a:endParaRPr lang="en-GB"/>
        </a:p>
      </dgm:t>
    </dgm:pt>
    <dgm:pt modelId="{57881F51-F79F-4292-B996-D6553804E247}" type="pres">
      <dgm:prSet presAssocID="{8C439DDC-F9FD-4582-B1CD-8791C4E29339}" presName="Accent2" presStyleCnt="0"/>
      <dgm:spPr/>
    </dgm:pt>
    <dgm:pt modelId="{7E0827F8-2E08-44A1-9C1A-A1E8C3CB77C3}" type="pres">
      <dgm:prSet presAssocID="{8C439DDC-F9FD-4582-B1CD-8791C4E29339}" presName="Accent" presStyleLbl="node1" presStyleIdx="1" presStyleCnt="4"/>
      <dgm:spPr>
        <a:solidFill>
          <a:srgbClr val="006654"/>
        </a:solidFill>
      </dgm:spPr>
      <dgm:t>
        <a:bodyPr/>
        <a:lstStyle/>
        <a:p>
          <a:endParaRPr lang="en-GB"/>
        </a:p>
      </dgm:t>
    </dgm:pt>
    <dgm:pt modelId="{E6A7984B-BF5B-4C51-A74A-56629609FDA0}" type="pres">
      <dgm:prSet presAssocID="{8C439DDC-F9FD-4582-B1CD-8791C4E29339}" presName="Parent2" presStyleLbl="revTx" presStyleIdx="1" presStyleCnt="4" custScaleX="443627" custLinFactX="73723" custLinFactNeighborX="100000" custLinFactNeighborY="-4028">
        <dgm:presLayoutVars>
          <dgm:chMax val="1"/>
          <dgm:chPref val="1"/>
          <dgm:bulletEnabled val="1"/>
        </dgm:presLayoutVars>
      </dgm:prSet>
      <dgm:spPr/>
      <dgm:t>
        <a:bodyPr/>
        <a:lstStyle/>
        <a:p>
          <a:endParaRPr lang="en-GB"/>
        </a:p>
      </dgm:t>
    </dgm:pt>
    <dgm:pt modelId="{0EC3C6CD-AA48-4106-AF26-2280DA25BDB4}" type="pres">
      <dgm:prSet presAssocID="{6AFDF41A-DA4E-44FB-B9E3-85484D909FDC}" presName="Accent3" presStyleCnt="0"/>
      <dgm:spPr/>
    </dgm:pt>
    <dgm:pt modelId="{964583CF-E479-4208-808E-25D857574D83}" type="pres">
      <dgm:prSet presAssocID="{6AFDF41A-DA4E-44FB-B9E3-85484D909FDC}" presName="Accent" presStyleLbl="node1" presStyleIdx="2" presStyleCnt="4"/>
      <dgm:spPr>
        <a:solidFill>
          <a:srgbClr val="016357"/>
        </a:solidFill>
      </dgm:spPr>
      <dgm:t>
        <a:bodyPr/>
        <a:lstStyle/>
        <a:p>
          <a:endParaRPr lang="en-GB"/>
        </a:p>
      </dgm:t>
    </dgm:pt>
    <dgm:pt modelId="{0A526375-F1F5-4DE0-90A7-8DB8DFA5828D}" type="pres">
      <dgm:prSet presAssocID="{6AFDF41A-DA4E-44FB-B9E3-85484D909FDC}" presName="Parent3" presStyleLbl="revTx" presStyleIdx="2" presStyleCnt="4" custScaleX="183104" custLinFactNeighborX="-70559" custLinFactNeighborY="2645">
        <dgm:presLayoutVars>
          <dgm:chMax val="1"/>
          <dgm:chPref val="1"/>
          <dgm:bulletEnabled val="1"/>
        </dgm:presLayoutVars>
      </dgm:prSet>
      <dgm:spPr/>
      <dgm:t>
        <a:bodyPr/>
        <a:lstStyle/>
        <a:p>
          <a:endParaRPr lang="en-GB"/>
        </a:p>
      </dgm:t>
    </dgm:pt>
    <dgm:pt modelId="{E2EB8E66-1BFC-4444-9E68-55DE46DC587D}" type="pres">
      <dgm:prSet presAssocID="{F496F266-AE7F-4432-92E0-8578AF592D41}" presName="Accent4" presStyleCnt="0"/>
      <dgm:spPr/>
    </dgm:pt>
    <dgm:pt modelId="{DCB7501E-BE16-4D22-B12F-7E9D6BAB1D46}" type="pres">
      <dgm:prSet presAssocID="{F496F266-AE7F-4432-92E0-8578AF592D41}" presName="Accent" presStyleLbl="node1" presStyleIdx="3" presStyleCnt="4" custLinFactNeighborX="1347" custLinFactNeighborY="673"/>
      <dgm:spPr>
        <a:solidFill>
          <a:srgbClr val="D0A230"/>
        </a:solidFill>
      </dgm:spPr>
      <dgm:t>
        <a:bodyPr/>
        <a:lstStyle/>
        <a:p>
          <a:endParaRPr lang="en-GB"/>
        </a:p>
      </dgm:t>
    </dgm:pt>
    <dgm:pt modelId="{4A5C64AF-420C-40AD-8963-81ABC0BFED52}" type="pres">
      <dgm:prSet presAssocID="{F496F266-AE7F-4432-92E0-8578AF592D41}" presName="Parent4" presStyleLbl="revTx" presStyleIdx="3" presStyleCnt="4" custScaleX="425931" custLinFactX="46525" custLinFactNeighborX="100000" custLinFactNeighborY="-15021">
        <dgm:presLayoutVars>
          <dgm:chMax val="1"/>
          <dgm:chPref val="1"/>
          <dgm:bulletEnabled val="1"/>
        </dgm:presLayoutVars>
      </dgm:prSet>
      <dgm:spPr/>
      <dgm:t>
        <a:bodyPr/>
        <a:lstStyle/>
        <a:p>
          <a:endParaRPr lang="en-GB"/>
        </a:p>
      </dgm:t>
    </dgm:pt>
  </dgm:ptLst>
  <dgm:cxnLst>
    <dgm:cxn modelId="{F901EA30-7249-45FC-A2A9-79E84D60DEFC}" type="presOf" srcId="{6AFDF41A-DA4E-44FB-B9E3-85484D909FDC}" destId="{0A526375-F1F5-4DE0-90A7-8DB8DFA5828D}" srcOrd="0" destOrd="0" presId="urn:microsoft.com/office/officeart/2009/layout/CircleArrowProcess"/>
    <dgm:cxn modelId="{BA5DBCA0-4781-49E3-A787-E0AB252764F1}" type="presOf" srcId="{F496F266-AE7F-4432-92E0-8578AF592D41}" destId="{4A5C64AF-420C-40AD-8963-81ABC0BFED52}" srcOrd="0" destOrd="0" presId="urn:microsoft.com/office/officeart/2009/layout/CircleArrowProcess"/>
    <dgm:cxn modelId="{91045F0B-8AF8-426B-914E-58FDA0613CC9}" srcId="{A0462782-00EF-48F7-8232-3507FD69CCA7}" destId="{6AFDF41A-DA4E-44FB-B9E3-85484D909FDC}" srcOrd="2" destOrd="0" parTransId="{EA1F694F-0BBC-47A4-A9E5-F913B1D90D1C}" sibTransId="{C684B80D-88A5-4D6A-8E86-2B3F6A5CDF74}"/>
    <dgm:cxn modelId="{66606FC2-0D37-41CE-8F8D-BD3EF9B36512}" type="presOf" srcId="{FF6E319D-1F7E-4018-B245-7699596C084A}" destId="{815531BA-2BC5-4126-AECB-5A278A915795}" srcOrd="0" destOrd="0" presId="urn:microsoft.com/office/officeart/2009/layout/CircleArrowProcess"/>
    <dgm:cxn modelId="{267A4BC3-1C6D-41E9-83D0-09AF32AC2604}" srcId="{A0462782-00EF-48F7-8232-3507FD69CCA7}" destId="{8C439DDC-F9FD-4582-B1CD-8791C4E29339}" srcOrd="1" destOrd="0" parTransId="{D37B65AF-2775-4191-8136-15842DE6A628}" sibTransId="{0D6D27E1-98B4-45E8-8872-E4CFD97535AF}"/>
    <dgm:cxn modelId="{687558AF-6A61-4792-BAD4-7D90A2C8E9ED}" type="presOf" srcId="{A0462782-00EF-48F7-8232-3507FD69CCA7}" destId="{5F145FA6-C0AA-483D-B044-E6CF81F995F7}" srcOrd="0" destOrd="0" presId="urn:microsoft.com/office/officeart/2009/layout/CircleArrowProcess"/>
    <dgm:cxn modelId="{EDA0FE78-AF9B-4C31-B5EE-99B40928D547}" srcId="{A0462782-00EF-48F7-8232-3507FD69CCA7}" destId="{FF6E319D-1F7E-4018-B245-7699596C084A}" srcOrd="0" destOrd="0" parTransId="{33E9556E-658B-4DD7-B638-26C0E7935097}" sibTransId="{82C69005-FA44-4D5B-B98C-2FCDDCD6F493}"/>
    <dgm:cxn modelId="{B5CE39D4-1828-4624-8F15-E7FCAD5B37CA}" type="presOf" srcId="{8C439DDC-F9FD-4582-B1CD-8791C4E29339}" destId="{E6A7984B-BF5B-4C51-A74A-56629609FDA0}" srcOrd="0" destOrd="0" presId="urn:microsoft.com/office/officeart/2009/layout/CircleArrowProcess"/>
    <dgm:cxn modelId="{31C8C0BC-D97B-427E-8A5D-C37B57B0732C}" srcId="{A0462782-00EF-48F7-8232-3507FD69CCA7}" destId="{F496F266-AE7F-4432-92E0-8578AF592D41}" srcOrd="3" destOrd="0" parTransId="{7B9694A8-5CD1-4D1B-BFAD-86F16B712536}" sibTransId="{BBFBE8FF-A94C-4C0A-9E4E-276CFBA900CE}"/>
    <dgm:cxn modelId="{2CF4EA86-C178-4E61-96C5-60786E6BCF21}" type="presParOf" srcId="{5F145FA6-C0AA-483D-B044-E6CF81F995F7}" destId="{2CFBC9F6-1F70-4550-A470-B97A8C1DCAF9}" srcOrd="0" destOrd="0" presId="urn:microsoft.com/office/officeart/2009/layout/CircleArrowProcess"/>
    <dgm:cxn modelId="{57CA1397-665B-4D7B-8715-12DE519D0821}" type="presParOf" srcId="{2CFBC9F6-1F70-4550-A470-B97A8C1DCAF9}" destId="{2DD34B2E-B8E8-4B95-A4EA-0690BC8B64DF}" srcOrd="0" destOrd="0" presId="urn:microsoft.com/office/officeart/2009/layout/CircleArrowProcess"/>
    <dgm:cxn modelId="{3FBB0B7A-98D6-4132-B036-49C0B1BFE1B9}" type="presParOf" srcId="{5F145FA6-C0AA-483D-B044-E6CF81F995F7}" destId="{815531BA-2BC5-4126-AECB-5A278A915795}" srcOrd="1" destOrd="0" presId="urn:microsoft.com/office/officeart/2009/layout/CircleArrowProcess"/>
    <dgm:cxn modelId="{963C75A4-A62B-4DDC-9F42-70AE9E78EE76}" type="presParOf" srcId="{5F145FA6-C0AA-483D-B044-E6CF81F995F7}" destId="{57881F51-F79F-4292-B996-D6553804E247}" srcOrd="2" destOrd="0" presId="urn:microsoft.com/office/officeart/2009/layout/CircleArrowProcess"/>
    <dgm:cxn modelId="{AA4F9719-0745-4E01-81E4-378AE75FCF6F}" type="presParOf" srcId="{57881F51-F79F-4292-B996-D6553804E247}" destId="{7E0827F8-2E08-44A1-9C1A-A1E8C3CB77C3}" srcOrd="0" destOrd="0" presId="urn:microsoft.com/office/officeart/2009/layout/CircleArrowProcess"/>
    <dgm:cxn modelId="{50FF342A-99D5-479A-BFFB-ADAEA1AF5888}" type="presParOf" srcId="{5F145FA6-C0AA-483D-B044-E6CF81F995F7}" destId="{E6A7984B-BF5B-4C51-A74A-56629609FDA0}" srcOrd="3" destOrd="0" presId="urn:microsoft.com/office/officeart/2009/layout/CircleArrowProcess"/>
    <dgm:cxn modelId="{56D4D3C0-D170-42AD-81C7-7C9DF04F6D3F}" type="presParOf" srcId="{5F145FA6-C0AA-483D-B044-E6CF81F995F7}" destId="{0EC3C6CD-AA48-4106-AF26-2280DA25BDB4}" srcOrd="4" destOrd="0" presId="urn:microsoft.com/office/officeart/2009/layout/CircleArrowProcess"/>
    <dgm:cxn modelId="{08C853EF-0F33-41A4-99AE-25D2950D7E9D}" type="presParOf" srcId="{0EC3C6CD-AA48-4106-AF26-2280DA25BDB4}" destId="{964583CF-E479-4208-808E-25D857574D83}" srcOrd="0" destOrd="0" presId="urn:microsoft.com/office/officeart/2009/layout/CircleArrowProcess"/>
    <dgm:cxn modelId="{A7B07DC4-CE48-4FB5-B205-9DC7D083FB96}" type="presParOf" srcId="{5F145FA6-C0AA-483D-B044-E6CF81F995F7}" destId="{0A526375-F1F5-4DE0-90A7-8DB8DFA5828D}" srcOrd="5" destOrd="0" presId="urn:microsoft.com/office/officeart/2009/layout/CircleArrowProcess"/>
    <dgm:cxn modelId="{4D6F74B5-6C12-4895-9C17-A9D94C703C3A}" type="presParOf" srcId="{5F145FA6-C0AA-483D-B044-E6CF81F995F7}" destId="{E2EB8E66-1BFC-4444-9E68-55DE46DC587D}" srcOrd="6" destOrd="0" presId="urn:microsoft.com/office/officeart/2009/layout/CircleArrowProcess"/>
    <dgm:cxn modelId="{56C52637-6FDE-40C0-862F-2A55C9D018FD}" type="presParOf" srcId="{E2EB8E66-1BFC-4444-9E68-55DE46DC587D}" destId="{DCB7501E-BE16-4D22-B12F-7E9D6BAB1D46}" srcOrd="0" destOrd="0" presId="urn:microsoft.com/office/officeart/2009/layout/CircleArrowProcess"/>
    <dgm:cxn modelId="{DD90DEF2-8B34-4C7A-8479-9B967357625E}" type="presParOf" srcId="{5F145FA6-C0AA-483D-B044-E6CF81F995F7}" destId="{4A5C64AF-420C-40AD-8963-81ABC0BFED52}"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586BC-9DE4-4DB3-B75C-79D23DBEF9AD}" type="doc">
      <dgm:prSet loTypeId="urn:microsoft.com/office/officeart/2005/8/layout/chevron1" loCatId="process" qsTypeId="urn:microsoft.com/office/officeart/2005/8/quickstyle/simple2" qsCatId="simple" csTypeId="urn:microsoft.com/office/officeart/2005/8/colors/accent1_4" csCatId="accent1" phldr="1"/>
      <dgm:spPr/>
      <dgm:t>
        <a:bodyPr/>
        <a:lstStyle/>
        <a:p>
          <a:endParaRPr lang="en-GB"/>
        </a:p>
      </dgm:t>
    </dgm:pt>
    <dgm:pt modelId="{DAAD336C-23EF-4718-81FD-08186DF23298}">
      <dgm:prSet phldrT="[Text]"/>
      <dgm:spPr>
        <a:solidFill>
          <a:schemeClr val="accent1">
            <a:lumMod val="40000"/>
            <a:lumOff val="60000"/>
          </a:schemeClr>
        </a:solidFill>
        <a:ln>
          <a:noFill/>
        </a:ln>
        <a:effectLst/>
      </dgm:spPr>
      <dgm:t>
        <a:bodyPr/>
        <a:lstStyle/>
        <a:p>
          <a:r>
            <a:rPr lang="en-GB" dirty="0"/>
            <a:t>2016</a:t>
          </a:r>
        </a:p>
      </dgm:t>
    </dgm:pt>
    <dgm:pt modelId="{9DEA8A98-ECD1-4AA3-AADA-CEB35A017FE1}" type="parTrans" cxnId="{C612675B-4CA0-48B3-8E31-039846F27189}">
      <dgm:prSet/>
      <dgm:spPr/>
      <dgm:t>
        <a:bodyPr/>
        <a:lstStyle/>
        <a:p>
          <a:endParaRPr lang="en-GB"/>
        </a:p>
      </dgm:t>
    </dgm:pt>
    <dgm:pt modelId="{95E17C88-4412-4E3D-BA19-F6B54F2375B4}" type="sibTrans" cxnId="{C612675B-4CA0-48B3-8E31-039846F27189}">
      <dgm:prSet/>
      <dgm:spPr/>
      <dgm:t>
        <a:bodyPr/>
        <a:lstStyle/>
        <a:p>
          <a:endParaRPr lang="en-GB"/>
        </a:p>
      </dgm:t>
    </dgm:pt>
    <dgm:pt modelId="{9332A4D7-2A06-466B-8338-EDC87B97A587}">
      <dgm:prSet phldrT="[Text]"/>
      <dgm:spPr>
        <a:solidFill>
          <a:schemeClr val="accent1">
            <a:lumMod val="60000"/>
            <a:lumOff val="40000"/>
          </a:schemeClr>
        </a:solidFill>
        <a:ln>
          <a:noFill/>
        </a:ln>
        <a:effectLst/>
      </dgm:spPr>
      <dgm:t>
        <a:bodyPr/>
        <a:lstStyle/>
        <a:p>
          <a:r>
            <a:rPr lang="en-GB" dirty="0"/>
            <a:t>2017</a:t>
          </a:r>
        </a:p>
      </dgm:t>
    </dgm:pt>
    <dgm:pt modelId="{5E4AE71E-705A-438C-BD0A-4683BE959182}" type="parTrans" cxnId="{84AE8BF0-7FCB-434F-8BF2-1BA32F75E32D}">
      <dgm:prSet/>
      <dgm:spPr/>
      <dgm:t>
        <a:bodyPr/>
        <a:lstStyle/>
        <a:p>
          <a:endParaRPr lang="en-GB"/>
        </a:p>
      </dgm:t>
    </dgm:pt>
    <dgm:pt modelId="{9E6CA19F-8395-49AC-8A62-E5A24BB60E0F}" type="sibTrans" cxnId="{84AE8BF0-7FCB-434F-8BF2-1BA32F75E32D}">
      <dgm:prSet/>
      <dgm:spPr/>
      <dgm:t>
        <a:bodyPr/>
        <a:lstStyle/>
        <a:p>
          <a:endParaRPr lang="en-GB"/>
        </a:p>
      </dgm:t>
    </dgm:pt>
    <dgm:pt modelId="{7A93AB1D-DD36-4515-82D8-F5AECD23FD8E}">
      <dgm:prSet phldrT="[Text]"/>
      <dgm:spPr>
        <a:solidFill>
          <a:schemeClr val="accent1">
            <a:lumMod val="75000"/>
          </a:schemeClr>
        </a:solidFill>
        <a:ln>
          <a:noFill/>
        </a:ln>
        <a:effectLst/>
      </dgm:spPr>
      <dgm:t>
        <a:bodyPr/>
        <a:lstStyle/>
        <a:p>
          <a:r>
            <a:rPr lang="en-GB" dirty="0"/>
            <a:t>2018</a:t>
          </a:r>
        </a:p>
      </dgm:t>
    </dgm:pt>
    <dgm:pt modelId="{448C8245-BCF7-4F17-BAAD-B686C29464C3}" type="parTrans" cxnId="{3D8AD394-4F7F-4FB3-A606-67FC3E54F6BA}">
      <dgm:prSet/>
      <dgm:spPr/>
      <dgm:t>
        <a:bodyPr/>
        <a:lstStyle/>
        <a:p>
          <a:endParaRPr lang="en-GB"/>
        </a:p>
      </dgm:t>
    </dgm:pt>
    <dgm:pt modelId="{938C98D4-5AFD-430A-ACFA-F1192E838C3A}" type="sibTrans" cxnId="{3D8AD394-4F7F-4FB3-A606-67FC3E54F6BA}">
      <dgm:prSet/>
      <dgm:spPr/>
      <dgm:t>
        <a:bodyPr/>
        <a:lstStyle/>
        <a:p>
          <a:endParaRPr lang="en-GB"/>
        </a:p>
      </dgm:t>
    </dgm:pt>
    <dgm:pt modelId="{EDE92B48-6E5D-460B-9DF4-4DEC2EBAFAD1}">
      <dgm:prSet phldrT="[Text]"/>
      <dgm:spPr>
        <a:solidFill>
          <a:schemeClr val="accent1">
            <a:lumMod val="50000"/>
          </a:schemeClr>
        </a:solidFill>
        <a:ln>
          <a:noFill/>
        </a:ln>
        <a:effectLst/>
      </dgm:spPr>
      <dgm:t>
        <a:bodyPr/>
        <a:lstStyle/>
        <a:p>
          <a:r>
            <a:rPr lang="en-GB" dirty="0"/>
            <a:t>2019</a:t>
          </a:r>
        </a:p>
      </dgm:t>
    </dgm:pt>
    <dgm:pt modelId="{F740DF0C-10A9-4DA7-BA60-9CA2C99093A0}" type="parTrans" cxnId="{25167FEF-7E7D-4F45-B272-10A3A58C15F8}">
      <dgm:prSet/>
      <dgm:spPr/>
      <dgm:t>
        <a:bodyPr/>
        <a:lstStyle/>
        <a:p>
          <a:endParaRPr lang="en-GB"/>
        </a:p>
      </dgm:t>
    </dgm:pt>
    <dgm:pt modelId="{F7B45314-B2FA-4E43-BCDB-84FBCC98A70F}" type="sibTrans" cxnId="{25167FEF-7E7D-4F45-B272-10A3A58C15F8}">
      <dgm:prSet/>
      <dgm:spPr/>
      <dgm:t>
        <a:bodyPr/>
        <a:lstStyle/>
        <a:p>
          <a:endParaRPr lang="en-GB"/>
        </a:p>
      </dgm:t>
    </dgm:pt>
    <dgm:pt modelId="{5C942307-A2C8-4B6B-97FD-0CAF39E00C3E}">
      <dgm:prSet phldrT="[Text]"/>
      <dgm:spPr>
        <a:solidFill>
          <a:schemeClr val="accent5">
            <a:lumMod val="50000"/>
          </a:schemeClr>
        </a:solidFill>
        <a:ln>
          <a:noFill/>
        </a:ln>
        <a:effectLst/>
      </dgm:spPr>
      <dgm:t>
        <a:bodyPr/>
        <a:lstStyle/>
        <a:p>
          <a:r>
            <a:rPr lang="en-GB" dirty="0"/>
            <a:t>2020</a:t>
          </a:r>
        </a:p>
      </dgm:t>
    </dgm:pt>
    <dgm:pt modelId="{56B3E753-CB1E-4620-B30B-0DB95C6EC99F}" type="parTrans" cxnId="{DE255963-B11E-4FEF-B80F-85D2456A14C9}">
      <dgm:prSet/>
      <dgm:spPr/>
      <dgm:t>
        <a:bodyPr/>
        <a:lstStyle/>
        <a:p>
          <a:endParaRPr lang="en-GB"/>
        </a:p>
      </dgm:t>
    </dgm:pt>
    <dgm:pt modelId="{3B3B05BB-E86B-41D1-A7E4-2E78BE0A109F}" type="sibTrans" cxnId="{DE255963-B11E-4FEF-B80F-85D2456A14C9}">
      <dgm:prSet/>
      <dgm:spPr/>
      <dgm:t>
        <a:bodyPr/>
        <a:lstStyle/>
        <a:p>
          <a:endParaRPr lang="en-GB"/>
        </a:p>
      </dgm:t>
    </dgm:pt>
    <dgm:pt modelId="{5B9C6F10-AC77-4206-9369-658BE87D2919}" type="pres">
      <dgm:prSet presAssocID="{B2E586BC-9DE4-4DB3-B75C-79D23DBEF9AD}" presName="Name0" presStyleCnt="0">
        <dgm:presLayoutVars>
          <dgm:dir/>
          <dgm:animLvl val="lvl"/>
          <dgm:resizeHandles val="exact"/>
        </dgm:presLayoutVars>
      </dgm:prSet>
      <dgm:spPr/>
      <dgm:t>
        <a:bodyPr/>
        <a:lstStyle/>
        <a:p>
          <a:endParaRPr lang="en-GB"/>
        </a:p>
      </dgm:t>
    </dgm:pt>
    <dgm:pt modelId="{4AE8EA9C-465B-4D16-8D71-2E553E875998}" type="pres">
      <dgm:prSet presAssocID="{DAAD336C-23EF-4718-81FD-08186DF23298}" presName="parTxOnly" presStyleLbl="node1" presStyleIdx="0" presStyleCnt="5">
        <dgm:presLayoutVars>
          <dgm:chMax val="0"/>
          <dgm:chPref val="0"/>
          <dgm:bulletEnabled val="1"/>
        </dgm:presLayoutVars>
      </dgm:prSet>
      <dgm:spPr/>
      <dgm:t>
        <a:bodyPr/>
        <a:lstStyle/>
        <a:p>
          <a:endParaRPr lang="en-GB"/>
        </a:p>
      </dgm:t>
    </dgm:pt>
    <dgm:pt modelId="{0C225AFF-C660-4DDD-A226-E79F7D9045A3}" type="pres">
      <dgm:prSet presAssocID="{95E17C88-4412-4E3D-BA19-F6B54F2375B4}" presName="parTxOnlySpace" presStyleCnt="0"/>
      <dgm:spPr/>
    </dgm:pt>
    <dgm:pt modelId="{2EBD5E46-082D-479B-9E48-BAC9A10CF839}" type="pres">
      <dgm:prSet presAssocID="{9332A4D7-2A06-466B-8338-EDC87B97A587}" presName="parTxOnly" presStyleLbl="node1" presStyleIdx="1" presStyleCnt="5">
        <dgm:presLayoutVars>
          <dgm:chMax val="0"/>
          <dgm:chPref val="0"/>
          <dgm:bulletEnabled val="1"/>
        </dgm:presLayoutVars>
      </dgm:prSet>
      <dgm:spPr/>
      <dgm:t>
        <a:bodyPr/>
        <a:lstStyle/>
        <a:p>
          <a:endParaRPr lang="en-GB"/>
        </a:p>
      </dgm:t>
    </dgm:pt>
    <dgm:pt modelId="{3747D828-28D6-4812-BE88-A551AB0F2A36}" type="pres">
      <dgm:prSet presAssocID="{9E6CA19F-8395-49AC-8A62-E5A24BB60E0F}" presName="parTxOnlySpace" presStyleCnt="0"/>
      <dgm:spPr/>
    </dgm:pt>
    <dgm:pt modelId="{6E7346D2-4236-4B9E-BAC9-9DEBB47EC85F}" type="pres">
      <dgm:prSet presAssocID="{7A93AB1D-DD36-4515-82D8-F5AECD23FD8E}" presName="parTxOnly" presStyleLbl="node1" presStyleIdx="2" presStyleCnt="5" custLinFactNeighborX="2973" custLinFactNeighborY="-800">
        <dgm:presLayoutVars>
          <dgm:chMax val="0"/>
          <dgm:chPref val="0"/>
          <dgm:bulletEnabled val="1"/>
        </dgm:presLayoutVars>
      </dgm:prSet>
      <dgm:spPr/>
      <dgm:t>
        <a:bodyPr/>
        <a:lstStyle/>
        <a:p>
          <a:endParaRPr lang="en-GB"/>
        </a:p>
      </dgm:t>
    </dgm:pt>
    <dgm:pt modelId="{BF6A51B8-2CFA-4D29-8499-5BF94B7DD341}" type="pres">
      <dgm:prSet presAssocID="{938C98D4-5AFD-430A-ACFA-F1192E838C3A}" presName="parTxOnlySpace" presStyleCnt="0"/>
      <dgm:spPr/>
    </dgm:pt>
    <dgm:pt modelId="{90BF9314-B414-47A8-AA18-6F6674598313}" type="pres">
      <dgm:prSet presAssocID="{EDE92B48-6E5D-460B-9DF4-4DEC2EBAFAD1}" presName="parTxOnly" presStyleLbl="node1" presStyleIdx="3" presStyleCnt="5">
        <dgm:presLayoutVars>
          <dgm:chMax val="0"/>
          <dgm:chPref val="0"/>
          <dgm:bulletEnabled val="1"/>
        </dgm:presLayoutVars>
      </dgm:prSet>
      <dgm:spPr/>
      <dgm:t>
        <a:bodyPr/>
        <a:lstStyle/>
        <a:p>
          <a:endParaRPr lang="en-GB"/>
        </a:p>
      </dgm:t>
    </dgm:pt>
    <dgm:pt modelId="{1F998D5D-3832-4914-A2B1-4C6784D3BB16}" type="pres">
      <dgm:prSet presAssocID="{F7B45314-B2FA-4E43-BCDB-84FBCC98A70F}" presName="parTxOnlySpace" presStyleCnt="0"/>
      <dgm:spPr/>
    </dgm:pt>
    <dgm:pt modelId="{E2561C52-4360-449F-8CF2-43F2635FDEFC}" type="pres">
      <dgm:prSet presAssocID="{5C942307-A2C8-4B6B-97FD-0CAF39E00C3E}" presName="parTxOnly" presStyleLbl="node1" presStyleIdx="4" presStyleCnt="5">
        <dgm:presLayoutVars>
          <dgm:chMax val="0"/>
          <dgm:chPref val="0"/>
          <dgm:bulletEnabled val="1"/>
        </dgm:presLayoutVars>
      </dgm:prSet>
      <dgm:spPr/>
      <dgm:t>
        <a:bodyPr/>
        <a:lstStyle/>
        <a:p>
          <a:endParaRPr lang="en-GB"/>
        </a:p>
      </dgm:t>
    </dgm:pt>
  </dgm:ptLst>
  <dgm:cxnLst>
    <dgm:cxn modelId="{3D8AD394-4F7F-4FB3-A606-67FC3E54F6BA}" srcId="{B2E586BC-9DE4-4DB3-B75C-79D23DBEF9AD}" destId="{7A93AB1D-DD36-4515-82D8-F5AECD23FD8E}" srcOrd="2" destOrd="0" parTransId="{448C8245-BCF7-4F17-BAAD-B686C29464C3}" sibTransId="{938C98D4-5AFD-430A-ACFA-F1192E838C3A}"/>
    <dgm:cxn modelId="{C612675B-4CA0-48B3-8E31-039846F27189}" srcId="{B2E586BC-9DE4-4DB3-B75C-79D23DBEF9AD}" destId="{DAAD336C-23EF-4718-81FD-08186DF23298}" srcOrd="0" destOrd="0" parTransId="{9DEA8A98-ECD1-4AA3-AADA-CEB35A017FE1}" sibTransId="{95E17C88-4412-4E3D-BA19-F6B54F2375B4}"/>
    <dgm:cxn modelId="{1BF27861-5E7A-4018-B892-A650A6EFBA73}" type="presOf" srcId="{9332A4D7-2A06-466B-8338-EDC87B97A587}" destId="{2EBD5E46-082D-479B-9E48-BAC9A10CF839}" srcOrd="0" destOrd="0" presId="urn:microsoft.com/office/officeart/2005/8/layout/chevron1"/>
    <dgm:cxn modelId="{DE255963-B11E-4FEF-B80F-85D2456A14C9}" srcId="{B2E586BC-9DE4-4DB3-B75C-79D23DBEF9AD}" destId="{5C942307-A2C8-4B6B-97FD-0CAF39E00C3E}" srcOrd="4" destOrd="0" parTransId="{56B3E753-CB1E-4620-B30B-0DB95C6EC99F}" sibTransId="{3B3B05BB-E86B-41D1-A7E4-2E78BE0A109F}"/>
    <dgm:cxn modelId="{1B4F8107-89EF-4A2C-9BE4-CEBCA8E112EE}" type="presOf" srcId="{B2E586BC-9DE4-4DB3-B75C-79D23DBEF9AD}" destId="{5B9C6F10-AC77-4206-9369-658BE87D2919}" srcOrd="0" destOrd="0" presId="urn:microsoft.com/office/officeart/2005/8/layout/chevron1"/>
    <dgm:cxn modelId="{DB6C33C4-78F9-404C-97C0-E9DE7605E9EF}" type="presOf" srcId="{5C942307-A2C8-4B6B-97FD-0CAF39E00C3E}" destId="{E2561C52-4360-449F-8CF2-43F2635FDEFC}" srcOrd="0" destOrd="0" presId="urn:microsoft.com/office/officeart/2005/8/layout/chevron1"/>
    <dgm:cxn modelId="{B4DEED3B-9977-4A13-9372-528CF002E5D3}" type="presOf" srcId="{DAAD336C-23EF-4718-81FD-08186DF23298}" destId="{4AE8EA9C-465B-4D16-8D71-2E553E875998}" srcOrd="0" destOrd="0" presId="urn:microsoft.com/office/officeart/2005/8/layout/chevron1"/>
    <dgm:cxn modelId="{E295CF15-A3BA-495B-8208-80DF393AB342}" type="presOf" srcId="{7A93AB1D-DD36-4515-82D8-F5AECD23FD8E}" destId="{6E7346D2-4236-4B9E-BAC9-9DEBB47EC85F}" srcOrd="0" destOrd="0" presId="urn:microsoft.com/office/officeart/2005/8/layout/chevron1"/>
    <dgm:cxn modelId="{84AE8BF0-7FCB-434F-8BF2-1BA32F75E32D}" srcId="{B2E586BC-9DE4-4DB3-B75C-79D23DBEF9AD}" destId="{9332A4D7-2A06-466B-8338-EDC87B97A587}" srcOrd="1" destOrd="0" parTransId="{5E4AE71E-705A-438C-BD0A-4683BE959182}" sibTransId="{9E6CA19F-8395-49AC-8A62-E5A24BB60E0F}"/>
    <dgm:cxn modelId="{25167FEF-7E7D-4F45-B272-10A3A58C15F8}" srcId="{B2E586BC-9DE4-4DB3-B75C-79D23DBEF9AD}" destId="{EDE92B48-6E5D-460B-9DF4-4DEC2EBAFAD1}" srcOrd="3" destOrd="0" parTransId="{F740DF0C-10A9-4DA7-BA60-9CA2C99093A0}" sibTransId="{F7B45314-B2FA-4E43-BCDB-84FBCC98A70F}"/>
    <dgm:cxn modelId="{ED536DE5-7CB3-4481-BD8A-9A582CCAF7E8}" type="presOf" srcId="{EDE92B48-6E5D-460B-9DF4-4DEC2EBAFAD1}" destId="{90BF9314-B414-47A8-AA18-6F6674598313}" srcOrd="0" destOrd="0" presId="urn:microsoft.com/office/officeart/2005/8/layout/chevron1"/>
    <dgm:cxn modelId="{FF97A613-5A66-44C4-A17B-FDB77E71D1F0}" type="presParOf" srcId="{5B9C6F10-AC77-4206-9369-658BE87D2919}" destId="{4AE8EA9C-465B-4D16-8D71-2E553E875998}" srcOrd="0" destOrd="0" presId="urn:microsoft.com/office/officeart/2005/8/layout/chevron1"/>
    <dgm:cxn modelId="{0AE0DF92-C9BA-4C44-A7A5-C854E2733A27}" type="presParOf" srcId="{5B9C6F10-AC77-4206-9369-658BE87D2919}" destId="{0C225AFF-C660-4DDD-A226-E79F7D9045A3}" srcOrd="1" destOrd="0" presId="urn:microsoft.com/office/officeart/2005/8/layout/chevron1"/>
    <dgm:cxn modelId="{435B52BC-2F5F-41F0-994E-209442C49AFD}" type="presParOf" srcId="{5B9C6F10-AC77-4206-9369-658BE87D2919}" destId="{2EBD5E46-082D-479B-9E48-BAC9A10CF839}" srcOrd="2" destOrd="0" presId="urn:microsoft.com/office/officeart/2005/8/layout/chevron1"/>
    <dgm:cxn modelId="{45841786-C760-4401-86E7-7B654E0B82FD}" type="presParOf" srcId="{5B9C6F10-AC77-4206-9369-658BE87D2919}" destId="{3747D828-28D6-4812-BE88-A551AB0F2A36}" srcOrd="3" destOrd="0" presId="urn:microsoft.com/office/officeart/2005/8/layout/chevron1"/>
    <dgm:cxn modelId="{AC606E86-ED88-460C-BCF1-9AC4007BB81E}" type="presParOf" srcId="{5B9C6F10-AC77-4206-9369-658BE87D2919}" destId="{6E7346D2-4236-4B9E-BAC9-9DEBB47EC85F}" srcOrd="4" destOrd="0" presId="urn:microsoft.com/office/officeart/2005/8/layout/chevron1"/>
    <dgm:cxn modelId="{27476119-7681-4CA2-A294-EBA017D9CCDA}" type="presParOf" srcId="{5B9C6F10-AC77-4206-9369-658BE87D2919}" destId="{BF6A51B8-2CFA-4D29-8499-5BF94B7DD341}" srcOrd="5" destOrd="0" presId="urn:microsoft.com/office/officeart/2005/8/layout/chevron1"/>
    <dgm:cxn modelId="{89ADF6B2-A08C-4898-8FA8-24190BC848AC}" type="presParOf" srcId="{5B9C6F10-AC77-4206-9369-658BE87D2919}" destId="{90BF9314-B414-47A8-AA18-6F6674598313}" srcOrd="6" destOrd="0" presId="urn:microsoft.com/office/officeart/2005/8/layout/chevron1"/>
    <dgm:cxn modelId="{D539800B-7919-4F61-A40E-519544DA7163}" type="presParOf" srcId="{5B9C6F10-AC77-4206-9369-658BE87D2919}" destId="{1F998D5D-3832-4914-A2B1-4C6784D3BB16}" srcOrd="7" destOrd="0" presId="urn:microsoft.com/office/officeart/2005/8/layout/chevron1"/>
    <dgm:cxn modelId="{EF33EF92-AD62-412E-80E4-9C861CF4085A}" type="presParOf" srcId="{5B9C6F10-AC77-4206-9369-658BE87D2919}" destId="{E2561C52-4360-449F-8CF2-43F2635FDEFC}"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34B2E-B8E8-4B95-A4EA-0690BC8B64DF}">
      <dsp:nvSpPr>
        <dsp:cNvPr id="0" name=""/>
        <dsp:cNvSpPr/>
      </dsp:nvSpPr>
      <dsp:spPr>
        <a:xfrm>
          <a:off x="4476244" y="0"/>
          <a:ext cx="2226419" cy="2226645"/>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531BA-2BC5-4126-AECB-5A278A915795}">
      <dsp:nvSpPr>
        <dsp:cNvPr id="0" name=""/>
        <dsp:cNvSpPr/>
      </dsp:nvSpPr>
      <dsp:spPr>
        <a:xfrm>
          <a:off x="4967802" y="805985"/>
          <a:ext cx="1242468" cy="6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kern="1200" dirty="0" smtClean="0">
              <a:solidFill>
                <a:schemeClr val="tx2">
                  <a:lumMod val="60000"/>
                  <a:lumOff val="40000"/>
                </a:schemeClr>
              </a:solidFill>
            </a:rPr>
            <a:t>EEA </a:t>
          </a:r>
          <a:endParaRPr lang="en-GB" sz="1800" b="1" kern="1200" dirty="0">
            <a:solidFill>
              <a:schemeClr val="tx2">
                <a:lumMod val="60000"/>
                <a:lumOff val="40000"/>
              </a:schemeClr>
            </a:solidFill>
          </a:endParaRPr>
        </a:p>
      </dsp:txBody>
      <dsp:txXfrm>
        <a:off x="4967802" y="805985"/>
        <a:ext cx="1242468" cy="621169"/>
      </dsp:txXfrm>
    </dsp:sp>
    <dsp:sp modelId="{7E0827F8-2E08-44A1-9C1A-A1E8C3CB77C3}">
      <dsp:nvSpPr>
        <dsp:cNvPr id="0" name=""/>
        <dsp:cNvSpPr/>
      </dsp:nvSpPr>
      <dsp:spPr>
        <a:xfrm>
          <a:off x="3857724" y="1279538"/>
          <a:ext cx="2226419" cy="2226645"/>
        </a:xfrm>
        <a:prstGeom prst="leftCircularArrow">
          <a:avLst>
            <a:gd name="adj1" fmla="val 10980"/>
            <a:gd name="adj2" fmla="val 1142322"/>
            <a:gd name="adj3" fmla="val 6300000"/>
            <a:gd name="adj4" fmla="val 18900000"/>
            <a:gd name="adj5" fmla="val 12500"/>
          </a:avLst>
        </a:prstGeom>
        <a:solidFill>
          <a:srgbClr val="0066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7984B-BF5B-4C51-A74A-56629609FDA0}">
      <dsp:nvSpPr>
        <dsp:cNvPr id="0" name=""/>
        <dsp:cNvSpPr/>
      </dsp:nvSpPr>
      <dsp:spPr>
        <a:xfrm>
          <a:off x="4370501" y="2062865"/>
          <a:ext cx="5511923" cy="6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100000"/>
            </a:lnSpc>
            <a:spcBef>
              <a:spcPct val="0"/>
            </a:spcBef>
            <a:spcAft>
              <a:spcPts val="0"/>
            </a:spcAft>
          </a:pPr>
          <a:r>
            <a:rPr lang="en-GB" sz="1800" b="1" kern="1200" dirty="0" smtClean="0">
              <a:solidFill>
                <a:srgbClr val="113A60"/>
              </a:solidFill>
            </a:rPr>
            <a:t>EEA global megatrends relevant for European environment – what are they?</a:t>
          </a:r>
          <a:endParaRPr lang="en-GB" sz="1800" b="1" kern="1200" dirty="0">
            <a:solidFill>
              <a:srgbClr val="113A60"/>
            </a:solidFill>
          </a:endParaRPr>
        </a:p>
      </dsp:txBody>
      <dsp:txXfrm>
        <a:off x="4370501" y="2062865"/>
        <a:ext cx="5511923" cy="621169"/>
      </dsp:txXfrm>
    </dsp:sp>
    <dsp:sp modelId="{964583CF-E479-4208-808E-25D857574D83}">
      <dsp:nvSpPr>
        <dsp:cNvPr id="0" name=""/>
        <dsp:cNvSpPr/>
      </dsp:nvSpPr>
      <dsp:spPr>
        <a:xfrm>
          <a:off x="4476244" y="2563801"/>
          <a:ext cx="2226419" cy="2226645"/>
        </a:xfrm>
        <a:prstGeom prst="circularArrow">
          <a:avLst>
            <a:gd name="adj1" fmla="val 10980"/>
            <a:gd name="adj2" fmla="val 1142322"/>
            <a:gd name="adj3" fmla="val 4500000"/>
            <a:gd name="adj4" fmla="val 13500000"/>
            <a:gd name="adj5" fmla="val 12500"/>
          </a:avLst>
        </a:prstGeom>
        <a:solidFill>
          <a:srgbClr val="0163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26375-F1F5-4DE0-90A7-8DB8DFA5828D}">
      <dsp:nvSpPr>
        <dsp:cNvPr id="0" name=""/>
        <dsp:cNvSpPr/>
      </dsp:nvSpPr>
      <dsp:spPr>
        <a:xfrm>
          <a:off x="3574858" y="3386217"/>
          <a:ext cx="2275008" cy="6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GB" sz="1800" b="1" kern="1200" dirty="0" smtClean="0">
              <a:solidFill>
                <a:schemeClr val="accent5">
                  <a:lumMod val="50000"/>
                </a:schemeClr>
              </a:solidFill>
            </a:rPr>
            <a:t>Impacts, risks</a:t>
          </a:r>
        </a:p>
      </dsp:txBody>
      <dsp:txXfrm>
        <a:off x="3574858" y="3386217"/>
        <a:ext cx="2275008" cy="621169"/>
      </dsp:txXfrm>
    </dsp:sp>
    <dsp:sp modelId="{DCB7501E-BE16-4D22-B12F-7E9D6BAB1D46}">
      <dsp:nvSpPr>
        <dsp:cNvPr id="0" name=""/>
        <dsp:cNvSpPr/>
      </dsp:nvSpPr>
      <dsp:spPr>
        <a:xfrm>
          <a:off x="4042191" y="4003836"/>
          <a:ext cx="1912774" cy="1913699"/>
        </a:xfrm>
        <a:prstGeom prst="blockArc">
          <a:avLst>
            <a:gd name="adj1" fmla="val 0"/>
            <a:gd name="adj2" fmla="val 18900000"/>
            <a:gd name="adj3" fmla="val 12740"/>
          </a:avLst>
        </a:prstGeom>
        <a:solidFill>
          <a:srgbClr val="D0A2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C64AF-420C-40AD-8963-81ABC0BFED52}">
      <dsp:nvSpPr>
        <dsp:cNvPr id="0" name=""/>
        <dsp:cNvSpPr/>
      </dsp:nvSpPr>
      <dsp:spPr>
        <a:xfrm>
          <a:off x="4142509" y="4558382"/>
          <a:ext cx="5292056" cy="6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kern="1200" dirty="0" smtClean="0">
              <a:solidFill>
                <a:srgbClr val="D69D2A"/>
              </a:solidFill>
            </a:rPr>
            <a:t>Challenges for sustainable development</a:t>
          </a:r>
          <a:endParaRPr lang="en-GB" sz="1800" b="1" kern="1200" dirty="0">
            <a:solidFill>
              <a:srgbClr val="D69D2A"/>
            </a:solidFill>
          </a:endParaRPr>
        </a:p>
      </dsp:txBody>
      <dsp:txXfrm>
        <a:off x="4142509" y="4558382"/>
        <a:ext cx="5292056" cy="621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8EA9C-465B-4D16-8D71-2E553E875998}">
      <dsp:nvSpPr>
        <dsp:cNvPr id="0" name=""/>
        <dsp:cNvSpPr/>
      </dsp:nvSpPr>
      <dsp:spPr>
        <a:xfrm>
          <a:off x="2168" y="52320"/>
          <a:ext cx="1930088" cy="772035"/>
        </a:xfrm>
        <a:prstGeom prst="chevron">
          <a:avLst/>
        </a:prstGeom>
        <a:solidFill>
          <a:schemeClr val="accent1">
            <a:lumMod val="40000"/>
            <a:lumOff val="6000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GB" sz="3400" kern="1200" dirty="0"/>
            <a:t>2016</a:t>
          </a:r>
        </a:p>
      </dsp:txBody>
      <dsp:txXfrm>
        <a:off x="388186" y="52320"/>
        <a:ext cx="1158053" cy="772035"/>
      </dsp:txXfrm>
    </dsp:sp>
    <dsp:sp modelId="{2EBD5E46-082D-479B-9E48-BAC9A10CF839}">
      <dsp:nvSpPr>
        <dsp:cNvPr id="0" name=""/>
        <dsp:cNvSpPr/>
      </dsp:nvSpPr>
      <dsp:spPr>
        <a:xfrm>
          <a:off x="1739248" y="52320"/>
          <a:ext cx="1930088" cy="772035"/>
        </a:xfrm>
        <a:prstGeom prst="chevron">
          <a:avLst/>
        </a:prstGeom>
        <a:solidFill>
          <a:schemeClr val="accent1">
            <a:lumMod val="60000"/>
            <a:lumOff val="4000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GB" sz="3400" kern="1200" dirty="0"/>
            <a:t>2017</a:t>
          </a:r>
        </a:p>
      </dsp:txBody>
      <dsp:txXfrm>
        <a:off x="2125266" y="52320"/>
        <a:ext cx="1158053" cy="772035"/>
      </dsp:txXfrm>
    </dsp:sp>
    <dsp:sp modelId="{6E7346D2-4236-4B9E-BAC9-9DEBB47EC85F}">
      <dsp:nvSpPr>
        <dsp:cNvPr id="0" name=""/>
        <dsp:cNvSpPr/>
      </dsp:nvSpPr>
      <dsp:spPr>
        <a:xfrm>
          <a:off x="3482065" y="46144"/>
          <a:ext cx="1930088" cy="772035"/>
        </a:xfrm>
        <a:prstGeom prst="chevron">
          <a:avLst/>
        </a:prstGeom>
        <a:solidFill>
          <a:schemeClr val="accent1">
            <a:lumMod val="7500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GB" sz="3400" kern="1200" dirty="0"/>
            <a:t>2018</a:t>
          </a:r>
        </a:p>
      </dsp:txBody>
      <dsp:txXfrm>
        <a:off x="3868083" y="46144"/>
        <a:ext cx="1158053" cy="772035"/>
      </dsp:txXfrm>
    </dsp:sp>
    <dsp:sp modelId="{90BF9314-B414-47A8-AA18-6F6674598313}">
      <dsp:nvSpPr>
        <dsp:cNvPr id="0" name=""/>
        <dsp:cNvSpPr/>
      </dsp:nvSpPr>
      <dsp:spPr>
        <a:xfrm>
          <a:off x="5213406" y="52320"/>
          <a:ext cx="1930088" cy="772035"/>
        </a:xfrm>
        <a:prstGeom prst="chevron">
          <a:avLst/>
        </a:prstGeom>
        <a:solidFill>
          <a:schemeClr val="accent1">
            <a:lumMod val="5000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GB" sz="3400" kern="1200" dirty="0"/>
            <a:t>2019</a:t>
          </a:r>
        </a:p>
      </dsp:txBody>
      <dsp:txXfrm>
        <a:off x="5599424" y="52320"/>
        <a:ext cx="1158053" cy="772035"/>
      </dsp:txXfrm>
    </dsp:sp>
    <dsp:sp modelId="{E2561C52-4360-449F-8CF2-43F2635FDEFC}">
      <dsp:nvSpPr>
        <dsp:cNvPr id="0" name=""/>
        <dsp:cNvSpPr/>
      </dsp:nvSpPr>
      <dsp:spPr>
        <a:xfrm>
          <a:off x="6950486" y="52320"/>
          <a:ext cx="1930088" cy="772035"/>
        </a:xfrm>
        <a:prstGeom prst="chevron">
          <a:avLst/>
        </a:prstGeom>
        <a:solidFill>
          <a:schemeClr val="accent5">
            <a:lumMod val="5000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GB" sz="3400" kern="1200" dirty="0"/>
            <a:t>2020</a:t>
          </a:r>
        </a:p>
      </dsp:txBody>
      <dsp:txXfrm>
        <a:off x="7336504" y="52320"/>
        <a:ext cx="1158053" cy="77203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552" cy="501639"/>
          </a:xfrm>
          <a:prstGeom prst="rect">
            <a:avLst/>
          </a:prstGeom>
        </p:spPr>
        <p:txBody>
          <a:bodyPr vert="horz" lIns="93591" tIns="46796" rIns="93591" bIns="46796" rtlCol="0"/>
          <a:lstStyle>
            <a:lvl1pPr algn="l">
              <a:defRPr sz="1200"/>
            </a:lvl1pPr>
          </a:lstStyle>
          <a:p>
            <a:endParaRPr lang="en-GB" dirty="0"/>
          </a:p>
        </p:txBody>
      </p:sp>
      <p:sp>
        <p:nvSpPr>
          <p:cNvPr id="3" name="Date Placeholder 2"/>
          <p:cNvSpPr>
            <a:spLocks noGrp="1"/>
          </p:cNvSpPr>
          <p:nvPr>
            <p:ph type="dt" sz="quarter" idx="1"/>
          </p:nvPr>
        </p:nvSpPr>
        <p:spPr>
          <a:xfrm>
            <a:off x="3888212" y="1"/>
            <a:ext cx="2974552" cy="501639"/>
          </a:xfrm>
          <a:prstGeom prst="rect">
            <a:avLst/>
          </a:prstGeom>
        </p:spPr>
        <p:txBody>
          <a:bodyPr vert="horz" lIns="93591" tIns="46796" rIns="93591" bIns="46796" rtlCol="0"/>
          <a:lstStyle>
            <a:lvl1pPr algn="r">
              <a:defRPr sz="1200"/>
            </a:lvl1pPr>
          </a:lstStyle>
          <a:p>
            <a:fld id="{2A3EE131-D7AE-47FD-A14B-A4590389E309}" type="datetimeFigureOut">
              <a:rPr lang="en-GB" smtClean="0"/>
              <a:pPr/>
              <a:t>11/05/2018</a:t>
            </a:fld>
            <a:endParaRPr lang="en-GB" dirty="0"/>
          </a:p>
        </p:txBody>
      </p:sp>
      <p:sp>
        <p:nvSpPr>
          <p:cNvPr id="4" name="Footer Placeholder 3"/>
          <p:cNvSpPr>
            <a:spLocks noGrp="1"/>
          </p:cNvSpPr>
          <p:nvPr>
            <p:ph type="ftr" sz="quarter" idx="2"/>
          </p:nvPr>
        </p:nvSpPr>
        <p:spPr>
          <a:xfrm>
            <a:off x="1" y="9496441"/>
            <a:ext cx="2974552" cy="501639"/>
          </a:xfrm>
          <a:prstGeom prst="rect">
            <a:avLst/>
          </a:prstGeom>
        </p:spPr>
        <p:txBody>
          <a:bodyPr vert="horz" lIns="93591" tIns="46796" rIns="93591" bIns="4679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8212" y="9496441"/>
            <a:ext cx="2974552" cy="501639"/>
          </a:xfrm>
          <a:prstGeom prst="rect">
            <a:avLst/>
          </a:prstGeom>
        </p:spPr>
        <p:txBody>
          <a:bodyPr vert="horz" lIns="93591" tIns="46796" rIns="93591" bIns="46796"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300" cy="500464"/>
          </a:xfrm>
          <a:prstGeom prst="rect">
            <a:avLst/>
          </a:prstGeom>
        </p:spPr>
        <p:txBody>
          <a:bodyPr vert="horz" lIns="93591" tIns="46796" rIns="93591" bIns="46796" rtlCol="0"/>
          <a:lstStyle>
            <a:lvl1pPr algn="l">
              <a:defRPr sz="1200"/>
            </a:lvl1pPr>
          </a:lstStyle>
          <a:p>
            <a:endParaRPr lang="en-GB" dirty="0"/>
          </a:p>
        </p:txBody>
      </p:sp>
      <p:sp>
        <p:nvSpPr>
          <p:cNvPr id="3" name="Date Placeholder 2"/>
          <p:cNvSpPr>
            <a:spLocks noGrp="1"/>
          </p:cNvSpPr>
          <p:nvPr>
            <p:ph type="dt" idx="1"/>
          </p:nvPr>
        </p:nvSpPr>
        <p:spPr>
          <a:xfrm>
            <a:off x="3887449" y="1"/>
            <a:ext cx="2975300" cy="500464"/>
          </a:xfrm>
          <a:prstGeom prst="rect">
            <a:avLst/>
          </a:prstGeom>
        </p:spPr>
        <p:txBody>
          <a:bodyPr vert="horz" lIns="93591" tIns="46796" rIns="93591" bIns="46796" rtlCol="0"/>
          <a:lstStyle>
            <a:lvl1pPr algn="r">
              <a:defRPr sz="1200"/>
            </a:lvl1pPr>
          </a:lstStyle>
          <a:p>
            <a:fld id="{54F6B5D3-2AB1-4063-BA50-FEBA813E0814}" type="datetimeFigureOut">
              <a:rPr lang="en-GB" smtClean="0"/>
              <a:pPr/>
              <a:t>11/05/2018</a:t>
            </a:fld>
            <a:endParaRPr lang="en-GB" dirty="0"/>
          </a:p>
        </p:txBody>
      </p:sp>
      <p:sp>
        <p:nvSpPr>
          <p:cNvPr id="4" name="Slide Image Placeholder 3"/>
          <p:cNvSpPr>
            <a:spLocks noGrp="1" noRot="1" noChangeAspect="1"/>
          </p:cNvSpPr>
          <p:nvPr>
            <p:ph type="sldImg" idx="2"/>
          </p:nvPr>
        </p:nvSpPr>
        <p:spPr>
          <a:xfrm>
            <a:off x="1184275" y="1249363"/>
            <a:ext cx="4495800" cy="3373437"/>
          </a:xfrm>
          <a:prstGeom prst="rect">
            <a:avLst/>
          </a:prstGeom>
          <a:noFill/>
          <a:ln w="12700">
            <a:solidFill>
              <a:prstClr val="black"/>
            </a:solidFill>
          </a:ln>
        </p:spPr>
        <p:txBody>
          <a:bodyPr vert="horz" lIns="93591" tIns="46796" rIns="93591" bIns="46796" rtlCol="0" anchor="ctr"/>
          <a:lstStyle/>
          <a:p>
            <a:endParaRPr lang="en-GB" dirty="0"/>
          </a:p>
        </p:txBody>
      </p:sp>
      <p:sp>
        <p:nvSpPr>
          <p:cNvPr id="5" name="Notes Placeholder 4"/>
          <p:cNvSpPr>
            <a:spLocks noGrp="1"/>
          </p:cNvSpPr>
          <p:nvPr>
            <p:ph type="body" sz="quarter" idx="3"/>
          </p:nvPr>
        </p:nvSpPr>
        <p:spPr>
          <a:xfrm>
            <a:off x="686118" y="4811167"/>
            <a:ext cx="5492121" cy="3936552"/>
          </a:xfrm>
          <a:prstGeom prst="rect">
            <a:avLst/>
          </a:prstGeom>
        </p:spPr>
        <p:txBody>
          <a:bodyPr vert="horz" lIns="93591" tIns="46796" rIns="93591" bIns="467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7613"/>
            <a:ext cx="2975300" cy="500464"/>
          </a:xfrm>
          <a:prstGeom prst="rect">
            <a:avLst/>
          </a:prstGeom>
        </p:spPr>
        <p:txBody>
          <a:bodyPr vert="horz" lIns="93591" tIns="46796" rIns="93591" bIns="4679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7449" y="9497613"/>
            <a:ext cx="2975300" cy="500464"/>
          </a:xfrm>
          <a:prstGeom prst="rect">
            <a:avLst/>
          </a:prstGeom>
        </p:spPr>
        <p:txBody>
          <a:bodyPr vert="horz" lIns="93591" tIns="46796" rIns="93591" bIns="46796"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Dober</a:t>
            </a:r>
            <a:r>
              <a:rPr lang="en-GB" dirty="0" smtClean="0"/>
              <a:t> </a:t>
            </a:r>
            <a:r>
              <a:rPr lang="en-GB" dirty="0" err="1" smtClean="0"/>
              <a:t>dan</a:t>
            </a:r>
            <a:r>
              <a:rPr lang="en-GB" dirty="0" smtClean="0"/>
              <a:t>,</a:t>
            </a:r>
          </a:p>
          <a:p>
            <a:r>
              <a:rPr lang="en-GB" dirty="0" smtClean="0"/>
              <a:t>V</a:t>
            </a:r>
            <a:r>
              <a:rPr lang="en-GB" baseline="0" dirty="0" smtClean="0"/>
              <a:t> </a:t>
            </a:r>
            <a:r>
              <a:rPr lang="en-GB" baseline="0" dirty="0" err="1" smtClean="0"/>
              <a:t>moji</a:t>
            </a:r>
            <a:r>
              <a:rPr lang="en-GB" baseline="0" dirty="0" smtClean="0"/>
              <a:t> </a:t>
            </a:r>
            <a:r>
              <a:rPr lang="en-GB" baseline="0" dirty="0" err="1" smtClean="0"/>
              <a:t>presentaciji</a:t>
            </a:r>
            <a:r>
              <a:rPr lang="en-GB" baseline="0" dirty="0" smtClean="0"/>
              <a:t> bi </a:t>
            </a:r>
            <a:r>
              <a:rPr lang="en-GB" baseline="0" dirty="0" err="1" smtClean="0"/>
              <a:t>rada</a:t>
            </a:r>
            <a:r>
              <a:rPr lang="en-GB" baseline="0" dirty="0" smtClean="0"/>
              <a:t> </a:t>
            </a:r>
            <a:r>
              <a:rPr lang="en-GB" baseline="0" dirty="0" err="1" smtClean="0"/>
              <a:t>predstavila</a:t>
            </a:r>
            <a:r>
              <a:rPr lang="en-GB" baseline="0" dirty="0" smtClean="0"/>
              <a:t> EEA GMT in </a:t>
            </a:r>
            <a:r>
              <a:rPr lang="en-GB" baseline="0" dirty="0" err="1" smtClean="0"/>
              <a:t>njihov</a:t>
            </a:r>
            <a:r>
              <a:rPr lang="en-GB" baseline="0" dirty="0" smtClean="0"/>
              <a:t> </a:t>
            </a:r>
            <a:r>
              <a:rPr lang="en-GB" baseline="0" dirty="0" err="1" smtClean="0"/>
              <a:t>pomen</a:t>
            </a:r>
            <a:r>
              <a:rPr lang="en-GB" baseline="0" dirty="0" smtClean="0"/>
              <a:t> </a:t>
            </a:r>
            <a:r>
              <a:rPr lang="en-GB" baseline="0" dirty="0" err="1" smtClean="0"/>
              <a:t>za</a:t>
            </a:r>
            <a:r>
              <a:rPr lang="en-GB" baseline="0" dirty="0" smtClean="0"/>
              <a:t> </a:t>
            </a:r>
            <a:r>
              <a:rPr lang="en-GB" baseline="0" dirty="0" err="1" smtClean="0"/>
              <a:t>evropsko</a:t>
            </a:r>
            <a:r>
              <a:rPr lang="en-GB" baseline="0" dirty="0" smtClean="0"/>
              <a:t> </a:t>
            </a:r>
            <a:r>
              <a:rPr lang="en-GB" baseline="0" dirty="0" err="1" smtClean="0"/>
              <a:t>okolje</a:t>
            </a:r>
            <a:r>
              <a:rPr lang="en-GB" baseline="0" dirty="0" smtClean="0"/>
              <a:t> in </a:t>
            </a:r>
            <a:r>
              <a:rPr lang="en-GB" baseline="0" dirty="0" err="1" smtClean="0"/>
              <a:t>politike</a:t>
            </a:r>
            <a:r>
              <a:rPr lang="en-GB" baseline="0" dirty="0" smtClean="0"/>
              <a:t>.</a:t>
            </a:r>
          </a:p>
          <a:p>
            <a:r>
              <a:rPr lang="en-GB" baseline="0" dirty="0" smtClean="0"/>
              <a:t>Se Anita Pirc Velkavrh, in </a:t>
            </a:r>
            <a:r>
              <a:rPr lang="en-GB" baseline="0" dirty="0" err="1" smtClean="0"/>
              <a:t>vodim</a:t>
            </a:r>
            <a:r>
              <a:rPr lang="en-GB" baseline="0" dirty="0" smtClean="0"/>
              <a:t> </a:t>
            </a:r>
            <a:r>
              <a:rPr lang="en-GB" baseline="0" dirty="0" err="1" smtClean="0"/>
              <a:t>skupino</a:t>
            </a:r>
            <a:r>
              <a:rPr lang="en-GB" baseline="0" dirty="0" smtClean="0"/>
              <a:t> </a:t>
            </a:r>
            <a:r>
              <a:rPr lang="en-GB" baseline="0" dirty="0" err="1" smtClean="0"/>
              <a:t>za</a:t>
            </a:r>
            <a:r>
              <a:rPr lang="en-GB" baseline="0" dirty="0" smtClean="0"/>
              <a:t> Foresight </a:t>
            </a:r>
            <a:r>
              <a:rPr lang="en-GB" baseline="0" smtClean="0"/>
              <a:t>and Sustaoinability </a:t>
            </a:r>
            <a:r>
              <a:rPr lang="en-GB" baseline="0" dirty="0" err="1" smtClean="0"/>
              <a:t>na</a:t>
            </a:r>
            <a:r>
              <a:rPr lang="en-GB" baseline="0" dirty="0" smtClean="0"/>
              <a:t> EEA.</a:t>
            </a:r>
            <a:endParaRPr lang="en-GB"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1</a:t>
            </a:fld>
            <a:endParaRPr lang="en-GB" dirty="0"/>
          </a:p>
        </p:txBody>
      </p:sp>
    </p:spTree>
    <p:extLst>
      <p:ext uri="{BB962C8B-B14F-4D97-AF65-F5344CB8AC3E}">
        <p14:creationId xmlns:p14="http://schemas.microsoft.com/office/powerpoint/2010/main" val="405976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pPr defTabSz="921898">
              <a:defRPr/>
            </a:pPr>
            <a:r>
              <a:rPr lang="en-GB" baseline="0" dirty="0" err="1" smtClean="0"/>
              <a:t>Njahiterje</a:t>
            </a:r>
            <a:r>
              <a:rPr lang="en-GB" baseline="0" dirty="0" smtClean="0"/>
              <a:t> </a:t>
            </a:r>
            <a:r>
              <a:rPr lang="en-GB" baseline="0" dirty="0" err="1" smtClean="0"/>
              <a:t>rastoca</a:t>
            </a:r>
            <a:r>
              <a:rPr lang="en-GB" baseline="0" dirty="0" smtClean="0"/>
              <a:t> </a:t>
            </a:r>
            <a:r>
              <a:rPr lang="en-GB" baseline="0" dirty="0" err="1" smtClean="0"/>
              <a:t>regija</a:t>
            </a:r>
            <a:r>
              <a:rPr lang="en-GB" baseline="0" dirty="0" smtClean="0"/>
              <a:t> </a:t>
            </a:r>
            <a:r>
              <a:rPr lang="en-GB" baseline="0" dirty="0" err="1" smtClean="0"/>
              <a:t>absolutno</a:t>
            </a:r>
            <a:r>
              <a:rPr lang="en-GB" baseline="0" dirty="0" smtClean="0"/>
              <a:t> in </a:t>
            </a:r>
            <a:r>
              <a:rPr lang="en-GB" baseline="0" dirty="0" err="1" smtClean="0"/>
              <a:t>relativno</a:t>
            </a:r>
            <a:r>
              <a:rPr lang="en-GB" baseline="0" dirty="0" smtClean="0"/>
              <a:t> </a:t>
            </a:r>
            <a:r>
              <a:rPr lang="en-GB" baseline="0" dirty="0" err="1" smtClean="0"/>
              <a:t>bo</a:t>
            </a:r>
            <a:r>
              <a:rPr lang="en-GB" baseline="0" dirty="0" smtClean="0"/>
              <a:t> Africa. </a:t>
            </a:r>
            <a:r>
              <a:rPr lang="en-GB" baseline="0" dirty="0" err="1" smtClean="0"/>
              <a:t>Vecino</a:t>
            </a:r>
            <a:r>
              <a:rPr lang="en-GB" baseline="0" dirty="0" smtClean="0"/>
              <a:t> </a:t>
            </a:r>
            <a:r>
              <a:rPr lang="en-GB" baseline="0" dirty="0" err="1" smtClean="0"/>
              <a:t>prebivalcev</a:t>
            </a:r>
            <a:r>
              <a:rPr lang="en-GB" baseline="0" dirty="0" smtClean="0"/>
              <a:t> se </a:t>
            </a:r>
            <a:r>
              <a:rPr lang="en-GB" baseline="0" dirty="0" err="1" smtClean="0"/>
              <a:t>bo</a:t>
            </a:r>
            <a:r>
              <a:rPr lang="en-GB" baseline="0" dirty="0" smtClean="0"/>
              <a:t> </a:t>
            </a:r>
            <a:r>
              <a:rPr lang="en-GB" baseline="0" dirty="0" err="1" smtClean="0"/>
              <a:t>naselila</a:t>
            </a:r>
            <a:r>
              <a:rPr lang="en-GB" baseline="0" dirty="0" smtClean="0"/>
              <a:t> v </a:t>
            </a:r>
            <a:r>
              <a:rPr lang="en-GB" baseline="0" dirty="0" err="1" smtClean="0"/>
              <a:t>urbanih</a:t>
            </a:r>
            <a:r>
              <a:rPr lang="en-GB" baseline="0" dirty="0" smtClean="0"/>
              <a:t> </a:t>
            </a:r>
            <a:r>
              <a:rPr lang="en-GB" baseline="0" dirty="0" err="1" smtClean="0"/>
              <a:t>regijah</a:t>
            </a:r>
            <a:r>
              <a:rPr lang="en-GB" baseline="0" dirty="0" smtClean="0"/>
              <a:t>, </a:t>
            </a:r>
            <a:r>
              <a:rPr lang="en-GB" baseline="0" dirty="0" err="1" smtClean="0"/>
              <a:t>predvsem</a:t>
            </a:r>
            <a:r>
              <a:rPr lang="en-GB" baseline="0" dirty="0" smtClean="0"/>
              <a:t> SLUMS in v mega </a:t>
            </a:r>
            <a:r>
              <a:rPr lang="en-GB" baseline="0" dirty="0" err="1" smtClean="0"/>
              <a:t>mestih</a:t>
            </a:r>
            <a:r>
              <a:rPr lang="en-GB" baseline="0" dirty="0" smtClean="0"/>
              <a:t>. </a:t>
            </a:r>
            <a:r>
              <a:rPr lang="en-GB" baseline="0" dirty="0" err="1" smtClean="0"/>
              <a:t>Neenakomeren</a:t>
            </a:r>
            <a:r>
              <a:rPr lang="en-GB" baseline="0" dirty="0" smtClean="0"/>
              <a:t> </a:t>
            </a:r>
            <a:r>
              <a:rPr lang="en-GB" baseline="0" dirty="0" err="1" smtClean="0"/>
              <a:t>razvoj</a:t>
            </a:r>
            <a:r>
              <a:rPr lang="en-GB" baseline="0" dirty="0" smtClean="0"/>
              <a:t> </a:t>
            </a:r>
            <a:r>
              <a:rPr lang="en-GB" baseline="0" dirty="0" err="1" smtClean="0"/>
              <a:t>bo</a:t>
            </a:r>
            <a:r>
              <a:rPr lang="en-GB" baseline="0" dirty="0" smtClean="0"/>
              <a:t> </a:t>
            </a:r>
            <a:r>
              <a:rPr lang="en-GB" baseline="0" dirty="0" err="1" smtClean="0"/>
              <a:t>tudi</a:t>
            </a:r>
            <a:r>
              <a:rPr lang="en-GB" baseline="0" dirty="0" smtClean="0"/>
              <a:t> </a:t>
            </a:r>
            <a:r>
              <a:rPr lang="en-GB" baseline="0" dirty="0" err="1" smtClean="0"/>
              <a:t>gonilan</a:t>
            </a:r>
            <a:r>
              <a:rPr lang="en-GB" baseline="0" dirty="0" smtClean="0"/>
              <a:t> </a:t>
            </a:r>
            <a:r>
              <a:rPr lang="en-GB" baseline="0" dirty="0" err="1" smtClean="0"/>
              <a:t>sila</a:t>
            </a:r>
            <a:r>
              <a:rPr lang="en-GB" baseline="0" dirty="0" smtClean="0"/>
              <a:t> </a:t>
            </a:r>
            <a:r>
              <a:rPr lang="en-GB" baseline="0" dirty="0" err="1" smtClean="0"/>
              <a:t>narascajoce</a:t>
            </a:r>
            <a:r>
              <a:rPr lang="en-GB" baseline="0" dirty="0" smtClean="0"/>
              <a:t> </a:t>
            </a:r>
            <a:r>
              <a:rPr lang="en-GB" baseline="0" dirty="0" err="1" smtClean="0"/>
              <a:t>revscine</a:t>
            </a:r>
            <a:r>
              <a:rPr lang="en-GB" baseline="0" dirty="0" smtClean="0"/>
              <a:t>.  V </a:t>
            </a:r>
            <a:r>
              <a:rPr lang="en-GB" baseline="0" dirty="0" err="1" smtClean="0"/>
              <a:t>Evropi</a:t>
            </a:r>
            <a:r>
              <a:rPr lang="en-GB" baseline="0" dirty="0" smtClean="0"/>
              <a:t> (in </a:t>
            </a:r>
            <a:r>
              <a:rPr lang="en-GB" baseline="0" dirty="0" err="1" smtClean="0"/>
              <a:t>po</a:t>
            </a:r>
            <a:r>
              <a:rPr lang="en-GB" baseline="0" dirty="0" smtClean="0"/>
              <a:t> </a:t>
            </a:r>
            <a:r>
              <a:rPr lang="en-GB" baseline="0" dirty="0" err="1" smtClean="0"/>
              <a:t>svetu</a:t>
            </a:r>
            <a:r>
              <a:rPr lang="en-GB" baseline="0" dirty="0" smtClean="0"/>
              <a:t>) se </a:t>
            </a:r>
            <a:r>
              <a:rPr lang="en-GB" baseline="0" dirty="0" err="1" smtClean="0"/>
              <a:t>bodo</a:t>
            </a:r>
            <a:r>
              <a:rPr lang="en-GB" baseline="0" dirty="0" smtClean="0"/>
              <a:t> </a:t>
            </a:r>
            <a:r>
              <a:rPr lang="en-GB" baseline="0" dirty="0" err="1" smtClean="0"/>
              <a:t>povecale</a:t>
            </a:r>
            <a:r>
              <a:rPr lang="en-GB" baseline="0" dirty="0" smtClean="0"/>
              <a:t> </a:t>
            </a:r>
            <a:r>
              <a:rPr lang="en-GB" baseline="0" dirty="0" err="1" smtClean="0"/>
              <a:t>migracije</a:t>
            </a:r>
            <a:r>
              <a:rPr lang="en-GB" baseline="0" dirty="0" smtClean="0"/>
              <a:t> </a:t>
            </a:r>
          </a:p>
          <a:p>
            <a:endParaRPr lang="en-GB" dirty="0" smtClean="0"/>
          </a:p>
          <a:p>
            <a:r>
              <a:rPr lang="en-GB" dirty="0" smtClean="0"/>
              <a:t> </a:t>
            </a:r>
          </a:p>
          <a:p>
            <a:pPr defTabSz="921898">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a:p>
        </p:txBody>
      </p:sp>
    </p:spTree>
    <p:extLst>
      <p:ext uri="{BB962C8B-B14F-4D97-AF65-F5344CB8AC3E}">
        <p14:creationId xmlns:p14="http://schemas.microsoft.com/office/powerpoint/2010/main" val="186772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Globalno</a:t>
            </a:r>
            <a:r>
              <a:rPr lang="en-GB" baseline="0" dirty="0" smtClean="0"/>
              <a:t> </a:t>
            </a:r>
            <a:r>
              <a:rPr lang="en-GB" baseline="0" dirty="0" err="1" smtClean="0"/>
              <a:t>gledano</a:t>
            </a:r>
            <a:r>
              <a:rPr lang="en-GB" baseline="0" dirty="0" smtClean="0"/>
              <a:t> se </a:t>
            </a:r>
            <a:r>
              <a:rPr lang="en-GB" baseline="0" dirty="0" err="1" smtClean="0"/>
              <a:t>prebivalstvo</a:t>
            </a:r>
            <a:r>
              <a:rPr lang="en-GB" baseline="0" dirty="0" smtClean="0"/>
              <a:t> </a:t>
            </a:r>
            <a:r>
              <a:rPr lang="en-GB" baseline="0" dirty="0" err="1" smtClean="0"/>
              <a:t>stara</a:t>
            </a:r>
            <a:r>
              <a:rPr lang="en-GB" baseline="0" dirty="0" smtClean="0"/>
              <a:t>, v </a:t>
            </a:r>
            <a:r>
              <a:rPr lang="en-GB" baseline="0" dirty="0" err="1" smtClean="0"/>
              <a:t>razvitih</a:t>
            </a:r>
            <a:r>
              <a:rPr lang="en-GB" baseline="0" dirty="0" smtClean="0"/>
              <a:t> </a:t>
            </a:r>
            <a:r>
              <a:rPr lang="en-GB" baseline="0" dirty="0" err="1" smtClean="0"/>
              <a:t>dezelah</a:t>
            </a:r>
            <a:r>
              <a:rPr lang="en-GB" baseline="0" dirty="0" smtClean="0"/>
              <a:t> (</a:t>
            </a:r>
            <a:r>
              <a:rPr lang="en-GB" baseline="0" dirty="0" err="1" smtClean="0"/>
              <a:t>Eu</a:t>
            </a:r>
            <a:r>
              <a:rPr lang="en-GB" baseline="0" dirty="0" smtClean="0"/>
              <a:t>) </a:t>
            </a:r>
            <a:r>
              <a:rPr lang="en-GB" baseline="0" dirty="0" err="1" smtClean="0"/>
              <a:t>bolj</a:t>
            </a:r>
            <a:r>
              <a:rPr lang="en-GB" baseline="0" dirty="0" smtClean="0"/>
              <a:t> </a:t>
            </a:r>
            <a:r>
              <a:rPr lang="en-GB" baseline="0" dirty="0" err="1" smtClean="0"/>
              <a:t>kot</a:t>
            </a:r>
            <a:r>
              <a:rPr lang="en-GB" baseline="0" dirty="0" smtClean="0"/>
              <a:t> v </a:t>
            </a:r>
            <a:r>
              <a:rPr lang="en-GB" baseline="0" dirty="0" err="1" smtClean="0"/>
              <a:t>razvijajocih</a:t>
            </a:r>
            <a:r>
              <a:rPr lang="en-GB" baseline="0" dirty="0" smtClean="0"/>
              <a:t>, </a:t>
            </a:r>
            <a:r>
              <a:rPr lang="en-GB" baseline="0" dirty="0" err="1" smtClean="0"/>
              <a:t>kjer</a:t>
            </a:r>
            <a:r>
              <a:rPr lang="en-GB" baseline="0" dirty="0" smtClean="0"/>
              <a:t> </a:t>
            </a:r>
            <a:r>
              <a:rPr lang="en-GB" baseline="0" dirty="0" err="1" smtClean="0"/>
              <a:t>bodo</a:t>
            </a:r>
            <a:r>
              <a:rPr lang="en-GB" baseline="0" dirty="0" smtClean="0"/>
              <a:t> </a:t>
            </a:r>
            <a:r>
              <a:rPr lang="en-GB" baseline="0" dirty="0" err="1" smtClean="0"/>
              <a:t>imeli</a:t>
            </a:r>
            <a:r>
              <a:rPr lang="en-GB" baseline="0" dirty="0" smtClean="0"/>
              <a:t> se </a:t>
            </a:r>
            <a:r>
              <a:rPr lang="en-GB" baseline="0" dirty="0" err="1" smtClean="0"/>
              <a:t>vedno</a:t>
            </a:r>
            <a:r>
              <a:rPr lang="en-GB" baseline="0" dirty="0" smtClean="0"/>
              <a:t> </a:t>
            </a:r>
            <a:r>
              <a:rPr lang="en-GB" baseline="0" dirty="0" err="1" smtClean="0"/>
              <a:t>velik</a:t>
            </a:r>
            <a:r>
              <a:rPr lang="en-GB" baseline="0" dirty="0" smtClean="0"/>
              <a:t> </a:t>
            </a:r>
            <a:r>
              <a:rPr lang="en-GB" baseline="0" dirty="0" err="1" smtClean="0"/>
              <a:t>velik</a:t>
            </a:r>
            <a:r>
              <a:rPr lang="en-GB" baseline="0" dirty="0" smtClean="0"/>
              <a:t> </a:t>
            </a:r>
            <a:r>
              <a:rPr lang="en-GB" baseline="0" dirty="0" err="1" smtClean="0"/>
              <a:t>kohort</a:t>
            </a:r>
            <a:r>
              <a:rPr lang="en-GB" baseline="0" dirty="0" smtClean="0"/>
              <a:t> </a:t>
            </a:r>
            <a:r>
              <a:rPr lang="en-GB" baseline="0" dirty="0" err="1" smtClean="0"/>
              <a:t>mlade</a:t>
            </a:r>
            <a:r>
              <a:rPr lang="en-GB" baseline="0" dirty="0" smtClean="0"/>
              <a:t> </a:t>
            </a:r>
            <a:r>
              <a:rPr lang="en-GB" baseline="0" dirty="0" err="1" smtClean="0"/>
              <a:t>delovne</a:t>
            </a:r>
            <a:r>
              <a:rPr lang="en-GB" baseline="0" dirty="0" smtClean="0"/>
              <a:t> sile, </a:t>
            </a:r>
            <a:r>
              <a:rPr lang="en-GB" baseline="0" dirty="0" err="1" smtClean="0"/>
              <a:t>ker</a:t>
            </a:r>
            <a:r>
              <a:rPr lang="en-GB" baseline="0" dirty="0" smtClean="0"/>
              <a:t> </a:t>
            </a:r>
            <a:r>
              <a:rPr lang="en-GB" baseline="0" dirty="0" err="1" smtClean="0"/>
              <a:t>predstavlja</a:t>
            </a:r>
            <a:r>
              <a:rPr lang="en-GB" baseline="0" dirty="0" smtClean="0"/>
              <a:t> </a:t>
            </a:r>
            <a:r>
              <a:rPr lang="en-GB" baseline="0" dirty="0" err="1" smtClean="0"/>
              <a:t>ekonomsko</a:t>
            </a:r>
            <a:r>
              <a:rPr lang="en-GB" baseline="0" dirty="0" smtClean="0"/>
              <a:t> </a:t>
            </a:r>
            <a:r>
              <a:rPr lang="en-GB" baseline="0" dirty="0" err="1" smtClean="0"/>
              <a:t>priloznost</a:t>
            </a:r>
            <a:r>
              <a:rPr lang="en-GB" baseline="0" dirty="0" smtClean="0"/>
              <a:t> (</a:t>
            </a:r>
            <a:r>
              <a:rPr lang="en-GB" baseline="0" dirty="0" err="1" smtClean="0"/>
              <a:t>Kitajska</a:t>
            </a:r>
            <a:r>
              <a:rPr lang="en-GB" baseline="0" dirty="0" smtClean="0"/>
              <a:t>) </a:t>
            </a:r>
            <a:r>
              <a:rPr lang="en-GB" baseline="0" dirty="0" err="1" smtClean="0"/>
              <a:t>ali</a:t>
            </a:r>
            <a:r>
              <a:rPr lang="en-GB" baseline="0" dirty="0" smtClean="0"/>
              <a:t> </a:t>
            </a:r>
            <a:r>
              <a:rPr lang="en-GB" baseline="0" dirty="0" err="1" smtClean="0"/>
              <a:t>nevarnost</a:t>
            </a:r>
            <a:r>
              <a:rPr lang="en-GB" baseline="0" dirty="0" smtClean="0"/>
              <a:t> </a:t>
            </a:r>
            <a:r>
              <a:rPr lang="en-GB" baseline="0" dirty="0" err="1" smtClean="0"/>
              <a:t>za</a:t>
            </a:r>
            <a:r>
              <a:rPr lang="en-GB" baseline="0" dirty="0" smtClean="0"/>
              <a:t> </a:t>
            </a:r>
            <a:r>
              <a:rPr lang="en-GB" baseline="0" dirty="0" err="1" smtClean="0"/>
              <a:t>konflikte</a:t>
            </a:r>
            <a:r>
              <a:rPr lang="en-GB" baseline="0" dirty="0" smtClean="0"/>
              <a:t>, </a:t>
            </a:r>
            <a:r>
              <a:rPr lang="en-GB" baseline="0" dirty="0" err="1" smtClean="0"/>
              <a:t>ce</a:t>
            </a:r>
            <a:r>
              <a:rPr lang="en-GB" baseline="0" dirty="0" smtClean="0"/>
              <a:t> </a:t>
            </a:r>
            <a:r>
              <a:rPr lang="en-GB" baseline="0" dirty="0" err="1" smtClean="0"/>
              <a:t>niso</a:t>
            </a:r>
            <a:r>
              <a:rPr lang="en-GB" baseline="0" dirty="0" smtClean="0"/>
              <a:t> </a:t>
            </a:r>
            <a:r>
              <a:rPr lang="en-GB" baseline="0" dirty="0" err="1" smtClean="0"/>
              <a:t>druizbeno</a:t>
            </a:r>
            <a:r>
              <a:rPr lang="en-GB" baseline="0" dirty="0" smtClean="0"/>
              <a:t> </a:t>
            </a:r>
            <a:r>
              <a:rPr lang="en-GB" baseline="0" dirty="0" err="1" smtClean="0"/>
              <a:t>ustvarjalni</a:t>
            </a:r>
            <a:r>
              <a:rPr lang="en-GB" baseline="0" dirty="0" smtClean="0"/>
              <a:t> (</a:t>
            </a:r>
            <a:r>
              <a:rPr lang="en-GB" baseline="0" dirty="0" err="1" smtClean="0"/>
              <a:t>Bliznji</a:t>
            </a:r>
            <a:r>
              <a:rPr lang="en-GB" baseline="0" dirty="0" smtClean="0"/>
              <a:t> </a:t>
            </a:r>
            <a:r>
              <a:rPr lang="en-GB" baseline="0" dirty="0" err="1" smtClean="0"/>
              <a:t>vzhod</a:t>
            </a:r>
            <a:r>
              <a:rPr lang="en-GB" baseline="0" dirty="0" smtClean="0"/>
              <a:t>). V </a:t>
            </a:r>
            <a:r>
              <a:rPr lang="en-GB" baseline="0" dirty="0" err="1" smtClean="0"/>
              <a:t>tujih</a:t>
            </a:r>
            <a:r>
              <a:rPr lang="en-GB" baseline="0" dirty="0" smtClean="0"/>
              <a:t> </a:t>
            </a:r>
            <a:r>
              <a:rPr lang="en-GB" baseline="0" dirty="0" err="1" smtClean="0"/>
              <a:t>drzavah</a:t>
            </a:r>
            <a:r>
              <a:rPr lang="en-GB" baseline="0" dirty="0" smtClean="0"/>
              <a:t> se </a:t>
            </a:r>
            <a:r>
              <a:rPr lang="en-GB" baseline="0" dirty="0" err="1" smtClean="0"/>
              <a:t>pojavijo</a:t>
            </a:r>
            <a:r>
              <a:rPr lang="en-GB" baseline="0" dirty="0" smtClean="0"/>
              <a:t> </a:t>
            </a:r>
            <a:r>
              <a:rPr lang="en-GB" baseline="0" dirty="0" err="1" smtClean="0"/>
              <a:t>kot</a:t>
            </a:r>
            <a:r>
              <a:rPr lang="en-GB" baseline="0" dirty="0" smtClean="0"/>
              <a:t> </a:t>
            </a:r>
            <a:r>
              <a:rPr lang="en-GB" baseline="0" dirty="0" err="1" smtClean="0"/>
              <a:t>emigranti</a:t>
            </a:r>
            <a:r>
              <a:rPr lang="en-GB" baseline="0" dirty="0" smtClean="0"/>
              <a:t>.</a:t>
            </a:r>
          </a:p>
          <a:p>
            <a:endParaRPr lang="en-GB" baseline="0" dirty="0" smtClean="0"/>
          </a:p>
          <a:p>
            <a:r>
              <a:rPr lang="en-GB" baseline="0" dirty="0" err="1" smtClean="0"/>
              <a:t>Strukturne</a:t>
            </a:r>
            <a:r>
              <a:rPr lang="en-GB" baseline="0" dirty="0" smtClean="0"/>
              <a:t> </a:t>
            </a:r>
            <a:r>
              <a:rPr lang="en-GB" baseline="0" dirty="0" err="1" smtClean="0"/>
              <a:t>spremembe</a:t>
            </a:r>
            <a:r>
              <a:rPr lang="en-GB" baseline="0" dirty="0" smtClean="0"/>
              <a:t> v </a:t>
            </a:r>
            <a:r>
              <a:rPr lang="en-GB" baseline="0" dirty="0" err="1" smtClean="0"/>
              <a:t>sestavi</a:t>
            </a:r>
            <a:r>
              <a:rPr lang="en-GB" baseline="0" dirty="0" smtClean="0"/>
              <a:t> </a:t>
            </a:r>
            <a:r>
              <a:rPr lang="en-GB" baseline="0" dirty="0" err="1" smtClean="0"/>
              <a:t>prebivalstva</a:t>
            </a:r>
            <a:r>
              <a:rPr lang="en-GB" baseline="0" dirty="0" smtClean="0"/>
              <a:t> so </a:t>
            </a:r>
            <a:r>
              <a:rPr lang="en-GB" baseline="0" dirty="0" err="1" smtClean="0"/>
              <a:t>tesno</a:t>
            </a:r>
            <a:r>
              <a:rPr lang="en-GB" baseline="0" dirty="0" smtClean="0"/>
              <a:t> </a:t>
            </a:r>
            <a:r>
              <a:rPr lang="en-GB" baseline="0" dirty="0" err="1" smtClean="0"/>
              <a:t>povezane</a:t>
            </a:r>
            <a:r>
              <a:rPr lang="en-GB" baseline="0" dirty="0" smtClean="0"/>
              <a:t> z </a:t>
            </a:r>
            <a:r>
              <a:rPr lang="en-GB" baseline="0" dirty="0" err="1" smtClean="0"/>
              <a:t>izobrazevanjem</a:t>
            </a:r>
            <a:r>
              <a:rPr lang="en-GB" baseline="0" dirty="0" smtClean="0"/>
              <a:t> </a:t>
            </a:r>
            <a:r>
              <a:rPr lang="en-GB" baseline="0" dirty="0" err="1" smtClean="0"/>
              <a:t>Skupaj</a:t>
            </a:r>
            <a:r>
              <a:rPr lang="en-GB" baseline="0" dirty="0" smtClean="0"/>
              <a:t> </a:t>
            </a:r>
            <a:r>
              <a:rPr lang="en-GB" baseline="0" dirty="0" err="1" smtClean="0"/>
              <a:t>predstavljajo</a:t>
            </a:r>
            <a:r>
              <a:rPr lang="en-GB" baseline="0" dirty="0" smtClean="0"/>
              <a:t> </a:t>
            </a:r>
            <a:r>
              <a:rPr lang="en-GB" baseline="0" dirty="0" err="1" smtClean="0"/>
              <a:t>druzbeni</a:t>
            </a:r>
            <a:r>
              <a:rPr lang="en-GB" baseline="0" dirty="0" smtClean="0"/>
              <a:t> capital, </a:t>
            </a:r>
            <a:r>
              <a:rPr lang="en-GB" baseline="0" dirty="0" err="1" smtClean="0"/>
              <a:t>ki</a:t>
            </a:r>
            <a:r>
              <a:rPr lang="en-GB" baseline="0" dirty="0" smtClean="0"/>
              <a:t> </a:t>
            </a:r>
            <a:r>
              <a:rPr lang="en-GB" baseline="0" dirty="0" err="1" smtClean="0"/>
              <a:t>bo</a:t>
            </a:r>
            <a:r>
              <a:rPr lang="en-GB" baseline="0" dirty="0" smtClean="0"/>
              <a:t> v </a:t>
            </a:r>
            <a:r>
              <a:rPr lang="en-GB" baseline="0" dirty="0" err="1" smtClean="0"/>
              <a:t>najvecjem</a:t>
            </a:r>
            <a:r>
              <a:rPr lang="en-GB" baseline="0" dirty="0" smtClean="0"/>
              <a:t> </a:t>
            </a:r>
            <a:r>
              <a:rPr lang="en-GB" baseline="0" dirty="0" err="1" smtClean="0"/>
              <a:t>porastu</a:t>
            </a:r>
            <a:r>
              <a:rPr lang="en-GB" baseline="0" dirty="0" smtClean="0"/>
              <a:t> v </a:t>
            </a:r>
            <a:r>
              <a:rPr lang="en-GB" baseline="0" dirty="0" err="1" smtClean="0"/>
              <a:t>Aziji</a:t>
            </a:r>
            <a:r>
              <a:rPr lang="en-GB" baseline="0" dirty="0" smtClean="0"/>
              <a:t>. Na </a:t>
            </a:r>
            <a:r>
              <a:rPr lang="en-GB" baseline="0" dirty="0" err="1" smtClean="0"/>
              <a:t>sliki</a:t>
            </a:r>
            <a:r>
              <a:rPr lang="en-GB" baseline="0" dirty="0" smtClean="0"/>
              <a:t> </a:t>
            </a:r>
            <a:r>
              <a:rPr lang="en-GB" baseline="0" dirty="0" err="1" smtClean="0"/>
              <a:t>vidimo</a:t>
            </a:r>
            <a:r>
              <a:rPr lang="en-GB" baseline="0" dirty="0" smtClean="0"/>
              <a:t> </a:t>
            </a:r>
            <a:r>
              <a:rPr lang="en-GB" baseline="0" dirty="0" err="1" smtClean="0"/>
              <a:t>narascajoce</a:t>
            </a:r>
            <a:r>
              <a:rPr lang="en-GB" baseline="0" dirty="0" smtClean="0"/>
              <a:t> </a:t>
            </a:r>
            <a:r>
              <a:rPr lang="en-GB" baseline="0" dirty="0" err="1" smtClean="0"/>
              <a:t>stranje</a:t>
            </a:r>
            <a:r>
              <a:rPr lang="en-GB" baseline="0" dirty="0" smtClean="0"/>
              <a:t> </a:t>
            </a:r>
            <a:r>
              <a:rPr lang="en-GB" baseline="0" dirty="0" err="1" smtClean="0"/>
              <a:t>Evrope</a:t>
            </a:r>
            <a:r>
              <a:rPr lang="en-GB" baseline="0" dirty="0" smtClean="0"/>
              <a:t> in </a:t>
            </a:r>
            <a:r>
              <a:rPr lang="en-GB" baseline="0" dirty="0" err="1" smtClean="0"/>
              <a:t>mnozicni</a:t>
            </a:r>
            <a:r>
              <a:rPr lang="en-GB" baseline="0" dirty="0" smtClean="0"/>
              <a:t> </a:t>
            </a:r>
            <a:r>
              <a:rPr lang="en-GB" baseline="0" dirty="0" err="1" smtClean="0"/>
              <a:t>porsst</a:t>
            </a:r>
            <a:r>
              <a:rPr lang="en-GB" baseline="0" dirty="0" smtClean="0"/>
              <a:t> </a:t>
            </a:r>
            <a:r>
              <a:rPr lang="en-GB" baseline="0" dirty="0" err="1" smtClean="0"/>
              <a:t>izpobrazenih</a:t>
            </a:r>
            <a:r>
              <a:rPr lang="en-GB" baseline="0" dirty="0" smtClean="0"/>
              <a:t> </a:t>
            </a:r>
            <a:r>
              <a:rPr lang="en-GB" baseline="0" dirty="0" err="1" smtClean="0"/>
              <a:t>ljudi</a:t>
            </a:r>
            <a:r>
              <a:rPr lang="en-GB" baseline="0" dirty="0" smtClean="0"/>
              <a:t> v </a:t>
            </a:r>
            <a:r>
              <a:rPr lang="en-GB" baseline="0" dirty="0" err="1" smtClean="0"/>
              <a:t>Aziji</a:t>
            </a:r>
            <a:r>
              <a:rPr lang="en-GB" baseline="0" dirty="0" smtClean="0"/>
              <a:t>.</a:t>
            </a:r>
          </a:p>
          <a:p>
            <a:endParaRPr lang="en-GB" baseline="0" dirty="0" smtClean="0"/>
          </a:p>
          <a:p>
            <a:r>
              <a:rPr lang="en-GB" baseline="0" dirty="0" err="1" smtClean="0"/>
              <a:t>Ti</a:t>
            </a:r>
            <a:r>
              <a:rPr lang="en-GB" baseline="0" dirty="0" smtClean="0"/>
              <a:t> </a:t>
            </a:r>
            <a:r>
              <a:rPr lang="en-GB" baseline="0" dirty="0" err="1" smtClean="0"/>
              <a:t>trendi</a:t>
            </a:r>
            <a:r>
              <a:rPr lang="en-GB" baseline="0" dirty="0" smtClean="0"/>
              <a:t> </a:t>
            </a:r>
            <a:r>
              <a:rPr lang="en-GB" baseline="0" dirty="0" err="1" smtClean="0"/>
              <a:t>bodo</a:t>
            </a:r>
            <a:r>
              <a:rPr lang="en-GB" baseline="0" dirty="0" smtClean="0"/>
              <a:t> </a:t>
            </a:r>
            <a:r>
              <a:rPr lang="en-GB" baseline="0" dirty="0" err="1" smtClean="0"/>
              <a:t>odlocujoci</a:t>
            </a:r>
            <a:r>
              <a:rPr lang="en-GB" baseline="0" dirty="0" smtClean="0"/>
              <a:t> </a:t>
            </a:r>
            <a:r>
              <a:rPr lang="en-GB" baseline="0" dirty="0" err="1" smtClean="0"/>
              <a:t>za</a:t>
            </a:r>
            <a:r>
              <a:rPr lang="en-GB" baseline="0" dirty="0" smtClean="0"/>
              <a:t> </a:t>
            </a:r>
            <a:r>
              <a:rPr lang="en-GB" baseline="0" dirty="0" err="1" smtClean="0"/>
              <a:t>vpliv</a:t>
            </a:r>
            <a:r>
              <a:rPr lang="en-GB" baseline="0" dirty="0" smtClean="0"/>
              <a:t> </a:t>
            </a:r>
            <a:r>
              <a:rPr lang="en-GB" baseline="0" dirty="0" err="1" smtClean="0"/>
              <a:t>na</a:t>
            </a:r>
            <a:r>
              <a:rPr lang="en-GB" baseline="0" dirty="0" smtClean="0"/>
              <a:t> </a:t>
            </a:r>
            <a:r>
              <a:rPr lang="en-GB" baseline="0" dirty="0" err="1" smtClean="0"/>
              <a:t>rabo</a:t>
            </a:r>
            <a:r>
              <a:rPr lang="en-GB" baseline="0" dirty="0" smtClean="0"/>
              <a:t> </a:t>
            </a:r>
            <a:r>
              <a:rPr lang="en-GB" baseline="0" dirty="0" err="1" smtClean="0"/>
              <a:t>naravnih</a:t>
            </a:r>
            <a:r>
              <a:rPr lang="en-GB" baseline="0" dirty="0" smtClean="0"/>
              <a:t> </a:t>
            </a:r>
            <a:r>
              <a:rPr lang="en-GB" baseline="0" dirty="0" err="1" smtClean="0"/>
              <a:t>virov</a:t>
            </a:r>
            <a:r>
              <a:rPr lang="en-GB" baseline="0" dirty="0" smtClean="0"/>
              <a:t>, </a:t>
            </a:r>
            <a:r>
              <a:rPr lang="en-GB" baseline="0" dirty="0" err="1" smtClean="0"/>
              <a:t>tudi</a:t>
            </a:r>
            <a:r>
              <a:rPr lang="en-GB" baseline="0" dirty="0" smtClean="0"/>
              <a:t> v </a:t>
            </a:r>
            <a:r>
              <a:rPr lang="en-GB" baseline="0" dirty="0" err="1" smtClean="0"/>
              <a:t>Evropi</a:t>
            </a:r>
            <a:r>
              <a:rPr lang="en-GB" baseline="0" dirty="0" smtClean="0"/>
              <a:t>.</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11</a:t>
            </a:fld>
            <a:endParaRPr lang="en-GB"/>
          </a:p>
        </p:txBody>
      </p:sp>
    </p:spTree>
    <p:extLst>
      <p:ext uri="{BB962C8B-B14F-4D97-AF65-F5344CB8AC3E}">
        <p14:creationId xmlns:p14="http://schemas.microsoft.com/office/powerpoint/2010/main" val="28979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r>
              <a:rPr lang="en-GB" b="1" dirty="0" smtClean="0"/>
              <a:t>Danes </a:t>
            </a:r>
            <a:r>
              <a:rPr lang="en-GB" b="1" dirty="0" err="1" smtClean="0"/>
              <a:t>smo</a:t>
            </a:r>
            <a:r>
              <a:rPr lang="en-GB" b="1" dirty="0" smtClean="0"/>
              <a:t> </a:t>
            </a:r>
            <a:r>
              <a:rPr lang="en-GB" b="1" dirty="0" err="1" smtClean="0"/>
              <a:t>na</a:t>
            </a:r>
            <a:r>
              <a:rPr lang="en-GB" b="1" dirty="0" smtClean="0"/>
              <a:t> </a:t>
            </a:r>
            <a:r>
              <a:rPr lang="en-GB" b="1" dirty="0" err="1" smtClean="0"/>
              <a:t>kriziscu</a:t>
            </a:r>
            <a:r>
              <a:rPr lang="en-GB" b="1" baseline="0" dirty="0" smtClean="0"/>
              <a:t> </a:t>
            </a:r>
            <a:r>
              <a:rPr lang="en-GB" b="1" baseline="0" dirty="0" err="1" smtClean="0"/>
              <a:t>trendov</a:t>
            </a:r>
            <a:r>
              <a:rPr lang="en-GB" b="1" baseline="0" dirty="0" smtClean="0"/>
              <a:t>, </a:t>
            </a:r>
            <a:r>
              <a:rPr lang="en-GB" b="1" baseline="0" dirty="0" err="1" smtClean="0"/>
              <a:t>ko</a:t>
            </a:r>
            <a:r>
              <a:rPr lang="en-GB" b="1" baseline="0" dirty="0" smtClean="0"/>
              <a:t> je </a:t>
            </a:r>
            <a:r>
              <a:rPr lang="en-GB" b="1" baseline="0" dirty="0" err="1" smtClean="0"/>
              <a:t>svetovni</a:t>
            </a:r>
            <a:r>
              <a:rPr lang="en-GB" b="1" baseline="0" dirty="0" smtClean="0"/>
              <a:t> </a:t>
            </a:r>
            <a:r>
              <a:rPr lang="en-GB" b="1" baseline="0" dirty="0" err="1" smtClean="0"/>
              <a:t>delez</a:t>
            </a:r>
            <a:r>
              <a:rPr lang="en-GB" b="1" baseline="0" dirty="0" smtClean="0"/>
              <a:t> </a:t>
            </a:r>
            <a:r>
              <a:rPr lang="en-GB" b="1" baseline="0" dirty="0" err="1" smtClean="0"/>
              <a:t>urbanega</a:t>
            </a:r>
            <a:r>
              <a:rPr lang="en-GB" b="1" baseline="0" dirty="0" smtClean="0"/>
              <a:t> </a:t>
            </a:r>
            <a:r>
              <a:rPr lang="en-GB" b="1" baseline="0" dirty="0" err="1" smtClean="0"/>
              <a:t>prebivalstva</a:t>
            </a:r>
            <a:r>
              <a:rPr lang="en-GB" b="1" baseline="0" dirty="0" smtClean="0"/>
              <a:t> </a:t>
            </a:r>
            <a:r>
              <a:rPr lang="en-GB" b="1" baseline="0" dirty="0" err="1" smtClean="0"/>
              <a:t>prerastel</a:t>
            </a:r>
            <a:r>
              <a:rPr lang="en-GB" b="1" baseline="0" dirty="0" smtClean="0"/>
              <a:t> </a:t>
            </a:r>
            <a:r>
              <a:rPr lang="en-GB" b="1" baseline="0" dirty="0" err="1" smtClean="0"/>
              <a:t>podezelskega</a:t>
            </a:r>
            <a:r>
              <a:rPr lang="en-GB" b="1" baseline="0" dirty="0" smtClean="0"/>
              <a:t>. </a:t>
            </a:r>
            <a:r>
              <a:rPr lang="en-GB" b="1" dirty="0" smtClean="0"/>
              <a:t>67% </a:t>
            </a:r>
            <a:r>
              <a:rPr lang="en-GB" b="0" dirty="0" err="1" smtClean="0"/>
              <a:t>svetovnega</a:t>
            </a:r>
            <a:r>
              <a:rPr lang="en-GB" b="0" dirty="0" smtClean="0"/>
              <a:t> </a:t>
            </a:r>
            <a:r>
              <a:rPr lang="en-GB" b="0" dirty="0" err="1" smtClean="0"/>
              <a:t>prebivalstva</a:t>
            </a:r>
            <a:r>
              <a:rPr lang="en-GB" b="0" dirty="0" smtClean="0"/>
              <a:t> </a:t>
            </a:r>
            <a:r>
              <a:rPr lang="en-GB" b="0" dirty="0" err="1" smtClean="0"/>
              <a:t>bo</a:t>
            </a:r>
            <a:r>
              <a:rPr lang="en-GB" b="0" dirty="0" smtClean="0"/>
              <a:t> 2050</a:t>
            </a:r>
            <a:r>
              <a:rPr lang="en-GB" b="0" baseline="0" dirty="0" smtClean="0"/>
              <a:t> </a:t>
            </a:r>
            <a:r>
              <a:rPr lang="en-GB" b="0" baseline="0" dirty="0" err="1" smtClean="0"/>
              <a:t>zivelo</a:t>
            </a:r>
            <a:r>
              <a:rPr lang="en-GB" b="0" baseline="0" dirty="0" smtClean="0"/>
              <a:t> v </a:t>
            </a:r>
            <a:r>
              <a:rPr lang="en-GB" b="0" baseline="0" dirty="0" err="1" smtClean="0"/>
              <a:t>mestih</a:t>
            </a:r>
            <a:r>
              <a:rPr lang="en-GB" b="0" baseline="0" dirty="0" smtClean="0"/>
              <a:t>.  </a:t>
            </a:r>
            <a:r>
              <a:rPr lang="en-GB" b="0" baseline="0" dirty="0" err="1" smtClean="0"/>
              <a:t>Skoraj</a:t>
            </a:r>
            <a:r>
              <a:rPr lang="en-GB" b="0" baseline="0" dirty="0" smtClean="0"/>
              <a:t> </a:t>
            </a:r>
            <a:r>
              <a:rPr lang="en-GB" b="0" baseline="0" dirty="0" err="1" smtClean="0"/>
              <a:t>vsa</a:t>
            </a:r>
            <a:r>
              <a:rPr lang="en-GB" b="0" baseline="0" dirty="0" smtClean="0"/>
              <a:t> </a:t>
            </a:r>
            <a:r>
              <a:rPr lang="en-GB" b="0" baseline="0" dirty="0" err="1" smtClean="0"/>
              <a:t>rast</a:t>
            </a:r>
            <a:r>
              <a:rPr lang="en-GB" b="0" baseline="0" dirty="0" smtClean="0"/>
              <a:t> </a:t>
            </a:r>
            <a:r>
              <a:rPr lang="en-GB" b="0" baseline="0" dirty="0" err="1" smtClean="0"/>
              <a:t>prebivalstva</a:t>
            </a:r>
            <a:r>
              <a:rPr lang="en-GB" b="0" baseline="0" dirty="0" smtClean="0"/>
              <a:t> do </a:t>
            </a:r>
            <a:r>
              <a:rPr lang="en-GB" b="0" baseline="0" dirty="0" err="1" smtClean="0"/>
              <a:t>leta</a:t>
            </a:r>
            <a:r>
              <a:rPr lang="en-GB" b="0" baseline="0" dirty="0" smtClean="0"/>
              <a:t> 2050 </a:t>
            </a:r>
            <a:r>
              <a:rPr lang="en-GB" b="0" baseline="0" dirty="0" err="1" smtClean="0"/>
              <a:t>bo</a:t>
            </a:r>
            <a:r>
              <a:rPr lang="en-GB" b="0" baseline="0" dirty="0" smtClean="0"/>
              <a:t> </a:t>
            </a:r>
            <a:r>
              <a:rPr lang="en-GB" b="0" baseline="0" dirty="0" err="1" smtClean="0"/>
              <a:t>locirana</a:t>
            </a:r>
            <a:r>
              <a:rPr lang="en-GB" b="0" baseline="0" dirty="0" smtClean="0"/>
              <a:t> v </a:t>
            </a:r>
            <a:r>
              <a:rPr lang="en-GB" b="0" baseline="0" dirty="0" err="1" smtClean="0"/>
              <a:t>urbanih</a:t>
            </a:r>
            <a:r>
              <a:rPr lang="en-GB" b="0" baseline="0" dirty="0" smtClean="0"/>
              <a:t> </a:t>
            </a:r>
            <a:r>
              <a:rPr lang="en-GB" b="0" baseline="0" dirty="0" err="1" smtClean="0"/>
              <a:t>obmocjih</a:t>
            </a:r>
            <a:r>
              <a:rPr lang="en-GB" b="0" baseline="0" dirty="0" smtClean="0"/>
              <a:t> </a:t>
            </a:r>
            <a:r>
              <a:rPr lang="en-GB" b="0" baseline="0" dirty="0" err="1" smtClean="0"/>
              <a:t>razvijajocih</a:t>
            </a:r>
            <a:r>
              <a:rPr lang="en-GB" b="0" baseline="0" dirty="0" smtClean="0"/>
              <a:t> se </a:t>
            </a:r>
            <a:r>
              <a:rPr lang="en-GB" b="0" baseline="0" dirty="0" err="1" smtClean="0"/>
              <a:t>drzav</a:t>
            </a:r>
            <a:r>
              <a:rPr lang="en-GB" b="0" baseline="0" dirty="0" smtClean="0"/>
              <a:t>, v </a:t>
            </a:r>
            <a:r>
              <a:rPr lang="en-GB" b="0" baseline="0" dirty="0" err="1" smtClean="0"/>
              <a:t>slamih</a:t>
            </a:r>
            <a:r>
              <a:rPr lang="en-GB" b="0" baseline="0" dirty="0" smtClean="0"/>
              <a:t> in mega </a:t>
            </a:r>
            <a:r>
              <a:rPr lang="en-GB" b="0" baseline="0" dirty="0" err="1" smtClean="0"/>
              <a:t>mestih</a:t>
            </a:r>
            <a:r>
              <a:rPr lang="en-GB" b="0" baseline="0" dirty="0" smtClean="0"/>
              <a:t>.</a:t>
            </a:r>
            <a:endParaRPr lang="en-GB" b="1" dirty="0" smtClean="0"/>
          </a:p>
          <a:p>
            <a:endParaRPr lang="en-GB" b="1" dirty="0" smtClean="0"/>
          </a:p>
          <a:p>
            <a:r>
              <a:rPr lang="en-GB" b="1" dirty="0" err="1" smtClean="0"/>
              <a:t>Kompaktne</a:t>
            </a:r>
            <a:r>
              <a:rPr lang="en-GB" b="1" dirty="0" smtClean="0"/>
              <a:t> urbane </a:t>
            </a:r>
            <a:r>
              <a:rPr lang="en-GB" b="0" dirty="0" err="1" smtClean="0"/>
              <a:t>zdruzbe</a:t>
            </a:r>
            <a:r>
              <a:rPr lang="en-GB" b="0" dirty="0" smtClean="0"/>
              <a:t> </a:t>
            </a:r>
            <a:r>
              <a:rPr lang="en-GB" b="0" dirty="0" err="1" smtClean="0"/>
              <a:t>bodo</a:t>
            </a:r>
            <a:r>
              <a:rPr lang="en-GB" b="0" dirty="0" smtClean="0"/>
              <a:t> v </a:t>
            </a:r>
            <a:r>
              <a:rPr lang="en-GB" b="0" dirty="0" err="1" smtClean="0"/>
              <a:t>okviru</a:t>
            </a:r>
            <a:r>
              <a:rPr lang="en-GB" b="0" baseline="0" dirty="0" smtClean="0"/>
              <a:t> </a:t>
            </a:r>
            <a:r>
              <a:rPr lang="en-GB" b="0" baseline="0" dirty="0" err="1" smtClean="0"/>
              <a:t>dobrega</a:t>
            </a:r>
            <a:r>
              <a:rPr lang="en-GB" b="0" baseline="0" dirty="0" smtClean="0"/>
              <a:t> </a:t>
            </a:r>
            <a:r>
              <a:rPr lang="en-GB" b="0" baseline="0" dirty="0" err="1" smtClean="0"/>
              <a:t>upravljanja</a:t>
            </a:r>
            <a:r>
              <a:rPr lang="en-GB" b="0" baseline="0" dirty="0" smtClean="0"/>
              <a:t> </a:t>
            </a:r>
            <a:r>
              <a:rPr lang="en-GB" b="0" dirty="0" err="1" smtClean="0"/>
              <a:t>naujcinkovitejsi</a:t>
            </a:r>
            <a:r>
              <a:rPr lang="en-GB" b="0" dirty="0" smtClean="0"/>
              <a:t> in </a:t>
            </a:r>
            <a:r>
              <a:rPr lang="en-GB" b="0" dirty="0" err="1" smtClean="0"/>
              <a:t>okoljsko</a:t>
            </a:r>
            <a:r>
              <a:rPr lang="en-GB" b="0" dirty="0" smtClean="0"/>
              <a:t> </a:t>
            </a:r>
            <a:r>
              <a:rPr lang="en-GB" b="0" dirty="0" err="1" smtClean="0"/>
              <a:t>najprimernejsi</a:t>
            </a:r>
            <a:r>
              <a:rPr lang="en-GB" b="0" baseline="0" dirty="0" smtClean="0"/>
              <a:t> </a:t>
            </a:r>
            <a:r>
              <a:rPr lang="en-GB" b="0" baseline="0" dirty="0" err="1" smtClean="0"/>
              <a:t>nacini</a:t>
            </a:r>
            <a:r>
              <a:rPr lang="en-GB" b="0" baseline="0" dirty="0" smtClean="0"/>
              <a:t> </a:t>
            </a:r>
            <a:r>
              <a:rPr lang="en-GB" b="0" baseline="0" dirty="0" err="1" smtClean="0"/>
              <a:t>naseljevanja</a:t>
            </a:r>
            <a:r>
              <a:rPr lang="en-GB" b="0" baseline="0" dirty="0" smtClean="0"/>
              <a:t> </a:t>
            </a:r>
            <a:r>
              <a:rPr lang="en-GB" b="0" baseline="0" dirty="0" err="1" smtClean="0"/>
              <a:t>prebivalstva</a:t>
            </a:r>
            <a:r>
              <a:rPr lang="en-GB" b="0" baseline="0" dirty="0" smtClean="0"/>
              <a:t>. </a:t>
            </a:r>
            <a:endParaRPr lang="en-GB" b="1" dirty="0" smtClean="0"/>
          </a:p>
          <a:p>
            <a:endParaRPr lang="en-GB" dirty="0" smtClean="0"/>
          </a:p>
          <a:p>
            <a:r>
              <a:rPr lang="en-GB" dirty="0" smtClean="0"/>
              <a:t>V</a:t>
            </a:r>
            <a:r>
              <a:rPr lang="en-GB" baseline="0" dirty="0" smtClean="0"/>
              <a:t> </a:t>
            </a:r>
            <a:r>
              <a:rPr lang="en-GB" baseline="0" dirty="0" err="1" smtClean="0"/>
              <a:t>Evropi</a:t>
            </a:r>
            <a:r>
              <a:rPr lang="en-GB" baseline="0" dirty="0" smtClean="0"/>
              <a:t> </a:t>
            </a:r>
            <a:r>
              <a:rPr lang="en-GB" baseline="0" dirty="0" err="1" smtClean="0"/>
              <a:t>peri-urbana</a:t>
            </a:r>
            <a:r>
              <a:rPr lang="en-GB" baseline="0" dirty="0" smtClean="0"/>
              <a:t> </a:t>
            </a:r>
            <a:r>
              <a:rPr lang="en-GB" baseline="0" dirty="0" err="1" smtClean="0"/>
              <a:t>obmocja</a:t>
            </a:r>
            <a:r>
              <a:rPr lang="en-GB" baseline="0" dirty="0" smtClean="0"/>
              <a:t> </a:t>
            </a:r>
            <a:r>
              <a:rPr lang="en-GB" baseline="0" dirty="0" err="1" smtClean="0"/>
              <a:t>rastejo</a:t>
            </a:r>
            <a:r>
              <a:rPr lang="en-GB" baseline="0" dirty="0" smtClean="0"/>
              <a:t> 5x </a:t>
            </a:r>
            <a:r>
              <a:rPr lang="en-GB" baseline="0" dirty="0" err="1" smtClean="0"/>
              <a:t>hitreje</a:t>
            </a:r>
            <a:r>
              <a:rPr lang="en-GB" baseline="0" dirty="0" smtClean="0"/>
              <a:t> </a:t>
            </a:r>
            <a:r>
              <a:rPr lang="en-GB" baseline="0" dirty="0" err="1" smtClean="0"/>
              <a:t>kot</a:t>
            </a:r>
            <a:r>
              <a:rPr lang="en-GB" baseline="0" dirty="0" smtClean="0"/>
              <a:t> </a:t>
            </a:r>
            <a:r>
              <a:rPr lang="en-GB" baseline="0" dirty="0" err="1" smtClean="0"/>
              <a:t>urbana</a:t>
            </a:r>
            <a:r>
              <a:rPr lang="en-GB" baseline="0" dirty="0" smtClean="0"/>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a:p>
        </p:txBody>
      </p:sp>
    </p:spTree>
    <p:extLst>
      <p:ext uri="{BB962C8B-B14F-4D97-AF65-F5344CB8AC3E}">
        <p14:creationId xmlns:p14="http://schemas.microsoft.com/office/powerpoint/2010/main" val="148478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98">
              <a:defRPr/>
            </a:pPr>
            <a:r>
              <a:rPr lang="en-GB" dirty="0" smtClean="0"/>
              <a:t>Danes </a:t>
            </a:r>
            <a:r>
              <a:rPr lang="en-GB" dirty="0" err="1" smtClean="0"/>
              <a:t>smo</a:t>
            </a:r>
            <a:r>
              <a:rPr lang="en-GB" dirty="0" smtClean="0"/>
              <a:t> </a:t>
            </a:r>
            <a:r>
              <a:rPr lang="en-GB" dirty="0" err="1" smtClean="0"/>
              <a:t>tudi</a:t>
            </a:r>
            <a:r>
              <a:rPr lang="en-GB" dirty="0" smtClean="0"/>
              <a:t> </a:t>
            </a:r>
            <a:r>
              <a:rPr lang="en-GB" dirty="0" err="1" smtClean="0"/>
              <a:t>na</a:t>
            </a:r>
            <a:r>
              <a:rPr lang="en-GB" dirty="0" smtClean="0"/>
              <a:t> </a:t>
            </a:r>
            <a:r>
              <a:rPr lang="en-GB" dirty="0" err="1" smtClean="0"/>
              <a:t>kriziscu</a:t>
            </a:r>
            <a:r>
              <a:rPr lang="en-GB" baseline="0" dirty="0" smtClean="0"/>
              <a:t> </a:t>
            </a:r>
            <a:r>
              <a:rPr lang="en-GB" baseline="0" dirty="0" err="1" smtClean="0"/>
              <a:t>trendov</a:t>
            </a:r>
            <a:r>
              <a:rPr lang="en-GB" baseline="0" dirty="0" smtClean="0"/>
              <a:t> </a:t>
            </a:r>
            <a:r>
              <a:rPr lang="en-GB" baseline="0" dirty="0" err="1" smtClean="0"/>
              <a:t>ko</a:t>
            </a:r>
            <a:r>
              <a:rPr lang="en-GB" baseline="0" dirty="0" smtClean="0"/>
              <a:t> non- communicable </a:t>
            </a:r>
            <a:r>
              <a:rPr lang="en-GB" baseline="0" dirty="0" err="1" smtClean="0"/>
              <a:t>bolezni</a:t>
            </a:r>
            <a:r>
              <a:rPr lang="en-GB" baseline="0" dirty="0" smtClean="0"/>
              <a:t> </a:t>
            </a:r>
            <a:r>
              <a:rPr lang="en-GB" baseline="0" dirty="0" err="1" smtClean="0"/>
              <a:t>prevladujejo</a:t>
            </a:r>
            <a:r>
              <a:rPr lang="en-GB" baseline="0" dirty="0" smtClean="0"/>
              <a:t> </a:t>
            </a:r>
            <a:r>
              <a:rPr lang="en-GB" baseline="0" dirty="0" err="1" smtClean="0"/>
              <a:t>nad</a:t>
            </a:r>
            <a:r>
              <a:rPr lang="en-GB" baseline="0" dirty="0" smtClean="0"/>
              <a:t> communicable (</a:t>
            </a:r>
            <a:r>
              <a:rPr lang="en-GB" baseline="0" dirty="0" err="1" smtClean="0"/>
              <a:t>infekcijske</a:t>
            </a:r>
            <a:r>
              <a:rPr lang="en-GB" baseline="0" dirty="0" smtClean="0"/>
              <a:t>?)</a:t>
            </a:r>
          </a:p>
          <a:p>
            <a:pPr defTabSz="921898">
              <a:defRPr/>
            </a:pPr>
            <a:r>
              <a:rPr lang="en-GB" baseline="0" dirty="0" err="1" smtClean="0"/>
              <a:t>Nevarnost</a:t>
            </a:r>
            <a:r>
              <a:rPr lang="en-GB" baseline="0" dirty="0" smtClean="0"/>
              <a:t> </a:t>
            </a:r>
            <a:r>
              <a:rPr lang="en-GB" baseline="0" dirty="0" err="1" smtClean="0"/>
              <a:t>globalnih</a:t>
            </a:r>
            <a:r>
              <a:rPr lang="en-GB" baseline="0" dirty="0" smtClean="0"/>
              <a:t> </a:t>
            </a:r>
            <a:r>
              <a:rPr lang="en-GB" baseline="0" dirty="0" err="1" smtClean="0"/>
              <a:t>pnademij</a:t>
            </a:r>
            <a:r>
              <a:rPr lang="en-GB" baseline="0" dirty="0" smtClean="0"/>
              <a:t> je se </a:t>
            </a:r>
            <a:r>
              <a:rPr lang="en-GB" baseline="0" dirty="0" err="1" smtClean="0"/>
              <a:t>vedno</a:t>
            </a:r>
            <a:r>
              <a:rPr lang="en-GB" baseline="0" dirty="0" smtClean="0"/>
              <a:t> </a:t>
            </a:r>
            <a:r>
              <a:rPr lang="en-GB" baseline="0" dirty="0" err="1" smtClean="0"/>
              <a:t>globalni</a:t>
            </a:r>
            <a:r>
              <a:rPr lang="en-GB" baseline="0" dirty="0" smtClean="0"/>
              <a:t> trend. 25% </a:t>
            </a:r>
            <a:r>
              <a:rPr lang="en-GB" baseline="0" dirty="0" err="1" smtClean="0"/>
              <a:t>vzrokov</a:t>
            </a:r>
            <a:r>
              <a:rPr lang="en-GB" baseline="0" dirty="0" smtClean="0"/>
              <a:t> </a:t>
            </a:r>
            <a:r>
              <a:rPr lang="en-GB" baseline="0" dirty="0" err="1" smtClean="0"/>
              <a:t>za</a:t>
            </a:r>
            <a:r>
              <a:rPr lang="en-GB" baseline="0" dirty="0" smtClean="0"/>
              <a:t> </a:t>
            </a:r>
            <a:r>
              <a:rPr lang="en-GB" baseline="0" dirty="0" err="1" smtClean="0"/>
              <a:t>bolezni</a:t>
            </a:r>
            <a:r>
              <a:rPr lang="en-GB" baseline="0" dirty="0" smtClean="0"/>
              <a:t> in </a:t>
            </a:r>
            <a:r>
              <a:rPr lang="en-GB" baseline="0" dirty="0" err="1" smtClean="0"/>
              <a:t>smrti</a:t>
            </a:r>
            <a:r>
              <a:rPr lang="en-GB" baseline="0" dirty="0" smtClean="0"/>
              <a:t> je </a:t>
            </a:r>
            <a:r>
              <a:rPr lang="en-GB" baseline="0" dirty="0" err="1" smtClean="0"/>
              <a:t>po</a:t>
            </a:r>
            <a:r>
              <a:rPr lang="en-GB" baseline="0" dirty="0" smtClean="0"/>
              <a:t> </a:t>
            </a:r>
            <a:r>
              <a:rPr lang="en-GB" baseline="0" dirty="0" err="1" smtClean="0"/>
              <a:t>anlizah</a:t>
            </a:r>
            <a:r>
              <a:rPr lang="en-GB" baseline="0" dirty="0" smtClean="0"/>
              <a:t> WHO </a:t>
            </a:r>
            <a:r>
              <a:rPr lang="en-GB" baseline="0" dirty="0" err="1" smtClean="0"/>
              <a:t>zaradi</a:t>
            </a:r>
            <a:r>
              <a:rPr lang="en-GB" baseline="0" dirty="0" smtClean="0"/>
              <a:t> </a:t>
            </a:r>
            <a:r>
              <a:rPr lang="en-GB" baseline="0" dirty="0" err="1" smtClean="0"/>
              <a:t>okoljskih</a:t>
            </a:r>
            <a:r>
              <a:rPr lang="en-GB" baseline="0" dirty="0" smtClean="0"/>
              <a:t> </a:t>
            </a:r>
            <a:r>
              <a:rPr lang="en-GB" baseline="0" dirty="0" err="1" smtClean="0"/>
              <a:t>vzrokov</a:t>
            </a:r>
            <a:r>
              <a:rPr lang="en-GB" baseline="0" dirty="0" smtClean="0"/>
              <a:t>: </a:t>
            </a:r>
            <a:r>
              <a:rPr lang="en-GB" baseline="0" dirty="0" err="1" smtClean="0"/>
              <a:t>predvsem</a:t>
            </a:r>
            <a:r>
              <a:rPr lang="en-GB" baseline="0" dirty="0" smtClean="0"/>
              <a:t> </a:t>
            </a:r>
            <a:r>
              <a:rPr lang="en-GB" baseline="0" dirty="0" err="1" smtClean="0"/>
              <a:t>onesnazenje</a:t>
            </a:r>
            <a:r>
              <a:rPr lang="en-GB" baseline="0" dirty="0" smtClean="0"/>
              <a:t> </a:t>
            </a:r>
            <a:r>
              <a:rPr lang="en-GB" baseline="0" dirty="0" err="1" smtClean="0"/>
              <a:t>zraka</a:t>
            </a:r>
            <a:r>
              <a:rPr lang="en-GB" baseline="0" dirty="0" smtClean="0"/>
              <a:t> v </a:t>
            </a:r>
            <a:r>
              <a:rPr lang="en-GB" baseline="0" dirty="0" err="1" smtClean="0"/>
              <a:t>mestih</a:t>
            </a:r>
            <a:r>
              <a:rPr lang="en-GB" baseline="0" dirty="0" smtClean="0"/>
              <a:t>, </a:t>
            </a:r>
            <a:r>
              <a:rPr lang="en-GB" baseline="0" dirty="0" err="1" smtClean="0"/>
              <a:t>delci</a:t>
            </a:r>
            <a:r>
              <a:rPr lang="en-GB" baseline="0" dirty="0" smtClean="0"/>
              <a:t> in </a:t>
            </a:r>
            <a:r>
              <a:rPr lang="en-GB" baseline="0" dirty="0" err="1" smtClean="0"/>
              <a:t>ozon</a:t>
            </a:r>
            <a:r>
              <a:rPr lang="en-GB" baseline="0" dirty="0" smtClean="0"/>
              <a:t>.</a:t>
            </a:r>
            <a:endParaRPr lang="en-GB" dirty="0" smtClean="0"/>
          </a:p>
          <a:p>
            <a:r>
              <a:rPr lang="en-GB" b="0" dirty="0" smtClean="0"/>
              <a:t>V </a:t>
            </a:r>
            <a:r>
              <a:rPr lang="en-GB" b="0" dirty="0" err="1" smtClean="0"/>
              <a:t>Evropi</a:t>
            </a:r>
            <a:r>
              <a:rPr lang="en-GB" b="0" dirty="0" smtClean="0"/>
              <a:t> </a:t>
            </a:r>
            <a:r>
              <a:rPr lang="en-GB" b="0" dirty="0" err="1" smtClean="0"/>
              <a:t>bo</a:t>
            </a:r>
            <a:r>
              <a:rPr lang="en-GB" b="0" dirty="0" smtClean="0"/>
              <a:t> </a:t>
            </a:r>
            <a:r>
              <a:rPr lang="en-GB" b="0" dirty="0" err="1" smtClean="0"/>
              <a:t>kljub</a:t>
            </a:r>
            <a:r>
              <a:rPr lang="en-GB" b="0" dirty="0" smtClean="0"/>
              <a:t> </a:t>
            </a:r>
            <a:r>
              <a:rPr lang="en-GB" b="0" dirty="0" err="1" smtClean="0"/>
              <a:t>dosezkom</a:t>
            </a:r>
            <a:r>
              <a:rPr lang="en-GB" b="0" baseline="0" dirty="0" smtClean="0"/>
              <a:t> </a:t>
            </a:r>
            <a:r>
              <a:rPr lang="en-GB" b="0" baseline="0" dirty="0" err="1" smtClean="0"/>
              <a:t>izziv</a:t>
            </a:r>
            <a:r>
              <a:rPr lang="en-GB" b="0" baseline="0" dirty="0" smtClean="0"/>
              <a:t> </a:t>
            </a:r>
            <a:r>
              <a:rPr lang="en-GB" b="0" baseline="0" dirty="0" err="1" smtClean="0"/>
              <a:t>starnje</a:t>
            </a:r>
            <a:r>
              <a:rPr lang="en-GB" b="0" baseline="0" dirty="0" smtClean="0"/>
              <a:t> </a:t>
            </a:r>
            <a:r>
              <a:rPr lang="en-GB" b="0" baseline="0" dirty="0" err="1" smtClean="0"/>
              <a:t>prebivalcev</a:t>
            </a:r>
            <a:r>
              <a:rPr lang="en-GB" b="0" baseline="0" dirty="0" smtClean="0"/>
              <a:t> in </a:t>
            </a:r>
            <a:r>
              <a:rPr lang="en-GB" b="0" baseline="0" dirty="0" err="1" smtClean="0"/>
              <a:t>ucinki</a:t>
            </a:r>
            <a:r>
              <a:rPr lang="en-GB" b="0" baseline="0" dirty="0" smtClean="0"/>
              <a:t> </a:t>
            </a:r>
            <a:r>
              <a:rPr lang="en-GB" b="0" baseline="0" dirty="0" err="1" smtClean="0"/>
              <a:t>klimatskih</a:t>
            </a:r>
            <a:r>
              <a:rPr lang="en-GB" b="0" baseline="0" dirty="0" smtClean="0"/>
              <a:t> </a:t>
            </a:r>
            <a:r>
              <a:rPr lang="en-GB" b="0" baseline="0" dirty="0" err="1" smtClean="0"/>
              <a:t>sprememb</a:t>
            </a:r>
            <a:r>
              <a:rPr lang="en-GB" b="0" baseline="0" dirty="0" smtClean="0"/>
              <a:t>.</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a:p>
        </p:txBody>
      </p:sp>
    </p:spTree>
    <p:extLst>
      <p:ext uri="{BB962C8B-B14F-4D97-AF65-F5344CB8AC3E}">
        <p14:creationId xmlns:p14="http://schemas.microsoft.com/office/powerpoint/2010/main" val="154553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Nove</a:t>
            </a:r>
            <a:r>
              <a:rPr lang="en-US" b="1" dirty="0"/>
              <a:t> </a:t>
            </a:r>
            <a:r>
              <a:rPr lang="en-US" b="1" dirty="0" err="1"/>
              <a:t>tehnologije</a:t>
            </a:r>
            <a:r>
              <a:rPr lang="en-US" b="1" dirty="0"/>
              <a:t> </a:t>
            </a:r>
            <a:r>
              <a:rPr lang="en-US" b="1" dirty="0" err="1"/>
              <a:t>korenito</a:t>
            </a:r>
            <a:r>
              <a:rPr lang="en-US" b="1" dirty="0"/>
              <a:t> </a:t>
            </a:r>
            <a:r>
              <a:rPr lang="en-US" b="1" dirty="0" err="1"/>
              <a:t>spereminjajo</a:t>
            </a:r>
            <a:r>
              <a:rPr lang="en-US" b="1" dirty="0"/>
              <a:t> </a:t>
            </a:r>
            <a:r>
              <a:rPr lang="en-US" b="1" dirty="0" err="1"/>
              <a:t>svet</a:t>
            </a:r>
            <a:r>
              <a:rPr lang="en-US" b="1" dirty="0"/>
              <a:t>.</a:t>
            </a:r>
            <a:r>
              <a:rPr lang="en-US" dirty="0"/>
              <a:t> Se </a:t>
            </a:r>
            <a:r>
              <a:rPr lang="en-US" dirty="0" err="1"/>
              <a:t>zlasti</a:t>
            </a:r>
            <a:r>
              <a:rPr lang="en-US" dirty="0"/>
              <a:t> </a:t>
            </a:r>
            <a:r>
              <a:rPr lang="en-US" dirty="0" err="1"/>
              <a:t>na</a:t>
            </a:r>
            <a:r>
              <a:rPr lang="en-US" dirty="0"/>
              <a:t> </a:t>
            </a:r>
            <a:r>
              <a:rPr lang="en-US" dirty="0" err="1"/>
              <a:t>podrocju</a:t>
            </a:r>
            <a:r>
              <a:rPr lang="en-US" dirty="0"/>
              <a:t> </a:t>
            </a:r>
            <a:r>
              <a:rPr lang="en-US" dirty="0" err="1"/>
              <a:t>nano</a:t>
            </a:r>
            <a:r>
              <a:rPr lang="en-US" dirty="0"/>
              <a:t> in </a:t>
            </a:r>
            <a:r>
              <a:rPr lang="en-US" dirty="0" err="1"/>
              <a:t>biotehnologije</a:t>
            </a:r>
            <a:r>
              <a:rPr lang="en-US" dirty="0"/>
              <a:t> in </a:t>
            </a:r>
            <a:r>
              <a:rPr lang="en-US" dirty="0" err="1"/>
              <a:t>informacijske</a:t>
            </a:r>
            <a:r>
              <a:rPr lang="en-US" dirty="0"/>
              <a:t> in </a:t>
            </a:r>
            <a:r>
              <a:rPr lang="en-US" dirty="0" err="1"/>
              <a:t>komunikaijske</a:t>
            </a:r>
            <a:r>
              <a:rPr lang="en-US" dirty="0"/>
              <a:t> </a:t>
            </a:r>
            <a:r>
              <a:rPr lang="en-US" dirty="0" err="1"/>
              <a:t>tehnologije</a:t>
            </a:r>
            <a:r>
              <a:rPr lang="en-US" dirty="0"/>
              <a:t>. To </a:t>
            </a:r>
            <a:r>
              <a:rPr lang="en-US" dirty="0" err="1"/>
              <a:t>odpira</a:t>
            </a:r>
            <a:r>
              <a:rPr lang="en-US" dirty="0"/>
              <a:t> </a:t>
            </a:r>
            <a:r>
              <a:rPr lang="en-US" dirty="0" err="1"/>
              <a:t>moznosti</a:t>
            </a:r>
            <a:r>
              <a:rPr lang="en-US" dirty="0"/>
              <a:t> </a:t>
            </a:r>
            <a:r>
              <a:rPr lang="en-US" dirty="0" err="1"/>
              <a:t>za</a:t>
            </a:r>
            <a:r>
              <a:rPr lang="en-US" dirty="0"/>
              <a:t> </a:t>
            </a:r>
            <a:r>
              <a:rPr lang="en-US" dirty="0" err="1"/>
              <a:t>zmanjsanje</a:t>
            </a:r>
            <a:r>
              <a:rPr lang="en-US" dirty="0"/>
              <a:t> </a:t>
            </a:r>
            <a:r>
              <a:rPr lang="en-US" dirty="0" err="1"/>
              <a:t>vplivov</a:t>
            </a:r>
            <a:r>
              <a:rPr lang="en-US" dirty="0"/>
              <a:t> </a:t>
            </a:r>
            <a:r>
              <a:rPr lang="en-US" dirty="0" err="1"/>
              <a:t>na</a:t>
            </a:r>
            <a:r>
              <a:rPr lang="en-US" dirty="0"/>
              <a:t> </a:t>
            </a:r>
            <a:r>
              <a:rPr lang="en-US" dirty="0" err="1"/>
              <a:t>okolje</a:t>
            </a:r>
            <a:r>
              <a:rPr lang="en-US" dirty="0"/>
              <a:t>, </a:t>
            </a:r>
            <a:r>
              <a:rPr lang="en-US" dirty="0" err="1"/>
              <a:t>povecanje</a:t>
            </a:r>
            <a:r>
              <a:rPr lang="en-US" dirty="0"/>
              <a:t> </a:t>
            </a:r>
            <a:r>
              <a:rPr lang="en-US" dirty="0" err="1"/>
              <a:t>preskrbe</a:t>
            </a:r>
            <a:r>
              <a:rPr lang="en-US" dirty="0"/>
              <a:t> z </a:t>
            </a:r>
            <a:r>
              <a:rPr lang="en-US" dirty="0" err="1"/>
              <a:t>viri</a:t>
            </a:r>
            <a:r>
              <a:rPr lang="en-US" dirty="0"/>
              <a:t>, a </a:t>
            </a:r>
            <a:r>
              <a:rPr lang="en-US" dirty="0" err="1"/>
              <a:t>tudi</a:t>
            </a:r>
            <a:r>
              <a:rPr lang="en-US" dirty="0"/>
              <a:t> </a:t>
            </a:r>
            <a:r>
              <a:rPr lang="en-US" dirty="0" err="1"/>
              <a:t>prinasea</a:t>
            </a:r>
            <a:r>
              <a:rPr lang="en-US" dirty="0"/>
              <a:t> </a:t>
            </a:r>
            <a:r>
              <a:rPr lang="en-US" dirty="0" err="1"/>
              <a:t>negotovisti</a:t>
            </a:r>
            <a:r>
              <a:rPr lang="en-US" dirty="0"/>
              <a:t> in </a:t>
            </a:r>
            <a:r>
              <a:rPr lang="en-US" dirty="0" err="1"/>
              <a:t>tveganja</a:t>
            </a:r>
            <a:r>
              <a:rPr lang="en-US" dirty="0"/>
              <a:t> </a:t>
            </a:r>
            <a:r>
              <a:rPr lang="en-US" dirty="0" err="1"/>
              <a:t>ker</a:t>
            </a:r>
            <a:r>
              <a:rPr lang="en-US" dirty="0"/>
              <a:t> </a:t>
            </a:r>
            <a:r>
              <a:rPr lang="en-US" dirty="0" err="1"/>
              <a:t>som</a:t>
            </a:r>
            <a:r>
              <a:rPr lang="en-US" dirty="0"/>
              <a:t> </a:t>
            </a:r>
            <a:r>
              <a:rPr lang="en-US" dirty="0" err="1"/>
              <a:t>nam</a:t>
            </a:r>
            <a:r>
              <a:rPr lang="en-US" dirty="0"/>
              <a:t> </a:t>
            </a:r>
            <a:r>
              <a:rPr lang="en-US" dirty="0" err="1"/>
              <a:t>mnogi</a:t>
            </a:r>
            <a:r>
              <a:rPr lang="en-US" dirty="0"/>
              <a:t> </a:t>
            </a:r>
            <a:r>
              <a:rPr lang="en-US" dirty="0" err="1"/>
              <a:t>ucinki</a:t>
            </a:r>
            <a:r>
              <a:rPr lang="en-US" dirty="0"/>
              <a:t> se </a:t>
            </a:r>
            <a:r>
              <a:rPr lang="en-US" dirty="0" err="1"/>
              <a:t>neznani</a:t>
            </a:r>
            <a:r>
              <a:rPr lang="en-US" dirty="0"/>
              <a:t>.</a:t>
            </a:r>
          </a:p>
          <a:p>
            <a:endParaRPr lang="en-US" dirty="0"/>
          </a:p>
          <a:p>
            <a:r>
              <a:rPr lang="en-US" dirty="0" err="1"/>
              <a:t>Okoljski</a:t>
            </a:r>
            <a:r>
              <a:rPr lang="en-US" dirty="0"/>
              <a:t> </a:t>
            </a:r>
            <a:r>
              <a:rPr lang="en-US" dirty="0" err="1"/>
              <a:t>patenti</a:t>
            </a:r>
            <a:r>
              <a:rPr lang="en-US" dirty="0"/>
              <a:t> </a:t>
            </a:r>
            <a:r>
              <a:rPr lang="en-US" dirty="0" err="1"/>
              <a:t>registrirani</a:t>
            </a:r>
            <a:r>
              <a:rPr lang="en-US" dirty="0"/>
              <a:t> </a:t>
            </a:r>
            <a:r>
              <a:rPr lang="en-US" dirty="0" err="1"/>
              <a:t>na</a:t>
            </a:r>
            <a:r>
              <a:rPr lang="en-US" dirty="0"/>
              <a:t> </a:t>
            </a:r>
            <a:r>
              <a:rPr lang="en-US" dirty="0" err="1"/>
              <a:t>evropskem</a:t>
            </a:r>
            <a:r>
              <a:rPr lang="en-US" dirty="0"/>
              <a:t> </a:t>
            </a:r>
            <a:r>
              <a:rPr lang="en-US" dirty="0" err="1"/>
              <a:t>patentnem</a:t>
            </a:r>
            <a:r>
              <a:rPr lang="en-US" dirty="0"/>
              <a:t> </a:t>
            </a:r>
            <a:r>
              <a:rPr lang="en-US" dirty="0" err="1"/>
              <a:t>uradu</a:t>
            </a:r>
            <a:r>
              <a:rPr lang="en-US" dirty="0"/>
              <a:t> - </a:t>
            </a:r>
            <a:r>
              <a:rPr lang="en-US" dirty="0" err="1"/>
              <a:t>narascajoci</a:t>
            </a:r>
            <a:r>
              <a:rPr lang="en-US" dirty="0"/>
              <a:t> </a:t>
            </a:r>
            <a:r>
              <a:rPr lang="en-US" dirty="0" err="1"/>
              <a:t>trendi</a:t>
            </a:r>
            <a:r>
              <a:rPr lang="en-US" dirty="0"/>
              <a:t>. </a:t>
            </a:r>
            <a:r>
              <a:rPr lang="en-US" dirty="0" err="1"/>
              <a:t>Evropa</a:t>
            </a:r>
            <a:r>
              <a:rPr lang="en-US" dirty="0"/>
              <a:t> </a:t>
            </a:r>
            <a:r>
              <a:rPr lang="en-US" dirty="0" err="1"/>
              <a:t>ima</a:t>
            </a:r>
            <a:r>
              <a:rPr lang="en-US" dirty="0"/>
              <a:t> </a:t>
            </a:r>
            <a:r>
              <a:rPr lang="en-US" dirty="0" err="1"/>
              <a:t>priloznost</a:t>
            </a:r>
            <a:r>
              <a:rPr lang="en-US" dirty="0"/>
              <a:t> </a:t>
            </a:r>
            <a:r>
              <a:rPr lang="en-US" dirty="0" err="1"/>
              <a:t>postati</a:t>
            </a:r>
            <a:r>
              <a:rPr lang="en-US" dirty="0"/>
              <a:t> </a:t>
            </a:r>
            <a:r>
              <a:rPr lang="en-US" dirty="0" err="1"/>
              <a:t>vodilna</a:t>
            </a:r>
            <a:r>
              <a:rPr lang="en-US" dirty="0"/>
              <a:t> v </a:t>
            </a:r>
            <a:r>
              <a:rPr lang="en-US" dirty="0" err="1"/>
              <a:t>svetovnem</a:t>
            </a:r>
            <a:r>
              <a:rPr lang="en-US" dirty="0"/>
              <a:t> </a:t>
            </a:r>
            <a:r>
              <a:rPr lang="en-US" dirty="0" err="1"/>
              <a:t>merilu</a:t>
            </a:r>
            <a:r>
              <a:rPr lang="en-US" dirty="0"/>
              <a:t> </a:t>
            </a:r>
            <a:r>
              <a:rPr lang="en-US" dirty="0" err="1"/>
              <a:t>na</a:t>
            </a:r>
            <a:r>
              <a:rPr lang="en-US" dirty="0"/>
              <a:t> </a:t>
            </a:r>
            <a:r>
              <a:rPr lang="en-US" dirty="0" err="1"/>
              <a:t>podrocju</a:t>
            </a:r>
            <a:r>
              <a:rPr lang="en-US" dirty="0"/>
              <a:t> </a:t>
            </a:r>
            <a:r>
              <a:rPr lang="en-US" dirty="0" err="1"/>
              <a:t>okoljskih</a:t>
            </a:r>
            <a:r>
              <a:rPr lang="en-US" dirty="0"/>
              <a:t> </a:t>
            </a:r>
            <a:r>
              <a:rPr lang="en-US" dirty="0" err="1"/>
              <a:t>tehnologij</a:t>
            </a:r>
            <a:r>
              <a:rPr lang="en-US" dirty="0"/>
              <a:t>.</a:t>
            </a:r>
            <a:endParaRPr lang="en-US" b="1" dirty="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14</a:t>
            </a:fld>
            <a:endParaRPr lang="en-GB"/>
          </a:p>
        </p:txBody>
      </p:sp>
    </p:spTree>
    <p:extLst>
      <p:ext uri="{BB962C8B-B14F-4D97-AF65-F5344CB8AC3E}">
        <p14:creationId xmlns:p14="http://schemas.microsoft.com/office/powerpoint/2010/main" val="50156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Nadaljna</a:t>
            </a:r>
            <a:r>
              <a:rPr lang="en-GB" b="1" dirty="0" smtClean="0"/>
              <a:t> </a:t>
            </a:r>
            <a:r>
              <a:rPr lang="en-GB" b="1" dirty="0" err="1" smtClean="0"/>
              <a:t>gospodarska</a:t>
            </a:r>
            <a:r>
              <a:rPr lang="en-GB" b="1" dirty="0" smtClean="0"/>
              <a:t> </a:t>
            </a:r>
            <a:r>
              <a:rPr lang="en-GB" b="1" dirty="0" err="1" smtClean="0"/>
              <a:t>rast</a:t>
            </a:r>
            <a:r>
              <a:rPr lang="en-GB" b="1" dirty="0" smtClean="0"/>
              <a:t>? </a:t>
            </a:r>
            <a:r>
              <a:rPr lang="en-GB" b="1" dirty="0" err="1" smtClean="0"/>
              <a:t>Multipolaren</a:t>
            </a:r>
            <a:r>
              <a:rPr lang="en-GB" b="1" baseline="0" dirty="0" smtClean="0"/>
              <a:t> </a:t>
            </a:r>
            <a:r>
              <a:rPr lang="en-GB" b="1" baseline="0" dirty="0" err="1" smtClean="0"/>
              <a:t>svet</a:t>
            </a:r>
            <a:r>
              <a:rPr lang="en-GB" b="1" baseline="0" dirty="0" smtClean="0"/>
              <a:t>.</a:t>
            </a:r>
            <a:endParaRPr lang="en-GB" b="1" dirty="0" smtClean="0"/>
          </a:p>
          <a:p>
            <a:r>
              <a:rPr lang="en-GB" b="0" dirty="0" err="1" smtClean="0"/>
              <a:t>Pricakuje</a:t>
            </a:r>
            <a:r>
              <a:rPr lang="en-GB" b="0" dirty="0" smtClean="0"/>
              <a:t> se </a:t>
            </a:r>
            <a:r>
              <a:rPr lang="en-GB" b="0" dirty="0" err="1" smtClean="0"/>
              <a:t>nadaljna</a:t>
            </a:r>
            <a:r>
              <a:rPr lang="en-GB" b="0" dirty="0" smtClean="0"/>
              <a:t> </a:t>
            </a:r>
            <a:r>
              <a:rPr lang="en-GB" b="0" dirty="0" err="1" smtClean="0"/>
              <a:t>gospodarsk</a:t>
            </a:r>
            <a:r>
              <a:rPr lang="en-GB" b="0" dirty="0" smtClean="0"/>
              <a:t> </a:t>
            </a:r>
            <a:r>
              <a:rPr lang="en-GB" b="0" dirty="0" err="1" smtClean="0"/>
              <a:t>rast</a:t>
            </a:r>
            <a:r>
              <a:rPr lang="en-GB" b="0" dirty="0" smtClean="0"/>
              <a:t> </a:t>
            </a:r>
            <a:r>
              <a:rPr lang="en-GB" b="0" dirty="0" err="1" smtClean="0"/>
              <a:t>kar</a:t>
            </a:r>
            <a:r>
              <a:rPr lang="en-GB" b="0" dirty="0" smtClean="0"/>
              <a:t> </a:t>
            </a:r>
            <a:r>
              <a:rPr lang="en-GB" b="0" dirty="0" err="1" smtClean="0"/>
              <a:t>za</a:t>
            </a:r>
            <a:r>
              <a:rPr lang="en-GB" b="0" dirty="0" smtClean="0"/>
              <a:t> 300%. </a:t>
            </a:r>
            <a:r>
              <a:rPr lang="en-GB" b="0" dirty="0" err="1" smtClean="0"/>
              <a:t>Evropa</a:t>
            </a:r>
            <a:r>
              <a:rPr lang="en-GB" b="0" dirty="0" smtClean="0"/>
              <a:t> </a:t>
            </a:r>
            <a:r>
              <a:rPr lang="en-GB" b="0" dirty="0" err="1" smtClean="0"/>
              <a:t>bo</a:t>
            </a:r>
            <a:r>
              <a:rPr lang="en-GB" b="0" dirty="0" smtClean="0"/>
              <a:t> v tem </a:t>
            </a:r>
            <a:r>
              <a:rPr lang="en-GB" b="0" dirty="0" err="1" smtClean="0"/>
              <a:t>pogledu</a:t>
            </a:r>
            <a:r>
              <a:rPr lang="en-GB" b="0" dirty="0" smtClean="0"/>
              <a:t> </a:t>
            </a:r>
            <a:r>
              <a:rPr lang="en-GB" b="0" dirty="0" err="1" smtClean="0"/>
              <a:t>realtivno</a:t>
            </a:r>
            <a:r>
              <a:rPr lang="en-GB" b="0" dirty="0" smtClean="0"/>
              <a:t> </a:t>
            </a:r>
            <a:r>
              <a:rPr lang="en-GB" b="0" dirty="0" err="1" smtClean="0"/>
              <a:t>manj</a:t>
            </a:r>
            <a:r>
              <a:rPr lang="en-GB" b="0" dirty="0" smtClean="0"/>
              <a:t> </a:t>
            </a:r>
            <a:r>
              <a:rPr lang="en-GB" b="0" dirty="0" err="1" smtClean="0"/>
              <a:t>vplivna</a:t>
            </a:r>
            <a:r>
              <a:rPr lang="en-GB" b="0" dirty="0" smtClean="0"/>
              <a:t> </a:t>
            </a:r>
            <a:r>
              <a:rPr lang="en-GB" b="0" dirty="0" err="1" smtClean="0"/>
              <a:t>saj</a:t>
            </a:r>
            <a:r>
              <a:rPr lang="en-GB" b="0" dirty="0" smtClean="0"/>
              <a:t> se </a:t>
            </a:r>
            <a:r>
              <a:rPr lang="en-GB" b="0" dirty="0" err="1" smtClean="0"/>
              <a:t>najvecji</a:t>
            </a:r>
            <a:r>
              <a:rPr lang="en-GB" b="0" dirty="0" smtClean="0"/>
              <a:t> </a:t>
            </a:r>
            <a:r>
              <a:rPr lang="en-GB" b="0" dirty="0" err="1" smtClean="0"/>
              <a:t>porast</a:t>
            </a:r>
            <a:r>
              <a:rPr lang="en-GB" b="0" dirty="0" smtClean="0"/>
              <a:t> </a:t>
            </a:r>
            <a:r>
              <a:rPr lang="en-GB" b="0" dirty="0" err="1" smtClean="0"/>
              <a:t>pricakuje</a:t>
            </a:r>
            <a:r>
              <a:rPr lang="en-GB" b="0" dirty="0" smtClean="0"/>
              <a:t> </a:t>
            </a:r>
            <a:r>
              <a:rPr lang="en-GB" b="0" dirty="0" err="1" smtClean="0"/>
              <a:t>na</a:t>
            </a:r>
            <a:r>
              <a:rPr lang="en-GB" b="0" dirty="0" smtClean="0"/>
              <a:t> </a:t>
            </a:r>
            <a:r>
              <a:rPr lang="en-GB" b="0" dirty="0" err="1" smtClean="0"/>
              <a:t>vzhodu</a:t>
            </a:r>
            <a:r>
              <a:rPr lang="en-GB" b="0" dirty="0" smtClean="0"/>
              <a:t>. </a:t>
            </a:r>
            <a:r>
              <a:rPr lang="en-GB" b="0" dirty="0" err="1" smtClean="0"/>
              <a:t>Izgledi</a:t>
            </a:r>
            <a:r>
              <a:rPr lang="en-GB" b="0" baseline="0" dirty="0" smtClean="0"/>
              <a:t> </a:t>
            </a:r>
            <a:r>
              <a:rPr lang="en-GB" b="0" baseline="0" dirty="0" err="1" smtClean="0"/>
              <a:t>za</a:t>
            </a:r>
            <a:r>
              <a:rPr lang="en-GB" b="0" baseline="0" dirty="0" smtClean="0"/>
              <a:t> </a:t>
            </a:r>
            <a:r>
              <a:rPr lang="en-GB" b="0" baseline="0" dirty="0" err="1" smtClean="0"/>
              <a:t>netrajnostne</a:t>
            </a:r>
            <a:r>
              <a:rPr lang="en-GB" b="0" baseline="0" dirty="0" smtClean="0"/>
              <a:t> </a:t>
            </a:r>
            <a:r>
              <a:rPr lang="en-GB" b="0" baseline="0" dirty="0" err="1" smtClean="0"/>
              <a:t>vzorce</a:t>
            </a:r>
            <a:r>
              <a:rPr lang="en-GB" b="0" baseline="0" dirty="0" smtClean="0"/>
              <a:t> </a:t>
            </a:r>
            <a:r>
              <a:rPr lang="en-GB" b="0" baseline="0" dirty="0" err="1" smtClean="0"/>
              <a:t>proizvodnje</a:t>
            </a:r>
            <a:r>
              <a:rPr lang="en-GB" b="0" baseline="0" dirty="0" smtClean="0"/>
              <a:t> in </a:t>
            </a:r>
            <a:r>
              <a:rPr lang="en-GB" b="0" baseline="0" dirty="0" err="1" smtClean="0"/>
              <a:t>potrosnje</a:t>
            </a:r>
            <a:r>
              <a:rPr lang="en-GB" b="0" baseline="0" dirty="0" smtClean="0"/>
              <a:t> so </a:t>
            </a:r>
            <a:r>
              <a:rPr lang="en-GB" b="0" baseline="0" dirty="0" err="1" smtClean="0"/>
              <a:t>veliki</a:t>
            </a:r>
            <a:r>
              <a:rPr lang="en-GB" b="0" baseline="0" dirty="0" smtClean="0"/>
              <a:t> (</a:t>
            </a:r>
            <a:r>
              <a:rPr lang="en-GB" b="0" baseline="0" dirty="0" err="1" smtClean="0"/>
              <a:t>porast</a:t>
            </a:r>
            <a:r>
              <a:rPr lang="en-GB" b="0" baseline="0" dirty="0" smtClean="0"/>
              <a:t> </a:t>
            </a:r>
            <a:r>
              <a:rPr lang="en-GB" b="0" baseline="0" dirty="0" err="1" smtClean="0"/>
              <a:t>srednjega</a:t>
            </a:r>
            <a:r>
              <a:rPr lang="en-GB" b="0" baseline="0" dirty="0" smtClean="0"/>
              <a:t> </a:t>
            </a:r>
            <a:r>
              <a:rPr lang="en-GB" b="0" baseline="0" dirty="0" err="1" smtClean="0"/>
              <a:t>potrosniskega</a:t>
            </a:r>
            <a:r>
              <a:rPr lang="en-GB" b="0" baseline="0" dirty="0" smtClean="0"/>
              <a:t> </a:t>
            </a:r>
            <a:r>
              <a:rPr lang="en-GB" b="0" baseline="0" dirty="0" err="1" smtClean="0"/>
              <a:t>razreda</a:t>
            </a:r>
            <a:r>
              <a:rPr lang="en-GB" b="0" baseline="0" dirty="0" smtClean="0"/>
              <a:t>) in to </a:t>
            </a:r>
            <a:r>
              <a:rPr lang="en-GB" b="0" baseline="0" dirty="0" err="1" smtClean="0"/>
              <a:t>predstavlja</a:t>
            </a:r>
            <a:r>
              <a:rPr lang="en-GB" b="0" baseline="0" dirty="0" smtClean="0"/>
              <a:t> </a:t>
            </a:r>
            <a:r>
              <a:rPr lang="en-GB" b="0" baseline="0" dirty="0" err="1" smtClean="0"/>
              <a:t>veliko</a:t>
            </a:r>
            <a:r>
              <a:rPr lang="en-GB" b="0" baseline="0" dirty="0" smtClean="0"/>
              <a:t> </a:t>
            </a:r>
            <a:r>
              <a:rPr lang="en-GB" b="0" baseline="0" dirty="0" err="1" smtClean="0"/>
              <a:t>tveganje</a:t>
            </a:r>
            <a:r>
              <a:rPr lang="en-GB" b="0" baseline="0" dirty="0" smtClean="0"/>
              <a:t> </a:t>
            </a:r>
            <a:r>
              <a:rPr lang="en-GB" b="0" baseline="0" dirty="0" err="1" smtClean="0"/>
              <a:t>za</a:t>
            </a:r>
            <a:r>
              <a:rPr lang="en-GB" b="0" baseline="0" dirty="0" smtClean="0"/>
              <a:t> </a:t>
            </a:r>
            <a:r>
              <a:rPr lang="en-GB" b="0" baseline="0" dirty="0" err="1" smtClean="0"/>
              <a:t>trajnostni</a:t>
            </a:r>
            <a:r>
              <a:rPr lang="en-GB" b="0" baseline="0" dirty="0" smtClean="0"/>
              <a:t> </a:t>
            </a:r>
            <a:r>
              <a:rPr lang="en-GB" b="0" baseline="0" dirty="0" err="1" smtClean="0"/>
              <a:t>razvoj</a:t>
            </a:r>
            <a:r>
              <a:rPr lang="en-GB" b="0" baseline="0" dirty="0" smtClean="0"/>
              <a:t>. </a:t>
            </a:r>
            <a:r>
              <a:rPr lang="en-GB" b="0" baseline="0" dirty="0" err="1" smtClean="0"/>
              <a:t>Nekatere</a:t>
            </a:r>
            <a:r>
              <a:rPr lang="en-GB" b="0" baseline="0" dirty="0" smtClean="0"/>
              <a:t> </a:t>
            </a:r>
            <a:r>
              <a:rPr lang="en-GB" b="0" baseline="0" dirty="0" err="1" smtClean="0"/>
              <a:t>studije</a:t>
            </a:r>
            <a:r>
              <a:rPr lang="en-GB" b="0" baseline="0" dirty="0" smtClean="0"/>
              <a:t> </a:t>
            </a:r>
            <a:r>
              <a:rPr lang="en-GB" b="0" baseline="0" dirty="0" err="1" smtClean="0"/>
              <a:t>predvidevajo</a:t>
            </a:r>
            <a:r>
              <a:rPr lang="en-GB" b="0" baseline="0" dirty="0" smtClean="0"/>
              <a:t> da </a:t>
            </a:r>
            <a:r>
              <a:rPr lang="en-GB" b="0" baseline="0" dirty="0" err="1" smtClean="0"/>
              <a:t>obstajajo</a:t>
            </a:r>
            <a:r>
              <a:rPr lang="en-GB" b="0" baseline="0" dirty="0" smtClean="0"/>
              <a:t> </a:t>
            </a:r>
            <a:r>
              <a:rPr lang="en-GB" b="0" baseline="0" dirty="0" err="1" smtClean="0"/>
              <a:t>moznosti</a:t>
            </a:r>
            <a:r>
              <a:rPr lang="en-GB" b="0" baseline="0" dirty="0" smtClean="0"/>
              <a:t> </a:t>
            </a:r>
            <a:r>
              <a:rPr lang="en-GB" b="0" baseline="0" dirty="0" err="1" smtClean="0"/>
              <a:t>ekonoskega</a:t>
            </a:r>
            <a:r>
              <a:rPr lang="en-GB" b="0" baseline="0" dirty="0" smtClean="0"/>
              <a:t> </a:t>
            </a:r>
            <a:r>
              <a:rPr lang="en-GB" b="0" baseline="0" dirty="0" err="1" smtClean="0"/>
              <a:t>porasta</a:t>
            </a:r>
            <a:r>
              <a:rPr lang="en-GB" b="0" baseline="0" dirty="0" smtClean="0"/>
              <a:t> </a:t>
            </a:r>
            <a:r>
              <a:rPr lang="en-GB" b="0" baseline="0" dirty="0" err="1" smtClean="0"/>
              <a:t>ob</a:t>
            </a:r>
            <a:r>
              <a:rPr lang="en-GB" b="0" baseline="0" dirty="0" smtClean="0"/>
              <a:t> </a:t>
            </a:r>
            <a:r>
              <a:rPr lang="en-GB" b="0" baseline="0" dirty="0" err="1" smtClean="0"/>
              <a:t>zmanjsanju</a:t>
            </a:r>
            <a:r>
              <a:rPr lang="en-GB" b="0" baseline="0" dirty="0" smtClean="0"/>
              <a:t> </a:t>
            </a:r>
            <a:r>
              <a:rPr lang="en-GB" b="0" baseline="0" dirty="0" err="1" smtClean="0"/>
              <a:t>uporabe</a:t>
            </a:r>
            <a:r>
              <a:rPr lang="en-GB" b="0" baseline="0" dirty="0" smtClean="0"/>
              <a:t> </a:t>
            </a:r>
            <a:r>
              <a:rPr lang="en-GB" b="0" baseline="0" dirty="0" err="1" smtClean="0"/>
              <a:t>virov</a:t>
            </a:r>
            <a:r>
              <a:rPr lang="en-GB" b="0" baseline="0" dirty="0" smtClean="0"/>
              <a:t>. </a:t>
            </a:r>
            <a:r>
              <a:rPr lang="en-GB" b="0" baseline="0" dirty="0" err="1" smtClean="0"/>
              <a:t>Kljucnega</a:t>
            </a:r>
            <a:r>
              <a:rPr lang="en-GB" b="0" baseline="0" dirty="0" smtClean="0"/>
              <a:t> </a:t>
            </a:r>
            <a:r>
              <a:rPr lang="en-GB" b="0" baseline="0" dirty="0" err="1" smtClean="0"/>
              <a:t>pomena</a:t>
            </a:r>
            <a:r>
              <a:rPr lang="en-GB" b="0" baseline="0" dirty="0" smtClean="0"/>
              <a:t> je </a:t>
            </a:r>
            <a:r>
              <a:rPr lang="en-GB" b="0" baseline="0" dirty="0" err="1" smtClean="0"/>
              <a:t>pri</a:t>
            </a:r>
            <a:r>
              <a:rPr lang="en-GB" b="0" baseline="0" dirty="0" smtClean="0"/>
              <a:t> </a:t>
            </a:r>
            <a:r>
              <a:rPr lang="en-GB" b="0" baseline="0" dirty="0" err="1" smtClean="0"/>
              <a:t>temm</a:t>
            </a:r>
            <a:r>
              <a:rPr lang="en-GB" b="0" baseline="0" dirty="0" smtClean="0"/>
              <a:t>  </a:t>
            </a:r>
            <a:r>
              <a:rPr lang="en-GB" b="0" baseline="0" dirty="0" err="1" smtClean="0"/>
              <a:t>vkljucevanje</a:t>
            </a:r>
            <a:r>
              <a:rPr lang="en-GB" b="0" baseline="0" dirty="0" smtClean="0"/>
              <a:t> </a:t>
            </a:r>
            <a:r>
              <a:rPr lang="en-GB" b="0" baseline="0" dirty="0" err="1" smtClean="0"/>
              <a:t>okoljskih</a:t>
            </a:r>
            <a:r>
              <a:rPr lang="en-GB" b="0" baseline="0" dirty="0" smtClean="0"/>
              <a:t> </a:t>
            </a:r>
            <a:r>
              <a:rPr lang="en-GB" b="0" baseline="0" dirty="0" err="1" smtClean="0"/>
              <a:t>racunov</a:t>
            </a:r>
            <a:r>
              <a:rPr lang="en-GB" b="0" baseline="0" dirty="0" smtClean="0"/>
              <a:t> v </a:t>
            </a:r>
            <a:r>
              <a:rPr lang="en-GB" b="0" baseline="0" dirty="0" err="1" smtClean="0"/>
              <a:t>druzbene</a:t>
            </a:r>
            <a:r>
              <a:rPr lang="en-GB" b="0" baseline="0" dirty="0" smtClean="0"/>
              <a:t> </a:t>
            </a:r>
            <a:r>
              <a:rPr lang="en-GB" b="0" baseline="0" dirty="0" err="1" smtClean="0"/>
              <a:t>racune</a:t>
            </a:r>
            <a:r>
              <a:rPr lang="en-GB" b="0" baseline="0" dirty="0" smtClean="0"/>
              <a:t>.</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15</a:t>
            </a:fld>
            <a:endParaRPr lang="en-GB"/>
          </a:p>
        </p:txBody>
      </p:sp>
    </p:spTree>
    <p:extLst>
      <p:ext uri="{BB962C8B-B14F-4D97-AF65-F5344CB8AC3E}">
        <p14:creationId xmlns:p14="http://schemas.microsoft.com/office/powerpoint/2010/main" val="207361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Okrepljeno</a:t>
            </a:r>
            <a:r>
              <a:rPr lang="en-GB" b="1" dirty="0" smtClean="0"/>
              <a:t> </a:t>
            </a:r>
            <a:r>
              <a:rPr lang="en-GB" b="1" dirty="0" err="1" smtClean="0"/>
              <a:t>svetovno</a:t>
            </a:r>
            <a:r>
              <a:rPr lang="en-GB" b="1" dirty="0" smtClean="0"/>
              <a:t> </a:t>
            </a:r>
            <a:r>
              <a:rPr lang="en-GB" b="1" dirty="0" err="1" smtClean="0"/>
              <a:t>tekomovanje</a:t>
            </a:r>
            <a:r>
              <a:rPr lang="en-GB" b="1" dirty="0" smtClean="0"/>
              <a:t> </a:t>
            </a:r>
            <a:r>
              <a:rPr lang="en-GB" b="1" dirty="0" err="1" smtClean="0"/>
              <a:t>za</a:t>
            </a:r>
            <a:r>
              <a:rPr lang="en-GB" b="1" dirty="0" smtClean="0"/>
              <a:t> </a:t>
            </a:r>
            <a:r>
              <a:rPr lang="en-GB" b="1" dirty="0" err="1" smtClean="0"/>
              <a:t>vire</a:t>
            </a:r>
            <a:r>
              <a:rPr lang="en-GB" b="1" dirty="0" smtClean="0"/>
              <a:t>.</a:t>
            </a:r>
          </a:p>
          <a:p>
            <a:endParaRPr lang="en-GB" dirty="0" smtClean="0"/>
          </a:p>
          <a:p>
            <a:r>
              <a:rPr lang="en-GB" dirty="0" err="1" smtClean="0"/>
              <a:t>Gospodarstva</a:t>
            </a:r>
            <a:r>
              <a:rPr lang="en-GB" dirty="0" smtClean="0"/>
              <a:t> v</a:t>
            </a:r>
            <a:r>
              <a:rPr lang="en-GB" baseline="0" dirty="0" smtClean="0"/>
              <a:t> </a:t>
            </a:r>
            <a:r>
              <a:rPr lang="en-GB" baseline="0" dirty="0" err="1" smtClean="0"/>
              <a:t>razvoju</a:t>
            </a:r>
            <a:r>
              <a:rPr lang="en-GB" baseline="0" dirty="0" smtClean="0"/>
              <a:t> </a:t>
            </a:r>
            <a:r>
              <a:rPr lang="en-GB" baseline="0" dirty="0" err="1" smtClean="0"/>
              <a:t>porabijo</a:t>
            </a:r>
            <a:r>
              <a:rPr lang="en-GB" baseline="0" dirty="0" smtClean="0"/>
              <a:t> </a:t>
            </a:r>
            <a:r>
              <a:rPr lang="en-GB" baseline="0" dirty="0" err="1" smtClean="0"/>
              <a:t>vec</a:t>
            </a:r>
            <a:r>
              <a:rPr lang="en-GB" baseline="0" dirty="0" smtClean="0"/>
              <a:t> </a:t>
            </a:r>
            <a:r>
              <a:rPr lang="en-GB" baseline="0" dirty="0" err="1" smtClean="0"/>
              <a:t>obnovljivih</a:t>
            </a:r>
            <a:r>
              <a:rPr lang="en-GB" baseline="0" dirty="0" smtClean="0"/>
              <a:t> in </a:t>
            </a:r>
            <a:r>
              <a:rPr lang="en-GB" baseline="0" dirty="0" err="1" smtClean="0"/>
              <a:t>neobnovljivih</a:t>
            </a:r>
            <a:r>
              <a:rPr lang="en-GB" baseline="0" dirty="0" smtClean="0"/>
              <a:t> </a:t>
            </a:r>
            <a:r>
              <a:rPr lang="en-GB" baseline="0" dirty="0" err="1" smtClean="0"/>
              <a:t>virov</a:t>
            </a:r>
            <a:r>
              <a:rPr lang="en-GB" baseline="0" dirty="0" smtClean="0"/>
              <a:t> (</a:t>
            </a:r>
            <a:r>
              <a:rPr lang="en-GB" baseline="0" dirty="0" err="1" smtClean="0"/>
              <a:t>indistrijski</a:t>
            </a:r>
            <a:r>
              <a:rPr lang="en-GB" baseline="0" dirty="0" smtClean="0"/>
              <a:t> </a:t>
            </a:r>
            <a:r>
              <a:rPr lang="en-GB" baseline="0" dirty="0" err="1" smtClean="0"/>
              <a:t>razvoj</a:t>
            </a:r>
            <a:r>
              <a:rPr lang="en-GB" baseline="0" dirty="0" smtClean="0"/>
              <a:t> in </a:t>
            </a:r>
            <a:r>
              <a:rPr lang="en-GB" baseline="0" dirty="0" err="1" smtClean="0"/>
              <a:t>vzorci</a:t>
            </a:r>
            <a:r>
              <a:rPr lang="en-GB" baseline="0" dirty="0" smtClean="0"/>
              <a:t> </a:t>
            </a:r>
            <a:r>
              <a:rPr lang="en-GB" baseline="0" dirty="0" err="1" smtClean="0"/>
              <a:t>potrosnje</a:t>
            </a:r>
            <a:r>
              <a:rPr lang="en-GB" baseline="0" dirty="0" smtClean="0"/>
              <a:t>).</a:t>
            </a:r>
            <a:endParaRPr lang="en-GB" dirty="0" smtClean="0"/>
          </a:p>
          <a:p>
            <a:r>
              <a:rPr lang="en-GB" b="1" dirty="0" err="1" smtClean="0"/>
              <a:t>Neenakomerna</a:t>
            </a:r>
            <a:r>
              <a:rPr lang="en-GB" b="1" baseline="0" dirty="0" smtClean="0"/>
              <a:t> </a:t>
            </a:r>
            <a:r>
              <a:rPr lang="en-GB" b="1" baseline="0" dirty="0" err="1" smtClean="0"/>
              <a:t>razporeditev</a:t>
            </a:r>
            <a:r>
              <a:rPr lang="en-GB" b="1" baseline="0" dirty="0" smtClean="0"/>
              <a:t> </a:t>
            </a:r>
            <a:r>
              <a:rPr lang="en-GB" b="1" baseline="0" dirty="0" err="1" smtClean="0"/>
              <a:t>zalog</a:t>
            </a:r>
            <a:r>
              <a:rPr lang="en-GB" b="1" baseline="0" dirty="0" smtClean="0"/>
              <a:t> </a:t>
            </a:r>
            <a:r>
              <a:rPr lang="en-GB" b="1" baseline="0" dirty="0" err="1" smtClean="0"/>
              <a:t>virov</a:t>
            </a:r>
            <a:r>
              <a:rPr lang="en-GB" b="1" baseline="0" dirty="0" smtClean="0"/>
              <a:t> </a:t>
            </a:r>
            <a:r>
              <a:rPr lang="en-GB" baseline="0" dirty="0" err="1" smtClean="0"/>
              <a:t>predtavlja</a:t>
            </a:r>
            <a:r>
              <a:rPr lang="en-GB" baseline="0" dirty="0" smtClean="0"/>
              <a:t> </a:t>
            </a:r>
            <a:r>
              <a:rPr lang="en-GB" baseline="0" dirty="0" err="1" smtClean="0"/>
              <a:t>prihodnje</a:t>
            </a:r>
            <a:r>
              <a:rPr lang="en-GB" baseline="0" dirty="0" smtClean="0"/>
              <a:t> </a:t>
            </a:r>
            <a:r>
              <a:rPr lang="en-GB" b="1" baseline="0" dirty="0" err="1" smtClean="0"/>
              <a:t>tveganje</a:t>
            </a:r>
            <a:r>
              <a:rPr lang="en-GB" b="1" baseline="0" dirty="0" smtClean="0"/>
              <a:t>  </a:t>
            </a:r>
            <a:r>
              <a:rPr lang="en-GB" b="1" baseline="0" dirty="0" err="1" smtClean="0"/>
              <a:t>za</a:t>
            </a:r>
            <a:r>
              <a:rPr lang="en-GB" b="1" baseline="0" dirty="0" smtClean="0"/>
              <a:t> </a:t>
            </a:r>
            <a:r>
              <a:rPr lang="en-GB" b="1" baseline="0" dirty="0" err="1" smtClean="0"/>
              <a:t>zagotovljen</a:t>
            </a:r>
            <a:r>
              <a:rPr lang="en-GB" b="1" baseline="0" dirty="0" smtClean="0"/>
              <a:t> </a:t>
            </a:r>
            <a:r>
              <a:rPr lang="en-GB" b="1" baseline="0" dirty="0" err="1" smtClean="0"/>
              <a:t>dostop</a:t>
            </a:r>
            <a:r>
              <a:rPr lang="en-GB" b="1" baseline="0" dirty="0" smtClean="0"/>
              <a:t> </a:t>
            </a:r>
            <a:r>
              <a:rPr lang="en-GB" baseline="0" dirty="0" smtClean="0"/>
              <a:t>do </a:t>
            </a:r>
            <a:r>
              <a:rPr lang="en-GB" baseline="0" dirty="0" err="1" smtClean="0"/>
              <a:t>osnovnih</a:t>
            </a:r>
            <a:r>
              <a:rPr lang="en-GB" baseline="0" dirty="0" smtClean="0"/>
              <a:t> </a:t>
            </a:r>
            <a:r>
              <a:rPr lang="en-GB" baseline="0" dirty="0" err="1" smtClean="0"/>
              <a:t>virov</a:t>
            </a:r>
            <a:r>
              <a:rPr lang="en-GB" baseline="0" dirty="0" smtClean="0"/>
              <a:t>, </a:t>
            </a:r>
          </a:p>
          <a:p>
            <a:r>
              <a:rPr lang="en-GB" baseline="0" dirty="0" err="1" smtClean="0"/>
              <a:t>Kar</a:t>
            </a:r>
            <a:r>
              <a:rPr lang="en-GB" baseline="0" dirty="0" smtClean="0"/>
              <a:t> </a:t>
            </a:r>
            <a:r>
              <a:rPr lang="en-GB" baseline="0" dirty="0" err="1" smtClean="0"/>
              <a:t>lahko</a:t>
            </a:r>
            <a:r>
              <a:rPr lang="en-GB" baseline="0" dirty="0" smtClean="0"/>
              <a:t>  </a:t>
            </a:r>
            <a:r>
              <a:rPr lang="en-GB" baseline="0" dirty="0" err="1" smtClean="0"/>
              <a:t>povzroca</a:t>
            </a:r>
            <a:r>
              <a:rPr lang="en-GB" baseline="0" dirty="0" smtClean="0"/>
              <a:t> </a:t>
            </a:r>
            <a:r>
              <a:rPr lang="en-GB" baseline="0" dirty="0" err="1" smtClean="0"/>
              <a:t>omejitve</a:t>
            </a:r>
            <a:r>
              <a:rPr lang="en-GB" baseline="0" dirty="0" smtClean="0"/>
              <a:t> v </a:t>
            </a:r>
            <a:r>
              <a:rPr lang="en-GB" baseline="0" dirty="0" err="1" smtClean="0"/>
              <a:t>dobavi</a:t>
            </a:r>
            <a:r>
              <a:rPr lang="en-GB" baseline="0" dirty="0" smtClean="0"/>
              <a:t>, </a:t>
            </a:r>
            <a:r>
              <a:rPr lang="en-GB" baseline="0" dirty="0" err="1" smtClean="0"/>
              <a:t>nizanje</a:t>
            </a:r>
            <a:r>
              <a:rPr lang="en-GB" baseline="0" dirty="0" smtClean="0"/>
              <a:t> </a:t>
            </a:r>
            <a:r>
              <a:rPr lang="en-GB" baseline="0" dirty="0" err="1" smtClean="0"/>
              <a:t>kvalitete</a:t>
            </a:r>
            <a:r>
              <a:rPr lang="en-GB" baseline="0" dirty="0" smtClean="0"/>
              <a:t> </a:t>
            </a:r>
            <a:r>
              <a:rPr lang="en-GB" baseline="0" dirty="0" err="1" smtClean="0"/>
              <a:t>zivljenja</a:t>
            </a:r>
            <a:r>
              <a:rPr lang="en-GB" baseline="0" dirty="0" smtClean="0"/>
              <a:t> in </a:t>
            </a:r>
            <a:r>
              <a:rPr lang="en-GB" baseline="0" dirty="0" err="1" smtClean="0"/>
              <a:t>celo</a:t>
            </a:r>
            <a:r>
              <a:rPr lang="en-GB" baseline="0" dirty="0" smtClean="0"/>
              <a:t> </a:t>
            </a:r>
            <a:r>
              <a:rPr lang="en-GB" baseline="0" dirty="0" err="1" smtClean="0"/>
              <a:t>geopoliticne</a:t>
            </a:r>
            <a:r>
              <a:rPr lang="en-GB" baseline="0" dirty="0" smtClean="0"/>
              <a:t> </a:t>
            </a:r>
            <a:r>
              <a:rPr lang="en-GB" baseline="0" dirty="0" err="1" smtClean="0"/>
              <a:t>konflikte</a:t>
            </a:r>
            <a:r>
              <a:rPr lang="en-GB" baseline="0" dirty="0" smtClean="0"/>
              <a:t>.</a:t>
            </a:r>
          </a:p>
          <a:p>
            <a:r>
              <a:rPr lang="en-GB" baseline="0" dirty="0" smtClean="0"/>
              <a:t>  </a:t>
            </a:r>
          </a:p>
          <a:p>
            <a:r>
              <a:rPr lang="en-GB" baseline="0" dirty="0" err="1" smtClean="0"/>
              <a:t>Povecano</a:t>
            </a:r>
            <a:r>
              <a:rPr lang="en-GB" baseline="0" dirty="0" smtClean="0"/>
              <a:t> </a:t>
            </a:r>
            <a:r>
              <a:rPr lang="en-GB" b="1" baseline="0" dirty="0" err="1" smtClean="0"/>
              <a:t>pomanjkanje</a:t>
            </a:r>
            <a:r>
              <a:rPr lang="en-GB" b="1" baseline="0" dirty="0" smtClean="0"/>
              <a:t> </a:t>
            </a:r>
            <a:r>
              <a:rPr lang="en-GB" b="1" baseline="0" dirty="0" err="1" smtClean="0"/>
              <a:t>virov</a:t>
            </a:r>
            <a:r>
              <a:rPr lang="en-GB" b="1" baseline="0" dirty="0" smtClean="0"/>
              <a:t> in </a:t>
            </a:r>
            <a:r>
              <a:rPr lang="en-GB" b="1" baseline="0" dirty="0" err="1" smtClean="0"/>
              <a:t>porst</a:t>
            </a:r>
            <a:r>
              <a:rPr lang="en-GB" b="1" baseline="0" dirty="0" smtClean="0"/>
              <a:t> </a:t>
            </a:r>
            <a:r>
              <a:rPr lang="en-GB" b="1" baseline="0" dirty="0" err="1" smtClean="0"/>
              <a:t>cen</a:t>
            </a:r>
            <a:r>
              <a:rPr lang="en-GB" b="1" baseline="0" dirty="0" smtClean="0"/>
              <a:t> </a:t>
            </a:r>
            <a:r>
              <a:rPr lang="en-GB" baseline="0" dirty="0" smtClean="0"/>
              <a:t>bi </a:t>
            </a:r>
            <a:r>
              <a:rPr lang="en-GB" baseline="0" dirty="0" err="1" smtClean="0"/>
              <a:t>lahko</a:t>
            </a:r>
            <a:r>
              <a:rPr lang="en-GB" baseline="0" dirty="0" smtClean="0"/>
              <a:t> </a:t>
            </a:r>
            <a:r>
              <a:rPr lang="en-GB" baseline="0" dirty="0" err="1" smtClean="0"/>
              <a:t>vzpodbudila</a:t>
            </a:r>
            <a:r>
              <a:rPr lang="en-GB" baseline="0" dirty="0" smtClean="0"/>
              <a:t> </a:t>
            </a:r>
            <a:r>
              <a:rPr lang="en-GB" baseline="0" dirty="0" err="1" smtClean="0"/>
              <a:t>vlade</a:t>
            </a:r>
            <a:r>
              <a:rPr lang="en-GB" baseline="0" dirty="0" smtClean="0"/>
              <a:t> da </a:t>
            </a:r>
            <a:r>
              <a:rPr lang="en-GB" baseline="0" dirty="0" err="1" smtClean="0"/>
              <a:t>investirajo</a:t>
            </a:r>
            <a:r>
              <a:rPr lang="en-GB" baseline="0" dirty="0" smtClean="0"/>
              <a:t> v </a:t>
            </a:r>
            <a:r>
              <a:rPr lang="en-GB" baseline="0" dirty="0" err="1" smtClean="0"/>
              <a:t>znanost</a:t>
            </a:r>
            <a:r>
              <a:rPr lang="en-GB" baseline="0" dirty="0" smtClean="0"/>
              <a:t> in </a:t>
            </a:r>
            <a:r>
              <a:rPr lang="en-GB" baseline="0" dirty="0" err="1" smtClean="0"/>
              <a:t>inovacije</a:t>
            </a:r>
            <a:r>
              <a:rPr lang="en-GB" baseline="0" dirty="0" smtClean="0"/>
              <a:t>.</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16</a:t>
            </a:fld>
            <a:endParaRPr lang="en-GB"/>
          </a:p>
        </p:txBody>
      </p:sp>
    </p:spTree>
    <p:extLst>
      <p:ext uri="{BB962C8B-B14F-4D97-AF65-F5344CB8AC3E}">
        <p14:creationId xmlns:p14="http://schemas.microsoft.com/office/powerpoint/2010/main" val="231743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Vse</a:t>
            </a:r>
            <a:r>
              <a:rPr lang="en-GB" b="1" dirty="0" smtClean="0"/>
              <a:t> </a:t>
            </a:r>
            <a:r>
              <a:rPr lang="en-GB" b="1" dirty="0" err="1" smtClean="0"/>
              <a:t>vecji</a:t>
            </a:r>
            <a:r>
              <a:rPr lang="en-GB" b="1" dirty="0" smtClean="0"/>
              <a:t> </a:t>
            </a:r>
            <a:r>
              <a:rPr lang="en-GB" b="1" dirty="0" err="1" smtClean="0"/>
              <a:t>pritiski</a:t>
            </a:r>
            <a:r>
              <a:rPr lang="en-GB" b="1" dirty="0" smtClean="0"/>
              <a:t> </a:t>
            </a:r>
            <a:r>
              <a:rPr lang="en-GB" b="1" dirty="0" err="1" smtClean="0"/>
              <a:t>na</a:t>
            </a:r>
            <a:r>
              <a:rPr lang="en-GB" b="1" dirty="0" smtClean="0"/>
              <a:t> </a:t>
            </a:r>
            <a:r>
              <a:rPr lang="en-GB" b="1" dirty="0" err="1" smtClean="0"/>
              <a:t>ekosisteme</a:t>
            </a:r>
            <a:endParaRPr lang="en-GB" b="1" dirty="0" smtClean="0"/>
          </a:p>
          <a:p>
            <a:r>
              <a:rPr lang="en-GB" dirty="0" err="1" smtClean="0"/>
              <a:t>Porast</a:t>
            </a:r>
            <a:r>
              <a:rPr lang="en-GB" dirty="0" smtClean="0"/>
              <a:t> </a:t>
            </a:r>
            <a:r>
              <a:rPr lang="en-GB" dirty="0" err="1" smtClean="0"/>
              <a:t>potreb</a:t>
            </a:r>
            <a:r>
              <a:rPr lang="en-GB" dirty="0" smtClean="0"/>
              <a:t> </a:t>
            </a:r>
            <a:r>
              <a:rPr lang="en-GB" dirty="0" err="1" smtClean="0"/>
              <a:t>po</a:t>
            </a:r>
            <a:r>
              <a:rPr lang="en-GB" dirty="0" smtClean="0"/>
              <a:t> </a:t>
            </a:r>
            <a:r>
              <a:rPr lang="en-GB" dirty="0" err="1" smtClean="0"/>
              <a:t>hrani</a:t>
            </a:r>
            <a:r>
              <a:rPr lang="en-GB" dirty="0" smtClean="0"/>
              <a:t> in </a:t>
            </a:r>
            <a:r>
              <a:rPr lang="en-GB" dirty="0" err="1" smtClean="0"/>
              <a:t>energiji</a:t>
            </a:r>
            <a:r>
              <a:rPr lang="en-GB" dirty="0" smtClean="0"/>
              <a:t> in </a:t>
            </a:r>
            <a:r>
              <a:rPr lang="en-GB" dirty="0" err="1" smtClean="0"/>
              <a:t>hitro</a:t>
            </a:r>
            <a:r>
              <a:rPr lang="en-GB" dirty="0" smtClean="0"/>
              <a:t> se </a:t>
            </a:r>
            <a:r>
              <a:rPr lang="en-GB" dirty="0" err="1" smtClean="0"/>
              <a:t>razvijajoci</a:t>
            </a:r>
            <a:r>
              <a:rPr lang="en-GB" dirty="0" smtClean="0"/>
              <a:t> </a:t>
            </a:r>
            <a:r>
              <a:rPr lang="en-GB" dirty="0" err="1" smtClean="0"/>
              <a:t>vzorci</a:t>
            </a:r>
            <a:r>
              <a:rPr lang="en-GB" dirty="0" smtClean="0"/>
              <a:t> </a:t>
            </a:r>
            <a:r>
              <a:rPr lang="en-GB" dirty="0" err="1" smtClean="0"/>
              <a:t>potrosnje</a:t>
            </a:r>
            <a:r>
              <a:rPr lang="en-GB" dirty="0" smtClean="0"/>
              <a:t> </a:t>
            </a:r>
            <a:r>
              <a:rPr lang="en-GB" dirty="0" err="1" smtClean="0"/>
              <a:t>bodo</a:t>
            </a:r>
            <a:r>
              <a:rPr lang="en-GB" dirty="0" smtClean="0"/>
              <a:t> se </a:t>
            </a:r>
            <a:r>
              <a:rPr lang="en-GB" dirty="0" err="1" smtClean="0"/>
              <a:t>naprej</a:t>
            </a:r>
            <a:r>
              <a:rPr lang="en-GB" dirty="0" smtClean="0"/>
              <a:t> </a:t>
            </a:r>
            <a:r>
              <a:rPr lang="en-GB" dirty="0" err="1" smtClean="0"/>
              <a:t>povzrocali</a:t>
            </a:r>
            <a:r>
              <a:rPr lang="en-GB" dirty="0" smtClean="0"/>
              <a:t> pad </a:t>
            </a:r>
            <a:r>
              <a:rPr lang="en-GB" dirty="0" err="1" smtClean="0"/>
              <a:t>bioioiverzitete</a:t>
            </a:r>
            <a:r>
              <a:rPr lang="en-GB" dirty="0" smtClean="0"/>
              <a:t>,</a:t>
            </a:r>
            <a:r>
              <a:rPr lang="en-GB" baseline="0" dirty="0" smtClean="0"/>
              <a:t> in </a:t>
            </a:r>
            <a:r>
              <a:rPr lang="en-GB" baseline="0" dirty="0" err="1" smtClean="0"/>
              <a:t>zivljenski</a:t>
            </a:r>
            <a:r>
              <a:rPr lang="en-GB" baseline="0" dirty="0" smtClean="0"/>
              <a:t> standard/</a:t>
            </a:r>
            <a:r>
              <a:rPr lang="en-GB" baseline="0" dirty="0" err="1" smtClean="0"/>
              <a:t>eksistenco</a:t>
            </a:r>
            <a:r>
              <a:rPr lang="en-GB" baseline="0" dirty="0" smtClean="0"/>
              <a:t> </a:t>
            </a:r>
            <a:r>
              <a:rPr lang="en-GB" baseline="0" dirty="0" err="1" smtClean="0"/>
              <a:t>predvsem</a:t>
            </a:r>
            <a:r>
              <a:rPr lang="en-GB" baseline="0" dirty="0" smtClean="0"/>
              <a:t> </a:t>
            </a:r>
            <a:r>
              <a:rPr lang="en-GB" baseline="0" dirty="0" err="1" smtClean="0"/>
              <a:t>ze</a:t>
            </a:r>
            <a:r>
              <a:rPr lang="en-GB" baseline="0" dirty="0" smtClean="0"/>
              <a:t> </a:t>
            </a:r>
            <a:r>
              <a:rPr lang="en-GB" baseline="0" dirty="0" err="1" smtClean="0"/>
              <a:t>itak</a:t>
            </a:r>
            <a:r>
              <a:rPr lang="en-GB" baseline="0" dirty="0" smtClean="0"/>
              <a:t> </a:t>
            </a:r>
            <a:r>
              <a:rPr lang="en-GB" baseline="0" dirty="0" err="1" smtClean="0"/>
              <a:t>bolj</a:t>
            </a:r>
            <a:r>
              <a:rPr lang="en-GB" baseline="0" dirty="0" smtClean="0"/>
              <a:t> </a:t>
            </a:r>
            <a:r>
              <a:rPr lang="en-GB" baseline="0" dirty="0" err="1" smtClean="0"/>
              <a:t>ogrozenih</a:t>
            </a:r>
            <a:r>
              <a:rPr lang="en-GB" baseline="0" dirty="0" smtClean="0"/>
              <a:t> </a:t>
            </a:r>
            <a:r>
              <a:rPr lang="en-GB" baseline="0" dirty="0" err="1" smtClean="0"/>
              <a:t>ljudi</a:t>
            </a:r>
            <a:r>
              <a:rPr lang="en-GB" baseline="0" dirty="0" smtClean="0"/>
              <a:t> in </a:t>
            </a:r>
            <a:r>
              <a:rPr lang="en-GB" baseline="0" dirty="0" err="1" smtClean="0"/>
              <a:t>narodnosti</a:t>
            </a:r>
            <a:r>
              <a:rPr lang="en-GB" baseline="0" dirty="0" smtClean="0"/>
              <a:t>. V </a:t>
            </a:r>
            <a:r>
              <a:rPr lang="en-GB" baseline="0" dirty="0" err="1" smtClean="0"/>
              <a:t>Evropi</a:t>
            </a:r>
            <a:r>
              <a:rPr lang="en-GB" baseline="0" dirty="0" smtClean="0"/>
              <a:t> se </a:t>
            </a:r>
            <a:r>
              <a:rPr lang="en-GB" baseline="0" dirty="0" err="1" smtClean="0"/>
              <a:t>predvideva</a:t>
            </a:r>
            <a:r>
              <a:rPr lang="en-GB" baseline="0" dirty="0" smtClean="0"/>
              <a:t> </a:t>
            </a:r>
            <a:r>
              <a:rPr lang="en-GB" baseline="0" dirty="0" err="1" smtClean="0"/>
              <a:t>velik</a:t>
            </a:r>
            <a:r>
              <a:rPr lang="en-GB" baseline="0" dirty="0" smtClean="0"/>
              <a:t> </a:t>
            </a:r>
            <a:r>
              <a:rPr lang="en-GB" baseline="0" dirty="0" err="1" smtClean="0"/>
              <a:t>vpliv</a:t>
            </a:r>
            <a:r>
              <a:rPr lang="en-GB" baseline="0" dirty="0" smtClean="0"/>
              <a:t> </a:t>
            </a:r>
            <a:r>
              <a:rPr lang="en-GB" baseline="0" dirty="0" err="1" smtClean="0"/>
              <a:t>na</a:t>
            </a:r>
            <a:r>
              <a:rPr lang="en-GB" baseline="0" dirty="0" smtClean="0"/>
              <a:t> </a:t>
            </a:r>
            <a:r>
              <a:rPr lang="en-GB" baseline="0" dirty="0" err="1" smtClean="0"/>
              <a:t>ekosisteme</a:t>
            </a:r>
            <a:r>
              <a:rPr lang="en-GB" baseline="0" dirty="0" smtClean="0"/>
              <a:t>.</a:t>
            </a:r>
          </a:p>
          <a:p>
            <a:endParaRPr lang="en-GB" baseline="0" dirty="0" smtClean="0"/>
          </a:p>
          <a:p>
            <a:r>
              <a:rPr lang="en-GB" baseline="0" dirty="0" smtClean="0"/>
              <a:t>S tem </a:t>
            </a:r>
            <a:r>
              <a:rPr lang="en-GB" baseline="0" dirty="0" err="1" smtClean="0"/>
              <a:t>povezan</a:t>
            </a:r>
            <a:r>
              <a:rPr lang="en-GB" baseline="0" dirty="0" smtClean="0"/>
              <a:t> je </a:t>
            </a:r>
            <a:r>
              <a:rPr lang="en-GB" baseline="0" dirty="0" err="1" smtClean="0"/>
              <a:t>tudi</a:t>
            </a:r>
            <a:r>
              <a:rPr lang="en-GB" baseline="0" dirty="0" smtClean="0"/>
              <a:t> </a:t>
            </a:r>
            <a:r>
              <a:rPr lang="en-GB" baseline="0" dirty="0" err="1" smtClean="0"/>
              <a:t>pojav</a:t>
            </a:r>
            <a:r>
              <a:rPr lang="en-GB" baseline="0" dirty="0" smtClean="0"/>
              <a:t> land grab- </a:t>
            </a:r>
            <a:r>
              <a:rPr lang="en-GB" b="1" baseline="0" dirty="0" err="1" smtClean="0"/>
              <a:t>prisvajanje</a:t>
            </a:r>
            <a:r>
              <a:rPr lang="en-GB" b="1" baseline="0" dirty="0" smtClean="0"/>
              <a:t> </a:t>
            </a:r>
            <a:r>
              <a:rPr lang="en-GB" b="1" baseline="0" dirty="0" err="1" smtClean="0"/>
              <a:t>zemljisc</a:t>
            </a:r>
            <a:r>
              <a:rPr lang="en-GB" baseline="0" dirty="0" smtClean="0"/>
              <a:t>:</a:t>
            </a:r>
          </a:p>
          <a:p>
            <a:pPr lvl="1"/>
            <a:r>
              <a:rPr lang="en-GB" b="1" baseline="0" dirty="0" err="1" smtClean="0"/>
              <a:t>Modri</a:t>
            </a:r>
            <a:r>
              <a:rPr lang="en-GB" b="1" baseline="0" dirty="0" smtClean="0"/>
              <a:t> </a:t>
            </a:r>
            <a:r>
              <a:rPr lang="en-GB" b="1" baseline="0" dirty="0" err="1" smtClean="0"/>
              <a:t>krogi</a:t>
            </a:r>
            <a:r>
              <a:rPr lang="en-GB" b="1" baseline="0" dirty="0" smtClean="0"/>
              <a:t> so </a:t>
            </a:r>
            <a:r>
              <a:rPr lang="en-GB" b="1" baseline="0" dirty="0" err="1" smtClean="0"/>
              <a:t>drzave</a:t>
            </a:r>
            <a:r>
              <a:rPr lang="en-GB" b="1" baseline="0" dirty="0" smtClean="0"/>
              <a:t>, </a:t>
            </a:r>
            <a:r>
              <a:rPr lang="en-GB" b="1" baseline="0" dirty="0" err="1" smtClean="0"/>
              <a:t>ki</a:t>
            </a:r>
            <a:r>
              <a:rPr lang="en-GB" b="1" baseline="0" dirty="0" smtClean="0"/>
              <a:t> </a:t>
            </a:r>
            <a:r>
              <a:rPr lang="en-GB" b="1" baseline="0" dirty="0" err="1" smtClean="0"/>
              <a:t>si</a:t>
            </a:r>
            <a:r>
              <a:rPr lang="en-GB" b="1" baseline="0" dirty="0" smtClean="0"/>
              <a:t> </a:t>
            </a:r>
            <a:r>
              <a:rPr lang="en-GB" b="1" baseline="0" dirty="0" err="1" smtClean="0"/>
              <a:t>prisvajajo</a:t>
            </a:r>
            <a:r>
              <a:rPr lang="en-GB" b="1" baseline="0" dirty="0" smtClean="0"/>
              <a:t> </a:t>
            </a:r>
            <a:r>
              <a:rPr lang="en-GB" b="1" baseline="0" dirty="0" err="1" smtClean="0"/>
              <a:t>zemljo</a:t>
            </a:r>
            <a:r>
              <a:rPr lang="en-GB" b="1" baseline="0" dirty="0" smtClean="0"/>
              <a:t>, </a:t>
            </a:r>
            <a:r>
              <a:rPr lang="en-GB" b="1" baseline="0" dirty="0" err="1" smtClean="0"/>
              <a:t>drzava</a:t>
            </a:r>
            <a:r>
              <a:rPr lang="en-GB" b="1" baseline="0" dirty="0" smtClean="0"/>
              <a:t> </a:t>
            </a:r>
            <a:r>
              <a:rPr lang="en-GB" b="1" baseline="0" dirty="0" err="1" smtClean="0"/>
              <a:t>vlagateljica</a:t>
            </a:r>
            <a:endParaRPr lang="en-GB" b="1" baseline="0" dirty="0" smtClean="0"/>
          </a:p>
          <a:p>
            <a:pPr lvl="1"/>
            <a:r>
              <a:rPr lang="en-GB" b="1" baseline="0" dirty="0" err="1" smtClean="0"/>
              <a:t>Rumeni</a:t>
            </a:r>
            <a:r>
              <a:rPr lang="en-GB" b="1" baseline="0" dirty="0" smtClean="0"/>
              <a:t> do </a:t>
            </a:r>
            <a:r>
              <a:rPr lang="en-GB" b="1" baseline="0" dirty="0" err="1" smtClean="0"/>
              <a:t>rdeci</a:t>
            </a:r>
            <a:r>
              <a:rPr lang="en-GB" b="1" baseline="0" dirty="0" smtClean="0"/>
              <a:t> </a:t>
            </a:r>
            <a:r>
              <a:rPr lang="en-GB" b="1" baseline="0" dirty="0" err="1" smtClean="0"/>
              <a:t>odtenki</a:t>
            </a:r>
            <a:r>
              <a:rPr lang="en-GB" b="1" baseline="0" dirty="0" smtClean="0"/>
              <a:t> so </a:t>
            </a:r>
            <a:r>
              <a:rPr lang="en-GB" b="1" baseline="0" dirty="0" err="1" smtClean="0"/>
              <a:t>prisvojena</a:t>
            </a:r>
            <a:r>
              <a:rPr lang="en-GB" b="1" baseline="0" dirty="0" smtClean="0"/>
              <a:t>/</a:t>
            </a:r>
            <a:r>
              <a:rPr lang="en-GB" b="1" baseline="0" dirty="0" err="1" smtClean="0"/>
              <a:t>kupljena</a:t>
            </a:r>
            <a:r>
              <a:rPr lang="en-GB" b="1" baseline="0" dirty="0" smtClean="0"/>
              <a:t> </a:t>
            </a:r>
            <a:r>
              <a:rPr lang="en-GB" b="1" baseline="0" dirty="0" err="1" smtClean="0"/>
              <a:t>zemlja</a:t>
            </a:r>
            <a:endParaRPr lang="en-GB" b="1" baseline="0" dirty="0" smtClean="0"/>
          </a:p>
          <a:p>
            <a:endParaRPr lang="en-GB" dirty="0" smtClean="0"/>
          </a:p>
          <a:p>
            <a:r>
              <a:rPr lang="en-GB" dirty="0" smtClean="0"/>
              <a:t>The demands of a growing global population with evolving consumption patterns for food, mobility and energy are exerting </a:t>
            </a:r>
            <a:r>
              <a:rPr lang="en-GB" b="1" dirty="0" smtClean="0"/>
              <a:t>ever-increasing pressure on the Earth's ecosystems and their life-supporting services. </a:t>
            </a:r>
            <a:r>
              <a:rPr lang="en-GB" dirty="0" smtClean="0"/>
              <a:t>Current trends also challenge existing meat-heavy consumption patterns and strategies for bioenergy production.</a:t>
            </a:r>
          </a:p>
          <a:p>
            <a:endParaRPr lang="en-GB" dirty="0" smtClean="0"/>
          </a:p>
          <a:p>
            <a:r>
              <a:rPr lang="en-GB" dirty="0" smtClean="0"/>
              <a:t>Exacerbated by climate change and continued pollution, </a:t>
            </a:r>
            <a:r>
              <a:rPr lang="en-GB" b="1" dirty="0" smtClean="0"/>
              <a:t>rates of global habitat destruction and biodiversity loss are predicted to increase, including in Europe</a:t>
            </a:r>
            <a:r>
              <a:rPr lang="en-GB" dirty="0" smtClean="0"/>
              <a:t>.</a:t>
            </a:r>
          </a:p>
          <a:p>
            <a:r>
              <a:rPr lang="en-GB" dirty="0" smtClean="0"/>
              <a:t>The effects of continued ecosystem degradation on poverty and inequality in regions outside Europe </a:t>
            </a:r>
            <a:r>
              <a:rPr lang="en-GB" b="1" dirty="0" smtClean="0"/>
              <a:t>may lead to increased immigration to Europe</a:t>
            </a:r>
            <a:r>
              <a:rPr lang="en-GB" dirty="0" smtClean="0"/>
              <a:t>.</a:t>
            </a:r>
          </a:p>
          <a:p>
            <a:endParaRPr lang="en-GB" dirty="0" smtClean="0"/>
          </a:p>
          <a:p>
            <a:r>
              <a:rPr lang="en-GB" dirty="0" smtClean="0"/>
              <a:t>Grabbing countries – blue circles</a:t>
            </a:r>
          </a:p>
          <a:p>
            <a:r>
              <a:rPr lang="en-GB" dirty="0" smtClean="0"/>
              <a:t>Grabbed</a:t>
            </a:r>
            <a:r>
              <a:rPr lang="en-GB" baseline="0" dirty="0" smtClean="0"/>
              <a:t> countries - </a:t>
            </a:r>
            <a:r>
              <a:rPr lang="en-GB" baseline="0" dirty="0" err="1" smtClean="0"/>
              <a:t>coulors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17</a:t>
            </a:fld>
            <a:endParaRPr lang="en-GB"/>
          </a:p>
        </p:txBody>
      </p:sp>
    </p:spTree>
    <p:extLst>
      <p:ext uri="{BB962C8B-B14F-4D97-AF65-F5344CB8AC3E}">
        <p14:creationId xmlns:p14="http://schemas.microsoft.com/office/powerpoint/2010/main" val="324874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Nedavne</a:t>
            </a:r>
            <a:r>
              <a:rPr lang="en-GB" dirty="0" smtClean="0"/>
              <a:t> </a:t>
            </a:r>
            <a:r>
              <a:rPr lang="en-GB" dirty="0" err="1" smtClean="0"/>
              <a:t>klimatske</a:t>
            </a:r>
            <a:r>
              <a:rPr lang="en-GB" dirty="0" smtClean="0"/>
              <a:t> </a:t>
            </a:r>
            <a:r>
              <a:rPr lang="en-GB" dirty="0" err="1" smtClean="0"/>
              <a:t>spremembe</a:t>
            </a:r>
            <a:r>
              <a:rPr lang="en-GB" dirty="0" smtClean="0"/>
              <a:t> so </a:t>
            </a:r>
            <a:r>
              <a:rPr lang="en-GB" dirty="0" err="1" smtClean="0"/>
              <a:t>rekordnega</a:t>
            </a:r>
            <a:r>
              <a:rPr lang="en-GB" dirty="0" smtClean="0"/>
              <a:t> </a:t>
            </a:r>
            <a:r>
              <a:rPr lang="en-GB" dirty="0" err="1" smtClean="0"/>
              <a:t>znacaja</a:t>
            </a:r>
            <a:r>
              <a:rPr lang="en-GB" baseline="0" dirty="0" smtClean="0"/>
              <a:t> </a:t>
            </a:r>
            <a:r>
              <a:rPr lang="en-GB" baseline="0" dirty="0" err="1" smtClean="0"/>
              <a:t>skozi</a:t>
            </a:r>
            <a:r>
              <a:rPr lang="en-GB" baseline="0" dirty="0" smtClean="0"/>
              <a:t> </a:t>
            </a:r>
            <a:r>
              <a:rPr lang="en-GB" baseline="0" dirty="0" err="1" smtClean="0"/>
              <a:t>stoletja</a:t>
            </a:r>
            <a:r>
              <a:rPr lang="en-GB" baseline="0" dirty="0" smtClean="0"/>
              <a:t> in se </a:t>
            </a:r>
            <a:r>
              <a:rPr lang="en-GB" baseline="0" dirty="0" err="1" smtClean="0"/>
              <a:t>bodo</a:t>
            </a:r>
            <a:r>
              <a:rPr lang="en-GB" baseline="0" dirty="0" smtClean="0"/>
              <a:t> </a:t>
            </a:r>
            <a:r>
              <a:rPr lang="en-GB" baseline="0" dirty="0" err="1" smtClean="0"/>
              <a:t>nadaljevale</a:t>
            </a:r>
            <a:r>
              <a:rPr lang="en-GB" baseline="0" dirty="0" smtClean="0"/>
              <a:t>.</a:t>
            </a:r>
            <a:endParaRPr lang="en-GB" dirty="0" smtClean="0"/>
          </a:p>
          <a:p>
            <a:endParaRPr lang="en-GB" dirty="0" smtClean="0"/>
          </a:p>
          <a:p>
            <a:r>
              <a:rPr lang="en-GB" dirty="0" err="1" smtClean="0"/>
              <a:t>Povezan</a:t>
            </a:r>
            <a:r>
              <a:rPr lang="en-GB" dirty="0" smtClean="0"/>
              <a:t> je z </a:t>
            </a:r>
            <a:r>
              <a:rPr lang="en-GB" dirty="0" err="1" smtClean="0"/>
              <a:t>drugimi</a:t>
            </a:r>
            <a:r>
              <a:rPr lang="en-GB" dirty="0" smtClean="0"/>
              <a:t> GMT,</a:t>
            </a:r>
            <a:r>
              <a:rPr lang="en-GB" baseline="0" dirty="0" smtClean="0"/>
              <a:t> </a:t>
            </a:r>
            <a:r>
              <a:rPr lang="en-GB" baseline="0" dirty="0" err="1" smtClean="0"/>
              <a:t>ki</a:t>
            </a:r>
            <a:r>
              <a:rPr lang="en-GB" baseline="0" dirty="0" smtClean="0"/>
              <a:t> </a:t>
            </a:r>
            <a:r>
              <a:rPr lang="en-GB" baseline="0" dirty="0" err="1" smtClean="0"/>
              <a:t>predstavljajo</a:t>
            </a:r>
            <a:r>
              <a:rPr lang="en-GB" baseline="0" dirty="0" smtClean="0"/>
              <a:t> </a:t>
            </a:r>
            <a:r>
              <a:rPr lang="en-GB" baseline="0" dirty="0" err="1" smtClean="0"/>
              <a:t>gonilne</a:t>
            </a:r>
            <a:r>
              <a:rPr lang="en-GB" baseline="0" dirty="0" smtClean="0"/>
              <a:t> sile </a:t>
            </a:r>
            <a:r>
              <a:rPr lang="en-GB" baseline="0" dirty="0" err="1" smtClean="0"/>
              <a:t>klimatskih</a:t>
            </a:r>
            <a:r>
              <a:rPr lang="en-GB" baseline="0" dirty="0" smtClean="0"/>
              <a:t> </a:t>
            </a:r>
            <a:r>
              <a:rPr lang="en-GB" baseline="0" dirty="0" err="1" smtClean="0"/>
              <a:t>spremembe</a:t>
            </a:r>
            <a:r>
              <a:rPr lang="en-GB" baseline="0" dirty="0" smtClean="0"/>
              <a:t> (</a:t>
            </a:r>
            <a:r>
              <a:rPr lang="en-GB" baseline="0" dirty="0" err="1" smtClean="0"/>
              <a:t>prebivalstvo</a:t>
            </a:r>
            <a:r>
              <a:rPr lang="en-GB" baseline="0" dirty="0" smtClean="0"/>
              <a:t>, </a:t>
            </a:r>
            <a:r>
              <a:rPr lang="en-GB" baseline="0" dirty="0" err="1" smtClean="0"/>
              <a:t>urbanizaija</a:t>
            </a:r>
            <a:r>
              <a:rPr lang="en-GB" baseline="0" dirty="0" smtClean="0"/>
              <a:t>, </a:t>
            </a:r>
            <a:r>
              <a:rPr lang="en-GB" baseline="0" dirty="0" err="1" smtClean="0"/>
              <a:t>tehnoloske</a:t>
            </a:r>
            <a:r>
              <a:rPr lang="en-GB" baseline="0" dirty="0" smtClean="0"/>
              <a:t> </a:t>
            </a:r>
            <a:r>
              <a:rPr lang="en-GB" baseline="0" dirty="0" err="1" smtClean="0"/>
              <a:t>spremembe</a:t>
            </a:r>
            <a:r>
              <a:rPr lang="en-GB" baseline="0" dirty="0" smtClean="0"/>
              <a:t>..), </a:t>
            </a:r>
            <a:r>
              <a:rPr lang="en-GB" baseline="0" dirty="0" err="1" smtClean="0"/>
              <a:t>kakor</a:t>
            </a:r>
            <a:r>
              <a:rPr lang="en-GB" baseline="0" dirty="0" smtClean="0"/>
              <a:t> je </a:t>
            </a:r>
            <a:r>
              <a:rPr lang="en-GB" baseline="0" dirty="0" err="1" smtClean="0"/>
              <a:t>tudi</a:t>
            </a:r>
            <a:r>
              <a:rPr lang="en-GB" baseline="0" dirty="0" smtClean="0"/>
              <a:t> </a:t>
            </a:r>
            <a:r>
              <a:rPr lang="en-GB" baseline="0" dirty="0" err="1" smtClean="0"/>
              <a:t>sam</a:t>
            </a:r>
            <a:r>
              <a:rPr lang="en-GB" baseline="0" dirty="0" smtClean="0"/>
              <a:t> </a:t>
            </a:r>
            <a:r>
              <a:rPr lang="en-GB" baseline="0" dirty="0" err="1" smtClean="0"/>
              <a:t>po</a:t>
            </a:r>
            <a:r>
              <a:rPr lang="en-GB" baseline="0" dirty="0" smtClean="0"/>
              <a:t> </a:t>
            </a:r>
            <a:r>
              <a:rPr lang="en-GB" baseline="0" dirty="0" err="1" smtClean="0"/>
              <a:t>sebi</a:t>
            </a:r>
            <a:r>
              <a:rPr lang="en-GB" baseline="0" dirty="0" smtClean="0"/>
              <a:t> ta </a:t>
            </a:r>
            <a:r>
              <a:rPr lang="en-GB" baseline="0" dirty="0" err="1" smtClean="0"/>
              <a:t>gmt</a:t>
            </a:r>
            <a:r>
              <a:rPr lang="en-GB" baseline="0" dirty="0" smtClean="0"/>
              <a:t> </a:t>
            </a:r>
            <a:r>
              <a:rPr lang="en-GB" baseline="0" dirty="0" err="1" smtClean="0"/>
              <a:t>gonilan</a:t>
            </a:r>
            <a:r>
              <a:rPr lang="en-GB" baseline="0" dirty="0" smtClean="0"/>
              <a:t> </a:t>
            </a:r>
            <a:r>
              <a:rPr lang="en-GB" baseline="0" dirty="0" err="1" smtClean="0"/>
              <a:t>sila</a:t>
            </a:r>
            <a:r>
              <a:rPr lang="en-GB" baseline="0" dirty="0" smtClean="0"/>
              <a:t> </a:t>
            </a:r>
            <a:r>
              <a:rPr lang="en-GB" baseline="0" dirty="0" err="1" smtClean="0"/>
              <a:t>prihodnjih</a:t>
            </a:r>
            <a:r>
              <a:rPr lang="en-GB" baseline="0" dirty="0" smtClean="0"/>
              <a:t> </a:t>
            </a:r>
            <a:r>
              <a:rPr lang="en-GB" baseline="0" dirty="0" err="1" smtClean="0"/>
              <a:t>okoljskih</a:t>
            </a:r>
            <a:r>
              <a:rPr lang="en-GB" baseline="0" dirty="0" smtClean="0"/>
              <a:t> </a:t>
            </a:r>
            <a:r>
              <a:rPr lang="en-GB" baseline="0" dirty="0" err="1" smtClean="0"/>
              <a:t>sprememb</a:t>
            </a:r>
            <a:r>
              <a:rPr lang="en-GB" baseline="0" dirty="0" smtClean="0"/>
              <a:t>. </a:t>
            </a:r>
            <a:r>
              <a:rPr lang="en-GB" baseline="0" dirty="0" err="1" smtClean="0"/>
              <a:t>Ti</a:t>
            </a:r>
            <a:r>
              <a:rPr lang="en-GB" baseline="0" dirty="0" smtClean="0"/>
              <a:t> </a:t>
            </a:r>
            <a:r>
              <a:rPr lang="en-GB" baseline="0" dirty="0" err="1" smtClean="0"/>
              <a:t>spiralni</a:t>
            </a:r>
            <a:r>
              <a:rPr lang="en-GB" baseline="0" dirty="0" smtClean="0"/>
              <a:t> feedback </a:t>
            </a:r>
            <a:r>
              <a:rPr lang="en-GB" baseline="0" dirty="0" err="1" smtClean="0"/>
              <a:t>mehanismi</a:t>
            </a:r>
            <a:r>
              <a:rPr lang="en-GB" baseline="0" dirty="0" smtClean="0"/>
              <a:t> </a:t>
            </a:r>
            <a:r>
              <a:rPr lang="en-GB" baseline="0" dirty="0" err="1" smtClean="0"/>
              <a:t>pridajajo</a:t>
            </a:r>
            <a:r>
              <a:rPr lang="en-GB" baseline="0" dirty="0" smtClean="0"/>
              <a:t> k </a:t>
            </a:r>
            <a:r>
              <a:rPr lang="en-GB" baseline="0" dirty="0" err="1" smtClean="0"/>
              <a:t>zapletenosti</a:t>
            </a:r>
            <a:r>
              <a:rPr lang="en-GB" baseline="0" dirty="0" smtClean="0"/>
              <a:t> </a:t>
            </a:r>
            <a:r>
              <a:rPr lang="en-GB" baseline="0" dirty="0" err="1" smtClean="0"/>
              <a:t>problemov</a:t>
            </a:r>
            <a:r>
              <a:rPr lang="en-GB" baseline="0" dirty="0" smtClean="0"/>
              <a:t> in </a:t>
            </a:r>
            <a:r>
              <a:rPr lang="en-GB" baseline="0" dirty="0" err="1" smtClean="0"/>
              <a:t>stopnjujenjo</a:t>
            </a:r>
            <a:r>
              <a:rPr lang="en-GB" baseline="0" dirty="0" smtClean="0"/>
              <a:t> </a:t>
            </a:r>
            <a:r>
              <a:rPr lang="en-GB" baseline="0" dirty="0" err="1" smtClean="0"/>
              <a:t>njihove</a:t>
            </a:r>
            <a:r>
              <a:rPr lang="en-GB" baseline="0" dirty="0" smtClean="0"/>
              <a:t> </a:t>
            </a:r>
            <a:r>
              <a:rPr lang="en-GB" baseline="0" dirty="0" err="1" smtClean="0"/>
              <a:t>uinke</a:t>
            </a:r>
            <a:r>
              <a:rPr lang="en-GB" baseline="0" dirty="0" smtClean="0"/>
              <a:t> </a:t>
            </a:r>
            <a:r>
              <a:rPr lang="en-GB" baseline="0" dirty="0" err="1" smtClean="0"/>
              <a:t>na</a:t>
            </a:r>
            <a:r>
              <a:rPr lang="en-GB" baseline="0" dirty="0" smtClean="0"/>
              <a:t> </a:t>
            </a:r>
            <a:r>
              <a:rPr lang="en-GB" baseline="0" dirty="0" err="1" smtClean="0"/>
              <a:t>okolje</a:t>
            </a:r>
            <a:r>
              <a:rPr lang="en-GB" baseline="0" dirty="0" smtClean="0"/>
              <a:t> in </a:t>
            </a:r>
            <a:r>
              <a:rPr lang="en-GB" baseline="0" dirty="0" err="1" smtClean="0"/>
              <a:t>druzbo</a:t>
            </a:r>
            <a:r>
              <a:rPr lang="en-GB" baseline="0" dirty="0" smtClean="0"/>
              <a:t>.</a:t>
            </a:r>
          </a:p>
          <a:p>
            <a:endParaRPr lang="en-GB" dirty="0" smtClean="0"/>
          </a:p>
          <a:p>
            <a:r>
              <a:rPr lang="en-GB" dirty="0" err="1" smtClean="0"/>
              <a:t>Vplivi</a:t>
            </a:r>
            <a:r>
              <a:rPr lang="en-GB" dirty="0" smtClean="0"/>
              <a:t> so </a:t>
            </a:r>
            <a:r>
              <a:rPr lang="en-GB" dirty="0" err="1" smtClean="0"/>
              <a:t>stresni</a:t>
            </a:r>
            <a:r>
              <a:rPr lang="en-GB" dirty="0" smtClean="0"/>
              <a:t> </a:t>
            </a:r>
            <a:r>
              <a:rPr lang="en-GB" dirty="0" err="1" smtClean="0"/>
              <a:t>za</a:t>
            </a:r>
            <a:r>
              <a:rPr lang="en-GB" dirty="0" smtClean="0"/>
              <a:t> </a:t>
            </a:r>
            <a:r>
              <a:rPr lang="en-GB" dirty="0" err="1" smtClean="0"/>
              <a:t>ekosisteme</a:t>
            </a:r>
            <a:r>
              <a:rPr lang="en-GB" dirty="0" smtClean="0"/>
              <a:t>, </a:t>
            </a:r>
            <a:r>
              <a:rPr lang="en-GB" dirty="0" err="1" smtClean="0"/>
              <a:t>zmanjsujejo</a:t>
            </a:r>
            <a:r>
              <a:rPr lang="en-GB" dirty="0" smtClean="0"/>
              <a:t> </a:t>
            </a:r>
            <a:r>
              <a:rPr lang="en-GB" dirty="0" err="1" smtClean="0"/>
              <a:t>njihovo</a:t>
            </a:r>
            <a:r>
              <a:rPr lang="en-GB" dirty="0" smtClean="0"/>
              <a:t> </a:t>
            </a:r>
            <a:r>
              <a:rPr lang="en-GB" dirty="0" err="1" smtClean="0"/>
              <a:t>odpornost</a:t>
            </a:r>
            <a:r>
              <a:rPr lang="en-GB" dirty="0" smtClean="0"/>
              <a:t> </a:t>
            </a:r>
            <a:r>
              <a:rPr lang="en-GB" dirty="0" err="1" smtClean="0"/>
              <a:t>proti</a:t>
            </a:r>
            <a:r>
              <a:rPr lang="en-GB" dirty="0" smtClean="0"/>
              <a:t> </a:t>
            </a:r>
            <a:r>
              <a:rPr lang="en-GB" dirty="0" err="1" smtClean="0"/>
              <a:t>drugim</a:t>
            </a:r>
            <a:r>
              <a:rPr lang="en-GB" dirty="0" smtClean="0"/>
              <a:t> </a:t>
            </a:r>
            <a:r>
              <a:rPr lang="en-GB" dirty="0" err="1" smtClean="0"/>
              <a:t>pritiskom</a:t>
            </a:r>
            <a:endParaRPr lang="en-GB" dirty="0" smtClean="0"/>
          </a:p>
          <a:p>
            <a:endParaRPr lang="en-GB" dirty="0" smtClean="0"/>
          </a:p>
          <a:p>
            <a:r>
              <a:rPr lang="en-GB" dirty="0" err="1" smtClean="0"/>
              <a:t>Tudi</a:t>
            </a:r>
            <a:r>
              <a:rPr lang="en-GB" dirty="0" smtClean="0"/>
              <a:t> </a:t>
            </a:r>
            <a:r>
              <a:rPr lang="en-GB" dirty="0" err="1" smtClean="0"/>
              <a:t>ce</a:t>
            </a:r>
            <a:r>
              <a:rPr lang="en-GB" dirty="0" smtClean="0"/>
              <a:t> bi </a:t>
            </a:r>
            <a:r>
              <a:rPr lang="en-GB" dirty="0" err="1" smtClean="0"/>
              <a:t>izpuste</a:t>
            </a:r>
            <a:r>
              <a:rPr lang="en-GB" dirty="0" smtClean="0"/>
              <a:t> </a:t>
            </a:r>
            <a:r>
              <a:rPr lang="en-GB" dirty="0" err="1" smtClean="0"/>
              <a:t>toplogrednih</a:t>
            </a:r>
            <a:r>
              <a:rPr lang="en-GB" dirty="0" smtClean="0"/>
              <a:t> </a:t>
            </a:r>
            <a:r>
              <a:rPr lang="en-GB" dirty="0" err="1" smtClean="0"/>
              <a:t>plinov</a:t>
            </a:r>
            <a:r>
              <a:rPr lang="en-GB" dirty="0" smtClean="0"/>
              <a:t> </a:t>
            </a:r>
            <a:r>
              <a:rPr lang="en-GB" dirty="0" err="1" smtClean="0"/>
              <a:t>danes</a:t>
            </a:r>
            <a:r>
              <a:rPr lang="en-GB" baseline="0" dirty="0" smtClean="0"/>
              <a:t> </a:t>
            </a:r>
            <a:r>
              <a:rPr lang="en-GB" baseline="0" dirty="0" err="1" smtClean="0"/>
              <a:t>ustavili</a:t>
            </a:r>
            <a:r>
              <a:rPr lang="en-GB" baseline="0" dirty="0" smtClean="0"/>
              <a:t>, bi se </a:t>
            </a:r>
            <a:r>
              <a:rPr lang="en-GB" baseline="0" dirty="0" err="1" smtClean="0"/>
              <a:t>podnebne</a:t>
            </a:r>
            <a:r>
              <a:rPr lang="en-GB" baseline="0" dirty="0" smtClean="0"/>
              <a:t> </a:t>
            </a:r>
            <a:r>
              <a:rPr lang="en-GB" baseline="0" dirty="0" err="1" smtClean="0"/>
              <a:t>spremembe</a:t>
            </a:r>
            <a:r>
              <a:rPr lang="en-GB" baseline="0" dirty="0" smtClean="0"/>
              <a:t> </a:t>
            </a:r>
            <a:r>
              <a:rPr lang="en-GB" baseline="0" dirty="0" err="1" smtClean="0"/>
              <a:t>nadaljevala</a:t>
            </a:r>
            <a:r>
              <a:rPr lang="en-GB" baseline="0" dirty="0" smtClean="0"/>
              <a:t> se </a:t>
            </a:r>
            <a:r>
              <a:rPr lang="en-GB" baseline="0" dirty="0" err="1" smtClean="0"/>
              <a:t>veliko</a:t>
            </a:r>
            <a:r>
              <a:rPr lang="en-GB" baseline="0" dirty="0" smtClean="0"/>
              <a:t> </a:t>
            </a:r>
            <a:r>
              <a:rPr lang="en-GB" baseline="0" dirty="0" err="1" smtClean="0"/>
              <a:t>desetletij</a:t>
            </a:r>
            <a:r>
              <a:rPr lang="en-GB" baseline="0" dirty="0" smtClean="0"/>
              <a:t> </a:t>
            </a:r>
            <a:r>
              <a:rPr lang="en-GB" baseline="0" dirty="0" err="1" smtClean="0"/>
              <a:t>zaradi</a:t>
            </a:r>
            <a:r>
              <a:rPr lang="en-GB" baseline="0" dirty="0" smtClean="0"/>
              <a:t> </a:t>
            </a:r>
            <a:r>
              <a:rPr lang="en-GB" baseline="0" dirty="0" err="1" smtClean="0"/>
              <a:t>preteklih</a:t>
            </a:r>
            <a:r>
              <a:rPr lang="en-GB" baseline="0" dirty="0" smtClean="0"/>
              <a:t> </a:t>
            </a:r>
            <a:r>
              <a:rPr lang="en-GB" baseline="0" dirty="0" err="1" smtClean="0"/>
              <a:t>izpustov</a:t>
            </a:r>
            <a:r>
              <a:rPr lang="en-GB" baseline="0" dirty="0" smtClean="0"/>
              <a:t> in </a:t>
            </a:r>
            <a:r>
              <a:rPr lang="en-GB" baseline="0" dirty="0" err="1" smtClean="0"/>
              <a:t>inercije</a:t>
            </a:r>
            <a:r>
              <a:rPr lang="en-GB" baseline="0" dirty="0" smtClean="0"/>
              <a:t> </a:t>
            </a:r>
            <a:r>
              <a:rPr lang="en-GB" baseline="0" dirty="0" err="1" smtClean="0"/>
              <a:t>podnebnega</a:t>
            </a:r>
            <a:r>
              <a:rPr lang="en-GB" baseline="0" dirty="0" smtClean="0"/>
              <a:t> </a:t>
            </a:r>
            <a:r>
              <a:rPr lang="en-GB" baseline="0" dirty="0" err="1" smtClean="0"/>
              <a:t>sistema</a:t>
            </a:r>
            <a:r>
              <a:rPr lang="en-GB" baseline="0" dirty="0" smtClean="0"/>
              <a:t> (IPPCC2013)</a:t>
            </a:r>
          </a:p>
          <a:p>
            <a:r>
              <a:rPr lang="en-GB" dirty="0" smtClean="0"/>
              <a:t>Na </a:t>
            </a:r>
            <a:r>
              <a:rPr lang="en-GB" dirty="0" err="1" smtClean="0"/>
              <a:t>splosno</a:t>
            </a:r>
            <a:r>
              <a:rPr lang="en-GB" dirty="0" smtClean="0"/>
              <a:t> je </a:t>
            </a:r>
            <a:r>
              <a:rPr lang="en-GB" b="1" dirty="0" err="1" smtClean="0"/>
              <a:t>sposobnost</a:t>
            </a:r>
            <a:r>
              <a:rPr lang="en-GB" b="1" dirty="0" smtClean="0"/>
              <a:t> </a:t>
            </a:r>
            <a:r>
              <a:rPr lang="en-GB" b="1" dirty="0" err="1" smtClean="0"/>
              <a:t>prilagajanja</a:t>
            </a:r>
            <a:r>
              <a:rPr lang="en-GB" b="1" dirty="0" smtClean="0"/>
              <a:t> </a:t>
            </a:r>
            <a:r>
              <a:rPr lang="en-GB" b="1" dirty="0" err="1" smtClean="0"/>
              <a:t>Evrope</a:t>
            </a:r>
            <a:r>
              <a:rPr lang="en-GB" b="1" dirty="0" smtClean="0"/>
              <a:t> </a:t>
            </a:r>
            <a:r>
              <a:rPr lang="en-GB" b="1" dirty="0" err="1" smtClean="0"/>
              <a:t>relativno</a:t>
            </a:r>
            <a:r>
              <a:rPr lang="en-GB" b="1" dirty="0" smtClean="0"/>
              <a:t> </a:t>
            </a:r>
            <a:r>
              <a:rPr lang="en-GB" b="1" dirty="0" err="1" smtClean="0"/>
              <a:t>visoka</a:t>
            </a:r>
            <a:r>
              <a:rPr lang="en-GB" dirty="0" smtClean="0"/>
              <a:t>,</a:t>
            </a:r>
            <a:r>
              <a:rPr lang="en-GB" baseline="0" dirty="0" smtClean="0"/>
              <a:t> </a:t>
            </a:r>
            <a:r>
              <a:rPr lang="en-GB" baseline="0" dirty="0" err="1" smtClean="0"/>
              <a:t>vendar</a:t>
            </a:r>
            <a:r>
              <a:rPr lang="en-GB" baseline="0" dirty="0" smtClean="0"/>
              <a:t> </a:t>
            </a:r>
            <a:r>
              <a:rPr lang="en-GB" baseline="0" dirty="0" err="1" smtClean="0"/>
              <a:t>obstajajo</a:t>
            </a:r>
            <a:r>
              <a:rPr lang="en-GB" baseline="0" dirty="0" smtClean="0"/>
              <a:t> </a:t>
            </a:r>
            <a:r>
              <a:rPr lang="en-GB" b="1" baseline="0" dirty="0" err="1" smtClean="0"/>
              <a:t>obutne</a:t>
            </a:r>
            <a:r>
              <a:rPr lang="en-GB" b="1" baseline="0" dirty="0" smtClean="0"/>
              <a:t> </a:t>
            </a:r>
            <a:r>
              <a:rPr lang="en-GB" b="1" baseline="0" dirty="0" err="1" smtClean="0"/>
              <a:t>razlike</a:t>
            </a:r>
            <a:r>
              <a:rPr lang="en-GB" b="1" baseline="0" dirty="0" smtClean="0"/>
              <a:t> </a:t>
            </a:r>
            <a:r>
              <a:rPr lang="en-GB" baseline="0" dirty="0" smtClean="0"/>
              <a:t>med </a:t>
            </a:r>
            <a:r>
              <a:rPr lang="en-GB" baseline="0" dirty="0" err="1" smtClean="0"/>
              <a:t>razlicnimi</a:t>
            </a:r>
            <a:r>
              <a:rPr lang="en-GB" baseline="0" dirty="0" smtClean="0"/>
              <a:t> deli </a:t>
            </a:r>
            <a:r>
              <a:rPr lang="en-GB" baseline="0" dirty="0" err="1" smtClean="0"/>
              <a:t>Evrope</a:t>
            </a:r>
            <a:r>
              <a:rPr lang="en-GB" baseline="0" dirty="0" smtClean="0"/>
              <a:t> </a:t>
            </a:r>
            <a:r>
              <a:rPr lang="en-GB" baseline="0" dirty="0" err="1" smtClean="0"/>
              <a:t>glede</a:t>
            </a:r>
            <a:r>
              <a:rPr lang="en-GB" baseline="0" dirty="0" smtClean="0"/>
              <a:t> </a:t>
            </a:r>
            <a:r>
              <a:rPr lang="en-GB" baseline="0" dirty="0" err="1" smtClean="0"/>
              <a:t>vplivov</a:t>
            </a:r>
            <a:r>
              <a:rPr lang="en-GB" baseline="0" dirty="0" smtClean="0"/>
              <a:t>, </a:t>
            </a:r>
            <a:r>
              <a:rPr lang="en-GB" baseline="0" dirty="0" err="1" smtClean="0"/>
              <a:t>ki</a:t>
            </a:r>
            <a:r>
              <a:rPr lang="en-GB" baseline="0" dirty="0" smtClean="0"/>
              <a:t> </a:t>
            </a:r>
            <a:r>
              <a:rPr lang="en-GB" baseline="0" dirty="0" err="1" smtClean="0"/>
              <a:t>jim</a:t>
            </a:r>
            <a:r>
              <a:rPr lang="en-GB" baseline="0" dirty="0" smtClean="0"/>
              <a:t> </a:t>
            </a:r>
            <a:r>
              <a:rPr lang="en-GB" baseline="0" dirty="0" err="1" smtClean="0"/>
              <a:t>bodo</a:t>
            </a:r>
            <a:r>
              <a:rPr lang="en-GB" baseline="0" dirty="0" smtClean="0"/>
              <a:t> </a:t>
            </a:r>
            <a:r>
              <a:rPr lang="en-GB" baseline="0" dirty="0" err="1" smtClean="0"/>
              <a:t>izpostavljeni</a:t>
            </a:r>
            <a:r>
              <a:rPr lang="en-GB" baseline="0" dirty="0" smtClean="0"/>
              <a:t> in </a:t>
            </a:r>
            <a:r>
              <a:rPr lang="en-GB" baseline="0" dirty="0" err="1" smtClean="0"/>
              <a:t>njihove</a:t>
            </a:r>
            <a:r>
              <a:rPr lang="en-GB" baseline="0" dirty="0" smtClean="0"/>
              <a:t> </a:t>
            </a:r>
            <a:r>
              <a:rPr lang="en-GB" baseline="0" dirty="0" err="1" smtClean="0"/>
              <a:t>sposobnosti</a:t>
            </a:r>
            <a:r>
              <a:rPr lang="en-GB" baseline="0" dirty="0" smtClean="0"/>
              <a:t> </a:t>
            </a:r>
            <a:r>
              <a:rPr lang="en-GB" baseline="0" dirty="0" err="1" smtClean="0"/>
              <a:t>prilagajanja</a:t>
            </a:r>
            <a:r>
              <a:rPr lang="en-GB" baseline="0" dirty="0" smtClean="0"/>
              <a:t>.</a:t>
            </a:r>
          </a:p>
          <a:p>
            <a:r>
              <a:rPr lang="en-GB" baseline="0" dirty="0" err="1" smtClean="0"/>
              <a:t>Morja-zakisljevanje</a:t>
            </a:r>
            <a:endParaRPr lang="en-GB" baseline="0" dirty="0" smtClean="0"/>
          </a:p>
          <a:p>
            <a:r>
              <a:rPr lang="en-GB" baseline="0" dirty="0" err="1" smtClean="0"/>
              <a:t>Obale</a:t>
            </a:r>
            <a:r>
              <a:rPr lang="en-GB" baseline="0" dirty="0" smtClean="0"/>
              <a:t> –</a:t>
            </a:r>
            <a:r>
              <a:rPr lang="en-GB" baseline="0" dirty="0" err="1" smtClean="0"/>
              <a:t>erozija</a:t>
            </a:r>
            <a:r>
              <a:rPr lang="en-GB" baseline="0" dirty="0" smtClean="0"/>
              <a:t> in </a:t>
            </a:r>
            <a:r>
              <a:rPr lang="en-GB" baseline="0" dirty="0" err="1" smtClean="0"/>
              <a:t>dvig</a:t>
            </a:r>
            <a:r>
              <a:rPr lang="en-GB" baseline="0" dirty="0" smtClean="0"/>
              <a:t> </a:t>
            </a:r>
            <a:r>
              <a:rPr lang="en-GB" baseline="0" dirty="0" err="1" smtClean="0"/>
              <a:t>morske</a:t>
            </a:r>
            <a:r>
              <a:rPr lang="en-GB" baseline="0" dirty="0" smtClean="0"/>
              <a:t> </a:t>
            </a:r>
            <a:r>
              <a:rPr lang="en-GB" baseline="0" dirty="0" err="1" smtClean="0"/>
              <a:t>gladine</a:t>
            </a:r>
            <a:endParaRPr lang="en-GB" baseline="0" dirty="0" smtClean="0"/>
          </a:p>
          <a:p>
            <a:r>
              <a:rPr lang="en-GB" baseline="0" dirty="0" err="1" smtClean="0"/>
              <a:t>Pretoki</a:t>
            </a:r>
            <a:r>
              <a:rPr lang="en-GB" baseline="0" dirty="0" smtClean="0"/>
              <a:t> </a:t>
            </a:r>
            <a:r>
              <a:rPr lang="en-GB" baseline="0" dirty="0" err="1" smtClean="0"/>
              <a:t>rek-manjsi</a:t>
            </a:r>
            <a:r>
              <a:rPr lang="en-GB" baseline="0" dirty="0" smtClean="0"/>
              <a:t>, </a:t>
            </a:r>
            <a:r>
              <a:rPr lang="en-GB" baseline="0" dirty="0" err="1" smtClean="0"/>
              <a:t>intenzivnost</a:t>
            </a:r>
            <a:r>
              <a:rPr lang="en-GB" baseline="0" dirty="0" smtClean="0"/>
              <a:t> sus, </a:t>
            </a:r>
            <a:r>
              <a:rPr lang="en-GB" baseline="0" dirty="0" err="1" smtClean="0"/>
              <a:t>visje</a:t>
            </a:r>
            <a:r>
              <a:rPr lang="en-GB" baseline="0" dirty="0" smtClean="0"/>
              <a:t> T </a:t>
            </a:r>
            <a:r>
              <a:rPr lang="en-GB" baseline="0" dirty="0" err="1" smtClean="0"/>
              <a:t>vode</a:t>
            </a:r>
            <a:endParaRPr lang="en-GB" baseline="0" dirty="0" smtClean="0"/>
          </a:p>
          <a:p>
            <a:r>
              <a:rPr lang="en-GB" baseline="0" dirty="0" err="1" smtClean="0"/>
              <a:t>Tujerodne</a:t>
            </a:r>
            <a:r>
              <a:rPr lang="en-GB" baseline="0" dirty="0" smtClean="0"/>
              <a:t> </a:t>
            </a:r>
            <a:r>
              <a:rPr lang="en-GB" baseline="0" dirty="0" err="1" smtClean="0"/>
              <a:t>vrste</a:t>
            </a:r>
            <a:endParaRPr lang="en-GB" baseline="0" dirty="0" smtClean="0"/>
          </a:p>
          <a:p>
            <a:r>
              <a:rPr lang="en-GB" baseline="0" dirty="0" err="1" smtClean="0"/>
              <a:t>Kmetijstvo</a:t>
            </a:r>
            <a:r>
              <a:rPr lang="en-GB" baseline="0" dirty="0" smtClean="0"/>
              <a:t>: </a:t>
            </a:r>
            <a:r>
              <a:rPr lang="en-GB" baseline="0" dirty="0" err="1" smtClean="0"/>
              <a:t>spremenjene</a:t>
            </a:r>
            <a:r>
              <a:rPr lang="en-GB" baseline="0" dirty="0" smtClean="0"/>
              <a:t> </a:t>
            </a:r>
            <a:r>
              <a:rPr lang="en-GB" baseline="0" dirty="0" err="1" smtClean="0"/>
              <a:t>fenoloske</a:t>
            </a:r>
            <a:r>
              <a:rPr lang="en-GB" baseline="0" dirty="0" smtClean="0"/>
              <a:t> </a:t>
            </a:r>
            <a:r>
              <a:rPr lang="en-GB" baseline="0" dirty="0" err="1" smtClean="0"/>
              <a:t>razmere</a:t>
            </a:r>
            <a:r>
              <a:rPr lang="en-GB" baseline="0" dirty="0" smtClean="0"/>
              <a:t> </a:t>
            </a:r>
            <a:r>
              <a:rPr lang="en-GB" baseline="0" dirty="0" err="1" smtClean="0"/>
              <a:t>za</a:t>
            </a:r>
            <a:r>
              <a:rPr lang="en-GB" baseline="0" dirty="0" smtClean="0"/>
              <a:t> </a:t>
            </a:r>
            <a:r>
              <a:rPr lang="en-GB" baseline="0" dirty="0" err="1" smtClean="0"/>
              <a:t>poljscine</a:t>
            </a:r>
            <a:r>
              <a:rPr lang="en-GB" baseline="0" dirty="0" smtClean="0"/>
              <a:t>, </a:t>
            </a:r>
            <a:r>
              <a:rPr lang="en-GB" baseline="0" dirty="0" err="1" smtClean="0"/>
              <a:t>spremenjen</a:t>
            </a:r>
            <a:r>
              <a:rPr lang="en-GB" baseline="0" dirty="0" smtClean="0"/>
              <a:t>  </a:t>
            </a:r>
            <a:r>
              <a:rPr lang="en-GB" baseline="0" dirty="0" err="1" smtClean="0"/>
              <a:t>obseg</a:t>
            </a:r>
            <a:r>
              <a:rPr lang="en-GB" baseline="0" dirty="0" smtClean="0"/>
              <a:t> in </a:t>
            </a:r>
            <a:r>
              <a:rPr lang="en-GB" baseline="0" dirty="0" err="1" smtClean="0"/>
              <a:t>razporeditev</a:t>
            </a:r>
            <a:r>
              <a:rPr lang="en-GB" baseline="0" dirty="0" smtClean="0"/>
              <a:t> </a:t>
            </a:r>
            <a:r>
              <a:rPr lang="en-GB" baseline="0" dirty="0" err="1" smtClean="0"/>
              <a:t>poljscin</a:t>
            </a:r>
            <a:endParaRPr lang="en-GB" baseline="0" dirty="0" smtClean="0"/>
          </a:p>
          <a:p>
            <a:r>
              <a:rPr lang="en-GB" baseline="0" dirty="0" err="1" smtClean="0"/>
              <a:t>Spremenjeni</a:t>
            </a:r>
            <a:r>
              <a:rPr lang="en-GB" baseline="0" dirty="0" smtClean="0"/>
              <a:t> </a:t>
            </a:r>
            <a:r>
              <a:rPr lang="en-GB" baseline="0" dirty="0" err="1" smtClean="0"/>
              <a:t>donosi</a:t>
            </a:r>
            <a:endParaRPr lang="en-GB" baseline="0" dirty="0" smtClean="0"/>
          </a:p>
          <a:p>
            <a:r>
              <a:rPr lang="en-GB" baseline="0" dirty="0" err="1" smtClean="0"/>
              <a:t>Povecana</a:t>
            </a:r>
            <a:r>
              <a:rPr lang="en-GB" baseline="0" dirty="0" smtClean="0"/>
              <a:t> </a:t>
            </a:r>
            <a:r>
              <a:rPr lang="en-GB" baseline="0" dirty="0" err="1" smtClean="0"/>
              <a:t>potreba</a:t>
            </a:r>
            <a:r>
              <a:rPr lang="en-GB" baseline="0" dirty="0" smtClean="0"/>
              <a:t> </a:t>
            </a:r>
            <a:r>
              <a:rPr lang="en-GB" baseline="0" dirty="0" err="1" smtClean="0"/>
              <a:t>po</a:t>
            </a:r>
            <a:r>
              <a:rPr lang="en-GB" baseline="0" dirty="0" smtClean="0"/>
              <a:t> </a:t>
            </a:r>
            <a:r>
              <a:rPr lang="en-GB" baseline="0" dirty="0" err="1" smtClean="0"/>
              <a:t>namakanju</a:t>
            </a:r>
            <a:endParaRPr lang="en-GB" baseline="0" dirty="0" smtClean="0"/>
          </a:p>
          <a:p>
            <a:r>
              <a:rPr lang="en-GB" baseline="0" dirty="0" smtClean="0"/>
              <a:t>Gore v </a:t>
            </a:r>
            <a:r>
              <a:rPr lang="en-GB" baseline="0" dirty="0" err="1" smtClean="0"/>
              <a:t>Sredozemlju</a:t>
            </a:r>
            <a:r>
              <a:rPr lang="en-GB" baseline="0" dirty="0" smtClean="0"/>
              <a:t>: </a:t>
            </a:r>
            <a:r>
              <a:rPr lang="en-GB" baseline="0" dirty="0" err="1" smtClean="0"/>
              <a:t>okrnjeni</a:t>
            </a:r>
            <a:r>
              <a:rPr lang="en-GB" baseline="0" dirty="0" smtClean="0"/>
              <a:t> </a:t>
            </a:r>
            <a:r>
              <a:rPr lang="en-GB" baseline="0" dirty="0" err="1" smtClean="0"/>
              <a:t>ekosistemske</a:t>
            </a:r>
            <a:r>
              <a:rPr lang="en-GB" baseline="0" dirty="0" smtClean="0"/>
              <a:t> </a:t>
            </a:r>
            <a:r>
              <a:rPr lang="en-GB" baseline="0" dirty="0" err="1" smtClean="0"/>
              <a:t>storitve</a:t>
            </a:r>
            <a:endParaRPr lang="en-GB" baseline="0" dirty="0" smtClean="0"/>
          </a:p>
          <a:p>
            <a:endParaRPr lang="en-GB" baseline="0" dirty="0" smtClean="0"/>
          </a:p>
          <a:p>
            <a:r>
              <a:rPr lang="en-GB" b="1" baseline="0" dirty="0" err="1" smtClean="0"/>
              <a:t>Ocene</a:t>
            </a:r>
            <a:r>
              <a:rPr lang="en-GB" b="1" baseline="0" dirty="0" smtClean="0"/>
              <a:t> </a:t>
            </a:r>
            <a:r>
              <a:rPr lang="en-GB" b="1" baseline="0" dirty="0" err="1" smtClean="0"/>
              <a:t>tveganj</a:t>
            </a:r>
            <a:r>
              <a:rPr lang="en-GB" b="1" baseline="0" dirty="0" smtClean="0"/>
              <a:t> in </a:t>
            </a:r>
            <a:r>
              <a:rPr lang="en-GB" b="1" baseline="0" dirty="0" err="1" smtClean="0"/>
              <a:t>obcutljivosti</a:t>
            </a:r>
            <a:r>
              <a:rPr lang="en-GB" b="1" baseline="0" dirty="0" smtClean="0"/>
              <a:t> </a:t>
            </a:r>
            <a:r>
              <a:rPr lang="en-GB" baseline="0" dirty="0" smtClean="0"/>
              <a:t>so </a:t>
            </a:r>
            <a:r>
              <a:rPr lang="en-GB" baseline="0" dirty="0" err="1" smtClean="0"/>
              <a:t>narejene</a:t>
            </a:r>
            <a:r>
              <a:rPr lang="en-GB" baseline="0" dirty="0" smtClean="0"/>
              <a:t> </a:t>
            </a:r>
            <a:r>
              <a:rPr lang="en-GB" baseline="0" dirty="0" err="1" smtClean="0"/>
              <a:t>za</a:t>
            </a:r>
            <a:r>
              <a:rPr lang="en-GB" baseline="0" dirty="0" smtClean="0"/>
              <a:t> 22 </a:t>
            </a:r>
            <a:r>
              <a:rPr lang="en-GB" baseline="0" dirty="0" err="1" smtClean="0"/>
              <a:t>drzav</a:t>
            </a:r>
            <a:r>
              <a:rPr lang="en-GB" baseline="0" dirty="0" smtClean="0"/>
              <a:t>, </a:t>
            </a:r>
            <a:r>
              <a:rPr lang="en-GB" baseline="0" dirty="0" err="1" smtClean="0"/>
              <a:t>vendar</a:t>
            </a:r>
            <a:r>
              <a:rPr lang="en-GB" baseline="0" dirty="0" smtClean="0"/>
              <a:t> </a:t>
            </a:r>
            <a:r>
              <a:rPr lang="en-GB" baseline="0" dirty="0" err="1" smtClean="0"/>
              <a:t>pogosto</a:t>
            </a:r>
            <a:r>
              <a:rPr lang="en-GB" baseline="0" dirty="0" smtClean="0"/>
              <a:t> </a:t>
            </a:r>
            <a:r>
              <a:rPr lang="en-GB" b="1" baseline="0" dirty="0" err="1" smtClean="0"/>
              <a:t>ni</a:t>
            </a:r>
            <a:r>
              <a:rPr lang="en-GB" b="1" baseline="0" dirty="0" smtClean="0"/>
              <a:t> </a:t>
            </a:r>
            <a:r>
              <a:rPr lang="en-GB" b="1" baseline="0" dirty="0" err="1" smtClean="0"/>
              <a:t>podatkov</a:t>
            </a:r>
            <a:r>
              <a:rPr lang="en-GB" b="1" baseline="0" dirty="0" smtClean="0"/>
              <a:t> o </a:t>
            </a:r>
            <a:r>
              <a:rPr lang="en-GB" b="1" baseline="0" dirty="0" err="1" smtClean="0"/>
              <a:t>stroskih</a:t>
            </a:r>
            <a:r>
              <a:rPr lang="en-GB" b="1" baseline="0" dirty="0" smtClean="0"/>
              <a:t> in </a:t>
            </a:r>
            <a:r>
              <a:rPr lang="en-GB" b="1" baseline="0" dirty="0" err="1" smtClean="0"/>
              <a:t>koristih</a:t>
            </a:r>
            <a:r>
              <a:rPr lang="en-GB" b="1" baseline="0" dirty="0" smtClean="0"/>
              <a:t> </a:t>
            </a:r>
            <a:r>
              <a:rPr lang="en-GB" baseline="0" dirty="0" err="1" smtClean="0"/>
              <a:t>prilagajanja</a:t>
            </a:r>
            <a:r>
              <a:rPr lang="en-GB" baseline="0" dirty="0" smtClean="0"/>
              <a:t>  in </a:t>
            </a:r>
            <a:r>
              <a:rPr lang="en-GB" baseline="0" dirty="0" err="1" smtClean="0"/>
              <a:t>tudi</a:t>
            </a:r>
            <a:r>
              <a:rPr lang="en-GB" baseline="0" dirty="0" smtClean="0"/>
              <a:t> </a:t>
            </a:r>
            <a:r>
              <a:rPr lang="en-GB" baseline="0" dirty="0" err="1" smtClean="0"/>
              <a:t>vplivov</a:t>
            </a:r>
            <a:r>
              <a:rPr lang="en-GB" baseline="0" dirty="0" smtClean="0"/>
              <a:t> </a:t>
            </a:r>
            <a:r>
              <a:rPr lang="en-GB" baseline="0" dirty="0" err="1" smtClean="0"/>
              <a:t>na</a:t>
            </a:r>
            <a:r>
              <a:rPr lang="en-GB" baseline="0" dirty="0" smtClean="0"/>
              <a:t> </a:t>
            </a:r>
            <a:r>
              <a:rPr lang="en-GB" baseline="0" dirty="0" err="1" smtClean="0"/>
              <a:t>biodiverziteto</a:t>
            </a:r>
            <a:r>
              <a:rPr lang="en-GB" baseline="0" dirty="0" smtClean="0"/>
              <a:t>.</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18</a:t>
            </a:fld>
            <a:endParaRPr lang="en-GB" dirty="0"/>
          </a:p>
        </p:txBody>
      </p:sp>
    </p:spTree>
    <p:extLst>
      <p:ext uri="{BB962C8B-B14F-4D97-AF65-F5344CB8AC3E}">
        <p14:creationId xmlns:p14="http://schemas.microsoft.com/office/powerpoint/2010/main" val="3007627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Ekosistemi</a:t>
            </a:r>
            <a:r>
              <a:rPr lang="en-GB" dirty="0" smtClean="0"/>
              <a:t> so </a:t>
            </a:r>
            <a:r>
              <a:rPr lang="en-GB" dirty="0" err="1" smtClean="0"/>
              <a:t>po</a:t>
            </a:r>
            <a:r>
              <a:rPr lang="en-GB" dirty="0" smtClean="0"/>
              <a:t> </a:t>
            </a:r>
            <a:r>
              <a:rPr lang="en-GB" dirty="0" err="1" smtClean="0"/>
              <a:t>svetu</a:t>
            </a:r>
            <a:r>
              <a:rPr lang="en-GB" dirty="0" smtClean="0"/>
              <a:t> </a:t>
            </a:r>
            <a:r>
              <a:rPr lang="en-GB" dirty="0" err="1" smtClean="0"/>
              <a:t>izpostavljeni</a:t>
            </a:r>
            <a:r>
              <a:rPr lang="en-GB" dirty="0" smtClean="0"/>
              <a:t> </a:t>
            </a:r>
            <a:r>
              <a:rPr lang="en-GB" dirty="0" err="1" smtClean="0"/>
              <a:t>kriticnemu</a:t>
            </a:r>
            <a:r>
              <a:rPr lang="en-GB" baseline="0" dirty="0" smtClean="0"/>
              <a:t> </a:t>
            </a:r>
            <a:r>
              <a:rPr lang="en-GB" baseline="0" dirty="0" err="1" smtClean="0"/>
              <a:t>onesnazenju</a:t>
            </a:r>
            <a:r>
              <a:rPr lang="en-GB" baseline="0" dirty="0" smtClean="0"/>
              <a:t> z </a:t>
            </a:r>
            <a:r>
              <a:rPr lang="en-GB" baseline="0" dirty="0" err="1" smtClean="0"/>
              <a:t>vse</a:t>
            </a:r>
            <a:r>
              <a:rPr lang="en-GB" baseline="0" dirty="0" smtClean="0"/>
              <a:t> </a:t>
            </a:r>
            <a:r>
              <a:rPr lang="en-GB" baseline="0" dirty="0" err="1" smtClean="0"/>
              <a:t>bolj</a:t>
            </a:r>
            <a:r>
              <a:rPr lang="en-GB" baseline="0" dirty="0" smtClean="0"/>
              <a:t> </a:t>
            </a:r>
            <a:r>
              <a:rPr lang="en-GB" baseline="0" dirty="0" err="1" smtClean="0"/>
              <a:t>kompleksnimi</a:t>
            </a:r>
            <a:r>
              <a:rPr lang="en-GB" baseline="0" dirty="0" smtClean="0"/>
              <a:t> </a:t>
            </a:r>
            <a:r>
              <a:rPr lang="en-GB" baseline="0" dirty="0" err="1" smtClean="0"/>
              <a:t>mesanicami</a:t>
            </a:r>
            <a:r>
              <a:rPr lang="en-GB" baseline="0" dirty="0" smtClean="0"/>
              <a:t> </a:t>
            </a:r>
            <a:r>
              <a:rPr lang="en-GB" baseline="0" dirty="0" err="1" smtClean="0"/>
              <a:t>onesnazeval</a:t>
            </a:r>
            <a:r>
              <a:rPr lang="en-GB" baseline="0" dirty="0" smtClean="0"/>
              <a:t>. </a:t>
            </a:r>
          </a:p>
          <a:p>
            <a:r>
              <a:rPr lang="en-GB" baseline="0" dirty="0" err="1" smtClean="0"/>
              <a:t>Onesnazenje</a:t>
            </a:r>
            <a:r>
              <a:rPr lang="en-GB" baseline="0" dirty="0" smtClean="0"/>
              <a:t> s </a:t>
            </a:r>
            <a:r>
              <a:rPr lang="en-GB" baseline="0" dirty="0" err="1" smtClean="0"/>
              <a:t>hranili</a:t>
            </a:r>
            <a:r>
              <a:rPr lang="en-GB" baseline="0" dirty="0" smtClean="0"/>
              <a:t> je </a:t>
            </a:r>
            <a:r>
              <a:rPr lang="en-GB" baseline="0" dirty="0" err="1" smtClean="0"/>
              <a:t>velikega</a:t>
            </a:r>
            <a:r>
              <a:rPr lang="en-GB" baseline="0" dirty="0" smtClean="0"/>
              <a:t> </a:t>
            </a:r>
            <a:r>
              <a:rPr lang="en-GB" baseline="0" dirty="0" err="1" smtClean="0"/>
              <a:t>pomena</a:t>
            </a:r>
            <a:r>
              <a:rPr lang="en-GB" baseline="0" dirty="0" smtClean="0"/>
              <a:t> </a:t>
            </a:r>
            <a:r>
              <a:rPr lang="en-GB" baseline="0" dirty="0" err="1" smtClean="0"/>
              <a:t>za</a:t>
            </a:r>
            <a:r>
              <a:rPr lang="en-GB" baseline="0" dirty="0" smtClean="0"/>
              <a:t>  </a:t>
            </a:r>
            <a:r>
              <a:rPr lang="en-GB" baseline="0" dirty="0" err="1" smtClean="0"/>
              <a:t>dusikov</a:t>
            </a:r>
            <a:r>
              <a:rPr lang="en-GB" baseline="0" dirty="0" smtClean="0"/>
              <a:t> </a:t>
            </a:r>
            <a:r>
              <a:rPr lang="en-GB" baseline="0" dirty="0" err="1" smtClean="0"/>
              <a:t>globalnega</a:t>
            </a:r>
            <a:r>
              <a:rPr lang="en-GB" baseline="0" dirty="0" smtClean="0"/>
              <a:t> </a:t>
            </a:r>
            <a:r>
              <a:rPr lang="en-GB" baseline="0" dirty="0" err="1" smtClean="0"/>
              <a:t>krozni</a:t>
            </a:r>
            <a:r>
              <a:rPr lang="en-GB" baseline="0" dirty="0" smtClean="0"/>
              <a:t> </a:t>
            </a:r>
            <a:r>
              <a:rPr lang="en-GB" baseline="0" dirty="0" err="1" smtClean="0"/>
              <a:t>tok</a:t>
            </a:r>
            <a:r>
              <a:rPr lang="en-GB" baseline="0" dirty="0" smtClean="0"/>
              <a:t> -</a:t>
            </a:r>
            <a:r>
              <a:rPr lang="en-GB" baseline="0" dirty="0" err="1" smtClean="0"/>
              <a:t>zakisljevanje</a:t>
            </a:r>
            <a:endParaRPr lang="en-GB" baseline="0" dirty="0" smtClean="0"/>
          </a:p>
          <a:p>
            <a:r>
              <a:rPr lang="en-GB" baseline="0" dirty="0" err="1" smtClean="0"/>
              <a:t>Prekomejno</a:t>
            </a:r>
            <a:r>
              <a:rPr lang="en-GB" baseline="0" dirty="0" smtClean="0"/>
              <a:t> </a:t>
            </a:r>
            <a:r>
              <a:rPr lang="en-GB" baseline="0" dirty="0" err="1" smtClean="0"/>
              <a:t>onesnazenje</a:t>
            </a:r>
            <a:r>
              <a:rPr lang="en-GB" baseline="0" dirty="0" smtClean="0"/>
              <a:t> </a:t>
            </a:r>
            <a:r>
              <a:rPr lang="en-GB" baseline="0" dirty="0" err="1" smtClean="0"/>
              <a:t>bo</a:t>
            </a:r>
            <a:r>
              <a:rPr lang="en-GB" baseline="0" dirty="0" smtClean="0"/>
              <a:t> </a:t>
            </a:r>
            <a:r>
              <a:rPr lang="en-GB" baseline="0" dirty="0" err="1" smtClean="0"/>
              <a:t>pomemben</a:t>
            </a:r>
            <a:r>
              <a:rPr lang="en-GB" baseline="0" dirty="0" smtClean="0"/>
              <a:t> </a:t>
            </a:r>
            <a:r>
              <a:rPr lang="en-GB" baseline="0" dirty="0" err="1" smtClean="0"/>
              <a:t>vir</a:t>
            </a:r>
            <a:r>
              <a:rPr lang="en-GB" baseline="0" dirty="0" smtClean="0"/>
              <a:t> </a:t>
            </a:r>
            <a:r>
              <a:rPr lang="en-GB" baseline="0" dirty="0" err="1" smtClean="0"/>
              <a:t>onesnazenja</a:t>
            </a:r>
            <a:r>
              <a:rPr lang="en-GB" baseline="0" dirty="0" smtClean="0"/>
              <a:t>.</a:t>
            </a:r>
            <a:endParaRPr lang="en-GB" dirty="0" smtClean="0"/>
          </a:p>
          <a:p>
            <a:endParaRPr lang="en-GB" dirty="0" smtClean="0"/>
          </a:p>
          <a:p>
            <a:r>
              <a:rPr lang="en-GB" dirty="0" smtClean="0"/>
              <a:t>Recent changes in the </a:t>
            </a:r>
            <a:r>
              <a:rPr lang="en-GB" b="1" dirty="0" smtClean="0"/>
              <a:t>global climate are unprecedented over millennia and will continue</a:t>
            </a:r>
            <a:r>
              <a:rPr lang="en-GB" dirty="0" smtClean="0"/>
              <a:t>. Climate change is expected to </a:t>
            </a:r>
            <a:r>
              <a:rPr lang="en-GB" b="1" dirty="0" smtClean="0"/>
              <a:t>increasingly threaten natural ecosystems </a:t>
            </a:r>
            <a:r>
              <a:rPr lang="en-GB" dirty="0" smtClean="0"/>
              <a:t>and their biodiversity, slow economic growth, erode global food security, threaten human health and increase inequality. </a:t>
            </a:r>
          </a:p>
          <a:p>
            <a:r>
              <a:rPr lang="en-GB" dirty="0" smtClean="0"/>
              <a:t>The risk of pervasive and irreversible impacts is expected to increase. They could, however, be reduced by </a:t>
            </a:r>
            <a:r>
              <a:rPr lang="en-GB" b="1" dirty="0" smtClean="0"/>
              <a:t>emissions abatement and adaptation measures, both in Europe and internationally.</a:t>
            </a:r>
          </a:p>
          <a:p>
            <a:r>
              <a:rPr lang="en-GB" dirty="0" smtClean="0"/>
              <a:t>Key risks for Europe include flood events, droughts and other weather extremes, threatening human well-being and infrastructure as well as ecosystems and biodiversity.</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19</a:t>
            </a:fld>
            <a:endParaRPr lang="en-GB"/>
          </a:p>
        </p:txBody>
      </p:sp>
    </p:spTree>
    <p:extLst>
      <p:ext uri="{BB962C8B-B14F-4D97-AF65-F5344CB8AC3E}">
        <p14:creationId xmlns:p14="http://schemas.microsoft.com/office/powerpoint/2010/main" val="19515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Na </a:t>
            </a:r>
            <a:r>
              <a:rPr lang="en-GB" dirty="0" err="1" smtClean="0"/>
              <a:t>kratko</a:t>
            </a:r>
            <a:r>
              <a:rPr lang="en-GB" dirty="0" smtClean="0"/>
              <a:t> </a:t>
            </a:r>
            <a:r>
              <a:rPr lang="en-GB" dirty="0" err="1" smtClean="0"/>
              <a:t>bom</a:t>
            </a:r>
            <a:r>
              <a:rPr lang="en-GB" dirty="0" smtClean="0"/>
              <a:t> </a:t>
            </a:r>
            <a:r>
              <a:rPr lang="en-GB" dirty="0" err="1" smtClean="0"/>
              <a:t>predstavila</a:t>
            </a:r>
            <a:r>
              <a:rPr lang="en-GB" dirty="0" smtClean="0"/>
              <a:t> </a:t>
            </a:r>
            <a:r>
              <a:rPr lang="en-GB" dirty="0" err="1" smtClean="0"/>
              <a:t>vlogo</a:t>
            </a:r>
            <a:r>
              <a:rPr lang="en-GB" dirty="0" smtClean="0"/>
              <a:t> EAO </a:t>
            </a:r>
            <a:r>
              <a:rPr lang="en-GB" dirty="0" err="1" smtClean="0"/>
              <a:t>potem</a:t>
            </a:r>
            <a:r>
              <a:rPr lang="en-GB" dirty="0" smtClean="0"/>
              <a:t> pa 11 GMT</a:t>
            </a:r>
            <a:r>
              <a:rPr lang="en-GB" baseline="0" dirty="0" smtClean="0"/>
              <a:t>, </a:t>
            </a:r>
            <a:r>
              <a:rPr lang="en-GB" baseline="0" dirty="0" err="1" smtClean="0"/>
              <a:t>ki</a:t>
            </a:r>
            <a:r>
              <a:rPr lang="en-GB" baseline="0" dirty="0" smtClean="0"/>
              <a:t> so </a:t>
            </a:r>
            <a:r>
              <a:rPr lang="en-GB" baseline="0" dirty="0" err="1" smtClean="0"/>
              <a:t>jih</a:t>
            </a:r>
            <a:r>
              <a:rPr lang="en-GB" baseline="0" dirty="0" smtClean="0"/>
              <a:t> </a:t>
            </a:r>
            <a:r>
              <a:rPr lang="en-GB" baseline="0" dirty="0" err="1" smtClean="0"/>
              <a:t>izbrali</a:t>
            </a:r>
            <a:r>
              <a:rPr lang="en-GB" baseline="0" dirty="0" smtClean="0"/>
              <a:t> in </a:t>
            </a:r>
            <a:r>
              <a:rPr lang="en-GB" baseline="0" dirty="0" err="1" smtClean="0"/>
              <a:t>anlizirali</a:t>
            </a:r>
            <a:r>
              <a:rPr lang="en-GB" baseline="0" dirty="0" smtClean="0"/>
              <a:t> v </a:t>
            </a:r>
            <a:r>
              <a:rPr lang="en-GB" baseline="0" dirty="0" err="1" smtClean="0"/>
              <a:t>povezavi</a:t>
            </a:r>
            <a:r>
              <a:rPr lang="en-GB" baseline="0" dirty="0" smtClean="0"/>
              <a:t> z </a:t>
            </a:r>
            <a:r>
              <a:rPr lang="en-GB" baseline="0" dirty="0" err="1" smtClean="0"/>
              <a:t>njihovim</a:t>
            </a:r>
            <a:r>
              <a:rPr lang="en-GB" baseline="0" dirty="0" smtClean="0"/>
              <a:t> </a:t>
            </a:r>
            <a:r>
              <a:rPr lang="en-GB" baseline="0" dirty="0" err="1" smtClean="0"/>
              <a:t>pomenom</a:t>
            </a:r>
            <a:r>
              <a:rPr lang="en-GB" baseline="0" dirty="0" smtClean="0"/>
              <a:t> </a:t>
            </a:r>
            <a:r>
              <a:rPr lang="en-GB" baseline="0" dirty="0" err="1" smtClean="0"/>
              <a:t>za</a:t>
            </a:r>
            <a:r>
              <a:rPr lang="en-GB" baseline="0" dirty="0" smtClean="0"/>
              <a:t> </a:t>
            </a:r>
            <a:r>
              <a:rPr lang="en-GB" baseline="0" dirty="0" err="1" smtClean="0"/>
              <a:t>okolje</a:t>
            </a:r>
            <a:r>
              <a:rPr lang="en-GB" baseline="0" dirty="0" smtClean="0"/>
              <a:t>. </a:t>
            </a:r>
            <a:r>
              <a:rPr lang="en-GB" baseline="0" dirty="0" err="1" smtClean="0"/>
              <a:t>Predstavila</a:t>
            </a:r>
            <a:r>
              <a:rPr lang="en-GB" baseline="0" dirty="0" smtClean="0"/>
              <a:t> </a:t>
            </a:r>
            <a:r>
              <a:rPr lang="en-GB" baseline="0" dirty="0" err="1" smtClean="0"/>
              <a:t>bom</a:t>
            </a:r>
            <a:r>
              <a:rPr lang="en-GB" baseline="0" dirty="0" smtClean="0"/>
              <a:t> </a:t>
            </a:r>
            <a:r>
              <a:rPr lang="en-GB" baseline="0" dirty="0" err="1" smtClean="0"/>
              <a:t>tudi</a:t>
            </a:r>
            <a:r>
              <a:rPr lang="en-GB" baseline="0" dirty="0" smtClean="0"/>
              <a:t> </a:t>
            </a:r>
            <a:r>
              <a:rPr lang="en-GB" baseline="0" dirty="0" err="1" smtClean="0"/>
              <a:t>zakljucke</a:t>
            </a:r>
            <a:r>
              <a:rPr lang="en-GB" baseline="0" dirty="0" smtClean="0"/>
              <a:t> v </a:t>
            </a:r>
            <a:r>
              <a:rPr lang="en-GB" baseline="0" dirty="0" err="1" smtClean="0"/>
              <a:t>zvezi</a:t>
            </a:r>
            <a:r>
              <a:rPr lang="en-GB" baseline="0" dirty="0" smtClean="0"/>
              <a:t> z </a:t>
            </a:r>
            <a:r>
              <a:rPr lang="en-GB" baseline="0" dirty="0" err="1" smtClean="0"/>
              <a:t>njihovi</a:t>
            </a:r>
            <a:r>
              <a:rPr lang="en-GB" baseline="0" dirty="0" smtClean="0"/>
              <a:t> </a:t>
            </a:r>
            <a:r>
              <a:rPr lang="en-GB" baseline="0" dirty="0" err="1" smtClean="0"/>
              <a:t>vplivi</a:t>
            </a:r>
            <a:r>
              <a:rPr lang="en-GB" baseline="0" dirty="0" smtClean="0"/>
              <a:t> </a:t>
            </a:r>
            <a:r>
              <a:rPr lang="en-GB" baseline="0" dirty="0" err="1" smtClean="0"/>
              <a:t>na</a:t>
            </a:r>
            <a:r>
              <a:rPr lang="en-GB" baseline="0" dirty="0" smtClean="0"/>
              <a:t> </a:t>
            </a:r>
            <a:r>
              <a:rPr lang="en-GB" baseline="0" dirty="0" err="1" smtClean="0"/>
              <a:t>evropsko</a:t>
            </a:r>
            <a:r>
              <a:rPr lang="en-GB" baseline="0" dirty="0" smtClean="0"/>
              <a:t> </a:t>
            </a:r>
            <a:r>
              <a:rPr lang="en-GB" baseline="0" dirty="0" err="1" smtClean="0"/>
              <a:t>okolje</a:t>
            </a:r>
            <a:r>
              <a:rPr lang="en-GB" baseline="0" dirty="0" smtClean="0"/>
              <a:t> in </a:t>
            </a:r>
            <a:r>
              <a:rPr lang="en-GB" baseline="0" dirty="0" err="1" smtClean="0"/>
              <a:t>izzive</a:t>
            </a:r>
            <a:r>
              <a:rPr lang="en-GB" baseline="0" dirty="0" smtClean="0"/>
              <a:t> </a:t>
            </a:r>
            <a:r>
              <a:rPr lang="en-GB" baseline="0" dirty="0" err="1" smtClean="0"/>
              <a:t>za</a:t>
            </a:r>
            <a:r>
              <a:rPr lang="en-GB" baseline="0" dirty="0" smtClean="0"/>
              <a:t> </a:t>
            </a:r>
            <a:r>
              <a:rPr lang="en-GB" baseline="0" dirty="0" err="1" smtClean="0"/>
              <a:t>trajnosti</a:t>
            </a:r>
            <a:r>
              <a:rPr lang="en-GB" baseline="0" dirty="0" smtClean="0"/>
              <a:t> </a:t>
            </a:r>
            <a:r>
              <a:rPr lang="en-GB" baseline="0" dirty="0" err="1" smtClean="0"/>
              <a:t>razvoj</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a:t>
            </a:fld>
            <a:endParaRPr lang="en-GB" dirty="0"/>
          </a:p>
        </p:txBody>
      </p:sp>
    </p:spTree>
    <p:extLst>
      <p:ext uri="{BB962C8B-B14F-4D97-AF65-F5344CB8AC3E}">
        <p14:creationId xmlns:p14="http://schemas.microsoft.com/office/powerpoint/2010/main" val="177987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Raznovrstnost</a:t>
            </a:r>
            <a:r>
              <a:rPr lang="en-GB" b="1" baseline="0" dirty="0" smtClean="0"/>
              <a:t> </a:t>
            </a:r>
            <a:r>
              <a:rPr lang="en-GB" b="1" baseline="0" dirty="0" err="1" smtClean="0"/>
              <a:t>pristopov</a:t>
            </a:r>
            <a:r>
              <a:rPr lang="en-GB" b="1" baseline="0" dirty="0" smtClean="0"/>
              <a:t> k </a:t>
            </a:r>
            <a:r>
              <a:rPr lang="en-GB" b="1" baseline="0" dirty="0" err="1" smtClean="0"/>
              <a:t>upravljanju</a:t>
            </a:r>
            <a:endParaRPr lang="en-GB" b="1" baseline="0" dirty="0" smtClean="0"/>
          </a:p>
          <a:p>
            <a:r>
              <a:rPr lang="en-GB" baseline="0" dirty="0" err="1" smtClean="0"/>
              <a:t>Vse</a:t>
            </a:r>
            <a:r>
              <a:rPr lang="en-GB" baseline="0" dirty="0" smtClean="0"/>
              <a:t> </a:t>
            </a:r>
            <a:r>
              <a:rPr lang="en-GB" baseline="0" dirty="0" err="1" smtClean="0"/>
              <a:t>vec</a:t>
            </a:r>
            <a:r>
              <a:rPr lang="en-GB" baseline="0" dirty="0" smtClean="0"/>
              <a:t> je </a:t>
            </a:r>
            <a:r>
              <a:rPr lang="en-GB" baseline="0" dirty="0" err="1" smtClean="0"/>
              <a:t>globalnih</a:t>
            </a:r>
            <a:r>
              <a:rPr lang="en-GB" baseline="0" dirty="0" smtClean="0"/>
              <a:t> in </a:t>
            </a:r>
            <a:r>
              <a:rPr lang="en-GB" baseline="0" dirty="0" err="1" smtClean="0"/>
              <a:t>bilateralnih</a:t>
            </a:r>
            <a:r>
              <a:rPr lang="en-GB" baseline="0" dirty="0" smtClean="0"/>
              <a:t> </a:t>
            </a:r>
            <a:r>
              <a:rPr lang="en-GB" baseline="0" dirty="0" err="1" smtClean="0"/>
              <a:t>sporazumov</a:t>
            </a:r>
            <a:r>
              <a:rPr lang="en-GB" baseline="0" dirty="0" smtClean="0"/>
              <a:t> a </a:t>
            </a:r>
            <a:r>
              <a:rPr lang="en-GB" baseline="0" dirty="0" err="1" smtClean="0"/>
              <a:t>tudi</a:t>
            </a:r>
            <a:r>
              <a:rPr lang="en-GB" baseline="0" dirty="0" smtClean="0"/>
              <a:t> </a:t>
            </a:r>
            <a:r>
              <a:rPr lang="en-GB" baseline="0" dirty="0" err="1" smtClean="0"/>
              <a:t>regionalnih</a:t>
            </a:r>
            <a:r>
              <a:rPr lang="en-GB" baseline="0" dirty="0" smtClean="0"/>
              <a:t> </a:t>
            </a:r>
            <a:r>
              <a:rPr lang="en-GB" baseline="0" dirty="0" err="1" smtClean="0"/>
              <a:t>povezav</a:t>
            </a:r>
            <a:r>
              <a:rPr lang="en-GB" baseline="0" dirty="0" smtClean="0"/>
              <a:t> </a:t>
            </a:r>
            <a:r>
              <a:rPr lang="en-GB" baseline="0" dirty="0" err="1" smtClean="0"/>
              <a:t>za</a:t>
            </a:r>
            <a:r>
              <a:rPr lang="en-GB" baseline="0" dirty="0" smtClean="0"/>
              <a:t> </a:t>
            </a:r>
            <a:r>
              <a:rPr lang="en-GB" baseline="0" dirty="0" err="1" smtClean="0"/>
              <a:t>doseganje</a:t>
            </a:r>
            <a:r>
              <a:rPr lang="en-GB" baseline="0" dirty="0" smtClean="0"/>
              <a:t> </a:t>
            </a:r>
            <a:r>
              <a:rPr lang="en-GB" baseline="0" dirty="0" err="1" smtClean="0"/>
              <a:t>politicnih</a:t>
            </a:r>
            <a:r>
              <a:rPr lang="en-GB" baseline="0" dirty="0" smtClean="0"/>
              <a:t> </a:t>
            </a:r>
            <a:r>
              <a:rPr lang="en-GB" baseline="0" dirty="0" err="1" smtClean="0"/>
              <a:t>ciljev</a:t>
            </a:r>
            <a:r>
              <a:rPr lang="en-GB" baseline="0" dirty="0" smtClean="0"/>
              <a:t>. </a:t>
            </a:r>
            <a:r>
              <a:rPr lang="en-GB" baseline="0" dirty="0" err="1" smtClean="0"/>
              <a:t>Nevladni</a:t>
            </a:r>
            <a:r>
              <a:rPr lang="en-GB" baseline="0" dirty="0" smtClean="0"/>
              <a:t> </a:t>
            </a:r>
            <a:r>
              <a:rPr lang="en-GB" baseline="0" dirty="0" err="1" smtClean="0"/>
              <a:t>delezniki</a:t>
            </a:r>
            <a:r>
              <a:rPr lang="en-GB" baseline="0" dirty="0" smtClean="0"/>
              <a:t> </a:t>
            </a:r>
            <a:r>
              <a:rPr lang="en-GB" baseline="0" dirty="0" err="1" smtClean="0"/>
              <a:t>imajo</a:t>
            </a:r>
            <a:r>
              <a:rPr lang="en-GB" baseline="0" dirty="0" smtClean="0"/>
              <a:t> </a:t>
            </a:r>
            <a:r>
              <a:rPr lang="en-GB" baseline="0" dirty="0" err="1" smtClean="0"/>
              <a:t>vse</a:t>
            </a:r>
            <a:r>
              <a:rPr lang="en-GB" baseline="0" dirty="0" smtClean="0"/>
              <a:t> </a:t>
            </a:r>
            <a:r>
              <a:rPr lang="en-GB" baseline="0" dirty="0" err="1" smtClean="0"/>
              <a:t>vecjo</a:t>
            </a:r>
            <a:r>
              <a:rPr lang="en-GB" baseline="0" dirty="0" smtClean="0"/>
              <a:t> </a:t>
            </a:r>
            <a:r>
              <a:rPr lang="en-GB" baseline="0" dirty="0" err="1" smtClean="0"/>
              <a:t>vlogo</a:t>
            </a:r>
            <a:endParaRPr lang="en-GB" dirty="0" smtClean="0"/>
          </a:p>
          <a:p>
            <a:endParaRPr lang="en-GB" dirty="0"/>
          </a:p>
          <a:p>
            <a:r>
              <a:rPr lang="en-GB" dirty="0"/>
              <a:t>While governments are likely to remain the primary </a:t>
            </a:r>
            <a:r>
              <a:rPr lang="en-GB" b="1" dirty="0"/>
              <a:t>mechanism</a:t>
            </a:r>
            <a:r>
              <a:rPr lang="en-GB" dirty="0"/>
              <a:t> for coordinating human activity, there is growing evidence of </a:t>
            </a:r>
            <a:r>
              <a:rPr lang="en-GB" b="1" dirty="0"/>
              <a:t>a shift towards a more diverse mixture of governance approaches</a:t>
            </a:r>
            <a:r>
              <a:rPr lang="en-GB" dirty="0"/>
              <a:t>. </a:t>
            </a:r>
          </a:p>
          <a:p>
            <a:endParaRPr lang="en-GB" dirty="0"/>
          </a:p>
          <a:p>
            <a:r>
              <a:rPr lang="en-GB" dirty="0"/>
              <a:t>Some can be seen as extensions of state authority, operating via </a:t>
            </a:r>
            <a:r>
              <a:rPr lang="en-GB" b="1" dirty="0"/>
              <a:t>international agreements </a:t>
            </a:r>
            <a:r>
              <a:rPr lang="en-GB" dirty="0"/>
              <a:t>and some pooling of sovereignty in </a:t>
            </a:r>
            <a:r>
              <a:rPr lang="en-GB" b="1" dirty="0"/>
              <a:t>regional blocs.</a:t>
            </a:r>
            <a:r>
              <a:rPr lang="en-GB" dirty="0"/>
              <a:t> Others involve an </a:t>
            </a:r>
            <a:r>
              <a:rPr lang="en-GB" b="1" dirty="0"/>
              <a:t>increasing engagement of non-state actors</a:t>
            </a:r>
            <a:r>
              <a:rPr lang="en-GB" dirty="0"/>
              <a:t>. </a:t>
            </a:r>
          </a:p>
          <a:p>
            <a:endParaRPr lang="en-GB" dirty="0">
              <a:solidFill>
                <a:srgbClr val="FF0000"/>
              </a:solidFill>
            </a:endParaRPr>
          </a:p>
          <a:p>
            <a:r>
              <a:rPr lang="en-GB" dirty="0"/>
              <a:t>Changes and shifts in governance are driven by mismatches of scale which create </a:t>
            </a:r>
            <a:r>
              <a:rPr lang="en-GB" b="1" dirty="0"/>
              <a:t>a gap in global governance </a:t>
            </a:r>
            <a:r>
              <a:rPr lang="en-GB" dirty="0"/>
              <a:t>and  by new technologies and norms  which offer </a:t>
            </a:r>
            <a:r>
              <a:rPr lang="en-GB" b="1" dirty="0"/>
              <a:t>new approaches to governance</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a:p>
        </p:txBody>
      </p:sp>
    </p:spTree>
    <p:extLst>
      <p:ext uri="{BB962C8B-B14F-4D97-AF65-F5344CB8AC3E}">
        <p14:creationId xmlns:p14="http://schemas.microsoft.com/office/powerpoint/2010/main" val="914849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 </a:t>
            </a:r>
            <a:r>
              <a:rPr lang="en-GB" dirty="0" err="1" smtClean="0"/>
              <a:t>povzetku</a:t>
            </a:r>
            <a:r>
              <a:rPr lang="en-GB" dirty="0" smtClean="0"/>
              <a:t> boo </a:t>
            </a:r>
            <a:r>
              <a:rPr lang="en-GB" dirty="0" err="1" smtClean="0"/>
              <a:t>globalno</a:t>
            </a:r>
            <a:r>
              <a:rPr lang="en-GB" dirty="0" smtClean="0"/>
              <a:t> </a:t>
            </a:r>
            <a:r>
              <a:rPr lang="en-GB" dirty="0" err="1" smtClean="0"/>
              <a:t>potreovali</a:t>
            </a:r>
            <a:endParaRPr lang="en-GB" dirty="0" smtClean="0"/>
          </a:p>
          <a:p>
            <a:r>
              <a:rPr lang="en-GB" dirty="0" smtClean="0"/>
              <a:t>70% </a:t>
            </a:r>
            <a:r>
              <a:rPr lang="en-GB" dirty="0" err="1" smtClean="0"/>
              <a:t>vec</a:t>
            </a:r>
            <a:r>
              <a:rPr lang="en-GB" dirty="0" smtClean="0"/>
              <a:t> mesa</a:t>
            </a:r>
          </a:p>
          <a:p>
            <a:r>
              <a:rPr lang="en-GB" dirty="0" smtClean="0"/>
              <a:t>30-40% </a:t>
            </a:r>
            <a:r>
              <a:rPr lang="en-GB" dirty="0" err="1" smtClean="0"/>
              <a:t>energije</a:t>
            </a:r>
            <a:endParaRPr lang="en-GB" dirty="0" smtClean="0"/>
          </a:p>
          <a:p>
            <a:r>
              <a:rPr lang="en-GB" dirty="0" err="1" smtClean="0"/>
              <a:t>Vec</a:t>
            </a:r>
            <a:r>
              <a:rPr lang="en-GB" dirty="0" smtClean="0"/>
              <a:t> </a:t>
            </a:r>
            <a:r>
              <a:rPr lang="en-GB" dirty="0" err="1" smtClean="0"/>
              <a:t>kot</a:t>
            </a:r>
            <a:r>
              <a:rPr lang="en-GB" dirty="0" smtClean="0"/>
              <a:t> 100%</a:t>
            </a:r>
            <a:r>
              <a:rPr lang="en-GB" baseline="0" dirty="0" smtClean="0"/>
              <a:t> </a:t>
            </a:r>
            <a:r>
              <a:rPr lang="en-GB" baseline="0" dirty="0" err="1" smtClean="0"/>
              <a:t>virov</a:t>
            </a:r>
            <a:endParaRPr lang="en-GB" baseline="0" dirty="0" smtClean="0"/>
          </a:p>
          <a:p>
            <a:r>
              <a:rPr lang="en-GB" baseline="0" dirty="0" smtClean="0"/>
              <a:t>Dobro </a:t>
            </a:r>
            <a:r>
              <a:rPr lang="en-GB" baseline="0" dirty="0" err="1" smtClean="0"/>
              <a:t>kakovist</a:t>
            </a:r>
            <a:r>
              <a:rPr lang="en-GB" baseline="0" dirty="0" smtClean="0"/>
              <a:t> </a:t>
            </a:r>
            <a:r>
              <a:rPr lang="en-GB" baseline="0" dirty="0" err="1" smtClean="0"/>
              <a:t>vode</a:t>
            </a:r>
            <a:r>
              <a:rPr lang="en-GB" baseline="0" dirty="0" smtClean="0"/>
              <a:t>. </a:t>
            </a:r>
            <a:r>
              <a:rPr lang="en-GB" baseline="0" dirty="0" err="1" smtClean="0"/>
              <a:t>Ekosistemska</a:t>
            </a:r>
            <a:r>
              <a:rPr lang="en-GB" baseline="0" dirty="0" smtClean="0"/>
              <a:t> </a:t>
            </a:r>
            <a:r>
              <a:rPr lang="en-GB" baseline="0" dirty="0" err="1" smtClean="0"/>
              <a:t>degradacija</a:t>
            </a:r>
            <a:r>
              <a:rPr lang="en-GB" baseline="0" dirty="0" smtClean="0"/>
              <a:t> se </a:t>
            </a:r>
            <a:r>
              <a:rPr lang="en-GB" baseline="0" dirty="0" err="1" smtClean="0"/>
              <a:t>pricakuje</a:t>
            </a:r>
            <a:r>
              <a:rPr lang="en-GB" baseline="0" dirty="0" smtClean="0"/>
              <a:t> v </a:t>
            </a:r>
            <a:r>
              <a:rPr lang="en-GB" baseline="0" dirty="0" err="1" smtClean="0"/>
              <a:t>okviru</a:t>
            </a:r>
            <a:r>
              <a:rPr lang="en-GB" baseline="0" dirty="0" smtClean="0"/>
              <a:t> 10-40% </a:t>
            </a:r>
            <a:r>
              <a:rPr lang="en-GB" baseline="0" dirty="0" err="1" smtClean="0"/>
              <a:t>izgub</a:t>
            </a:r>
            <a:r>
              <a:rPr lang="en-GB" baseline="0" dirty="0" smtClean="0"/>
              <a:t>.</a:t>
            </a:r>
          </a:p>
          <a:p>
            <a:r>
              <a:rPr lang="en-GB" baseline="0" dirty="0" err="1" smtClean="0"/>
              <a:t>Tudi</a:t>
            </a:r>
            <a:r>
              <a:rPr lang="en-GB" baseline="0" dirty="0" smtClean="0"/>
              <a:t> WEF je </a:t>
            </a:r>
            <a:r>
              <a:rPr lang="en-GB" baseline="0" dirty="0" err="1" smtClean="0"/>
              <a:t>prvic</a:t>
            </a:r>
            <a:r>
              <a:rPr lang="en-GB" baseline="0" dirty="0" smtClean="0"/>
              <a:t> v </a:t>
            </a:r>
            <a:r>
              <a:rPr lang="en-GB" baseline="0" dirty="0" err="1" smtClean="0"/>
              <a:t>svoji</a:t>
            </a:r>
            <a:r>
              <a:rPr lang="en-GB" baseline="0" dirty="0" smtClean="0"/>
              <a:t> </a:t>
            </a:r>
            <a:r>
              <a:rPr lang="en-GB" baseline="0" dirty="0" err="1" smtClean="0"/>
              <a:t>seriji</a:t>
            </a:r>
            <a:r>
              <a:rPr lang="en-GB" baseline="0" dirty="0" smtClean="0"/>
              <a:t> </a:t>
            </a:r>
            <a:r>
              <a:rPr lang="en-GB" baseline="0" dirty="0" err="1" smtClean="0"/>
              <a:t>letnih</a:t>
            </a:r>
            <a:r>
              <a:rPr lang="en-GB" baseline="0" dirty="0" smtClean="0"/>
              <a:t> </a:t>
            </a:r>
            <a:r>
              <a:rPr lang="en-GB" baseline="0" dirty="0" err="1" smtClean="0"/>
              <a:t>ocen</a:t>
            </a:r>
            <a:r>
              <a:rPr lang="en-GB" baseline="0" dirty="0" smtClean="0"/>
              <a:t> o </a:t>
            </a:r>
            <a:r>
              <a:rPr lang="en-GB" baseline="0" dirty="0" err="1" smtClean="0"/>
              <a:t>globalnih</a:t>
            </a:r>
            <a:r>
              <a:rPr lang="en-GB" baseline="0" dirty="0" smtClean="0"/>
              <a:t> risks/</a:t>
            </a:r>
            <a:r>
              <a:rPr lang="en-GB" baseline="0" dirty="0" err="1" smtClean="0"/>
              <a:t>tveganjih</a:t>
            </a:r>
            <a:r>
              <a:rPr lang="en-GB" baseline="0" dirty="0" smtClean="0"/>
              <a:t> </a:t>
            </a:r>
            <a:r>
              <a:rPr lang="en-GB" baseline="0" dirty="0" err="1" smtClean="0"/>
              <a:t>zaznal</a:t>
            </a:r>
            <a:r>
              <a:rPr lang="en-GB" baseline="0" dirty="0" smtClean="0"/>
              <a:t> </a:t>
            </a:r>
            <a:r>
              <a:rPr lang="en-GB" baseline="0" dirty="0" err="1" smtClean="0"/>
              <a:t>vec</a:t>
            </a:r>
            <a:r>
              <a:rPr lang="en-GB" baseline="0" dirty="0" smtClean="0"/>
              <a:t> </a:t>
            </a:r>
            <a:r>
              <a:rPr lang="en-GB" baseline="0" dirty="0" err="1" smtClean="0"/>
              <a:t>kot</a:t>
            </a:r>
            <a:r>
              <a:rPr lang="en-GB" baseline="0" dirty="0" smtClean="0"/>
              <a:t> </a:t>
            </a:r>
            <a:r>
              <a:rPr lang="en-GB" baseline="0" dirty="0" err="1" smtClean="0"/>
              <a:t>polovico</a:t>
            </a:r>
            <a:r>
              <a:rPr lang="en-GB" baseline="0" dirty="0" smtClean="0"/>
              <a:t> </a:t>
            </a:r>
            <a:r>
              <a:rPr lang="en-GB" baseline="0" dirty="0" err="1" smtClean="0"/>
              <a:t>tveganj</a:t>
            </a:r>
            <a:r>
              <a:rPr lang="en-GB" baseline="0" dirty="0" smtClean="0"/>
              <a:t> </a:t>
            </a:r>
            <a:r>
              <a:rPr lang="en-GB" baseline="0" dirty="0" err="1" smtClean="0"/>
              <a:t>okoljskega</a:t>
            </a:r>
            <a:r>
              <a:rPr lang="en-GB" baseline="0" dirty="0" smtClean="0"/>
              <a:t> </a:t>
            </a:r>
            <a:r>
              <a:rPr lang="en-GB" baseline="0" dirty="0" err="1" smtClean="0"/>
              <a:t>izvora</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21</a:t>
            </a:fld>
            <a:endParaRPr lang="en-GB"/>
          </a:p>
        </p:txBody>
      </p:sp>
    </p:spTree>
    <p:extLst>
      <p:ext uri="{BB962C8B-B14F-4D97-AF65-F5344CB8AC3E}">
        <p14:creationId xmlns:p14="http://schemas.microsoft.com/office/powerpoint/2010/main" val="110393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 </a:t>
            </a:r>
            <a:r>
              <a:rPr lang="en-GB" dirty="0" err="1" smtClean="0"/>
              <a:t>Evropi</a:t>
            </a:r>
            <a:endParaRPr lang="en-GB" dirty="0" smtClean="0"/>
          </a:p>
          <a:p>
            <a:r>
              <a:rPr lang="en-GB" dirty="0" err="1" smtClean="0"/>
              <a:t>Dolgorocna</a:t>
            </a:r>
            <a:r>
              <a:rPr lang="en-GB" baseline="0" dirty="0" smtClean="0"/>
              <a:t> </a:t>
            </a:r>
            <a:r>
              <a:rPr lang="en-GB" baseline="0" dirty="0" err="1" smtClean="0"/>
              <a:t>oskrba</a:t>
            </a:r>
            <a:r>
              <a:rPr lang="en-GB" baseline="0" dirty="0" smtClean="0"/>
              <a:t> s </a:t>
            </a:r>
            <a:r>
              <a:rPr lang="en-GB" baseline="0" dirty="0" err="1" smtClean="0"/>
              <a:t>hrano</a:t>
            </a:r>
            <a:r>
              <a:rPr lang="en-GB" baseline="0" dirty="0" smtClean="0"/>
              <a:t>, </a:t>
            </a:r>
            <a:r>
              <a:rPr lang="en-GB" baseline="0" dirty="0" err="1" smtClean="0"/>
              <a:t>vodo</a:t>
            </a:r>
            <a:r>
              <a:rPr lang="en-GB" baseline="0" dirty="0" smtClean="0"/>
              <a:t>, </a:t>
            </a:r>
            <a:r>
              <a:rPr lang="en-GB" baseline="0" dirty="0" err="1" smtClean="0"/>
              <a:t>energijo</a:t>
            </a:r>
            <a:r>
              <a:rPr lang="en-GB" baseline="0" dirty="0" smtClean="0"/>
              <a:t>, </a:t>
            </a:r>
            <a:r>
              <a:rPr lang="en-GB" baseline="0" dirty="0" err="1" smtClean="0"/>
              <a:t>surovinami</a:t>
            </a:r>
            <a:r>
              <a:rPr lang="en-GB" baseline="0" dirty="0" smtClean="0"/>
              <a:t> </a:t>
            </a:r>
            <a:r>
              <a:rPr lang="en-GB" baseline="0" dirty="0" err="1" smtClean="0"/>
              <a:t>ni</a:t>
            </a:r>
            <a:r>
              <a:rPr lang="en-GB" baseline="0" dirty="0" smtClean="0"/>
              <a:t> </a:t>
            </a:r>
            <a:r>
              <a:rPr lang="en-GB" baseline="0" dirty="0" err="1" smtClean="0"/>
              <a:t>odvisna</a:t>
            </a:r>
            <a:r>
              <a:rPr lang="en-GB" baseline="0" dirty="0" smtClean="0"/>
              <a:t> le od </a:t>
            </a:r>
            <a:r>
              <a:rPr lang="en-GB" baseline="0" dirty="0" err="1" smtClean="0"/>
              <a:t>izboljsane</a:t>
            </a:r>
            <a:r>
              <a:rPr lang="en-GB" baseline="0" dirty="0" smtClean="0"/>
              <a:t> </a:t>
            </a:r>
            <a:r>
              <a:rPr lang="en-GB" baseline="0" dirty="0" err="1" smtClean="0"/>
              <a:t>ucinkovitosti</a:t>
            </a:r>
            <a:r>
              <a:rPr lang="en-GB" baseline="0" dirty="0" smtClean="0"/>
              <a:t> </a:t>
            </a:r>
            <a:r>
              <a:rPr lang="en-GB" baseline="0" dirty="0" err="1" smtClean="0"/>
              <a:t>njihove</a:t>
            </a:r>
            <a:r>
              <a:rPr lang="en-GB" baseline="0" dirty="0" smtClean="0"/>
              <a:t> </a:t>
            </a:r>
            <a:r>
              <a:rPr lang="en-GB" baseline="0" dirty="0" err="1" smtClean="0"/>
              <a:t>rabe</a:t>
            </a:r>
            <a:r>
              <a:rPr lang="en-GB" baseline="0" dirty="0" smtClean="0"/>
              <a:t> in </a:t>
            </a:r>
            <a:r>
              <a:rPr lang="en-GB" baseline="0" dirty="0" err="1" smtClean="0"/>
              <a:t>povecevanja</a:t>
            </a:r>
            <a:r>
              <a:rPr lang="en-GB" baseline="0" dirty="0" smtClean="0"/>
              <a:t> </a:t>
            </a:r>
            <a:r>
              <a:rPr lang="en-GB" baseline="0" dirty="0" err="1" smtClean="0"/>
              <a:t>odpornosti</a:t>
            </a:r>
            <a:r>
              <a:rPr lang="en-GB" baseline="0" dirty="0" smtClean="0"/>
              <a:t> </a:t>
            </a:r>
            <a:r>
              <a:rPr lang="en-GB" baseline="0" dirty="0" err="1" smtClean="0"/>
              <a:t>ekositemov</a:t>
            </a:r>
            <a:r>
              <a:rPr lang="en-GB" baseline="0" dirty="0" smtClean="0"/>
              <a:t>, </a:t>
            </a:r>
            <a:r>
              <a:rPr lang="en-GB" baseline="0" dirty="0" err="1" smtClean="0"/>
              <a:t>temvec</a:t>
            </a:r>
            <a:r>
              <a:rPr lang="en-GB" baseline="0" dirty="0" smtClean="0"/>
              <a:t>  je </a:t>
            </a:r>
            <a:r>
              <a:rPr lang="en-GB" baseline="0" dirty="0" err="1" smtClean="0"/>
              <a:t>tudi</a:t>
            </a:r>
            <a:r>
              <a:rPr lang="en-GB" baseline="0" dirty="0" smtClean="0"/>
              <a:t> </a:t>
            </a:r>
            <a:r>
              <a:rPr lang="en-GB" baseline="0" dirty="0" err="1" smtClean="0"/>
              <a:t>odvisna</a:t>
            </a:r>
            <a:r>
              <a:rPr lang="en-GB" baseline="0" dirty="0" smtClean="0"/>
              <a:t> od </a:t>
            </a:r>
            <a:r>
              <a:rPr lang="en-GB" baseline="0" dirty="0" err="1" smtClean="0"/>
              <a:t>svetovne</a:t>
            </a:r>
            <a:r>
              <a:rPr lang="en-GB" baseline="0" dirty="0" smtClean="0"/>
              <a:t> </a:t>
            </a:r>
            <a:r>
              <a:rPr lang="en-GB" baseline="0" dirty="0" err="1" smtClean="0"/>
              <a:t>dinamike</a:t>
            </a:r>
            <a:r>
              <a:rPr lang="en-GB" baseline="0" dirty="0" smtClean="0"/>
              <a:t> </a:t>
            </a:r>
            <a:r>
              <a:rPr lang="en-GB" baseline="0" dirty="0" err="1" smtClean="0"/>
              <a:t>nad</a:t>
            </a:r>
            <a:r>
              <a:rPr lang="en-GB" baseline="0" dirty="0" smtClean="0"/>
              <a:t> </a:t>
            </a:r>
            <a:r>
              <a:rPr lang="en-GB" baseline="0" dirty="0" err="1" smtClean="0"/>
              <a:t>katero</a:t>
            </a:r>
            <a:r>
              <a:rPr lang="en-GB" baseline="0" dirty="0" smtClean="0"/>
              <a:t> </a:t>
            </a:r>
            <a:r>
              <a:rPr lang="en-GB" baseline="0" dirty="0" err="1" smtClean="0"/>
              <a:t>Evropa</a:t>
            </a:r>
            <a:r>
              <a:rPr lang="en-GB" baseline="0" dirty="0" smtClean="0"/>
              <a:t> </a:t>
            </a:r>
            <a:r>
              <a:rPr lang="en-GB" baseline="0" dirty="0" err="1" smtClean="0"/>
              <a:t>nima</a:t>
            </a:r>
            <a:r>
              <a:rPr lang="en-GB" baseline="0" dirty="0" smtClean="0"/>
              <a:t> </a:t>
            </a:r>
            <a:r>
              <a:rPr lang="en-GB" baseline="0" dirty="0" err="1" smtClean="0"/>
              <a:t>nadzora</a:t>
            </a:r>
            <a:r>
              <a:rPr lang="en-GB" baseline="0" dirty="0" smtClean="0"/>
              <a:t>, </a:t>
            </a:r>
            <a:r>
              <a:rPr lang="en-GB" baseline="0" dirty="0" err="1" smtClean="0"/>
              <a:t>ali</a:t>
            </a:r>
            <a:r>
              <a:rPr lang="en-GB" baseline="0" dirty="0" smtClean="0"/>
              <a:t> le v </a:t>
            </a:r>
            <a:r>
              <a:rPr lang="en-GB" baseline="0" dirty="0" err="1" smtClean="0"/>
              <a:t>omeji</a:t>
            </a:r>
            <a:r>
              <a:rPr lang="en-GB" baseline="0" dirty="0" smtClean="0"/>
              <a:t> </a:t>
            </a:r>
            <a:r>
              <a:rPr lang="en-GB" baseline="0" dirty="0" err="1" smtClean="0"/>
              <a:t>meri</a:t>
            </a:r>
            <a:r>
              <a:rPr lang="en-GB" baseline="0" dirty="0" smtClean="0"/>
              <a:t>. </a:t>
            </a:r>
            <a:r>
              <a:rPr lang="en-GB" b="1" baseline="0" dirty="0" err="1" smtClean="0"/>
              <a:t>Evropska</a:t>
            </a:r>
            <a:r>
              <a:rPr lang="en-GB" b="1" baseline="0" dirty="0" smtClean="0"/>
              <a:t> </a:t>
            </a:r>
            <a:r>
              <a:rPr lang="en-GB" b="1" baseline="0" dirty="0" err="1" smtClean="0"/>
              <a:t>prizadevanja</a:t>
            </a:r>
            <a:r>
              <a:rPr lang="en-GB" b="1" baseline="0" dirty="0" smtClean="0"/>
              <a:t> </a:t>
            </a:r>
            <a:r>
              <a:rPr lang="en-GB" b="1" baseline="0" dirty="0" err="1" smtClean="0"/>
              <a:t>za</a:t>
            </a:r>
            <a:r>
              <a:rPr lang="en-GB" b="1" baseline="0" dirty="0" smtClean="0"/>
              <a:t> </a:t>
            </a:r>
            <a:r>
              <a:rPr lang="en-GB" b="1" baseline="0" dirty="0" err="1" smtClean="0"/>
              <a:t>zmanjsanje</a:t>
            </a:r>
            <a:r>
              <a:rPr lang="en-GB" b="1" baseline="0" dirty="0" smtClean="0"/>
              <a:t> </a:t>
            </a:r>
            <a:r>
              <a:rPr lang="en-GB" b="1" baseline="0" dirty="0" err="1" smtClean="0"/>
              <a:t>pritiskov</a:t>
            </a:r>
            <a:r>
              <a:rPr lang="en-GB" b="1" baseline="0" dirty="0" smtClean="0"/>
              <a:t> </a:t>
            </a:r>
            <a:r>
              <a:rPr lang="en-GB" b="1" baseline="0" dirty="0" err="1" smtClean="0"/>
              <a:t>na</a:t>
            </a:r>
            <a:r>
              <a:rPr lang="en-GB" b="1" baseline="0" dirty="0" smtClean="0"/>
              <a:t> </a:t>
            </a:r>
            <a:r>
              <a:rPr lang="en-GB" b="1" baseline="0" dirty="0" err="1" smtClean="0"/>
              <a:t>okolje</a:t>
            </a:r>
            <a:r>
              <a:rPr lang="en-GB" b="1" baseline="0" dirty="0" smtClean="0"/>
              <a:t> </a:t>
            </a:r>
            <a:r>
              <a:rPr lang="en-GB" b="1" baseline="0" dirty="0" err="1" smtClean="0"/>
              <a:t>imajo</a:t>
            </a:r>
            <a:r>
              <a:rPr lang="en-GB" b="1" baseline="0" dirty="0" smtClean="0"/>
              <a:t> </a:t>
            </a:r>
            <a:r>
              <a:rPr lang="en-GB" b="1" baseline="0" dirty="0" err="1" smtClean="0"/>
              <a:t>vse</a:t>
            </a:r>
            <a:r>
              <a:rPr lang="en-GB" b="1" baseline="0" dirty="0" smtClean="0"/>
              <a:t> </a:t>
            </a:r>
            <a:r>
              <a:rPr lang="en-GB" b="1" baseline="0" dirty="0" err="1" smtClean="0"/>
              <a:t>manjsi</a:t>
            </a:r>
            <a:r>
              <a:rPr lang="en-GB" b="1" baseline="0" dirty="0" smtClean="0"/>
              <a:t> </a:t>
            </a:r>
            <a:r>
              <a:rPr lang="en-GB" b="1" baseline="0" dirty="0" err="1" smtClean="0"/>
              <a:t>ucinek</a:t>
            </a:r>
            <a:r>
              <a:rPr lang="en-GB" b="1" baseline="0" dirty="0" smtClean="0"/>
              <a:t> </a:t>
            </a:r>
            <a:r>
              <a:rPr lang="en-GB" b="1" baseline="0" dirty="0" err="1" smtClean="0"/>
              <a:t>zaradi</a:t>
            </a:r>
            <a:r>
              <a:rPr lang="en-GB" b="1" baseline="0" dirty="0" smtClean="0"/>
              <a:t> </a:t>
            </a:r>
            <a:r>
              <a:rPr lang="en-GB" b="1" baseline="0" dirty="0" err="1" smtClean="0"/>
              <a:t>neustavljivih</a:t>
            </a:r>
            <a:r>
              <a:rPr lang="en-GB" b="1" baseline="0" dirty="0" smtClean="0"/>
              <a:t> </a:t>
            </a:r>
            <a:r>
              <a:rPr lang="en-GB" b="1" baseline="0" dirty="0" err="1" smtClean="0"/>
              <a:t>trendov</a:t>
            </a:r>
            <a:r>
              <a:rPr lang="en-GB" b="1" baseline="0" dirty="0" smtClean="0"/>
              <a:t> v </a:t>
            </a:r>
            <a:r>
              <a:rPr lang="en-GB" b="1" baseline="0" dirty="0" err="1" smtClean="0"/>
              <a:t>drugih</a:t>
            </a:r>
            <a:r>
              <a:rPr lang="en-GB" b="1" baseline="0" dirty="0" smtClean="0"/>
              <a:t> </a:t>
            </a:r>
            <a:r>
              <a:rPr lang="en-GB" b="1" baseline="0" dirty="0" err="1" smtClean="0"/>
              <a:t>delih</a:t>
            </a:r>
            <a:r>
              <a:rPr lang="en-GB" b="1" baseline="0" dirty="0" smtClean="0"/>
              <a:t> </a:t>
            </a:r>
            <a:r>
              <a:rPr lang="en-GB" b="1" baseline="0" dirty="0" err="1" smtClean="0"/>
              <a:t>sveta</a:t>
            </a:r>
            <a:r>
              <a:rPr lang="en-GB" b="1" baseline="0" dirty="0" smtClean="0"/>
              <a:t>.</a:t>
            </a:r>
          </a:p>
          <a:p>
            <a:pPr defTabSz="921898">
              <a:defRPr/>
            </a:pPr>
            <a:r>
              <a:rPr lang="en-GB" dirty="0" err="1" smtClean="0"/>
              <a:t>Morda</a:t>
            </a:r>
            <a:r>
              <a:rPr lang="en-GB" dirty="0" smtClean="0"/>
              <a:t> je </a:t>
            </a:r>
            <a:r>
              <a:rPr lang="en-GB" dirty="0" err="1" smtClean="0"/>
              <a:t>najvecja</a:t>
            </a:r>
            <a:r>
              <a:rPr lang="en-GB" dirty="0" smtClean="0"/>
              <a:t> </a:t>
            </a:r>
            <a:r>
              <a:rPr lang="en-GB" dirty="0" err="1" smtClean="0"/>
              <a:t>tezava</a:t>
            </a:r>
            <a:r>
              <a:rPr lang="en-GB" dirty="0" smtClean="0"/>
              <a:t> </a:t>
            </a:r>
            <a:r>
              <a:rPr lang="en-GB" dirty="0" err="1" smtClean="0"/>
              <a:t>za</a:t>
            </a:r>
            <a:r>
              <a:rPr lang="en-GB" dirty="0" smtClean="0"/>
              <a:t> </a:t>
            </a:r>
            <a:r>
              <a:rPr lang="en-GB" dirty="0" err="1" smtClean="0"/>
              <a:t>evropsko</a:t>
            </a:r>
            <a:r>
              <a:rPr lang="en-GB" dirty="0" smtClean="0"/>
              <a:t> </a:t>
            </a:r>
            <a:r>
              <a:rPr lang="en-GB" dirty="0" err="1" smtClean="0"/>
              <a:t>okoljsko</a:t>
            </a:r>
            <a:r>
              <a:rPr lang="en-GB" dirty="0" smtClean="0"/>
              <a:t> </a:t>
            </a:r>
            <a:r>
              <a:rPr lang="en-GB" dirty="0" err="1" smtClean="0"/>
              <a:t>upravljanje</a:t>
            </a:r>
            <a:r>
              <a:rPr lang="en-GB" dirty="0" smtClean="0"/>
              <a:t> </a:t>
            </a:r>
            <a:r>
              <a:rPr lang="en-GB" dirty="0" err="1" smtClean="0"/>
              <a:t>izhaja</a:t>
            </a:r>
            <a:r>
              <a:rPr lang="en-GB" dirty="0" smtClean="0"/>
              <a:t> </a:t>
            </a:r>
            <a:r>
              <a:rPr lang="en-GB" dirty="0" err="1" smtClean="0"/>
              <a:t>iz</a:t>
            </a:r>
            <a:r>
              <a:rPr lang="en-GB" dirty="0" smtClean="0"/>
              <a:t> </a:t>
            </a:r>
            <a:r>
              <a:rPr lang="en-GB" dirty="0" err="1" smtClean="0"/>
              <a:t>dejstva</a:t>
            </a:r>
            <a:r>
              <a:rPr lang="en-GB" dirty="0" smtClean="0"/>
              <a:t> da so </a:t>
            </a:r>
            <a:r>
              <a:rPr lang="en-GB" dirty="0" err="1" smtClean="0"/>
              <a:t>gonila</a:t>
            </a:r>
            <a:r>
              <a:rPr lang="en-GB" dirty="0" smtClean="0"/>
              <a:t>, </a:t>
            </a:r>
            <a:r>
              <a:rPr lang="en-GB" dirty="0" err="1" smtClean="0"/>
              <a:t>trendi</a:t>
            </a:r>
            <a:r>
              <a:rPr lang="en-GB" dirty="0" smtClean="0"/>
              <a:t> in </a:t>
            </a:r>
            <a:r>
              <a:rPr lang="en-GB" dirty="0" err="1" smtClean="0"/>
              <a:t>vplivi</a:t>
            </a:r>
            <a:r>
              <a:rPr lang="en-GB" dirty="0" smtClean="0"/>
              <a:t> </a:t>
            </a:r>
            <a:r>
              <a:rPr lang="en-GB" dirty="0" err="1" smtClean="0"/>
              <a:t>ki</a:t>
            </a:r>
            <a:r>
              <a:rPr lang="en-GB" dirty="0" smtClean="0"/>
              <a:t> se </a:t>
            </a:r>
            <a:r>
              <a:rPr lang="en-GB" dirty="0" err="1" smtClean="0"/>
              <a:t>nanasajo</a:t>
            </a:r>
            <a:r>
              <a:rPr lang="en-GB" dirty="0" smtClean="0"/>
              <a:t> </a:t>
            </a:r>
            <a:r>
              <a:rPr lang="en-GB" dirty="0" err="1" smtClean="0"/>
              <a:t>na</a:t>
            </a:r>
            <a:r>
              <a:rPr lang="en-GB" dirty="0" smtClean="0"/>
              <a:t> </a:t>
            </a:r>
            <a:r>
              <a:rPr lang="en-GB" dirty="0" err="1" smtClean="0"/>
              <a:t>okolje</a:t>
            </a:r>
            <a:r>
              <a:rPr lang="en-GB" dirty="0" smtClean="0"/>
              <a:t> </a:t>
            </a:r>
            <a:r>
              <a:rPr lang="en-GB" dirty="0" err="1" smtClean="0"/>
              <a:t>vse</a:t>
            </a:r>
            <a:r>
              <a:rPr lang="en-GB" dirty="0" smtClean="0"/>
              <a:t> </a:t>
            </a:r>
            <a:r>
              <a:rPr lang="en-GB" dirty="0" err="1" smtClean="0"/>
              <a:t>bolj</a:t>
            </a:r>
            <a:r>
              <a:rPr lang="en-GB" dirty="0" smtClean="0"/>
              <a:t> </a:t>
            </a:r>
            <a:r>
              <a:rPr lang="en-GB" dirty="0" err="1" smtClean="0"/>
              <a:t>globalizirani</a:t>
            </a:r>
            <a:endParaRPr lang="en-GB" dirty="0" smtClean="0"/>
          </a:p>
          <a:p>
            <a:endParaRPr lang="en-GB" baseline="0" dirty="0" smtClean="0"/>
          </a:p>
          <a:p>
            <a:r>
              <a:rPr lang="en-GB" b="1" baseline="0" dirty="0" err="1" smtClean="0"/>
              <a:t>Citat</a:t>
            </a:r>
            <a:r>
              <a:rPr lang="en-GB" b="1" baseline="0" dirty="0" smtClean="0"/>
              <a:t> </a:t>
            </a:r>
            <a:r>
              <a:rPr lang="en-GB" b="1" baseline="0" dirty="0" err="1" smtClean="0"/>
              <a:t>lahko</a:t>
            </a:r>
            <a:r>
              <a:rPr lang="en-GB" b="1" baseline="0" dirty="0" smtClean="0"/>
              <a:t> </a:t>
            </a:r>
            <a:r>
              <a:rPr lang="en-GB" b="1" baseline="0" dirty="0" err="1" smtClean="0"/>
              <a:t>umaknes</a:t>
            </a:r>
            <a:r>
              <a:rPr lang="en-GB" b="1" baseline="0" dirty="0" smtClean="0"/>
              <a:t> </a:t>
            </a:r>
            <a:r>
              <a:rPr lang="en-GB" b="1" baseline="0" dirty="0" err="1" smtClean="0"/>
              <a:t>ali</a:t>
            </a:r>
            <a:r>
              <a:rPr lang="en-GB" b="1" baseline="0" dirty="0" smtClean="0"/>
              <a:t> </a:t>
            </a:r>
            <a:r>
              <a:rPr lang="en-GB" b="1" baseline="0" dirty="0" err="1" smtClean="0"/>
              <a:t>ga</a:t>
            </a:r>
            <a:r>
              <a:rPr lang="en-GB" b="1" baseline="0" dirty="0" smtClean="0"/>
              <a:t> </a:t>
            </a:r>
            <a:r>
              <a:rPr lang="en-GB" b="1" baseline="0" dirty="0" err="1" smtClean="0"/>
              <a:t>poves</a:t>
            </a:r>
            <a:r>
              <a:rPr lang="en-GB" b="1" baseline="0" dirty="0" smtClean="0"/>
              <a:t>. </a:t>
            </a:r>
            <a:endParaRPr lang="en-GB" b="1"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22</a:t>
            </a:fld>
            <a:endParaRPr lang="en-GB"/>
          </a:p>
        </p:txBody>
      </p:sp>
    </p:spTree>
    <p:extLst>
      <p:ext uri="{BB962C8B-B14F-4D97-AF65-F5344CB8AC3E}">
        <p14:creationId xmlns:p14="http://schemas.microsoft.com/office/powerpoint/2010/main" val="95502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GMT project z </a:t>
            </a:r>
            <a:r>
              <a:rPr lang="en-GB" dirty="0" err="1" smtClean="0"/>
              <a:t>nRC</a:t>
            </a:r>
            <a:r>
              <a:rPr lang="en-GB" dirty="0" smtClean="0"/>
              <a:t> FLIS (</a:t>
            </a:r>
            <a:r>
              <a:rPr lang="en-GB" dirty="0" err="1" smtClean="0"/>
              <a:t>sedaj</a:t>
            </a:r>
            <a:r>
              <a:rPr lang="en-GB" dirty="0" smtClean="0"/>
              <a:t> </a:t>
            </a:r>
            <a:r>
              <a:rPr lang="en-GB" dirty="0" err="1" smtClean="0"/>
              <a:t>zacetek</a:t>
            </a:r>
            <a:r>
              <a:rPr lang="en-GB" dirty="0" smtClean="0"/>
              <a:t> v </a:t>
            </a:r>
            <a:r>
              <a:rPr lang="en-GB" dirty="0" err="1" smtClean="0"/>
              <a:t>Slo</a:t>
            </a:r>
            <a:r>
              <a:rPr lang="en-GB" dirty="0" smtClean="0"/>
              <a:t>)</a:t>
            </a:r>
          </a:p>
          <a:p>
            <a:r>
              <a:rPr lang="en-GB" dirty="0" err="1" smtClean="0"/>
              <a:t>Nekatere</a:t>
            </a:r>
            <a:r>
              <a:rPr lang="en-GB" dirty="0" smtClean="0"/>
              <a:t> </a:t>
            </a:r>
            <a:r>
              <a:rPr lang="en-GB" dirty="0" err="1" smtClean="0"/>
              <a:t>drzave</a:t>
            </a:r>
            <a:r>
              <a:rPr lang="en-GB" dirty="0" smtClean="0"/>
              <a:t> </a:t>
            </a:r>
            <a:r>
              <a:rPr lang="en-GB" dirty="0" err="1" smtClean="0"/>
              <a:t>ze</a:t>
            </a:r>
            <a:r>
              <a:rPr lang="en-GB" dirty="0" smtClean="0"/>
              <a:t> </a:t>
            </a:r>
            <a:r>
              <a:rPr lang="en-GB" dirty="0" err="1" smtClean="0"/>
              <a:t>vkljucile</a:t>
            </a:r>
            <a:r>
              <a:rPr lang="en-GB" dirty="0" smtClean="0"/>
              <a:t> v </a:t>
            </a:r>
            <a:r>
              <a:rPr lang="en-GB" dirty="0" err="1" smtClean="0"/>
              <a:t>Soe</a:t>
            </a:r>
            <a:endParaRPr lang="en-GB" dirty="0" smtClean="0"/>
          </a:p>
          <a:p>
            <a:r>
              <a:rPr lang="en-GB" dirty="0" err="1" smtClean="0"/>
              <a:t>Preglednica</a:t>
            </a:r>
            <a:r>
              <a:rPr lang="en-GB" dirty="0" smtClean="0"/>
              <a:t> </a:t>
            </a:r>
            <a:r>
              <a:rPr lang="en-GB" dirty="0" err="1" smtClean="0"/>
              <a:t>indicatorjev</a:t>
            </a:r>
            <a:r>
              <a:rPr lang="en-GB" dirty="0" smtClean="0"/>
              <a:t> </a:t>
            </a:r>
            <a:r>
              <a:rPr lang="en-GB" dirty="0" err="1" smtClean="0"/>
              <a:t>glede</a:t>
            </a:r>
            <a:r>
              <a:rPr lang="en-GB" baseline="0" dirty="0" smtClean="0"/>
              <a:t> </a:t>
            </a:r>
            <a:r>
              <a:rPr lang="en-GB" baseline="0" dirty="0" err="1" smtClean="0"/>
              <a:t>na</a:t>
            </a:r>
            <a:r>
              <a:rPr lang="en-GB" baseline="0" dirty="0" smtClean="0"/>
              <a:t> GMT </a:t>
            </a:r>
            <a:r>
              <a:rPr lang="en-GB" baseline="0" dirty="0" err="1" smtClean="0"/>
              <a:t>iz</a:t>
            </a:r>
            <a:r>
              <a:rPr lang="en-GB" baseline="0" dirty="0" smtClean="0"/>
              <a:t> </a:t>
            </a:r>
            <a:r>
              <a:rPr lang="en-GB" baseline="0" dirty="0" err="1" smtClean="0"/>
              <a:t>leta</a:t>
            </a:r>
            <a:r>
              <a:rPr lang="en-GB" baseline="0" dirty="0" smtClean="0"/>
              <a:t> 2015. </a:t>
            </a:r>
            <a:r>
              <a:rPr lang="en-GB" baseline="0" dirty="0" err="1" smtClean="0"/>
              <a:t>Mogoce</a:t>
            </a:r>
            <a:r>
              <a:rPr lang="en-GB" baseline="0" dirty="0" smtClean="0"/>
              <a:t> je </a:t>
            </a:r>
            <a:r>
              <a:rPr lang="en-GB" baseline="0" dirty="0" err="1" smtClean="0"/>
              <a:t>ze</a:t>
            </a:r>
            <a:r>
              <a:rPr lang="en-GB" baseline="0" dirty="0" smtClean="0"/>
              <a:t> </a:t>
            </a:r>
            <a:r>
              <a:rPr lang="en-GB" baseline="0" dirty="0" err="1" smtClean="0"/>
              <a:t>vec</a:t>
            </a:r>
            <a:r>
              <a:rPr lang="en-GB" baseline="0" dirty="0" smtClean="0"/>
              <a:t>. </a:t>
            </a:r>
            <a:r>
              <a:rPr lang="en-GB" baseline="0" dirty="0" err="1" smtClean="0"/>
              <a:t>mBarbarra</a:t>
            </a:r>
            <a:r>
              <a:rPr lang="en-GB" baseline="0" dirty="0" smtClean="0"/>
              <a:t> </a:t>
            </a:r>
            <a:r>
              <a:rPr lang="en-GB" baseline="0" dirty="0" err="1" smtClean="0"/>
              <a:t>bo</a:t>
            </a:r>
            <a:r>
              <a:rPr lang="en-GB" baseline="0" dirty="0" smtClean="0"/>
              <a:t> </a:t>
            </a:r>
            <a:r>
              <a:rPr lang="en-GB" baseline="0" dirty="0" err="1" smtClean="0"/>
              <a:t>imela</a:t>
            </a:r>
            <a:r>
              <a:rPr lang="en-GB" baseline="0" dirty="0" smtClean="0"/>
              <a:t> </a:t>
            </a:r>
            <a:r>
              <a:rPr lang="en-GB" baseline="0" dirty="0" err="1" smtClean="0"/>
              <a:t>predstavitev</a:t>
            </a:r>
            <a:r>
              <a:rPr lang="en-GB" baseline="0" dirty="0" smtClean="0"/>
              <a:t> in se </a:t>
            </a:r>
            <a:r>
              <a:rPr lang="en-GB" baseline="0" dirty="0" err="1" smtClean="0"/>
              <a:t>naveze</a:t>
            </a:r>
            <a:r>
              <a:rPr lang="en-GB" baseline="0" dirty="0" smtClean="0"/>
              <a:t> </a:t>
            </a:r>
            <a:r>
              <a:rPr lang="en-GB" baseline="0" dirty="0" err="1" smtClean="0"/>
              <a:t>nanjo</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23</a:t>
            </a:fld>
            <a:endParaRPr lang="en-GB"/>
          </a:p>
        </p:txBody>
      </p:sp>
    </p:spTree>
    <p:extLst>
      <p:ext uri="{BB962C8B-B14F-4D97-AF65-F5344CB8AC3E}">
        <p14:creationId xmlns:p14="http://schemas.microsoft.com/office/powerpoint/2010/main" val="398327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24</a:t>
            </a:fld>
            <a:endParaRPr lang="en-GB" dirty="0"/>
          </a:p>
        </p:txBody>
      </p:sp>
    </p:spTree>
    <p:extLst>
      <p:ext uri="{BB962C8B-B14F-4D97-AF65-F5344CB8AC3E}">
        <p14:creationId xmlns:p14="http://schemas.microsoft.com/office/powerpoint/2010/main" val="2693650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1095375"/>
            <a:ext cx="7297738" cy="5475288"/>
          </a:xfrm>
        </p:spPr>
      </p:sp>
      <p:sp>
        <p:nvSpPr>
          <p:cNvPr id="3" name="Notes Placeholder 2"/>
          <p:cNvSpPr>
            <a:spLocks noGrp="1"/>
          </p:cNvSpPr>
          <p:nvPr>
            <p:ph type="body" idx="1"/>
          </p:nvPr>
        </p:nvSpPr>
        <p:spPr/>
        <p:txBody>
          <a:bodyPr/>
          <a:lstStyle/>
          <a:p>
            <a:pPr lvl="0"/>
            <a:endParaRPr lang="en-GB" dirty="0"/>
          </a:p>
          <a:p>
            <a:pPr marL="172856" indent="-172856">
              <a:buFont typeface="Arial" pitchFamily="34" charset="0"/>
              <a:buChar char="•"/>
            </a:pPr>
            <a:r>
              <a:rPr lang="en-GB" dirty="0"/>
              <a:t>This figure plots countries on the basis of two indicators: the Human Development Index (HDI) and the ecological footprint per person</a:t>
            </a:r>
            <a:r>
              <a:rPr lang="en-GB" dirty="0" smtClean="0"/>
              <a:t>. Red </a:t>
            </a:r>
            <a:r>
              <a:rPr lang="en-GB" dirty="0" err="1" smtClean="0"/>
              <a:t>circels</a:t>
            </a:r>
            <a:r>
              <a:rPr lang="en-GB" dirty="0" smtClean="0"/>
              <a:t> EU.</a:t>
            </a:r>
          </a:p>
          <a:p>
            <a:pPr lvl="0"/>
            <a:endParaRPr lang="en-GB" dirty="0"/>
          </a:p>
          <a:p>
            <a:pPr marL="172856" indent="-172856">
              <a:buFont typeface="Arial" pitchFamily="34" charset="0"/>
              <a:buChar char="•"/>
            </a:pPr>
            <a:r>
              <a:rPr lang="en-GB" dirty="0"/>
              <a:t>In order to achieve sustainability, countries must move towards the bottom right hand corner marked in green and as such decouple human development from natural resource use and environmental impacts</a:t>
            </a:r>
            <a:r>
              <a:rPr lang="en-GB" dirty="0" smtClean="0"/>
              <a:t>.</a:t>
            </a:r>
          </a:p>
          <a:p>
            <a:pPr lvl="0"/>
            <a:endParaRPr lang="en-GB" dirty="0"/>
          </a:p>
          <a:p>
            <a:pPr marL="172856" indent="-172856">
              <a:buFont typeface="Arial" pitchFamily="34" charset="0"/>
              <a:buChar char="•"/>
            </a:pPr>
            <a:r>
              <a:rPr lang="en-GB" dirty="0"/>
              <a:t>The figure shows that worldwide, no country held that position in 2007</a:t>
            </a:r>
            <a:r>
              <a:rPr lang="en-GB" dirty="0" smtClean="0"/>
              <a:t>.</a:t>
            </a:r>
          </a:p>
          <a:p>
            <a:pPr marL="172856" indent="-172856">
              <a:buFont typeface="Arial" pitchFamily="34" charset="0"/>
              <a:buChar char="•"/>
            </a:pPr>
            <a:endParaRPr lang="en-GB" dirty="0" smtClean="0"/>
          </a:p>
          <a:p>
            <a:pPr marL="172856" indent="-172856">
              <a:buFont typeface="Arial" pitchFamily="34" charset="0"/>
              <a:buChar char="•"/>
            </a:pPr>
            <a:r>
              <a:rPr lang="en-GB" dirty="0" smtClean="0"/>
              <a:t>We should also look to avoid,</a:t>
            </a:r>
            <a:r>
              <a:rPr lang="en-GB" baseline="0" dirty="0" smtClean="0"/>
              <a:t> we can’t afford, to take </a:t>
            </a:r>
            <a:r>
              <a:rPr lang="en-GB" dirty="0" smtClean="0"/>
              <a:t>the path the red arrows take us: higher human wellbeing yet an increase in the </a:t>
            </a:r>
            <a:r>
              <a:rPr lang="en-GB" dirty="0"/>
              <a:t>ecological </a:t>
            </a:r>
            <a:r>
              <a:rPr lang="en-GB" dirty="0" smtClean="0"/>
              <a:t>footprint followed by a realisation for the need for change, leading to a  decrease in the footprint. </a:t>
            </a:r>
            <a:endParaRPr lang="en-GB" dirty="0"/>
          </a:p>
        </p:txBody>
      </p:sp>
      <p:sp>
        <p:nvSpPr>
          <p:cNvPr id="4" name="Slide Number Placeholder 3"/>
          <p:cNvSpPr>
            <a:spLocks noGrp="1"/>
          </p:cNvSpPr>
          <p:nvPr>
            <p:ph type="sldNum" sz="quarter" idx="10"/>
          </p:nvPr>
        </p:nvSpPr>
        <p:spPr/>
        <p:txBody>
          <a:bodyPr/>
          <a:lstStyle/>
          <a:p>
            <a:fld id="{8FC59575-128D-4F51-93CB-DA844BCF21F9}" type="slidenum">
              <a:rPr lang="en-GB" smtClean="0"/>
              <a:t>25</a:t>
            </a:fld>
            <a:endParaRPr lang="en-GB"/>
          </a:p>
        </p:txBody>
      </p:sp>
    </p:spTree>
    <p:extLst>
      <p:ext uri="{BB962C8B-B14F-4D97-AF65-F5344CB8AC3E}">
        <p14:creationId xmlns:p14="http://schemas.microsoft.com/office/powerpoint/2010/main" val="423603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se </a:t>
            </a:r>
            <a:r>
              <a:rPr lang="en-GB" dirty="0" err="1" smtClean="0"/>
              <a:t>odraza</a:t>
            </a:r>
            <a:r>
              <a:rPr lang="en-GB" baseline="0" dirty="0" smtClean="0"/>
              <a:t> v </a:t>
            </a:r>
            <a:r>
              <a:rPr lang="en-GB" baseline="0" dirty="0" err="1" smtClean="0"/>
              <a:t>novem</a:t>
            </a:r>
            <a:r>
              <a:rPr lang="en-GB" baseline="0" dirty="0" smtClean="0"/>
              <a:t> </a:t>
            </a:r>
            <a:r>
              <a:rPr lang="en-GB" baseline="0" dirty="0" err="1" smtClean="0"/>
              <a:t>pristopu</a:t>
            </a:r>
            <a:r>
              <a:rPr lang="en-GB" baseline="0" dirty="0" smtClean="0"/>
              <a:t> k </a:t>
            </a:r>
            <a:r>
              <a:rPr lang="en-GB" baseline="0" dirty="0" err="1" smtClean="0"/>
              <a:t>porocanju</a:t>
            </a:r>
            <a:r>
              <a:rPr lang="en-GB" baseline="0" dirty="0" smtClean="0"/>
              <a:t> o </a:t>
            </a:r>
            <a:r>
              <a:rPr lang="en-GB" baseline="0" dirty="0" err="1" smtClean="0"/>
              <a:t>okolju,ki</a:t>
            </a:r>
            <a:r>
              <a:rPr lang="en-GB" baseline="0" dirty="0" smtClean="0"/>
              <a:t> </a:t>
            </a:r>
            <a:r>
              <a:rPr lang="en-GB" baseline="0" dirty="0" err="1" smtClean="0"/>
              <a:t>ga</a:t>
            </a:r>
            <a:r>
              <a:rPr lang="en-GB" baseline="0" dirty="0" smtClean="0"/>
              <a:t> </a:t>
            </a:r>
            <a:r>
              <a:rPr lang="en-GB" baseline="0" dirty="0" err="1" smtClean="0"/>
              <a:t>bomo</a:t>
            </a:r>
            <a:r>
              <a:rPr lang="en-GB" baseline="0" dirty="0" smtClean="0"/>
              <a:t> </a:t>
            </a:r>
            <a:r>
              <a:rPr lang="en-GB" baseline="0" dirty="0" err="1" smtClean="0"/>
              <a:t>implementirali</a:t>
            </a:r>
            <a:r>
              <a:rPr lang="en-GB" baseline="0" dirty="0" smtClean="0"/>
              <a:t> </a:t>
            </a:r>
            <a:r>
              <a:rPr lang="en-GB" baseline="0" dirty="0" err="1" smtClean="0"/>
              <a:t>za</a:t>
            </a:r>
            <a:r>
              <a:rPr lang="en-GB" baseline="0" dirty="0" smtClean="0"/>
              <a:t> SOER 2020.</a:t>
            </a:r>
          </a:p>
          <a:p>
            <a:r>
              <a:rPr lang="en-GB" baseline="0" dirty="0" err="1" smtClean="0"/>
              <a:t>Globalne</a:t>
            </a:r>
            <a:r>
              <a:rPr lang="en-GB" baseline="0" dirty="0" smtClean="0"/>
              <a:t> </a:t>
            </a:r>
            <a:r>
              <a:rPr lang="en-GB" baseline="0" dirty="0" err="1" smtClean="0"/>
              <a:t>anlize</a:t>
            </a:r>
            <a:r>
              <a:rPr lang="en-GB" baseline="0" dirty="0" smtClean="0"/>
              <a:t> </a:t>
            </a:r>
            <a:r>
              <a:rPr lang="en-GB" baseline="0" dirty="0" err="1" smtClean="0"/>
              <a:t>morajo</a:t>
            </a:r>
            <a:r>
              <a:rPr lang="en-GB" baseline="0" dirty="0" smtClean="0"/>
              <a:t> </a:t>
            </a:r>
            <a:r>
              <a:rPr lang="en-GB" baseline="0" dirty="0" err="1" smtClean="0"/>
              <a:t>biti</a:t>
            </a:r>
            <a:r>
              <a:rPr lang="en-GB" baseline="0" dirty="0" smtClean="0"/>
              <a:t> </a:t>
            </a:r>
            <a:r>
              <a:rPr lang="en-GB" baseline="0" dirty="0" err="1" smtClean="0"/>
              <a:t>tesno</a:t>
            </a:r>
            <a:r>
              <a:rPr lang="en-GB" baseline="0" dirty="0" smtClean="0"/>
              <a:t> </a:t>
            </a:r>
            <a:r>
              <a:rPr lang="en-GB" baseline="0" dirty="0" err="1" smtClean="0"/>
              <a:t>povezane</a:t>
            </a:r>
            <a:r>
              <a:rPr lang="en-GB" baseline="0" dirty="0" smtClean="0"/>
              <a:t> z </a:t>
            </a:r>
            <a:r>
              <a:rPr lang="en-GB" baseline="0" dirty="0" err="1" smtClean="0"/>
              <a:t>evropskimi</a:t>
            </a:r>
            <a:r>
              <a:rPr lang="en-GB" baseline="0" dirty="0" smtClean="0"/>
              <a:t> </a:t>
            </a:r>
            <a:r>
              <a:rPr lang="en-GB" baseline="0" dirty="0" err="1" smtClean="0"/>
              <a:t>sitemskimi</a:t>
            </a:r>
            <a:r>
              <a:rPr lang="en-GB" baseline="0" dirty="0" smtClean="0"/>
              <a:t> </a:t>
            </a:r>
            <a:r>
              <a:rPr lang="en-GB" baseline="0" dirty="0" err="1" smtClean="0"/>
              <a:t>analizima</a:t>
            </a:r>
            <a:r>
              <a:rPr lang="en-GB" baseline="0" dirty="0" smtClean="0"/>
              <a:t> (</a:t>
            </a:r>
            <a:r>
              <a:rPr lang="en-GB" baseline="0" dirty="0" err="1" smtClean="0"/>
              <a:t>hrana</a:t>
            </a:r>
            <a:r>
              <a:rPr lang="en-GB" baseline="0" dirty="0" smtClean="0"/>
              <a:t>, </a:t>
            </a:r>
            <a:r>
              <a:rPr lang="en-GB" baseline="0" dirty="0" err="1" smtClean="0"/>
              <a:t>energija</a:t>
            </a:r>
            <a:r>
              <a:rPr lang="en-GB" baseline="0" dirty="0" smtClean="0"/>
              <a:t>, </a:t>
            </a:r>
            <a:r>
              <a:rPr lang="en-GB" baseline="0" dirty="0" err="1" smtClean="0"/>
              <a:t>promet</a:t>
            </a:r>
            <a:r>
              <a:rPr lang="en-GB" baseline="0" dirty="0" smtClean="0"/>
              <a:t>, </a:t>
            </a:r>
            <a:r>
              <a:rPr lang="en-GB" baseline="0" dirty="0" err="1" smtClean="0"/>
              <a:t>urbana</a:t>
            </a:r>
            <a:r>
              <a:rPr lang="en-GB" baseline="0" dirty="0" smtClean="0"/>
              <a:t> </a:t>
            </a:r>
            <a:r>
              <a:rPr lang="en-GB" baseline="0" dirty="0" err="1" smtClean="0"/>
              <a:t>obomcja</a:t>
            </a:r>
            <a:r>
              <a:rPr lang="en-GB" baseline="0" dirty="0" smtClean="0"/>
              <a:t>) da </a:t>
            </a:r>
            <a:r>
              <a:rPr lang="en-GB" baseline="0" dirty="0" err="1" smtClean="0"/>
              <a:t>lahko</a:t>
            </a:r>
            <a:r>
              <a:rPr lang="en-GB" baseline="0" dirty="0" smtClean="0"/>
              <a:t> </a:t>
            </a:r>
            <a:r>
              <a:rPr lang="en-GB" baseline="0" dirty="0" err="1" smtClean="0"/>
              <a:t>ocenimo</a:t>
            </a:r>
            <a:r>
              <a:rPr lang="en-GB" baseline="0" dirty="0" smtClean="0"/>
              <a:t> </a:t>
            </a:r>
            <a:r>
              <a:rPr lang="en-GB" baseline="0" dirty="0" err="1" smtClean="0"/>
              <a:t>kompleksnost</a:t>
            </a:r>
            <a:r>
              <a:rPr lang="en-GB" baseline="0" dirty="0" smtClean="0"/>
              <a:t> </a:t>
            </a:r>
            <a:r>
              <a:rPr lang="en-GB" baseline="0" dirty="0" err="1" smtClean="0"/>
              <a:t>problemov</a:t>
            </a:r>
            <a:r>
              <a:rPr lang="en-GB" baseline="0" dirty="0" smtClean="0"/>
              <a:t> in </a:t>
            </a:r>
            <a:r>
              <a:rPr lang="en-GB" baseline="0" dirty="0" err="1" smtClean="0"/>
              <a:t>priporocila</a:t>
            </a:r>
            <a:r>
              <a:rPr lang="en-GB" baseline="0" dirty="0" smtClean="0"/>
              <a:t> </a:t>
            </a:r>
            <a:r>
              <a:rPr lang="en-GB" baseline="0" dirty="0" err="1" smtClean="0"/>
              <a:t>za</a:t>
            </a:r>
            <a:r>
              <a:rPr lang="en-GB" baseline="0" dirty="0" smtClean="0"/>
              <a:t> </a:t>
            </a:r>
            <a:r>
              <a:rPr lang="en-GB" baseline="0" dirty="0" err="1" smtClean="0"/>
              <a:t>izdelavo</a:t>
            </a:r>
            <a:r>
              <a:rPr lang="en-GB" baseline="0" dirty="0" smtClean="0"/>
              <a:t> </a:t>
            </a:r>
            <a:r>
              <a:rPr lang="en-GB" baseline="0" dirty="0" err="1" smtClean="0"/>
              <a:t>politik</a:t>
            </a:r>
            <a:r>
              <a:rPr lang="en-GB" baseline="0" dirty="0" smtClean="0"/>
              <a:t>.</a:t>
            </a:r>
          </a:p>
          <a:p>
            <a:endParaRPr lang="en-GB" baseline="0" dirty="0" smtClean="0"/>
          </a:p>
          <a:p>
            <a:r>
              <a:rPr lang="en-GB" baseline="0" dirty="0" smtClean="0"/>
              <a:t>Na </a:t>
            </a:r>
            <a:r>
              <a:rPr lang="en-GB" baseline="0" dirty="0" err="1" smtClean="0"/>
              <a:t>levi</a:t>
            </a:r>
            <a:r>
              <a:rPr lang="en-GB" baseline="0" dirty="0" smtClean="0"/>
              <a:t> GMT </a:t>
            </a:r>
            <a:r>
              <a:rPr lang="en-GB" baseline="0" dirty="0" err="1" smtClean="0"/>
              <a:t>vp;iovi</a:t>
            </a:r>
            <a:r>
              <a:rPr lang="en-GB" baseline="0" dirty="0" smtClean="0"/>
              <a:t> </a:t>
            </a:r>
            <a:r>
              <a:rPr lang="en-GB" baseline="0" dirty="0" err="1" smtClean="0"/>
              <a:t>na</a:t>
            </a:r>
            <a:r>
              <a:rPr lang="en-GB" baseline="0" dirty="0" smtClean="0"/>
              <a:t> </a:t>
            </a:r>
            <a:r>
              <a:rPr lang="en-GB" baseline="0" dirty="0" err="1" smtClean="0"/>
              <a:t>evropsko</a:t>
            </a:r>
            <a:r>
              <a:rPr lang="en-GB" baseline="0" dirty="0" smtClean="0"/>
              <a:t> </a:t>
            </a:r>
            <a:r>
              <a:rPr lang="en-GB" baseline="0" dirty="0" err="1" smtClean="0"/>
              <a:t>innacionalno</a:t>
            </a:r>
            <a:r>
              <a:rPr lang="en-GB" baseline="0" dirty="0" smtClean="0"/>
              <a:t> raven, v </a:t>
            </a:r>
            <a:r>
              <a:rPr lang="en-GB" baseline="0" dirty="0" err="1" smtClean="0"/>
              <a:t>sreidni</a:t>
            </a:r>
            <a:r>
              <a:rPr lang="en-GB" baseline="0" dirty="0" smtClean="0"/>
              <a:t> </a:t>
            </a:r>
            <a:r>
              <a:rPr lang="en-GB" baseline="0" dirty="0" err="1" smtClean="0"/>
              <a:t>kroga</a:t>
            </a:r>
            <a:r>
              <a:rPr lang="en-GB" baseline="0" dirty="0" smtClean="0"/>
              <a:t> </a:t>
            </a:r>
            <a:r>
              <a:rPr lang="en-GB" baseline="0" dirty="0" err="1" smtClean="0"/>
              <a:t>bazicni</a:t>
            </a:r>
            <a:r>
              <a:rPr lang="en-GB" baseline="0" dirty="0" smtClean="0"/>
              <a:t> </a:t>
            </a:r>
            <a:r>
              <a:rPr lang="en-GB" baseline="0" dirty="0" err="1" smtClean="0"/>
              <a:t>druzbeni</a:t>
            </a:r>
            <a:r>
              <a:rPr lang="en-GB" baseline="0" dirty="0" smtClean="0"/>
              <a:t> </a:t>
            </a:r>
            <a:r>
              <a:rPr lang="en-GB" baseline="0" dirty="0" err="1" smtClean="0"/>
              <a:t>sitemi</a:t>
            </a:r>
            <a:r>
              <a:rPr lang="en-GB" baseline="0" dirty="0" smtClean="0"/>
              <a:t> v  </a:t>
            </a:r>
            <a:r>
              <a:rPr lang="en-GB" baseline="0" dirty="0" err="1" smtClean="0"/>
              <a:t>okviru</a:t>
            </a:r>
            <a:r>
              <a:rPr lang="en-GB" baseline="0" dirty="0" smtClean="0"/>
              <a:t> </a:t>
            </a:r>
            <a:r>
              <a:rPr lang="en-GB" baseline="0" dirty="0" err="1" smtClean="0"/>
              <a:t>ekosistemskih</a:t>
            </a:r>
            <a:r>
              <a:rPr lang="en-GB" baseline="0" dirty="0" smtClean="0"/>
              <a:t> </a:t>
            </a:r>
            <a:r>
              <a:rPr lang="en-GB" baseline="0" dirty="0" err="1" smtClean="0"/>
              <a:t>podpor</a:t>
            </a:r>
            <a:r>
              <a:rPr lang="en-GB" baseline="0" dirty="0" smtClean="0"/>
              <a:t>.</a:t>
            </a:r>
          </a:p>
          <a:p>
            <a:r>
              <a:rPr lang="en-GB" baseline="0" dirty="0" err="1" smtClean="0"/>
              <a:t>Pr</a:t>
            </a:r>
            <a:r>
              <a:rPr lang="en-GB" baseline="0" dirty="0" smtClean="0"/>
              <a:t> </a:t>
            </a:r>
            <a:r>
              <a:rPr lang="en-GB" baseline="0" dirty="0" err="1" smtClean="0"/>
              <a:t>zagotavljanju</a:t>
            </a:r>
            <a:r>
              <a:rPr lang="en-GB" baseline="0" dirty="0" smtClean="0"/>
              <a:t> </a:t>
            </a:r>
            <a:r>
              <a:rPr lang="en-GB" baseline="0" dirty="0" err="1" smtClean="0"/>
              <a:t>ciljev</a:t>
            </a:r>
            <a:r>
              <a:rPr lang="en-GB" baseline="0" dirty="0" smtClean="0"/>
              <a:t> </a:t>
            </a:r>
            <a:r>
              <a:rPr lang="en-GB" baseline="0" dirty="0" err="1" smtClean="0"/>
              <a:t>bomo</a:t>
            </a:r>
            <a:r>
              <a:rPr lang="en-GB" baseline="0" dirty="0" smtClean="0"/>
              <a:t> </a:t>
            </a:r>
            <a:r>
              <a:rPr lang="en-GB" baseline="0" dirty="0" err="1" smtClean="0"/>
              <a:t>morali</a:t>
            </a:r>
            <a:r>
              <a:rPr lang="en-GB" baseline="0" dirty="0" smtClean="0"/>
              <a:t> </a:t>
            </a:r>
            <a:r>
              <a:rPr lang="en-GB" baseline="0" dirty="0" err="1" smtClean="0"/>
              <a:t>psoebaj</a:t>
            </a:r>
            <a:r>
              <a:rPr lang="en-GB" baseline="0" dirty="0" smtClean="0"/>
              <a:t> </a:t>
            </a:r>
            <a:r>
              <a:rPr lang="en-GB" baseline="0" dirty="0" err="1" smtClean="0"/>
              <a:t>ocneiti</a:t>
            </a:r>
            <a:r>
              <a:rPr lang="en-GB" baseline="0" dirty="0" smtClean="0"/>
              <a:t> </a:t>
            </a:r>
            <a:r>
              <a:rPr lang="en-GB" baseline="0" dirty="0" err="1" smtClean="0"/>
              <a:t>kje</a:t>
            </a:r>
            <a:r>
              <a:rPr lang="en-GB" baseline="0" dirty="0" smtClean="0"/>
              <a:t> </a:t>
            </a:r>
            <a:r>
              <a:rPr lang="en-GB" baseline="0" dirty="0" err="1" smtClean="0"/>
              <a:t>obstaja</a:t>
            </a:r>
            <a:r>
              <a:rPr lang="en-GB" baseline="0" dirty="0" smtClean="0"/>
              <a:t>  in v </a:t>
            </a:r>
            <a:r>
              <a:rPr lang="en-GB" baseline="0" dirty="0" err="1" smtClean="0"/>
              <a:t>kaksnem</a:t>
            </a:r>
            <a:r>
              <a:rPr lang="en-GB" baseline="0" dirty="0" smtClean="0"/>
              <a:t> </a:t>
            </a:r>
            <a:r>
              <a:rPr lang="en-GB" baseline="0" dirty="0" err="1" smtClean="0"/>
              <a:t>razredu</a:t>
            </a:r>
            <a:r>
              <a:rPr lang="en-GB" baseline="0" dirty="0" smtClean="0"/>
              <a:t> </a:t>
            </a:r>
            <a:r>
              <a:rPr lang="en-GB" baseline="0" dirty="0" err="1" smtClean="0"/>
              <a:t>ujetost</a:t>
            </a:r>
            <a:r>
              <a:rPr lang="en-GB" baseline="0" dirty="0" smtClean="0"/>
              <a:t> v </a:t>
            </a:r>
            <a:r>
              <a:rPr lang="en-GB" baseline="0" dirty="0" err="1" smtClean="0"/>
              <a:t>siteme</a:t>
            </a:r>
            <a:r>
              <a:rPr lang="en-GB" baseline="0" dirty="0" smtClean="0"/>
              <a:t> (ne </a:t>
            </a:r>
            <a:r>
              <a:rPr lang="en-GB" baseline="0" dirty="0" err="1" smtClean="0"/>
              <a:t>zmoznost</a:t>
            </a:r>
            <a:r>
              <a:rPr lang="en-GB" baseline="0" dirty="0" smtClean="0"/>
              <a:t> </a:t>
            </a:r>
            <a:r>
              <a:rPr lang="en-GB" baseline="0" dirty="0" err="1" smtClean="0"/>
              <a:t>za</a:t>
            </a:r>
            <a:r>
              <a:rPr lang="en-GB" baseline="0" dirty="0" smtClean="0"/>
              <a:t> </a:t>
            </a:r>
            <a:r>
              <a:rPr lang="en-GB" baseline="0" dirty="0" err="1" smtClean="0"/>
              <a:t>tranzicijo</a:t>
            </a:r>
            <a:r>
              <a:rPr lang="en-GB" baseline="0" dirty="0" smtClean="0"/>
              <a:t>, </a:t>
            </a:r>
            <a:r>
              <a:rPr lang="en-GB" baseline="0" dirty="0" err="1" smtClean="0"/>
              <a:t>npr</a:t>
            </a:r>
            <a:r>
              <a:rPr lang="en-GB" baseline="0" dirty="0" smtClean="0"/>
              <a:t> </a:t>
            </a:r>
            <a:r>
              <a:rPr lang="en-GB" baseline="0" dirty="0" err="1" smtClean="0"/>
              <a:t>izgradnja</a:t>
            </a:r>
            <a:r>
              <a:rPr lang="en-GB" baseline="0" dirty="0" smtClean="0"/>
              <a:t> </a:t>
            </a:r>
            <a:r>
              <a:rPr lang="en-GB" baseline="0" dirty="0" err="1" smtClean="0"/>
              <a:t>energetske</a:t>
            </a:r>
            <a:r>
              <a:rPr lang="en-GB" baseline="0" dirty="0" smtClean="0"/>
              <a:t> infrastructure v </a:t>
            </a:r>
            <a:r>
              <a:rPr lang="en-GB" baseline="0" dirty="0" err="1" smtClean="0"/>
              <a:t>obstojecih</a:t>
            </a:r>
            <a:r>
              <a:rPr lang="en-GB" baseline="0" dirty="0" smtClean="0"/>
              <a:t> </a:t>
            </a:r>
            <a:r>
              <a:rPr lang="en-GB" baseline="0" dirty="0" err="1" smtClean="0"/>
              <a:t>energetskih</a:t>
            </a:r>
            <a:r>
              <a:rPr lang="en-GB" baseline="0" dirty="0" smtClean="0"/>
              <a:t> </a:t>
            </a:r>
            <a:r>
              <a:rPr lang="en-GB" baseline="0" dirty="0" err="1" smtClean="0"/>
              <a:t>sitemih</a:t>
            </a:r>
            <a:r>
              <a:rPr lang="en-GB" baseline="0" dirty="0" smtClean="0"/>
              <a:t> </a:t>
            </a:r>
            <a:r>
              <a:rPr lang="en-GB" baseline="0" dirty="0" err="1" smtClean="0"/>
              <a:t>sedaj</a:t>
            </a:r>
            <a:r>
              <a:rPr lang="en-GB" baseline="0" dirty="0" smtClean="0"/>
              <a:t>, </a:t>
            </a:r>
            <a:r>
              <a:rPr lang="en-GB" baseline="0" dirty="0" err="1" smtClean="0"/>
              <a:t>bo</a:t>
            </a:r>
            <a:r>
              <a:rPr lang="en-GB" baseline="0" dirty="0" smtClean="0"/>
              <a:t> v </a:t>
            </a:r>
            <a:r>
              <a:rPr lang="en-GB" baseline="0" dirty="0" err="1" smtClean="0"/>
              <a:t>prihodnosti</a:t>
            </a:r>
            <a:r>
              <a:rPr lang="en-GB" baseline="0" dirty="0" smtClean="0"/>
              <a:t> </a:t>
            </a:r>
            <a:r>
              <a:rPr lang="en-GB" baseline="0" dirty="0" err="1" smtClean="0"/>
              <a:t>neizkoriscena</a:t>
            </a:r>
            <a:r>
              <a:rPr lang="en-GB" baseline="0" dirty="0" smtClean="0"/>
              <a:t> </a:t>
            </a:r>
            <a:r>
              <a:rPr lang="en-GB" baseline="0" dirty="0" err="1" smtClean="0"/>
              <a:t>ce</a:t>
            </a:r>
            <a:r>
              <a:rPr lang="en-GB" baseline="0" dirty="0" smtClean="0"/>
              <a:t> </a:t>
            </a:r>
            <a:r>
              <a:rPr lang="en-GB" baseline="0" dirty="0" err="1" smtClean="0"/>
              <a:t>bomo</a:t>
            </a:r>
            <a:r>
              <a:rPr lang="en-GB" baseline="0" dirty="0" smtClean="0"/>
              <a:t> </a:t>
            </a:r>
            <a:r>
              <a:rPr lang="en-GB" baseline="0" dirty="0" err="1" smtClean="0"/>
              <a:t>presli</a:t>
            </a:r>
            <a:r>
              <a:rPr lang="en-GB" baseline="0" dirty="0" smtClean="0"/>
              <a:t> </a:t>
            </a:r>
            <a:r>
              <a:rPr lang="en-GB" baseline="0" dirty="0" err="1" smtClean="0"/>
              <a:t>na</a:t>
            </a:r>
            <a:r>
              <a:rPr lang="en-GB" baseline="0" dirty="0" smtClean="0"/>
              <a:t> </a:t>
            </a:r>
            <a:r>
              <a:rPr lang="en-GB" baseline="0" dirty="0" err="1" smtClean="0"/>
              <a:t>obnovljive</a:t>
            </a:r>
            <a:r>
              <a:rPr lang="en-GB" baseline="0" dirty="0" smtClean="0"/>
              <a:t> </a:t>
            </a:r>
            <a:r>
              <a:rPr lang="en-GB" baseline="0" dirty="0" err="1" smtClean="0"/>
              <a:t>vire</a:t>
            </a:r>
            <a:r>
              <a:rPr lang="en-GB" baseline="0" dirty="0" smtClean="0"/>
              <a:t> in </a:t>
            </a:r>
            <a:r>
              <a:rPr lang="en-GB" baseline="0" dirty="0" err="1" smtClean="0"/>
              <a:t>nizkoogljicno</a:t>
            </a:r>
            <a:r>
              <a:rPr lang="en-GB" baseline="0" dirty="0" smtClean="0"/>
              <a:t> </a:t>
            </a:r>
            <a:r>
              <a:rPr lang="en-GB" baseline="0" dirty="0" err="1" smtClean="0"/>
              <a:t>druzbo</a:t>
            </a:r>
            <a:r>
              <a:rPr lang="en-GB" baseline="0" dirty="0" smtClean="0"/>
              <a:t>) (Lock-in)</a:t>
            </a:r>
          </a:p>
          <a:p>
            <a:r>
              <a:rPr lang="en-GB" baseline="0" dirty="0" err="1" smtClean="0"/>
              <a:t>Enaki</a:t>
            </a:r>
            <a:r>
              <a:rPr lang="en-GB" baseline="0" dirty="0" smtClean="0"/>
              <a:t> feedback </a:t>
            </a:r>
            <a:r>
              <a:rPr lang="en-GB" baseline="0" dirty="0" err="1" smtClean="0"/>
              <a:t>mehanizme</a:t>
            </a:r>
            <a:r>
              <a:rPr lang="en-GB" baseline="0" dirty="0" smtClean="0"/>
              <a:t>, </a:t>
            </a:r>
            <a:r>
              <a:rPr lang="en-GB" baseline="0" dirty="0" err="1" smtClean="0"/>
              <a:t>npr</a:t>
            </a:r>
            <a:r>
              <a:rPr lang="en-GB" baseline="0" dirty="0" smtClean="0"/>
              <a:t> </a:t>
            </a:r>
            <a:r>
              <a:rPr lang="en-GB" baseline="0" dirty="0" err="1" smtClean="0"/>
              <a:t>vecja</a:t>
            </a:r>
            <a:r>
              <a:rPr lang="en-GB" baseline="0" dirty="0" smtClean="0"/>
              <a:t> </a:t>
            </a:r>
            <a:r>
              <a:rPr lang="en-GB" baseline="0" dirty="0" err="1" smtClean="0"/>
              <a:t>ucinkovitost</a:t>
            </a:r>
            <a:r>
              <a:rPr lang="en-GB" baseline="0" dirty="0" smtClean="0"/>
              <a:t> </a:t>
            </a:r>
            <a:r>
              <a:rPr lang="en-GB" baseline="0" dirty="0" err="1" smtClean="0"/>
              <a:t>avtomobilov</a:t>
            </a:r>
            <a:r>
              <a:rPr lang="en-GB" baseline="0" dirty="0" smtClean="0"/>
              <a:t> </a:t>
            </a:r>
            <a:r>
              <a:rPr lang="en-GB" baseline="0" dirty="0" err="1" smtClean="0"/>
              <a:t>povzroca</a:t>
            </a:r>
            <a:r>
              <a:rPr lang="en-GB" baseline="0" dirty="0" smtClean="0"/>
              <a:t> </a:t>
            </a:r>
            <a:r>
              <a:rPr lang="en-GB" baseline="0" dirty="0" err="1" smtClean="0"/>
              <a:t>padec</a:t>
            </a:r>
            <a:r>
              <a:rPr lang="en-GB" baseline="0" dirty="0" smtClean="0"/>
              <a:t> </a:t>
            </a:r>
            <a:r>
              <a:rPr lang="en-GB" baseline="0" dirty="0" err="1" smtClean="0"/>
              <a:t>cen</a:t>
            </a:r>
            <a:r>
              <a:rPr lang="en-GB" baseline="0" dirty="0" smtClean="0"/>
              <a:t> in </a:t>
            </a:r>
            <a:r>
              <a:rPr lang="en-GB" baseline="0" dirty="0" err="1" smtClean="0"/>
              <a:t>povecano</a:t>
            </a:r>
            <a:r>
              <a:rPr lang="en-GB" baseline="0" dirty="0" smtClean="0"/>
              <a:t> </a:t>
            </a:r>
            <a:r>
              <a:rPr lang="en-GB" baseline="0" dirty="0" err="1" smtClean="0"/>
              <a:t>rabo</a:t>
            </a:r>
            <a:r>
              <a:rPr lang="en-GB" baseline="0" dirty="0" smtClean="0"/>
              <a:t> </a:t>
            </a:r>
            <a:r>
              <a:rPr lang="en-GB" baseline="0" dirty="0" err="1" smtClean="0"/>
              <a:t>avtomobilov</a:t>
            </a:r>
            <a:r>
              <a:rPr lang="en-GB" baseline="0" dirty="0" smtClean="0"/>
              <a:t>. In </a:t>
            </a:r>
            <a:r>
              <a:rPr lang="en-GB" baseline="0" dirty="0" err="1" smtClean="0"/>
              <a:t>oceniti</a:t>
            </a:r>
            <a:r>
              <a:rPr lang="en-GB" baseline="0" dirty="0" smtClean="0"/>
              <a:t> </a:t>
            </a:r>
            <a:r>
              <a:rPr lang="en-GB" baseline="0" dirty="0" err="1" smtClean="0"/>
              <a:t>kje</a:t>
            </a:r>
            <a:r>
              <a:rPr lang="en-GB" baseline="0" dirty="0" smtClean="0"/>
              <a:t> se </a:t>
            </a:r>
            <a:r>
              <a:rPr lang="en-GB" baseline="0" dirty="0" err="1" smtClean="0"/>
              <a:t>bodo</a:t>
            </a:r>
            <a:r>
              <a:rPr lang="en-GB" baseline="0" dirty="0" smtClean="0"/>
              <a:t> </a:t>
            </a:r>
            <a:r>
              <a:rPr lang="en-GB" baseline="0" dirty="0" err="1" smtClean="0"/>
              <a:t>pojavile</a:t>
            </a:r>
            <a:r>
              <a:rPr lang="en-GB" baseline="0" dirty="0" smtClean="0"/>
              <a:t> </a:t>
            </a:r>
            <a:r>
              <a:rPr lang="en-GB" baseline="0" dirty="0" err="1" smtClean="0"/>
              <a:t>potrebe</a:t>
            </a:r>
            <a:r>
              <a:rPr lang="en-GB" baseline="0" dirty="0" smtClean="0"/>
              <a:t> </a:t>
            </a:r>
            <a:r>
              <a:rPr lang="en-GB" baseline="0" dirty="0" err="1" smtClean="0"/>
              <a:t>po</a:t>
            </a:r>
            <a:r>
              <a:rPr lang="en-GB" baseline="0" dirty="0" smtClean="0"/>
              <a:t>  </a:t>
            </a:r>
            <a:r>
              <a:rPr lang="en-GB" baseline="0" dirty="0" err="1" smtClean="0"/>
              <a:t>kompromisih</a:t>
            </a:r>
            <a:r>
              <a:rPr lang="en-GB" baseline="0" dirty="0" smtClean="0"/>
              <a:t> (trade-offs), </a:t>
            </a:r>
            <a:r>
              <a:rPr lang="en-GB" baseline="0" dirty="0" err="1" smtClean="0"/>
              <a:t>saj</a:t>
            </a:r>
            <a:r>
              <a:rPr lang="en-GB" baseline="0" dirty="0" smtClean="0"/>
              <a:t> </a:t>
            </a:r>
            <a:r>
              <a:rPr lang="en-GB" baseline="0" dirty="0" err="1" smtClean="0"/>
              <a:t>niso</a:t>
            </a:r>
            <a:r>
              <a:rPr lang="en-GB" baseline="0" dirty="0" smtClean="0"/>
              <a:t> </a:t>
            </a:r>
            <a:r>
              <a:rPr lang="en-GB" baseline="0" dirty="0" err="1" smtClean="0"/>
              <a:t>vsi</a:t>
            </a:r>
            <a:r>
              <a:rPr lang="en-GB" baseline="0" dirty="0" smtClean="0"/>
              <a:t> </a:t>
            </a:r>
            <a:r>
              <a:rPr lang="en-GB" baseline="0" dirty="0" err="1" smtClean="0"/>
              <a:t>cilji</a:t>
            </a:r>
            <a:r>
              <a:rPr lang="en-GB" baseline="0" dirty="0" smtClean="0"/>
              <a:t> </a:t>
            </a:r>
            <a:r>
              <a:rPr lang="en-GB" baseline="0" dirty="0" err="1" smtClean="0"/>
              <a:t>uresnicljivi</a:t>
            </a:r>
            <a:r>
              <a:rPr lang="en-GB" baseline="0" dirty="0" smtClean="0"/>
              <a:t> </a:t>
            </a:r>
            <a:r>
              <a:rPr lang="en-GB" baseline="0" dirty="0" err="1" smtClean="0"/>
              <a:t>simultano</a:t>
            </a:r>
            <a:r>
              <a:rPr lang="en-GB" baseline="0" dirty="0" smtClean="0"/>
              <a:t> ( project GMT SLO </a:t>
            </a:r>
            <a:r>
              <a:rPr lang="en-GB" baseline="0" dirty="0" err="1" smtClean="0"/>
              <a:t>bo</a:t>
            </a:r>
            <a:r>
              <a:rPr lang="en-GB" baseline="0" dirty="0" smtClean="0"/>
              <a:t> dal </a:t>
            </a:r>
            <a:r>
              <a:rPr lang="en-GB" baseline="0" dirty="0" err="1" smtClean="0"/>
              <a:t>odlicne</a:t>
            </a:r>
            <a:r>
              <a:rPr lang="en-GB" baseline="0" dirty="0" smtClean="0"/>
              <a:t> </a:t>
            </a:r>
            <a:r>
              <a:rPr lang="en-GB" baseline="0" dirty="0" err="1" smtClean="0"/>
              <a:t>osnove</a:t>
            </a:r>
            <a:r>
              <a:rPr lang="en-GB" baseline="0" dirty="0" smtClean="0"/>
              <a:t> </a:t>
            </a:r>
            <a:r>
              <a:rPr lang="en-GB" baseline="0" dirty="0" err="1" smtClean="0"/>
              <a:t>za</a:t>
            </a:r>
            <a:r>
              <a:rPr lang="en-GB" baseline="0" dirty="0" smtClean="0"/>
              <a:t> </a:t>
            </a:r>
            <a:r>
              <a:rPr lang="en-GB" baseline="0" dirty="0" err="1" smtClean="0"/>
              <a:t>te</a:t>
            </a:r>
            <a:r>
              <a:rPr lang="en-GB" baseline="0" dirty="0" smtClean="0"/>
              <a:t> </a:t>
            </a:r>
            <a:r>
              <a:rPr lang="en-GB" baseline="0" dirty="0" err="1" smtClean="0"/>
              <a:t>ocene</a:t>
            </a:r>
            <a:r>
              <a:rPr lang="en-GB" baseline="0" dirty="0" smtClean="0"/>
              <a:t> </a:t>
            </a:r>
            <a:r>
              <a:rPr lang="en-GB" baseline="0" dirty="0" err="1" smtClean="0"/>
              <a:t>ki</a:t>
            </a:r>
            <a:r>
              <a:rPr lang="en-GB" baseline="0" dirty="0" smtClean="0"/>
              <a:t> so </a:t>
            </a:r>
            <a:r>
              <a:rPr lang="en-GB" baseline="0" dirty="0" err="1" smtClean="0"/>
              <a:t>zelo</a:t>
            </a:r>
            <a:r>
              <a:rPr lang="en-GB" baseline="0" dirty="0" smtClean="0"/>
              <a:t> </a:t>
            </a:r>
            <a:r>
              <a:rPr lang="en-GB" baseline="0" dirty="0" err="1" smtClean="0"/>
              <a:t>primerne</a:t>
            </a:r>
            <a:r>
              <a:rPr lang="en-GB" baseline="0" dirty="0" smtClean="0"/>
              <a:t> </a:t>
            </a:r>
            <a:r>
              <a:rPr lang="en-GB" baseline="0" dirty="0" err="1" smtClean="0"/>
              <a:t>za</a:t>
            </a:r>
            <a:r>
              <a:rPr lang="en-GB" baseline="0" dirty="0" smtClean="0"/>
              <a:t> </a:t>
            </a:r>
            <a:r>
              <a:rPr lang="en-GB" baseline="0" dirty="0" err="1" smtClean="0"/>
              <a:t>izdelavao</a:t>
            </a:r>
            <a:r>
              <a:rPr lang="en-GB" baseline="0" dirty="0" smtClean="0"/>
              <a:t> </a:t>
            </a:r>
            <a:r>
              <a:rPr lang="en-GB" baseline="0" dirty="0" err="1" smtClean="0"/>
              <a:t>novega</a:t>
            </a:r>
            <a:r>
              <a:rPr lang="en-GB" baseline="0" dirty="0" smtClean="0"/>
              <a:t> NPVO.</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26</a:t>
            </a:fld>
            <a:endParaRPr lang="en-GB" dirty="0"/>
          </a:p>
        </p:txBody>
      </p:sp>
    </p:spTree>
    <p:extLst>
      <p:ext uri="{BB962C8B-B14F-4D97-AF65-F5344CB8AC3E}">
        <p14:creationId xmlns:p14="http://schemas.microsoft.com/office/powerpoint/2010/main" val="316155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27</a:t>
            </a:fld>
            <a:endParaRPr lang="en-GB" dirty="0"/>
          </a:p>
        </p:txBody>
      </p:sp>
    </p:spTree>
    <p:extLst>
      <p:ext uri="{BB962C8B-B14F-4D97-AF65-F5344CB8AC3E}">
        <p14:creationId xmlns:p14="http://schemas.microsoft.com/office/powerpoint/2010/main" val="1772729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1824038"/>
            <a:ext cx="6567488" cy="4926012"/>
          </a:xfrm>
        </p:spPr>
      </p:sp>
      <p:sp>
        <p:nvSpPr>
          <p:cNvPr id="3" name="Notes Placeholder 2"/>
          <p:cNvSpPr>
            <a:spLocks noGrp="1"/>
          </p:cNvSpPr>
          <p:nvPr>
            <p:ph type="body" idx="1"/>
          </p:nvPr>
        </p:nvSpPr>
        <p:spPr/>
        <p:txBody>
          <a:bodyPr/>
          <a:lstStyle/>
          <a:p>
            <a:r>
              <a:rPr lang="en-GB" dirty="0"/>
              <a:t>You have received the SOER</a:t>
            </a:r>
            <a:r>
              <a:rPr lang="en-GB" baseline="0" dirty="0"/>
              <a:t> 2020 Project plan as a background information.</a:t>
            </a:r>
          </a:p>
          <a:p>
            <a:r>
              <a:rPr lang="en-GB" baseline="0" dirty="0"/>
              <a:t>I will present the logic of the SOER structure and some aspects of the project plan, especially those planned for 2017.</a:t>
            </a:r>
            <a:endParaRPr lang="en-GB" dirty="0"/>
          </a:p>
        </p:txBody>
      </p:sp>
      <p:sp>
        <p:nvSpPr>
          <p:cNvPr id="4" name="Slide Number Placeholder 3"/>
          <p:cNvSpPr>
            <a:spLocks noGrp="1"/>
          </p:cNvSpPr>
          <p:nvPr>
            <p:ph type="sldNum" sz="quarter" idx="10"/>
          </p:nvPr>
        </p:nvSpPr>
        <p:spPr/>
        <p:txBody>
          <a:bodyPr/>
          <a:lstStyle/>
          <a:p>
            <a:pPr defTabSz="921898">
              <a:defRPr/>
            </a:pPr>
            <a:fld id="{777201BC-94E4-4101-962D-54511777D224}" type="slidenum">
              <a:rPr lang="en-GB">
                <a:solidFill>
                  <a:prstClr val="black"/>
                </a:solidFill>
                <a:latin typeface="Calibri"/>
              </a:rPr>
              <a:pPr defTabSz="921898">
                <a:defRPr/>
              </a:pPr>
              <a:t>28</a:t>
            </a:fld>
            <a:endParaRPr lang="en-GB" dirty="0">
              <a:solidFill>
                <a:prstClr val="black"/>
              </a:solidFill>
              <a:latin typeface="Calibri"/>
            </a:endParaRPr>
          </a:p>
        </p:txBody>
      </p:sp>
    </p:spTree>
    <p:extLst>
      <p:ext uri="{BB962C8B-B14F-4D97-AF65-F5344CB8AC3E}">
        <p14:creationId xmlns:p14="http://schemas.microsoft.com/office/powerpoint/2010/main" val="564229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V </a:t>
            </a:r>
            <a:r>
              <a:rPr lang="en-US" dirty="0" err="1" smtClean="0"/>
              <a:t>preteklih</a:t>
            </a:r>
            <a:r>
              <a:rPr lang="en-US" dirty="0" smtClean="0"/>
              <a:t> SOER </a:t>
            </a:r>
            <a:r>
              <a:rPr lang="en-US" dirty="0" err="1" smtClean="0"/>
              <a:t>porocilih</a:t>
            </a:r>
            <a:r>
              <a:rPr lang="en-US" baseline="0" dirty="0" smtClean="0"/>
              <a:t> </a:t>
            </a:r>
            <a:r>
              <a:rPr lang="en-US" baseline="0" dirty="0" err="1" smtClean="0"/>
              <a:t>smo</a:t>
            </a:r>
            <a:r>
              <a:rPr lang="en-US" baseline="0" dirty="0" smtClean="0"/>
              <a:t> </a:t>
            </a:r>
            <a:r>
              <a:rPr lang="en-US" baseline="0" dirty="0" err="1" smtClean="0"/>
              <a:t>izdatno</a:t>
            </a:r>
            <a:r>
              <a:rPr lang="en-US" baseline="0" dirty="0" smtClean="0"/>
              <a:t> </a:t>
            </a:r>
            <a:r>
              <a:rPr lang="en-US" baseline="0" dirty="0" err="1" smtClean="0"/>
              <a:t>ana;lizirali</a:t>
            </a:r>
            <a:r>
              <a:rPr lang="en-US" baseline="0" dirty="0" smtClean="0"/>
              <a:t> </a:t>
            </a:r>
            <a:r>
              <a:rPr lang="en-US" baseline="0" dirty="0" err="1" smtClean="0"/>
              <a:t>okoljske</a:t>
            </a:r>
            <a:r>
              <a:rPr lang="en-US" baseline="0" dirty="0" smtClean="0"/>
              <a:t> problem in </a:t>
            </a:r>
            <a:r>
              <a:rPr lang="en-US" baseline="0" dirty="0" err="1" smtClean="0"/>
              <a:t>jih</a:t>
            </a:r>
            <a:r>
              <a:rPr lang="en-US" baseline="0" dirty="0" smtClean="0"/>
              <a:t> </a:t>
            </a:r>
            <a:r>
              <a:rPr lang="en-US" baseline="0" dirty="0" err="1" smtClean="0"/>
              <a:t>ocenili</a:t>
            </a:r>
            <a:r>
              <a:rPr lang="en-US" baseline="0" dirty="0" smtClean="0"/>
              <a:t> v </a:t>
            </a:r>
            <a:r>
              <a:rPr lang="en-US" baseline="0" dirty="0" err="1" smtClean="0"/>
              <a:t>zvezi</a:t>
            </a:r>
            <a:r>
              <a:rPr lang="en-US" baseline="0" dirty="0" smtClean="0"/>
              <a:t> z </a:t>
            </a:r>
            <a:r>
              <a:rPr lang="en-US" baseline="0" dirty="0" err="1" smtClean="0"/>
              <a:t>Evropskimi</a:t>
            </a:r>
            <a:r>
              <a:rPr lang="en-US" baseline="0" dirty="0" smtClean="0"/>
              <a:t> </a:t>
            </a:r>
            <a:r>
              <a:rPr lang="en-US" baseline="0" dirty="0" err="1" smtClean="0"/>
              <a:t>programi</a:t>
            </a:r>
            <a:r>
              <a:rPr lang="en-US" baseline="0" dirty="0" smtClean="0"/>
              <a:t>. </a:t>
            </a:r>
            <a:r>
              <a:rPr lang="en-US" baseline="0" dirty="0" err="1" smtClean="0"/>
              <a:t>Zelo</a:t>
            </a:r>
            <a:r>
              <a:rPr lang="en-US" baseline="0" dirty="0" smtClean="0"/>
              <a:t> </a:t>
            </a:r>
            <a:r>
              <a:rPr lang="en-US" baseline="0" dirty="0" err="1" smtClean="0"/>
              <a:t>smo</a:t>
            </a:r>
            <a:r>
              <a:rPr lang="en-US" baseline="0" dirty="0" smtClean="0"/>
              <a:t> </a:t>
            </a:r>
            <a:r>
              <a:rPr lang="en-US" baseline="0" dirty="0" err="1" smtClean="0"/>
              <a:t>vplivali</a:t>
            </a:r>
            <a:r>
              <a:rPr lang="en-US" baseline="0" dirty="0" smtClean="0"/>
              <a:t> </a:t>
            </a:r>
            <a:r>
              <a:rPr lang="en-US" baseline="0" dirty="0" err="1" smtClean="0"/>
              <a:t>na</a:t>
            </a:r>
            <a:r>
              <a:rPr lang="en-US" baseline="0" dirty="0" smtClean="0"/>
              <a:t> </a:t>
            </a:r>
            <a:r>
              <a:rPr lang="en-US" baseline="0" dirty="0" err="1" smtClean="0"/>
              <a:t>zadnji</a:t>
            </a:r>
            <a:r>
              <a:rPr lang="en-US" baseline="0" dirty="0" smtClean="0"/>
              <a:t> 7EAP. </a:t>
            </a:r>
          </a:p>
          <a:p>
            <a:r>
              <a:rPr lang="en-US" baseline="0" dirty="0" smtClean="0"/>
              <a:t>V </a:t>
            </a:r>
            <a:r>
              <a:rPr lang="en-US" baseline="0" dirty="0" err="1" smtClean="0"/>
              <a:t>prihodnjem</a:t>
            </a:r>
            <a:r>
              <a:rPr lang="en-US" baseline="0" dirty="0" smtClean="0"/>
              <a:t> </a:t>
            </a:r>
            <a:r>
              <a:rPr lang="en-US" baseline="0" dirty="0" err="1" smtClean="0"/>
              <a:t>porocilu</a:t>
            </a:r>
            <a:r>
              <a:rPr lang="en-US" baseline="0" dirty="0" smtClean="0"/>
              <a:t> </a:t>
            </a:r>
            <a:r>
              <a:rPr lang="en-US" baseline="0" dirty="0" err="1" smtClean="0"/>
              <a:t>bomo</a:t>
            </a:r>
            <a:r>
              <a:rPr lang="en-US" baseline="0" dirty="0" smtClean="0"/>
              <a:t> </a:t>
            </a:r>
            <a:r>
              <a:rPr lang="en-US" baseline="0" dirty="0" err="1" smtClean="0"/>
              <a:t>analizo</a:t>
            </a:r>
            <a:r>
              <a:rPr lang="en-US" baseline="0" dirty="0" smtClean="0"/>
              <a:t> </a:t>
            </a:r>
            <a:r>
              <a:rPr lang="en-US" baseline="0" dirty="0" err="1" smtClean="0"/>
              <a:t>problemov</a:t>
            </a:r>
            <a:r>
              <a:rPr lang="en-US" baseline="0" dirty="0" smtClean="0"/>
              <a:t> in </a:t>
            </a:r>
            <a:r>
              <a:rPr lang="en-US" baseline="0" dirty="0" err="1" smtClean="0"/>
              <a:t>okoljskih</a:t>
            </a:r>
            <a:r>
              <a:rPr lang="en-US" baseline="0" dirty="0" smtClean="0"/>
              <a:t> </a:t>
            </a:r>
            <a:r>
              <a:rPr lang="en-US" baseline="0" dirty="0" err="1" smtClean="0"/>
              <a:t>politik</a:t>
            </a:r>
            <a:r>
              <a:rPr lang="en-US" baseline="0" dirty="0" smtClean="0"/>
              <a:t> </a:t>
            </a:r>
            <a:r>
              <a:rPr lang="en-US" baseline="0" dirty="0" err="1" smtClean="0"/>
              <a:t>nadgradili</a:t>
            </a:r>
            <a:r>
              <a:rPr lang="en-US" baseline="0" dirty="0" smtClean="0"/>
              <a:t> z </a:t>
            </a:r>
            <a:r>
              <a:rPr lang="en-US" baseline="0" dirty="0" err="1" smtClean="0"/>
              <a:t>analizo</a:t>
            </a:r>
            <a:r>
              <a:rPr lang="en-US" baseline="0" dirty="0" smtClean="0"/>
              <a:t> </a:t>
            </a:r>
            <a:r>
              <a:rPr lang="en-US" baseline="0" dirty="0" err="1" smtClean="0"/>
              <a:t>moznosti</a:t>
            </a:r>
            <a:r>
              <a:rPr lang="en-US" baseline="0" dirty="0" smtClean="0"/>
              <a:t> in </a:t>
            </a:r>
            <a:r>
              <a:rPr lang="en-US" baseline="0" dirty="0" err="1" smtClean="0"/>
              <a:t>potreb</a:t>
            </a:r>
            <a:r>
              <a:rPr lang="en-US" baseline="0" dirty="0" smtClean="0"/>
              <a:t> </a:t>
            </a:r>
            <a:r>
              <a:rPr lang="en-US" baseline="0" dirty="0" err="1" smtClean="0"/>
              <a:t>za</a:t>
            </a:r>
            <a:r>
              <a:rPr lang="en-US" baseline="0" dirty="0" smtClean="0"/>
              <a:t> </a:t>
            </a:r>
            <a:r>
              <a:rPr lang="en-US" baseline="0" dirty="0" err="1" smtClean="0"/>
              <a:t>tranzicjo</a:t>
            </a:r>
            <a:r>
              <a:rPr lang="en-US" baseline="0" dirty="0" smtClean="0"/>
              <a:t> k </a:t>
            </a:r>
            <a:r>
              <a:rPr lang="en-US" baseline="0" dirty="0" err="1" smtClean="0"/>
              <a:t>dolgorocnim</a:t>
            </a:r>
            <a:r>
              <a:rPr lang="en-US" baseline="0" dirty="0" smtClean="0"/>
              <a:t> </a:t>
            </a:r>
            <a:r>
              <a:rPr lang="en-US" baseline="0" dirty="0" err="1" smtClean="0"/>
              <a:t>ciljem</a:t>
            </a:r>
            <a:r>
              <a:rPr lang="en-US" baseline="0" dirty="0" smtClean="0"/>
              <a:t> v </a:t>
            </a:r>
            <a:r>
              <a:rPr lang="en-US" baseline="0" dirty="0" err="1" smtClean="0"/>
              <a:t>Evropi</a:t>
            </a:r>
            <a:r>
              <a:rPr lang="en-US" baseline="0" dirty="0" smtClean="0"/>
              <a:t>. </a:t>
            </a:r>
            <a:r>
              <a:rPr lang="en-US" baseline="0" dirty="0" err="1" smtClean="0"/>
              <a:t>Porocilo</a:t>
            </a:r>
            <a:r>
              <a:rPr lang="en-US" baseline="0" dirty="0" smtClean="0"/>
              <a:t> 2015 je </a:t>
            </a:r>
            <a:r>
              <a:rPr lang="en-US" baseline="0" dirty="0" err="1" smtClean="0"/>
              <a:t>zakjucilo</a:t>
            </a:r>
            <a:r>
              <a:rPr lang="en-US" baseline="0" dirty="0" smtClean="0"/>
              <a:t> da je </a:t>
            </a:r>
            <a:r>
              <a:rPr lang="en-US" baseline="0" dirty="0" err="1" smtClean="0"/>
              <a:t>Visija</a:t>
            </a:r>
            <a:r>
              <a:rPr lang="en-US" baseline="0" dirty="0" smtClean="0"/>
              <a:t> 7EAP do 2050 </a:t>
            </a:r>
            <a:r>
              <a:rPr lang="en-US" baseline="0" dirty="0" err="1" smtClean="0"/>
              <a:t>neuresnicljiva</a:t>
            </a:r>
            <a:r>
              <a:rPr lang="en-US" baseline="0" dirty="0" smtClean="0"/>
              <a:t> </a:t>
            </a:r>
            <a:r>
              <a:rPr lang="en-US" baseline="0" dirty="0" err="1" smtClean="0"/>
              <a:t>ce</a:t>
            </a:r>
            <a:r>
              <a:rPr lang="en-US" baseline="0" dirty="0" smtClean="0"/>
              <a:t> ne </a:t>
            </a:r>
            <a:r>
              <a:rPr lang="en-US" baseline="0" dirty="0" err="1" smtClean="0"/>
              <a:t>spremenimo</a:t>
            </a:r>
            <a:r>
              <a:rPr lang="en-US" baseline="0" dirty="0" smtClean="0"/>
              <a:t> </a:t>
            </a:r>
            <a:r>
              <a:rPr lang="en-US" baseline="0" dirty="0" err="1" smtClean="0"/>
              <a:t>korenito</a:t>
            </a:r>
            <a:r>
              <a:rPr lang="en-US" baseline="0" dirty="0" smtClean="0"/>
              <a:t> </a:t>
            </a:r>
            <a:r>
              <a:rPr lang="en-US" baseline="0" dirty="0" err="1" smtClean="0"/>
              <a:t>delovanje</a:t>
            </a:r>
            <a:r>
              <a:rPr lang="en-US" baseline="0" dirty="0" smtClean="0"/>
              <a:t> </a:t>
            </a:r>
            <a:r>
              <a:rPr lang="en-US" baseline="0" dirty="0" err="1" smtClean="0"/>
              <a:t>osnovnih</a:t>
            </a:r>
            <a:r>
              <a:rPr lang="en-US" baseline="0" dirty="0" smtClean="0"/>
              <a:t> </a:t>
            </a:r>
            <a:r>
              <a:rPr lang="en-US" baseline="0" dirty="0" err="1" smtClean="0"/>
              <a:t>sistemov</a:t>
            </a:r>
            <a:r>
              <a:rPr lang="en-US" baseline="0" dirty="0" smtClean="0"/>
              <a:t> v </a:t>
            </a:r>
            <a:r>
              <a:rPr lang="en-US" baseline="0" dirty="0" err="1" smtClean="0"/>
              <a:t>drzavi</a:t>
            </a:r>
            <a:r>
              <a:rPr lang="en-US" baseline="0" dirty="0" smtClean="0"/>
              <a:t>, </a:t>
            </a:r>
            <a:r>
              <a:rPr lang="en-US" baseline="0" dirty="0" err="1" smtClean="0"/>
              <a:t>hrana</a:t>
            </a:r>
            <a:r>
              <a:rPr lang="en-US" baseline="0" dirty="0" smtClean="0"/>
              <a:t>, </a:t>
            </a:r>
            <a:r>
              <a:rPr lang="en-US" baseline="0" dirty="0" err="1" smtClean="0"/>
              <a:t>energija</a:t>
            </a:r>
            <a:r>
              <a:rPr lang="en-US" baseline="0" dirty="0" smtClean="0"/>
              <a:t>, </a:t>
            </a:r>
            <a:r>
              <a:rPr lang="en-US" baseline="0" dirty="0" err="1" smtClean="0"/>
              <a:t>promet</a:t>
            </a:r>
            <a:r>
              <a:rPr lang="en-US" baseline="0" dirty="0" smtClean="0"/>
              <a:t>, </a:t>
            </a:r>
            <a:r>
              <a:rPr lang="en-US" baseline="0" dirty="0" err="1" smtClean="0"/>
              <a:t>urbani</a:t>
            </a:r>
            <a:r>
              <a:rPr lang="en-US" baseline="0" dirty="0" smtClean="0"/>
              <a:t>. </a:t>
            </a:r>
            <a:r>
              <a:rPr lang="en-US" baseline="0" dirty="0" err="1" smtClean="0"/>
              <a:t>Posvetili</a:t>
            </a:r>
            <a:r>
              <a:rPr lang="en-US" baseline="0" dirty="0" smtClean="0"/>
              <a:t> se </a:t>
            </a:r>
            <a:r>
              <a:rPr lang="en-US" baseline="0" dirty="0" err="1" smtClean="0"/>
              <a:t>bomo</a:t>
            </a:r>
            <a:r>
              <a:rPr lang="en-US" baseline="0" dirty="0" smtClean="0"/>
              <a:t> </a:t>
            </a:r>
            <a:r>
              <a:rPr lang="en-US" baseline="0" dirty="0" err="1" smtClean="0"/>
              <a:t>isaknju</a:t>
            </a:r>
            <a:r>
              <a:rPr lang="en-US" baseline="0" dirty="0" smtClean="0"/>
              <a:t> </a:t>
            </a:r>
            <a:r>
              <a:rPr lang="en-US" baseline="0" dirty="0" err="1" smtClean="0"/>
              <a:t>moznih</a:t>
            </a:r>
            <a:r>
              <a:rPr lang="en-US" baseline="0" dirty="0" smtClean="0"/>
              <a:t> </a:t>
            </a:r>
            <a:r>
              <a:rPr lang="en-US" baseline="0" dirty="0" err="1" smtClean="0"/>
              <a:t>resitev</a:t>
            </a:r>
            <a:r>
              <a:rPr lang="en-US" baseline="0" dirty="0" smtClean="0"/>
              <a:t>, </a:t>
            </a:r>
            <a:r>
              <a:rPr lang="en-US" baseline="0" dirty="0" err="1" smtClean="0"/>
              <a:t>ki</a:t>
            </a:r>
            <a:r>
              <a:rPr lang="en-US" baseline="0" dirty="0" smtClean="0"/>
              <a:t> </a:t>
            </a:r>
            <a:r>
              <a:rPr lang="en-US" baseline="0" dirty="0" err="1" smtClean="0"/>
              <a:t>jih</a:t>
            </a:r>
            <a:r>
              <a:rPr lang="en-US" baseline="0" dirty="0" smtClean="0"/>
              <a:t> </a:t>
            </a:r>
            <a:r>
              <a:rPr lang="en-US" baseline="0" dirty="0" err="1" smtClean="0"/>
              <a:t>lahko</a:t>
            </a:r>
            <a:r>
              <a:rPr lang="en-US" baseline="0" dirty="0" smtClean="0"/>
              <a:t> </a:t>
            </a:r>
            <a:r>
              <a:rPr lang="en-US" baseline="0" dirty="0" err="1" smtClean="0"/>
              <a:t>predlagamo</a:t>
            </a:r>
            <a:r>
              <a:rPr lang="en-US" baseline="0" dirty="0" smtClean="0"/>
              <a:t> </a:t>
            </a:r>
            <a:r>
              <a:rPr lang="en-US" baseline="0" dirty="0" err="1" smtClean="0"/>
              <a:t>politikam</a:t>
            </a:r>
            <a:r>
              <a:rPr lang="en-US" baseline="0" dirty="0" smtClean="0"/>
              <a:t> </a:t>
            </a:r>
            <a:r>
              <a:rPr lang="en-US" baseline="0" dirty="0" err="1" smtClean="0"/>
              <a:t>za</a:t>
            </a:r>
            <a:r>
              <a:rPr lang="en-US" baseline="0" dirty="0" smtClean="0"/>
              <a:t> </a:t>
            </a:r>
            <a:r>
              <a:rPr lang="en-US" baseline="0" dirty="0" err="1" smtClean="0"/>
              <a:t>dosego</a:t>
            </a:r>
            <a:r>
              <a:rPr lang="en-US" baseline="0" dirty="0" smtClean="0"/>
              <a:t> </a:t>
            </a:r>
            <a:r>
              <a:rPr lang="en-US" baseline="0" dirty="0" err="1" smtClean="0"/>
              <a:t>dolgorocnih</a:t>
            </a:r>
            <a:r>
              <a:rPr lang="en-US" baseline="0" dirty="0" smtClean="0"/>
              <a:t> </a:t>
            </a:r>
            <a:r>
              <a:rPr lang="en-US" baseline="0" dirty="0" err="1" smtClean="0"/>
              <a:t>ciljev</a:t>
            </a:r>
            <a:r>
              <a:rPr lang="en-US" baseline="0" dirty="0" smtClean="0"/>
              <a:t> EAP in SDG.</a:t>
            </a:r>
          </a:p>
          <a:p>
            <a:endParaRPr lang="en-US" baseline="0" dirty="0" smtClean="0"/>
          </a:p>
        </p:txBody>
      </p:sp>
      <p:sp>
        <p:nvSpPr>
          <p:cNvPr id="4" name="Slide Number Placeholder 3"/>
          <p:cNvSpPr>
            <a:spLocks noGrp="1"/>
          </p:cNvSpPr>
          <p:nvPr>
            <p:ph type="sldNum" sz="quarter" idx="10"/>
          </p:nvPr>
        </p:nvSpPr>
        <p:spPr/>
        <p:txBody>
          <a:bodyPr/>
          <a:lstStyle/>
          <a:p>
            <a:pPr defTabSz="921898">
              <a:defRPr/>
            </a:pPr>
            <a:fld id="{777201BC-94E4-4101-962D-54511777D224}" type="slidenum">
              <a:rPr lang="en-GB">
                <a:solidFill>
                  <a:prstClr val="black"/>
                </a:solidFill>
                <a:latin typeface="Calibri"/>
              </a:rPr>
              <a:pPr defTabSz="921898">
                <a:defRPr/>
              </a:pPr>
              <a:t>29</a:t>
            </a:fld>
            <a:endParaRPr lang="en-GB" dirty="0">
              <a:solidFill>
                <a:prstClr val="black"/>
              </a:solidFill>
              <a:latin typeface="Calibri"/>
            </a:endParaRPr>
          </a:p>
        </p:txBody>
      </p:sp>
    </p:spTree>
    <p:extLst>
      <p:ext uri="{BB962C8B-B14F-4D97-AF65-F5344CB8AC3E}">
        <p14:creationId xmlns:p14="http://schemas.microsoft.com/office/powerpoint/2010/main" val="308374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txBox="1">
            <a:spLocks noGrp="1" noChangeArrowheads="1"/>
          </p:cNvSpPr>
          <p:nvPr/>
        </p:nvSpPr>
        <p:spPr bwMode="auto">
          <a:xfrm>
            <a:off x="2662090" y="13869352"/>
            <a:ext cx="2037459" cy="72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7" rIns="92154" bIns="4607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31775"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D6E7A95-858B-4102-96E4-2E81CA94FE16}" type="slidenum">
              <a:rPr lang="en-GB" altLang="en-US" sz="1200"/>
              <a:pPr algn="r" eaLnBrk="1" hangingPunct="1"/>
              <a:t>3</a:t>
            </a:fld>
            <a:endParaRPr lang="en-GB" altLang="en-US" sz="120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7" rIns="92154" bIns="46077"/>
          <a:lstStyle/>
          <a:p>
            <a:pPr eaLnBrk="1" hangingPunct="1">
              <a:lnSpc>
                <a:spcPct val="90000"/>
              </a:lnSpc>
              <a:spcBef>
                <a:spcPct val="0"/>
              </a:spcBef>
            </a:pPr>
            <a:r>
              <a:rPr lang="en-GB" altLang="en-US" sz="1000" dirty="0">
                <a:latin typeface="Arial" pitchFamily="34" charset="0"/>
                <a:cs typeface="Arial" pitchFamily="34" charset="0"/>
              </a:rPr>
              <a:t>EAO</a:t>
            </a:r>
          </a:p>
          <a:p>
            <a:pPr eaLnBrk="1" hangingPunct="1">
              <a:lnSpc>
                <a:spcPct val="90000"/>
              </a:lnSpc>
              <a:spcBef>
                <a:spcPct val="0"/>
              </a:spcBef>
            </a:pPr>
            <a:r>
              <a:rPr lang="en-GB" altLang="en-US" sz="1000" dirty="0" err="1">
                <a:latin typeface="Arial" pitchFamily="34" charset="0"/>
                <a:cs typeface="Arial" pitchFamily="34" charset="0"/>
              </a:rPr>
              <a:t>Ustanovljena</a:t>
            </a:r>
            <a:r>
              <a:rPr lang="en-GB" altLang="en-US" sz="1000" dirty="0">
                <a:latin typeface="Arial" pitchFamily="34" charset="0"/>
                <a:cs typeface="Arial" pitchFamily="34" charset="0"/>
              </a:rPr>
              <a:t> z EEC regulation</a:t>
            </a:r>
          </a:p>
          <a:p>
            <a:pPr eaLnBrk="1" hangingPunct="1">
              <a:lnSpc>
                <a:spcPct val="90000"/>
              </a:lnSpc>
              <a:spcBef>
                <a:spcPct val="0"/>
              </a:spcBef>
            </a:pPr>
            <a:r>
              <a:rPr lang="en-GB" altLang="en-US" sz="1000" dirty="0" err="1">
                <a:latin typeface="Arial" pitchFamily="34" charset="0"/>
                <a:cs typeface="Arial" pitchFamily="34" charset="0"/>
              </a:rPr>
              <a:t>Neodvisna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instituicija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ki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zagotovvlja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informacije</a:t>
            </a:r>
            <a:r>
              <a:rPr lang="en-GB" altLang="en-US" sz="1000" dirty="0">
                <a:latin typeface="Arial" pitchFamily="34" charset="0"/>
                <a:cs typeface="Arial" pitchFamily="34" charset="0"/>
              </a:rPr>
              <a:t> o </a:t>
            </a:r>
            <a:r>
              <a:rPr lang="en-GB" altLang="en-US" sz="1000" dirty="0" err="1">
                <a:latin typeface="Arial" pitchFamily="34" charset="0"/>
                <a:cs typeface="Arial" pitchFamily="34" charset="0"/>
              </a:rPr>
              <a:t>okolju</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jih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anlizira</a:t>
            </a:r>
            <a:r>
              <a:rPr lang="en-GB" altLang="en-US" sz="1000" dirty="0">
                <a:latin typeface="Arial" pitchFamily="34" charset="0"/>
                <a:cs typeface="Arial" pitchFamily="34" charset="0"/>
              </a:rPr>
              <a:t> ion </a:t>
            </a:r>
            <a:r>
              <a:rPr lang="en-GB" altLang="en-US" sz="1000" dirty="0" err="1">
                <a:latin typeface="Arial" pitchFamily="34" charset="0"/>
                <a:cs typeface="Arial" pitchFamily="34" charset="0"/>
              </a:rPr>
              <a:t>ocenjuje</a:t>
            </a:r>
            <a:r>
              <a:rPr lang="en-GB" altLang="en-US" sz="1000" dirty="0">
                <a:latin typeface="Arial" pitchFamily="34" charset="0"/>
                <a:cs typeface="Arial" pitchFamily="34" charset="0"/>
              </a:rPr>
              <a:t>. </a:t>
            </a:r>
          </a:p>
          <a:p>
            <a:pPr eaLnBrk="1" hangingPunct="1">
              <a:lnSpc>
                <a:spcPct val="90000"/>
              </a:lnSpc>
              <a:spcBef>
                <a:spcPct val="0"/>
              </a:spcBef>
            </a:pPr>
            <a:r>
              <a:rPr lang="en-GB" altLang="en-US" sz="1000" dirty="0">
                <a:latin typeface="Arial" pitchFamily="34" charset="0"/>
                <a:cs typeface="Arial" pitchFamily="34" charset="0"/>
              </a:rPr>
              <a:t>EAO </a:t>
            </a:r>
            <a:r>
              <a:rPr lang="en-GB" altLang="en-US" sz="1000" dirty="0" err="1">
                <a:latin typeface="Arial" pitchFamily="34" charset="0"/>
                <a:cs typeface="Arial" pitchFamily="34" charset="0"/>
              </a:rPr>
              <a:t>tudi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coordinira</a:t>
            </a:r>
            <a:r>
              <a:rPr lang="en-GB" altLang="en-US" sz="1000" dirty="0">
                <a:latin typeface="Arial" pitchFamily="34" charset="0"/>
                <a:cs typeface="Arial" pitchFamily="34" charset="0"/>
              </a:rPr>
              <a:t> Eionet </a:t>
            </a:r>
            <a:r>
              <a:rPr lang="en-GB" altLang="en-US" sz="1000" dirty="0" err="1">
                <a:latin typeface="Arial" pitchFamily="34" charset="0"/>
                <a:cs typeface="Arial" pitchFamily="34" charset="0"/>
              </a:rPr>
              <a:t>omrezje</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sestavljeno</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iz</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Nacionalnih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koordinatorskih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tock</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nacionalnih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tematski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referencnih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centrov</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ienovani</a:t>
            </a:r>
            <a:r>
              <a:rPr lang="en-GB" altLang="en-US" sz="1000" dirty="0">
                <a:latin typeface="Arial" pitchFamily="34" charset="0"/>
                <a:cs typeface="Arial" pitchFamily="34" charset="0"/>
              </a:rPr>
              <a:t> s </a:t>
            </a:r>
            <a:r>
              <a:rPr lang="en-GB" altLang="en-US" sz="1000" dirty="0" err="1">
                <a:latin typeface="Arial" pitchFamily="34" charset="0"/>
                <a:cs typeface="Arial" pitchFamily="34" charset="0"/>
              </a:rPr>
              <a:t>strani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drzave</a:t>
            </a:r>
            <a:r>
              <a:rPr lang="en-GB" altLang="en-US" sz="1000" dirty="0">
                <a:latin typeface="Arial" pitchFamily="34" charset="0"/>
                <a:cs typeface="Arial" pitchFamily="34" charset="0"/>
              </a:rPr>
              <a:t>) in </a:t>
            </a:r>
            <a:r>
              <a:rPr lang="en-GB" altLang="en-US" sz="1000" dirty="0" err="1">
                <a:latin typeface="Arial" pitchFamily="34" charset="0"/>
                <a:cs typeface="Arial" pitchFamily="34" charset="0"/>
              </a:rPr>
              <a:t>Evropskih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tematskih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centrov</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pogodbeni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konzorcij</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evropskih</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inistitucij</a:t>
            </a:r>
            <a:r>
              <a:rPr lang="en-GB" altLang="en-US" sz="1000" dirty="0">
                <a:latin typeface="Arial" pitchFamily="34" charset="0"/>
                <a:cs typeface="Arial" pitchFamily="34" charset="0"/>
              </a:rPr>
              <a:t>).</a:t>
            </a:r>
          </a:p>
          <a:p>
            <a:pPr eaLnBrk="1" hangingPunct="1">
              <a:lnSpc>
                <a:spcPct val="90000"/>
              </a:lnSpc>
              <a:spcBef>
                <a:spcPct val="0"/>
              </a:spcBef>
            </a:pPr>
            <a:r>
              <a:rPr lang="en-GB" altLang="en-US" sz="1000" dirty="0" err="1">
                <a:latin typeface="Arial" pitchFamily="34" charset="0"/>
                <a:cs typeface="Arial" pitchFamily="34" charset="0"/>
              </a:rPr>
              <a:t>Posebaj</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relevantna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za</a:t>
            </a:r>
            <a:r>
              <a:rPr lang="en-GB" altLang="en-US" sz="1000" dirty="0">
                <a:latin typeface="Arial" pitchFamily="34" charset="0"/>
                <a:cs typeface="Arial" pitchFamily="34" charset="0"/>
              </a:rPr>
              <a:t> to </a:t>
            </a:r>
            <a:r>
              <a:rPr lang="en-GB" altLang="en-US" sz="1000" dirty="0" err="1">
                <a:latin typeface="Arial" pitchFamily="34" charset="0"/>
                <a:cs typeface="Arial" pitchFamily="34" charset="0"/>
              </a:rPr>
              <a:t>temo</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sta</a:t>
            </a:r>
            <a:r>
              <a:rPr lang="en-GB" altLang="en-US" sz="1000" dirty="0">
                <a:latin typeface="Arial" pitchFamily="34" charset="0"/>
                <a:cs typeface="Arial" pitchFamily="34" charset="0"/>
              </a:rPr>
              <a:t> NRC FLIS in NRC </a:t>
            </a:r>
            <a:r>
              <a:rPr lang="en-GB" altLang="en-US" sz="1000" dirty="0" err="1">
                <a:latin typeface="Arial" pitchFamily="34" charset="0"/>
                <a:cs typeface="Arial" pitchFamily="34" charset="0"/>
              </a:rPr>
              <a:t>SoE</a:t>
            </a:r>
            <a:r>
              <a:rPr lang="en-GB" altLang="en-US" sz="1000" dirty="0">
                <a:latin typeface="Arial" pitchFamily="34" charset="0"/>
                <a:cs typeface="Arial" pitchFamily="34" charset="0"/>
              </a:rPr>
              <a:t>.</a:t>
            </a:r>
          </a:p>
          <a:p>
            <a:pPr eaLnBrk="1" hangingPunct="1">
              <a:lnSpc>
                <a:spcPct val="90000"/>
              </a:lnSpc>
              <a:spcBef>
                <a:spcPct val="0"/>
              </a:spcBef>
            </a:pPr>
            <a:r>
              <a:rPr lang="en-GB" altLang="en-US" sz="1000" dirty="0">
                <a:latin typeface="Arial" pitchFamily="34" charset="0"/>
                <a:cs typeface="Arial" pitchFamily="34" charset="0"/>
              </a:rPr>
              <a:t>V </a:t>
            </a:r>
            <a:r>
              <a:rPr lang="en-GB" altLang="en-US" sz="1000" dirty="0" err="1">
                <a:latin typeface="Arial" pitchFamily="34" charset="0"/>
                <a:cs typeface="Arial" pitchFamily="34" charset="0"/>
              </a:rPr>
              <a:t>agenciji</a:t>
            </a:r>
            <a:r>
              <a:rPr lang="en-GB" altLang="en-US" sz="1000" dirty="0">
                <a:latin typeface="Arial" pitchFamily="34" charset="0"/>
                <a:cs typeface="Arial" pitchFamily="34" charset="0"/>
              </a:rPr>
              <a:t> se </a:t>
            </a:r>
            <a:r>
              <a:rPr lang="en-GB" altLang="en-US" sz="1000" dirty="0" err="1">
                <a:latin typeface="Arial" pitchFamily="34" charset="0"/>
                <a:cs typeface="Arial" pitchFamily="34" charset="0"/>
              </a:rPr>
              <a:t>analize</a:t>
            </a:r>
            <a:r>
              <a:rPr lang="en-GB" altLang="en-US" sz="1000" dirty="0">
                <a:latin typeface="Arial" pitchFamily="34" charset="0"/>
                <a:cs typeface="Arial" pitchFamily="34" charset="0"/>
              </a:rPr>
              <a:t> in </a:t>
            </a:r>
            <a:r>
              <a:rPr lang="en-GB" altLang="en-US" sz="1000" dirty="0" err="1">
                <a:latin typeface="Arial" pitchFamily="34" charset="0"/>
                <a:cs typeface="Arial" pitchFamily="34" charset="0"/>
              </a:rPr>
              <a:t>koordinacija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Eioneta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na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odrocju</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izgledov</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za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prihodnost</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vrsijo</a:t>
            </a:r>
            <a:r>
              <a:rPr lang="en-GB" altLang="en-US" sz="1000" dirty="0">
                <a:latin typeface="Arial" pitchFamily="34" charset="0"/>
                <a:cs typeface="Arial" pitchFamily="34" charset="0"/>
              </a:rPr>
              <a:t> v </a:t>
            </a:r>
            <a:r>
              <a:rPr lang="en-GB" altLang="en-US" sz="1000" dirty="0" err="1">
                <a:latin typeface="Arial" pitchFamily="34" charset="0"/>
                <a:cs typeface="Arial" pitchFamily="34" charset="0"/>
              </a:rPr>
              <a:t>oddelku</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za</a:t>
            </a:r>
            <a:r>
              <a:rPr lang="en-GB" altLang="en-US" sz="1000" dirty="0">
                <a:latin typeface="Arial" pitchFamily="34" charset="0"/>
                <a:cs typeface="Arial" pitchFamily="34" charset="0"/>
              </a:rPr>
              <a:t> Foresight and Sustainability. Ta </a:t>
            </a:r>
            <a:r>
              <a:rPr lang="en-GB" altLang="en-US" sz="1000" dirty="0" err="1">
                <a:latin typeface="Arial" pitchFamily="34" charset="0"/>
                <a:cs typeface="Arial" pitchFamily="34" charset="0"/>
              </a:rPr>
              <a:t>oddelek</a:t>
            </a:r>
            <a:r>
              <a:rPr lang="en-GB" altLang="en-US" sz="1000" dirty="0">
                <a:latin typeface="Arial" pitchFamily="34" charset="0"/>
                <a:cs typeface="Arial" pitchFamily="34" charset="0"/>
              </a:rPr>
              <a:t> je </a:t>
            </a:r>
            <a:r>
              <a:rPr lang="en-GB" altLang="en-US" sz="1000" dirty="0" err="1">
                <a:latin typeface="Arial" pitchFamily="34" charset="0"/>
                <a:cs typeface="Arial" pitchFamily="34" charset="0"/>
              </a:rPr>
              <a:t>tudi</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odgovoren</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za</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pripravo</a:t>
            </a:r>
            <a:r>
              <a:rPr lang="en-GB" altLang="en-US" sz="1000" dirty="0">
                <a:latin typeface="Arial" pitchFamily="34" charset="0"/>
                <a:cs typeface="Arial" pitchFamily="34" charset="0"/>
              </a:rPr>
              <a:t> .</a:t>
            </a:r>
            <a:r>
              <a:rPr lang="en-GB" altLang="en-US" sz="1000" dirty="0" err="1">
                <a:latin typeface="Arial" pitchFamily="34" charset="0"/>
                <a:cs typeface="Arial" pitchFamily="34" charset="0"/>
              </a:rPr>
              <a:t>evropksega</a:t>
            </a:r>
            <a:r>
              <a:rPr lang="en-GB" altLang="en-US" sz="1000" dirty="0">
                <a:latin typeface="Arial" pitchFamily="34" charset="0"/>
                <a:cs typeface="Arial" pitchFamily="34" charset="0"/>
              </a:rPr>
              <a:t> SOER</a:t>
            </a:r>
          </a:p>
        </p:txBody>
      </p:sp>
    </p:spTree>
    <p:extLst>
      <p:ext uri="{BB962C8B-B14F-4D97-AF65-F5344CB8AC3E}">
        <p14:creationId xmlns:p14="http://schemas.microsoft.com/office/powerpoint/2010/main" val="2255617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 </a:t>
            </a:r>
            <a:r>
              <a:rPr lang="en-GB" dirty="0" err="1" smtClean="0"/>
              <a:t>osnovi</a:t>
            </a:r>
            <a:r>
              <a:rPr lang="en-GB" dirty="0" smtClean="0"/>
              <a:t> </a:t>
            </a:r>
            <a:r>
              <a:rPr lang="en-GB" dirty="0" err="1" smtClean="0"/>
              <a:t>izsledkov</a:t>
            </a:r>
            <a:r>
              <a:rPr lang="en-GB" dirty="0" smtClean="0"/>
              <a:t> </a:t>
            </a:r>
            <a:r>
              <a:rPr lang="en-GB" dirty="0" err="1" smtClean="0"/>
              <a:t>porocila</a:t>
            </a:r>
            <a:r>
              <a:rPr lang="en-GB" dirty="0" smtClean="0"/>
              <a:t> 2015</a:t>
            </a:r>
            <a:r>
              <a:rPr lang="en-GB" baseline="0" dirty="0" smtClean="0"/>
              <a:t> in </a:t>
            </a:r>
            <a:r>
              <a:rPr lang="en-GB" baseline="0" dirty="0" err="1" smtClean="0"/>
              <a:t>zahtev</a:t>
            </a:r>
            <a:r>
              <a:rPr lang="en-GB" baseline="0" dirty="0" smtClean="0"/>
              <a:t> 7EAP </a:t>
            </a:r>
            <a:r>
              <a:rPr lang="en-GB" baseline="0" dirty="0" err="1" smtClean="0"/>
              <a:t>bomo</a:t>
            </a:r>
            <a:r>
              <a:rPr lang="en-GB" baseline="0" dirty="0" smtClean="0"/>
              <a:t> </a:t>
            </a:r>
            <a:r>
              <a:rPr lang="en-GB" baseline="0" dirty="0" err="1" smtClean="0"/>
              <a:t>pristopili</a:t>
            </a:r>
            <a:r>
              <a:rPr lang="en-GB" baseline="0" dirty="0" smtClean="0"/>
              <a:t> k </a:t>
            </a:r>
            <a:r>
              <a:rPr lang="en-GB" baseline="0" dirty="0" err="1" smtClean="0"/>
              <a:t>analizi</a:t>
            </a:r>
            <a:r>
              <a:rPr lang="en-GB" baseline="0" dirty="0" smtClean="0"/>
              <a:t> </a:t>
            </a:r>
            <a:r>
              <a:rPr lang="en-GB" baseline="0" dirty="0" err="1" smtClean="0"/>
              <a:t>klasicnih</a:t>
            </a:r>
            <a:r>
              <a:rPr lang="en-GB" baseline="0" dirty="0" smtClean="0"/>
              <a:t> </a:t>
            </a:r>
            <a:r>
              <a:rPr lang="en-GB" baseline="0" dirty="0" err="1" smtClean="0"/>
              <a:t>tematskih</a:t>
            </a:r>
            <a:r>
              <a:rPr lang="en-GB" baseline="0" dirty="0" smtClean="0"/>
              <a:t> podrocij-8: </a:t>
            </a:r>
            <a:r>
              <a:rPr lang="en-GB" baseline="0" dirty="0" err="1" smtClean="0"/>
              <a:t>biodiverziteta</a:t>
            </a:r>
            <a:r>
              <a:rPr lang="en-GB" baseline="0" dirty="0" smtClean="0"/>
              <a:t>, </a:t>
            </a:r>
            <a:r>
              <a:rPr lang="en-GB" baseline="0" dirty="0" err="1" smtClean="0"/>
              <a:t>voda</a:t>
            </a:r>
            <a:r>
              <a:rPr lang="en-GB" baseline="0" dirty="0" smtClean="0"/>
              <a:t>, </a:t>
            </a:r>
            <a:r>
              <a:rPr lang="en-GB" baseline="0" dirty="0" err="1" smtClean="0"/>
              <a:t>morja</a:t>
            </a:r>
            <a:r>
              <a:rPr lang="en-GB" baseline="0" dirty="0" smtClean="0"/>
              <a:t>, </a:t>
            </a:r>
            <a:r>
              <a:rPr lang="en-GB" baseline="0" dirty="0" err="1" smtClean="0"/>
              <a:t>tla</a:t>
            </a:r>
            <a:r>
              <a:rPr lang="en-GB" baseline="0" dirty="0" smtClean="0"/>
              <a:t>, </a:t>
            </a:r>
            <a:r>
              <a:rPr lang="en-GB" baseline="0" dirty="0" err="1" smtClean="0"/>
              <a:t>klimatske</a:t>
            </a:r>
            <a:r>
              <a:rPr lang="en-GB" baseline="0" dirty="0" smtClean="0"/>
              <a:t> </a:t>
            </a:r>
            <a:r>
              <a:rPr lang="en-GB" baseline="0" dirty="0" err="1" smtClean="0"/>
              <a:t>spremembe</a:t>
            </a:r>
            <a:r>
              <a:rPr lang="en-GB" baseline="0" dirty="0" smtClean="0"/>
              <a:t>, </a:t>
            </a:r>
            <a:r>
              <a:rPr lang="en-GB" baseline="0" dirty="0" err="1" smtClean="0"/>
              <a:t>odaptki</a:t>
            </a:r>
            <a:r>
              <a:rPr lang="en-GB" baseline="0" dirty="0" smtClean="0"/>
              <a:t> in </a:t>
            </a:r>
            <a:r>
              <a:rPr lang="en-GB" baseline="0" dirty="0" err="1" smtClean="0"/>
              <a:t>ucnikovita</a:t>
            </a:r>
            <a:r>
              <a:rPr lang="en-GB" baseline="0" dirty="0" smtClean="0"/>
              <a:t> </a:t>
            </a:r>
            <a:r>
              <a:rPr lang="en-GB" baseline="0" dirty="0" err="1" smtClean="0"/>
              <a:t>raba</a:t>
            </a:r>
            <a:r>
              <a:rPr lang="en-GB" baseline="0" dirty="0" smtClean="0"/>
              <a:t> </a:t>
            </a:r>
            <a:r>
              <a:rPr lang="en-GB" baseline="0" dirty="0" err="1" smtClean="0"/>
              <a:t>virov</a:t>
            </a:r>
            <a:r>
              <a:rPr lang="en-GB" baseline="0" dirty="0" smtClean="0"/>
              <a:t>, </a:t>
            </a:r>
            <a:r>
              <a:rPr lang="en-GB" baseline="0" dirty="0" err="1" smtClean="0"/>
              <a:t>kemikalije</a:t>
            </a:r>
            <a:r>
              <a:rPr lang="en-GB" baseline="0" dirty="0" smtClean="0"/>
              <a:t>, </a:t>
            </a:r>
            <a:r>
              <a:rPr lang="en-GB" baseline="0" dirty="0" err="1" smtClean="0"/>
              <a:t>hrup</a:t>
            </a:r>
            <a:r>
              <a:rPr lang="en-GB" baseline="0" dirty="0" smtClean="0"/>
              <a:t> in </a:t>
            </a:r>
            <a:r>
              <a:rPr lang="en-GB" baseline="0" dirty="0" err="1" smtClean="0"/>
              <a:t>zdravje</a:t>
            </a:r>
            <a:r>
              <a:rPr lang="en-GB" baseline="0" dirty="0" smtClean="0"/>
              <a:t>. To </a:t>
            </a:r>
            <a:r>
              <a:rPr lang="en-GB" baseline="0" dirty="0" err="1" smtClean="0"/>
              <a:t>bomo</a:t>
            </a:r>
            <a:r>
              <a:rPr lang="en-GB" baseline="0" dirty="0" smtClean="0"/>
              <a:t> </a:t>
            </a:r>
            <a:r>
              <a:rPr lang="en-GB" baseline="0" dirty="0" err="1" smtClean="0"/>
              <a:t>nadgradili</a:t>
            </a:r>
            <a:r>
              <a:rPr lang="en-GB" baseline="0" dirty="0" smtClean="0"/>
              <a:t> z </a:t>
            </a:r>
            <a:r>
              <a:rPr lang="en-GB" baseline="0" dirty="0" err="1" smtClean="0"/>
              <a:t>anlizo</a:t>
            </a:r>
            <a:r>
              <a:rPr lang="en-GB" baseline="0" dirty="0" smtClean="0"/>
              <a:t> </a:t>
            </a:r>
            <a:r>
              <a:rPr lang="en-GB" baseline="0" dirty="0" err="1" smtClean="0"/>
              <a:t>sektorjev</a:t>
            </a:r>
            <a:r>
              <a:rPr lang="en-GB" baseline="0" dirty="0" smtClean="0"/>
              <a:t> </a:t>
            </a:r>
            <a:r>
              <a:rPr lang="en-GB" baseline="0" dirty="0" err="1" smtClean="0"/>
              <a:t>kako</a:t>
            </a:r>
            <a:r>
              <a:rPr lang="en-GB" baseline="0" dirty="0" smtClean="0"/>
              <a:t> se </a:t>
            </a:r>
            <a:r>
              <a:rPr lang="en-GB" baseline="0" dirty="0" err="1" smtClean="0"/>
              <a:t>okoljski</a:t>
            </a:r>
            <a:r>
              <a:rPr lang="en-GB" baseline="0" dirty="0" smtClean="0"/>
              <a:t> </a:t>
            </a:r>
            <a:r>
              <a:rPr lang="en-GB" baseline="0" dirty="0" err="1" smtClean="0"/>
              <a:t>vidiki</a:t>
            </a:r>
            <a:r>
              <a:rPr lang="en-GB" baseline="0" dirty="0" smtClean="0"/>
              <a:t> </a:t>
            </a:r>
            <a:r>
              <a:rPr lang="en-GB" baseline="0" dirty="0" err="1" smtClean="0"/>
              <a:t>upostevajo</a:t>
            </a:r>
            <a:r>
              <a:rPr lang="en-GB" baseline="0" dirty="0" smtClean="0"/>
              <a:t> in </a:t>
            </a:r>
            <a:r>
              <a:rPr lang="en-GB" baseline="0" dirty="0" err="1" smtClean="0"/>
              <a:t>pojavljajo</a:t>
            </a:r>
            <a:r>
              <a:rPr lang="en-GB" baseline="0" dirty="0" smtClean="0"/>
              <a:t> v </a:t>
            </a:r>
            <a:r>
              <a:rPr lang="en-GB" baseline="0" dirty="0" err="1" smtClean="0"/>
              <a:t>sektorskih</a:t>
            </a:r>
            <a:r>
              <a:rPr lang="en-GB" baseline="0" dirty="0" smtClean="0"/>
              <a:t> </a:t>
            </a:r>
            <a:r>
              <a:rPr lang="en-GB" baseline="0" dirty="0" err="1" smtClean="0"/>
              <a:t>politikah</a:t>
            </a:r>
            <a:r>
              <a:rPr lang="en-GB" baseline="0" dirty="0" smtClean="0"/>
              <a:t> (</a:t>
            </a:r>
            <a:r>
              <a:rPr lang="en-GB" baseline="0" dirty="0" err="1" smtClean="0"/>
              <a:t>energetika,kmetijstvo</a:t>
            </a:r>
            <a:r>
              <a:rPr lang="en-GB" baseline="0" dirty="0" smtClean="0"/>
              <a:t>, </a:t>
            </a:r>
            <a:r>
              <a:rPr lang="en-GB" baseline="0" dirty="0" err="1" smtClean="0"/>
              <a:t>promet</a:t>
            </a:r>
            <a:r>
              <a:rPr lang="en-GB" baseline="0" dirty="0" smtClean="0"/>
              <a:t>, </a:t>
            </a:r>
            <a:r>
              <a:rPr lang="en-GB" baseline="0" dirty="0" err="1" smtClean="0"/>
              <a:t>gozdarstvo</a:t>
            </a:r>
            <a:r>
              <a:rPr lang="en-GB" baseline="0" dirty="0" smtClean="0"/>
              <a:t>, </a:t>
            </a:r>
            <a:r>
              <a:rPr lang="en-GB" baseline="0" dirty="0" err="1" smtClean="0"/>
              <a:t>ribistvo</a:t>
            </a:r>
            <a:r>
              <a:rPr lang="en-GB" baseline="0" dirty="0" smtClean="0"/>
              <a:t> </a:t>
            </a:r>
            <a:r>
              <a:rPr lang="en-GB" baseline="0" dirty="0" err="1" smtClean="0"/>
              <a:t>itd</a:t>
            </a:r>
            <a:r>
              <a:rPr lang="en-GB" baseline="0" dirty="0" smtClean="0"/>
              <a:t>).</a:t>
            </a:r>
          </a:p>
          <a:p>
            <a:r>
              <a:rPr lang="en-GB" baseline="0" dirty="0" smtClean="0"/>
              <a:t>V </a:t>
            </a:r>
            <a:r>
              <a:rPr lang="en-GB" baseline="0" dirty="0" err="1" smtClean="0"/>
              <a:t>sintezi</a:t>
            </a:r>
            <a:r>
              <a:rPr lang="en-GB" baseline="0" dirty="0" smtClean="0"/>
              <a:t> </a:t>
            </a:r>
            <a:r>
              <a:rPr lang="en-GB" baseline="0" dirty="0" err="1" smtClean="0"/>
              <a:t>bomo</a:t>
            </a:r>
            <a:r>
              <a:rPr lang="en-GB" baseline="0" dirty="0" smtClean="0"/>
              <a:t> </a:t>
            </a:r>
            <a:r>
              <a:rPr lang="en-GB" baseline="0" dirty="0" err="1" smtClean="0"/>
              <a:t>ocenili</a:t>
            </a:r>
            <a:r>
              <a:rPr lang="en-GB" baseline="0" dirty="0" smtClean="0"/>
              <a:t> </a:t>
            </a:r>
            <a:r>
              <a:rPr lang="en-GB" baseline="0" dirty="0" err="1" smtClean="0"/>
              <a:t>vlogo</a:t>
            </a:r>
            <a:r>
              <a:rPr lang="en-GB" baseline="0" dirty="0" smtClean="0"/>
              <a:t> in </a:t>
            </a:r>
            <a:r>
              <a:rPr lang="en-GB" baseline="0" dirty="0" err="1" smtClean="0"/>
              <a:t>dosezge</a:t>
            </a:r>
            <a:r>
              <a:rPr lang="en-GB" baseline="0" dirty="0" smtClean="0"/>
              <a:t> </a:t>
            </a:r>
            <a:r>
              <a:rPr lang="en-GB" baseline="0" dirty="0" err="1" smtClean="0"/>
              <a:t>na</a:t>
            </a:r>
            <a:r>
              <a:rPr lang="en-GB" baseline="0" dirty="0" smtClean="0"/>
              <a:t> </a:t>
            </a:r>
            <a:r>
              <a:rPr lang="en-GB" baseline="0" dirty="0" err="1" smtClean="0"/>
              <a:t>podrocju</a:t>
            </a:r>
            <a:r>
              <a:rPr lang="en-GB" baseline="0" dirty="0" smtClean="0"/>
              <a:t> </a:t>
            </a:r>
            <a:r>
              <a:rPr lang="en-GB" baseline="0" dirty="0" err="1" smtClean="0"/>
              <a:t>okolja</a:t>
            </a:r>
            <a:r>
              <a:rPr lang="en-GB" baseline="0" dirty="0" smtClean="0"/>
              <a:t> (</a:t>
            </a:r>
            <a:r>
              <a:rPr lang="en-GB" baseline="0" dirty="0" err="1" smtClean="0"/>
              <a:t>zavarovani</a:t>
            </a:r>
            <a:r>
              <a:rPr lang="en-GB" baseline="0" dirty="0" smtClean="0"/>
              <a:t> </a:t>
            </a:r>
            <a:r>
              <a:rPr lang="en-GB" baseline="0" dirty="0" err="1" smtClean="0"/>
              <a:t>naravni</a:t>
            </a:r>
            <a:r>
              <a:rPr lang="en-GB" baseline="0" dirty="0" smtClean="0"/>
              <a:t> capital), </a:t>
            </a:r>
            <a:r>
              <a:rPr lang="en-GB" baseline="0" dirty="0" err="1" smtClean="0"/>
              <a:t>ekonomije</a:t>
            </a:r>
            <a:r>
              <a:rPr lang="en-GB" baseline="0" dirty="0" smtClean="0"/>
              <a:t> (</a:t>
            </a:r>
            <a:r>
              <a:rPr lang="en-GB" baseline="0" dirty="0" err="1" smtClean="0"/>
              <a:t>ucinkovita</a:t>
            </a:r>
            <a:r>
              <a:rPr lang="en-GB" baseline="0" dirty="0" smtClean="0"/>
              <a:t> </a:t>
            </a:r>
            <a:r>
              <a:rPr lang="en-GB" baseline="0" dirty="0" err="1" smtClean="0"/>
              <a:t>raba</a:t>
            </a:r>
            <a:r>
              <a:rPr lang="en-GB" baseline="0" dirty="0" smtClean="0"/>
              <a:t> </a:t>
            </a:r>
            <a:r>
              <a:rPr lang="en-GB" baseline="0" dirty="0" err="1" smtClean="0"/>
              <a:t>virov</a:t>
            </a:r>
            <a:r>
              <a:rPr lang="en-GB" baseline="0" dirty="0" smtClean="0"/>
              <a:t>) in </a:t>
            </a:r>
            <a:r>
              <a:rPr lang="en-GB" baseline="0" dirty="0" err="1" smtClean="0"/>
              <a:t>bv</a:t>
            </a:r>
            <a:r>
              <a:rPr lang="en-GB" baseline="0" dirty="0" smtClean="0"/>
              <a:t> </a:t>
            </a:r>
            <a:r>
              <a:rPr lang="en-GB" baseline="0" dirty="0" err="1" smtClean="0"/>
              <a:t>zvezi</a:t>
            </a:r>
            <a:r>
              <a:rPr lang="en-GB" baseline="0" dirty="0" smtClean="0"/>
              <a:t> z </a:t>
            </a:r>
            <a:r>
              <a:rPr lang="en-GB" baseline="0" dirty="0" err="1" smtClean="0"/>
              <a:t>ljudmi-zdravje</a:t>
            </a:r>
            <a:r>
              <a:rPr lang="en-GB" baseline="0" dirty="0" smtClean="0"/>
              <a:t> in well being. </a:t>
            </a:r>
            <a:r>
              <a:rPr lang="en-GB" baseline="0" dirty="0" err="1" smtClean="0"/>
              <a:t>Analize</a:t>
            </a:r>
            <a:r>
              <a:rPr lang="en-GB" baseline="0" dirty="0" smtClean="0"/>
              <a:t> </a:t>
            </a:r>
            <a:r>
              <a:rPr lang="en-GB" baseline="0" dirty="0" err="1" smtClean="0"/>
              <a:t>bodo</a:t>
            </a:r>
            <a:r>
              <a:rPr lang="en-GB" baseline="0" dirty="0" smtClean="0"/>
              <a:t> </a:t>
            </a:r>
            <a:r>
              <a:rPr lang="en-GB" baseline="0" dirty="0" err="1" smtClean="0"/>
              <a:t>opremljne</a:t>
            </a:r>
            <a:r>
              <a:rPr lang="en-GB" baseline="0" dirty="0" smtClean="0"/>
              <a:t> z </a:t>
            </a:r>
            <a:r>
              <a:rPr lang="en-GB" baseline="0" dirty="0" err="1" smtClean="0"/>
              <a:t>kazalci</a:t>
            </a:r>
            <a:r>
              <a:rPr lang="en-GB" baseline="0" dirty="0" smtClean="0"/>
              <a:t> in </a:t>
            </a:r>
            <a:r>
              <a:rPr lang="en-GB" baseline="0" dirty="0" err="1" smtClean="0"/>
              <a:t>izgledi</a:t>
            </a:r>
            <a:r>
              <a:rPr lang="en-GB" baseline="0" dirty="0" smtClean="0"/>
              <a:t> do 2030, </a:t>
            </a:r>
            <a:r>
              <a:rPr lang="en-GB" baseline="0" dirty="0" err="1" smtClean="0"/>
              <a:t>podalga</a:t>
            </a:r>
            <a:r>
              <a:rPr lang="en-GB" baseline="0" dirty="0" smtClean="0"/>
              <a:t> </a:t>
            </a:r>
            <a:r>
              <a:rPr lang="en-GB" baseline="0" dirty="0" err="1" smtClean="0"/>
              <a:t>bo</a:t>
            </a:r>
            <a:r>
              <a:rPr lang="en-GB" baseline="0" dirty="0" smtClean="0"/>
              <a:t> </a:t>
            </a:r>
            <a:r>
              <a:rPr lang="en-GB" baseline="0" dirty="0" err="1" smtClean="0"/>
              <a:t>okoljski</a:t>
            </a:r>
            <a:r>
              <a:rPr lang="en-GB" baseline="0" dirty="0" smtClean="0"/>
              <a:t> </a:t>
            </a:r>
            <a:r>
              <a:rPr lang="en-GB" baseline="0" dirty="0" err="1" smtClean="0"/>
              <a:t>aquis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30</a:t>
            </a:fld>
            <a:endParaRPr lang="en-GB" dirty="0"/>
          </a:p>
        </p:txBody>
      </p:sp>
    </p:spTree>
    <p:extLst>
      <p:ext uri="{BB962C8B-B14F-4D97-AF65-F5344CB8AC3E}">
        <p14:creationId xmlns:p14="http://schemas.microsoft.com/office/powerpoint/2010/main" val="3888243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endParaRPr lang="en-GB" altLang="en-US" dirty="0">
              <a:solidFill>
                <a:schemeClr val="accent5">
                  <a:lumMod val="75000"/>
                </a:schemeClr>
              </a:solidFill>
            </a:endParaRPr>
          </a:p>
          <a:p>
            <a:pPr eaLnBrk="1" hangingPunct="1">
              <a:spcBef>
                <a:spcPct val="50000"/>
              </a:spcBef>
            </a:pPr>
            <a:r>
              <a:rPr lang="en-GB" altLang="en-US" dirty="0" err="1">
                <a:solidFill>
                  <a:schemeClr val="accent5">
                    <a:lumMod val="75000"/>
                  </a:schemeClr>
                </a:solidFill>
              </a:rPr>
              <a:t>Pricakujemo</a:t>
            </a:r>
            <a:r>
              <a:rPr lang="en-GB" altLang="en-US" dirty="0">
                <a:solidFill>
                  <a:schemeClr val="accent5">
                    <a:lumMod val="75000"/>
                  </a:schemeClr>
                </a:solidFill>
              </a:rPr>
              <a:t> da </a:t>
            </a:r>
            <a:r>
              <a:rPr lang="en-GB" altLang="en-US" dirty="0" err="1">
                <a:solidFill>
                  <a:schemeClr val="accent5">
                    <a:lumMod val="75000"/>
                  </a:schemeClr>
                </a:solidFill>
              </a:rPr>
              <a:t>bodo</a:t>
            </a:r>
            <a:r>
              <a:rPr lang="en-GB" altLang="en-US" dirty="0">
                <a:solidFill>
                  <a:schemeClr val="accent5">
                    <a:lumMod val="75000"/>
                  </a:schemeClr>
                </a:solidFill>
              </a:rPr>
              <a:t> </a:t>
            </a:r>
            <a:r>
              <a:rPr lang="en-GB" altLang="en-US" dirty="0" err="1">
                <a:solidFill>
                  <a:schemeClr val="accent5">
                    <a:lumMod val="75000"/>
                  </a:schemeClr>
                </a:solidFill>
              </a:rPr>
              <a:t>tematske</a:t>
            </a:r>
            <a:r>
              <a:rPr lang="en-GB" altLang="en-US" dirty="0">
                <a:solidFill>
                  <a:schemeClr val="accent5">
                    <a:lumMod val="75000"/>
                  </a:schemeClr>
                </a:solidFill>
              </a:rPr>
              <a:t> </a:t>
            </a:r>
            <a:r>
              <a:rPr lang="en-GB" altLang="en-US" dirty="0" err="1">
                <a:solidFill>
                  <a:schemeClr val="accent5">
                    <a:lumMod val="75000"/>
                  </a:schemeClr>
                </a:solidFill>
              </a:rPr>
              <a:t>anlize</a:t>
            </a:r>
            <a:r>
              <a:rPr lang="en-GB" altLang="en-US" dirty="0">
                <a:solidFill>
                  <a:schemeClr val="accent5">
                    <a:lumMod val="75000"/>
                  </a:schemeClr>
                </a:solidFill>
              </a:rPr>
              <a:t> </a:t>
            </a:r>
            <a:r>
              <a:rPr lang="en-GB" altLang="en-US" dirty="0" err="1">
                <a:solidFill>
                  <a:schemeClr val="accent5">
                    <a:lumMod val="75000"/>
                  </a:schemeClr>
                </a:solidFill>
              </a:rPr>
              <a:t>pokazale</a:t>
            </a:r>
            <a:r>
              <a:rPr lang="en-GB" altLang="en-US" dirty="0">
                <a:solidFill>
                  <a:schemeClr val="accent5">
                    <a:lumMod val="75000"/>
                  </a:schemeClr>
                </a:solidFill>
              </a:rPr>
              <a:t> </a:t>
            </a:r>
            <a:r>
              <a:rPr lang="en-GB" altLang="en-US" dirty="0" err="1">
                <a:solidFill>
                  <a:schemeClr val="accent5">
                    <a:lumMod val="75000"/>
                  </a:schemeClr>
                </a:solidFill>
              </a:rPr>
              <a:t>podobno</a:t>
            </a:r>
            <a:r>
              <a:rPr lang="en-GB" altLang="en-US" dirty="0">
                <a:solidFill>
                  <a:schemeClr val="accent5">
                    <a:lumMod val="75000"/>
                  </a:schemeClr>
                </a:solidFill>
              </a:rPr>
              <a:t> </a:t>
            </a:r>
            <a:r>
              <a:rPr lang="en-GB" altLang="en-US" dirty="0" err="1">
                <a:solidFill>
                  <a:schemeClr val="accent5">
                    <a:lumMod val="75000"/>
                  </a:schemeClr>
                </a:solidFill>
              </a:rPr>
              <a:t>sliko</a:t>
            </a:r>
            <a:r>
              <a:rPr lang="en-GB" altLang="en-US" dirty="0">
                <a:solidFill>
                  <a:schemeClr val="accent5">
                    <a:lumMod val="75000"/>
                  </a:schemeClr>
                </a:solidFill>
              </a:rPr>
              <a:t> </a:t>
            </a:r>
            <a:r>
              <a:rPr lang="en-GB" altLang="en-US" dirty="0" err="1">
                <a:solidFill>
                  <a:schemeClr val="accent5">
                    <a:lumMod val="75000"/>
                  </a:schemeClr>
                </a:solidFill>
              </a:rPr>
              <a:t>kot</a:t>
            </a:r>
            <a:r>
              <a:rPr lang="en-GB" altLang="en-US" dirty="0">
                <a:solidFill>
                  <a:schemeClr val="accent5">
                    <a:lumMod val="75000"/>
                  </a:schemeClr>
                </a:solidFill>
              </a:rPr>
              <a:t> 2015, </a:t>
            </a:r>
            <a:r>
              <a:rPr lang="en-GB" altLang="en-US" dirty="0" err="1">
                <a:solidFill>
                  <a:schemeClr val="accent5">
                    <a:lumMod val="75000"/>
                  </a:schemeClr>
                </a:solidFill>
              </a:rPr>
              <a:t>nezasciten</a:t>
            </a:r>
            <a:r>
              <a:rPr lang="en-GB" altLang="en-US" dirty="0">
                <a:solidFill>
                  <a:schemeClr val="accent5">
                    <a:lumMod val="75000"/>
                  </a:schemeClr>
                </a:solidFill>
              </a:rPr>
              <a:t> </a:t>
            </a:r>
            <a:r>
              <a:rPr lang="en-GB" altLang="en-US" dirty="0" err="1">
                <a:solidFill>
                  <a:schemeClr val="accent5">
                    <a:lumMod val="75000"/>
                  </a:schemeClr>
                </a:solidFill>
              </a:rPr>
              <a:t>naravni</a:t>
            </a:r>
            <a:r>
              <a:rPr lang="en-GB" altLang="en-US" dirty="0">
                <a:solidFill>
                  <a:schemeClr val="accent5">
                    <a:lumMod val="75000"/>
                  </a:schemeClr>
                </a:solidFill>
              </a:rPr>
              <a:t> capital, </a:t>
            </a:r>
            <a:r>
              <a:rPr lang="en-GB" altLang="en-US" dirty="0" err="1">
                <a:solidFill>
                  <a:schemeClr val="accent5">
                    <a:lumMod val="75000"/>
                  </a:schemeClr>
                </a:solidFill>
              </a:rPr>
              <a:t>narascajoci</a:t>
            </a:r>
            <a:r>
              <a:rPr lang="en-GB" altLang="en-US" dirty="0">
                <a:solidFill>
                  <a:schemeClr val="accent5">
                    <a:lumMod val="75000"/>
                  </a:schemeClr>
                </a:solidFill>
              </a:rPr>
              <a:t> problem v </a:t>
            </a:r>
            <a:r>
              <a:rPr lang="en-GB" altLang="en-US" dirty="0" err="1">
                <a:solidFill>
                  <a:schemeClr val="accent5">
                    <a:lumMod val="75000"/>
                  </a:schemeClr>
                </a:solidFill>
              </a:rPr>
              <a:t>zvezi</a:t>
            </a:r>
            <a:r>
              <a:rPr lang="en-GB" altLang="en-US" dirty="0">
                <a:solidFill>
                  <a:schemeClr val="accent5">
                    <a:lumMod val="75000"/>
                  </a:schemeClr>
                </a:solidFill>
              </a:rPr>
              <a:t> z </a:t>
            </a:r>
            <a:r>
              <a:rPr lang="en-GB" altLang="en-US" dirty="0" err="1">
                <a:solidFill>
                  <a:schemeClr val="accent5">
                    <a:lumMod val="75000"/>
                  </a:schemeClr>
                </a:solidFill>
              </a:rPr>
              <a:t>zdravjem</a:t>
            </a:r>
            <a:r>
              <a:rPr lang="en-GB" altLang="en-US" dirty="0">
                <a:solidFill>
                  <a:schemeClr val="accent5">
                    <a:lumMod val="75000"/>
                  </a:schemeClr>
                </a:solidFill>
              </a:rPr>
              <a:t> in wellbeing, in </a:t>
            </a:r>
            <a:r>
              <a:rPr lang="en-GB" altLang="en-US" dirty="0" err="1">
                <a:solidFill>
                  <a:schemeClr val="accent5">
                    <a:lumMod val="75000"/>
                  </a:schemeClr>
                </a:solidFill>
              </a:rPr>
              <a:t>nekaterimi</a:t>
            </a:r>
            <a:r>
              <a:rPr lang="en-GB" altLang="en-US" dirty="0">
                <a:solidFill>
                  <a:schemeClr val="accent5">
                    <a:lumMod val="75000"/>
                  </a:schemeClr>
                </a:solidFill>
              </a:rPr>
              <a:t> </a:t>
            </a:r>
            <a:r>
              <a:rPr lang="en-GB" altLang="en-US" dirty="0" err="1">
                <a:solidFill>
                  <a:schemeClr val="accent5">
                    <a:lumMod val="75000"/>
                  </a:schemeClr>
                </a:solidFill>
              </a:rPr>
              <a:t>naravnimi</a:t>
            </a:r>
            <a:r>
              <a:rPr lang="en-GB" altLang="en-US" dirty="0">
                <a:solidFill>
                  <a:schemeClr val="accent5">
                    <a:lumMod val="75000"/>
                  </a:schemeClr>
                </a:solidFill>
              </a:rPr>
              <a:t> </a:t>
            </a:r>
            <a:r>
              <a:rPr lang="en-GB" altLang="en-US" dirty="0" err="1">
                <a:solidFill>
                  <a:schemeClr val="accent5">
                    <a:lumMod val="75000"/>
                  </a:schemeClr>
                </a:solidFill>
              </a:rPr>
              <a:t>viri</a:t>
            </a:r>
            <a:r>
              <a:rPr lang="en-GB" altLang="en-US" dirty="0">
                <a:solidFill>
                  <a:schemeClr val="accent5">
                    <a:lumMod val="75000"/>
                  </a:schemeClr>
                </a:solidFill>
              </a:rPr>
              <a:t> (</a:t>
            </a:r>
            <a:r>
              <a:rPr lang="en-GB" altLang="en-US" dirty="0" err="1">
                <a:solidFill>
                  <a:schemeClr val="accent5">
                    <a:lumMod val="75000"/>
                  </a:schemeClr>
                </a:solidFill>
              </a:rPr>
              <a:t>morja</a:t>
            </a:r>
            <a:r>
              <a:rPr lang="en-GB" altLang="en-US" dirty="0">
                <a:solidFill>
                  <a:schemeClr val="accent5">
                    <a:lumMod val="75000"/>
                  </a:schemeClr>
                </a:solidFill>
              </a:rPr>
              <a:t>, </a:t>
            </a:r>
            <a:r>
              <a:rPr lang="en-GB" altLang="en-US" dirty="0" err="1">
                <a:solidFill>
                  <a:schemeClr val="accent5">
                    <a:lumMod val="75000"/>
                  </a:schemeClr>
                </a:solidFill>
              </a:rPr>
              <a:t>tla</a:t>
            </a:r>
            <a:r>
              <a:rPr lang="en-GB" altLang="en-US" dirty="0">
                <a:solidFill>
                  <a:schemeClr val="accent5">
                    <a:lumMod val="75000"/>
                  </a:schemeClr>
                </a:solidFill>
              </a:rPr>
              <a:t>..) </a:t>
            </a:r>
            <a:r>
              <a:rPr lang="en-GB" altLang="en-US" dirty="0" err="1">
                <a:solidFill>
                  <a:schemeClr val="accent5">
                    <a:lumMod val="75000"/>
                  </a:schemeClr>
                </a:solidFill>
              </a:rPr>
              <a:t>Leta</a:t>
            </a:r>
            <a:r>
              <a:rPr lang="en-GB" altLang="en-US" dirty="0">
                <a:solidFill>
                  <a:schemeClr val="accent5">
                    <a:lumMod val="75000"/>
                  </a:schemeClr>
                </a:solidFill>
              </a:rPr>
              <a:t> 2015 </a:t>
            </a:r>
            <a:r>
              <a:rPr lang="en-GB" altLang="en-US" dirty="0" err="1">
                <a:solidFill>
                  <a:schemeClr val="accent5">
                    <a:lumMod val="75000"/>
                  </a:schemeClr>
                </a:solidFill>
              </a:rPr>
              <a:t>smo</a:t>
            </a:r>
            <a:r>
              <a:rPr lang="en-GB" altLang="en-US" dirty="0">
                <a:solidFill>
                  <a:schemeClr val="accent5">
                    <a:lumMod val="75000"/>
                  </a:schemeClr>
                </a:solidFill>
              </a:rPr>
              <a:t> </a:t>
            </a:r>
            <a:r>
              <a:rPr lang="en-GB" altLang="en-US" dirty="0" err="1">
                <a:solidFill>
                  <a:schemeClr val="accent5">
                    <a:lumMod val="75000"/>
                  </a:schemeClr>
                </a:solidFill>
              </a:rPr>
              <a:t>tudi</a:t>
            </a:r>
            <a:r>
              <a:rPr lang="en-GB" altLang="en-US" dirty="0">
                <a:solidFill>
                  <a:schemeClr val="accent5">
                    <a:lumMod val="75000"/>
                  </a:schemeClr>
                </a:solidFill>
              </a:rPr>
              <a:t> </a:t>
            </a:r>
            <a:r>
              <a:rPr lang="en-GB" altLang="en-US" dirty="0" err="1">
                <a:solidFill>
                  <a:schemeClr val="accent5">
                    <a:lumMod val="75000"/>
                  </a:schemeClr>
                </a:solidFill>
              </a:rPr>
              <a:t>ugotovili</a:t>
            </a:r>
            <a:r>
              <a:rPr lang="en-GB" altLang="en-US" dirty="0">
                <a:solidFill>
                  <a:schemeClr val="accent5">
                    <a:lumMod val="75000"/>
                  </a:schemeClr>
                </a:solidFill>
              </a:rPr>
              <a:t> da </a:t>
            </a:r>
            <a:r>
              <a:rPr lang="en-GB" altLang="en-US" dirty="0" err="1">
                <a:solidFill>
                  <a:schemeClr val="accent5">
                    <a:lumMod val="75000"/>
                  </a:schemeClr>
                </a:solidFill>
              </a:rPr>
              <a:t>dogorocni</a:t>
            </a:r>
            <a:r>
              <a:rPr lang="en-GB" altLang="en-US" dirty="0">
                <a:solidFill>
                  <a:schemeClr val="accent5">
                    <a:lumMod val="75000"/>
                  </a:schemeClr>
                </a:solidFill>
              </a:rPr>
              <a:t> </a:t>
            </a:r>
            <a:r>
              <a:rPr lang="en-GB" altLang="en-US" dirty="0" err="1">
                <a:solidFill>
                  <a:schemeClr val="accent5">
                    <a:lumMod val="75000"/>
                  </a:schemeClr>
                </a:solidFill>
              </a:rPr>
              <a:t>trendi</a:t>
            </a:r>
            <a:r>
              <a:rPr lang="en-GB" altLang="en-US" dirty="0">
                <a:solidFill>
                  <a:schemeClr val="accent5">
                    <a:lumMod val="75000"/>
                  </a:schemeClr>
                </a:solidFill>
              </a:rPr>
              <a:t> </a:t>
            </a:r>
            <a:r>
              <a:rPr lang="en-GB" altLang="en-US" dirty="0" err="1">
                <a:solidFill>
                  <a:schemeClr val="accent5">
                    <a:lumMod val="75000"/>
                  </a:schemeClr>
                </a:solidFill>
              </a:rPr>
              <a:t>niso</a:t>
            </a:r>
            <a:r>
              <a:rPr lang="en-GB" altLang="en-US" dirty="0">
                <a:solidFill>
                  <a:schemeClr val="accent5">
                    <a:lumMod val="75000"/>
                  </a:schemeClr>
                </a:solidFill>
              </a:rPr>
              <a:t> </a:t>
            </a:r>
            <a:r>
              <a:rPr lang="en-GB" altLang="en-US" dirty="0" err="1">
                <a:solidFill>
                  <a:schemeClr val="accent5">
                    <a:lumMod val="75000"/>
                  </a:schemeClr>
                </a:solidFill>
              </a:rPr>
              <a:t>tako</a:t>
            </a:r>
            <a:r>
              <a:rPr lang="en-GB" altLang="en-US" dirty="0">
                <a:solidFill>
                  <a:schemeClr val="accent5">
                    <a:lumMod val="75000"/>
                  </a:schemeClr>
                </a:solidFill>
              </a:rPr>
              <a:t> </a:t>
            </a:r>
            <a:r>
              <a:rPr lang="en-GB" altLang="en-US" dirty="0" err="1">
                <a:solidFill>
                  <a:schemeClr val="accent5">
                    <a:lumMod val="75000"/>
                  </a:schemeClr>
                </a:solidFill>
              </a:rPr>
              <a:t>pozitivni</a:t>
            </a:r>
            <a:r>
              <a:rPr lang="en-GB" altLang="en-US" dirty="0">
                <a:solidFill>
                  <a:schemeClr val="accent5">
                    <a:lumMod val="75000"/>
                  </a:schemeClr>
                </a:solidFill>
              </a:rPr>
              <a:t> </a:t>
            </a:r>
            <a:r>
              <a:rPr lang="en-GB" altLang="en-US" dirty="0" err="1">
                <a:solidFill>
                  <a:schemeClr val="accent5">
                    <a:lumMod val="75000"/>
                  </a:schemeClr>
                </a:solidFill>
              </a:rPr>
              <a:t>ceprav</a:t>
            </a:r>
            <a:r>
              <a:rPr lang="en-GB" altLang="en-US" dirty="0">
                <a:solidFill>
                  <a:schemeClr val="accent5">
                    <a:lumMod val="75000"/>
                  </a:schemeClr>
                </a:solidFill>
              </a:rPr>
              <a:t> so v </a:t>
            </a:r>
            <a:r>
              <a:rPr lang="en-GB" altLang="en-US" dirty="0" err="1">
                <a:solidFill>
                  <a:schemeClr val="accent5">
                    <a:lumMod val="75000"/>
                  </a:schemeClr>
                </a:solidFill>
              </a:rPr>
              <a:t>kratkem</a:t>
            </a:r>
            <a:r>
              <a:rPr lang="en-GB" altLang="en-US" dirty="0">
                <a:solidFill>
                  <a:schemeClr val="accent5">
                    <a:lumMod val="75000"/>
                  </a:schemeClr>
                </a:solidFill>
              </a:rPr>
              <a:t> </a:t>
            </a:r>
            <a:r>
              <a:rPr lang="en-GB" altLang="en-US" dirty="0" err="1">
                <a:solidFill>
                  <a:schemeClr val="accent5">
                    <a:lumMod val="75000"/>
                  </a:schemeClr>
                </a:solidFill>
              </a:rPr>
              <a:t>roku</a:t>
            </a:r>
            <a:r>
              <a:rPr lang="en-GB" altLang="en-US" dirty="0">
                <a:solidFill>
                  <a:schemeClr val="accent5">
                    <a:lumMod val="75000"/>
                  </a:schemeClr>
                </a:solidFill>
              </a:rPr>
              <a:t> </a:t>
            </a:r>
            <a:r>
              <a:rPr lang="en-GB" altLang="en-US" dirty="0" err="1">
                <a:solidFill>
                  <a:schemeClr val="accent5">
                    <a:lumMod val="75000"/>
                  </a:schemeClr>
                </a:solidFill>
              </a:rPr>
              <a:t>pozitivni</a:t>
            </a:r>
            <a:r>
              <a:rPr lang="en-GB" altLang="en-US" dirty="0">
                <a:solidFill>
                  <a:schemeClr val="accent5">
                    <a:lumMod val="75000"/>
                  </a:schemeClr>
                </a:solidFill>
              </a:rPr>
              <a:t> </a:t>
            </a:r>
            <a:r>
              <a:rPr lang="en-GB" altLang="en-US" dirty="0" err="1">
                <a:solidFill>
                  <a:schemeClr val="accent5">
                    <a:lumMod val="75000"/>
                  </a:schemeClr>
                </a:solidFill>
              </a:rPr>
              <a:t>ali</a:t>
            </a:r>
            <a:r>
              <a:rPr lang="en-GB" altLang="en-US" dirty="0">
                <a:solidFill>
                  <a:schemeClr val="accent5">
                    <a:lumMod val="75000"/>
                  </a:schemeClr>
                </a:solidFill>
              </a:rPr>
              <a:t> </a:t>
            </a:r>
            <a:r>
              <a:rPr lang="en-GB" altLang="en-US" dirty="0" err="1">
                <a:solidFill>
                  <a:schemeClr val="accent5">
                    <a:lumMod val="75000"/>
                  </a:schemeClr>
                </a:solidFill>
              </a:rPr>
              <a:t>neutralni</a:t>
            </a:r>
            <a:r>
              <a:rPr lang="en-GB" altLang="en-US" dirty="0">
                <a:solidFill>
                  <a:schemeClr val="accent5">
                    <a:lumMod val="75000"/>
                  </a:schemeClr>
                </a:solidFill>
              </a:rPr>
              <a:t>. (</a:t>
            </a:r>
            <a:r>
              <a:rPr lang="en-GB" altLang="en-US" dirty="0" err="1">
                <a:solidFill>
                  <a:schemeClr val="accent5">
                    <a:lumMod val="75000"/>
                  </a:schemeClr>
                </a:solidFill>
              </a:rPr>
              <a:t>glej</a:t>
            </a:r>
            <a:r>
              <a:rPr lang="en-GB" altLang="en-US" dirty="0">
                <a:solidFill>
                  <a:schemeClr val="accent5">
                    <a:lumMod val="75000"/>
                  </a:schemeClr>
                </a:solidFill>
              </a:rPr>
              <a:t> </a:t>
            </a:r>
            <a:r>
              <a:rPr lang="en-GB" altLang="en-US" dirty="0" err="1">
                <a:solidFill>
                  <a:schemeClr val="accent5">
                    <a:lumMod val="75000"/>
                  </a:schemeClr>
                </a:solidFill>
              </a:rPr>
              <a:t>spodnjo</a:t>
            </a:r>
            <a:r>
              <a:rPr lang="en-GB" altLang="en-US" dirty="0">
                <a:solidFill>
                  <a:schemeClr val="accent5">
                    <a:lumMod val="75000"/>
                  </a:schemeClr>
                </a:solidFill>
              </a:rPr>
              <a:t> </a:t>
            </a:r>
            <a:r>
              <a:rPr lang="en-GB" altLang="en-US" dirty="0" err="1">
                <a:solidFill>
                  <a:schemeClr val="accent5">
                    <a:lumMod val="75000"/>
                  </a:schemeClr>
                </a:solidFill>
              </a:rPr>
              <a:t>vrstico</a:t>
            </a:r>
            <a:r>
              <a:rPr lang="en-GB" altLang="en-US" dirty="0">
                <a:solidFill>
                  <a:schemeClr val="accent5">
                    <a:lumMod val="75000"/>
                  </a:schemeClr>
                </a:solidFill>
              </a:rPr>
              <a:t> </a:t>
            </a:r>
            <a:r>
              <a:rPr lang="en-GB" altLang="en-US" dirty="0" err="1">
                <a:solidFill>
                  <a:schemeClr val="accent5">
                    <a:lumMod val="75000"/>
                  </a:schemeClr>
                </a:solidFill>
              </a:rPr>
              <a:t>na</a:t>
            </a:r>
            <a:r>
              <a:rPr lang="en-GB" altLang="en-US" dirty="0">
                <a:solidFill>
                  <a:schemeClr val="accent5">
                    <a:lumMod val="75000"/>
                  </a:schemeClr>
                </a:solidFill>
              </a:rPr>
              <a:t> piano </a:t>
            </a:r>
            <a:r>
              <a:rPr lang="en-GB" altLang="en-US" dirty="0" err="1">
                <a:solidFill>
                  <a:schemeClr val="accent5">
                    <a:lumMod val="75000"/>
                  </a:schemeClr>
                </a:solidFill>
              </a:rPr>
              <a:t>table,kjer</a:t>
            </a:r>
            <a:r>
              <a:rPr lang="en-GB" altLang="en-US" dirty="0">
                <a:solidFill>
                  <a:schemeClr val="accent5">
                    <a:lumMod val="75000"/>
                  </a:schemeClr>
                </a:solidFill>
              </a:rPr>
              <a:t> se </a:t>
            </a:r>
            <a:r>
              <a:rPr lang="en-GB" altLang="en-US" dirty="0" err="1">
                <a:solidFill>
                  <a:schemeClr val="accent5">
                    <a:lumMod val="75000"/>
                  </a:schemeClr>
                </a:solidFill>
              </a:rPr>
              <a:t>rumena</a:t>
            </a:r>
            <a:r>
              <a:rPr lang="en-GB" altLang="en-US" dirty="0">
                <a:solidFill>
                  <a:schemeClr val="accent5">
                    <a:lumMod val="75000"/>
                  </a:schemeClr>
                </a:solidFill>
              </a:rPr>
              <a:t> </a:t>
            </a:r>
            <a:r>
              <a:rPr lang="en-GB" altLang="en-US" dirty="0" err="1">
                <a:solidFill>
                  <a:schemeClr val="accent5">
                    <a:lumMod val="75000"/>
                  </a:schemeClr>
                </a:solidFill>
              </a:rPr>
              <a:t>prelevi</a:t>
            </a:r>
            <a:r>
              <a:rPr lang="en-GB" altLang="en-US" dirty="0">
                <a:solidFill>
                  <a:schemeClr val="accent5">
                    <a:lumMod val="75000"/>
                  </a:schemeClr>
                </a:solidFill>
              </a:rPr>
              <a:t> v </a:t>
            </a:r>
            <a:r>
              <a:rPr lang="en-GB" altLang="en-US" dirty="0" err="1">
                <a:solidFill>
                  <a:schemeClr val="accent5">
                    <a:lumMod val="75000"/>
                  </a:schemeClr>
                </a:solidFill>
              </a:rPr>
              <a:t>rdeco</a:t>
            </a:r>
            <a:r>
              <a:rPr lang="en-GB" altLang="en-US" dirty="0">
                <a:solidFill>
                  <a:schemeClr val="accent5">
                    <a:lumMod val="75000"/>
                  </a:schemeClr>
                </a:solidFill>
              </a:rPr>
              <a:t>). </a:t>
            </a:r>
            <a:r>
              <a:rPr lang="en-GB" altLang="en-US" dirty="0" err="1">
                <a:solidFill>
                  <a:schemeClr val="accent5">
                    <a:lumMod val="75000"/>
                  </a:schemeClr>
                </a:solidFill>
              </a:rPr>
              <a:t>Vzrok</a:t>
            </a:r>
            <a:r>
              <a:rPr lang="en-GB" altLang="en-US" dirty="0">
                <a:solidFill>
                  <a:schemeClr val="accent5">
                    <a:lumMod val="75000"/>
                  </a:schemeClr>
                </a:solidFill>
              </a:rPr>
              <a:t> so </a:t>
            </a:r>
            <a:r>
              <a:rPr lang="en-GB" altLang="en-US" dirty="0" err="1">
                <a:solidFill>
                  <a:schemeClr val="accent5">
                    <a:lumMod val="75000"/>
                  </a:schemeClr>
                </a:solidFill>
              </a:rPr>
              <a:t>globalni</a:t>
            </a:r>
            <a:r>
              <a:rPr lang="en-GB" altLang="en-US" dirty="0">
                <a:solidFill>
                  <a:schemeClr val="accent5">
                    <a:lumMod val="75000"/>
                  </a:schemeClr>
                </a:solidFill>
              </a:rPr>
              <a:t> </a:t>
            </a:r>
            <a:r>
              <a:rPr lang="en-GB" altLang="en-US" dirty="0" err="1">
                <a:solidFill>
                  <a:schemeClr val="accent5">
                    <a:lumMod val="75000"/>
                  </a:schemeClr>
                </a:solidFill>
              </a:rPr>
              <a:t>trendi</a:t>
            </a:r>
            <a:r>
              <a:rPr lang="en-GB" altLang="en-US" dirty="0">
                <a:solidFill>
                  <a:schemeClr val="accent5">
                    <a:lumMod val="75000"/>
                  </a:schemeClr>
                </a:solidFill>
              </a:rPr>
              <a:t> in </a:t>
            </a:r>
            <a:r>
              <a:rPr lang="en-GB" altLang="en-US" dirty="0" err="1">
                <a:solidFill>
                  <a:schemeClr val="accent5">
                    <a:lumMod val="75000"/>
                  </a:schemeClr>
                </a:solidFill>
              </a:rPr>
              <a:t>kompleksnost</a:t>
            </a:r>
            <a:r>
              <a:rPr lang="en-GB" altLang="en-US" dirty="0">
                <a:solidFill>
                  <a:schemeClr val="accent5">
                    <a:lumMod val="75000"/>
                  </a:schemeClr>
                </a:solidFill>
              </a:rPr>
              <a:t> </a:t>
            </a:r>
            <a:r>
              <a:rPr lang="en-GB" altLang="en-US" dirty="0" err="1">
                <a:solidFill>
                  <a:schemeClr val="accent5">
                    <a:lumMod val="75000"/>
                  </a:schemeClr>
                </a:solidFill>
              </a:rPr>
              <a:t>problemov</a:t>
            </a:r>
            <a:r>
              <a:rPr lang="en-GB" altLang="en-US" dirty="0">
                <a:solidFill>
                  <a:schemeClr val="accent5">
                    <a:lumMod val="75000"/>
                  </a:schemeClr>
                </a:solidFill>
              </a:rPr>
              <a:t>.</a:t>
            </a:r>
          </a:p>
          <a:p>
            <a:pPr eaLnBrk="1" hangingPunct="1">
              <a:spcBef>
                <a:spcPct val="50000"/>
              </a:spcBef>
            </a:pPr>
            <a:endParaRPr lang="en-GB" altLang="en-US" dirty="0">
              <a:solidFill>
                <a:schemeClr val="accent5">
                  <a:lumMod val="75000"/>
                </a:schemeClr>
              </a:solidFill>
            </a:endParaRPr>
          </a:p>
          <a:p>
            <a:pPr eaLnBrk="1" hangingPunct="1">
              <a:spcBef>
                <a:spcPct val="50000"/>
              </a:spcBef>
            </a:pPr>
            <a:r>
              <a:rPr lang="en-GB" altLang="en-US" dirty="0">
                <a:solidFill>
                  <a:schemeClr val="accent5">
                    <a:lumMod val="75000"/>
                  </a:schemeClr>
                </a:solidFill>
              </a:rPr>
              <a:t>Piano table: </a:t>
            </a:r>
            <a:r>
              <a:rPr lang="en-GB" altLang="en-US" dirty="0" err="1">
                <a:solidFill>
                  <a:schemeClr val="accent5">
                    <a:lumMod val="75000"/>
                  </a:schemeClr>
                </a:solidFill>
              </a:rPr>
              <a:t>kolone</a:t>
            </a:r>
            <a:r>
              <a:rPr lang="en-GB" altLang="en-US" dirty="0">
                <a:solidFill>
                  <a:schemeClr val="accent5">
                    <a:lumMod val="75000"/>
                  </a:schemeClr>
                </a:solidFill>
              </a:rPr>
              <a:t> so</a:t>
            </a:r>
          </a:p>
          <a:p>
            <a:pPr marL="230475" indent="-230475">
              <a:spcBef>
                <a:spcPct val="50000"/>
              </a:spcBef>
              <a:buAutoNum type="arabicPeriod"/>
            </a:pPr>
            <a:r>
              <a:rPr lang="en-GB" altLang="en-US" dirty="0" err="1">
                <a:solidFill>
                  <a:schemeClr val="accent5">
                    <a:lumMod val="75000"/>
                  </a:schemeClr>
                </a:solidFill>
              </a:rPr>
              <a:t>Trendi</a:t>
            </a:r>
            <a:r>
              <a:rPr lang="en-GB" altLang="en-US" dirty="0">
                <a:solidFill>
                  <a:schemeClr val="accent5">
                    <a:lumMod val="75000"/>
                  </a:schemeClr>
                </a:solidFill>
              </a:rPr>
              <a:t> </a:t>
            </a:r>
            <a:r>
              <a:rPr lang="en-GB" altLang="en-US" dirty="0" err="1">
                <a:solidFill>
                  <a:schemeClr val="accent5">
                    <a:lumMod val="75000"/>
                  </a:schemeClr>
                </a:solidFill>
              </a:rPr>
              <a:t>za</a:t>
            </a:r>
            <a:r>
              <a:rPr lang="en-GB" altLang="en-US" dirty="0">
                <a:solidFill>
                  <a:schemeClr val="accent5">
                    <a:lumMod val="75000"/>
                  </a:schemeClr>
                </a:solidFill>
              </a:rPr>
              <a:t> </a:t>
            </a:r>
            <a:r>
              <a:rPr lang="en-GB" altLang="en-US" dirty="0" err="1">
                <a:solidFill>
                  <a:schemeClr val="accent5">
                    <a:lumMod val="75000"/>
                  </a:schemeClr>
                </a:solidFill>
              </a:rPr>
              <a:t>zascito</a:t>
            </a:r>
            <a:r>
              <a:rPr lang="en-GB" altLang="en-US" dirty="0">
                <a:solidFill>
                  <a:schemeClr val="accent5">
                    <a:lumMod val="75000"/>
                  </a:schemeClr>
                </a:solidFill>
              </a:rPr>
              <a:t> </a:t>
            </a:r>
            <a:r>
              <a:rPr lang="en-GB" altLang="en-US" dirty="0" err="1">
                <a:solidFill>
                  <a:schemeClr val="accent5">
                    <a:lumMod val="75000"/>
                  </a:schemeClr>
                </a:solidFill>
              </a:rPr>
              <a:t>naravnegag</a:t>
            </a:r>
            <a:r>
              <a:rPr lang="en-GB" altLang="en-US" dirty="0">
                <a:solidFill>
                  <a:schemeClr val="accent5">
                    <a:lumMod val="75000"/>
                  </a:schemeClr>
                </a:solidFill>
              </a:rPr>
              <a:t> </a:t>
            </a:r>
            <a:r>
              <a:rPr lang="en-GB" altLang="en-US" dirty="0" err="1">
                <a:solidFill>
                  <a:schemeClr val="accent5">
                    <a:lumMod val="75000"/>
                  </a:schemeClr>
                </a:solidFill>
              </a:rPr>
              <a:t>kapitala</a:t>
            </a:r>
            <a:endParaRPr lang="en-GB" altLang="en-US" dirty="0">
              <a:solidFill>
                <a:schemeClr val="accent5">
                  <a:lumMod val="75000"/>
                </a:schemeClr>
              </a:solidFill>
            </a:endParaRPr>
          </a:p>
          <a:p>
            <a:pPr marL="230475" indent="-230475">
              <a:spcBef>
                <a:spcPct val="50000"/>
              </a:spcBef>
              <a:buAutoNum type="arabicPeriod"/>
            </a:pPr>
            <a:r>
              <a:rPr lang="en-GB" altLang="en-US" dirty="0">
                <a:solidFill>
                  <a:schemeClr val="accent5">
                    <a:lumMod val="75000"/>
                  </a:schemeClr>
                </a:solidFill>
              </a:rPr>
              <a:t>2.ucinkovita </a:t>
            </a:r>
            <a:r>
              <a:rPr lang="en-GB" altLang="en-US" dirty="0" err="1">
                <a:solidFill>
                  <a:schemeClr val="accent5">
                    <a:lumMod val="75000"/>
                  </a:schemeClr>
                </a:solidFill>
              </a:rPr>
              <a:t>raba</a:t>
            </a:r>
            <a:r>
              <a:rPr lang="en-GB" altLang="en-US" dirty="0">
                <a:solidFill>
                  <a:schemeClr val="accent5">
                    <a:lumMod val="75000"/>
                  </a:schemeClr>
                </a:solidFill>
              </a:rPr>
              <a:t> </a:t>
            </a:r>
            <a:r>
              <a:rPr lang="en-GB" altLang="en-US" dirty="0" err="1">
                <a:solidFill>
                  <a:schemeClr val="accent5">
                    <a:lumMod val="75000"/>
                  </a:schemeClr>
                </a:solidFill>
              </a:rPr>
              <a:t>naravnih</a:t>
            </a:r>
            <a:r>
              <a:rPr lang="en-GB" altLang="en-US" dirty="0">
                <a:solidFill>
                  <a:schemeClr val="accent5">
                    <a:lumMod val="75000"/>
                  </a:schemeClr>
                </a:solidFill>
              </a:rPr>
              <a:t> </a:t>
            </a:r>
            <a:r>
              <a:rPr lang="en-GB" altLang="en-US" dirty="0" err="1">
                <a:solidFill>
                  <a:schemeClr val="accent5">
                    <a:lumMod val="75000"/>
                  </a:schemeClr>
                </a:solidFill>
              </a:rPr>
              <a:t>virov</a:t>
            </a:r>
            <a:endParaRPr lang="en-GB" altLang="en-US" dirty="0">
              <a:solidFill>
                <a:schemeClr val="accent5">
                  <a:lumMod val="75000"/>
                </a:schemeClr>
              </a:solidFill>
            </a:endParaRPr>
          </a:p>
          <a:p>
            <a:pPr marL="230475" indent="-230475">
              <a:spcBef>
                <a:spcPct val="50000"/>
              </a:spcBef>
              <a:buAutoNum type="arabicPeriod"/>
            </a:pPr>
            <a:r>
              <a:rPr lang="en-GB" altLang="en-US" dirty="0">
                <a:solidFill>
                  <a:schemeClr val="accent5">
                    <a:lumMod val="75000"/>
                  </a:schemeClr>
                </a:solidFill>
              </a:rPr>
              <a:t>3.zdravje in wellbeing</a:t>
            </a:r>
          </a:p>
          <a:p>
            <a:pPr marL="230475" indent="-230475">
              <a:spcBef>
                <a:spcPct val="50000"/>
              </a:spcBef>
              <a:buAutoNum type="arabicPeriod"/>
            </a:pPr>
            <a:r>
              <a:rPr lang="en-GB" altLang="en-US" dirty="0" err="1">
                <a:solidFill>
                  <a:schemeClr val="accent5">
                    <a:lumMod val="75000"/>
                  </a:schemeClr>
                </a:solidFill>
              </a:rPr>
              <a:t>Vrstice</a:t>
            </a:r>
            <a:r>
              <a:rPr lang="en-GB" altLang="en-US" dirty="0">
                <a:solidFill>
                  <a:schemeClr val="accent5">
                    <a:lumMod val="75000"/>
                  </a:schemeClr>
                </a:solidFill>
              </a:rPr>
              <a:t> so </a:t>
            </a:r>
          </a:p>
          <a:p>
            <a:pPr marL="230475" indent="-230475">
              <a:spcBef>
                <a:spcPct val="50000"/>
              </a:spcBef>
              <a:buAutoNum type="arabicPeriod"/>
            </a:pPr>
            <a:r>
              <a:rPr lang="en-GB" altLang="en-US" dirty="0">
                <a:solidFill>
                  <a:schemeClr val="accent5">
                    <a:lumMod val="75000"/>
                  </a:schemeClr>
                </a:solidFill>
              </a:rPr>
              <a:t>1. </a:t>
            </a:r>
            <a:r>
              <a:rPr lang="en-GB" altLang="en-US" dirty="0" err="1">
                <a:solidFill>
                  <a:schemeClr val="accent5">
                    <a:lumMod val="75000"/>
                  </a:schemeClr>
                </a:solidFill>
              </a:rPr>
              <a:t>kratkorocni</a:t>
            </a:r>
            <a:r>
              <a:rPr lang="en-GB" altLang="en-US" dirty="0">
                <a:solidFill>
                  <a:schemeClr val="accent5">
                    <a:lumMod val="75000"/>
                  </a:schemeClr>
                </a:solidFill>
              </a:rPr>
              <a:t> </a:t>
            </a:r>
            <a:r>
              <a:rPr lang="en-GB" altLang="en-US" dirty="0" err="1">
                <a:solidFill>
                  <a:schemeClr val="accent5">
                    <a:lumMod val="75000"/>
                  </a:schemeClr>
                </a:solidFill>
              </a:rPr>
              <a:t>trendi</a:t>
            </a:r>
            <a:endParaRPr lang="en-GB" altLang="en-US" dirty="0">
              <a:solidFill>
                <a:schemeClr val="accent5">
                  <a:lumMod val="75000"/>
                </a:schemeClr>
              </a:solidFill>
            </a:endParaRPr>
          </a:p>
          <a:p>
            <a:pPr marL="230475" indent="-230475">
              <a:spcBef>
                <a:spcPct val="50000"/>
              </a:spcBef>
              <a:buAutoNum type="arabicPeriod"/>
            </a:pPr>
            <a:r>
              <a:rPr lang="en-GB" altLang="en-US" dirty="0">
                <a:solidFill>
                  <a:schemeClr val="accent5">
                    <a:lumMod val="75000"/>
                  </a:schemeClr>
                </a:solidFill>
              </a:rPr>
              <a:t>2. </a:t>
            </a:r>
            <a:r>
              <a:rPr lang="en-GB" altLang="en-US" dirty="0" err="1">
                <a:solidFill>
                  <a:schemeClr val="accent5">
                    <a:lumMod val="75000"/>
                  </a:schemeClr>
                </a:solidFill>
              </a:rPr>
              <a:t>dogorocni</a:t>
            </a:r>
            <a:r>
              <a:rPr lang="en-GB" altLang="en-US" dirty="0">
                <a:solidFill>
                  <a:schemeClr val="accent5">
                    <a:lumMod val="75000"/>
                  </a:schemeClr>
                </a:solidFill>
              </a:rPr>
              <a:t> </a:t>
            </a:r>
            <a:r>
              <a:rPr lang="en-GB" altLang="en-US" dirty="0" err="1">
                <a:solidFill>
                  <a:schemeClr val="accent5">
                    <a:lumMod val="75000"/>
                  </a:schemeClr>
                </a:solidFill>
              </a:rPr>
              <a:t>trendi</a:t>
            </a:r>
            <a:r>
              <a:rPr lang="en-GB" altLang="en-US" dirty="0">
                <a:solidFill>
                  <a:schemeClr val="accent5">
                    <a:lumMod val="75000"/>
                  </a:schemeClr>
                </a:solidFill>
              </a:rPr>
              <a:t>.</a:t>
            </a:r>
          </a:p>
          <a:p>
            <a:pPr eaLnBrk="1" hangingPunct="1">
              <a:spcBef>
                <a:spcPct val="50000"/>
              </a:spcBef>
            </a:pPr>
            <a:endParaRPr lang="en-GB" altLang="en-US" dirty="0">
              <a:solidFill>
                <a:schemeClr val="accent5">
                  <a:lumMod val="75000"/>
                </a:schemeClr>
              </a:solidFill>
            </a:endParaRPr>
          </a:p>
          <a:p>
            <a:pPr eaLnBrk="1" hangingPunct="1">
              <a:spcBef>
                <a:spcPct val="50000"/>
              </a:spcBef>
            </a:pPr>
            <a:r>
              <a:rPr lang="en-GB" altLang="en-US" dirty="0" err="1">
                <a:solidFill>
                  <a:schemeClr val="accent5">
                    <a:lumMod val="75000"/>
                  </a:schemeClr>
                </a:solidFill>
              </a:rPr>
              <a:t>Vizija</a:t>
            </a:r>
            <a:r>
              <a:rPr lang="en-GB" altLang="en-US" dirty="0">
                <a:solidFill>
                  <a:schemeClr val="accent5">
                    <a:lumMod val="75000"/>
                  </a:schemeClr>
                </a:solidFill>
              </a:rPr>
              <a:t> 7 EAP </a:t>
            </a:r>
            <a:r>
              <a:rPr lang="en-GB" altLang="en-US" dirty="0" err="1">
                <a:solidFill>
                  <a:schemeClr val="accent5">
                    <a:lumMod val="75000"/>
                  </a:schemeClr>
                </a:solidFill>
              </a:rPr>
              <a:t>ni</a:t>
            </a:r>
            <a:r>
              <a:rPr lang="en-GB" altLang="en-US" dirty="0">
                <a:solidFill>
                  <a:schemeClr val="accent5">
                    <a:lumMod val="75000"/>
                  </a:schemeClr>
                </a:solidFill>
              </a:rPr>
              <a:t> </a:t>
            </a:r>
            <a:r>
              <a:rPr lang="en-GB" altLang="en-US" dirty="0" err="1">
                <a:solidFill>
                  <a:schemeClr val="accent5">
                    <a:lumMod val="75000"/>
                  </a:schemeClr>
                </a:solidFill>
              </a:rPr>
              <a:t>uresnicljica</a:t>
            </a:r>
            <a:r>
              <a:rPr lang="en-GB" altLang="en-US" dirty="0">
                <a:solidFill>
                  <a:schemeClr val="accent5">
                    <a:lumMod val="75000"/>
                  </a:schemeClr>
                </a:solidFill>
              </a:rPr>
              <a:t> v </a:t>
            </a:r>
            <a:r>
              <a:rPr lang="en-GB" altLang="en-US" dirty="0" err="1">
                <a:solidFill>
                  <a:schemeClr val="accent5">
                    <a:lumMod val="75000"/>
                  </a:schemeClr>
                </a:solidFill>
              </a:rPr>
              <a:t>sedanjih</a:t>
            </a:r>
            <a:r>
              <a:rPr lang="en-GB" altLang="en-US" dirty="0">
                <a:solidFill>
                  <a:schemeClr val="accent5">
                    <a:lumMod val="75000"/>
                  </a:schemeClr>
                </a:solidFill>
              </a:rPr>
              <a:t> </a:t>
            </a:r>
            <a:r>
              <a:rPr lang="en-GB" altLang="en-US" dirty="0" err="1">
                <a:solidFill>
                  <a:schemeClr val="accent5">
                    <a:lumMod val="75000"/>
                  </a:schemeClr>
                </a:solidFill>
              </a:rPr>
              <a:t>okvirih</a:t>
            </a:r>
            <a:r>
              <a:rPr lang="en-GB" altLang="en-US" dirty="0">
                <a:solidFill>
                  <a:schemeClr val="accent5">
                    <a:lumMod val="75000"/>
                  </a:schemeClr>
                </a:solidFill>
              </a:rPr>
              <a:t> in </a:t>
            </a:r>
            <a:r>
              <a:rPr lang="en-GB" altLang="en-US" dirty="0" err="1">
                <a:solidFill>
                  <a:schemeClr val="accent5">
                    <a:lumMod val="75000"/>
                  </a:schemeClr>
                </a:solidFill>
              </a:rPr>
              <a:t>trendih</a:t>
            </a:r>
            <a:r>
              <a:rPr lang="en-GB" altLang="en-US" dirty="0">
                <a:solidFill>
                  <a:schemeClr val="accent5">
                    <a:lumMod val="75000"/>
                  </a:schemeClr>
                </a:solidFill>
              </a:rPr>
              <a:t>.</a:t>
            </a:r>
          </a:p>
          <a:p>
            <a:pPr eaLnBrk="1" hangingPunct="1">
              <a:spcBef>
                <a:spcPct val="50000"/>
              </a:spcBef>
            </a:pPr>
            <a:r>
              <a:rPr lang="en-GB" altLang="en-US" dirty="0">
                <a:solidFill>
                  <a:schemeClr val="accent5">
                    <a:lumMod val="75000"/>
                  </a:schemeClr>
                </a:solidFill>
              </a:rPr>
              <a:t>Na </a:t>
            </a:r>
            <a:r>
              <a:rPr lang="en-GB" altLang="en-US" dirty="0" err="1">
                <a:solidFill>
                  <a:schemeClr val="accent5">
                    <a:lumMod val="75000"/>
                  </a:schemeClr>
                </a:solidFill>
              </a:rPr>
              <a:t>osnovi</a:t>
            </a:r>
            <a:r>
              <a:rPr lang="en-GB" altLang="en-US" dirty="0">
                <a:solidFill>
                  <a:schemeClr val="accent5">
                    <a:lumMod val="75000"/>
                  </a:schemeClr>
                </a:solidFill>
              </a:rPr>
              <a:t> the </a:t>
            </a:r>
            <a:r>
              <a:rPr lang="en-GB" altLang="en-US" dirty="0" err="1">
                <a:solidFill>
                  <a:schemeClr val="accent5">
                    <a:lumMod val="75000"/>
                  </a:schemeClr>
                </a:solidFill>
              </a:rPr>
              <a:t>kazalcev</a:t>
            </a:r>
            <a:r>
              <a:rPr lang="en-GB" altLang="en-US" dirty="0">
                <a:solidFill>
                  <a:schemeClr val="accent5">
                    <a:lumMod val="75000"/>
                  </a:schemeClr>
                </a:solidFill>
              </a:rPr>
              <a:t> so </a:t>
            </a:r>
            <a:r>
              <a:rPr lang="en-GB" altLang="en-US" dirty="0" err="1">
                <a:solidFill>
                  <a:schemeClr val="accent5">
                    <a:lumMod val="75000"/>
                  </a:schemeClr>
                </a:solidFill>
              </a:rPr>
              <a:t>politike</a:t>
            </a:r>
            <a:r>
              <a:rPr lang="en-GB" altLang="en-US" dirty="0">
                <a:solidFill>
                  <a:schemeClr val="accent5">
                    <a:lumMod val="75000"/>
                  </a:schemeClr>
                </a:solidFill>
              </a:rPr>
              <a:t> </a:t>
            </a:r>
            <a:r>
              <a:rPr lang="en-GB" altLang="en-US" dirty="0" err="1">
                <a:solidFill>
                  <a:schemeClr val="accent5">
                    <a:lumMod val="75000"/>
                  </a:schemeClr>
                </a:solidFill>
              </a:rPr>
              <a:t>ze</a:t>
            </a:r>
            <a:r>
              <a:rPr lang="en-GB" altLang="en-US" dirty="0">
                <a:solidFill>
                  <a:schemeClr val="accent5">
                    <a:lumMod val="75000"/>
                  </a:schemeClr>
                </a:solidFill>
              </a:rPr>
              <a:t> </a:t>
            </a:r>
            <a:r>
              <a:rPr lang="en-GB" altLang="en-US" dirty="0" err="1">
                <a:solidFill>
                  <a:schemeClr val="accent5">
                    <a:lumMod val="75000"/>
                  </a:schemeClr>
                </a:solidFill>
              </a:rPr>
              <a:t>pristopile</a:t>
            </a:r>
            <a:r>
              <a:rPr lang="en-GB" altLang="en-US" dirty="0">
                <a:solidFill>
                  <a:schemeClr val="accent5">
                    <a:lumMod val="75000"/>
                  </a:schemeClr>
                </a:solidFill>
              </a:rPr>
              <a:t> k </a:t>
            </a:r>
            <a:r>
              <a:rPr lang="en-GB" altLang="en-US" dirty="0" err="1">
                <a:solidFill>
                  <a:schemeClr val="accent5">
                    <a:lumMod val="75000"/>
                  </a:schemeClr>
                </a:solidFill>
              </a:rPr>
              <a:t>prestrukturiranju</a:t>
            </a:r>
            <a:r>
              <a:rPr lang="en-GB" altLang="en-US" dirty="0">
                <a:solidFill>
                  <a:schemeClr val="accent5">
                    <a:lumMod val="75000"/>
                  </a:schemeClr>
                </a:solidFill>
              </a:rPr>
              <a:t>: </a:t>
            </a:r>
            <a:r>
              <a:rPr lang="en-GB" altLang="en-US" dirty="0" err="1">
                <a:solidFill>
                  <a:schemeClr val="accent5">
                    <a:lumMod val="75000"/>
                  </a:schemeClr>
                </a:solidFill>
              </a:rPr>
              <a:t>dobili</a:t>
            </a:r>
            <a:r>
              <a:rPr lang="en-GB" altLang="en-US" dirty="0">
                <a:solidFill>
                  <a:schemeClr val="accent5">
                    <a:lumMod val="75000"/>
                  </a:schemeClr>
                </a:solidFill>
              </a:rPr>
              <a:t> </a:t>
            </a:r>
            <a:r>
              <a:rPr lang="en-GB" altLang="en-US" dirty="0" err="1">
                <a:solidFill>
                  <a:schemeClr val="accent5">
                    <a:lumMod val="75000"/>
                  </a:schemeClr>
                </a:solidFill>
              </a:rPr>
              <a:t>smo</a:t>
            </a:r>
            <a:r>
              <a:rPr lang="en-GB" altLang="en-US" dirty="0">
                <a:solidFill>
                  <a:schemeClr val="accent5">
                    <a:lumMod val="75000"/>
                  </a:schemeClr>
                </a:solidFill>
              </a:rPr>
              <a:t> Low-carbon economy politico, politico </a:t>
            </a:r>
            <a:r>
              <a:rPr lang="en-GB" altLang="en-US" dirty="0" err="1">
                <a:solidFill>
                  <a:schemeClr val="accent5">
                    <a:lumMod val="75000"/>
                  </a:schemeClr>
                </a:solidFill>
              </a:rPr>
              <a:t>za</a:t>
            </a:r>
            <a:r>
              <a:rPr lang="en-GB" altLang="en-US" dirty="0">
                <a:solidFill>
                  <a:schemeClr val="accent5">
                    <a:lumMod val="75000"/>
                  </a:schemeClr>
                </a:solidFill>
              </a:rPr>
              <a:t> </a:t>
            </a:r>
            <a:r>
              <a:rPr lang="en-GB" altLang="en-US" dirty="0" err="1">
                <a:solidFill>
                  <a:schemeClr val="accent5">
                    <a:lumMod val="75000"/>
                  </a:schemeClr>
                </a:solidFill>
              </a:rPr>
              <a:t>krozno</a:t>
            </a:r>
            <a:r>
              <a:rPr lang="en-GB" altLang="en-US" dirty="0">
                <a:solidFill>
                  <a:schemeClr val="accent5">
                    <a:lumMod val="75000"/>
                  </a:schemeClr>
                </a:solidFill>
              </a:rPr>
              <a:t> </a:t>
            </a:r>
            <a:r>
              <a:rPr lang="en-GB" altLang="en-US" dirty="0" err="1">
                <a:solidFill>
                  <a:schemeClr val="accent5">
                    <a:lumMod val="75000"/>
                  </a:schemeClr>
                </a:solidFill>
              </a:rPr>
              <a:t>gospodarstvo</a:t>
            </a:r>
            <a:r>
              <a:rPr lang="en-GB" altLang="en-US" dirty="0">
                <a:solidFill>
                  <a:schemeClr val="accent5">
                    <a:lumMod val="75000"/>
                  </a:schemeClr>
                </a:solidFill>
              </a:rPr>
              <a:t> in v </a:t>
            </a:r>
            <a:r>
              <a:rPr lang="en-GB" altLang="en-US" dirty="0" err="1">
                <a:solidFill>
                  <a:schemeClr val="accent5">
                    <a:lumMod val="75000"/>
                  </a:schemeClr>
                </a:solidFill>
              </a:rPr>
              <a:t>rpedlogih</a:t>
            </a:r>
            <a:r>
              <a:rPr lang="en-GB" altLang="en-US" dirty="0">
                <a:solidFill>
                  <a:schemeClr val="accent5">
                    <a:lumMod val="75000"/>
                  </a:schemeClr>
                </a:solidFill>
              </a:rPr>
              <a:t> in </a:t>
            </a:r>
            <a:r>
              <a:rPr lang="en-GB" altLang="en-US" dirty="0" err="1">
                <a:solidFill>
                  <a:schemeClr val="accent5">
                    <a:lumMod val="75000"/>
                  </a:schemeClr>
                </a:solidFill>
              </a:rPr>
              <a:t>ocenah</a:t>
            </a:r>
            <a:r>
              <a:rPr lang="en-GB" altLang="en-US" dirty="0">
                <a:solidFill>
                  <a:schemeClr val="accent5">
                    <a:lumMod val="75000"/>
                  </a:schemeClr>
                </a:solidFill>
              </a:rPr>
              <a:t> so bio </a:t>
            </a:r>
            <a:r>
              <a:rPr lang="en-GB" altLang="en-US" dirty="0" err="1">
                <a:solidFill>
                  <a:schemeClr val="accent5">
                    <a:lumMod val="75000"/>
                  </a:schemeClr>
                </a:solidFill>
              </a:rPr>
              <a:t>ekonomija</a:t>
            </a:r>
            <a:r>
              <a:rPr lang="en-GB" altLang="en-US" dirty="0">
                <a:solidFill>
                  <a:schemeClr val="accent5">
                    <a:lumMod val="75000"/>
                  </a:schemeClr>
                </a:solidFill>
              </a:rPr>
              <a:t> in </a:t>
            </a:r>
            <a:r>
              <a:rPr lang="en-GB" altLang="en-US" dirty="0" err="1">
                <a:solidFill>
                  <a:schemeClr val="accent5">
                    <a:lumMod val="75000"/>
                  </a:schemeClr>
                </a:solidFill>
              </a:rPr>
              <a:t>modra</a:t>
            </a:r>
            <a:r>
              <a:rPr lang="en-GB" altLang="en-US" dirty="0">
                <a:solidFill>
                  <a:schemeClr val="accent5">
                    <a:lumMod val="75000"/>
                  </a:schemeClr>
                </a:solidFill>
              </a:rPr>
              <a:t> </a:t>
            </a:r>
            <a:r>
              <a:rPr lang="en-GB" altLang="en-US" dirty="0" err="1">
                <a:solidFill>
                  <a:schemeClr val="accent5">
                    <a:lumMod val="75000"/>
                  </a:schemeClr>
                </a:solidFill>
              </a:rPr>
              <a:t>ekonomija</a:t>
            </a:r>
            <a:r>
              <a:rPr lang="en-GB" altLang="en-US" dirty="0">
                <a:solidFill>
                  <a:schemeClr val="accent5">
                    <a:lumMod val="75000"/>
                  </a:schemeClr>
                </a:solidFill>
              </a:rPr>
              <a:t>.</a:t>
            </a:r>
          </a:p>
          <a:p>
            <a:pPr eaLnBrk="1" hangingPunct="1">
              <a:spcBef>
                <a:spcPct val="50000"/>
              </a:spcBef>
            </a:pPr>
            <a:endParaRPr lang="en-GB" altLang="en-US" dirty="0">
              <a:solidFill>
                <a:schemeClr val="accent5">
                  <a:lumMod val="75000"/>
                </a:schemeClr>
              </a:solidFill>
            </a:endParaRPr>
          </a:p>
          <a:p>
            <a:pPr eaLnBrk="1" hangingPunct="1">
              <a:spcBef>
                <a:spcPct val="50000"/>
              </a:spcBef>
            </a:pPr>
            <a:r>
              <a:rPr lang="en-GB" altLang="en-US" dirty="0" err="1">
                <a:solidFill>
                  <a:schemeClr val="accent5">
                    <a:lumMod val="75000"/>
                  </a:schemeClr>
                </a:solidFill>
              </a:rPr>
              <a:t>Zatomoramo</a:t>
            </a:r>
            <a:r>
              <a:rPr lang="en-GB" altLang="en-US" dirty="0">
                <a:solidFill>
                  <a:schemeClr val="accent5">
                    <a:lumMod val="75000"/>
                  </a:schemeClr>
                </a:solidFill>
              </a:rPr>
              <a:t> v </a:t>
            </a:r>
            <a:r>
              <a:rPr lang="en-GB" altLang="en-US" dirty="0" err="1">
                <a:solidFill>
                  <a:schemeClr val="accent5">
                    <a:lumMod val="75000"/>
                  </a:schemeClr>
                </a:solidFill>
              </a:rPr>
              <a:t>drugem</a:t>
            </a:r>
            <a:r>
              <a:rPr lang="en-GB" altLang="en-US" dirty="0">
                <a:solidFill>
                  <a:schemeClr val="accent5">
                    <a:lumMod val="75000"/>
                  </a:schemeClr>
                </a:solidFill>
              </a:rPr>
              <a:t> </a:t>
            </a:r>
            <a:r>
              <a:rPr lang="en-GB" altLang="en-US" dirty="0" err="1">
                <a:solidFill>
                  <a:schemeClr val="accent5">
                    <a:lumMod val="75000"/>
                  </a:schemeClr>
                </a:solidFill>
              </a:rPr>
              <a:t>delu</a:t>
            </a:r>
            <a:r>
              <a:rPr lang="en-GB" altLang="en-US" dirty="0">
                <a:solidFill>
                  <a:schemeClr val="accent5">
                    <a:lumMod val="75000"/>
                  </a:schemeClr>
                </a:solidFill>
              </a:rPr>
              <a:t> </a:t>
            </a:r>
            <a:r>
              <a:rPr lang="en-GB" altLang="en-US" dirty="0" err="1">
                <a:solidFill>
                  <a:schemeClr val="accent5">
                    <a:lumMod val="75000"/>
                  </a:schemeClr>
                </a:solidFill>
              </a:rPr>
              <a:t>anliz</a:t>
            </a:r>
            <a:r>
              <a:rPr lang="en-GB" altLang="en-US" dirty="0">
                <a:solidFill>
                  <a:schemeClr val="accent5">
                    <a:lumMod val="75000"/>
                  </a:schemeClr>
                </a:solidFill>
              </a:rPr>
              <a:t> </a:t>
            </a:r>
            <a:r>
              <a:rPr lang="en-GB" altLang="en-US" dirty="0" err="1">
                <a:solidFill>
                  <a:schemeClr val="accent5">
                    <a:lumMod val="75000"/>
                  </a:schemeClr>
                </a:solidFill>
              </a:rPr>
              <a:t>pristopiti</a:t>
            </a:r>
            <a:r>
              <a:rPr lang="en-GB" altLang="en-US" dirty="0">
                <a:solidFill>
                  <a:schemeClr val="accent5">
                    <a:lumMod val="75000"/>
                  </a:schemeClr>
                </a:solidFill>
              </a:rPr>
              <a:t> in </a:t>
            </a:r>
            <a:r>
              <a:rPr lang="en-GB" altLang="en-US" dirty="0" err="1">
                <a:solidFill>
                  <a:schemeClr val="accent5">
                    <a:lumMod val="75000"/>
                  </a:schemeClr>
                </a:solidFill>
              </a:rPr>
              <a:t>razviti</a:t>
            </a:r>
            <a:r>
              <a:rPr lang="en-GB" altLang="en-US" dirty="0">
                <a:solidFill>
                  <a:schemeClr val="accent5">
                    <a:lumMod val="75000"/>
                  </a:schemeClr>
                </a:solidFill>
              </a:rPr>
              <a:t> se </a:t>
            </a:r>
            <a:r>
              <a:rPr lang="en-GB" altLang="en-US" dirty="0" err="1">
                <a:solidFill>
                  <a:schemeClr val="accent5">
                    <a:lumMod val="75000"/>
                  </a:schemeClr>
                </a:solidFill>
              </a:rPr>
              <a:t>druge</a:t>
            </a:r>
            <a:r>
              <a:rPr lang="en-GB" altLang="en-US" dirty="0">
                <a:solidFill>
                  <a:schemeClr val="accent5">
                    <a:lumMod val="75000"/>
                  </a:schemeClr>
                </a:solidFill>
              </a:rPr>
              <a:t> </a:t>
            </a:r>
            <a:r>
              <a:rPr lang="en-GB" altLang="en-US" dirty="0" err="1">
                <a:solidFill>
                  <a:schemeClr val="accent5">
                    <a:lumMod val="75000"/>
                  </a:schemeClr>
                </a:solidFill>
              </a:rPr>
              <a:t>analize</a:t>
            </a:r>
            <a:r>
              <a:rPr lang="en-GB" altLang="en-US" dirty="0">
                <a:solidFill>
                  <a:schemeClr val="accent5">
                    <a:lumMod val="75000"/>
                  </a:schemeClr>
                </a:solidFill>
              </a:rPr>
              <a:t>, </a:t>
            </a:r>
            <a:r>
              <a:rPr lang="en-GB" altLang="en-US" dirty="0" err="1">
                <a:solidFill>
                  <a:schemeClr val="accent5">
                    <a:lumMod val="75000"/>
                  </a:schemeClr>
                </a:solidFill>
              </a:rPr>
              <a:t>ki</a:t>
            </a:r>
            <a:r>
              <a:rPr lang="en-GB" altLang="en-US" dirty="0">
                <a:solidFill>
                  <a:schemeClr val="accent5">
                    <a:lumMod val="75000"/>
                  </a:schemeClr>
                </a:solidFill>
              </a:rPr>
              <a:t> </a:t>
            </a:r>
            <a:r>
              <a:rPr lang="en-GB" altLang="en-US" dirty="0" err="1">
                <a:solidFill>
                  <a:schemeClr val="accent5">
                    <a:lumMod val="75000"/>
                  </a:schemeClr>
                </a:solidFill>
              </a:rPr>
              <a:t>niso</a:t>
            </a:r>
            <a:r>
              <a:rPr lang="en-GB" altLang="en-US" dirty="0">
                <a:solidFill>
                  <a:schemeClr val="accent5">
                    <a:lumMod val="75000"/>
                  </a:schemeClr>
                </a:solidFill>
              </a:rPr>
              <a:t> bile </a:t>
            </a:r>
            <a:r>
              <a:rPr lang="en-GB" altLang="en-US" dirty="0" err="1">
                <a:solidFill>
                  <a:schemeClr val="accent5">
                    <a:lumMod val="75000"/>
                  </a:schemeClr>
                </a:solidFill>
              </a:rPr>
              <a:t>prej</a:t>
            </a:r>
            <a:r>
              <a:rPr lang="en-GB" altLang="en-US" dirty="0">
                <a:solidFill>
                  <a:schemeClr val="accent5">
                    <a:lumMod val="75000"/>
                  </a:schemeClr>
                </a:solidFill>
              </a:rPr>
              <a:t> </a:t>
            </a:r>
            <a:r>
              <a:rPr lang="en-GB" altLang="en-US" dirty="0" err="1">
                <a:solidFill>
                  <a:schemeClr val="accent5">
                    <a:lumMod val="75000"/>
                  </a:schemeClr>
                </a:solidFill>
              </a:rPr>
              <a:t>tako</a:t>
            </a:r>
            <a:r>
              <a:rPr lang="en-GB" altLang="en-US" dirty="0">
                <a:solidFill>
                  <a:schemeClr val="accent5">
                    <a:lumMod val="75000"/>
                  </a:schemeClr>
                </a:solidFill>
              </a:rPr>
              <a:t> </a:t>
            </a:r>
            <a:r>
              <a:rPr lang="en-GB" altLang="en-US" dirty="0" err="1">
                <a:solidFill>
                  <a:schemeClr val="accent5">
                    <a:lumMod val="75000"/>
                  </a:schemeClr>
                </a:solidFill>
              </a:rPr>
              <a:t>prisotne</a:t>
            </a:r>
            <a:r>
              <a:rPr lang="en-GB" altLang="en-US" dirty="0">
                <a:solidFill>
                  <a:schemeClr val="accent5">
                    <a:lumMod val="75000"/>
                  </a:schemeClr>
                </a:solidFill>
              </a:rPr>
              <a:t> v nashi </a:t>
            </a:r>
            <a:r>
              <a:rPr lang="en-GB" altLang="en-US" dirty="0" err="1">
                <a:solidFill>
                  <a:schemeClr val="accent5">
                    <a:lumMod val="75000"/>
                  </a:schemeClr>
                </a:solidFill>
              </a:rPr>
              <a:t>porocilih</a:t>
            </a:r>
            <a:r>
              <a:rPr lang="en-GB" altLang="en-US" dirty="0">
                <a:solidFill>
                  <a:schemeClr val="accent5">
                    <a:lumMod val="75000"/>
                  </a:schemeClr>
                </a:solidFill>
              </a:rPr>
              <a:t>.</a:t>
            </a:r>
          </a:p>
          <a:p>
            <a:pPr eaLnBrk="1" hangingPunct="1">
              <a:spcBef>
                <a:spcPct val="50000"/>
              </a:spcBef>
            </a:pPr>
            <a:endParaRPr lang="en-GB" altLang="en-US" dirty="0">
              <a:solidFill>
                <a:schemeClr val="accent5">
                  <a:lumMod val="75000"/>
                </a:schemeClr>
              </a:solidFill>
            </a:endParaRPr>
          </a:p>
          <a:p>
            <a:pPr eaLnBrk="1" hangingPunct="1">
              <a:spcBef>
                <a:spcPct val="50000"/>
              </a:spcBef>
            </a:pPr>
            <a:r>
              <a:rPr lang="en-GB" altLang="en-US" dirty="0">
                <a:solidFill>
                  <a:schemeClr val="accent5">
                    <a:lumMod val="75000"/>
                  </a:schemeClr>
                </a:solidFill>
              </a:rPr>
              <a:t>---------------</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31</a:t>
            </a:fld>
            <a:endParaRPr lang="en-GB" dirty="0"/>
          </a:p>
        </p:txBody>
      </p:sp>
    </p:spTree>
    <p:extLst>
      <p:ext uri="{BB962C8B-B14F-4D97-AF65-F5344CB8AC3E}">
        <p14:creationId xmlns:p14="http://schemas.microsoft.com/office/powerpoint/2010/main" val="833284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98">
              <a:defRPr/>
            </a:pPr>
            <a:r>
              <a:rPr lang="en-GB" dirty="0" err="1" smtClean="0"/>
              <a:t>Analizirali</a:t>
            </a:r>
            <a:r>
              <a:rPr lang="en-GB" dirty="0" smtClean="0"/>
              <a:t> </a:t>
            </a:r>
            <a:r>
              <a:rPr lang="en-GB" dirty="0" err="1" smtClean="0"/>
              <a:t>bomo</a:t>
            </a:r>
            <a:r>
              <a:rPr lang="en-GB" dirty="0" smtClean="0"/>
              <a:t> </a:t>
            </a:r>
            <a:r>
              <a:rPr lang="en-GB" dirty="0" err="1" smtClean="0"/>
              <a:t>osnovne</a:t>
            </a:r>
            <a:r>
              <a:rPr lang="en-GB" dirty="0" smtClean="0"/>
              <a:t> </a:t>
            </a:r>
            <a:r>
              <a:rPr lang="en-GB" dirty="0" err="1" smtClean="0"/>
              <a:t>druzbene</a:t>
            </a:r>
            <a:r>
              <a:rPr lang="en-GB" dirty="0" smtClean="0"/>
              <a:t> </a:t>
            </a:r>
            <a:r>
              <a:rPr lang="en-GB" dirty="0" err="1" smtClean="0"/>
              <a:t>sisteme</a:t>
            </a:r>
            <a:r>
              <a:rPr lang="en-GB" baseline="0" dirty="0" smtClean="0"/>
              <a:t> (</a:t>
            </a:r>
            <a:r>
              <a:rPr lang="en-GB" baseline="0" dirty="0" err="1" smtClean="0"/>
              <a:t>energetski</a:t>
            </a:r>
            <a:r>
              <a:rPr lang="en-GB" baseline="0" dirty="0" smtClean="0"/>
              <a:t>, </a:t>
            </a:r>
            <a:r>
              <a:rPr lang="en-GB" baseline="0" dirty="0" err="1" smtClean="0"/>
              <a:t>prometni</a:t>
            </a:r>
            <a:r>
              <a:rPr lang="en-GB" baseline="0" dirty="0" smtClean="0"/>
              <a:t>, </a:t>
            </a:r>
            <a:r>
              <a:rPr lang="en-GB" baseline="0" dirty="0" err="1" smtClean="0"/>
              <a:t>zivilski</a:t>
            </a:r>
            <a:r>
              <a:rPr lang="en-GB" baseline="0" dirty="0" smtClean="0"/>
              <a:t>, </a:t>
            </a:r>
            <a:r>
              <a:rPr lang="en-GB" baseline="0" dirty="0" err="1" smtClean="0"/>
              <a:t>urbani</a:t>
            </a:r>
            <a:r>
              <a:rPr lang="en-GB" baseline="0" dirty="0" smtClean="0"/>
              <a:t>) in </a:t>
            </a:r>
            <a:r>
              <a:rPr lang="en-GB" baseline="0" dirty="0" err="1" smtClean="0"/>
              <a:t>njihovo</a:t>
            </a:r>
            <a:r>
              <a:rPr lang="en-GB" baseline="0" dirty="0" smtClean="0"/>
              <a:t> </a:t>
            </a:r>
            <a:r>
              <a:rPr lang="en-GB" baseline="0" dirty="0" err="1" smtClean="0"/>
              <a:t>vplivena</a:t>
            </a:r>
            <a:r>
              <a:rPr lang="en-GB" baseline="0" dirty="0" smtClean="0"/>
              <a:t> </a:t>
            </a:r>
            <a:r>
              <a:rPr lang="en-GB" baseline="0" dirty="0" err="1" smtClean="0"/>
              <a:t>naravne</a:t>
            </a:r>
            <a:r>
              <a:rPr lang="en-GB" baseline="0" dirty="0" smtClean="0"/>
              <a:t> </a:t>
            </a:r>
            <a:r>
              <a:rPr lang="en-GB" baseline="0" dirty="0" err="1" smtClean="0"/>
              <a:t>vire</a:t>
            </a:r>
            <a:r>
              <a:rPr lang="en-GB" baseline="0" dirty="0" smtClean="0"/>
              <a:t> v </a:t>
            </a:r>
            <a:r>
              <a:rPr lang="en-GB" baseline="0" dirty="0" err="1" smtClean="0"/>
              <a:t>medsebojni</a:t>
            </a:r>
            <a:r>
              <a:rPr lang="en-GB" baseline="0" dirty="0" smtClean="0"/>
              <a:t> </a:t>
            </a:r>
            <a:r>
              <a:rPr lang="en-GB" baseline="0" dirty="0" err="1" smtClean="0"/>
              <a:t>povezavi</a:t>
            </a:r>
            <a:r>
              <a:rPr lang="en-GB" baseline="0" dirty="0" smtClean="0"/>
              <a:t>. To </a:t>
            </a:r>
            <a:r>
              <a:rPr lang="en-GB" baseline="0" dirty="0" err="1" smtClean="0"/>
              <a:t>bo</a:t>
            </a:r>
            <a:r>
              <a:rPr lang="en-GB" baseline="0" dirty="0" smtClean="0"/>
              <a:t> </a:t>
            </a:r>
            <a:r>
              <a:rPr lang="en-GB" baseline="0" dirty="0" err="1" smtClean="0"/>
              <a:t>pokazalo</a:t>
            </a:r>
            <a:r>
              <a:rPr lang="en-GB" baseline="0" dirty="0" smtClean="0"/>
              <a:t> </a:t>
            </a:r>
            <a:r>
              <a:rPr lang="en-GB" baseline="0" dirty="0" err="1" smtClean="0"/>
              <a:t>na</a:t>
            </a:r>
            <a:r>
              <a:rPr lang="en-GB" baseline="0" dirty="0" smtClean="0"/>
              <a:t> </a:t>
            </a:r>
            <a:r>
              <a:rPr lang="en-GB" baseline="0" dirty="0" err="1" smtClean="0"/>
              <a:t>neizbezne</a:t>
            </a:r>
            <a:r>
              <a:rPr lang="en-GB" baseline="0" dirty="0" smtClean="0"/>
              <a:t> </a:t>
            </a:r>
            <a:r>
              <a:rPr lang="en-GB" baseline="0" dirty="0" err="1" smtClean="0"/>
              <a:t>compromise,ki</a:t>
            </a:r>
            <a:r>
              <a:rPr lang="en-GB" baseline="0" dirty="0" smtClean="0"/>
              <a:t> </a:t>
            </a:r>
            <a:r>
              <a:rPr lang="en-GB" baseline="0" dirty="0" err="1" smtClean="0"/>
              <a:t>jih</a:t>
            </a:r>
            <a:r>
              <a:rPr lang="en-GB" baseline="0" dirty="0" smtClean="0"/>
              <a:t> </a:t>
            </a:r>
            <a:r>
              <a:rPr lang="en-GB" baseline="0" dirty="0" err="1" smtClean="0"/>
              <a:t>bomo</a:t>
            </a:r>
            <a:r>
              <a:rPr lang="en-GB" baseline="0" dirty="0" smtClean="0"/>
              <a:t> </a:t>
            </a:r>
            <a:r>
              <a:rPr lang="en-GB" baseline="0" dirty="0" err="1" smtClean="0"/>
              <a:t>morali</a:t>
            </a:r>
            <a:r>
              <a:rPr lang="en-GB" baseline="0" dirty="0" smtClean="0"/>
              <a:t> </a:t>
            </a:r>
            <a:r>
              <a:rPr lang="en-GB" baseline="0" dirty="0" err="1" smtClean="0"/>
              <a:t>preuciti</a:t>
            </a:r>
            <a:r>
              <a:rPr lang="en-GB" baseline="0" dirty="0" smtClean="0"/>
              <a:t> in </a:t>
            </a:r>
            <a:r>
              <a:rPr lang="en-GB" baseline="0" dirty="0" err="1" smtClean="0"/>
              <a:t>ponuditi</a:t>
            </a:r>
            <a:r>
              <a:rPr lang="en-GB" baseline="0" dirty="0" smtClean="0"/>
              <a:t> </a:t>
            </a:r>
            <a:r>
              <a:rPr lang="en-GB" baseline="0" dirty="0" err="1" smtClean="0"/>
              <a:t>politiki</a:t>
            </a:r>
            <a:r>
              <a:rPr lang="en-GB" baseline="0" dirty="0" smtClean="0"/>
              <a:t>. </a:t>
            </a:r>
            <a:r>
              <a:rPr lang="en-GB" baseline="0" dirty="0" err="1" smtClean="0"/>
              <a:t>Analizirali</a:t>
            </a:r>
            <a:r>
              <a:rPr lang="en-GB" baseline="0" dirty="0" smtClean="0"/>
              <a:t> </a:t>
            </a:r>
            <a:r>
              <a:rPr lang="en-GB" baseline="0" dirty="0" err="1" smtClean="0"/>
              <a:t>jih</a:t>
            </a:r>
            <a:r>
              <a:rPr lang="en-GB" baseline="0" dirty="0" smtClean="0"/>
              <a:t> </a:t>
            </a:r>
            <a:r>
              <a:rPr lang="en-GB" baseline="0" dirty="0" err="1" smtClean="0"/>
              <a:t>bomo</a:t>
            </a:r>
            <a:r>
              <a:rPr lang="en-GB" baseline="0" dirty="0" smtClean="0"/>
              <a:t> </a:t>
            </a:r>
            <a:r>
              <a:rPr lang="en-GB" baseline="0" dirty="0" err="1" smtClean="0"/>
              <a:t>tudi</a:t>
            </a:r>
            <a:r>
              <a:rPr lang="en-GB" baseline="0" dirty="0" smtClean="0"/>
              <a:t> v </a:t>
            </a:r>
            <a:r>
              <a:rPr lang="en-GB" baseline="0" dirty="0" err="1" smtClean="0"/>
              <a:t>odnosu</a:t>
            </a:r>
            <a:r>
              <a:rPr lang="en-GB" baseline="0" dirty="0" smtClean="0"/>
              <a:t> do </a:t>
            </a:r>
            <a:r>
              <a:rPr lang="en-GB" baseline="0" dirty="0" err="1" smtClean="0"/>
              <a:t>finanacnih</a:t>
            </a:r>
            <a:r>
              <a:rPr lang="en-GB" baseline="0" dirty="0" smtClean="0"/>
              <a:t> in </a:t>
            </a:r>
            <a:r>
              <a:rPr lang="en-GB" baseline="0" dirty="0" err="1" smtClean="0"/>
              <a:t>fiskalnih</a:t>
            </a:r>
            <a:r>
              <a:rPr lang="en-GB" baseline="0" dirty="0" smtClean="0"/>
              <a:t> </a:t>
            </a:r>
            <a:r>
              <a:rPr lang="en-GB" baseline="0" dirty="0" err="1" smtClean="0"/>
              <a:t>sitemov</a:t>
            </a:r>
            <a:r>
              <a:rPr lang="en-GB" baseline="0" dirty="0" smtClean="0"/>
              <a:t>. (</a:t>
            </a:r>
            <a:r>
              <a:rPr lang="en-GB" baseline="0" dirty="0" err="1" smtClean="0"/>
              <a:t>sredina</a:t>
            </a:r>
            <a:r>
              <a:rPr lang="en-GB" baseline="0" dirty="0" smtClean="0"/>
              <a:t> </a:t>
            </a:r>
            <a:r>
              <a:rPr lang="en-GB" baseline="0" dirty="0" err="1" smtClean="0"/>
              <a:t>slike</a:t>
            </a:r>
            <a:r>
              <a:rPr lang="en-GB" baseline="0" dirty="0" smtClean="0"/>
              <a:t>)</a:t>
            </a:r>
          </a:p>
          <a:p>
            <a:endParaRPr lang="en-GB" baseline="0" dirty="0" smtClean="0"/>
          </a:p>
          <a:p>
            <a:r>
              <a:rPr lang="en-GB" baseline="0" dirty="0" err="1" smtClean="0"/>
              <a:t>Te</a:t>
            </a:r>
            <a:r>
              <a:rPr lang="en-GB" baseline="0" dirty="0" smtClean="0"/>
              <a:t> </a:t>
            </a:r>
            <a:r>
              <a:rPr lang="en-GB" baseline="0" dirty="0" err="1" smtClean="0"/>
              <a:t>analize</a:t>
            </a:r>
            <a:r>
              <a:rPr lang="en-GB" baseline="0" dirty="0" smtClean="0"/>
              <a:t> </a:t>
            </a:r>
            <a:r>
              <a:rPr lang="en-GB" baseline="0" dirty="0" err="1" smtClean="0"/>
              <a:t>bomo</a:t>
            </a:r>
            <a:r>
              <a:rPr lang="en-GB" baseline="0" dirty="0" smtClean="0"/>
              <a:t> </a:t>
            </a:r>
            <a:r>
              <a:rPr lang="en-GB" baseline="0" dirty="0" err="1" smtClean="0"/>
              <a:t>morali</a:t>
            </a:r>
            <a:r>
              <a:rPr lang="en-GB" baseline="0" dirty="0" smtClean="0"/>
              <a:t> </a:t>
            </a:r>
            <a:r>
              <a:rPr lang="en-GB" baseline="0" dirty="0" err="1" smtClean="0"/>
              <a:t>postaviti</a:t>
            </a:r>
            <a:r>
              <a:rPr lang="en-GB" baseline="0" dirty="0" smtClean="0"/>
              <a:t> v </a:t>
            </a:r>
            <a:r>
              <a:rPr lang="en-GB" baseline="0" dirty="0" err="1" smtClean="0"/>
              <a:t>tesne</a:t>
            </a:r>
            <a:r>
              <a:rPr lang="en-GB" baseline="0" dirty="0" smtClean="0"/>
              <a:t> </a:t>
            </a:r>
            <a:r>
              <a:rPr lang="en-GB" baseline="0" dirty="0" err="1" smtClean="0"/>
              <a:t>povezave</a:t>
            </a:r>
            <a:r>
              <a:rPr lang="en-GB" baseline="0" dirty="0" smtClean="0"/>
              <a:t> z </a:t>
            </a:r>
            <a:r>
              <a:rPr lang="en-GB" baseline="0" dirty="0" err="1" smtClean="0"/>
              <a:t>globalnimi</a:t>
            </a:r>
            <a:r>
              <a:rPr lang="en-GB" baseline="0" dirty="0" smtClean="0"/>
              <a:t> </a:t>
            </a:r>
            <a:r>
              <a:rPr lang="en-GB" baseline="0" dirty="0" err="1" smtClean="0"/>
              <a:t>trendi</a:t>
            </a:r>
            <a:r>
              <a:rPr lang="en-GB" baseline="0" dirty="0" smtClean="0"/>
              <a:t> in </a:t>
            </a:r>
            <a:r>
              <a:rPr lang="en-GB" baseline="0" dirty="0" err="1" smtClean="0"/>
              <a:t>ekoloskimi</a:t>
            </a:r>
            <a:r>
              <a:rPr lang="en-GB" baseline="0" dirty="0" smtClean="0"/>
              <a:t> </a:t>
            </a:r>
            <a:r>
              <a:rPr lang="en-GB" baseline="0" dirty="0" err="1" smtClean="0"/>
              <a:t>omejitvami</a:t>
            </a:r>
            <a:r>
              <a:rPr lang="en-GB" baseline="0" dirty="0" smtClean="0"/>
              <a:t> </a:t>
            </a:r>
            <a:r>
              <a:rPr lang="en-GB" baseline="0" dirty="0" err="1" smtClean="0"/>
              <a:t>planeta,saj</a:t>
            </a:r>
            <a:r>
              <a:rPr lang="en-GB" baseline="0" dirty="0" smtClean="0"/>
              <a:t> je </a:t>
            </a:r>
            <a:r>
              <a:rPr lang="en-GB" baseline="0" dirty="0" err="1" smtClean="0"/>
              <a:t>Evropski</a:t>
            </a:r>
            <a:r>
              <a:rPr lang="en-GB" baseline="0" dirty="0" smtClean="0"/>
              <a:t> </a:t>
            </a:r>
            <a:r>
              <a:rPr lang="en-GB" baseline="0" dirty="0" err="1" smtClean="0"/>
              <a:t>vpliv</a:t>
            </a:r>
            <a:r>
              <a:rPr lang="en-GB" baseline="0" dirty="0" smtClean="0"/>
              <a:t> v </a:t>
            </a:r>
            <a:r>
              <a:rPr lang="en-GB" baseline="0" dirty="0" err="1" smtClean="0"/>
              <a:t>drugih</a:t>
            </a:r>
            <a:r>
              <a:rPr lang="en-GB" baseline="0" dirty="0" smtClean="0"/>
              <a:t> </a:t>
            </a:r>
            <a:r>
              <a:rPr lang="en-GB" baseline="0" dirty="0" err="1" smtClean="0"/>
              <a:t>delih</a:t>
            </a:r>
            <a:r>
              <a:rPr lang="en-GB" baseline="0" dirty="0" smtClean="0"/>
              <a:t> </a:t>
            </a:r>
            <a:r>
              <a:rPr lang="en-GB" baseline="0" dirty="0" err="1" smtClean="0"/>
              <a:t>sveta</a:t>
            </a:r>
            <a:r>
              <a:rPr lang="en-GB" baseline="0" dirty="0" smtClean="0"/>
              <a:t> </a:t>
            </a:r>
            <a:r>
              <a:rPr lang="en-GB" baseline="0" dirty="0" err="1" smtClean="0"/>
              <a:t>precejsni</a:t>
            </a:r>
            <a:r>
              <a:rPr lang="en-GB" baseline="0" dirty="0" smtClean="0"/>
              <a:t> ( </a:t>
            </a:r>
            <a:r>
              <a:rPr lang="en-GB" baseline="0" dirty="0" err="1" smtClean="0"/>
              <a:t>outsoursing</a:t>
            </a:r>
            <a:r>
              <a:rPr lang="en-GB" baseline="0" dirty="0" smtClean="0"/>
              <a:t> of industry, </a:t>
            </a:r>
            <a:r>
              <a:rPr lang="en-GB" baseline="0" dirty="0" err="1" smtClean="0"/>
              <a:t>uvoz</a:t>
            </a:r>
            <a:r>
              <a:rPr lang="en-GB" baseline="0" dirty="0" smtClean="0"/>
              <a:t> </a:t>
            </a:r>
            <a:r>
              <a:rPr lang="en-GB" baseline="0" dirty="0" err="1" smtClean="0"/>
              <a:t>materialov</a:t>
            </a:r>
            <a:r>
              <a:rPr lang="en-GB" baseline="0" dirty="0" smtClean="0"/>
              <a:t> etc.) (leva </a:t>
            </a:r>
            <a:r>
              <a:rPr lang="en-GB" baseline="0" dirty="0" err="1" smtClean="0"/>
              <a:t>stran</a:t>
            </a:r>
            <a:r>
              <a:rPr lang="en-GB" baseline="0" dirty="0" smtClean="0"/>
              <a:t> </a:t>
            </a:r>
            <a:r>
              <a:rPr lang="en-GB" baseline="0" dirty="0" err="1" smtClean="0"/>
              <a:t>slike</a:t>
            </a:r>
            <a:r>
              <a:rPr lang="en-GB" baseline="0" dirty="0" smtClean="0"/>
              <a:t>).</a:t>
            </a:r>
          </a:p>
          <a:p>
            <a:r>
              <a:rPr lang="en-GB" baseline="0" dirty="0" err="1" smtClean="0"/>
              <a:t>Koncno</a:t>
            </a:r>
            <a:r>
              <a:rPr lang="en-GB" baseline="0" dirty="0" smtClean="0"/>
              <a:t> </a:t>
            </a:r>
            <a:r>
              <a:rPr lang="en-GB" baseline="0" dirty="0" err="1" smtClean="0"/>
              <a:t>bomo</a:t>
            </a:r>
            <a:r>
              <a:rPr lang="en-GB" baseline="0" dirty="0" smtClean="0"/>
              <a:t> </a:t>
            </a:r>
            <a:r>
              <a:rPr lang="en-GB" baseline="0" dirty="0" err="1" smtClean="0"/>
              <a:t>morali</a:t>
            </a:r>
            <a:r>
              <a:rPr lang="en-GB" baseline="0" dirty="0" smtClean="0"/>
              <a:t> </a:t>
            </a:r>
            <a:r>
              <a:rPr lang="en-GB" baseline="0" dirty="0" err="1" smtClean="0"/>
              <a:t>napraviti</a:t>
            </a:r>
            <a:r>
              <a:rPr lang="en-GB" baseline="0" dirty="0" smtClean="0"/>
              <a:t> </a:t>
            </a:r>
            <a:r>
              <a:rPr lang="en-GB" baseline="0" dirty="0" err="1" smtClean="0"/>
              <a:t>ocene</a:t>
            </a:r>
            <a:r>
              <a:rPr lang="en-GB" baseline="0" dirty="0" smtClean="0"/>
              <a:t> </a:t>
            </a:r>
            <a:r>
              <a:rPr lang="en-GB" baseline="0" dirty="0" err="1" smtClean="0"/>
              <a:t>kaj</a:t>
            </a:r>
            <a:r>
              <a:rPr lang="en-GB" baseline="0" dirty="0" smtClean="0"/>
              <a:t> </a:t>
            </a:r>
            <a:r>
              <a:rPr lang="en-GB" baseline="0" dirty="0" err="1" smtClean="0"/>
              <a:t>topomeni</a:t>
            </a:r>
            <a:r>
              <a:rPr lang="en-GB" baseline="0" dirty="0" smtClean="0"/>
              <a:t> </a:t>
            </a:r>
            <a:r>
              <a:rPr lang="en-GB" baseline="0" dirty="0" err="1" smtClean="0"/>
              <a:t>za</a:t>
            </a:r>
            <a:r>
              <a:rPr lang="en-GB" baseline="0" dirty="0" smtClean="0"/>
              <a:t> </a:t>
            </a:r>
            <a:r>
              <a:rPr lang="en-GB" baseline="0" dirty="0" err="1" smtClean="0"/>
              <a:t>uresnicitev</a:t>
            </a:r>
            <a:r>
              <a:rPr lang="en-GB" baseline="0" dirty="0" smtClean="0"/>
              <a:t> </a:t>
            </a:r>
            <a:r>
              <a:rPr lang="en-GB" baseline="0" dirty="0" err="1" smtClean="0"/>
              <a:t>nizko</a:t>
            </a:r>
            <a:r>
              <a:rPr lang="en-GB" baseline="0" dirty="0" smtClean="0"/>
              <a:t> </a:t>
            </a:r>
            <a:r>
              <a:rPr lang="en-GB" baseline="0" dirty="0" err="1" smtClean="0"/>
              <a:t>ogljicne</a:t>
            </a:r>
            <a:r>
              <a:rPr lang="en-GB" baseline="0" dirty="0" smtClean="0"/>
              <a:t> </a:t>
            </a:r>
            <a:r>
              <a:rPr lang="en-GB" baseline="0" dirty="0" err="1" smtClean="0"/>
              <a:t>politike</a:t>
            </a:r>
            <a:r>
              <a:rPr lang="en-GB" baseline="0" dirty="0" smtClean="0"/>
              <a:t>, </a:t>
            </a:r>
            <a:r>
              <a:rPr lang="en-GB" baseline="0" dirty="0" err="1" smtClean="0"/>
              <a:t>kroznega</a:t>
            </a:r>
            <a:r>
              <a:rPr lang="en-GB" baseline="0" dirty="0" smtClean="0"/>
              <a:t> </a:t>
            </a:r>
            <a:r>
              <a:rPr lang="en-GB" baseline="0" dirty="0" err="1" smtClean="0"/>
              <a:t>gospodarstva</a:t>
            </a:r>
            <a:r>
              <a:rPr lang="en-GB" baseline="0" dirty="0" smtClean="0"/>
              <a:t>, SDG in 7 EAP. </a:t>
            </a:r>
            <a:r>
              <a:rPr lang="en-GB" baseline="0" dirty="0" err="1" smtClean="0"/>
              <a:t>Kaksne</a:t>
            </a:r>
            <a:r>
              <a:rPr lang="en-GB" baseline="0" dirty="0" smtClean="0"/>
              <a:t> </a:t>
            </a:r>
            <a:r>
              <a:rPr lang="en-GB" baseline="0" dirty="0" err="1" smtClean="0"/>
              <a:t>tranzicije</a:t>
            </a:r>
            <a:r>
              <a:rPr lang="en-GB" baseline="0" dirty="0" smtClean="0"/>
              <a:t> so </a:t>
            </a:r>
            <a:r>
              <a:rPr lang="en-GB" baseline="0" dirty="0" err="1" smtClean="0"/>
              <a:t>potrebne,v</a:t>
            </a:r>
            <a:r>
              <a:rPr lang="en-GB" baseline="0" dirty="0" smtClean="0"/>
              <a:t> </a:t>
            </a:r>
            <a:r>
              <a:rPr lang="en-GB" baseline="0" dirty="0" err="1" smtClean="0"/>
              <a:t>akterih</a:t>
            </a:r>
            <a:r>
              <a:rPr lang="en-GB" baseline="0" dirty="0" smtClean="0"/>
              <a:t> </a:t>
            </a:r>
            <a:r>
              <a:rPr lang="en-GB" baseline="0" dirty="0" err="1" smtClean="0"/>
              <a:t>sistemih</a:t>
            </a:r>
            <a:r>
              <a:rPr lang="en-GB" baseline="0" dirty="0" smtClean="0"/>
              <a:t>, </a:t>
            </a:r>
            <a:r>
              <a:rPr lang="en-GB" baseline="0" dirty="0" err="1" smtClean="0"/>
              <a:t>kje</a:t>
            </a:r>
            <a:r>
              <a:rPr lang="en-GB" baseline="0" dirty="0" smtClean="0"/>
              <a:t> so </a:t>
            </a:r>
            <a:r>
              <a:rPr lang="en-GB" baseline="0" dirty="0" err="1" smtClean="0"/>
              <a:t>najvecji</a:t>
            </a:r>
            <a:r>
              <a:rPr lang="en-GB" baseline="0" dirty="0" smtClean="0"/>
              <a:t> problem. </a:t>
            </a:r>
            <a:r>
              <a:rPr lang="en-GB" baseline="0" dirty="0" err="1" smtClean="0"/>
              <a:t>Podali</a:t>
            </a:r>
            <a:r>
              <a:rPr lang="en-GB" baseline="0" dirty="0" smtClean="0"/>
              <a:t> </a:t>
            </a:r>
            <a:r>
              <a:rPr lang="en-GB" baseline="0" dirty="0" err="1" smtClean="0"/>
              <a:t>bomo</a:t>
            </a:r>
            <a:r>
              <a:rPr lang="en-GB" baseline="0" dirty="0" smtClean="0"/>
              <a:t> </a:t>
            </a:r>
            <a:r>
              <a:rPr lang="en-GB" baseline="0" dirty="0" err="1" smtClean="0"/>
              <a:t>tudi</a:t>
            </a:r>
            <a:r>
              <a:rPr lang="en-GB" baseline="0" dirty="0" smtClean="0"/>
              <a:t> </a:t>
            </a:r>
            <a:r>
              <a:rPr lang="en-GB" baseline="0" dirty="0" err="1" smtClean="0"/>
              <a:t>primere</a:t>
            </a:r>
            <a:r>
              <a:rPr lang="en-GB" baseline="0" dirty="0" smtClean="0"/>
              <a:t> </a:t>
            </a:r>
            <a:r>
              <a:rPr lang="en-GB" baseline="0" dirty="0" err="1" smtClean="0"/>
              <a:t>drzav</a:t>
            </a:r>
            <a:r>
              <a:rPr lang="en-GB" baseline="0" dirty="0" smtClean="0"/>
              <a:t> o </a:t>
            </a:r>
            <a:r>
              <a:rPr lang="en-GB" baseline="0" dirty="0" err="1" smtClean="0"/>
              <a:t>dobrih</a:t>
            </a:r>
            <a:r>
              <a:rPr lang="en-GB" baseline="0" dirty="0" smtClean="0"/>
              <a:t> </a:t>
            </a:r>
            <a:r>
              <a:rPr lang="en-GB" baseline="0" dirty="0" err="1" smtClean="0"/>
              <a:t>praksah</a:t>
            </a:r>
            <a:r>
              <a:rPr lang="en-GB" baseline="0" dirty="0" smtClean="0"/>
              <a:t> </a:t>
            </a:r>
            <a:r>
              <a:rPr lang="en-GB" baseline="0" dirty="0" err="1" smtClean="0"/>
              <a:t>izvedbe</a:t>
            </a:r>
            <a:r>
              <a:rPr lang="en-GB" baseline="0" dirty="0" smtClean="0"/>
              <a:t> </a:t>
            </a:r>
            <a:r>
              <a:rPr lang="en-GB" baseline="0" dirty="0" err="1" smtClean="0"/>
              <a:t>tranzicij</a:t>
            </a:r>
            <a:r>
              <a:rPr lang="en-GB" baseline="0" dirty="0" smtClean="0"/>
              <a:t>.</a:t>
            </a:r>
          </a:p>
          <a:p>
            <a:endParaRPr lang="en-GB" baseline="0" dirty="0" smtClean="0"/>
          </a:p>
          <a:p>
            <a:r>
              <a:rPr lang="en-GB" baseline="0" dirty="0" err="1" smtClean="0"/>
              <a:t>Kajti</a:t>
            </a:r>
            <a:r>
              <a:rPr lang="en-GB" baseline="0" dirty="0" smtClean="0"/>
              <a:t> </a:t>
            </a:r>
            <a:r>
              <a:rPr lang="en-GB" baseline="0" dirty="0" err="1" smtClean="0"/>
              <a:t>te</a:t>
            </a:r>
            <a:r>
              <a:rPr lang="en-GB" baseline="0" dirty="0" smtClean="0"/>
              <a:t> </a:t>
            </a:r>
            <a:r>
              <a:rPr lang="en-GB" baseline="0" dirty="0" err="1" smtClean="0"/>
              <a:t>koncne</a:t>
            </a:r>
            <a:r>
              <a:rPr lang="en-GB" baseline="0" dirty="0" smtClean="0"/>
              <a:t> </a:t>
            </a:r>
            <a:r>
              <a:rPr lang="en-GB" baseline="0" dirty="0" err="1" smtClean="0"/>
              <a:t>ocene</a:t>
            </a:r>
            <a:r>
              <a:rPr lang="en-GB" baseline="0" dirty="0" smtClean="0"/>
              <a:t> </a:t>
            </a:r>
            <a:r>
              <a:rPr lang="en-GB" baseline="0" dirty="0" err="1" smtClean="0"/>
              <a:t>vplivajo</a:t>
            </a:r>
            <a:r>
              <a:rPr lang="en-GB" baseline="0" dirty="0" smtClean="0"/>
              <a:t> </a:t>
            </a:r>
            <a:r>
              <a:rPr lang="en-GB" baseline="0" dirty="0" err="1" smtClean="0"/>
              <a:t>na</a:t>
            </a:r>
            <a:r>
              <a:rPr lang="en-GB" baseline="0" dirty="0" smtClean="0"/>
              <a:t> well being </a:t>
            </a:r>
            <a:r>
              <a:rPr lang="en-GB" baseline="0" dirty="0" err="1" smtClean="0"/>
              <a:t>celotne</a:t>
            </a:r>
            <a:r>
              <a:rPr lang="en-GB" baseline="0" dirty="0" smtClean="0"/>
              <a:t> </a:t>
            </a:r>
            <a:r>
              <a:rPr lang="en-GB" baseline="0" dirty="0" err="1" smtClean="0"/>
              <a:t>druzbe</a:t>
            </a:r>
            <a:r>
              <a:rPr lang="en-GB" baseline="0" dirty="0" smtClean="0"/>
              <a:t>. (</a:t>
            </a:r>
            <a:r>
              <a:rPr lang="en-GB" baseline="0" dirty="0" err="1" smtClean="0"/>
              <a:t>desna</a:t>
            </a:r>
            <a:r>
              <a:rPr lang="en-GB" baseline="0" dirty="0" smtClean="0"/>
              <a:t> </a:t>
            </a:r>
            <a:r>
              <a:rPr lang="en-GB" baseline="0" dirty="0" err="1" smtClean="0"/>
              <a:t>stran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32</a:t>
            </a:fld>
            <a:endParaRPr lang="en-GB" dirty="0"/>
          </a:p>
        </p:txBody>
      </p:sp>
    </p:spTree>
    <p:extLst>
      <p:ext uri="{BB962C8B-B14F-4D97-AF65-F5344CB8AC3E}">
        <p14:creationId xmlns:p14="http://schemas.microsoft.com/office/powerpoint/2010/main" val="3605811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Planiramo</a:t>
            </a:r>
            <a:r>
              <a:rPr lang="en-GB" baseline="0" dirty="0" smtClean="0"/>
              <a:t> </a:t>
            </a:r>
            <a:r>
              <a:rPr lang="en-GB" baseline="0" dirty="0" err="1" smtClean="0"/>
              <a:t>objaviti</a:t>
            </a:r>
            <a:r>
              <a:rPr lang="en-GB" baseline="0" dirty="0" smtClean="0"/>
              <a:t> </a:t>
            </a:r>
            <a:r>
              <a:rPr lang="en-GB" baseline="0" dirty="0" err="1" smtClean="0"/>
              <a:t>te</a:t>
            </a:r>
            <a:r>
              <a:rPr lang="en-GB" baseline="0" dirty="0" smtClean="0"/>
              <a:t> </a:t>
            </a:r>
            <a:r>
              <a:rPr lang="en-GB" baseline="0" dirty="0" err="1" smtClean="0"/>
              <a:t>analize</a:t>
            </a:r>
            <a:r>
              <a:rPr lang="en-GB" baseline="0" dirty="0" smtClean="0"/>
              <a:t> v </a:t>
            </a:r>
            <a:r>
              <a:rPr lang="en-GB" baseline="0" dirty="0" err="1" smtClean="0"/>
              <a:t>letu</a:t>
            </a:r>
            <a:r>
              <a:rPr lang="en-GB" baseline="0" dirty="0" smtClean="0"/>
              <a:t> 2019. </a:t>
            </a:r>
            <a:r>
              <a:rPr lang="en-GB" baseline="0" dirty="0" err="1" smtClean="0"/>
              <a:t>potem</a:t>
            </a:r>
            <a:r>
              <a:rPr lang="en-GB" baseline="0" dirty="0" smtClean="0"/>
              <a:t> </a:t>
            </a:r>
            <a:r>
              <a:rPr lang="en-GB" baseline="0" dirty="0" err="1" smtClean="0"/>
              <a:t>bomo</a:t>
            </a:r>
            <a:r>
              <a:rPr lang="en-GB" baseline="0" dirty="0" smtClean="0"/>
              <a:t> </a:t>
            </a:r>
            <a:r>
              <a:rPr lang="en-GB" baseline="0" dirty="0" err="1" smtClean="0"/>
              <a:t>vkljucili</a:t>
            </a:r>
            <a:r>
              <a:rPr lang="en-GB" baseline="0" dirty="0" smtClean="0"/>
              <a:t> </a:t>
            </a:r>
            <a:r>
              <a:rPr lang="en-GB" baseline="0" dirty="0" err="1" smtClean="0"/>
              <a:t>deleznike</a:t>
            </a:r>
            <a:r>
              <a:rPr lang="en-GB" baseline="0" dirty="0" smtClean="0"/>
              <a:t> z </a:t>
            </a:r>
            <a:r>
              <a:rPr lang="en-GB" baseline="0" dirty="0" err="1" smtClean="0"/>
              <a:t>njihovimi</a:t>
            </a:r>
            <a:r>
              <a:rPr lang="en-GB" baseline="0" dirty="0" smtClean="0"/>
              <a:t> </a:t>
            </a:r>
            <a:r>
              <a:rPr lang="en-GB" baseline="0" dirty="0" err="1" smtClean="0"/>
              <a:t>perspektivami</a:t>
            </a:r>
            <a:r>
              <a:rPr lang="en-GB" baseline="0" dirty="0" smtClean="0"/>
              <a:t> </a:t>
            </a:r>
            <a:r>
              <a:rPr lang="en-GB" baseline="0" dirty="0" err="1" smtClean="0"/>
              <a:t>na</a:t>
            </a:r>
            <a:r>
              <a:rPr lang="en-GB" baseline="0" dirty="0" smtClean="0"/>
              <a:t> </a:t>
            </a:r>
            <a:r>
              <a:rPr lang="en-GB" baseline="0" dirty="0" err="1" smtClean="0"/>
              <a:t>ocenjene</a:t>
            </a:r>
            <a:r>
              <a:rPr lang="en-GB" baseline="0" dirty="0" smtClean="0"/>
              <a:t> </a:t>
            </a:r>
            <a:r>
              <a:rPr lang="en-GB" baseline="0" dirty="0" err="1" smtClean="0"/>
              <a:t>probleme</a:t>
            </a:r>
            <a:r>
              <a:rPr lang="en-GB" baseline="0" dirty="0" smtClean="0"/>
              <a:t> in v </a:t>
            </a:r>
            <a:r>
              <a:rPr lang="en-GB" baseline="0" dirty="0" err="1" smtClean="0"/>
              <a:t>letu</a:t>
            </a:r>
            <a:r>
              <a:rPr lang="en-GB" baseline="0" dirty="0" smtClean="0"/>
              <a:t> 2020 </a:t>
            </a:r>
            <a:r>
              <a:rPr lang="en-GB" baseline="0" dirty="0" err="1" smtClean="0"/>
              <a:t>objavili</a:t>
            </a:r>
            <a:r>
              <a:rPr lang="en-GB" baseline="0" dirty="0" smtClean="0"/>
              <a:t> </a:t>
            </a:r>
            <a:r>
              <a:rPr lang="en-GB" baseline="0" dirty="0" err="1" smtClean="0"/>
              <a:t>sintezo</a:t>
            </a:r>
            <a:r>
              <a:rPr lang="en-GB" baseline="0" dirty="0" smtClean="0"/>
              <a:t> </a:t>
            </a:r>
            <a:r>
              <a:rPr lang="en-GB" baseline="0" dirty="0" err="1" smtClean="0"/>
              <a:t>ki</a:t>
            </a:r>
            <a:r>
              <a:rPr lang="en-GB" baseline="0" dirty="0" smtClean="0"/>
              <a:t> </a:t>
            </a:r>
            <a:r>
              <a:rPr lang="en-GB" baseline="0" dirty="0" err="1" smtClean="0"/>
              <a:t>vkljucuje</a:t>
            </a:r>
            <a:r>
              <a:rPr lang="en-GB" baseline="0" dirty="0" smtClean="0"/>
              <a:t> </a:t>
            </a:r>
            <a:r>
              <a:rPr lang="en-GB" baseline="0" dirty="0" err="1" smtClean="0"/>
              <a:t>vse</a:t>
            </a:r>
            <a:r>
              <a:rPr lang="en-GB" baseline="0" dirty="0" smtClean="0"/>
              <a:t>  </a:t>
            </a:r>
            <a:r>
              <a:rPr lang="en-GB" baseline="0" dirty="0" err="1" smtClean="0"/>
              <a:t>perspektive</a:t>
            </a:r>
            <a:r>
              <a:rPr lang="en-GB" baseline="0" dirty="0" smtClean="0"/>
              <a:t> </a:t>
            </a:r>
            <a:r>
              <a:rPr lang="en-GB" baseline="0" smtClean="0"/>
              <a:t>delznikov</a:t>
            </a:r>
            <a:r>
              <a:rPr lang="en-GB" baseline="0" dirty="0" smtClean="0"/>
              <a:t>.</a:t>
            </a:r>
            <a:endParaRPr lang="en-GB" baseline="0" dirty="0"/>
          </a:p>
        </p:txBody>
      </p:sp>
      <p:sp>
        <p:nvSpPr>
          <p:cNvPr id="4" name="Slide Number Placeholder 3"/>
          <p:cNvSpPr>
            <a:spLocks noGrp="1"/>
          </p:cNvSpPr>
          <p:nvPr>
            <p:ph type="sldNum" sz="quarter" idx="10"/>
          </p:nvPr>
        </p:nvSpPr>
        <p:spPr/>
        <p:txBody>
          <a:bodyPr/>
          <a:lstStyle/>
          <a:p>
            <a:pPr defTabSz="921898">
              <a:defRPr/>
            </a:pPr>
            <a:fld id="{777201BC-94E4-4101-962D-54511777D224}" type="slidenum">
              <a:rPr lang="en-GB">
                <a:solidFill>
                  <a:prstClr val="black"/>
                </a:solidFill>
                <a:latin typeface="Calibri"/>
              </a:rPr>
              <a:pPr defTabSz="921898">
                <a:defRPr/>
              </a:pPr>
              <a:t>33</a:t>
            </a:fld>
            <a:endParaRPr lang="en-GB" dirty="0">
              <a:solidFill>
                <a:prstClr val="black"/>
              </a:solidFill>
              <a:latin typeface="Calibri"/>
            </a:endParaRPr>
          </a:p>
        </p:txBody>
      </p:sp>
    </p:spTree>
    <p:extLst>
      <p:ext uri="{BB962C8B-B14F-4D97-AF65-F5344CB8AC3E}">
        <p14:creationId xmlns:p14="http://schemas.microsoft.com/office/powerpoint/2010/main" val="1152300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34</a:t>
            </a:fld>
            <a:endParaRPr lang="en-GB" dirty="0"/>
          </a:p>
        </p:txBody>
      </p:sp>
    </p:spTree>
    <p:extLst>
      <p:ext uri="{BB962C8B-B14F-4D97-AF65-F5344CB8AC3E}">
        <p14:creationId xmlns:p14="http://schemas.microsoft.com/office/powerpoint/2010/main" val="52543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author(s): Tobias Lung (EEA) Contributing author(s): Lisa Eichler (Triple-E), Hans-Martin Füssel (EEA) </a:t>
            </a:r>
            <a:r>
              <a:rPr lang="en-GB" b="1" dirty="0"/>
              <a:t>Key messages </a:t>
            </a:r>
            <a:endParaRPr lang="en-GB" dirty="0"/>
          </a:p>
          <a:p>
            <a:r>
              <a:rPr lang="en-GB" dirty="0"/>
              <a:t> Several recent studies have suggested that climate change will have much stronger negative impacts on the global economy than previously assumed, with poor countries being disproportionally affected. </a:t>
            </a:r>
          </a:p>
          <a:p>
            <a:r>
              <a:rPr lang="en-GB" dirty="0"/>
              <a:t> In a highly interconnected and globalised world, Europe is susceptible to spill-over effects from climate change impacts occurring outside the European territory through various pathways. Past extreme events, such as the Russian heat wave in 2010, have had negative economic consequences for Europe (here understood as the EEA member and cooperating countries). </a:t>
            </a:r>
          </a:p>
          <a:p>
            <a:r>
              <a:rPr lang="en-GB" dirty="0"/>
              <a:t> Six major pathways have been identified from the available literature: trade of agricultural commodities, trade of non-agricultural commodities, infrastructure and transport, geopolitics and security risks, human migration, and finance. Many of these pathways affect the value chains of European products, which are increasingly complex. </a:t>
            </a:r>
          </a:p>
          <a:p>
            <a:r>
              <a:rPr lang="en-GB" dirty="0"/>
              <a:t> The strongest evidence for Europe’s sensitivity to cross-border impacts exists for economic effects through climate-caused global price volatilities; for transportation networks such as ports; and for changes in the Arctic environment, such as new shipping routes. The Mediterranean area has been identified as the most vulnerable to shocks in the flow of agricultural commodities, while small, open and highly developed European economies are regarded as particularly vulnerable to shocks in the flow of non-agricultural commodities. </a:t>
            </a:r>
          </a:p>
          <a:p>
            <a:r>
              <a:rPr lang="en-GB" dirty="0"/>
              <a:t> An increasing body of recent literature suggests that unprecedented climatic changes in North African regions, such as the Sahel and Maghreb, as well as in the Middle East will increase the strategic importance of these regions for Europe, with respect both to potential climate-induced human migration flows and to geopolitical and security considerations. </a:t>
            </a:r>
          </a:p>
          <a:p>
            <a:r>
              <a:rPr lang="en-GB" dirty="0"/>
              <a:t> European vulnerability to cross-border effects is expected to increase in the coming decades, although quantitative projections are not yet available. </a:t>
            </a:r>
          </a:p>
          <a:p>
            <a:r>
              <a:rPr lang="en-GB" dirty="0"/>
              <a:t>	</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35</a:t>
            </a:fld>
            <a:endParaRPr lang="en-GB" dirty="0"/>
          </a:p>
        </p:txBody>
      </p:sp>
    </p:spTree>
    <p:extLst>
      <p:ext uri="{BB962C8B-B14F-4D97-AF65-F5344CB8AC3E}">
        <p14:creationId xmlns:p14="http://schemas.microsoft.com/office/powerpoint/2010/main" val="389379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Agencija</a:t>
            </a:r>
            <a:r>
              <a:rPr lang="en-GB" dirty="0"/>
              <a:t> je </a:t>
            </a:r>
            <a:r>
              <a:rPr lang="en-GB" dirty="0" err="1"/>
              <a:t>leta</a:t>
            </a:r>
            <a:r>
              <a:rPr lang="en-GB" dirty="0"/>
              <a:t> 2010 </a:t>
            </a:r>
            <a:r>
              <a:rPr lang="en-GB" dirty="0" err="1"/>
              <a:t>objavila</a:t>
            </a:r>
            <a:r>
              <a:rPr lang="en-GB" dirty="0"/>
              <a:t> 11 GMT, </a:t>
            </a:r>
            <a:r>
              <a:rPr lang="en-GB" dirty="0" err="1"/>
              <a:t>ki</a:t>
            </a:r>
            <a:r>
              <a:rPr lang="en-GB" dirty="0"/>
              <a:t> so </a:t>
            </a:r>
            <a:r>
              <a:rPr lang="en-GB" dirty="0" err="1"/>
              <a:t>pomembni</a:t>
            </a:r>
            <a:r>
              <a:rPr lang="en-GB" dirty="0"/>
              <a:t> </a:t>
            </a:r>
            <a:r>
              <a:rPr lang="en-GB" dirty="0" err="1"/>
              <a:t>za</a:t>
            </a:r>
            <a:r>
              <a:rPr lang="en-GB" dirty="0"/>
              <a:t> </a:t>
            </a:r>
            <a:r>
              <a:rPr lang="en-GB" dirty="0" err="1"/>
              <a:t>okolje</a:t>
            </a:r>
            <a:r>
              <a:rPr lang="en-GB" dirty="0"/>
              <a:t>. </a:t>
            </a:r>
            <a:r>
              <a:rPr lang="en-GB" dirty="0" err="1"/>
              <a:t>Podporne</a:t>
            </a:r>
            <a:r>
              <a:rPr lang="en-GB" dirty="0"/>
              <a:t> </a:t>
            </a:r>
            <a:r>
              <a:rPr lang="en-GB" dirty="0" err="1"/>
              <a:t>anlize</a:t>
            </a:r>
            <a:r>
              <a:rPr lang="en-GB" dirty="0"/>
              <a:t> so bile </a:t>
            </a:r>
            <a:r>
              <a:rPr lang="en-GB" dirty="0" err="1"/>
              <a:t>obsezne</a:t>
            </a:r>
            <a:r>
              <a:rPr lang="en-GB" dirty="0"/>
              <a:t>, </a:t>
            </a:r>
            <a:r>
              <a:rPr lang="en-GB" dirty="0" err="1"/>
              <a:t>kakor</a:t>
            </a:r>
            <a:r>
              <a:rPr lang="en-GB" dirty="0"/>
              <a:t> </a:t>
            </a:r>
            <a:r>
              <a:rPr lang="en-GB" dirty="0" err="1"/>
              <a:t>tudi</a:t>
            </a:r>
            <a:r>
              <a:rPr lang="en-GB" dirty="0"/>
              <a:t> </a:t>
            </a:r>
            <a:r>
              <a:rPr lang="en-GB" dirty="0" err="1"/>
              <a:t>vkljucevanje</a:t>
            </a:r>
            <a:r>
              <a:rPr lang="en-GB" dirty="0"/>
              <a:t> </a:t>
            </a:r>
            <a:r>
              <a:rPr lang="en-GB" dirty="0" err="1"/>
              <a:t>deleznikov</a:t>
            </a:r>
            <a:r>
              <a:rPr lang="en-GB" dirty="0"/>
              <a:t> in </a:t>
            </a:r>
            <a:r>
              <a:rPr lang="en-GB" dirty="0" err="1"/>
              <a:t>svetovalcev</a:t>
            </a:r>
            <a:r>
              <a:rPr lang="en-GB" dirty="0"/>
              <a:t>. V </a:t>
            </a:r>
            <a:r>
              <a:rPr lang="en-GB" dirty="0" err="1"/>
              <a:t>nadaljevanju</a:t>
            </a:r>
            <a:r>
              <a:rPr lang="en-GB" dirty="0"/>
              <a:t> </a:t>
            </a:r>
            <a:r>
              <a:rPr lang="en-GB" dirty="0" err="1"/>
              <a:t>jih</a:t>
            </a:r>
            <a:r>
              <a:rPr lang="en-GB" dirty="0"/>
              <a:t> je </a:t>
            </a:r>
            <a:r>
              <a:rPr lang="en-GB" dirty="0" err="1"/>
              <a:t>posodabljala</a:t>
            </a:r>
            <a:r>
              <a:rPr lang="en-GB" dirty="0"/>
              <a:t> in </a:t>
            </a:r>
            <a:r>
              <a:rPr lang="en-GB" dirty="0" err="1"/>
              <a:t>bolj</a:t>
            </a:r>
            <a:r>
              <a:rPr lang="en-GB" dirty="0"/>
              <a:t> </a:t>
            </a:r>
            <a:r>
              <a:rPr lang="en-GB" dirty="0" err="1"/>
              <a:t>natancno</a:t>
            </a:r>
            <a:r>
              <a:rPr lang="en-GB" dirty="0"/>
              <a:t> </a:t>
            </a:r>
            <a:r>
              <a:rPr lang="en-GB" dirty="0" err="1"/>
              <a:t>razdelala</a:t>
            </a:r>
            <a:r>
              <a:rPr lang="en-GB" dirty="0"/>
              <a:t> </a:t>
            </a:r>
            <a:r>
              <a:rPr lang="en-GB" dirty="0" err="1"/>
              <a:t>glede</a:t>
            </a:r>
            <a:r>
              <a:rPr lang="en-GB" dirty="0"/>
              <a:t> </a:t>
            </a:r>
            <a:r>
              <a:rPr lang="en-GB" dirty="0" err="1"/>
              <a:t>njihov</a:t>
            </a:r>
            <a:r>
              <a:rPr lang="en-GB" dirty="0"/>
              <a:t> </a:t>
            </a:r>
            <a:r>
              <a:rPr lang="en-GB" dirty="0" err="1"/>
              <a:t>vplivov</a:t>
            </a:r>
            <a:r>
              <a:rPr lang="en-GB" dirty="0"/>
              <a:t> </a:t>
            </a:r>
            <a:r>
              <a:rPr lang="en-GB" dirty="0" err="1"/>
              <a:t>na</a:t>
            </a:r>
            <a:r>
              <a:rPr lang="en-GB" dirty="0"/>
              <a:t> </a:t>
            </a:r>
            <a:r>
              <a:rPr lang="en-GB" dirty="0" err="1"/>
              <a:t>okolje</a:t>
            </a:r>
            <a:r>
              <a:rPr lang="en-GB" dirty="0"/>
              <a:t> 2010-2015).</a:t>
            </a:r>
          </a:p>
          <a:p>
            <a:r>
              <a:rPr lang="en-GB" b="1" dirty="0">
                <a:solidFill>
                  <a:srgbClr val="C00000"/>
                </a:solidFill>
              </a:rPr>
              <a:t>3 so </a:t>
            </a:r>
            <a:r>
              <a:rPr lang="en-GB" b="1" dirty="0" err="1">
                <a:solidFill>
                  <a:srgbClr val="C00000"/>
                </a:solidFill>
              </a:rPr>
              <a:t>socialni</a:t>
            </a:r>
            <a:r>
              <a:rPr lang="en-GB" b="1" dirty="0">
                <a:solidFill>
                  <a:srgbClr val="C00000"/>
                </a:solidFill>
              </a:rPr>
              <a:t>, 1 </a:t>
            </a:r>
            <a:r>
              <a:rPr lang="en-GB" b="1" dirty="0" err="1">
                <a:solidFill>
                  <a:srgbClr val="C00000"/>
                </a:solidFill>
              </a:rPr>
              <a:t>tehnoloski</a:t>
            </a:r>
            <a:r>
              <a:rPr lang="en-GB" b="1" dirty="0">
                <a:solidFill>
                  <a:srgbClr val="C00000"/>
                </a:solidFill>
              </a:rPr>
              <a:t>, 3 </a:t>
            </a:r>
            <a:r>
              <a:rPr lang="en-GB" b="1" dirty="0" err="1">
                <a:solidFill>
                  <a:srgbClr val="C00000"/>
                </a:solidFill>
              </a:rPr>
              <a:t>ekonoskega</a:t>
            </a:r>
            <a:r>
              <a:rPr lang="en-GB" b="1" dirty="0">
                <a:solidFill>
                  <a:srgbClr val="C00000"/>
                </a:solidFill>
              </a:rPr>
              <a:t> </a:t>
            </a:r>
            <a:r>
              <a:rPr lang="en-GB" b="1" dirty="0" err="1">
                <a:solidFill>
                  <a:srgbClr val="C00000"/>
                </a:solidFill>
              </a:rPr>
              <a:t>znacaja</a:t>
            </a:r>
            <a:r>
              <a:rPr lang="en-GB" b="1" dirty="0">
                <a:solidFill>
                  <a:srgbClr val="C00000"/>
                </a:solidFill>
              </a:rPr>
              <a:t>, 3 </a:t>
            </a:r>
            <a:r>
              <a:rPr lang="en-GB" b="1" dirty="0" err="1">
                <a:solidFill>
                  <a:srgbClr val="C00000"/>
                </a:solidFill>
              </a:rPr>
              <a:t>okoljski</a:t>
            </a:r>
            <a:r>
              <a:rPr lang="en-GB" b="1" dirty="0">
                <a:solidFill>
                  <a:srgbClr val="C00000"/>
                </a:solidFill>
              </a:rPr>
              <a:t> in 1 </a:t>
            </a:r>
            <a:r>
              <a:rPr lang="en-GB" b="1" dirty="0" err="1">
                <a:solidFill>
                  <a:srgbClr val="C00000"/>
                </a:solidFill>
              </a:rPr>
              <a:t>politicen</a:t>
            </a:r>
            <a:r>
              <a:rPr lang="en-GB" b="1" dirty="0">
                <a:solidFill>
                  <a:srgbClr val="C00000"/>
                </a:solidFill>
              </a:rPr>
              <a:t> (STEEP)</a:t>
            </a:r>
          </a:p>
          <a:p>
            <a:endParaRPr lang="en-GB" b="1" dirty="0">
              <a:solidFill>
                <a:srgbClr val="C00000"/>
              </a:solidFill>
            </a:endParaRPr>
          </a:p>
          <a:p>
            <a:r>
              <a:rPr lang="en-GB" b="1" dirty="0" err="1">
                <a:solidFill>
                  <a:srgbClr val="C00000"/>
                </a:solidFill>
              </a:rPr>
              <a:t>Mislim</a:t>
            </a:r>
            <a:r>
              <a:rPr lang="en-GB" b="1" dirty="0">
                <a:solidFill>
                  <a:srgbClr val="C00000"/>
                </a:solidFill>
              </a:rPr>
              <a:t> da </a:t>
            </a:r>
            <a:r>
              <a:rPr lang="en-GB" b="1" dirty="0" err="1">
                <a:solidFill>
                  <a:srgbClr val="C00000"/>
                </a:solidFill>
              </a:rPr>
              <a:t>jih</a:t>
            </a:r>
            <a:r>
              <a:rPr lang="en-GB" b="1" dirty="0">
                <a:solidFill>
                  <a:srgbClr val="C00000"/>
                </a:solidFill>
              </a:rPr>
              <a:t> </a:t>
            </a:r>
            <a:r>
              <a:rPr lang="en-GB" b="1" dirty="0" err="1">
                <a:solidFill>
                  <a:srgbClr val="C00000"/>
                </a:solidFill>
              </a:rPr>
              <a:t>na</a:t>
            </a:r>
            <a:r>
              <a:rPr lang="en-GB" b="1" dirty="0">
                <a:solidFill>
                  <a:srgbClr val="C00000"/>
                </a:solidFill>
              </a:rPr>
              <a:t> </a:t>
            </a:r>
            <a:r>
              <a:rPr lang="en-GB" b="1" dirty="0" err="1">
                <a:solidFill>
                  <a:srgbClr val="C00000"/>
                </a:solidFill>
              </a:rPr>
              <a:t>te</a:t>
            </a:r>
            <a:r>
              <a:rPr lang="en-GB" b="1" dirty="0">
                <a:solidFill>
                  <a:srgbClr val="C00000"/>
                </a:solidFill>
              </a:rPr>
              <a:t> </a:t>
            </a:r>
            <a:r>
              <a:rPr lang="en-GB" b="1" dirty="0" err="1">
                <a:solidFill>
                  <a:srgbClr val="C00000"/>
                </a:solidFill>
              </a:rPr>
              <a:t>mestu</a:t>
            </a:r>
            <a:r>
              <a:rPr lang="en-GB" b="1" dirty="0">
                <a:solidFill>
                  <a:srgbClr val="C00000"/>
                </a:solidFill>
              </a:rPr>
              <a:t> </a:t>
            </a:r>
            <a:r>
              <a:rPr lang="en-GB" b="1" dirty="0" err="1">
                <a:solidFill>
                  <a:srgbClr val="C00000"/>
                </a:solidFill>
              </a:rPr>
              <a:t>ni</a:t>
            </a:r>
            <a:r>
              <a:rPr lang="en-GB" b="1" dirty="0">
                <a:solidFill>
                  <a:srgbClr val="C00000"/>
                </a:solidFill>
              </a:rPr>
              <a:t> </a:t>
            </a:r>
            <a:r>
              <a:rPr lang="en-GB" b="1" dirty="0" err="1">
                <a:solidFill>
                  <a:srgbClr val="C00000"/>
                </a:solidFill>
              </a:rPr>
              <a:t>treba</a:t>
            </a:r>
            <a:r>
              <a:rPr lang="en-GB" b="1" dirty="0">
                <a:solidFill>
                  <a:srgbClr val="C00000"/>
                </a:solidFill>
              </a:rPr>
              <a:t> </a:t>
            </a:r>
            <a:r>
              <a:rPr lang="en-GB" b="1" dirty="0" err="1">
                <a:solidFill>
                  <a:srgbClr val="C00000"/>
                </a:solidFill>
              </a:rPr>
              <a:t>nasteti</a:t>
            </a:r>
            <a:r>
              <a:rPr lang="en-GB" b="1" dirty="0">
                <a:solidFill>
                  <a:srgbClr val="C00000"/>
                </a:solidFill>
              </a:rPr>
              <a:t>. </a:t>
            </a:r>
            <a:r>
              <a:rPr lang="en-GB" b="1" dirty="0" err="1">
                <a:solidFill>
                  <a:srgbClr val="C00000"/>
                </a:solidFill>
              </a:rPr>
              <a:t>Itak</a:t>
            </a:r>
            <a:r>
              <a:rPr lang="en-GB" b="1" dirty="0">
                <a:solidFill>
                  <a:srgbClr val="C00000"/>
                </a:solidFill>
              </a:rPr>
              <a:t> </a:t>
            </a:r>
            <a:r>
              <a:rPr lang="en-GB" b="1" dirty="0" err="1">
                <a:solidFill>
                  <a:srgbClr val="C00000"/>
                </a:solidFill>
              </a:rPr>
              <a:t>bodo</a:t>
            </a:r>
            <a:r>
              <a:rPr lang="en-GB" b="1" dirty="0">
                <a:solidFill>
                  <a:srgbClr val="C00000"/>
                </a:solidFill>
              </a:rPr>
              <a:t> </a:t>
            </a:r>
            <a:r>
              <a:rPr lang="en-GB" b="1" dirty="0" err="1">
                <a:solidFill>
                  <a:srgbClr val="C00000"/>
                </a:solidFill>
              </a:rPr>
              <a:t>bolj</a:t>
            </a:r>
            <a:r>
              <a:rPr lang="en-GB" b="1" dirty="0">
                <a:solidFill>
                  <a:srgbClr val="C00000"/>
                </a:solidFill>
              </a:rPr>
              <a:t> </a:t>
            </a:r>
            <a:r>
              <a:rPr lang="en-GB" b="1" dirty="0" err="1">
                <a:solidFill>
                  <a:srgbClr val="C00000"/>
                </a:solidFill>
              </a:rPr>
              <a:t>natancno</a:t>
            </a:r>
            <a:r>
              <a:rPr lang="en-GB" b="1" dirty="0">
                <a:solidFill>
                  <a:srgbClr val="C00000"/>
                </a:solidFill>
              </a:rPr>
              <a:t> </a:t>
            </a:r>
            <a:r>
              <a:rPr lang="en-GB" b="1" dirty="0" err="1">
                <a:solidFill>
                  <a:srgbClr val="C00000"/>
                </a:solidFill>
              </a:rPr>
              <a:t>predstabvljeni</a:t>
            </a:r>
            <a:r>
              <a:rPr lang="en-GB" b="1" dirty="0">
                <a:solidFill>
                  <a:srgbClr val="C00000"/>
                </a:solidFill>
              </a:rPr>
              <a:t> </a:t>
            </a:r>
            <a:r>
              <a:rPr lang="en-GB" b="1" dirty="0" err="1">
                <a:solidFill>
                  <a:srgbClr val="C00000"/>
                </a:solidFill>
              </a:rPr>
              <a:t>kasneje</a:t>
            </a:r>
            <a:r>
              <a:rPr lang="en-GB" b="1" dirty="0">
                <a:solidFill>
                  <a:srgbClr val="C00000"/>
                </a:solidFill>
              </a:rPr>
              <a:t>.</a:t>
            </a:r>
          </a:p>
          <a:p>
            <a:endParaRPr lang="en-GB" b="1" dirty="0"/>
          </a:p>
          <a:p>
            <a:r>
              <a:rPr lang="en-GB" b="1" dirty="0"/>
              <a:t>1 </a:t>
            </a:r>
            <a:r>
              <a:rPr lang="en-GB" b="1" dirty="0" err="1"/>
              <a:t>Razhajanje</a:t>
            </a:r>
            <a:r>
              <a:rPr lang="en-GB" b="1" dirty="0"/>
              <a:t> v </a:t>
            </a:r>
            <a:r>
              <a:rPr lang="en-GB" b="1" dirty="0" err="1"/>
              <a:t>svetovnih</a:t>
            </a:r>
            <a:r>
              <a:rPr lang="en-GB" b="1" dirty="0"/>
              <a:t> </a:t>
            </a:r>
            <a:r>
              <a:rPr lang="en-GB" b="1" dirty="0" err="1"/>
              <a:t>prebivalstvenih</a:t>
            </a:r>
            <a:r>
              <a:rPr lang="en-GB" b="1" dirty="0"/>
              <a:t> </a:t>
            </a:r>
            <a:r>
              <a:rPr lang="en-GB" b="1" dirty="0" err="1"/>
              <a:t>trendih</a:t>
            </a:r>
            <a:r>
              <a:rPr lang="en-GB" b="1" dirty="0"/>
              <a:t>: </a:t>
            </a:r>
          </a:p>
          <a:p>
            <a:r>
              <a:rPr lang="en-GB" b="1" dirty="0"/>
              <a:t>2 Na </a:t>
            </a:r>
            <a:r>
              <a:rPr lang="en-GB" b="1" dirty="0" err="1"/>
              <a:t>poti</a:t>
            </a:r>
            <a:r>
              <a:rPr lang="en-GB" b="1" dirty="0"/>
              <a:t> k </a:t>
            </a:r>
            <a:r>
              <a:rPr lang="en-GB" b="1" dirty="0" err="1"/>
              <a:t>bolj</a:t>
            </a:r>
            <a:r>
              <a:rPr lang="en-GB" b="1" dirty="0"/>
              <a:t> </a:t>
            </a:r>
            <a:r>
              <a:rPr lang="en-GB" b="1" dirty="0" err="1"/>
              <a:t>urbaniziranemu</a:t>
            </a:r>
            <a:r>
              <a:rPr lang="en-GB" b="1" dirty="0"/>
              <a:t> </a:t>
            </a:r>
            <a:r>
              <a:rPr lang="en-GB" b="1" dirty="0" err="1"/>
              <a:t>svetu</a:t>
            </a:r>
            <a:r>
              <a:rPr lang="en-GB" b="1" dirty="0"/>
              <a:t>: </a:t>
            </a:r>
          </a:p>
          <a:p>
            <a:r>
              <a:rPr lang="en-GB" b="1" dirty="0"/>
              <a:t>3 </a:t>
            </a:r>
            <a:r>
              <a:rPr lang="en-GB" b="1" dirty="0" err="1"/>
              <a:t>Spreminjajoča</a:t>
            </a:r>
            <a:r>
              <a:rPr lang="en-GB" b="1" dirty="0"/>
              <a:t> se </a:t>
            </a:r>
            <a:r>
              <a:rPr lang="en-GB" b="1" dirty="0" err="1"/>
              <a:t>bremena</a:t>
            </a:r>
            <a:r>
              <a:rPr lang="en-GB" b="1" dirty="0"/>
              <a:t> </a:t>
            </a:r>
            <a:r>
              <a:rPr lang="en-GB" b="1" dirty="0" err="1"/>
              <a:t>bolezni</a:t>
            </a:r>
            <a:r>
              <a:rPr lang="en-GB" b="1" dirty="0"/>
              <a:t> in </a:t>
            </a:r>
            <a:r>
              <a:rPr lang="en-GB" b="1" dirty="0" err="1"/>
              <a:t>nevarnost</a:t>
            </a:r>
            <a:r>
              <a:rPr lang="en-GB" b="1" dirty="0"/>
              <a:t> </a:t>
            </a:r>
            <a:r>
              <a:rPr lang="en-GB" b="1" dirty="0" err="1"/>
              <a:t>pandemij</a:t>
            </a:r>
            <a:r>
              <a:rPr lang="en-GB" b="1" dirty="0"/>
              <a:t>: </a:t>
            </a:r>
          </a:p>
          <a:p>
            <a:r>
              <a:rPr lang="en-GB" b="1" dirty="0"/>
              <a:t>4 </a:t>
            </a:r>
            <a:r>
              <a:rPr lang="en-GB" b="1" dirty="0" err="1"/>
              <a:t>Pospešene</a:t>
            </a:r>
            <a:r>
              <a:rPr lang="en-GB" b="1" dirty="0"/>
              <a:t> </a:t>
            </a:r>
            <a:r>
              <a:rPr lang="en-GB" b="1" dirty="0" err="1"/>
              <a:t>tehnološke</a:t>
            </a:r>
            <a:r>
              <a:rPr lang="en-GB" b="1" dirty="0"/>
              <a:t> </a:t>
            </a:r>
            <a:r>
              <a:rPr lang="en-GB" b="1" dirty="0" err="1"/>
              <a:t>spremembe</a:t>
            </a:r>
            <a:r>
              <a:rPr lang="en-GB" b="1" dirty="0"/>
              <a:t>:</a:t>
            </a:r>
            <a:r>
              <a:rPr lang="en-GB" dirty="0"/>
              <a:t>.</a:t>
            </a:r>
          </a:p>
          <a:p>
            <a:r>
              <a:rPr lang="en-GB" b="1" dirty="0"/>
              <a:t>5 </a:t>
            </a:r>
            <a:r>
              <a:rPr lang="en-GB" b="1" dirty="0" err="1"/>
              <a:t>Nadaljnja</a:t>
            </a:r>
            <a:r>
              <a:rPr lang="en-GB" b="1" dirty="0"/>
              <a:t> </a:t>
            </a:r>
            <a:r>
              <a:rPr lang="en-GB" b="1" dirty="0" err="1"/>
              <a:t>gospodarska</a:t>
            </a:r>
            <a:r>
              <a:rPr lang="en-GB" b="1" dirty="0"/>
              <a:t> </a:t>
            </a:r>
            <a:r>
              <a:rPr lang="en-GB" b="1" dirty="0" err="1"/>
              <a:t>rast</a:t>
            </a:r>
            <a:r>
              <a:rPr lang="en-GB" b="1" dirty="0"/>
              <a:t>?: </a:t>
            </a:r>
          </a:p>
          <a:p>
            <a:r>
              <a:rPr lang="en-GB" b="1" dirty="0"/>
              <a:t>6 </a:t>
            </a:r>
            <a:r>
              <a:rPr lang="en-GB" b="1" dirty="0" err="1"/>
              <a:t>Čedalje</a:t>
            </a:r>
            <a:r>
              <a:rPr lang="en-GB" b="1" dirty="0"/>
              <a:t> </a:t>
            </a:r>
            <a:r>
              <a:rPr lang="en-GB" b="1" dirty="0" err="1"/>
              <a:t>bolj</a:t>
            </a:r>
            <a:r>
              <a:rPr lang="en-GB" b="1" dirty="0"/>
              <a:t> </a:t>
            </a:r>
            <a:r>
              <a:rPr lang="en-GB" b="1" dirty="0" err="1"/>
              <a:t>večpolarni</a:t>
            </a:r>
            <a:r>
              <a:rPr lang="en-GB" b="1" dirty="0"/>
              <a:t> </a:t>
            </a:r>
            <a:r>
              <a:rPr lang="en-GB" b="1" dirty="0" err="1"/>
              <a:t>svet</a:t>
            </a:r>
            <a:r>
              <a:rPr lang="en-GB" b="1" dirty="0"/>
              <a:t>: </a:t>
            </a:r>
          </a:p>
          <a:p>
            <a:r>
              <a:rPr lang="en-GB" b="1" dirty="0"/>
              <a:t>7 </a:t>
            </a:r>
            <a:r>
              <a:rPr lang="en-GB" b="1" dirty="0" err="1"/>
              <a:t>Okrepljeno</a:t>
            </a:r>
            <a:r>
              <a:rPr lang="en-GB" b="1" dirty="0"/>
              <a:t> </a:t>
            </a:r>
            <a:r>
              <a:rPr lang="en-GB" b="1" dirty="0" err="1"/>
              <a:t>svetovno</a:t>
            </a:r>
            <a:r>
              <a:rPr lang="en-GB" b="1" dirty="0"/>
              <a:t> </a:t>
            </a:r>
            <a:r>
              <a:rPr lang="en-GB" b="1" dirty="0" err="1"/>
              <a:t>tekmovanje</a:t>
            </a:r>
            <a:r>
              <a:rPr lang="en-GB" b="1" dirty="0"/>
              <a:t> </a:t>
            </a:r>
            <a:r>
              <a:rPr lang="en-GB" b="1" dirty="0" err="1"/>
              <a:t>za</a:t>
            </a:r>
            <a:r>
              <a:rPr lang="en-GB" b="1" dirty="0"/>
              <a:t> </a:t>
            </a:r>
            <a:r>
              <a:rPr lang="en-GB" b="1" dirty="0" err="1"/>
              <a:t>vire</a:t>
            </a:r>
            <a:r>
              <a:rPr lang="en-GB" b="1" dirty="0"/>
              <a:t>: </a:t>
            </a:r>
          </a:p>
          <a:p>
            <a:r>
              <a:rPr lang="en-GB" b="1" dirty="0"/>
              <a:t>8 </a:t>
            </a:r>
            <a:r>
              <a:rPr lang="en-GB" b="1" dirty="0" err="1"/>
              <a:t>Vse</a:t>
            </a:r>
            <a:r>
              <a:rPr lang="en-GB" b="1" dirty="0"/>
              <a:t> </a:t>
            </a:r>
            <a:r>
              <a:rPr lang="en-GB" b="1" dirty="0" err="1"/>
              <a:t>večji</a:t>
            </a:r>
            <a:r>
              <a:rPr lang="en-GB" b="1" dirty="0"/>
              <a:t> </a:t>
            </a:r>
            <a:r>
              <a:rPr lang="en-GB" b="1" dirty="0" err="1"/>
              <a:t>pritiski</a:t>
            </a:r>
            <a:r>
              <a:rPr lang="en-GB" b="1" dirty="0"/>
              <a:t> </a:t>
            </a:r>
            <a:r>
              <a:rPr lang="en-GB" b="1" dirty="0" err="1"/>
              <a:t>na</a:t>
            </a:r>
            <a:r>
              <a:rPr lang="en-GB" b="1" dirty="0"/>
              <a:t> </a:t>
            </a:r>
            <a:r>
              <a:rPr lang="en-GB" b="1" dirty="0" err="1"/>
              <a:t>ekosisteme</a:t>
            </a:r>
            <a:r>
              <a:rPr lang="en-GB" b="1" dirty="0"/>
              <a:t>: </a:t>
            </a:r>
          </a:p>
          <a:p>
            <a:r>
              <a:rPr lang="en-GB" b="1" dirty="0"/>
              <a:t>9 </a:t>
            </a:r>
            <a:r>
              <a:rPr lang="en-GB" b="1" dirty="0" err="1"/>
              <a:t>Vse</a:t>
            </a:r>
            <a:r>
              <a:rPr lang="en-GB" b="1" dirty="0"/>
              <a:t> </a:t>
            </a:r>
            <a:r>
              <a:rPr lang="en-GB" b="1" dirty="0" err="1"/>
              <a:t>hujše</a:t>
            </a:r>
            <a:r>
              <a:rPr lang="en-GB" b="1" dirty="0"/>
              <a:t> </a:t>
            </a:r>
            <a:r>
              <a:rPr lang="en-GB" b="1" dirty="0" err="1"/>
              <a:t>posledice</a:t>
            </a:r>
            <a:r>
              <a:rPr lang="en-GB" b="1" dirty="0"/>
              <a:t> </a:t>
            </a:r>
            <a:r>
              <a:rPr lang="en-GB" b="1" dirty="0" err="1"/>
              <a:t>podnebnih</a:t>
            </a:r>
            <a:r>
              <a:rPr lang="en-GB" b="1" dirty="0"/>
              <a:t> </a:t>
            </a:r>
            <a:r>
              <a:rPr lang="en-GB" b="1" dirty="0" err="1"/>
              <a:t>sprememb</a:t>
            </a:r>
            <a:r>
              <a:rPr lang="en-GB" b="1" dirty="0"/>
              <a:t>: </a:t>
            </a:r>
            <a:endParaRPr lang="en-GB" dirty="0"/>
          </a:p>
          <a:p>
            <a:r>
              <a:rPr lang="en-GB" b="1" dirty="0"/>
              <a:t>10 </a:t>
            </a:r>
            <a:r>
              <a:rPr lang="en-GB" b="1" dirty="0" err="1"/>
              <a:t>Vse</a:t>
            </a:r>
            <a:r>
              <a:rPr lang="en-GB" b="1" dirty="0"/>
              <a:t> </a:t>
            </a:r>
            <a:r>
              <a:rPr lang="en-GB" b="1" dirty="0" err="1"/>
              <a:t>večja</a:t>
            </a:r>
            <a:r>
              <a:rPr lang="en-GB" b="1" dirty="0"/>
              <a:t> </a:t>
            </a:r>
            <a:r>
              <a:rPr lang="en-GB" b="1" dirty="0" err="1"/>
              <a:t>onesnaženost</a:t>
            </a:r>
            <a:r>
              <a:rPr lang="en-GB" b="1" dirty="0"/>
              <a:t> </a:t>
            </a:r>
            <a:r>
              <a:rPr lang="en-GB" b="1" dirty="0" err="1"/>
              <a:t>okolja</a:t>
            </a:r>
            <a:r>
              <a:rPr lang="en-GB" b="1" dirty="0"/>
              <a:t>: </a:t>
            </a:r>
          </a:p>
          <a:p>
            <a:r>
              <a:rPr lang="en-GB" b="1" dirty="0"/>
              <a:t>11 </a:t>
            </a:r>
            <a:r>
              <a:rPr lang="en-GB" b="1" dirty="0" err="1"/>
              <a:t>Vse</a:t>
            </a:r>
            <a:r>
              <a:rPr lang="en-GB" b="1" dirty="0"/>
              <a:t> </a:t>
            </a:r>
            <a:r>
              <a:rPr lang="en-GB" b="1" dirty="0" err="1"/>
              <a:t>večja</a:t>
            </a:r>
            <a:r>
              <a:rPr lang="en-GB" b="1" dirty="0"/>
              <a:t> </a:t>
            </a:r>
            <a:r>
              <a:rPr lang="en-GB" b="1" dirty="0" err="1"/>
              <a:t>raznovrstnost</a:t>
            </a:r>
            <a:r>
              <a:rPr lang="en-GB" b="1" dirty="0"/>
              <a:t> </a:t>
            </a:r>
            <a:r>
              <a:rPr lang="en-GB" b="1" dirty="0" err="1"/>
              <a:t>pristopov</a:t>
            </a:r>
            <a:r>
              <a:rPr lang="en-GB" b="1" dirty="0"/>
              <a:t> k </a:t>
            </a:r>
            <a:r>
              <a:rPr lang="en-GB" b="1" dirty="0" err="1"/>
              <a:t>upravljanju</a:t>
            </a:r>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4</a:t>
            </a:fld>
            <a:endParaRPr lang="en-GB" dirty="0"/>
          </a:p>
        </p:txBody>
      </p:sp>
    </p:spTree>
    <p:extLst>
      <p:ext uri="{BB962C8B-B14F-4D97-AF65-F5344CB8AC3E}">
        <p14:creationId xmlns:p14="http://schemas.microsoft.com/office/powerpoint/2010/main" val="17279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err="1" smtClean="0"/>
              <a:t>Slovenski</a:t>
            </a:r>
            <a:r>
              <a:rPr lang="en-GB" dirty="0" smtClean="0"/>
              <a:t> </a:t>
            </a:r>
            <a:r>
              <a:rPr lang="en-GB" dirty="0" err="1" smtClean="0"/>
              <a:t>prevod</a:t>
            </a:r>
            <a:r>
              <a:rPr lang="en-GB" dirty="0" smtClean="0"/>
              <a:t> </a:t>
            </a:r>
            <a:r>
              <a:rPr lang="en-GB" dirty="0" err="1" smtClean="0"/>
              <a:t>definicije</a:t>
            </a:r>
            <a:r>
              <a:rPr lang="en-GB"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5</a:t>
            </a:fld>
            <a:endParaRPr lang="en-GB"/>
          </a:p>
        </p:txBody>
      </p:sp>
    </p:spTree>
    <p:extLst>
      <p:ext uri="{BB962C8B-B14F-4D97-AF65-F5344CB8AC3E}">
        <p14:creationId xmlns:p14="http://schemas.microsoft.com/office/powerpoint/2010/main" val="49587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Evropa</a:t>
            </a:r>
            <a:r>
              <a:rPr lang="en-GB" dirty="0" smtClean="0"/>
              <a:t> je </a:t>
            </a:r>
            <a:r>
              <a:rPr lang="en-GB" dirty="0" err="1" smtClean="0"/>
              <a:t>povezana</a:t>
            </a:r>
            <a:r>
              <a:rPr lang="en-GB" dirty="0" smtClean="0"/>
              <a:t> z </a:t>
            </a:r>
            <a:r>
              <a:rPr lang="en-GB" dirty="0" err="1" smtClean="0"/>
              <a:t>ostalim</a:t>
            </a:r>
            <a:r>
              <a:rPr lang="en-GB" dirty="0" smtClean="0"/>
              <a:t> </a:t>
            </a:r>
            <a:r>
              <a:rPr lang="en-GB" dirty="0" err="1" smtClean="0"/>
              <a:t>svetom</a:t>
            </a:r>
            <a:r>
              <a:rPr lang="en-GB" dirty="0" smtClean="0"/>
              <a:t> </a:t>
            </a:r>
            <a:r>
              <a:rPr lang="en-GB" dirty="0" err="1" smtClean="0"/>
              <a:t>skozi</a:t>
            </a:r>
            <a:r>
              <a:rPr lang="en-GB" dirty="0" smtClean="0"/>
              <a:t> </a:t>
            </a:r>
            <a:r>
              <a:rPr lang="en-GB" dirty="0" err="1" smtClean="0"/>
              <a:t>vecplastne</a:t>
            </a:r>
            <a:r>
              <a:rPr lang="en-GB" dirty="0" smtClean="0"/>
              <a:t> </a:t>
            </a:r>
            <a:r>
              <a:rPr lang="en-GB" dirty="0" err="1" smtClean="0"/>
              <a:t>sistemske</a:t>
            </a:r>
            <a:r>
              <a:rPr lang="en-GB" dirty="0" smtClean="0"/>
              <a:t> </a:t>
            </a:r>
            <a:r>
              <a:rPr lang="en-GB" dirty="0" err="1" smtClean="0"/>
              <a:t>kompleksne</a:t>
            </a:r>
            <a:r>
              <a:rPr lang="en-GB" dirty="0" smtClean="0"/>
              <a:t> </a:t>
            </a:r>
            <a:r>
              <a:rPr lang="en-GB" dirty="0" err="1" smtClean="0"/>
              <a:t>povezave</a:t>
            </a:r>
            <a:r>
              <a:rPr lang="en-GB" dirty="0" smtClean="0"/>
              <a:t>.</a:t>
            </a:r>
            <a:r>
              <a:rPr lang="en-GB" baseline="0" dirty="0" smtClean="0"/>
              <a:t> </a:t>
            </a:r>
            <a:r>
              <a:rPr lang="en-GB" baseline="0" dirty="0" err="1" smtClean="0"/>
              <a:t>Evropka</a:t>
            </a:r>
            <a:r>
              <a:rPr lang="en-GB" baseline="0" dirty="0" smtClean="0"/>
              <a:t> </a:t>
            </a:r>
            <a:r>
              <a:rPr lang="en-GB" baseline="0" dirty="0" err="1" smtClean="0"/>
              <a:t>okoljsa</a:t>
            </a:r>
            <a:r>
              <a:rPr lang="en-GB" baseline="0" dirty="0" smtClean="0"/>
              <a:t> </a:t>
            </a:r>
            <a:r>
              <a:rPr lang="en-GB" baseline="0" dirty="0" err="1" smtClean="0"/>
              <a:t>varnost</a:t>
            </a:r>
            <a:r>
              <a:rPr lang="en-GB" baseline="0" dirty="0" smtClean="0"/>
              <a:t> in </a:t>
            </a:r>
            <a:r>
              <a:rPr lang="en-GB" baseline="0" dirty="0" err="1" smtClean="0"/>
              <a:t>druzbena</a:t>
            </a:r>
            <a:r>
              <a:rPr lang="en-GB" baseline="0" dirty="0" smtClean="0"/>
              <a:t> </a:t>
            </a:r>
            <a:r>
              <a:rPr lang="en-GB" baseline="0" dirty="0" err="1" smtClean="0"/>
              <a:t>proznost</a:t>
            </a:r>
            <a:r>
              <a:rPr lang="en-GB" baseline="0" dirty="0" smtClean="0"/>
              <a:t> </a:t>
            </a:r>
            <a:r>
              <a:rPr lang="en-GB" baseline="0" dirty="0" err="1" smtClean="0"/>
              <a:t>bosta</a:t>
            </a:r>
            <a:r>
              <a:rPr lang="en-GB" baseline="0" dirty="0" smtClean="0"/>
              <a:t> </a:t>
            </a:r>
            <a:r>
              <a:rPr lang="en-GB" baseline="0" dirty="0" err="1" smtClean="0"/>
              <a:t>odlocilno</a:t>
            </a:r>
            <a:r>
              <a:rPr lang="en-GB" baseline="0" dirty="0" smtClean="0"/>
              <a:t> </a:t>
            </a:r>
            <a:r>
              <a:rPr lang="en-GB" baseline="0" dirty="0" err="1" smtClean="0"/>
              <a:t>odvisna</a:t>
            </a:r>
            <a:r>
              <a:rPr lang="en-GB" baseline="0" dirty="0" smtClean="0"/>
              <a:t> od GMT.</a:t>
            </a:r>
          </a:p>
          <a:p>
            <a:endParaRPr lang="en-GB" baseline="0" dirty="0" smtClean="0"/>
          </a:p>
          <a:p>
            <a:r>
              <a:rPr lang="en-GB" baseline="0" dirty="0" err="1" smtClean="0"/>
              <a:t>Kateri</a:t>
            </a:r>
            <a:r>
              <a:rPr lang="en-GB" baseline="0" dirty="0" smtClean="0"/>
              <a:t> so </a:t>
            </a:r>
            <a:r>
              <a:rPr lang="en-GB" baseline="0" dirty="0" err="1" smtClean="0"/>
              <a:t>ti</a:t>
            </a:r>
            <a:r>
              <a:rPr lang="en-GB" baseline="0" dirty="0" smtClean="0"/>
              <a:t> GMT?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6</a:t>
            </a:fld>
            <a:endParaRPr lang="en-GB" dirty="0"/>
          </a:p>
        </p:txBody>
      </p:sp>
    </p:spTree>
    <p:extLst>
      <p:ext uri="{BB962C8B-B14F-4D97-AF65-F5344CB8AC3E}">
        <p14:creationId xmlns:p14="http://schemas.microsoft.com/office/powerpoint/2010/main" val="424176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Raziskovavalni</a:t>
            </a:r>
            <a:r>
              <a:rPr lang="en-GB" baseline="0" dirty="0" smtClean="0"/>
              <a:t> process </a:t>
            </a:r>
            <a:r>
              <a:rPr lang="en-GB" baseline="0" dirty="0" err="1" smtClean="0"/>
              <a:t>identifikacije</a:t>
            </a:r>
            <a:r>
              <a:rPr lang="en-GB" baseline="0" dirty="0" smtClean="0"/>
              <a:t> GMT je </a:t>
            </a:r>
            <a:r>
              <a:rPr lang="en-GB" baseline="0" dirty="0" err="1" smtClean="0"/>
              <a:t>vkljcueval</a:t>
            </a:r>
            <a:r>
              <a:rPr lang="en-GB" baseline="0" dirty="0" smtClean="0"/>
              <a:t> </a:t>
            </a:r>
            <a:r>
              <a:rPr lang="en-GB" baseline="0" dirty="0" err="1" smtClean="0"/>
              <a:t>sirso</a:t>
            </a:r>
            <a:r>
              <a:rPr lang="en-GB" baseline="0" dirty="0" smtClean="0"/>
              <a:t> </a:t>
            </a:r>
            <a:r>
              <a:rPr lang="en-GB" baseline="0" dirty="0" err="1" smtClean="0"/>
              <a:t>strokovno</a:t>
            </a:r>
            <a:r>
              <a:rPr lang="en-GB" baseline="0" dirty="0" smtClean="0"/>
              <a:t> </a:t>
            </a:r>
            <a:r>
              <a:rPr lang="en-GB" baseline="0" dirty="0" err="1" smtClean="0"/>
              <a:t>javnost</a:t>
            </a:r>
            <a:r>
              <a:rPr lang="en-GB" baseline="0" dirty="0" smtClean="0"/>
              <a:t> (publicly published expression of identification relevant), trends), </a:t>
            </a:r>
            <a:r>
              <a:rPr lang="en-GB" baseline="0" dirty="0" err="1" smtClean="0"/>
              <a:t>svetovalno</a:t>
            </a:r>
            <a:r>
              <a:rPr lang="en-GB" baseline="0" dirty="0" smtClean="0"/>
              <a:t> </a:t>
            </a:r>
            <a:r>
              <a:rPr lang="en-GB" baseline="0" dirty="0" err="1" smtClean="0"/>
              <a:t>skupino</a:t>
            </a:r>
            <a:r>
              <a:rPr lang="en-GB" baseline="0" dirty="0" smtClean="0"/>
              <a:t> s </a:t>
            </a:r>
            <a:r>
              <a:rPr lang="en-GB" baseline="0" dirty="0" err="1" smtClean="0"/>
              <a:t>strani</a:t>
            </a:r>
            <a:r>
              <a:rPr lang="en-GB" baseline="0" dirty="0" smtClean="0"/>
              <a:t> </a:t>
            </a:r>
            <a:r>
              <a:rPr lang="en-GB" baseline="0" dirty="0" err="1" smtClean="0"/>
              <a:t>politkov</a:t>
            </a:r>
            <a:r>
              <a:rPr lang="en-GB" baseline="0" dirty="0" smtClean="0"/>
              <a:t>, </a:t>
            </a:r>
            <a:r>
              <a:rPr lang="en-GB" baseline="0" dirty="0" err="1" smtClean="0"/>
              <a:t>ustvarjlacev</a:t>
            </a:r>
            <a:r>
              <a:rPr lang="en-GB" baseline="0" dirty="0" smtClean="0"/>
              <a:t> </a:t>
            </a:r>
            <a:r>
              <a:rPr lang="en-GB" baseline="0" dirty="0" err="1" smtClean="0"/>
              <a:t>politik</a:t>
            </a:r>
            <a:r>
              <a:rPr lang="en-GB" baseline="0" dirty="0" smtClean="0"/>
              <a:t>, </a:t>
            </a:r>
            <a:r>
              <a:rPr lang="en-GB" baseline="0" dirty="0" err="1" smtClean="0"/>
              <a:t>strokovnjakov</a:t>
            </a:r>
            <a:r>
              <a:rPr lang="en-GB" baseline="0" dirty="0" smtClean="0"/>
              <a:t> </a:t>
            </a:r>
            <a:r>
              <a:rPr lang="en-GB" baseline="0" dirty="0" err="1" smtClean="0"/>
              <a:t>na</a:t>
            </a:r>
            <a:r>
              <a:rPr lang="en-GB" baseline="0" dirty="0" smtClean="0"/>
              <a:t> </a:t>
            </a:r>
            <a:r>
              <a:rPr lang="en-GB" baseline="0" dirty="0" err="1" smtClean="0"/>
              <a:t>nacionalni</a:t>
            </a:r>
            <a:r>
              <a:rPr lang="en-GB" baseline="0" dirty="0" smtClean="0"/>
              <a:t>, </a:t>
            </a:r>
            <a:r>
              <a:rPr lang="en-GB" baseline="0" dirty="0" err="1" smtClean="0"/>
              <a:t>evropski</a:t>
            </a:r>
            <a:r>
              <a:rPr lang="en-GB" baseline="0" dirty="0" smtClean="0"/>
              <a:t> in </a:t>
            </a:r>
            <a:r>
              <a:rPr lang="en-GB" baseline="0" dirty="0" err="1" smtClean="0"/>
              <a:t>globalni</a:t>
            </a:r>
            <a:r>
              <a:rPr lang="en-GB" baseline="0" dirty="0" smtClean="0"/>
              <a:t> </a:t>
            </a:r>
            <a:r>
              <a:rPr lang="en-GB" baseline="0" dirty="0" err="1" smtClean="0"/>
              <a:t>ravni</a:t>
            </a:r>
            <a:r>
              <a:rPr lang="en-GB" baseline="0" dirty="0" smtClean="0"/>
              <a:t>), </a:t>
            </a:r>
            <a:r>
              <a:rPr lang="en-GB" baseline="0" dirty="0" err="1" smtClean="0"/>
              <a:t>delo</a:t>
            </a:r>
            <a:r>
              <a:rPr lang="en-GB" baseline="0" dirty="0" smtClean="0"/>
              <a:t> </a:t>
            </a:r>
            <a:r>
              <a:rPr lang="en-GB" baseline="0" dirty="0" err="1" smtClean="0"/>
              <a:t>tematskih</a:t>
            </a:r>
            <a:r>
              <a:rPr lang="en-GB" baseline="0" dirty="0" smtClean="0"/>
              <a:t> </a:t>
            </a:r>
            <a:r>
              <a:rPr lang="en-GB" baseline="0" dirty="0" err="1" smtClean="0"/>
              <a:t>strokovnjakov</a:t>
            </a:r>
            <a:r>
              <a:rPr lang="en-GB" baseline="0" dirty="0" smtClean="0"/>
              <a:t> </a:t>
            </a:r>
            <a:r>
              <a:rPr lang="en-GB" baseline="0" dirty="0" err="1" smtClean="0"/>
              <a:t>na</a:t>
            </a:r>
            <a:r>
              <a:rPr lang="en-GB" baseline="0" dirty="0" smtClean="0"/>
              <a:t> EEA in </a:t>
            </a:r>
            <a:r>
              <a:rPr lang="en-GB" baseline="0" dirty="0" err="1" smtClean="0"/>
              <a:t>pgodbenikov</a:t>
            </a:r>
            <a:r>
              <a:rPr lang="en-GB" baseline="0" dirty="0" smtClean="0"/>
              <a:t>.</a:t>
            </a:r>
          </a:p>
          <a:p>
            <a:endParaRPr lang="en-GB" baseline="0" dirty="0" smtClean="0"/>
          </a:p>
          <a:p>
            <a:r>
              <a:rPr lang="en-GB" baseline="0" dirty="0" smtClean="0"/>
              <a:t>Na </a:t>
            </a:r>
            <a:r>
              <a:rPr lang="en-GB" baseline="0" dirty="0" err="1" smtClean="0"/>
              <a:t>osnovi</a:t>
            </a:r>
            <a:r>
              <a:rPr lang="en-GB" baseline="0" dirty="0" smtClean="0"/>
              <a:t> Horizon scanning </a:t>
            </a:r>
            <a:r>
              <a:rPr lang="en-GB" baseline="0" dirty="0" err="1" smtClean="0"/>
              <a:t>smo</a:t>
            </a:r>
            <a:r>
              <a:rPr lang="en-GB" baseline="0" dirty="0" smtClean="0"/>
              <a:t> </a:t>
            </a:r>
            <a:r>
              <a:rPr lang="en-GB" baseline="0" dirty="0" err="1" smtClean="0"/>
              <a:t>idenficiarli</a:t>
            </a:r>
            <a:r>
              <a:rPr lang="en-GB" baseline="0" dirty="0" smtClean="0"/>
              <a:t> </a:t>
            </a:r>
            <a:r>
              <a:rPr lang="en-GB" baseline="0" dirty="0" err="1" smtClean="0"/>
              <a:t>gonilne</a:t>
            </a:r>
            <a:r>
              <a:rPr lang="en-GB" baseline="0" dirty="0" smtClean="0"/>
              <a:t> sile </a:t>
            </a:r>
            <a:r>
              <a:rPr lang="en-GB" baseline="0" dirty="0" err="1" smtClean="0"/>
              <a:t>globalnih</a:t>
            </a:r>
            <a:r>
              <a:rPr lang="en-GB" baseline="0" dirty="0" smtClean="0"/>
              <a:t> </a:t>
            </a:r>
            <a:r>
              <a:rPr lang="en-GB" baseline="0" dirty="0" err="1" smtClean="0"/>
              <a:t>sprembe</a:t>
            </a:r>
            <a:r>
              <a:rPr lang="en-GB" baseline="0" dirty="0" smtClean="0"/>
              <a:t> v </a:t>
            </a:r>
            <a:r>
              <a:rPr lang="en-GB" baseline="0" dirty="0" err="1" smtClean="0"/>
              <a:t>okviru</a:t>
            </a:r>
            <a:r>
              <a:rPr lang="en-GB" baseline="0" dirty="0" smtClean="0"/>
              <a:t> STEEP in </a:t>
            </a:r>
            <a:r>
              <a:rPr lang="en-GB" baseline="0" dirty="0" err="1" smtClean="0"/>
              <a:t>jih</a:t>
            </a:r>
            <a:r>
              <a:rPr lang="en-GB" baseline="0" dirty="0" smtClean="0"/>
              <a:t> </a:t>
            </a:r>
            <a:r>
              <a:rPr lang="en-GB" baseline="0" dirty="0" err="1" smtClean="0"/>
              <a:t>anlizirali</a:t>
            </a:r>
            <a:r>
              <a:rPr lang="en-GB" baseline="0" dirty="0" smtClean="0"/>
              <a:t> and </a:t>
            </a:r>
            <a:r>
              <a:rPr lang="en-GB" baseline="0" dirty="0" err="1" smtClean="0"/>
              <a:t>objevali</a:t>
            </a:r>
            <a:r>
              <a:rPr lang="en-GB" baseline="0" dirty="0" smtClean="0"/>
              <a:t> 2010. V </a:t>
            </a:r>
            <a:r>
              <a:rPr lang="en-GB" baseline="0" dirty="0" err="1" smtClean="0"/>
              <a:t>novem</a:t>
            </a:r>
            <a:r>
              <a:rPr lang="en-GB" baseline="0" dirty="0" smtClean="0"/>
              <a:t> </a:t>
            </a:r>
            <a:r>
              <a:rPr lang="en-GB" baseline="0" dirty="0" err="1" smtClean="0"/>
              <a:t>procesu</a:t>
            </a:r>
            <a:r>
              <a:rPr lang="en-GB" baseline="0" dirty="0" smtClean="0"/>
              <a:t> </a:t>
            </a:r>
            <a:r>
              <a:rPr lang="en-GB" baseline="0" dirty="0" err="1" smtClean="0"/>
              <a:t>smo</a:t>
            </a:r>
            <a:r>
              <a:rPr lang="en-GB" baseline="0" dirty="0" smtClean="0"/>
              <a:t> </a:t>
            </a:r>
            <a:r>
              <a:rPr lang="en-GB" baseline="0" dirty="0" err="1" smtClean="0"/>
              <a:t>spet</a:t>
            </a:r>
            <a:r>
              <a:rPr lang="en-GB" baseline="0" dirty="0" smtClean="0"/>
              <a:t> </a:t>
            </a:r>
            <a:r>
              <a:rPr lang="en-GB" baseline="0" dirty="0" err="1" smtClean="0"/>
              <a:t>izvedli</a:t>
            </a:r>
            <a:r>
              <a:rPr lang="en-GB" baseline="0" dirty="0" smtClean="0"/>
              <a:t> Horizon </a:t>
            </a:r>
            <a:r>
              <a:rPr lang="en-GB" baseline="0" dirty="0" err="1" smtClean="0"/>
              <a:t>scaning</a:t>
            </a:r>
            <a:r>
              <a:rPr lang="en-GB" baseline="0" dirty="0" smtClean="0"/>
              <a:t> v </a:t>
            </a:r>
            <a:r>
              <a:rPr lang="en-GB" baseline="0" dirty="0" err="1" smtClean="0"/>
              <a:t>namen</a:t>
            </a:r>
            <a:r>
              <a:rPr lang="en-GB" baseline="0" dirty="0" smtClean="0"/>
              <a:t> </a:t>
            </a:r>
            <a:r>
              <a:rPr lang="en-GB" baseline="0" dirty="0" err="1" smtClean="0"/>
              <a:t>posodobitve</a:t>
            </a:r>
            <a:r>
              <a:rPr lang="en-GB" baseline="0" dirty="0" smtClean="0"/>
              <a:t> in </a:t>
            </a:r>
            <a:r>
              <a:rPr lang="en-GB" baseline="0" dirty="0" err="1" smtClean="0"/>
              <a:t>naredili</a:t>
            </a:r>
            <a:r>
              <a:rPr lang="en-GB" baseline="0" dirty="0" smtClean="0"/>
              <a:t> </a:t>
            </a:r>
            <a:r>
              <a:rPr lang="en-GB" baseline="0" dirty="0" err="1" smtClean="0"/>
              <a:t>poglobljene</a:t>
            </a:r>
            <a:r>
              <a:rPr lang="en-GB" baseline="0" dirty="0" smtClean="0"/>
              <a:t> </a:t>
            </a:r>
            <a:r>
              <a:rPr lang="en-GB" baseline="0" dirty="0" err="1" smtClean="0"/>
              <a:t>analize</a:t>
            </a:r>
            <a:r>
              <a:rPr lang="en-GB" baseline="0" dirty="0" smtClean="0"/>
              <a:t> </a:t>
            </a:r>
            <a:r>
              <a:rPr lang="en-GB" baseline="0" dirty="0" err="1" smtClean="0"/>
              <a:t>ucinkov</a:t>
            </a:r>
            <a:r>
              <a:rPr lang="en-GB" baseline="0" dirty="0" smtClean="0"/>
              <a:t> </a:t>
            </a:r>
            <a:r>
              <a:rPr lang="en-GB" baseline="0" dirty="0" err="1" smtClean="0"/>
              <a:t>na</a:t>
            </a:r>
            <a:r>
              <a:rPr lang="en-GB" baseline="0" dirty="0" smtClean="0"/>
              <a:t> </a:t>
            </a:r>
            <a:r>
              <a:rPr lang="en-GB" baseline="0" dirty="0" err="1" smtClean="0"/>
              <a:t>okolje</a:t>
            </a:r>
            <a:r>
              <a:rPr lang="en-GB" baseline="0" dirty="0" smtClean="0"/>
              <a:t>. </a:t>
            </a:r>
            <a:r>
              <a:rPr lang="en-GB" baseline="0" dirty="0" err="1" smtClean="0"/>
              <a:t>Objavili</a:t>
            </a:r>
            <a:r>
              <a:rPr lang="en-GB" baseline="0" dirty="0" smtClean="0"/>
              <a:t> </a:t>
            </a:r>
            <a:r>
              <a:rPr lang="en-GB" baseline="0" dirty="0" err="1" smtClean="0"/>
              <a:t>smo</a:t>
            </a:r>
            <a:r>
              <a:rPr lang="en-GB" baseline="0" dirty="0" smtClean="0"/>
              <a:t> </a:t>
            </a:r>
            <a:r>
              <a:rPr lang="en-GB" baseline="0" dirty="0" err="1" smtClean="0"/>
              <a:t>jih</a:t>
            </a:r>
            <a:r>
              <a:rPr lang="en-GB" baseline="0" dirty="0" smtClean="0"/>
              <a:t> 2015.</a:t>
            </a:r>
          </a:p>
          <a:p>
            <a:r>
              <a:rPr lang="en-GB" baseline="0" dirty="0" smtClean="0"/>
              <a:t>V </a:t>
            </a:r>
            <a:r>
              <a:rPr lang="en-GB" baseline="0" dirty="0" err="1" smtClean="0"/>
              <a:t>nadaljevanju</a:t>
            </a:r>
            <a:r>
              <a:rPr lang="en-GB" baseline="0" dirty="0" smtClean="0"/>
              <a:t> </a:t>
            </a:r>
            <a:r>
              <a:rPr lang="en-GB" baseline="0" dirty="0" err="1" smtClean="0"/>
              <a:t>bomo</a:t>
            </a:r>
            <a:r>
              <a:rPr lang="en-GB" baseline="0" dirty="0" smtClean="0"/>
              <a:t> </a:t>
            </a:r>
            <a:r>
              <a:rPr lang="en-GB" baseline="0" dirty="0" err="1" smtClean="0"/>
              <a:t>posodobitve</a:t>
            </a:r>
            <a:r>
              <a:rPr lang="en-GB" baseline="0" dirty="0" smtClean="0"/>
              <a:t> </a:t>
            </a:r>
            <a:r>
              <a:rPr lang="en-GB" baseline="0" dirty="0" err="1" smtClean="0"/>
              <a:t>indikatorjev</a:t>
            </a:r>
            <a:r>
              <a:rPr lang="en-GB" baseline="0" dirty="0" smtClean="0"/>
              <a:t> in </a:t>
            </a:r>
            <a:r>
              <a:rPr lang="en-GB" baseline="0" dirty="0" err="1" smtClean="0"/>
              <a:t>morebitna</a:t>
            </a:r>
            <a:r>
              <a:rPr lang="en-GB" baseline="0" dirty="0" smtClean="0"/>
              <a:t> </a:t>
            </a:r>
            <a:r>
              <a:rPr lang="en-GB" baseline="0" dirty="0" err="1" smtClean="0"/>
              <a:t>dopolnila</a:t>
            </a:r>
            <a:r>
              <a:rPr lang="en-GB" baseline="0" dirty="0" smtClean="0"/>
              <a:t> ( </a:t>
            </a:r>
            <a:r>
              <a:rPr lang="en-GB" baseline="0" dirty="0" err="1" smtClean="0"/>
              <a:t>npr</a:t>
            </a:r>
            <a:r>
              <a:rPr lang="en-GB" baseline="0" dirty="0" smtClean="0"/>
              <a:t>. GMT </a:t>
            </a:r>
            <a:r>
              <a:rPr lang="en-GB" baseline="0" dirty="0" err="1" smtClean="0"/>
              <a:t>digatalizacija</a:t>
            </a:r>
            <a:r>
              <a:rPr lang="en-GB" baseline="0" dirty="0" smtClean="0"/>
              <a:t> in o </a:t>
            </a:r>
            <a:r>
              <a:rPr lang="en-GB" baseline="0" dirty="0" err="1" smtClean="0"/>
              <a:t>vrednotah</a:t>
            </a:r>
            <a:r>
              <a:rPr lang="en-GB" baseline="0" dirty="0" smtClean="0"/>
              <a:t> </a:t>
            </a:r>
            <a:r>
              <a:rPr lang="en-GB" baseline="0" dirty="0" err="1" smtClean="0"/>
              <a:t>manjkata</a:t>
            </a:r>
            <a:r>
              <a:rPr lang="en-GB" baseline="0" dirty="0" smtClean="0"/>
              <a:t>) </a:t>
            </a:r>
            <a:r>
              <a:rPr lang="en-GB" baseline="0" dirty="0" err="1" smtClean="0"/>
              <a:t>objavljali</a:t>
            </a:r>
            <a:r>
              <a:rPr lang="en-GB" baseline="0" dirty="0" smtClean="0"/>
              <a:t> </a:t>
            </a:r>
            <a:r>
              <a:rPr lang="en-GB" baseline="0" dirty="0" err="1" smtClean="0"/>
              <a:t>na</a:t>
            </a:r>
            <a:r>
              <a:rPr lang="en-GB" baseline="0" dirty="0" smtClean="0"/>
              <a:t> </a:t>
            </a:r>
            <a:r>
              <a:rPr lang="en-GB" baseline="0" dirty="0" err="1" smtClean="0"/>
              <a:t>Platformi</a:t>
            </a:r>
            <a:r>
              <a:rPr lang="en-GB" baseline="0" dirty="0" smtClean="0"/>
              <a:t> </a:t>
            </a:r>
            <a:r>
              <a:rPr lang="en-GB" baseline="0" dirty="0" err="1" smtClean="0"/>
              <a:t>za</a:t>
            </a:r>
            <a:r>
              <a:rPr lang="en-GB" baseline="0" dirty="0" smtClean="0"/>
              <a:t> </a:t>
            </a:r>
            <a:r>
              <a:rPr lang="en-GB" baseline="0" dirty="0" err="1" smtClean="0"/>
              <a:t>informacije</a:t>
            </a:r>
            <a:r>
              <a:rPr lang="en-GB" baseline="0" dirty="0" smtClean="0"/>
              <a:t> o </a:t>
            </a:r>
            <a:r>
              <a:rPr lang="en-GB" baseline="0" dirty="0" err="1" smtClean="0"/>
              <a:t>prihodnosti</a:t>
            </a:r>
            <a:r>
              <a:rPr lang="en-GB" baseline="0" dirty="0" smtClean="0"/>
              <a:t> (Platform for forward-looking information)</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dirty="0"/>
          </a:p>
        </p:txBody>
      </p:sp>
    </p:spTree>
    <p:extLst>
      <p:ext uri="{BB962C8B-B14F-4D97-AF65-F5344CB8AC3E}">
        <p14:creationId xmlns:p14="http://schemas.microsoft.com/office/powerpoint/2010/main" val="12175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8</a:t>
            </a:fld>
            <a:endParaRPr lang="en-GB" dirty="0"/>
          </a:p>
        </p:txBody>
      </p:sp>
    </p:spTree>
    <p:extLst>
      <p:ext uri="{BB962C8B-B14F-4D97-AF65-F5344CB8AC3E}">
        <p14:creationId xmlns:p14="http://schemas.microsoft.com/office/powerpoint/2010/main" val="166207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err="1" smtClean="0"/>
              <a:t>Svetovno</a:t>
            </a:r>
            <a:r>
              <a:rPr lang="en-GB" dirty="0" smtClean="0"/>
              <a:t> </a:t>
            </a:r>
            <a:r>
              <a:rPr lang="en-GB" dirty="0" err="1" smtClean="0"/>
              <a:t>prebivalstvo</a:t>
            </a:r>
            <a:r>
              <a:rPr lang="en-GB" dirty="0" smtClean="0"/>
              <a:t> </a:t>
            </a:r>
            <a:r>
              <a:rPr lang="en-GB" dirty="0" err="1" smtClean="0"/>
              <a:t>lahko</a:t>
            </a:r>
            <a:r>
              <a:rPr lang="en-GB" baseline="0" dirty="0" smtClean="0"/>
              <a:t> </a:t>
            </a:r>
            <a:r>
              <a:rPr lang="en-GB" baseline="0" dirty="0" err="1" smtClean="0"/>
              <a:t>doseze</a:t>
            </a:r>
            <a:r>
              <a:rPr lang="en-GB" baseline="0" dirty="0" smtClean="0"/>
              <a:t> 9,6 </a:t>
            </a:r>
            <a:r>
              <a:rPr lang="en-GB" baseline="0" dirty="0" err="1" smtClean="0"/>
              <a:t>mio</a:t>
            </a:r>
            <a:r>
              <a:rPr lang="en-GB" baseline="0" dirty="0" smtClean="0"/>
              <a:t> v </a:t>
            </a:r>
            <a:r>
              <a:rPr lang="en-GB" baseline="0" dirty="0" err="1" smtClean="0"/>
              <a:t>letu</a:t>
            </a:r>
            <a:r>
              <a:rPr lang="en-GB" baseline="0" dirty="0" smtClean="0"/>
              <a:t> 2050, </a:t>
            </a:r>
            <a:r>
              <a:rPr lang="en-GB" baseline="0" dirty="0" err="1" smtClean="0"/>
              <a:t>kljub</a:t>
            </a:r>
            <a:r>
              <a:rPr lang="en-GB" baseline="0" dirty="0" smtClean="0"/>
              <a:t> </a:t>
            </a:r>
            <a:r>
              <a:rPr lang="en-GB" baseline="0" dirty="0" err="1" smtClean="0"/>
              <a:t>dejstvu</a:t>
            </a:r>
            <a:r>
              <a:rPr lang="en-GB" baseline="0" dirty="0" smtClean="0"/>
              <a:t> da se </a:t>
            </a:r>
            <a:r>
              <a:rPr lang="en-GB" baseline="0" dirty="0" err="1" smtClean="0"/>
              <a:t>globalna</a:t>
            </a:r>
            <a:r>
              <a:rPr lang="en-GB" baseline="0" dirty="0" smtClean="0"/>
              <a:t> </a:t>
            </a:r>
            <a:r>
              <a:rPr lang="en-GB" baseline="0" dirty="0" err="1" smtClean="0"/>
              <a:t>rast</a:t>
            </a:r>
            <a:r>
              <a:rPr lang="en-GB" baseline="0" dirty="0" smtClean="0"/>
              <a:t> </a:t>
            </a:r>
            <a:r>
              <a:rPr lang="en-GB" baseline="0" dirty="0" err="1" smtClean="0"/>
              <a:t>prebivalstva</a:t>
            </a:r>
            <a:r>
              <a:rPr lang="en-GB" baseline="0" dirty="0" smtClean="0"/>
              <a:t> </a:t>
            </a:r>
            <a:r>
              <a:rPr lang="en-GB" baseline="0" dirty="0" err="1" smtClean="0"/>
              <a:t>upocasnjuje</a:t>
            </a:r>
            <a:r>
              <a:rPr lang="en-GB" baseline="0" dirty="0" smtClean="0"/>
              <a:t> (max 11,2 </a:t>
            </a:r>
            <a:r>
              <a:rPr lang="en-GB" baseline="0" dirty="0" err="1" smtClean="0"/>
              <a:t>mio</a:t>
            </a:r>
            <a:r>
              <a:rPr lang="en-GB" baseline="0" dirty="0" smtClean="0"/>
              <a:t>, min 6,2) . To </a:t>
            </a:r>
            <a:r>
              <a:rPr lang="en-GB" baseline="0" dirty="0" err="1" smtClean="0"/>
              <a:t>pomeni</a:t>
            </a:r>
            <a:r>
              <a:rPr lang="en-GB" baseline="0" dirty="0" smtClean="0"/>
              <a:t> 45% </a:t>
            </a:r>
            <a:r>
              <a:rPr lang="en-GB" baseline="0" dirty="0" err="1" smtClean="0"/>
              <a:t>vec</a:t>
            </a:r>
            <a:r>
              <a:rPr lang="en-GB" baseline="0" dirty="0" smtClean="0"/>
              <a:t> </a:t>
            </a:r>
            <a:r>
              <a:rPr lang="en-GB" baseline="0" dirty="0" err="1" smtClean="0"/>
              <a:t>prebivalcev</a:t>
            </a:r>
            <a:r>
              <a:rPr lang="en-GB" baseline="0" dirty="0" smtClean="0"/>
              <a:t> </a:t>
            </a:r>
            <a:r>
              <a:rPr lang="en-GB" baseline="0" dirty="0" err="1" smtClean="0"/>
              <a:t>na</a:t>
            </a:r>
            <a:r>
              <a:rPr lang="en-GB" baseline="0" dirty="0" smtClean="0"/>
              <a:t> </a:t>
            </a:r>
            <a:r>
              <a:rPr lang="en-GB" baseline="0" dirty="0" err="1" smtClean="0"/>
              <a:t>zemlji</a:t>
            </a:r>
            <a:r>
              <a:rPr lang="en-GB" baseline="0" dirty="0" smtClean="0"/>
              <a:t> do </a:t>
            </a:r>
            <a:r>
              <a:rPr lang="en-GB" baseline="0" dirty="0" err="1" smtClean="0"/>
              <a:t>leta</a:t>
            </a:r>
            <a:r>
              <a:rPr lang="en-GB" baseline="0" dirty="0" smtClean="0"/>
              <a:t> 2050. </a:t>
            </a:r>
            <a:r>
              <a:rPr lang="en-GB" baseline="0" dirty="0" err="1" smtClean="0"/>
              <a:t>Dodatek</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9</a:t>
            </a:fld>
            <a:endParaRPr lang="en-GB"/>
          </a:p>
        </p:txBody>
      </p:sp>
    </p:spTree>
    <p:extLst>
      <p:ext uri="{BB962C8B-B14F-4D97-AF65-F5344CB8AC3E}">
        <p14:creationId xmlns:p14="http://schemas.microsoft.com/office/powerpoint/2010/main" val="276261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83173" y="2110710"/>
            <a:ext cx="8080530" cy="318452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1" hasCustomPrompt="1"/>
          </p:nvPr>
        </p:nvSpPr>
        <p:spPr>
          <a:xfrm>
            <a:off x="583174" y="465513"/>
            <a:ext cx="8080182" cy="998162"/>
          </a:xfrm>
          <a:prstGeom prst="rect">
            <a:avLst/>
          </a:prstGeom>
        </p:spPr>
        <p:txBody>
          <a:bodyPr/>
          <a:lstStyle>
            <a:lvl1pPr marL="0" indent="0">
              <a:buNone/>
              <a:defRPr sz="3200" b="1" baseline="0">
                <a:solidFill>
                  <a:schemeClr val="bg1"/>
                </a:solidFill>
                <a:latin typeface="Calibri" panose="020F0502020204030204" pitchFamily="34" charset="0"/>
                <a:cs typeface="Calibri" panose="020F0502020204030204" pitchFamily="34" charset="0"/>
              </a:defRPr>
            </a:lvl1pPr>
            <a:lvl2pPr marL="422052" indent="0">
              <a:buNone/>
              <a:defRPr/>
            </a:lvl2pPr>
            <a:lvl3pPr marL="844104" indent="0">
              <a:buNone/>
              <a:defRPr/>
            </a:lvl3pPr>
            <a:lvl4pPr marL="1266155" indent="0">
              <a:buNone/>
              <a:defRPr/>
            </a:lvl4pPr>
            <a:lvl5pPr marL="1688208" indent="0">
              <a:buNone/>
              <a:defRPr/>
            </a:lvl5pPr>
          </a:lstStyle>
          <a:p>
            <a:pPr lvl="0"/>
            <a:r>
              <a:rPr lang="en-US" dirty="0" smtClean="0"/>
              <a:t>Slide title goes here</a:t>
            </a:r>
            <a:br>
              <a:rPr lang="en-US" dirty="0" smtClean="0"/>
            </a:br>
            <a:r>
              <a:rPr lang="en-US" dirty="0" smtClean="0"/>
              <a:t>Max two lines</a:t>
            </a:r>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1767" y="778833"/>
            <a:ext cx="8169161" cy="1055688"/>
          </a:xfrm>
          <a:prstGeom prst="rect">
            <a:avLst/>
          </a:prstGeom>
        </p:spPr>
        <p:txBody>
          <a:bodyPr/>
          <a:lstStyle>
            <a:lvl1pPr marL="0" indent="0" algn="r">
              <a:buFontTx/>
              <a:buNone/>
              <a:defRPr sz="3200" b="1">
                <a:solidFill>
                  <a:srgbClr val="006654"/>
                </a:solidFill>
                <a:latin typeface="Calibri" panose="020F0502020204030204" pitchFamily="34" charset="0"/>
                <a:cs typeface="Calibri" panose="020F0502020204030204" pitchFamily="34" charset="0"/>
              </a:defRPr>
            </a:lvl1pPr>
          </a:lstStyle>
          <a:p>
            <a:pPr lvl="0"/>
            <a:r>
              <a:rPr lang="en-US" dirty="0" smtClean="0"/>
              <a:t>PRESENTATION TITLE GOES HERE</a:t>
            </a:r>
            <a:br>
              <a:rPr lang="en-US" dirty="0" smtClean="0"/>
            </a:br>
            <a:r>
              <a:rPr lang="en-US" dirty="0" smtClean="0"/>
              <a:t>Max two lines</a:t>
            </a:r>
          </a:p>
        </p:txBody>
      </p:sp>
      <p:sp>
        <p:nvSpPr>
          <p:cNvPr id="5" name="ZoneTexte 3"/>
          <p:cNvSpPr txBox="1"/>
          <p:nvPr userDrawn="1"/>
        </p:nvSpPr>
        <p:spPr>
          <a:xfrm>
            <a:off x="421766" y="269823"/>
            <a:ext cx="4734433" cy="261610"/>
          </a:xfrm>
          <a:prstGeom prst="rect">
            <a:avLst/>
          </a:prstGeom>
          <a:noFill/>
        </p:spPr>
        <p:txBody>
          <a:bodyPr wrap="square" rtlCol="0">
            <a:spAutoFit/>
          </a:bodyPr>
          <a:lstStyle/>
          <a:p>
            <a:pPr algn="r"/>
            <a:r>
              <a:rPr lang="fr-FR" sz="1100" b="1" dirty="0" smtClean="0">
                <a:solidFill>
                  <a:srgbClr val="006654"/>
                </a:solidFill>
                <a:latin typeface="Calibri" panose="020F0502020204030204" pitchFamily="34" charset="0"/>
                <a:cs typeface="Calibri" panose="020F0502020204030204" pitchFamily="34" charset="0"/>
              </a:rPr>
              <a:t>Anita Pirc Velkavrh, 24 Octobre</a:t>
            </a:r>
            <a:r>
              <a:rPr lang="fr-FR" sz="1100" b="1" baseline="0" dirty="0" smtClean="0">
                <a:solidFill>
                  <a:srgbClr val="006654"/>
                </a:solidFill>
                <a:latin typeface="Calibri" panose="020F0502020204030204" pitchFamily="34" charset="0"/>
                <a:cs typeface="Calibri" panose="020F0502020204030204" pitchFamily="34" charset="0"/>
              </a:rPr>
              <a:t> 1016, Vienna, PLACARD </a:t>
            </a:r>
            <a:r>
              <a:rPr lang="en-GB" sz="1100" b="1" baseline="0" noProof="0" dirty="0" smtClean="0">
                <a:solidFill>
                  <a:srgbClr val="006654"/>
                </a:solidFill>
                <a:latin typeface="Calibri" panose="020F0502020204030204" pitchFamily="34" charset="0"/>
                <a:cs typeface="Calibri" panose="020F0502020204030204" pitchFamily="34" charset="0"/>
              </a:rPr>
              <a:t>foresight</a:t>
            </a:r>
            <a:r>
              <a:rPr lang="fr-FR" sz="1100" b="1" baseline="0" dirty="0" smtClean="0">
                <a:solidFill>
                  <a:srgbClr val="006654"/>
                </a:solidFill>
                <a:latin typeface="Calibri" panose="020F0502020204030204" pitchFamily="34" charset="0"/>
                <a:cs typeface="Calibri" panose="020F0502020204030204" pitchFamily="34" charset="0"/>
              </a:rPr>
              <a:t> workshop</a:t>
            </a:r>
            <a:endParaRPr lang="fr-FR" sz="1100" b="1" dirty="0">
              <a:solidFill>
                <a:srgbClr val="00665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29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AT" dirty="0"/>
          </a:p>
        </p:txBody>
      </p:sp>
    </p:spTree>
    <p:extLst>
      <p:ext uri="{BB962C8B-B14F-4D97-AF65-F5344CB8AC3E}">
        <p14:creationId xmlns:p14="http://schemas.microsoft.com/office/powerpoint/2010/main" val="65187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177800" indent="-177800" algn="l">
              <a:defRPr/>
            </a:lvl1pPr>
          </a:lstStyle>
          <a:p>
            <a:r>
              <a:rPr lang="en-US" dirty="0" smtClean="0"/>
              <a:t/>
            </a:r>
            <a:br>
              <a:rPr lang="en-US" dirty="0" smtClean="0"/>
            </a:br>
            <a:r>
              <a:rPr lang="en-US" dirty="0" smtClean="0"/>
              <a:t>	Click to edit Master title style</a:t>
            </a:r>
            <a:endParaRPr lang="de-AT" dirty="0"/>
          </a:p>
        </p:txBody>
      </p:sp>
    </p:spTree>
    <p:extLst>
      <p:ext uri="{BB962C8B-B14F-4D97-AF65-F5344CB8AC3E}">
        <p14:creationId xmlns:p14="http://schemas.microsoft.com/office/powerpoint/2010/main" val="20385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1015" y="609600"/>
            <a:ext cx="6189785" cy="228600"/>
          </a:xfrm>
          <a:prstGeom prst="rect">
            <a:avLst/>
          </a:prstGeom>
        </p:spPr>
        <p:txBody>
          <a:bodyPr/>
          <a:lstStyle>
            <a:lvl1pPr marL="0"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62839"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 Placeholder 8"/>
          <p:cNvSpPr>
            <a:spLocks noGrp="1"/>
          </p:cNvSpPr>
          <p:nvPr>
            <p:ph type="body" sz="quarter" idx="12"/>
          </p:nvPr>
        </p:nvSpPr>
        <p:spPr>
          <a:xfrm>
            <a:off x="162840" y="5452534"/>
            <a:ext cx="8840484" cy="482599"/>
          </a:xfrm>
          <a:prstGeom prst="rect">
            <a:avLst/>
          </a:prstGeom>
        </p:spPr>
        <p:txBody>
          <a:bodyPr anchor="b"/>
          <a:lstStyle>
            <a:lvl1pPr marL="0" indent="0" algn="r">
              <a:buNone/>
              <a:defRPr sz="646">
                <a:solidFill>
                  <a:schemeClr val="bg1">
                    <a:lumMod val="65000"/>
                  </a:schemeClr>
                </a:solidFill>
                <a:latin typeface="+mn-lt"/>
              </a:defRPr>
            </a:lvl1pPr>
            <a:lvl2pPr marL="422041" indent="0" algn="r">
              <a:buNone/>
              <a:defRPr sz="646">
                <a:solidFill>
                  <a:schemeClr val="bg1">
                    <a:lumMod val="65000"/>
                  </a:schemeClr>
                </a:solidFill>
                <a:latin typeface="+mn-lt"/>
              </a:defRPr>
            </a:lvl2pPr>
            <a:lvl3pPr marL="844083" indent="0" algn="r">
              <a:buNone/>
              <a:defRPr sz="646">
                <a:solidFill>
                  <a:schemeClr val="bg1">
                    <a:lumMod val="65000"/>
                  </a:schemeClr>
                </a:solidFill>
                <a:latin typeface="+mn-lt"/>
              </a:defRPr>
            </a:lvl3pPr>
            <a:lvl4pPr marL="1266124" indent="0" algn="r">
              <a:buNone/>
              <a:defRPr sz="646">
                <a:solidFill>
                  <a:schemeClr val="bg1">
                    <a:lumMod val="65000"/>
                  </a:schemeClr>
                </a:solidFill>
                <a:latin typeface="+mn-lt"/>
              </a:defRPr>
            </a:lvl4pPr>
            <a:lvl5pPr marL="1688165" indent="0" algn="r">
              <a:buNone/>
              <a:defRPr sz="646">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874549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617785" cy="6858000"/>
          </a:xfrm>
          <a:prstGeom prst="rect">
            <a:avLst/>
          </a:prstGeom>
        </p:spPr>
        <p:txBody>
          <a:bodyPr/>
          <a:lstStyle/>
          <a:p>
            <a:endParaRPr lang="en-GB" dirty="0"/>
          </a:p>
        </p:txBody>
      </p:sp>
      <p:sp>
        <p:nvSpPr>
          <p:cNvPr id="7" name="Text Placeholder 6"/>
          <p:cNvSpPr>
            <a:spLocks noGrp="1"/>
          </p:cNvSpPr>
          <p:nvPr>
            <p:ph type="body" sz="quarter" idx="11"/>
          </p:nvPr>
        </p:nvSpPr>
        <p:spPr>
          <a:xfrm>
            <a:off x="3393589" y="152400"/>
            <a:ext cx="3024554" cy="304800"/>
          </a:xfrm>
          <a:prstGeom prst="rect">
            <a:avLst/>
          </a:prstGeom>
        </p:spPr>
        <p:txBody>
          <a:bodyPr/>
          <a:lstStyle>
            <a:lvl1pPr marL="0" indent="0">
              <a:buNone/>
              <a:defRPr lang="en-US" sz="831" b="1" kern="1200" baseline="0" dirty="0" smtClean="0">
                <a:solidFill>
                  <a:srgbClr val="833A88"/>
                </a:solidFill>
                <a:latin typeface="+mn-lt"/>
                <a:ea typeface="+mn-ea"/>
                <a:cs typeface="+mn-cs"/>
              </a:defRPr>
            </a:lvl1pPr>
            <a:lvl2pPr marL="422041" indent="0">
              <a:buNone/>
              <a:defRPr lang="en-US" sz="831" kern="1200" baseline="0" dirty="0" smtClean="0">
                <a:solidFill>
                  <a:srgbClr val="202661"/>
                </a:solidFill>
                <a:latin typeface="+mn-lt"/>
                <a:ea typeface="+mn-ea"/>
                <a:cs typeface="+mn-cs"/>
              </a:defRPr>
            </a:lvl2pPr>
            <a:lvl3pPr marL="844083" indent="0">
              <a:buNone/>
              <a:defRPr lang="en-US" sz="831" kern="1200" baseline="0" dirty="0" smtClean="0">
                <a:solidFill>
                  <a:srgbClr val="202661"/>
                </a:solidFill>
                <a:latin typeface="+mn-lt"/>
                <a:ea typeface="+mn-ea"/>
                <a:cs typeface="+mn-cs"/>
              </a:defRPr>
            </a:lvl3pPr>
            <a:lvl4pPr marL="1266124" indent="0">
              <a:buNone/>
              <a:defRPr lang="en-US" sz="831" kern="1200" baseline="0" dirty="0" smtClean="0">
                <a:solidFill>
                  <a:srgbClr val="202661"/>
                </a:solidFill>
                <a:latin typeface="+mn-lt"/>
                <a:ea typeface="+mn-ea"/>
                <a:cs typeface="+mn-cs"/>
              </a:defRPr>
            </a:lvl4pPr>
            <a:lvl5pPr marL="1688165" indent="0">
              <a:buNone/>
              <a:defRPr lang="en-GB" sz="831"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828800" y="609600"/>
            <a:ext cx="6119446" cy="838200"/>
          </a:xfrm>
          <a:prstGeom prst="rect">
            <a:avLst/>
          </a:prstGeom>
        </p:spPr>
        <p:txBody>
          <a:bodyPr/>
          <a:lstStyle>
            <a:lvl1pPr marL="0" indent="0">
              <a:buNone/>
              <a:defRPr lang="en-US" sz="24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4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4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4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4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828800" y="2133600"/>
            <a:ext cx="7033846" cy="3581400"/>
          </a:xfrm>
          <a:prstGeom prst="rect">
            <a:avLst/>
          </a:prstGeom>
        </p:spPr>
        <p:txBody>
          <a:bodyPr/>
          <a:lstStyle>
            <a:lvl1pPr>
              <a:spcBef>
                <a:spcPts val="554"/>
              </a:spcBef>
              <a:spcAft>
                <a:spcPts val="1108"/>
              </a:spcAft>
              <a:defRPr lang="en-US" sz="1477" b="0" i="0" kern="1200" baseline="0" smtClean="0">
                <a:solidFill>
                  <a:srgbClr val="833A88"/>
                </a:solidFill>
                <a:latin typeface="+mn-lt"/>
                <a:ea typeface="+mn-ea"/>
                <a:cs typeface="+mn-cs"/>
              </a:defRPr>
            </a:lvl1pPr>
            <a:lvl2pPr>
              <a:spcBef>
                <a:spcPts val="554"/>
              </a:spcBef>
              <a:spcAft>
                <a:spcPts val="1108"/>
              </a:spcAft>
              <a:defRPr lang="en-US" sz="1477" b="0" i="0" kern="1200" baseline="0" smtClean="0">
                <a:solidFill>
                  <a:srgbClr val="833A88"/>
                </a:solidFill>
                <a:latin typeface="+mn-lt"/>
                <a:ea typeface="+mn-ea"/>
                <a:cs typeface="+mn-cs"/>
              </a:defRPr>
            </a:lvl2pPr>
            <a:lvl3pPr>
              <a:spcBef>
                <a:spcPts val="554"/>
              </a:spcBef>
              <a:spcAft>
                <a:spcPts val="1108"/>
              </a:spcAft>
              <a:defRPr lang="en-US" sz="1477" b="0" i="0" kern="1200" baseline="0" smtClean="0">
                <a:solidFill>
                  <a:srgbClr val="833A88"/>
                </a:solidFill>
                <a:latin typeface="+mn-lt"/>
                <a:ea typeface="+mn-ea"/>
                <a:cs typeface="+mn-cs"/>
              </a:defRPr>
            </a:lvl3pPr>
            <a:lvl4pPr>
              <a:spcBef>
                <a:spcPts val="554"/>
              </a:spcBef>
              <a:spcAft>
                <a:spcPts val="1108"/>
              </a:spcAft>
              <a:defRPr lang="en-US" sz="1477" b="0" i="0" kern="1200" baseline="0" smtClean="0">
                <a:solidFill>
                  <a:srgbClr val="833A88"/>
                </a:solidFill>
                <a:latin typeface="+mn-lt"/>
                <a:ea typeface="+mn-ea"/>
                <a:cs typeface="+mn-cs"/>
              </a:defRPr>
            </a:lvl4pPr>
            <a:lvl5pPr>
              <a:spcBef>
                <a:spcPts val="554"/>
              </a:spcBef>
              <a:spcAft>
                <a:spcPts val="1108"/>
              </a:spcAft>
              <a:defRPr lang="en-GB" sz="1477"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758462" y="152400"/>
            <a:ext cx="6471138" cy="220188"/>
          </a:xfrm>
          <a:prstGeom prst="rect">
            <a:avLst/>
          </a:prstGeom>
          <a:noFill/>
        </p:spPr>
        <p:txBody>
          <a:bodyPr wrap="square" rtlCol="0">
            <a:spAutoFit/>
          </a:bodyPr>
          <a:lstStyle/>
          <a:p>
            <a:r>
              <a:rPr lang="en-US" sz="831" dirty="0" smtClean="0">
                <a:solidFill>
                  <a:schemeClr val="bg1">
                    <a:lumMod val="65000"/>
                  </a:schemeClr>
                </a:solidFill>
              </a:rPr>
              <a:t>SOER2015 / Global megatrends </a:t>
            </a:r>
            <a:r>
              <a:rPr lang="en-US" sz="831" baseline="0" dirty="0" smtClean="0">
                <a:solidFill>
                  <a:schemeClr val="bg1">
                    <a:lumMod val="65000"/>
                  </a:schemeClr>
                </a:solidFill>
              </a:rPr>
              <a:t>/</a:t>
            </a:r>
            <a:endParaRPr lang="en-US" sz="831" dirty="0"/>
          </a:p>
        </p:txBody>
      </p:sp>
      <p:sp>
        <p:nvSpPr>
          <p:cNvPr id="8" name="Rectangle 7">
            <a:hlinkClick r:id="" action="ppaction://noaction"/>
          </p:cNvPr>
          <p:cNvSpPr/>
          <p:nvPr userDrawn="1"/>
        </p:nvSpPr>
        <p:spPr>
          <a:xfrm>
            <a:off x="2475336" y="152400"/>
            <a:ext cx="877785"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9" name="Rectangle 8">
            <a:hlinkClick r:id="rId2" action="ppaction://hlinksldjump"/>
          </p:cNvPr>
          <p:cNvSpPr/>
          <p:nvPr userDrawn="1"/>
        </p:nvSpPr>
        <p:spPr>
          <a:xfrm>
            <a:off x="1686678" y="147326"/>
            <a:ext cx="704830"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4559210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51001" y="36003"/>
            <a:ext cx="8434777" cy="676111"/>
          </a:xfrm>
          <a:prstGeom prst="rect">
            <a:avLst/>
          </a:prstGeom>
        </p:spPr>
        <p:txBody>
          <a:bodyPr/>
          <a:lstStyle>
            <a:lvl1pPr marL="0" indent="0">
              <a:buNone/>
              <a:defRPr sz="2194" b="1" baseline="0">
                <a:solidFill>
                  <a:schemeClr val="bg1"/>
                </a:solidFill>
              </a:defRPr>
            </a:lvl1pPr>
            <a:lvl2pPr marL="342918" indent="0">
              <a:buNone/>
              <a:defRPr/>
            </a:lvl2pPr>
            <a:lvl3pPr marL="685835" indent="0">
              <a:buNone/>
              <a:defRPr/>
            </a:lvl3pPr>
            <a:lvl4pPr marL="1028751" indent="0">
              <a:buNone/>
              <a:defRPr/>
            </a:lvl4pPr>
            <a:lvl5pPr marL="1371669" indent="0">
              <a:buNone/>
              <a:defRPr/>
            </a:lvl5pPr>
          </a:lstStyle>
          <a:p>
            <a:pPr lvl="0"/>
            <a:r>
              <a:rPr lang="en-US" dirty="0" smtClean="0"/>
              <a:t>Slide title goes here</a:t>
            </a:r>
          </a:p>
        </p:txBody>
      </p:sp>
      <p:sp>
        <p:nvSpPr>
          <p:cNvPr id="3" name="Content Placeholder 2"/>
          <p:cNvSpPr>
            <a:spLocks noGrp="1"/>
          </p:cNvSpPr>
          <p:nvPr>
            <p:ph sz="quarter" idx="13"/>
          </p:nvPr>
        </p:nvSpPr>
        <p:spPr>
          <a:xfrm>
            <a:off x="351235" y="1431925"/>
            <a:ext cx="8434388" cy="3759200"/>
          </a:xfrm>
          <a:prstGeom prst="rect">
            <a:avLst/>
          </a:prstGeom>
        </p:spPr>
        <p:txBody>
          <a:bodyPr/>
          <a:lstStyle>
            <a:lvl1pPr>
              <a:defRPr sz="2194">
                <a:solidFill>
                  <a:srgbClr val="006654"/>
                </a:solidFill>
              </a:defRPr>
            </a:lvl1pPr>
            <a:lvl2pPr>
              <a:defRPr sz="1950">
                <a:solidFill>
                  <a:srgbClr val="006654"/>
                </a:solidFill>
              </a:defRPr>
            </a:lvl2pPr>
            <a:lvl3pPr>
              <a:defRPr sz="1706">
                <a:solidFill>
                  <a:srgbClr val="006654"/>
                </a:solidFill>
              </a:defRPr>
            </a:lvl3pPr>
            <a:lvl4pPr>
              <a:defRPr sz="1463">
                <a:solidFill>
                  <a:srgbClr val="006654"/>
                </a:solidFill>
              </a:defRPr>
            </a:lvl4pPr>
            <a:lvl5pPr>
              <a:defRPr sz="1463">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79271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B4DCA6-DC72-434A-B371-A610FF1E24F5}" type="datetimeFigureOut">
              <a:rPr lang="en-GB" smtClean="0"/>
              <a:t>11/05/2018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5C648E-9AD3-4D4A-B22C-83FFAC7B834D}" type="slidenum">
              <a:rPr lang="en-GB" smtClean="0"/>
              <a:t>‹#›</a:t>
            </a:fld>
            <a:endParaRPr lang="en-GB"/>
          </a:p>
        </p:txBody>
      </p:sp>
    </p:spTree>
    <p:extLst>
      <p:ext uri="{BB962C8B-B14F-4D97-AF65-F5344CB8AC3E}">
        <p14:creationId xmlns:p14="http://schemas.microsoft.com/office/powerpoint/2010/main" val="3562487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1015" y="609600"/>
            <a:ext cx="6189785" cy="228600"/>
          </a:xfrm>
          <a:prstGeom prst="rect">
            <a:avLst/>
          </a:prstGeom>
        </p:spPr>
        <p:txBody>
          <a:bodyPr/>
          <a:lstStyle>
            <a:lvl1pPr marL="0"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875323" y="153516"/>
            <a:ext cx="6189785" cy="228600"/>
          </a:xfrm>
          <a:prstGeom prst="rect">
            <a:avLst/>
          </a:prstGeom>
        </p:spPr>
        <p:txBody>
          <a:bodyPr/>
          <a:lstStyle>
            <a:lvl1pPr marL="0" indent="0">
              <a:buNone/>
              <a:defRPr lang="en-US" sz="831" kern="1200" baseline="0" dirty="0" smtClean="0">
                <a:solidFill>
                  <a:srgbClr val="202661"/>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11017" y="152400"/>
            <a:ext cx="6471138" cy="220188"/>
          </a:xfrm>
          <a:prstGeom prst="rect">
            <a:avLst/>
          </a:prstGeom>
          <a:noFill/>
        </p:spPr>
        <p:txBody>
          <a:bodyPr wrap="square" rtlCol="0">
            <a:spAutoFit/>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sz="831" dirty="0" smtClean="0">
                <a:solidFill>
                  <a:schemeClr val="bg1">
                    <a:lumMod val="65000"/>
                  </a:schemeClr>
                </a:solidFill>
              </a:rPr>
              <a:t>SOER2015 /</a:t>
            </a:r>
            <a:endParaRPr lang="en-US" sz="831"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rId2" action="ppaction://hlinksldjump"/>
          </p:cNvPr>
          <p:cNvSpPr/>
          <p:nvPr userDrawn="1"/>
        </p:nvSpPr>
        <p:spPr>
          <a:xfrm>
            <a:off x="162839"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 Placeholder 8"/>
          <p:cNvSpPr>
            <a:spLocks noGrp="1"/>
          </p:cNvSpPr>
          <p:nvPr>
            <p:ph type="body" sz="quarter" idx="12"/>
          </p:nvPr>
        </p:nvSpPr>
        <p:spPr>
          <a:xfrm>
            <a:off x="162840" y="5452534"/>
            <a:ext cx="8840484" cy="482599"/>
          </a:xfrm>
          <a:prstGeom prst="rect">
            <a:avLst/>
          </a:prstGeom>
        </p:spPr>
        <p:txBody>
          <a:bodyPr anchor="b"/>
          <a:lstStyle>
            <a:lvl1pPr marL="0" indent="0" algn="r">
              <a:buNone/>
              <a:defRPr sz="646">
                <a:solidFill>
                  <a:schemeClr val="bg1">
                    <a:lumMod val="65000"/>
                  </a:schemeClr>
                </a:solidFill>
                <a:latin typeface="+mn-lt"/>
              </a:defRPr>
            </a:lvl1pPr>
            <a:lvl2pPr marL="422041" indent="0" algn="r">
              <a:buNone/>
              <a:defRPr sz="646">
                <a:solidFill>
                  <a:schemeClr val="bg1">
                    <a:lumMod val="65000"/>
                  </a:schemeClr>
                </a:solidFill>
                <a:latin typeface="+mn-lt"/>
              </a:defRPr>
            </a:lvl2pPr>
            <a:lvl3pPr marL="844083" indent="0" algn="r">
              <a:buNone/>
              <a:defRPr sz="646">
                <a:solidFill>
                  <a:schemeClr val="bg1">
                    <a:lumMod val="65000"/>
                  </a:schemeClr>
                </a:solidFill>
                <a:latin typeface="+mn-lt"/>
              </a:defRPr>
            </a:lvl3pPr>
            <a:lvl4pPr marL="1266124" indent="0" algn="r">
              <a:buNone/>
              <a:defRPr sz="646">
                <a:solidFill>
                  <a:schemeClr val="bg1">
                    <a:lumMod val="65000"/>
                  </a:schemeClr>
                </a:solidFill>
                <a:latin typeface="+mn-lt"/>
              </a:defRPr>
            </a:lvl4pPr>
            <a:lvl5pPr marL="1688165" indent="0" algn="r">
              <a:buNone/>
              <a:defRPr sz="646">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722766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1015" y="609600"/>
            <a:ext cx="8668974" cy="292275"/>
          </a:xfrm>
          <a:prstGeom prst="rect">
            <a:avLst/>
          </a:prstGeom>
        </p:spPr>
        <p:txBody>
          <a:bodyPr/>
          <a:lstStyle>
            <a:lvl1pPr marL="0" indent="0">
              <a:buNone/>
              <a:defRPr lang="en-US" sz="1292" kern="1200" baseline="0" dirty="0" smtClean="0">
                <a:solidFill>
                  <a:srgbClr val="833A88"/>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880830" y="152400"/>
            <a:ext cx="6189785" cy="228600"/>
          </a:xfrm>
          <a:prstGeom prst="rect">
            <a:avLst/>
          </a:prstGeom>
        </p:spPr>
        <p:txBody>
          <a:bodyPr/>
          <a:lstStyle>
            <a:lvl1pPr marL="0" indent="0">
              <a:buNone/>
              <a:defRPr lang="en-US" sz="831" kern="1200" baseline="0" dirty="0" smtClean="0">
                <a:solidFill>
                  <a:srgbClr val="833A88"/>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11015" y="5867400"/>
            <a:ext cx="119575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 name="TextBox 5"/>
          <p:cNvSpPr txBox="1"/>
          <p:nvPr userDrawn="1"/>
        </p:nvSpPr>
        <p:spPr>
          <a:xfrm>
            <a:off x="211017" y="152400"/>
            <a:ext cx="6471138" cy="220188"/>
          </a:xfrm>
          <a:prstGeom prst="rect">
            <a:avLst/>
          </a:prstGeom>
          <a:noFill/>
        </p:spPr>
        <p:txBody>
          <a:bodyPr wrap="square" rtlCol="0">
            <a:spAutoFit/>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sz="831" dirty="0" smtClean="0">
                <a:solidFill>
                  <a:schemeClr val="bg1">
                    <a:lumMod val="65000"/>
                  </a:schemeClr>
                </a:solidFill>
              </a:rPr>
              <a:t>SOER2015 / Global megatrends </a:t>
            </a:r>
            <a:r>
              <a:rPr lang="en-US" sz="831" baseline="0" dirty="0" smtClean="0">
                <a:solidFill>
                  <a:schemeClr val="bg1">
                    <a:lumMod val="65000"/>
                  </a:schemeClr>
                </a:solidFill>
              </a:rPr>
              <a:t>/</a:t>
            </a:r>
            <a:endParaRPr lang="en-US" sz="831"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890313" y="152399"/>
            <a:ext cx="104062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Rectangle 7">
            <a:hlinkClick r:id="rId2" action="ppaction://hlinksldjump"/>
          </p:cNvPr>
          <p:cNvSpPr/>
          <p:nvPr userDrawn="1"/>
        </p:nvSpPr>
        <p:spPr>
          <a:xfrm>
            <a:off x="162839"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9" name="Text Placeholder 8"/>
          <p:cNvSpPr>
            <a:spLocks noGrp="1"/>
          </p:cNvSpPr>
          <p:nvPr>
            <p:ph type="body" sz="quarter" idx="12"/>
          </p:nvPr>
        </p:nvSpPr>
        <p:spPr>
          <a:xfrm>
            <a:off x="162840" y="5452534"/>
            <a:ext cx="8840484" cy="482599"/>
          </a:xfrm>
          <a:prstGeom prst="rect">
            <a:avLst/>
          </a:prstGeom>
        </p:spPr>
        <p:txBody>
          <a:bodyPr anchor="b"/>
          <a:lstStyle>
            <a:lvl1pPr marL="0" indent="0" algn="r">
              <a:buNone/>
              <a:defRPr sz="646">
                <a:solidFill>
                  <a:schemeClr val="bg1">
                    <a:lumMod val="65000"/>
                  </a:schemeClr>
                </a:solidFill>
                <a:latin typeface="+mn-lt"/>
              </a:defRPr>
            </a:lvl1pPr>
            <a:lvl2pPr marL="422041" indent="0" algn="r">
              <a:buNone/>
              <a:defRPr sz="646">
                <a:solidFill>
                  <a:schemeClr val="bg1">
                    <a:lumMod val="65000"/>
                  </a:schemeClr>
                </a:solidFill>
                <a:latin typeface="+mn-lt"/>
              </a:defRPr>
            </a:lvl2pPr>
            <a:lvl3pPr marL="844083" indent="0" algn="r">
              <a:buNone/>
              <a:defRPr sz="646">
                <a:solidFill>
                  <a:schemeClr val="bg1">
                    <a:lumMod val="65000"/>
                  </a:schemeClr>
                </a:solidFill>
                <a:latin typeface="+mn-lt"/>
              </a:defRPr>
            </a:lvl3pPr>
            <a:lvl4pPr marL="1266124" indent="0" algn="r">
              <a:buNone/>
              <a:defRPr sz="646">
                <a:solidFill>
                  <a:schemeClr val="bg1">
                    <a:lumMod val="65000"/>
                  </a:schemeClr>
                </a:solidFill>
                <a:latin typeface="+mn-lt"/>
              </a:defRPr>
            </a:lvl4pPr>
            <a:lvl5pPr marL="1688165" indent="0" algn="r">
              <a:buNone/>
              <a:defRPr sz="646">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11015" y="1380067"/>
            <a:ext cx="8792308" cy="212196"/>
          </a:xfrm>
          <a:prstGeom prst="rect">
            <a:avLst/>
          </a:prstGeom>
        </p:spPr>
        <p:txBody>
          <a:bodyPr/>
          <a:lstStyle>
            <a:lvl1pPr marL="0" indent="0">
              <a:buNone/>
              <a:defRPr sz="1108">
                <a:solidFill>
                  <a:schemeClr val="bg1">
                    <a:lumMod val="50000"/>
                  </a:schemeClr>
                </a:solidFill>
              </a:defRPr>
            </a:lvl1pPr>
            <a:lvl2pPr marL="422041" indent="0">
              <a:buNone/>
              <a:defRPr sz="1108">
                <a:solidFill>
                  <a:schemeClr val="bg1">
                    <a:lumMod val="50000"/>
                  </a:schemeClr>
                </a:solidFill>
              </a:defRPr>
            </a:lvl2pPr>
            <a:lvl3pPr marL="844083" indent="0">
              <a:buNone/>
              <a:defRPr sz="1108">
                <a:solidFill>
                  <a:schemeClr val="bg1">
                    <a:lumMod val="50000"/>
                  </a:schemeClr>
                </a:solidFill>
              </a:defRPr>
            </a:lvl3pPr>
            <a:lvl4pPr marL="1266124" indent="0">
              <a:buNone/>
              <a:defRPr sz="1108">
                <a:solidFill>
                  <a:schemeClr val="bg1">
                    <a:lumMod val="50000"/>
                  </a:schemeClr>
                </a:solidFill>
              </a:defRPr>
            </a:lvl4pPr>
            <a:lvl5pPr marL="1688165" indent="0">
              <a:buNone/>
              <a:defRPr sz="1108">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0548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30A4029E-DCCC-4D24-A06B-4C0F290A8C64}" type="datetimeFigureOut">
              <a:rPr lang="en-GB" smtClean="0"/>
              <a:t>11/05/2018</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817312" y="6381330"/>
            <a:ext cx="2133600" cy="365125"/>
          </a:xfrm>
          <a:prstGeom prst="rect">
            <a:avLst/>
          </a:prstGeom>
        </p:spPr>
        <p:txBody>
          <a:bodyPr/>
          <a:lstStyle/>
          <a:p>
            <a:fld id="{CC4F5C1E-44D3-4B05-9F33-3E348AF8459C}" type="slidenum">
              <a:rPr lang="en-GB" smtClean="0"/>
              <a:t>‹#›</a:t>
            </a:fld>
            <a:endParaRPr lang="en-GB" dirty="0"/>
          </a:p>
        </p:txBody>
      </p:sp>
      <p:sp>
        <p:nvSpPr>
          <p:cNvPr id="9" name="Rectangle 6"/>
          <p:cNvSpPr txBox="1">
            <a:spLocks noChangeArrowheads="1"/>
          </p:cNvSpPr>
          <p:nvPr userDrawn="1"/>
        </p:nvSpPr>
        <p:spPr>
          <a:xfrm>
            <a:off x="5868144" y="5661248"/>
            <a:ext cx="2133600" cy="476250"/>
          </a:xfrm>
          <a:prstGeom prst="rect">
            <a:avLst/>
          </a:prstGeom>
          <a:ln/>
        </p:spPr>
        <p:txBody>
          <a:bodyPr vert="horz" lIns="84406" tIns="42203" rIns="84406" bIns="4220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324D7E-B67A-48EB-AC25-66725D49DEA4}" type="slidenum">
              <a:rPr lang="da-DK" sz="1108" smtClean="0"/>
              <a:pPr>
                <a:defRPr/>
              </a:pPr>
              <a:t>‹#›</a:t>
            </a:fld>
            <a:endParaRPr lang="da-DK" sz="1108" dirty="0"/>
          </a:p>
        </p:txBody>
      </p:sp>
    </p:spTree>
    <p:extLst>
      <p:ext uri="{BB962C8B-B14F-4D97-AF65-F5344CB8AC3E}">
        <p14:creationId xmlns:p14="http://schemas.microsoft.com/office/powerpoint/2010/main" val="55905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6" y="75538"/>
            <a:ext cx="7765420" cy="531292"/>
          </a:xfrm>
          <a:prstGeom prst="rect">
            <a:avLst/>
          </a:prstGeom>
        </p:spPr>
        <p:txBody>
          <a:bodyPr/>
          <a:lstStyle>
            <a:lvl1pPr marL="0" indent="0">
              <a:buNone/>
              <a:defRPr sz="2585" b="1">
                <a:solidFill>
                  <a:schemeClr val="bg1"/>
                </a:solidFill>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086" y="1249363"/>
            <a:ext cx="7765256" cy="45831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262112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2042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86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623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76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5390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6132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2935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6565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33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124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30A4029E-DCCC-4D24-A06B-4C0F290A8C64}" type="datetimeFigureOut">
              <a:rPr lang="en-GB" smtClean="0"/>
              <a:t>11/05/2018</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817312" y="6381330"/>
            <a:ext cx="2133600" cy="365125"/>
          </a:xfrm>
          <a:prstGeom prst="rect">
            <a:avLst/>
          </a:prstGeom>
        </p:spPr>
        <p:txBody>
          <a:bodyPr/>
          <a:lstStyle/>
          <a:p>
            <a:fld id="{CC4F5C1E-44D3-4B05-9F33-3E348AF8459C}" type="slidenum">
              <a:rPr lang="en-GB" smtClean="0"/>
              <a:t>‹#›</a:t>
            </a:fld>
            <a:endParaRPr lang="en-GB" dirty="0"/>
          </a:p>
        </p:txBody>
      </p:sp>
      <p:sp>
        <p:nvSpPr>
          <p:cNvPr id="9" name="Rectangle 6"/>
          <p:cNvSpPr txBox="1">
            <a:spLocks noChangeArrowheads="1"/>
          </p:cNvSpPr>
          <p:nvPr userDrawn="1"/>
        </p:nvSpPr>
        <p:spPr>
          <a:xfrm>
            <a:off x="5868144" y="5661248"/>
            <a:ext cx="2133600" cy="476250"/>
          </a:xfrm>
          <a:prstGeom prst="rect">
            <a:avLst/>
          </a:prstGeom>
          <a:ln/>
        </p:spPr>
        <p:txBody>
          <a:bodyPr vert="horz" lIns="84406" tIns="42203" rIns="84406" bIns="42203"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324D7E-B67A-48EB-AC25-66725D49DEA4}" type="slidenum">
              <a:rPr lang="da-DK" sz="1108" smtClean="0"/>
              <a:pPr>
                <a:defRPr/>
              </a:pPr>
              <a:t>‹#›</a:t>
            </a:fld>
            <a:endParaRPr lang="da-DK" sz="1108" dirty="0"/>
          </a:p>
        </p:txBody>
      </p:sp>
    </p:spTree>
    <p:extLst>
      <p:ext uri="{BB962C8B-B14F-4D97-AF65-F5344CB8AC3E}">
        <p14:creationId xmlns:p14="http://schemas.microsoft.com/office/powerpoint/2010/main" val="1533368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242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7" y="75538"/>
            <a:ext cx="7765420" cy="531292"/>
          </a:xfrm>
          <a:prstGeom prst="rect">
            <a:avLst/>
          </a:prstGeom>
        </p:spPr>
        <p:txBody>
          <a:bodyPr/>
          <a:lstStyle>
            <a:lvl1pPr marL="0" indent="0">
              <a:buNone/>
              <a:defRPr sz="2585" b="1">
                <a:solidFill>
                  <a:srgbClr val="002060"/>
                </a:solidFill>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085" y="1249363"/>
            <a:ext cx="7765256" cy="4583112"/>
          </a:xfrm>
          <a:prstGeom prst="rect">
            <a:avLst/>
          </a:prstGeom>
        </p:spPr>
        <p:txBody>
          <a:bodyPr/>
          <a:lstStyle>
            <a:lvl1pPr>
              <a:defRPr>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72165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21551" y="390871"/>
            <a:ext cx="2732171" cy="265834"/>
          </a:xfrm>
          <a:prstGeom prst="rect">
            <a:avLst/>
          </a:prstGeom>
        </p:spPr>
        <p:txBody>
          <a:bodyPr/>
          <a:lstStyle>
            <a:lvl1pPr marL="0" indent="0">
              <a:buNone/>
              <a:defRPr sz="825" b="1">
                <a:solidFill>
                  <a:schemeClr val="bg1"/>
                </a:solidFill>
                <a:latin typeface="Calibri" panose="020F0502020204030204" pitchFamily="34" charset="0"/>
                <a:cs typeface="Calibri" panose="020F0502020204030204" pitchFamily="34" charset="0"/>
              </a:defRPr>
            </a:lvl1pPr>
          </a:lstStyle>
          <a:p>
            <a:pPr lvl="0"/>
            <a:r>
              <a:rPr lang="en-US" dirty="0"/>
              <a:t>Speaker I Date I Venue</a:t>
            </a:r>
            <a:endParaRPr lang="en-GB" dirty="0"/>
          </a:p>
        </p:txBody>
      </p:sp>
      <p:sp>
        <p:nvSpPr>
          <p:cNvPr id="4" name="Text Placeholder 3"/>
          <p:cNvSpPr>
            <a:spLocks noGrp="1"/>
          </p:cNvSpPr>
          <p:nvPr>
            <p:ph type="body" sz="quarter" idx="11" hasCustomPrompt="1"/>
          </p:nvPr>
        </p:nvSpPr>
        <p:spPr>
          <a:xfrm>
            <a:off x="421552" y="914400"/>
            <a:ext cx="8287169" cy="1463040"/>
          </a:xfrm>
          <a:prstGeom prst="rect">
            <a:avLst/>
          </a:prstGeom>
        </p:spPr>
        <p:txBody>
          <a:bodyPr/>
          <a:lstStyle>
            <a:lvl1pPr marL="0" indent="0" algn="r">
              <a:buNone/>
              <a:defRPr sz="3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goes here</a:t>
            </a:r>
          </a:p>
          <a:p>
            <a:pPr lvl="0"/>
            <a:r>
              <a:rPr lang="en-US" dirty="0"/>
              <a:t>Max two lines</a:t>
            </a:r>
            <a:endParaRPr lang="en-GB" dirty="0"/>
          </a:p>
        </p:txBody>
      </p:sp>
    </p:spTree>
    <p:extLst>
      <p:ext uri="{BB962C8B-B14F-4D97-AF65-F5344CB8AC3E}">
        <p14:creationId xmlns:p14="http://schemas.microsoft.com/office/powerpoint/2010/main" val="96756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7" y="75538"/>
            <a:ext cx="7765420" cy="531292"/>
          </a:xfrm>
          <a:prstGeom prst="rect">
            <a:avLst/>
          </a:prstGeom>
        </p:spPr>
        <p:txBody>
          <a:bodyPr/>
          <a:lstStyle>
            <a:lvl1pPr marL="0" indent="0">
              <a:buNone/>
              <a:defRPr sz="2585"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675085" y="1249363"/>
            <a:ext cx="7765256" cy="4583112"/>
          </a:xfrm>
          <a:prstGeom prst="rect">
            <a:avLst/>
          </a:prstGeom>
        </p:spPr>
        <p:txBody>
          <a:bodyPr/>
          <a:lstStyle>
            <a:lvl1pPr>
              <a:defRPr>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780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7" y="75538"/>
            <a:ext cx="7765420" cy="531292"/>
          </a:xfrm>
          <a:prstGeom prst="rect">
            <a:avLst/>
          </a:prstGeom>
        </p:spPr>
        <p:txBody>
          <a:bodyPr/>
          <a:lstStyle>
            <a:lvl1pPr marL="0" indent="0">
              <a:buNone/>
              <a:defRPr sz="3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675085" y="1249363"/>
            <a:ext cx="7765256" cy="4583112"/>
          </a:xfrm>
          <a:prstGeom prst="rect">
            <a:avLst/>
          </a:prstGeom>
        </p:spPr>
        <p:txBody>
          <a:bodyPr/>
          <a:lstStyle>
            <a:lvl1pPr>
              <a:defRPr sz="3000">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sz="2700">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sz="2100">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sz="2100">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675084" y="6191250"/>
            <a:ext cx="2414588" cy="260350"/>
          </a:xfrm>
          <a:prstGeom prst="rect">
            <a:avLst/>
          </a:prstGeom>
        </p:spPr>
        <p:txBody>
          <a:bodyPr/>
          <a:lstStyle>
            <a:lvl1pPr marL="0" indent="0">
              <a:buNone/>
              <a:defRPr sz="825" baseline="0">
                <a:solidFill>
                  <a:srgbClr val="001746"/>
                </a:solidFill>
                <a:latin typeface="Calibri" panose="020F0502020204030204" pitchFamily="34" charset="0"/>
                <a:cs typeface="Calibri" panose="020F0502020204030204" pitchFamily="34" charset="0"/>
              </a:defRPr>
            </a:lvl1pPr>
            <a:lvl2pPr marL="422063" indent="0">
              <a:buNone/>
              <a:defRPr/>
            </a:lvl2pPr>
            <a:lvl3pPr marL="844124" indent="0">
              <a:buNone/>
              <a:defRPr/>
            </a:lvl3pPr>
            <a:lvl4pPr marL="1266187" indent="0">
              <a:buNone/>
              <a:defRPr/>
            </a:lvl4pPr>
            <a:lvl5pPr marL="1688250" indent="0">
              <a:buNone/>
              <a:defRPr/>
            </a:lvl5pPr>
          </a:lstStyle>
          <a:p>
            <a:pPr lvl="0"/>
            <a:r>
              <a:rPr lang="en-US" sz="825"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7948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7" y="75538"/>
            <a:ext cx="7765420" cy="531292"/>
          </a:xfrm>
          <a:prstGeom prst="rect">
            <a:avLst/>
          </a:prstGeom>
        </p:spPr>
        <p:txBody>
          <a:bodyPr/>
          <a:lstStyle>
            <a:lvl1pPr marL="0" indent="0">
              <a:buNone/>
              <a:defRPr sz="2585" b="1">
                <a:solidFill>
                  <a:srgbClr val="002060"/>
                </a:solidFill>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085" y="1249363"/>
            <a:ext cx="7765256" cy="4583112"/>
          </a:xfrm>
          <a:prstGeom prst="rect">
            <a:avLst/>
          </a:prstGeom>
        </p:spPr>
        <p:txBody>
          <a:bodyPr/>
          <a:lstStyle>
            <a:lvl1pPr>
              <a:defRPr>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4753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7" y="75539"/>
            <a:ext cx="7765420" cy="647669"/>
          </a:xfrm>
          <a:prstGeom prst="rect">
            <a:avLst/>
          </a:prstGeom>
        </p:spPr>
        <p:txBody>
          <a:bodyPr/>
          <a:lstStyle>
            <a:lvl1pPr marL="0" indent="0">
              <a:buNone/>
              <a:defRPr sz="3000" b="1">
                <a:solidFill>
                  <a:srgbClr val="002060"/>
                </a:solidFill>
                <a:latin typeface="Calibri" panose="020F0502020204030204" pitchFamily="34" charset="0"/>
                <a:cs typeface="Calibri" panose="020F0502020204030204" pitchFamily="34" charset="0"/>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544" y="1152526"/>
            <a:ext cx="7765073" cy="4633913"/>
          </a:xfrm>
          <a:prstGeom prst="rect">
            <a:avLst/>
          </a:prstGeom>
        </p:spPr>
        <p:txBody>
          <a:bodyPr/>
          <a:lstStyle>
            <a:lvl1pPr>
              <a:defRPr sz="2400">
                <a:solidFill>
                  <a:srgbClr val="002060"/>
                </a:solidFill>
              </a:defRPr>
            </a:lvl1pPr>
            <a:lvl2pPr>
              <a:defRPr sz="2100">
                <a:solidFill>
                  <a:srgbClr val="002060"/>
                </a:solidFill>
              </a:defRPr>
            </a:lvl2pPr>
            <a:lvl3pPr>
              <a:defRPr sz="1800">
                <a:solidFill>
                  <a:srgbClr val="002060"/>
                </a:solidFill>
              </a:defRPr>
            </a:lvl3pPr>
            <a:lvl4pPr>
              <a:defRPr sz="1500">
                <a:solidFill>
                  <a:srgbClr val="002060"/>
                </a:solidFill>
              </a:defRPr>
            </a:lvl4pPr>
            <a:lvl5pPr>
              <a:defRPr sz="150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674689" y="6200775"/>
            <a:ext cx="2967037" cy="241300"/>
          </a:xfrm>
          <a:prstGeom prst="rect">
            <a:avLst/>
          </a:prstGeom>
        </p:spPr>
        <p:txBody>
          <a:bodyPr/>
          <a:lstStyle>
            <a:lvl1pPr marL="0" indent="0">
              <a:buNone/>
              <a:defRPr sz="825" baseline="0">
                <a:solidFill>
                  <a:srgbClr val="001746"/>
                </a:solidFill>
              </a:defRPr>
            </a:lvl1pPr>
            <a:lvl2pPr marL="316531" indent="0">
              <a:buNone/>
              <a:defRPr/>
            </a:lvl2pPr>
            <a:lvl3pPr marL="633062" indent="0">
              <a:buNone/>
              <a:defRPr/>
            </a:lvl3pPr>
            <a:lvl4pPr marL="949593" indent="0">
              <a:buNone/>
              <a:defRPr/>
            </a:lvl4pPr>
            <a:lvl5pPr marL="1266124" indent="0">
              <a:buNone/>
              <a:defRPr/>
            </a:lvl5pPr>
          </a:lstStyle>
          <a:p>
            <a:pPr lvl="0"/>
            <a:r>
              <a:rPr lang="en-US" dirty="0" smtClean="0"/>
              <a:t>Illustration reference goes here</a:t>
            </a:r>
          </a:p>
        </p:txBody>
      </p:sp>
    </p:spTree>
    <p:extLst>
      <p:ext uri="{BB962C8B-B14F-4D97-AF65-F5344CB8AC3E}">
        <p14:creationId xmlns:p14="http://schemas.microsoft.com/office/powerpoint/2010/main" val="11628957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7038" y="190501"/>
            <a:ext cx="8563708"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smtClean="0"/>
              <a:t>Slide title goes here</a:t>
            </a:r>
          </a:p>
        </p:txBody>
      </p:sp>
      <p:sp>
        <p:nvSpPr>
          <p:cNvPr id="6" name="Content Placeholder 5"/>
          <p:cNvSpPr>
            <a:spLocks noGrp="1"/>
          </p:cNvSpPr>
          <p:nvPr>
            <p:ph sz="quarter" idx="11"/>
          </p:nvPr>
        </p:nvSpPr>
        <p:spPr>
          <a:xfrm>
            <a:off x="337038" y="1147764"/>
            <a:ext cx="8563708"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336550" y="6184900"/>
            <a:ext cx="3013075"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smtClean="0"/>
              <a:t>Source reference for illustration</a:t>
            </a:r>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 Target="../slides/slid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790732"/>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6945231" y="6228003"/>
            <a:ext cx="1993846" cy="434430"/>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708" r:id="rId1"/>
    <p:sldLayoutId id="2147483715" r:id="rId2"/>
    <p:sldLayoutId id="2147483722" r:id="rId3"/>
    <p:sldLayoutId id="2147483730" r:id="rId4"/>
    <p:sldLayoutId id="2147483731" r:id="rId5"/>
    <p:sldLayoutId id="2147483733" r:id="rId6"/>
    <p:sldLayoutId id="2147483762" r:id="rId7"/>
    <p:sldLayoutId id="2147483763" r:id="rId8"/>
  </p:sldLayoutIdLst>
  <p:timing>
    <p:tnLst>
      <p:par>
        <p:cTn id="1" dur="indefinite" restart="never" nodeType="tmRoot"/>
      </p:par>
    </p:tnLst>
  </p:timing>
  <p:hf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13" action="ppaction://hlinksldjump"/>
          </p:cNvPr>
          <p:cNvSpPr/>
          <p:nvPr userDrawn="1"/>
        </p:nvSpPr>
        <p:spPr>
          <a:xfrm>
            <a:off x="1758464"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5" name="Rectangle 24"/>
          <p:cNvSpPr/>
          <p:nvPr userDrawn="1"/>
        </p:nvSpPr>
        <p:spPr>
          <a:xfrm>
            <a:off x="0" y="5"/>
            <a:ext cx="9144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p>
        </p:txBody>
      </p:sp>
      <p:pic>
        <p:nvPicPr>
          <p:cNvPr id="26" name="Picture 9"/>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6945231" y="6228000"/>
            <a:ext cx="1993846" cy="43443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17" r:id="rId2"/>
    <p:sldLayoutId id="2147483718" r:id="rId3"/>
    <p:sldLayoutId id="2147483719" r:id="rId4"/>
    <p:sldLayoutId id="2147483720" r:id="rId5"/>
    <p:sldLayoutId id="2147483721" r:id="rId6"/>
    <p:sldLayoutId id="2147483723" r:id="rId7"/>
    <p:sldLayoutId id="2147483724" r:id="rId8"/>
    <p:sldLayoutId id="2147483727" r:id="rId9"/>
    <p:sldLayoutId id="2147483729" r:id="rId10"/>
    <p:sldLayoutId id="2147483764" r:id="rId11"/>
  </p:sldLayoutIdLst>
  <p:timing>
    <p:tnLst>
      <p:par>
        <p:cTn id="1" dur="indefinite" restart="never" nodeType="tmRoot"/>
      </p:par>
    </p:tnLst>
  </p:timing>
  <p:hf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6B120F-4557-47DB-9B6B-EE2F11BB77E9}" type="datetimeFigureOut">
              <a:rPr lang="en-GB" smtClean="0">
                <a:solidFill>
                  <a:prstClr val="black">
                    <a:tint val="75000"/>
                  </a:prstClr>
                </a:solidFill>
              </a:rPr>
              <a:pPr/>
              <a:t>11/05/2018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6CCD95-FDE0-4E06-BB2D-49E7BE19D6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510812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hyperlink" Target="http://www.eea.europa.eu/soer-2015/global/pollution/fig-10-2.jp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www.eea.europa.eu/soer-2015/global/trade" TargetMode="External"/><Relationship Id="rId13" Type="http://schemas.openxmlformats.org/officeDocument/2006/relationships/hyperlink" Target="http://www.eea.europa.eu/soer-2015/global/governance" TargetMode="External"/><Relationship Id="rId3" Type="http://schemas.openxmlformats.org/officeDocument/2006/relationships/hyperlink" Target="http://www.eea.europa.eu/soer-2015/global/demography" TargetMode="External"/><Relationship Id="rId7" Type="http://schemas.openxmlformats.org/officeDocument/2006/relationships/hyperlink" Target="http://www.eea.europa.eu/soer-2015/global/economic" TargetMode="External"/><Relationship Id="rId12" Type="http://schemas.openxmlformats.org/officeDocument/2006/relationships/hyperlink" Target="http://www.eea.europa.eu/soer-2015/global/pollution"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hyperlink" Target="http://www.eea.europa.eu/soer-2015/global/technology" TargetMode="External"/><Relationship Id="rId11" Type="http://schemas.openxmlformats.org/officeDocument/2006/relationships/hyperlink" Target="http://www.eea.europa.eu/soer-2015/global/climate" TargetMode="External"/><Relationship Id="rId5" Type="http://schemas.openxmlformats.org/officeDocument/2006/relationships/hyperlink" Target="http://www.eea.europa.eu/soer-2015/global/health" TargetMode="External"/><Relationship Id="rId10" Type="http://schemas.openxmlformats.org/officeDocument/2006/relationships/hyperlink" Target="http://www.eea.europa.eu/soer-2015/global/ecosystems" TargetMode="External"/><Relationship Id="rId4" Type="http://schemas.openxmlformats.org/officeDocument/2006/relationships/hyperlink" Target="http://www.eea.europa.eu/soer-2015/global/urban-world" TargetMode="External"/><Relationship Id="rId9" Type="http://schemas.openxmlformats.org/officeDocument/2006/relationships/hyperlink" Target="http://www.eea.europa.eu/soer-2015/global/competi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www.eea.europa.eu/pressroom/pictures/european-environment-agency-building-by-night/image_view_fullscre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062168"/>
            <a:ext cx="8809150" cy="1055688"/>
          </a:xfrm>
        </p:spPr>
        <p:txBody>
          <a:bodyPr/>
          <a:lstStyle/>
          <a:p>
            <a:endParaRPr lang="en-GB" dirty="0" smtClean="0"/>
          </a:p>
          <a:p>
            <a:r>
              <a:rPr lang="en-GB" dirty="0" smtClean="0"/>
              <a:t>Global trends relevant for European environment</a:t>
            </a:r>
          </a:p>
          <a:p>
            <a:endParaRPr lang="en-GB" dirty="0"/>
          </a:p>
          <a:p>
            <a:endParaRPr lang="en-GB" dirty="0" smtClean="0"/>
          </a:p>
          <a:p>
            <a:endParaRPr lang="en-GB" dirty="0"/>
          </a:p>
          <a:p>
            <a:endParaRPr lang="en-GB" dirty="0" smtClean="0"/>
          </a:p>
          <a:p>
            <a:r>
              <a:rPr lang="en-GB" sz="2400" b="0" dirty="0" smtClean="0"/>
              <a:t>Anita Pirc </a:t>
            </a:r>
            <a:r>
              <a:rPr lang="en-GB" sz="2400" b="0" dirty="0" err="1" smtClean="0"/>
              <a:t>Velkavrh</a:t>
            </a:r>
            <a:endParaRPr lang="en-GB" sz="2400" b="0" dirty="0" smtClean="0"/>
          </a:p>
          <a:p>
            <a:r>
              <a:rPr lang="en-GB" sz="2400" b="0" dirty="0" smtClean="0"/>
              <a:t>Head of Foresight and sustainability group</a:t>
            </a:r>
          </a:p>
          <a:p>
            <a:r>
              <a:rPr lang="en-GB" sz="2400" b="0" dirty="0" smtClean="0"/>
              <a:t>Integrated assessment programme </a:t>
            </a:r>
            <a:endParaRPr lang="en-GB" sz="2400" b="0" dirty="0"/>
          </a:p>
        </p:txBody>
      </p:sp>
      <p:sp>
        <p:nvSpPr>
          <p:cNvPr id="3" name="TextBox 2"/>
          <p:cNvSpPr txBox="1"/>
          <p:nvPr/>
        </p:nvSpPr>
        <p:spPr>
          <a:xfrm>
            <a:off x="3555289" y="167426"/>
            <a:ext cx="5035639" cy="338554"/>
          </a:xfrm>
          <a:prstGeom prst="rect">
            <a:avLst/>
          </a:prstGeom>
          <a:noFill/>
        </p:spPr>
        <p:txBody>
          <a:bodyPr wrap="square" rtlCol="0">
            <a:spAutoFit/>
          </a:bodyPr>
          <a:lstStyle/>
          <a:p>
            <a:r>
              <a:rPr lang="en-GB" sz="1600" dirty="0" smtClean="0">
                <a:solidFill>
                  <a:schemeClr val="bg1"/>
                </a:solidFill>
              </a:rPr>
              <a:t>PLACARD  Foresight workshop 24-25 October 2016</a:t>
            </a:r>
            <a:endParaRPr lang="en-GB" sz="1600" dirty="0">
              <a:solidFill>
                <a:schemeClr val="bg1"/>
              </a:solidFill>
            </a:endParaRPr>
          </a:p>
        </p:txBody>
      </p:sp>
    </p:spTree>
    <p:extLst>
      <p:ext uri="{BB962C8B-B14F-4D97-AF65-F5344CB8AC3E}">
        <p14:creationId xmlns:p14="http://schemas.microsoft.com/office/powerpoint/2010/main" val="276154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5976" y="1041579"/>
            <a:ext cx="9091975" cy="334629"/>
          </a:xfrm>
          <a:solidFill>
            <a:schemeClr val="bg1"/>
          </a:solidFill>
        </p:spPr>
        <p:txBody>
          <a:bodyPr/>
          <a:lstStyle/>
          <a:p>
            <a:r>
              <a:rPr lang="en-GB" sz="1662" dirty="0"/>
              <a:t>Most of the increase will occur in </a:t>
            </a:r>
            <a:r>
              <a:rPr lang="en-GB" sz="1662" b="1" dirty="0"/>
              <a:t>developing-world urban areas, particularly slums and </a:t>
            </a:r>
            <a:r>
              <a:rPr lang="en-GB" sz="1662" b="1" dirty="0" smtClean="0"/>
              <a:t>megacities</a:t>
            </a:r>
            <a:r>
              <a:rPr lang="en-GB" sz="1662" dirty="0" smtClean="0"/>
              <a:t> </a:t>
            </a:r>
            <a:r>
              <a:rPr lang="en-GB" sz="1662" dirty="0"/>
              <a:t>with Africa’s rising especially </a:t>
            </a:r>
            <a:r>
              <a:rPr lang="en-GB" sz="1662" dirty="0" smtClean="0"/>
              <a:t>fast.</a:t>
            </a:r>
            <a:endParaRPr lang="en-GB" sz="1662" dirty="0"/>
          </a:p>
        </p:txBody>
      </p:sp>
      <p:sp>
        <p:nvSpPr>
          <p:cNvPr id="3" name="Text Placeholder 2"/>
          <p:cNvSpPr>
            <a:spLocks noGrp="1"/>
          </p:cNvSpPr>
          <p:nvPr>
            <p:ph type="body" sz="quarter" idx="12"/>
          </p:nvPr>
        </p:nvSpPr>
        <p:spPr>
          <a:xfrm>
            <a:off x="162839" y="5580693"/>
            <a:ext cx="7907776" cy="445476"/>
          </a:xfrm>
        </p:spPr>
        <p:txBody>
          <a:bodyPr/>
          <a:lstStyle/>
          <a:p>
            <a:r>
              <a:rPr lang="en-GB" dirty="0"/>
              <a:t>Source: UN World population prospects: The 2012 </a:t>
            </a:r>
            <a:r>
              <a:rPr lang="en-GB" dirty="0" smtClean="0"/>
              <a:t>revision.</a:t>
            </a:r>
            <a:endParaRPr lang="en-GB" dirty="0"/>
          </a:p>
        </p:txBody>
      </p:sp>
      <p:sp>
        <p:nvSpPr>
          <p:cNvPr id="8" name="TextBox 7"/>
          <p:cNvSpPr txBox="1"/>
          <p:nvPr/>
        </p:nvSpPr>
        <p:spPr>
          <a:xfrm>
            <a:off x="162839" y="5591211"/>
            <a:ext cx="8918250" cy="603883"/>
          </a:xfrm>
          <a:prstGeom prst="rect">
            <a:avLst/>
          </a:prstGeom>
          <a:noFill/>
        </p:spPr>
        <p:txBody>
          <a:bodyPr wrap="square" rtlCol="0">
            <a:spAutoFit/>
          </a:bodyPr>
          <a:lstStyle/>
          <a:p>
            <a:r>
              <a:rPr lang="en-GB" sz="1662" dirty="0">
                <a:solidFill>
                  <a:srgbClr val="833A88"/>
                </a:solidFill>
              </a:rPr>
              <a:t>Unequal development is likely to </a:t>
            </a:r>
            <a:r>
              <a:rPr lang="en-GB" sz="1662" b="1" dirty="0">
                <a:solidFill>
                  <a:srgbClr val="833A88"/>
                </a:solidFill>
              </a:rPr>
              <a:t>increase migration</a:t>
            </a:r>
            <a:r>
              <a:rPr lang="en-GB" sz="1662" dirty="0">
                <a:solidFill>
                  <a:srgbClr val="833A88"/>
                </a:solidFill>
              </a:rPr>
              <a:t>. Europe could face pressure for and from immigration</a:t>
            </a:r>
            <a:r>
              <a:rPr lang="en-GB" sz="1662" dirty="0"/>
              <a:t>.</a:t>
            </a:r>
          </a:p>
        </p:txBody>
      </p:sp>
      <p:grpSp>
        <p:nvGrpSpPr>
          <p:cNvPr id="9" name="Group 8"/>
          <p:cNvGrpSpPr/>
          <p:nvPr/>
        </p:nvGrpSpPr>
        <p:grpSpPr>
          <a:xfrm>
            <a:off x="855870" y="2004688"/>
            <a:ext cx="5887184" cy="3576004"/>
            <a:chOff x="442913" y="2492375"/>
            <a:chExt cx="5929312" cy="3762375"/>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492375"/>
              <a:ext cx="5929312"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10"/>
            <p:cNvSpPr/>
            <p:nvPr/>
          </p:nvSpPr>
          <p:spPr>
            <a:xfrm rot="14253918">
              <a:off x="2710286" y="2246275"/>
              <a:ext cx="836612" cy="5106988"/>
            </a:xfrm>
            <a:prstGeom prst="triangle">
              <a:avLst>
                <a:gd name="adj" fmla="val 88735"/>
              </a:avLst>
            </a:prstGeom>
            <a:solidFill>
              <a:schemeClr val="accent6">
                <a:lumMod val="60000"/>
                <a:lumOff val="4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sz="2800" b="1" dirty="0">
                  <a:solidFill>
                    <a:schemeClr val="accent4">
                      <a:lumMod val="75000"/>
                    </a:schemeClr>
                  </a:solidFill>
                </a:rPr>
                <a:t>Africa</a:t>
              </a:r>
            </a:p>
          </p:txBody>
        </p:sp>
      </p:grpSp>
      <p:sp>
        <p:nvSpPr>
          <p:cNvPr id="12" name="Title 1"/>
          <p:cNvSpPr txBox="1">
            <a:spLocks/>
          </p:cNvSpPr>
          <p:nvPr/>
        </p:nvSpPr>
        <p:spPr>
          <a:xfrm>
            <a:off x="52026" y="176859"/>
            <a:ext cx="8634775" cy="507282"/>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en-US" sz="4062" dirty="0">
                <a:solidFill>
                  <a:schemeClr val="bg1"/>
                </a:solidFill>
                <a:latin typeface="Calibri" pitchFamily="34" charset="0"/>
              </a:rPr>
              <a:t>GMT 1: Diverging global population trends</a:t>
            </a:r>
            <a:endParaRPr lang="en-GB" sz="4062" dirty="0">
              <a:solidFill>
                <a:schemeClr val="bg1"/>
              </a:solidFill>
            </a:endParaRPr>
          </a:p>
        </p:txBody>
      </p:sp>
    </p:spTree>
    <p:extLst>
      <p:ext uri="{BB962C8B-B14F-4D97-AF65-F5344CB8AC3E}">
        <p14:creationId xmlns:p14="http://schemas.microsoft.com/office/powerpoint/2010/main" val="423250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339" y="1307283"/>
            <a:ext cx="3364766" cy="5171894"/>
          </a:xfrm>
          <a:prstGeom prst="rect">
            <a:avLst/>
          </a:prstGeom>
        </p:spPr>
      </p:pic>
      <p:sp>
        <p:nvSpPr>
          <p:cNvPr id="2" name="Text Placeholder 1"/>
          <p:cNvSpPr>
            <a:spLocks noGrp="1"/>
          </p:cNvSpPr>
          <p:nvPr>
            <p:ph type="body" sz="quarter" idx="10"/>
          </p:nvPr>
        </p:nvSpPr>
        <p:spPr>
          <a:xfrm>
            <a:off x="1823060" y="903960"/>
            <a:ext cx="5616395" cy="308083"/>
          </a:xfrm>
          <a:solidFill>
            <a:schemeClr val="bg1"/>
          </a:solidFill>
        </p:spPr>
        <p:txBody>
          <a:bodyPr/>
          <a:lstStyle/>
          <a:p>
            <a:r>
              <a:rPr lang="en-GB" sz="2000" b="1" dirty="0"/>
              <a:t>Aging and shifting wealth of human capital</a:t>
            </a:r>
          </a:p>
        </p:txBody>
      </p:sp>
      <p:sp>
        <p:nvSpPr>
          <p:cNvPr id="4" name="Text Placeholder 3"/>
          <p:cNvSpPr>
            <a:spLocks noGrp="1"/>
          </p:cNvSpPr>
          <p:nvPr>
            <p:ph type="body" sz="quarter" idx="12"/>
          </p:nvPr>
        </p:nvSpPr>
        <p:spPr>
          <a:xfrm>
            <a:off x="211016" y="5639860"/>
            <a:ext cx="8840484" cy="445476"/>
          </a:xfrm>
        </p:spPr>
        <p:txBody>
          <a:bodyPr/>
          <a:lstStyle/>
          <a:p>
            <a:endParaRPr lang="en-GB"/>
          </a:p>
        </p:txBody>
      </p:sp>
      <p:sp>
        <p:nvSpPr>
          <p:cNvPr id="5" name="Text Placeholder 4"/>
          <p:cNvSpPr>
            <a:spLocks noGrp="1"/>
          </p:cNvSpPr>
          <p:nvPr>
            <p:ph type="body" sz="quarter" idx="13"/>
          </p:nvPr>
        </p:nvSpPr>
        <p:spPr/>
        <p:txBody>
          <a:bodyPr/>
          <a:lstStyle/>
          <a:p>
            <a:endParaRPr lang="en-GB"/>
          </a:p>
        </p:txBody>
      </p:sp>
      <p:pic>
        <p:nvPicPr>
          <p:cNvPr id="7" name="Picture 6"/>
          <p:cNvPicPr>
            <a:picLocks noChangeAspect="1"/>
          </p:cNvPicPr>
          <p:nvPr/>
        </p:nvPicPr>
        <p:blipFill>
          <a:blip r:embed="rId4"/>
          <a:stretch>
            <a:fillRect/>
          </a:stretch>
        </p:blipFill>
        <p:spPr>
          <a:xfrm>
            <a:off x="3718856" y="1638561"/>
            <a:ext cx="5048892" cy="3312849"/>
          </a:xfrm>
          <a:prstGeom prst="rect">
            <a:avLst/>
          </a:prstGeom>
        </p:spPr>
      </p:pic>
      <p:sp>
        <p:nvSpPr>
          <p:cNvPr id="8" name="TextBox 7"/>
          <p:cNvSpPr txBox="1"/>
          <p:nvPr/>
        </p:nvSpPr>
        <p:spPr>
          <a:xfrm>
            <a:off x="3435104" y="5167495"/>
            <a:ext cx="5616395" cy="1477328"/>
          </a:xfrm>
          <a:prstGeom prst="rect">
            <a:avLst/>
          </a:prstGeom>
          <a:solidFill>
            <a:schemeClr val="bg1"/>
          </a:solidFill>
        </p:spPr>
        <p:txBody>
          <a:bodyPr wrap="square" rtlCol="0">
            <a:spAutoFit/>
          </a:bodyPr>
          <a:lstStyle/>
          <a:p>
            <a:r>
              <a:rPr lang="en-GB" b="1" dirty="0">
                <a:solidFill>
                  <a:srgbClr val="7030A0"/>
                </a:solidFill>
              </a:rPr>
              <a:t>Growing and younger populations </a:t>
            </a:r>
            <a:r>
              <a:rPr lang="en-GB" dirty="0">
                <a:solidFill>
                  <a:srgbClr val="7030A0"/>
                </a:solidFill>
              </a:rPr>
              <a:t>in the developing world, the </a:t>
            </a:r>
            <a:r>
              <a:rPr lang="en-GB" dirty="0" smtClean="0">
                <a:solidFill>
                  <a:srgbClr val="7030A0"/>
                </a:solidFill>
              </a:rPr>
              <a:t>growth </a:t>
            </a:r>
            <a:r>
              <a:rPr lang="en-GB" dirty="0">
                <a:solidFill>
                  <a:srgbClr val="7030A0"/>
                </a:solidFill>
              </a:rPr>
              <a:t>of an affluent middle </a:t>
            </a:r>
            <a:r>
              <a:rPr lang="en-GB" dirty="0" smtClean="0">
                <a:solidFill>
                  <a:srgbClr val="7030A0"/>
                </a:solidFill>
              </a:rPr>
              <a:t>class in Asia, </a:t>
            </a:r>
            <a:r>
              <a:rPr lang="en-GB" dirty="0">
                <a:solidFill>
                  <a:srgbClr val="7030A0"/>
                </a:solidFill>
              </a:rPr>
              <a:t>and </a:t>
            </a:r>
            <a:r>
              <a:rPr lang="en-GB" b="1" dirty="0">
                <a:solidFill>
                  <a:srgbClr val="7030A0"/>
                </a:solidFill>
              </a:rPr>
              <a:t>aging populations </a:t>
            </a:r>
            <a:r>
              <a:rPr lang="en-GB" dirty="0">
                <a:solidFill>
                  <a:srgbClr val="7030A0"/>
                </a:solidFill>
              </a:rPr>
              <a:t>in developed countries will </a:t>
            </a:r>
            <a:r>
              <a:rPr lang="en-GB" b="1" dirty="0">
                <a:solidFill>
                  <a:srgbClr val="7030A0"/>
                </a:solidFill>
              </a:rPr>
              <a:t>impact resource use and the environment.</a:t>
            </a:r>
          </a:p>
        </p:txBody>
      </p:sp>
      <p:sp>
        <p:nvSpPr>
          <p:cNvPr id="10" name="Title 1"/>
          <p:cNvSpPr txBox="1">
            <a:spLocks/>
          </p:cNvSpPr>
          <p:nvPr/>
        </p:nvSpPr>
        <p:spPr>
          <a:xfrm>
            <a:off x="0" y="65030"/>
            <a:ext cx="9003323" cy="7348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en-US" sz="4062" dirty="0">
                <a:solidFill>
                  <a:schemeClr val="bg1"/>
                </a:solidFill>
                <a:latin typeface="Calibri" pitchFamily="34" charset="0"/>
              </a:rPr>
              <a:t>GMT 1: Diverging global population trends</a:t>
            </a:r>
            <a:endParaRPr lang="en-GB" sz="4062" dirty="0">
              <a:solidFill>
                <a:schemeClr val="bg1"/>
              </a:solidFill>
            </a:endParaRPr>
          </a:p>
        </p:txBody>
      </p:sp>
      <p:sp>
        <p:nvSpPr>
          <p:cNvPr id="3" name="Oval 2"/>
          <p:cNvSpPr/>
          <p:nvPr/>
        </p:nvSpPr>
        <p:spPr>
          <a:xfrm>
            <a:off x="1933304" y="4527415"/>
            <a:ext cx="966651" cy="64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20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259" y="2646374"/>
            <a:ext cx="6146280" cy="4153541"/>
          </a:xfrm>
          <a:prstGeom prst="rect">
            <a:avLst/>
          </a:prstGeom>
        </p:spPr>
      </p:pic>
      <p:sp>
        <p:nvSpPr>
          <p:cNvPr id="3" name="Text Placeholder 2"/>
          <p:cNvSpPr>
            <a:spLocks noGrp="1"/>
          </p:cNvSpPr>
          <p:nvPr>
            <p:ph type="body" sz="quarter" idx="11"/>
          </p:nvPr>
        </p:nvSpPr>
        <p:spPr>
          <a:xfrm>
            <a:off x="309259" y="163720"/>
            <a:ext cx="8423507" cy="524874"/>
          </a:xfrm>
        </p:spPr>
        <p:txBody>
          <a:bodyPr/>
          <a:lstStyle/>
          <a:p>
            <a:r>
              <a:rPr lang="en-GB" sz="3692" dirty="0">
                <a:solidFill>
                  <a:schemeClr val="bg1"/>
                </a:solidFill>
              </a:rPr>
              <a:t>GMT 2: Towards a more urban world</a:t>
            </a:r>
            <a:endParaRPr lang="en-US" sz="3692" dirty="0">
              <a:solidFill>
                <a:schemeClr val="bg1"/>
              </a:solidFill>
            </a:endParaRPr>
          </a:p>
        </p:txBody>
      </p:sp>
      <p:sp>
        <p:nvSpPr>
          <p:cNvPr id="5" name="Text Placeholder 4"/>
          <p:cNvSpPr>
            <a:spLocks noGrp="1"/>
          </p:cNvSpPr>
          <p:nvPr>
            <p:ph type="body" sz="quarter" idx="12"/>
          </p:nvPr>
        </p:nvSpPr>
        <p:spPr>
          <a:xfrm>
            <a:off x="162840" y="5542249"/>
            <a:ext cx="8840484" cy="445476"/>
          </a:xfrm>
        </p:spPr>
        <p:txBody>
          <a:bodyPr/>
          <a:lstStyle/>
          <a:p>
            <a:r>
              <a:rPr lang="en-GB" dirty="0"/>
              <a:t>Source: UN World urbanization prospects: The 2012 revision</a:t>
            </a:r>
          </a:p>
        </p:txBody>
      </p:sp>
      <p:sp>
        <p:nvSpPr>
          <p:cNvPr id="6" name="TextBox 5"/>
          <p:cNvSpPr txBox="1"/>
          <p:nvPr/>
        </p:nvSpPr>
        <p:spPr>
          <a:xfrm>
            <a:off x="58935" y="927858"/>
            <a:ext cx="9043782" cy="646331"/>
          </a:xfrm>
          <a:prstGeom prst="rect">
            <a:avLst/>
          </a:prstGeom>
          <a:solidFill>
            <a:schemeClr val="bg1"/>
          </a:solidFill>
        </p:spPr>
        <p:txBody>
          <a:bodyPr wrap="square" rtlCol="0">
            <a:spAutoFit/>
          </a:bodyPr>
          <a:lstStyle/>
          <a:p>
            <a:r>
              <a:rPr lang="en-GB" b="1" dirty="0"/>
              <a:t>Urban areas in developing countries will absorb most of the global population </a:t>
            </a:r>
            <a:r>
              <a:rPr lang="en-GB" b="1" dirty="0" smtClean="0"/>
              <a:t>increase</a:t>
            </a:r>
            <a:r>
              <a:rPr lang="en-GB" dirty="0" smtClean="0"/>
              <a:t> </a:t>
            </a:r>
            <a:endParaRPr lang="en-GB" dirty="0"/>
          </a:p>
        </p:txBody>
      </p:sp>
      <p:sp>
        <p:nvSpPr>
          <p:cNvPr id="2" name="Oval 1"/>
          <p:cNvSpPr/>
          <p:nvPr/>
        </p:nvSpPr>
        <p:spPr>
          <a:xfrm>
            <a:off x="2119615" y="4463687"/>
            <a:ext cx="410625" cy="4538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p:nvSpPr>
        <p:spPr>
          <a:xfrm>
            <a:off x="3334090" y="4680604"/>
            <a:ext cx="2421995" cy="58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42787" y="2649914"/>
            <a:ext cx="3774678" cy="786050"/>
          </a:xfrm>
          <a:prstGeom prst="rect">
            <a:avLst/>
          </a:prstGeom>
        </p:spPr>
      </p:pic>
      <p:sp>
        <p:nvSpPr>
          <p:cNvPr id="13" name="TextBox 12"/>
          <p:cNvSpPr txBox="1"/>
          <p:nvPr/>
        </p:nvSpPr>
        <p:spPr>
          <a:xfrm>
            <a:off x="4158539" y="5764987"/>
            <a:ext cx="849086" cy="215444"/>
          </a:xfrm>
          <a:prstGeom prst="rect">
            <a:avLst/>
          </a:prstGeom>
          <a:noFill/>
        </p:spPr>
        <p:txBody>
          <a:bodyPr wrap="square" rtlCol="0">
            <a:spAutoFit/>
          </a:bodyPr>
          <a:lstStyle/>
          <a:p>
            <a:r>
              <a:rPr lang="en-GB" sz="800" dirty="0" smtClean="0"/>
              <a:t>Developing c.</a:t>
            </a:r>
            <a:endParaRPr lang="en-GB" sz="800" dirty="0"/>
          </a:p>
        </p:txBody>
      </p:sp>
      <p:sp>
        <p:nvSpPr>
          <p:cNvPr id="14" name="TextBox 13"/>
          <p:cNvSpPr txBox="1"/>
          <p:nvPr/>
        </p:nvSpPr>
        <p:spPr>
          <a:xfrm>
            <a:off x="4744440" y="6095447"/>
            <a:ext cx="849086" cy="215444"/>
          </a:xfrm>
          <a:prstGeom prst="rect">
            <a:avLst/>
          </a:prstGeom>
          <a:noFill/>
        </p:spPr>
        <p:txBody>
          <a:bodyPr wrap="square" rtlCol="0">
            <a:spAutoFit/>
          </a:bodyPr>
          <a:lstStyle/>
          <a:p>
            <a:r>
              <a:rPr lang="en-GB" sz="800" dirty="0" smtClean="0"/>
              <a:t>Developed c.</a:t>
            </a:r>
            <a:endParaRPr lang="en-GB" sz="800" dirty="0"/>
          </a:p>
        </p:txBody>
      </p:sp>
      <p:sp>
        <p:nvSpPr>
          <p:cNvPr id="10" name="Oval 9"/>
          <p:cNvSpPr/>
          <p:nvPr/>
        </p:nvSpPr>
        <p:spPr>
          <a:xfrm>
            <a:off x="426996" y="1650409"/>
            <a:ext cx="1729154" cy="1661746"/>
          </a:xfrm>
          <a:prstGeom prst="ellipse">
            <a:avLst/>
          </a:prstGeom>
          <a:solidFill>
            <a:schemeClr val="accent4">
              <a:lumMod val="60000"/>
              <a:lumOff val="40000"/>
              <a:alpha val="7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31" b="1" dirty="0">
                <a:solidFill>
                  <a:schemeClr val="tx2">
                    <a:lumMod val="50000"/>
                  </a:schemeClr>
                </a:solidFill>
                <a:latin typeface="Calibri" panose="020F0502020204030204" pitchFamily="34" charset="0"/>
                <a:cs typeface="Calibri" panose="020F0502020204030204" pitchFamily="34" charset="0"/>
              </a:rPr>
              <a:t>67%</a:t>
            </a:r>
          </a:p>
        </p:txBody>
      </p:sp>
      <p:sp>
        <p:nvSpPr>
          <p:cNvPr id="11" name="TextBox 4"/>
          <p:cNvSpPr txBox="1">
            <a:spLocks noChangeArrowheads="1"/>
          </p:cNvSpPr>
          <p:nvPr/>
        </p:nvSpPr>
        <p:spPr bwMode="auto">
          <a:xfrm>
            <a:off x="1455778" y="2010093"/>
            <a:ext cx="6967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GB" altLang="en-US" sz="2400" dirty="0">
                <a:latin typeface="Calibri" panose="020F0502020204030204" pitchFamily="34" charset="0"/>
              </a:rPr>
              <a:t>… of the world population will live </a:t>
            </a:r>
            <a:r>
              <a:rPr lang="en-GB" altLang="en-US" sz="2400" b="1" dirty="0">
                <a:latin typeface="Calibri" panose="020F0502020204030204" pitchFamily="34" charset="0"/>
              </a:rPr>
              <a:t>in cities </a:t>
            </a:r>
            <a:r>
              <a:rPr lang="en-GB" altLang="en-US" sz="2400" dirty="0">
                <a:latin typeface="Calibri" panose="020F0502020204030204" pitchFamily="34" charset="0"/>
              </a:rPr>
              <a:t>by 2050</a:t>
            </a:r>
          </a:p>
        </p:txBody>
      </p:sp>
      <p:sp>
        <p:nvSpPr>
          <p:cNvPr id="15" name="Rectangle 14"/>
          <p:cNvSpPr/>
          <p:nvPr/>
        </p:nvSpPr>
        <p:spPr>
          <a:xfrm>
            <a:off x="2395813" y="2548658"/>
            <a:ext cx="6607511" cy="400110"/>
          </a:xfrm>
          <a:prstGeom prst="rect">
            <a:avLst/>
          </a:prstGeom>
        </p:spPr>
        <p:txBody>
          <a:bodyPr wrap="square">
            <a:spAutoFit/>
          </a:bodyPr>
          <a:lstStyle/>
          <a:p>
            <a:pPr algn="ctr"/>
            <a:r>
              <a:rPr lang="fr-FR" sz="1000" dirty="0" smtClean="0">
                <a:latin typeface="Verdana" pitchFamily="34" charset="0"/>
                <a:ea typeface="ＭＳ Ｐゴシック" pitchFamily="34" charset="-128"/>
              </a:rPr>
              <a:t>… </a:t>
            </a:r>
            <a:r>
              <a:rPr lang="fr-FR" sz="2000" dirty="0" err="1" smtClean="0">
                <a:latin typeface="Calibri" panose="020F0502020204030204" pitchFamily="34" charset="0"/>
                <a:ea typeface="ＭＳ Ｐゴシック" panose="020B0600070205080204" pitchFamily="34" charset="-128"/>
              </a:rPr>
              <a:t>growth</a:t>
            </a:r>
            <a:r>
              <a:rPr lang="fr-FR" sz="2000" dirty="0" smtClean="0">
                <a:latin typeface="Calibri" panose="020F0502020204030204" pitchFamily="34" charset="0"/>
                <a:ea typeface="ＭＳ Ｐゴシック" panose="020B0600070205080204" pitchFamily="34" charset="-128"/>
              </a:rPr>
              <a:t> </a:t>
            </a:r>
            <a:r>
              <a:rPr lang="fr-FR" sz="2000" dirty="0">
                <a:latin typeface="Calibri" panose="020F0502020204030204" pitchFamily="34" charset="0"/>
                <a:ea typeface="ＭＳ Ｐゴシック" panose="020B0600070205080204" pitchFamily="34" charset="-128"/>
              </a:rPr>
              <a:t>of </a:t>
            </a:r>
            <a:r>
              <a:rPr lang="fr-FR" sz="2000" dirty="0" err="1">
                <a:latin typeface="Calibri" panose="020F0502020204030204" pitchFamily="34" charset="0"/>
                <a:ea typeface="ＭＳ Ｐゴシック" panose="020B0600070205080204" pitchFamily="34" charset="-128"/>
              </a:rPr>
              <a:t>middel</a:t>
            </a:r>
            <a:r>
              <a:rPr lang="fr-FR" sz="2000" dirty="0">
                <a:latin typeface="Calibri" panose="020F0502020204030204" pitchFamily="34" charset="0"/>
                <a:ea typeface="ＭＳ Ｐゴシック" panose="020B0600070205080204" pitchFamily="34" charset="-128"/>
              </a:rPr>
              <a:t> class in Asia </a:t>
            </a:r>
            <a:r>
              <a:rPr lang="fr-FR" sz="2000" dirty="0" err="1" smtClean="0">
                <a:latin typeface="Calibri" panose="020F0502020204030204" pitchFamily="34" charset="0"/>
                <a:ea typeface="ＭＳ Ｐゴシック" panose="020B0600070205080204" pitchFamily="34" charset="-128"/>
              </a:rPr>
              <a:t>with</a:t>
            </a:r>
            <a:r>
              <a:rPr lang="fr-FR" sz="2000" dirty="0" smtClean="0">
                <a:latin typeface="Calibri" panose="020F0502020204030204" pitchFamily="34" charset="0"/>
                <a:ea typeface="ＭＳ Ｐゴシック" panose="020B0600070205080204" pitchFamily="34" charset="-128"/>
              </a:rPr>
              <a:t> </a:t>
            </a:r>
            <a:r>
              <a:rPr lang="fr-FR" sz="2000" dirty="0" err="1" smtClean="0">
                <a:latin typeface="Calibri" panose="020F0502020204030204" pitchFamily="34" charset="0"/>
                <a:ea typeface="ＭＳ Ｐゴシック" panose="020B0600070205080204" pitchFamily="34" charset="-128"/>
              </a:rPr>
              <a:t>spiralling</a:t>
            </a:r>
            <a:r>
              <a:rPr lang="fr-FR" sz="2000" dirty="0" smtClean="0">
                <a:latin typeface="Calibri" panose="020F0502020204030204" pitchFamily="34" charset="0"/>
                <a:ea typeface="ＭＳ Ｐゴシック" panose="020B0600070205080204" pitchFamily="34" charset="-128"/>
              </a:rPr>
              <a:t> </a:t>
            </a:r>
            <a:r>
              <a:rPr lang="fr-FR" sz="2000" dirty="0" err="1">
                <a:latin typeface="Calibri" panose="020F0502020204030204" pitchFamily="34" charset="0"/>
                <a:ea typeface="ＭＳ Ｐゴシック" panose="020B0600070205080204" pitchFamily="34" charset="-128"/>
              </a:rPr>
              <a:t>consumption</a:t>
            </a:r>
            <a:endParaRPr lang="fr-FR" sz="2000" dirty="0">
              <a:latin typeface="Calibri" panose="020F0502020204030204" pitchFamily="34" charset="0"/>
              <a:ea typeface="ＭＳ Ｐゴシック" panose="020B0600070205080204" pitchFamily="34" charset="-128"/>
            </a:endParaRPr>
          </a:p>
        </p:txBody>
      </p:sp>
      <p:sp>
        <p:nvSpPr>
          <p:cNvPr id="16" name="TextBox 15"/>
          <p:cNvSpPr txBox="1"/>
          <p:nvPr/>
        </p:nvSpPr>
        <p:spPr>
          <a:xfrm>
            <a:off x="3707757" y="4888053"/>
            <a:ext cx="1390262" cy="246221"/>
          </a:xfrm>
          <a:prstGeom prst="rect">
            <a:avLst/>
          </a:prstGeom>
          <a:noFill/>
        </p:spPr>
        <p:txBody>
          <a:bodyPr wrap="square" rtlCol="0">
            <a:spAutoFit/>
          </a:bodyPr>
          <a:lstStyle/>
          <a:p>
            <a:r>
              <a:rPr lang="en-GB" sz="1000" b="1" dirty="0" smtClean="0">
                <a:solidFill>
                  <a:schemeClr val="accent6">
                    <a:lumMod val="75000"/>
                  </a:schemeClr>
                </a:solidFill>
              </a:rPr>
              <a:t>Urban population</a:t>
            </a:r>
            <a:endParaRPr lang="en-GB" sz="1000" b="1" dirty="0">
              <a:solidFill>
                <a:schemeClr val="accent6">
                  <a:lumMod val="75000"/>
                </a:schemeClr>
              </a:solidFill>
            </a:endParaRPr>
          </a:p>
        </p:txBody>
      </p:sp>
      <p:sp>
        <p:nvSpPr>
          <p:cNvPr id="17" name="TextBox 16"/>
          <p:cNvSpPr txBox="1"/>
          <p:nvPr/>
        </p:nvSpPr>
        <p:spPr>
          <a:xfrm>
            <a:off x="4939300" y="3251298"/>
            <a:ext cx="1892573" cy="369332"/>
          </a:xfrm>
          <a:prstGeom prst="rect">
            <a:avLst/>
          </a:prstGeom>
          <a:noFill/>
        </p:spPr>
        <p:txBody>
          <a:bodyPr wrap="square" rtlCol="0">
            <a:spAutoFit/>
          </a:bodyPr>
          <a:lstStyle/>
          <a:p>
            <a:r>
              <a:rPr lang="en-GB" b="1" dirty="0" smtClean="0">
                <a:solidFill>
                  <a:schemeClr val="accent6">
                    <a:lumMod val="75000"/>
                  </a:schemeClr>
                </a:solidFill>
              </a:rPr>
              <a:t>Middle class</a:t>
            </a:r>
            <a:endParaRPr lang="en-GB" b="1" dirty="0">
              <a:solidFill>
                <a:schemeClr val="accent6">
                  <a:lumMod val="75000"/>
                </a:schemeClr>
              </a:solidFill>
            </a:endParaRPr>
          </a:p>
        </p:txBody>
      </p:sp>
      <p:sp>
        <p:nvSpPr>
          <p:cNvPr id="9" name="Rectangle 8"/>
          <p:cNvSpPr/>
          <p:nvPr/>
        </p:nvSpPr>
        <p:spPr>
          <a:xfrm>
            <a:off x="3291840" y="4380199"/>
            <a:ext cx="2538375" cy="236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325" y="3703204"/>
            <a:ext cx="4907633" cy="318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200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88098" y="5739634"/>
            <a:ext cx="3649344" cy="445476"/>
          </a:xfrm>
        </p:spPr>
        <p:txBody>
          <a:bodyPr/>
          <a:lstStyle/>
          <a:p>
            <a:r>
              <a:rPr lang="en-GB" dirty="0" smtClean="0"/>
              <a:t>Source: IHME Global health data exchange database, 2014; WHO Global health estimates, 2014.</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937" r="49550"/>
          <a:stretch/>
        </p:blipFill>
        <p:spPr>
          <a:xfrm>
            <a:off x="151484" y="1130311"/>
            <a:ext cx="4445161" cy="4609323"/>
          </a:xfrm>
          <a:prstGeom prst="rect">
            <a:avLst/>
          </a:prstGeom>
        </p:spPr>
      </p:pic>
      <p:pic>
        <p:nvPicPr>
          <p:cNvPr id="17" name="Picture 16"/>
          <p:cNvPicPr>
            <a:picLocks noChangeAspect="1"/>
          </p:cNvPicPr>
          <p:nvPr/>
        </p:nvPicPr>
        <p:blipFill>
          <a:blip r:embed="rId4"/>
          <a:stretch>
            <a:fillRect/>
          </a:stretch>
        </p:blipFill>
        <p:spPr>
          <a:xfrm>
            <a:off x="188098" y="1888400"/>
            <a:ext cx="2472894" cy="435871"/>
          </a:xfrm>
          <a:prstGeom prst="rect">
            <a:avLst/>
          </a:prstGeom>
        </p:spPr>
      </p:pic>
      <p:sp>
        <p:nvSpPr>
          <p:cNvPr id="5" name="TextBox 4"/>
          <p:cNvSpPr txBox="1"/>
          <p:nvPr/>
        </p:nvSpPr>
        <p:spPr>
          <a:xfrm>
            <a:off x="0" y="977172"/>
            <a:ext cx="9144000" cy="603883"/>
          </a:xfrm>
          <a:prstGeom prst="rect">
            <a:avLst/>
          </a:prstGeom>
          <a:solidFill>
            <a:schemeClr val="bg1"/>
          </a:solidFill>
        </p:spPr>
        <p:txBody>
          <a:bodyPr wrap="square" rtlCol="0">
            <a:spAutoFit/>
          </a:bodyPr>
          <a:lstStyle/>
          <a:p>
            <a:r>
              <a:rPr lang="en-GB" sz="1662" b="1" dirty="0">
                <a:solidFill>
                  <a:srgbClr val="833A88"/>
                </a:solidFill>
              </a:rPr>
              <a:t>Non-communicable diseases (e.g. obesity) now outweigh communicable diseases (e.g. malaria</a:t>
            </a:r>
            <a:r>
              <a:rPr lang="en-GB" sz="1662" b="1" dirty="0" smtClean="0">
                <a:solidFill>
                  <a:srgbClr val="833A88"/>
                </a:solidFill>
              </a:rPr>
              <a:t>). </a:t>
            </a:r>
            <a:r>
              <a:rPr lang="en-GB" sz="1662" dirty="0" smtClean="0">
                <a:solidFill>
                  <a:srgbClr val="833A88"/>
                </a:solidFill>
              </a:rPr>
              <a:t>The </a:t>
            </a:r>
            <a:r>
              <a:rPr lang="en-GB" sz="1662" dirty="0">
                <a:solidFill>
                  <a:srgbClr val="833A88"/>
                </a:solidFill>
              </a:rPr>
              <a:t>threat of </a:t>
            </a:r>
            <a:r>
              <a:rPr lang="en-GB" sz="1662" b="1" dirty="0">
                <a:solidFill>
                  <a:srgbClr val="833A88"/>
                </a:solidFill>
              </a:rPr>
              <a:t>global pandemics </a:t>
            </a:r>
            <a:r>
              <a:rPr lang="en-GB" sz="1662" dirty="0">
                <a:solidFill>
                  <a:srgbClr val="833A88"/>
                </a:solidFill>
              </a:rPr>
              <a:t>continues. </a:t>
            </a:r>
          </a:p>
        </p:txBody>
      </p:sp>
      <p:sp>
        <p:nvSpPr>
          <p:cNvPr id="18" name="TextBox 4"/>
          <p:cNvSpPr txBox="1">
            <a:spLocks noChangeArrowheads="1"/>
          </p:cNvSpPr>
          <p:nvPr/>
        </p:nvSpPr>
        <p:spPr bwMode="auto">
          <a:xfrm>
            <a:off x="5249333" y="4624200"/>
            <a:ext cx="3648270"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662" dirty="0">
                <a:solidFill>
                  <a:srgbClr val="833A88"/>
                </a:solidFill>
                <a:latin typeface="Calibri" panose="020F0502020204030204" pitchFamily="34" charset="0"/>
              </a:rPr>
              <a:t>...of the global burden of disease and deaths can be attributed to </a:t>
            </a:r>
            <a:r>
              <a:rPr lang="en-GB" altLang="en-US" sz="1662" b="1" dirty="0">
                <a:solidFill>
                  <a:srgbClr val="833A88"/>
                </a:solidFill>
                <a:latin typeface="Calibri" panose="020F0502020204030204" pitchFamily="34" charset="0"/>
              </a:rPr>
              <a:t>environmental causes </a:t>
            </a:r>
            <a:endParaRPr lang="en-GB" altLang="en-US" sz="1662" b="1" dirty="0" smtClean="0">
              <a:solidFill>
                <a:srgbClr val="833A88"/>
              </a:solidFill>
              <a:latin typeface="Calibri" panose="020F0502020204030204" pitchFamily="34" charset="0"/>
            </a:endParaRPr>
          </a:p>
          <a:p>
            <a:r>
              <a:rPr lang="en-GB" altLang="en-US" sz="1662" dirty="0" smtClean="0">
                <a:solidFill>
                  <a:srgbClr val="833A88"/>
                </a:solidFill>
                <a:latin typeface="Calibri" panose="020F0502020204030204" pitchFamily="34" charset="0"/>
              </a:rPr>
              <a:t>(</a:t>
            </a:r>
            <a:r>
              <a:rPr lang="en-GB" altLang="en-US" sz="1662" dirty="0">
                <a:solidFill>
                  <a:srgbClr val="833A88"/>
                </a:solidFill>
                <a:latin typeface="Calibri" panose="020F0502020204030204" pitchFamily="34" charset="0"/>
              </a:rPr>
              <a:t>mostly urban air pollution, PM, ozone) </a:t>
            </a:r>
          </a:p>
        </p:txBody>
      </p:sp>
      <p:sp>
        <p:nvSpPr>
          <p:cNvPr id="19" name="Oval 18"/>
          <p:cNvSpPr/>
          <p:nvPr/>
        </p:nvSpPr>
        <p:spPr>
          <a:xfrm>
            <a:off x="6026889" y="2941466"/>
            <a:ext cx="1686866" cy="1503071"/>
          </a:xfrm>
          <a:prstGeom prst="ellipse">
            <a:avLst/>
          </a:prstGeom>
          <a:solidFill>
            <a:schemeClr val="accent4">
              <a:lumMod val="60000"/>
              <a:lumOff val="40000"/>
              <a:alpha val="7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31" b="1" dirty="0">
                <a:solidFill>
                  <a:schemeClr val="tx2">
                    <a:lumMod val="50000"/>
                  </a:schemeClr>
                </a:solidFill>
                <a:latin typeface="Calibri" panose="020F0502020204030204" pitchFamily="34" charset="0"/>
                <a:cs typeface="Calibri" panose="020F0502020204030204" pitchFamily="34" charset="0"/>
              </a:rPr>
              <a:t>25%</a:t>
            </a:r>
          </a:p>
        </p:txBody>
      </p:sp>
      <p:sp>
        <p:nvSpPr>
          <p:cNvPr id="7" name="Oval 6"/>
          <p:cNvSpPr/>
          <p:nvPr/>
        </p:nvSpPr>
        <p:spPr>
          <a:xfrm>
            <a:off x="1342004" y="3214013"/>
            <a:ext cx="449323" cy="4419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Text Placeholder 2"/>
          <p:cNvSpPr txBox="1">
            <a:spLocks/>
          </p:cNvSpPr>
          <p:nvPr/>
        </p:nvSpPr>
        <p:spPr>
          <a:xfrm>
            <a:off x="151484" y="189328"/>
            <a:ext cx="8822725" cy="524874"/>
          </a:xfrm>
          <a:prstGeom prst="rect">
            <a:avLst/>
          </a:prstGeom>
          <a:solidFill>
            <a:srgbClr val="016357"/>
          </a:solidFill>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585" dirty="0">
                <a:solidFill>
                  <a:schemeClr val="bg1"/>
                </a:solidFill>
              </a:rPr>
              <a:t>GMT 3: Changing disease burdens and risks of pandemics</a:t>
            </a:r>
            <a:endParaRPr lang="en-US" sz="2585" dirty="0">
              <a:solidFill>
                <a:schemeClr val="bg1"/>
              </a:solidFill>
            </a:endParaRPr>
          </a:p>
        </p:txBody>
      </p:sp>
    </p:spTree>
    <p:extLst>
      <p:ext uri="{BB962C8B-B14F-4D97-AF65-F5344CB8AC3E}">
        <p14:creationId xmlns:p14="http://schemas.microsoft.com/office/powerpoint/2010/main" val="406454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dirty="0"/>
              <a:t>Source: OECD, 2014.</a:t>
            </a:r>
          </a:p>
        </p:txBody>
      </p:sp>
      <p:sp>
        <p:nvSpPr>
          <p:cNvPr id="6" name="Text Placeholder 5"/>
          <p:cNvSpPr>
            <a:spLocks noGrp="1"/>
          </p:cNvSpPr>
          <p:nvPr>
            <p:ph type="body" sz="quarter" idx="13"/>
          </p:nvPr>
        </p:nvSpPr>
        <p:spPr>
          <a:xfrm>
            <a:off x="81730" y="1587568"/>
            <a:ext cx="8792308" cy="195873"/>
          </a:xfrm>
        </p:spPr>
        <p:txBody>
          <a:bodyPr/>
          <a:lstStyle/>
          <a:p>
            <a:r>
              <a:rPr lang="en-GB" dirty="0">
                <a:solidFill>
                  <a:schemeClr val="tx1"/>
                </a:solidFill>
              </a:rPr>
              <a:t>Environment-related patent applications to the European Patent Office, 1980–2010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40" y="1983566"/>
            <a:ext cx="5539877" cy="3535458"/>
          </a:xfrm>
          <a:prstGeom prst="rect">
            <a:avLst/>
          </a:prstGeom>
        </p:spPr>
      </p:pic>
      <p:sp>
        <p:nvSpPr>
          <p:cNvPr id="8" name="Rectangle 7"/>
          <p:cNvSpPr/>
          <p:nvPr/>
        </p:nvSpPr>
        <p:spPr>
          <a:xfrm>
            <a:off x="5940516" y="2101614"/>
            <a:ext cx="3062808" cy="3417410"/>
          </a:xfrm>
          <a:prstGeom prst="rect">
            <a:avLst/>
          </a:prstGeom>
        </p:spPr>
        <p:txBody>
          <a:bodyPr wrap="square">
            <a:spAutoFit/>
          </a:bodyPr>
          <a:lstStyle/>
          <a:p>
            <a:r>
              <a:rPr lang="en-GB" sz="1662" dirty="0">
                <a:solidFill>
                  <a:srgbClr val="7030A0"/>
                </a:solidFill>
              </a:rPr>
              <a:t>The unprecedented pace of technological change </a:t>
            </a:r>
            <a:r>
              <a:rPr lang="en-GB" sz="1662" b="1" dirty="0">
                <a:solidFill>
                  <a:srgbClr val="7030A0"/>
                </a:solidFill>
              </a:rPr>
              <a:t>provides opportunities </a:t>
            </a:r>
            <a:r>
              <a:rPr lang="en-GB" sz="1662" dirty="0">
                <a:solidFill>
                  <a:srgbClr val="7030A0"/>
                </a:solidFill>
              </a:rPr>
              <a:t>to reduce humanity’s impact on the environment and reliance on non-renewable natural resources, while improving lifestyles, stimulating innovation and green growth.</a:t>
            </a:r>
          </a:p>
          <a:p>
            <a:endParaRPr lang="en-GB" sz="1662" dirty="0">
              <a:solidFill>
                <a:srgbClr val="7030A0"/>
              </a:solidFill>
            </a:endParaRPr>
          </a:p>
          <a:p>
            <a:r>
              <a:rPr lang="en-GB" sz="1662" dirty="0">
                <a:solidFill>
                  <a:srgbClr val="7030A0"/>
                </a:solidFill>
              </a:rPr>
              <a:t>Innovation, however, </a:t>
            </a:r>
            <a:r>
              <a:rPr lang="en-GB" sz="1662" b="1" dirty="0">
                <a:solidFill>
                  <a:srgbClr val="7030A0"/>
                </a:solidFill>
              </a:rPr>
              <a:t>brings also risks, </a:t>
            </a:r>
            <a:r>
              <a:rPr lang="en-GB" sz="1662" dirty="0">
                <a:solidFill>
                  <a:srgbClr val="7030A0"/>
                </a:solidFill>
              </a:rPr>
              <a:t>which could be minimised with policies</a:t>
            </a:r>
            <a:r>
              <a:rPr lang="en-GB" sz="1662" dirty="0"/>
              <a:t>. </a:t>
            </a:r>
          </a:p>
        </p:txBody>
      </p:sp>
      <p:sp>
        <p:nvSpPr>
          <p:cNvPr id="3" name="Rectangle 2"/>
          <p:cNvSpPr/>
          <p:nvPr/>
        </p:nvSpPr>
        <p:spPr>
          <a:xfrm>
            <a:off x="0" y="4134"/>
            <a:ext cx="8726018" cy="646331"/>
          </a:xfrm>
          <a:prstGeom prst="rect">
            <a:avLst/>
          </a:prstGeom>
          <a:solidFill>
            <a:srgbClr val="016357"/>
          </a:solidFill>
        </p:spPr>
        <p:txBody>
          <a:bodyPr wrap="square">
            <a:spAutoFit/>
          </a:bodyPr>
          <a:lstStyle/>
          <a:p>
            <a:r>
              <a:rPr lang="en-GB" dirty="0">
                <a:solidFill>
                  <a:schemeClr val="bg1"/>
                </a:solidFill>
              </a:rPr>
              <a:t>GMT 4: Technological innovation is rapid and accelerating, including in the field of green technology</a:t>
            </a:r>
          </a:p>
        </p:txBody>
      </p:sp>
    </p:spTree>
    <p:extLst>
      <p:ext uri="{BB962C8B-B14F-4D97-AF65-F5344CB8AC3E}">
        <p14:creationId xmlns:p14="http://schemas.microsoft.com/office/powerpoint/2010/main" val="1924344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8108660" y="4510272"/>
            <a:ext cx="697523" cy="658259"/>
          </a:xfrm>
          <a:prstGeom prst="ellipse">
            <a:avLst/>
          </a:prstGeom>
          <a:solidFill>
            <a:schemeClr val="accent4">
              <a:lumMod val="40000"/>
              <a:lumOff val="60000"/>
              <a:alpha val="7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b="1" dirty="0">
              <a:ln w="76200" cmpd="sng">
                <a:solidFill>
                  <a:schemeClr val="tx1"/>
                </a:solidFill>
              </a:ln>
              <a:solidFill>
                <a:schemeClr val="tx1"/>
              </a:solidFill>
            </a:endParaRPr>
          </a:p>
        </p:txBody>
      </p:sp>
      <p:sp>
        <p:nvSpPr>
          <p:cNvPr id="2" name="Text Placeholder 1"/>
          <p:cNvSpPr>
            <a:spLocks noGrp="1"/>
          </p:cNvSpPr>
          <p:nvPr>
            <p:ph type="body" sz="quarter" idx="10"/>
          </p:nvPr>
        </p:nvSpPr>
        <p:spPr>
          <a:xfrm>
            <a:off x="123467" y="1184777"/>
            <a:ext cx="9020533" cy="373287"/>
          </a:xfrm>
          <a:solidFill>
            <a:schemeClr val="bg1"/>
          </a:solidFill>
        </p:spPr>
        <p:txBody>
          <a:bodyPr/>
          <a:lstStyle/>
          <a:p>
            <a:r>
              <a:rPr lang="en-GB" sz="1846" dirty="0">
                <a:solidFill>
                  <a:schemeClr val="tx1"/>
                </a:solidFill>
                <a:latin typeface="Calibri" panose="020F0502020204030204" pitchFamily="34" charset="0"/>
                <a:ea typeface="ＭＳ Ｐゴシック" panose="020B0600070205080204" pitchFamily="34" charset="-128"/>
                <a:cs typeface="+mn-cs"/>
              </a:rPr>
              <a:t>World economic output  has increased </a:t>
            </a:r>
            <a:r>
              <a:rPr lang="en-GB" sz="1846" b="1" dirty="0">
                <a:solidFill>
                  <a:schemeClr val="tx1"/>
                </a:solidFill>
                <a:latin typeface="Calibri" panose="020F0502020204030204" pitchFamily="34" charset="0"/>
                <a:ea typeface="ＭＳ Ｐゴシック" panose="020B0600070205080204" pitchFamily="34" charset="-128"/>
                <a:cs typeface="+mn-cs"/>
              </a:rPr>
              <a:t>25-fold </a:t>
            </a:r>
            <a:r>
              <a:rPr lang="en-GB" sz="1846" dirty="0">
                <a:solidFill>
                  <a:schemeClr val="tx1"/>
                </a:solidFill>
                <a:latin typeface="Calibri" panose="020F0502020204030204" pitchFamily="34" charset="0"/>
                <a:ea typeface="ＭＳ Ｐゴシック" panose="020B0600070205080204" pitchFamily="34" charset="-128"/>
                <a:cs typeface="+mn-cs"/>
              </a:rPr>
              <a:t>since 1900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20" y="3027915"/>
            <a:ext cx="5687414" cy="3343578"/>
          </a:xfrm>
          <a:prstGeom prst="rect">
            <a:avLst/>
          </a:prstGeom>
          <a:solidFill>
            <a:schemeClr val="bg1"/>
          </a:solidFill>
        </p:spPr>
      </p:pic>
      <p:sp>
        <p:nvSpPr>
          <p:cNvPr id="7" name="Text Placeholder 6"/>
          <p:cNvSpPr>
            <a:spLocks noGrp="1"/>
          </p:cNvSpPr>
          <p:nvPr>
            <p:ph type="body" sz="quarter" idx="12"/>
          </p:nvPr>
        </p:nvSpPr>
        <p:spPr>
          <a:xfrm>
            <a:off x="-667681" y="6148755"/>
            <a:ext cx="7756208" cy="445476"/>
          </a:xfrm>
        </p:spPr>
        <p:txBody>
          <a:bodyPr/>
          <a:lstStyle/>
          <a:p>
            <a:r>
              <a:rPr lang="en-GB" dirty="0"/>
              <a:t>Source: OECD Long-term Baseline Projections 2014.</a:t>
            </a:r>
          </a:p>
        </p:txBody>
      </p:sp>
      <p:grpSp>
        <p:nvGrpSpPr>
          <p:cNvPr id="10" name="Group 9"/>
          <p:cNvGrpSpPr/>
          <p:nvPr/>
        </p:nvGrpSpPr>
        <p:grpSpPr>
          <a:xfrm>
            <a:off x="460429" y="1595678"/>
            <a:ext cx="6846277" cy="1580002"/>
            <a:chOff x="1116013" y="4868863"/>
            <a:chExt cx="7416800" cy="1711669"/>
          </a:xfrm>
        </p:grpSpPr>
        <p:sp>
          <p:nvSpPr>
            <p:cNvPr id="11" name="Oval 10"/>
            <p:cNvSpPr/>
            <p:nvPr/>
          </p:nvSpPr>
          <p:spPr>
            <a:xfrm>
              <a:off x="3924300" y="4868863"/>
              <a:ext cx="1633538" cy="1635125"/>
            </a:xfrm>
            <a:prstGeom prst="ellipse">
              <a:avLst/>
            </a:prstGeom>
            <a:solidFill>
              <a:schemeClr val="accent4">
                <a:lumMod val="60000"/>
                <a:lumOff val="40000"/>
                <a:alpha val="7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954" b="1" dirty="0">
                  <a:solidFill>
                    <a:schemeClr val="tx2">
                      <a:lumMod val="50000"/>
                    </a:schemeClr>
                  </a:solidFill>
                  <a:latin typeface="Calibri" panose="020F0502020204030204" pitchFamily="34" charset="0"/>
                  <a:cs typeface="Calibri" panose="020F0502020204030204" pitchFamily="34" charset="0"/>
                </a:rPr>
                <a:t>300%</a:t>
              </a:r>
            </a:p>
          </p:txBody>
        </p:sp>
        <p:sp>
          <p:nvSpPr>
            <p:cNvPr id="12" name="Rectangle 6"/>
            <p:cNvSpPr>
              <a:spLocks noChangeArrowheads="1"/>
            </p:cNvSpPr>
            <p:nvPr/>
          </p:nvSpPr>
          <p:spPr bwMode="auto">
            <a:xfrm>
              <a:off x="1116013" y="4941888"/>
              <a:ext cx="2735262" cy="16386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846" dirty="0">
                  <a:latin typeface="Calibri" panose="020F0502020204030204" pitchFamily="34" charset="0"/>
                </a:rPr>
                <a:t>In the period 2010-2050, global </a:t>
              </a:r>
              <a:r>
                <a:rPr lang="en-GB" altLang="en-US" sz="1846" dirty="0">
                  <a:solidFill>
                    <a:srgbClr val="7030A0"/>
                  </a:solidFill>
                  <a:latin typeface="Calibri" panose="020F0502020204030204" pitchFamily="34" charset="0"/>
                </a:rPr>
                <a:t>GDP is expected to grow by</a:t>
              </a:r>
              <a:r>
                <a:rPr lang="en-GB" altLang="en-US" sz="1846" dirty="0">
                  <a:latin typeface="Calibri" panose="020F0502020204030204" pitchFamily="34" charset="0"/>
                </a:rPr>
                <a:t>… </a:t>
              </a:r>
            </a:p>
            <a:p>
              <a:r>
                <a:rPr lang="en-GB" altLang="en-US" sz="1846" dirty="0">
                  <a:latin typeface="Calibri" panose="020F0502020204030204" pitchFamily="34" charset="0"/>
                </a:rPr>
                <a:t> </a:t>
              </a:r>
            </a:p>
            <a:p>
              <a:endParaRPr lang="en-GB" altLang="en-US" sz="1846" dirty="0">
                <a:latin typeface="Calibri" panose="020F0502020204030204" pitchFamily="34" charset="0"/>
              </a:endParaRPr>
            </a:p>
          </p:txBody>
        </p:sp>
        <p:sp>
          <p:nvSpPr>
            <p:cNvPr id="13" name="Rectangle 2"/>
            <p:cNvSpPr>
              <a:spLocks noChangeArrowheads="1"/>
            </p:cNvSpPr>
            <p:nvPr/>
          </p:nvSpPr>
          <p:spPr bwMode="auto">
            <a:xfrm>
              <a:off x="6372225" y="4868863"/>
              <a:ext cx="2160588" cy="1330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846" dirty="0">
                  <a:latin typeface="Calibri" panose="020F0502020204030204" pitchFamily="34" charset="0"/>
                </a:rPr>
                <a:t>but growth rates are </a:t>
              </a:r>
              <a:r>
                <a:rPr lang="en-GB" altLang="en-US" sz="1846" dirty="0">
                  <a:solidFill>
                    <a:srgbClr val="7030A0"/>
                  </a:solidFill>
                  <a:latin typeface="Calibri" panose="020F0502020204030204" pitchFamily="34" charset="0"/>
                </a:rPr>
                <a:t>slowing </a:t>
              </a:r>
              <a:r>
                <a:rPr lang="en-GB" altLang="en-US" sz="1846" dirty="0">
                  <a:latin typeface="Calibri" panose="020F0502020204030204" pitchFamily="34" charset="0"/>
                </a:rPr>
                <a:t>as countries become more prosperous</a:t>
              </a:r>
            </a:p>
          </p:txBody>
        </p:sp>
      </p:grpSp>
      <p:grpSp>
        <p:nvGrpSpPr>
          <p:cNvPr id="14" name="Group 13"/>
          <p:cNvGrpSpPr/>
          <p:nvPr/>
        </p:nvGrpSpPr>
        <p:grpSpPr>
          <a:xfrm>
            <a:off x="5913086" y="3193058"/>
            <a:ext cx="2912977" cy="2251234"/>
            <a:chOff x="5185185" y="766611"/>
            <a:chExt cx="3523550" cy="2413730"/>
          </a:xfrm>
        </p:grpSpPr>
        <p:grpSp>
          <p:nvGrpSpPr>
            <p:cNvPr id="16" name="Group 15"/>
            <p:cNvGrpSpPr/>
            <p:nvPr/>
          </p:nvGrpSpPr>
          <p:grpSpPr>
            <a:xfrm>
              <a:off x="5185185" y="766611"/>
              <a:ext cx="3523550" cy="2413730"/>
              <a:chOff x="5185185" y="766611"/>
              <a:chExt cx="3523550" cy="2413730"/>
            </a:xfrm>
          </p:grpSpPr>
          <p:sp>
            <p:nvSpPr>
              <p:cNvPr id="19" name="TextBox 1"/>
              <p:cNvSpPr txBox="1">
                <a:spLocks noChangeArrowheads="1"/>
              </p:cNvSpPr>
              <p:nvPr/>
            </p:nvSpPr>
            <p:spPr bwMode="auto">
              <a:xfrm>
                <a:off x="5185185" y="766611"/>
                <a:ext cx="3523550" cy="136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554"/>
                  </a:spcAft>
                  <a:defRPr/>
                </a:pPr>
                <a:r>
                  <a:rPr lang="en-GB" sz="1662" b="1" dirty="0">
                    <a:solidFill>
                      <a:srgbClr val="7030A0"/>
                    </a:solidFill>
                    <a:latin typeface="Verdana" charset="0"/>
                  </a:rPr>
                  <a:t>Shrink of OECD share </a:t>
                </a:r>
              </a:p>
              <a:p>
                <a:pPr>
                  <a:spcAft>
                    <a:spcPts val="554"/>
                  </a:spcAft>
                  <a:defRPr/>
                </a:pPr>
                <a:r>
                  <a:rPr lang="en-GB" sz="1662" b="1" dirty="0">
                    <a:solidFill>
                      <a:srgbClr val="7030A0"/>
                    </a:solidFill>
                    <a:latin typeface="Verdana" charset="0"/>
                  </a:rPr>
                  <a:t>of global GDP</a:t>
                </a:r>
              </a:p>
              <a:p>
                <a:pPr>
                  <a:defRPr/>
                </a:pPr>
                <a:r>
                  <a:rPr lang="en-GB" sz="1662" dirty="0"/>
                  <a:t>           </a:t>
                </a:r>
                <a:r>
                  <a:rPr lang="en-GB" sz="1662" b="1" dirty="0"/>
                  <a:t> </a:t>
                </a:r>
                <a:r>
                  <a:rPr lang="en-GB" sz="1662" dirty="0"/>
                  <a:t>2000                 </a:t>
                </a:r>
                <a:r>
                  <a:rPr lang="en-GB" sz="1662" dirty="0">
                    <a:sym typeface="Wingdings" charset="0"/>
                  </a:rPr>
                  <a:t>2050</a:t>
                </a:r>
                <a:r>
                  <a:rPr lang="en-GB" sz="1662" dirty="0"/>
                  <a:t> </a:t>
                </a:r>
              </a:p>
              <a:p>
                <a:pPr>
                  <a:defRPr/>
                </a:pPr>
                <a:endParaRPr lang="en-GB" sz="1662" dirty="0"/>
              </a:p>
            </p:txBody>
          </p:sp>
          <p:sp>
            <p:nvSpPr>
              <p:cNvPr id="20" name="Oval 19"/>
              <p:cNvSpPr/>
              <p:nvPr/>
            </p:nvSpPr>
            <p:spPr>
              <a:xfrm>
                <a:off x="5767959" y="1964813"/>
                <a:ext cx="1443264" cy="1215528"/>
              </a:xfrm>
              <a:prstGeom prst="ellipse">
                <a:avLst/>
              </a:prstGeom>
              <a:solidFill>
                <a:schemeClr val="accent4">
                  <a:lumMod val="40000"/>
                  <a:lumOff val="60000"/>
                  <a:alpha val="7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38" b="1" dirty="0">
                  <a:solidFill>
                    <a:schemeClr val="tx1"/>
                  </a:solidFill>
                </a:endParaRPr>
              </a:p>
            </p:txBody>
          </p:sp>
          <p:sp>
            <p:nvSpPr>
              <p:cNvPr id="21" name="Right Arrow 20"/>
              <p:cNvSpPr/>
              <p:nvPr/>
            </p:nvSpPr>
            <p:spPr>
              <a:xfrm>
                <a:off x="7360653" y="2460625"/>
                <a:ext cx="390525" cy="203200"/>
              </a:xfrm>
              <a:prstGeom prst="rightArrow">
                <a:avLst/>
              </a:prstGeom>
              <a:solidFill>
                <a:schemeClr val="bg1">
                  <a:alpha val="7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p>
            </p:txBody>
          </p:sp>
        </p:grpSp>
        <p:sp>
          <p:nvSpPr>
            <p:cNvPr id="17" name="TextBox 4"/>
            <p:cNvSpPr txBox="1">
              <a:spLocks noChangeArrowheads="1"/>
            </p:cNvSpPr>
            <p:nvPr/>
          </p:nvSpPr>
          <p:spPr bwMode="auto">
            <a:xfrm>
              <a:off x="7905750" y="2357804"/>
              <a:ext cx="802985" cy="4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846" b="1" dirty="0"/>
                <a:t>42%</a:t>
              </a:r>
            </a:p>
          </p:txBody>
        </p:sp>
        <p:sp>
          <p:nvSpPr>
            <p:cNvPr id="18" name="TextBox 4"/>
            <p:cNvSpPr txBox="1">
              <a:spLocks noChangeArrowheads="1"/>
            </p:cNvSpPr>
            <p:nvPr/>
          </p:nvSpPr>
          <p:spPr bwMode="auto">
            <a:xfrm>
              <a:off x="6063048" y="2460625"/>
              <a:ext cx="795378" cy="4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846" b="1" dirty="0"/>
                <a:t>77%</a:t>
              </a:r>
            </a:p>
          </p:txBody>
        </p:sp>
      </p:grpSp>
      <p:sp>
        <p:nvSpPr>
          <p:cNvPr id="23" name="Rectangle 22"/>
          <p:cNvSpPr/>
          <p:nvPr/>
        </p:nvSpPr>
        <p:spPr>
          <a:xfrm>
            <a:off x="4894060" y="5667013"/>
            <a:ext cx="4339342" cy="603883"/>
          </a:xfrm>
          <a:prstGeom prst="rect">
            <a:avLst/>
          </a:prstGeom>
        </p:spPr>
        <p:txBody>
          <a:bodyPr wrap="square">
            <a:spAutoFit/>
          </a:bodyPr>
          <a:lstStyle/>
          <a:p>
            <a:pPr algn="ctr"/>
            <a:r>
              <a:rPr lang="en-GB" sz="1662" b="1" dirty="0">
                <a:solidFill>
                  <a:srgbClr val="7030A0"/>
                </a:solidFill>
                <a:latin typeface="Verdana" charset="0"/>
                <a:ea typeface="ＭＳ Ｐゴシック" charset="0"/>
                <a:cs typeface="ＭＳ Ｐゴシック" charset="0"/>
              </a:rPr>
              <a:t>Growing </a:t>
            </a:r>
            <a:r>
              <a:rPr lang="en-GB" sz="1662" b="1" dirty="0" smtClean="0">
                <a:solidFill>
                  <a:srgbClr val="7030A0"/>
                </a:solidFill>
                <a:latin typeface="Verdana" charset="0"/>
                <a:ea typeface="ＭＳ Ｐゴシック" charset="0"/>
                <a:cs typeface="ＭＳ Ｐゴシック" charset="0"/>
              </a:rPr>
              <a:t>middle </a:t>
            </a:r>
            <a:r>
              <a:rPr lang="en-GB" sz="1662" b="1" dirty="0">
                <a:solidFill>
                  <a:srgbClr val="7030A0"/>
                </a:solidFill>
                <a:latin typeface="Verdana" charset="0"/>
                <a:ea typeface="ＭＳ Ｐゴシック" charset="0"/>
                <a:cs typeface="ＭＳ Ｐゴシック" charset="0"/>
              </a:rPr>
              <a:t>consumer </a:t>
            </a:r>
            <a:r>
              <a:rPr lang="en-GB" sz="1662" b="1" dirty="0" smtClean="0">
                <a:solidFill>
                  <a:srgbClr val="7030A0"/>
                </a:solidFill>
                <a:latin typeface="Verdana" charset="0"/>
                <a:ea typeface="ＭＳ Ｐゴシック" charset="0"/>
                <a:cs typeface="ＭＳ Ｐゴシック" charset="0"/>
              </a:rPr>
              <a:t>class in Asia</a:t>
            </a:r>
            <a:endParaRPr lang="en-GB" sz="1662" b="1" dirty="0">
              <a:solidFill>
                <a:srgbClr val="7030A0"/>
              </a:solidFill>
              <a:latin typeface="Verdana" charset="0"/>
              <a:ea typeface="ＭＳ Ｐゴシック" charset="0"/>
              <a:cs typeface="ＭＳ Ｐゴシック" charset="0"/>
            </a:endParaRPr>
          </a:p>
        </p:txBody>
      </p:sp>
      <p:sp>
        <p:nvSpPr>
          <p:cNvPr id="3" name="Rectangle 2"/>
          <p:cNvSpPr/>
          <p:nvPr/>
        </p:nvSpPr>
        <p:spPr>
          <a:xfrm>
            <a:off x="134442" y="86238"/>
            <a:ext cx="4572000" cy="646331"/>
          </a:xfrm>
          <a:prstGeom prst="rect">
            <a:avLst/>
          </a:prstGeom>
          <a:solidFill>
            <a:srgbClr val="016357"/>
          </a:solidFill>
        </p:spPr>
        <p:txBody>
          <a:bodyPr>
            <a:spAutoFit/>
          </a:bodyPr>
          <a:lstStyle/>
          <a:p>
            <a:r>
              <a:rPr lang="en-GB" b="1" dirty="0">
                <a:solidFill>
                  <a:schemeClr val="bg1"/>
                </a:solidFill>
              </a:rPr>
              <a:t>GMT 5: </a:t>
            </a:r>
            <a:r>
              <a:rPr lang="en-GB" altLang="en-US" b="1" dirty="0">
                <a:solidFill>
                  <a:schemeClr val="bg1"/>
                </a:solidFill>
              </a:rPr>
              <a:t>Continued economic growth?</a:t>
            </a:r>
          </a:p>
          <a:p>
            <a:r>
              <a:rPr lang="en-GB" b="1" dirty="0">
                <a:solidFill>
                  <a:schemeClr val="bg1"/>
                </a:solidFill>
              </a:rPr>
              <a:t>GMT 6: An increasingly multipolar world</a:t>
            </a:r>
            <a:endParaRPr lang="en-US" b="1" dirty="0">
              <a:solidFill>
                <a:schemeClr val="bg1"/>
              </a:solidFill>
            </a:endParaRPr>
          </a:p>
        </p:txBody>
      </p:sp>
    </p:spTree>
    <p:extLst>
      <p:ext uri="{BB962C8B-B14F-4D97-AF65-F5344CB8AC3E}">
        <p14:creationId xmlns:p14="http://schemas.microsoft.com/office/powerpoint/2010/main" val="311781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9020" y="990333"/>
            <a:ext cx="8840484" cy="639487"/>
          </a:xfrm>
          <a:solidFill>
            <a:schemeClr val="bg1"/>
          </a:solidFill>
        </p:spPr>
        <p:txBody>
          <a:bodyPr/>
          <a:lstStyle/>
          <a:p>
            <a:pPr>
              <a:spcAft>
                <a:spcPts val="554"/>
              </a:spcAft>
            </a:pPr>
            <a:r>
              <a:rPr lang="en-GB" altLang="en-US" sz="1477" dirty="0"/>
              <a:t>World </a:t>
            </a:r>
            <a:r>
              <a:rPr lang="en-GB" altLang="en-US" sz="1477" b="1" dirty="0"/>
              <a:t>materials use has grown 10-fold </a:t>
            </a:r>
            <a:r>
              <a:rPr lang="en-GB" altLang="en-US" sz="1477" dirty="0"/>
              <a:t>since 1900 and </a:t>
            </a:r>
            <a:r>
              <a:rPr lang="en-GB" altLang="en-US" sz="1477" b="1" dirty="0"/>
              <a:t>may double again by 2030</a:t>
            </a:r>
          </a:p>
          <a:p>
            <a:pPr>
              <a:spcAft>
                <a:spcPts val="554"/>
              </a:spcAft>
            </a:pPr>
            <a:r>
              <a:rPr lang="en-GB" altLang="en-US" sz="1477" dirty="0"/>
              <a:t>The geographic concentration of some reserves </a:t>
            </a:r>
            <a:r>
              <a:rPr lang="en-GB" altLang="en-US" sz="1477" b="1" dirty="0"/>
              <a:t>creates supply </a:t>
            </a:r>
            <a:r>
              <a:rPr lang="en-GB" altLang="en-US" sz="1477" b="1" dirty="0" smtClean="0"/>
              <a:t>risks and could lead to conflicts</a:t>
            </a:r>
            <a:r>
              <a:rPr lang="en-GB" altLang="en-US" sz="1477" dirty="0" smtClean="0"/>
              <a:t>.</a:t>
            </a:r>
            <a:endParaRPr lang="en-GB" altLang="en-US" sz="1477" dirty="0"/>
          </a:p>
        </p:txBody>
      </p:sp>
      <p:sp>
        <p:nvSpPr>
          <p:cNvPr id="10" name="Text Placeholder 9"/>
          <p:cNvSpPr>
            <a:spLocks noGrp="1"/>
          </p:cNvSpPr>
          <p:nvPr>
            <p:ph type="body" sz="quarter" idx="12"/>
          </p:nvPr>
        </p:nvSpPr>
        <p:spPr/>
        <p:txBody>
          <a:bodyPr/>
          <a:lstStyle/>
          <a:p>
            <a:r>
              <a:rPr lang="en-GB" dirty="0"/>
              <a:t>Source: European Commission 2014.</a:t>
            </a:r>
          </a:p>
        </p:txBody>
      </p:sp>
      <p:sp>
        <p:nvSpPr>
          <p:cNvPr id="9" name="Text Placeholder 8"/>
          <p:cNvSpPr>
            <a:spLocks noGrp="1"/>
          </p:cNvSpPr>
          <p:nvPr>
            <p:ph type="body" sz="quarter" idx="13"/>
          </p:nvPr>
        </p:nvSpPr>
        <p:spPr>
          <a:xfrm>
            <a:off x="310545" y="5509501"/>
            <a:ext cx="8792308" cy="195873"/>
          </a:xfrm>
        </p:spPr>
        <p:txBody>
          <a:bodyPr/>
          <a:lstStyle/>
          <a:p>
            <a:r>
              <a:rPr lang="en-GB" dirty="0"/>
              <a:t>Proportion of global production of EU critical raw materials within a single country, 2010–2012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579" y="1978047"/>
            <a:ext cx="5829301" cy="3318830"/>
          </a:xfrm>
          <a:prstGeom prst="rect">
            <a:avLst/>
          </a:prstGeom>
          <a:ln>
            <a:solidFill>
              <a:schemeClr val="accent3">
                <a:lumMod val="75000"/>
              </a:schemeClr>
            </a:solidFill>
          </a:ln>
        </p:spPr>
      </p:pic>
      <p:sp>
        <p:nvSpPr>
          <p:cNvPr id="7" name="Rectangle 6"/>
          <p:cNvSpPr/>
          <p:nvPr/>
        </p:nvSpPr>
        <p:spPr>
          <a:xfrm>
            <a:off x="310545" y="5822196"/>
            <a:ext cx="8389782" cy="575414"/>
          </a:xfrm>
          <a:prstGeom prst="rect">
            <a:avLst/>
          </a:prstGeom>
        </p:spPr>
        <p:txBody>
          <a:bodyPr wrap="square">
            <a:spAutoFit/>
          </a:bodyPr>
          <a:lstStyle/>
          <a:p>
            <a:r>
              <a:rPr lang="en-GB" sz="1477" b="1" dirty="0">
                <a:solidFill>
                  <a:srgbClr val="833A88"/>
                </a:solidFill>
                <a:latin typeface="Open Sans Extrabold" pitchFamily="34" charset="0"/>
                <a:ea typeface="Open Sans Extrabold" pitchFamily="34" charset="0"/>
                <a:cs typeface="Open Sans Extrabold" pitchFamily="34" charset="0"/>
              </a:rPr>
              <a:t>Imports from outside the EU </a:t>
            </a:r>
            <a:r>
              <a:rPr lang="en-GB" sz="1477" dirty="0">
                <a:solidFill>
                  <a:srgbClr val="833A88"/>
                </a:solidFill>
                <a:latin typeface="Open Sans Extrabold" pitchFamily="34" charset="0"/>
                <a:ea typeface="Open Sans Extrabold" pitchFamily="34" charset="0"/>
                <a:cs typeface="Open Sans Extrabold" pitchFamily="34" charset="0"/>
              </a:rPr>
              <a:t>accounted for 58 % of EU-27 consumption of metal ores and products in 2011 and 79 % of fossil fuels</a:t>
            </a:r>
            <a:r>
              <a:rPr lang="en-GB" sz="1662" dirty="0">
                <a:solidFill>
                  <a:srgbClr val="833A88"/>
                </a:solidFill>
              </a:rPr>
              <a:t>. </a:t>
            </a:r>
          </a:p>
        </p:txBody>
      </p:sp>
      <p:sp>
        <p:nvSpPr>
          <p:cNvPr id="8" name="Text Placeholder 2"/>
          <p:cNvSpPr txBox="1">
            <a:spLocks/>
          </p:cNvSpPr>
          <p:nvPr/>
        </p:nvSpPr>
        <p:spPr>
          <a:xfrm>
            <a:off x="180599" y="174539"/>
            <a:ext cx="8822725" cy="524874"/>
          </a:xfrm>
          <a:prstGeom prst="rect">
            <a:avLst/>
          </a:prstGeom>
          <a:solidFill>
            <a:srgbClr val="016357"/>
          </a:solidFill>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15" dirty="0">
                <a:solidFill>
                  <a:schemeClr val="bg1"/>
                </a:solidFill>
              </a:rPr>
              <a:t>GMT 7:  Intensified global competition for resources</a:t>
            </a:r>
            <a:endParaRPr lang="en-US" sz="2215" dirty="0">
              <a:solidFill>
                <a:schemeClr val="bg1"/>
              </a:solidFill>
            </a:endParaRPr>
          </a:p>
          <a:p>
            <a:endParaRPr lang="en-US" sz="2215" dirty="0"/>
          </a:p>
        </p:txBody>
      </p:sp>
      <p:sp>
        <p:nvSpPr>
          <p:cNvPr id="11" name="Oval 10"/>
          <p:cNvSpPr/>
          <p:nvPr/>
        </p:nvSpPr>
        <p:spPr>
          <a:xfrm>
            <a:off x="1962639" y="1861225"/>
            <a:ext cx="634131" cy="410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3778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36212"/>
            <a:ext cx="9144000" cy="361977"/>
          </a:xfrm>
        </p:spPr>
        <p:txBody>
          <a:bodyPr/>
          <a:lstStyle/>
          <a:p>
            <a:r>
              <a:rPr lang="en-GB" sz="1800" dirty="0">
                <a:solidFill>
                  <a:srgbClr val="7030A0"/>
                </a:solidFill>
              </a:rPr>
              <a:t>Demand for meat, water and bioenergy is driving global </a:t>
            </a:r>
            <a:r>
              <a:rPr lang="en-GB" sz="1800" b="1" dirty="0">
                <a:solidFill>
                  <a:srgbClr val="7030A0"/>
                </a:solidFill>
              </a:rPr>
              <a:t>competition for land resources</a:t>
            </a:r>
            <a:r>
              <a:rPr lang="en-GB" sz="1800" dirty="0">
                <a:solidFill>
                  <a:srgbClr val="7030A0"/>
                </a:solidFill>
              </a:rPr>
              <a:t>. </a:t>
            </a:r>
            <a:r>
              <a:rPr lang="en-GB" sz="1800" dirty="0" smtClean="0">
                <a:solidFill>
                  <a:srgbClr val="7030A0"/>
                </a:solidFill>
              </a:rPr>
              <a:t>Food, mobility and energy are exerting increasing pressures on Earth’s ecosystems. Climate change  exuberates those impacts. </a:t>
            </a:r>
            <a:endParaRPr lang="en-US" sz="1800" dirty="0">
              <a:solidFill>
                <a:srgbClr val="7030A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7463" y="2196175"/>
            <a:ext cx="7150982" cy="4661825"/>
          </a:xfrm>
          <a:prstGeom prst="rect">
            <a:avLst/>
          </a:prstGeom>
        </p:spPr>
      </p:pic>
      <p:sp>
        <p:nvSpPr>
          <p:cNvPr id="9" name="Text Placeholder 8"/>
          <p:cNvSpPr>
            <a:spLocks noGrp="1"/>
          </p:cNvSpPr>
          <p:nvPr>
            <p:ph type="body" sz="quarter" idx="12"/>
          </p:nvPr>
        </p:nvSpPr>
        <p:spPr>
          <a:xfrm>
            <a:off x="162840" y="5414539"/>
            <a:ext cx="7176600" cy="445476"/>
          </a:xfrm>
        </p:spPr>
        <p:txBody>
          <a:bodyPr/>
          <a:lstStyle/>
          <a:p>
            <a:r>
              <a:rPr lang="en-GB" dirty="0"/>
              <a:t>Source: </a:t>
            </a:r>
            <a:r>
              <a:rPr lang="en-GB" dirty="0" err="1"/>
              <a:t>Rulli</a:t>
            </a:r>
            <a:r>
              <a:rPr lang="en-GB" dirty="0"/>
              <a:t> et al., 2013.</a:t>
            </a:r>
          </a:p>
        </p:txBody>
      </p:sp>
      <p:sp>
        <p:nvSpPr>
          <p:cNvPr id="7" name="Text Placeholder 2"/>
          <p:cNvSpPr txBox="1">
            <a:spLocks/>
          </p:cNvSpPr>
          <p:nvPr/>
        </p:nvSpPr>
        <p:spPr>
          <a:xfrm>
            <a:off x="162840" y="144271"/>
            <a:ext cx="8822725" cy="524874"/>
          </a:xfrm>
          <a:prstGeom prst="rect">
            <a:avLst/>
          </a:prstGeom>
          <a:solidFill>
            <a:srgbClr val="016357"/>
          </a:solidFill>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15" dirty="0">
                <a:solidFill>
                  <a:schemeClr val="bg1"/>
                </a:solidFill>
              </a:rPr>
              <a:t>GMT 8:  Growing pressures on ecosystems</a:t>
            </a:r>
            <a:endParaRPr lang="en-US" sz="2215" dirty="0">
              <a:solidFill>
                <a:schemeClr val="bg1"/>
              </a:solidFill>
            </a:endParaRPr>
          </a:p>
        </p:txBody>
      </p:sp>
      <p:sp>
        <p:nvSpPr>
          <p:cNvPr id="10" name="Text Placeholder 9"/>
          <p:cNvSpPr>
            <a:spLocks noGrp="1"/>
          </p:cNvSpPr>
          <p:nvPr>
            <p:ph type="body" sz="quarter" idx="13"/>
          </p:nvPr>
        </p:nvSpPr>
        <p:spPr>
          <a:xfrm>
            <a:off x="2824712" y="1977481"/>
            <a:ext cx="3498980" cy="355264"/>
          </a:xfrm>
          <a:solidFill>
            <a:schemeClr val="bg1"/>
          </a:solidFill>
        </p:spPr>
        <p:txBody>
          <a:bodyPr/>
          <a:lstStyle/>
          <a:p>
            <a:pPr algn="ctr"/>
            <a:r>
              <a:rPr lang="en-GB" sz="1292" dirty="0">
                <a:solidFill>
                  <a:schemeClr val="tx1"/>
                </a:solidFill>
              </a:rPr>
              <a:t>Transnational land acquisition, 2005–2009</a:t>
            </a:r>
          </a:p>
        </p:txBody>
      </p:sp>
    </p:spTree>
    <p:extLst>
      <p:ext uri="{BB962C8B-B14F-4D97-AF65-F5344CB8AC3E}">
        <p14:creationId xmlns:p14="http://schemas.microsoft.com/office/powerpoint/2010/main" val="269936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ncreasingly-severe-consequences-of-climate-chang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755780"/>
            <a:ext cx="1617785" cy="6102220"/>
          </a:xfrm>
        </p:spPr>
      </p:pic>
      <p:sp>
        <p:nvSpPr>
          <p:cNvPr id="4" name="Text Placeholder 3"/>
          <p:cNvSpPr>
            <a:spLocks noGrp="1"/>
          </p:cNvSpPr>
          <p:nvPr>
            <p:ph type="body" sz="quarter" idx="14"/>
          </p:nvPr>
        </p:nvSpPr>
        <p:spPr>
          <a:xfrm>
            <a:off x="206572" y="101851"/>
            <a:ext cx="8907012" cy="653929"/>
          </a:xfrm>
          <a:solidFill>
            <a:srgbClr val="016357"/>
          </a:solidFill>
        </p:spPr>
        <p:txBody>
          <a:bodyPr/>
          <a:lstStyle/>
          <a:p>
            <a:r>
              <a:rPr sz="2215" dirty="0">
                <a:solidFill>
                  <a:schemeClr val="bg1"/>
                </a:solidFill>
              </a:rPr>
              <a:t>GMT 9: Increasingly severe consequences of climate change</a:t>
            </a:r>
            <a:endParaRPr lang="en-US" sz="2215" dirty="0">
              <a:solidFill>
                <a:schemeClr val="bg1"/>
              </a:solidFill>
            </a:endParaRPr>
          </a:p>
        </p:txBody>
      </p:sp>
      <p:sp>
        <p:nvSpPr>
          <p:cNvPr id="5" name="Text Placeholder 4"/>
          <p:cNvSpPr>
            <a:spLocks noGrp="1"/>
          </p:cNvSpPr>
          <p:nvPr>
            <p:ph type="body" sz="quarter" idx="15"/>
          </p:nvPr>
        </p:nvSpPr>
        <p:spPr>
          <a:xfrm>
            <a:off x="1798384" y="1187676"/>
            <a:ext cx="7315200" cy="4270329"/>
          </a:xfrm>
          <a:solidFill>
            <a:schemeClr val="bg1"/>
          </a:solidFill>
        </p:spPr>
        <p:txBody>
          <a:bodyPr/>
          <a:lstStyle/>
          <a:p>
            <a:r>
              <a:rPr lang="en-GB" dirty="0" smtClean="0"/>
              <a:t>Recent </a:t>
            </a:r>
            <a:r>
              <a:rPr lang="en-GB" dirty="0"/>
              <a:t>changes in the global climate are unprecedented over millennia and </a:t>
            </a:r>
            <a:r>
              <a:rPr lang="en-GB" b="1" dirty="0"/>
              <a:t>will </a:t>
            </a:r>
            <a:r>
              <a:rPr lang="en-GB" b="1" dirty="0" smtClean="0"/>
              <a:t>continue.</a:t>
            </a:r>
          </a:p>
          <a:p>
            <a:r>
              <a:rPr lang="en-GB" dirty="0" smtClean="0"/>
              <a:t>Climate </a:t>
            </a:r>
            <a:r>
              <a:rPr lang="en-GB" dirty="0"/>
              <a:t>change is expected </a:t>
            </a:r>
            <a:r>
              <a:rPr lang="en-GB" b="1" dirty="0"/>
              <a:t>increasingly to threaten </a:t>
            </a:r>
            <a:r>
              <a:rPr lang="en-GB" dirty="0"/>
              <a:t>natural ecosystems and biodiversity, slow economic growth, erode global food security, harm human health and increase inequality</a:t>
            </a:r>
            <a:r>
              <a:rPr lang="en-GB" dirty="0" smtClean="0"/>
              <a:t>.</a:t>
            </a:r>
            <a:endParaRPr lang="en-GB" dirty="0"/>
          </a:p>
          <a:p>
            <a:r>
              <a:rPr lang="en-GB" b="1" dirty="0"/>
              <a:t>The risks </a:t>
            </a:r>
            <a:r>
              <a:rPr lang="en-GB" dirty="0"/>
              <a:t>of pervasive and irreversible impacts are expected to increase. They could, however, be reduced by further emissions abatement and adaptation measures, building on past actions in Europe and </a:t>
            </a:r>
            <a:r>
              <a:rPr lang="en-GB" dirty="0" smtClean="0"/>
              <a:t>internationally.</a:t>
            </a:r>
          </a:p>
          <a:p>
            <a:r>
              <a:rPr lang="en-GB" b="1" dirty="0" smtClean="0"/>
              <a:t>Key </a:t>
            </a:r>
            <a:r>
              <a:rPr lang="en-GB" b="1" dirty="0"/>
              <a:t>risks for Europe </a:t>
            </a:r>
            <a:r>
              <a:rPr lang="en-GB" dirty="0"/>
              <a:t>include flood events, droughts and other weather extremes that damage ecosystems and biodiversity, as well as infrastructure and human well-being</a:t>
            </a:r>
            <a:r>
              <a:rPr lang="en-GB" dirty="0" smtClean="0"/>
              <a:t>. </a:t>
            </a:r>
            <a:endParaRPr lang="en-US" dirty="0"/>
          </a:p>
        </p:txBody>
      </p:sp>
      <p:sp>
        <p:nvSpPr>
          <p:cNvPr id="12" name="TextBox 11"/>
          <p:cNvSpPr txBox="1"/>
          <p:nvPr/>
        </p:nvSpPr>
        <p:spPr>
          <a:xfrm rot="16200000">
            <a:off x="-1189627" y="5198032"/>
            <a:ext cx="2586507" cy="205890"/>
          </a:xfrm>
          <a:prstGeom prst="rect">
            <a:avLst/>
          </a:prstGeom>
          <a:noFill/>
        </p:spPr>
        <p:txBody>
          <a:bodyPr wrap="square" rtlCol="0">
            <a:spAutoFit/>
          </a:bodyPr>
          <a:lstStyle/>
          <a:p>
            <a:r>
              <a:rPr lang="fr-FR" sz="738" dirty="0">
                <a:solidFill>
                  <a:schemeClr val="bg1"/>
                </a:solidFill>
              </a:rPr>
              <a:t>© Manuela </a:t>
            </a:r>
            <a:r>
              <a:rPr lang="fr-FR" sz="738" dirty="0" err="1">
                <a:solidFill>
                  <a:schemeClr val="bg1"/>
                </a:solidFill>
              </a:rPr>
              <a:t>Aldeghi</a:t>
            </a:r>
            <a:r>
              <a:rPr lang="fr-FR" sz="738" dirty="0">
                <a:solidFill>
                  <a:schemeClr val="bg1"/>
                </a:solidFill>
              </a:rPr>
              <a:t>, </a:t>
            </a:r>
            <a:r>
              <a:rPr lang="fr-FR" sz="738" dirty="0" err="1">
                <a:solidFill>
                  <a:schemeClr val="bg1"/>
                </a:solidFill>
              </a:rPr>
              <a:t>Environment</a:t>
            </a:r>
            <a:r>
              <a:rPr lang="fr-FR" sz="738" dirty="0">
                <a:solidFill>
                  <a:schemeClr val="bg1"/>
                </a:solidFill>
              </a:rPr>
              <a:t> &amp; Me /EEA</a:t>
            </a:r>
            <a:endParaRPr lang="en-GB" sz="738" dirty="0">
              <a:solidFill>
                <a:schemeClr val="bg1"/>
              </a:solidFill>
            </a:endParaRPr>
          </a:p>
        </p:txBody>
      </p:sp>
      <p:pic>
        <p:nvPicPr>
          <p:cNvPr id="2" name="Picture 1"/>
          <p:cNvPicPr>
            <a:picLocks noChangeAspect="1"/>
          </p:cNvPicPr>
          <p:nvPr/>
        </p:nvPicPr>
        <p:blipFill>
          <a:blip r:embed="rId4"/>
          <a:stretch>
            <a:fillRect/>
          </a:stretch>
        </p:blipFill>
        <p:spPr>
          <a:xfrm>
            <a:off x="5533053" y="4342290"/>
            <a:ext cx="2985796" cy="2513423"/>
          </a:xfrm>
          <a:prstGeom prst="rect">
            <a:avLst/>
          </a:prstGeom>
        </p:spPr>
      </p:pic>
      <p:pic>
        <p:nvPicPr>
          <p:cNvPr id="3" name="Picture 2"/>
          <p:cNvPicPr>
            <a:picLocks noChangeAspect="1"/>
          </p:cNvPicPr>
          <p:nvPr/>
        </p:nvPicPr>
        <p:blipFill>
          <a:blip r:embed="rId5"/>
          <a:stretch>
            <a:fillRect/>
          </a:stretch>
        </p:blipFill>
        <p:spPr>
          <a:xfrm>
            <a:off x="1876806" y="6008231"/>
            <a:ext cx="3740223" cy="420028"/>
          </a:xfrm>
          <a:prstGeom prst="rect">
            <a:avLst/>
          </a:prstGeom>
        </p:spPr>
      </p:pic>
    </p:spTree>
    <p:extLst>
      <p:ext uri="{BB962C8B-B14F-4D97-AF65-F5344CB8AC3E}">
        <p14:creationId xmlns:p14="http://schemas.microsoft.com/office/powerpoint/2010/main" val="3252378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ncreasing-environmental-pollution.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793102"/>
            <a:ext cx="1617785" cy="6064898"/>
          </a:xfrm>
        </p:spPr>
      </p:pic>
      <p:sp>
        <p:nvSpPr>
          <p:cNvPr id="5" name="Text Placeholder 4"/>
          <p:cNvSpPr>
            <a:spLocks noGrp="1"/>
          </p:cNvSpPr>
          <p:nvPr>
            <p:ph type="body" sz="quarter" idx="15"/>
          </p:nvPr>
        </p:nvSpPr>
        <p:spPr>
          <a:xfrm>
            <a:off x="1805987" y="905105"/>
            <a:ext cx="7338013" cy="4535396"/>
          </a:xfrm>
          <a:solidFill>
            <a:schemeClr val="bg1"/>
          </a:solidFill>
        </p:spPr>
        <p:txBody>
          <a:bodyPr/>
          <a:lstStyle/>
          <a:p>
            <a:r>
              <a:rPr lang="en-GB" dirty="0" smtClean="0"/>
              <a:t>Globally</a:t>
            </a:r>
            <a:r>
              <a:rPr lang="en-GB" dirty="0"/>
              <a:t>, levels of </a:t>
            </a:r>
            <a:r>
              <a:rPr lang="en-GB" b="1" dirty="0"/>
              <a:t>air pollution </a:t>
            </a:r>
            <a:r>
              <a:rPr lang="en-GB" dirty="0"/>
              <a:t>and </a:t>
            </a:r>
            <a:r>
              <a:rPr lang="en-GB" b="1" dirty="0"/>
              <a:t>releases of nutrients </a:t>
            </a:r>
            <a:r>
              <a:rPr lang="en-GB" dirty="0"/>
              <a:t>from agriculture and wastewater remain high, causing acidification and eutrophication in ecosystems, and losses in agricultural </a:t>
            </a:r>
            <a:r>
              <a:rPr lang="en-GB" dirty="0" smtClean="0"/>
              <a:t>yield.</a:t>
            </a:r>
          </a:p>
          <a:p>
            <a:r>
              <a:rPr lang="en-GB" dirty="0" smtClean="0"/>
              <a:t>In </a:t>
            </a:r>
            <a:r>
              <a:rPr lang="en-GB" dirty="0"/>
              <a:t>the coming decades, </a:t>
            </a:r>
            <a:r>
              <a:rPr lang="en-GB" b="1" dirty="0"/>
              <a:t>overall pollution levels are projected to increase strongly, particularly in Asia</a:t>
            </a:r>
            <a:r>
              <a:rPr lang="en-GB" b="1" dirty="0" smtClean="0"/>
              <a:t>.</a:t>
            </a:r>
            <a:endParaRPr lang="en-GB" b="1" dirty="0"/>
          </a:p>
          <a:p>
            <a:r>
              <a:rPr lang="en-GB" b="1" dirty="0"/>
              <a:t>Although Europe’s pollutant releases are expected to continue declining, </a:t>
            </a:r>
            <a:r>
              <a:rPr lang="en-GB" b="1" dirty="0" smtClean="0"/>
              <a:t>Europe is </a:t>
            </a:r>
            <a:r>
              <a:rPr lang="en-GB" b="1" dirty="0"/>
              <a:t>likely to be affected by developments in other </a:t>
            </a:r>
            <a:r>
              <a:rPr lang="en-GB" b="1" dirty="0" smtClean="0"/>
              <a:t>regions.</a:t>
            </a:r>
          </a:p>
          <a:p>
            <a:pPr lvl="1"/>
            <a:r>
              <a:rPr lang="en-GB" dirty="0" smtClean="0"/>
              <a:t>Despite </a:t>
            </a:r>
            <a:r>
              <a:rPr lang="en-GB" dirty="0"/>
              <a:t>a fall in air pollutant emissions there has not been an equivalent improvement in air quality across Europe, partly as a result of the </a:t>
            </a:r>
            <a:r>
              <a:rPr lang="en-GB" dirty="0" err="1"/>
              <a:t>transboundary</a:t>
            </a:r>
            <a:r>
              <a:rPr lang="en-GB" dirty="0"/>
              <a:t> transport of air pollutants.</a:t>
            </a:r>
            <a:endParaRPr lang="en-US" dirty="0"/>
          </a:p>
        </p:txBody>
      </p:sp>
      <p:sp>
        <p:nvSpPr>
          <p:cNvPr id="13" name="TextBox 12"/>
          <p:cNvSpPr txBox="1"/>
          <p:nvPr/>
        </p:nvSpPr>
        <p:spPr>
          <a:xfrm rot="16200000">
            <a:off x="-1189627" y="5198032"/>
            <a:ext cx="2586507" cy="205890"/>
          </a:xfrm>
          <a:prstGeom prst="rect">
            <a:avLst/>
          </a:prstGeom>
          <a:noFill/>
        </p:spPr>
        <p:txBody>
          <a:bodyPr wrap="square" rtlCol="0">
            <a:spAutoFit/>
          </a:bodyPr>
          <a:lstStyle/>
          <a:p>
            <a:r>
              <a:rPr lang="es-ES" sz="738" dirty="0">
                <a:solidFill>
                  <a:schemeClr val="bg1"/>
                </a:solidFill>
              </a:rPr>
              <a:t>© Jonathan Díaz </a:t>
            </a:r>
            <a:r>
              <a:rPr lang="es-ES" sz="738" dirty="0" err="1">
                <a:solidFill>
                  <a:schemeClr val="bg1"/>
                </a:solidFill>
              </a:rPr>
              <a:t>Marbá</a:t>
            </a:r>
            <a:r>
              <a:rPr lang="es-ES" sz="738" dirty="0">
                <a:solidFill>
                  <a:schemeClr val="bg1"/>
                </a:solidFill>
              </a:rPr>
              <a:t>, </a:t>
            </a:r>
            <a:r>
              <a:rPr lang="es-ES" sz="738" dirty="0" err="1">
                <a:solidFill>
                  <a:schemeClr val="bg1"/>
                </a:solidFill>
              </a:rPr>
              <a:t>Environment</a:t>
            </a:r>
            <a:r>
              <a:rPr lang="es-ES" sz="738" dirty="0">
                <a:solidFill>
                  <a:schemeClr val="bg1"/>
                </a:solidFill>
              </a:rPr>
              <a:t> &amp; Me /EEA</a:t>
            </a:r>
            <a:endParaRPr lang="en-GB" sz="738" dirty="0">
              <a:solidFill>
                <a:schemeClr val="bg1"/>
              </a:solidFill>
            </a:endParaRPr>
          </a:p>
        </p:txBody>
      </p:sp>
      <p:sp>
        <p:nvSpPr>
          <p:cNvPr id="7" name="Text Placeholder 3"/>
          <p:cNvSpPr txBox="1">
            <a:spLocks/>
          </p:cNvSpPr>
          <p:nvPr/>
        </p:nvSpPr>
        <p:spPr>
          <a:xfrm>
            <a:off x="660502" y="115842"/>
            <a:ext cx="7877908" cy="653929"/>
          </a:xfrm>
          <a:prstGeom prst="rect">
            <a:avLst/>
          </a:prstGeom>
          <a:solidFill>
            <a:srgbClr val="016357"/>
          </a:solidFill>
        </p:spPr>
        <p:txBody>
          <a:bodyPr/>
          <a:lstStyle>
            <a:lvl1pPr marL="0" indent="0" algn="l" defTabSz="914400" rtl="0" eaLnBrk="1" latinLnBrk="0" hangingPunct="1">
              <a:spcBef>
                <a:spcPct val="20000"/>
              </a:spcBef>
              <a:buFont typeface="Arial" pitchFamily="34" charse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marL="742950" indent="-28575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marL="1143000" indent="-22860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marL="1600200" indent="-22860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marL="2057400" indent="-228600" algn="l" defTabSz="914400" rtl="0" eaLnBrk="1" latinLnBrk="0" hangingPunct="1">
              <a:spcBef>
                <a:spcPct val="20000"/>
              </a:spcBef>
              <a:buFont typeface="Arial" pitchFamily="34" charset="0"/>
              <a:buChar char="»"/>
              <a:defRPr lang="en-GB" sz="2600" kern="1200" baseline="0">
                <a:solidFill>
                  <a:srgbClr val="7FA643"/>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15" dirty="0">
                <a:solidFill>
                  <a:schemeClr val="bg1"/>
                </a:solidFill>
              </a:rPr>
              <a:t>GMT 10:  Increasing environmental pollution</a:t>
            </a:r>
          </a:p>
        </p:txBody>
      </p:sp>
      <p:pic>
        <p:nvPicPr>
          <p:cNvPr id="8" name="Picture 7" descr="Fig.10.2.jpg">
            <a:hlinkClick r:id="rId4" tgtFrame="&quot;_self&quot;" tooltip="&quot;&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75176" y="4585447"/>
            <a:ext cx="6317495" cy="2272553"/>
          </a:xfrm>
          <a:prstGeom prst="rect">
            <a:avLst/>
          </a:prstGeom>
          <a:solidFill>
            <a:schemeClr val="bg1"/>
          </a:solidFill>
          <a:ln>
            <a:noFill/>
          </a:ln>
        </p:spPr>
      </p:pic>
      <p:sp>
        <p:nvSpPr>
          <p:cNvPr id="2" name="Rectangle 1"/>
          <p:cNvSpPr/>
          <p:nvPr/>
        </p:nvSpPr>
        <p:spPr>
          <a:xfrm>
            <a:off x="5822576" y="4585447"/>
            <a:ext cx="3239284" cy="2272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5898521" y="4331404"/>
            <a:ext cx="2791558" cy="2329962"/>
            <a:chOff x="5659585" y="2412276"/>
            <a:chExt cx="3024188" cy="2524125"/>
          </a:xfrm>
          <a:solidFill>
            <a:schemeClr val="bg1"/>
          </a:solidFill>
        </p:grpSpPr>
        <p:grpSp>
          <p:nvGrpSpPr>
            <p:cNvPr id="10" name="Group 9"/>
            <p:cNvGrpSpPr/>
            <p:nvPr/>
          </p:nvGrpSpPr>
          <p:grpSpPr>
            <a:xfrm>
              <a:off x="5659585" y="2412276"/>
              <a:ext cx="3024188" cy="2524125"/>
              <a:chOff x="5651500" y="3141663"/>
              <a:chExt cx="3024188" cy="2524125"/>
            </a:xfrm>
            <a:grpFill/>
          </p:grpSpPr>
          <p:sp>
            <p:nvSpPr>
              <p:cNvPr id="12" name="TextBox 1"/>
              <p:cNvSpPr txBox="1">
                <a:spLocks noChangeArrowheads="1"/>
              </p:cNvSpPr>
              <p:nvPr/>
            </p:nvSpPr>
            <p:spPr bwMode="auto">
              <a:xfrm>
                <a:off x="5651500" y="3141663"/>
                <a:ext cx="2952750" cy="12390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846" b="1" dirty="0">
                    <a:latin typeface="Calibri" panose="020F0502020204030204" pitchFamily="34" charset="0"/>
                  </a:rPr>
                  <a:t>Global nitrogen demand</a:t>
                </a:r>
              </a:p>
              <a:p>
                <a:pPr algn="ctr"/>
                <a:endParaRPr lang="en-GB" altLang="en-US" sz="1662" dirty="0">
                  <a:latin typeface="Calibri" panose="020F0502020204030204" pitchFamily="34" charset="0"/>
                </a:endParaRPr>
              </a:p>
              <a:p>
                <a:pPr algn="ctr"/>
                <a:r>
                  <a:rPr lang="en-GB" altLang="en-US" sz="1662" b="1" dirty="0">
                    <a:latin typeface="Calibri" panose="020F0502020204030204" pitchFamily="34" charset="0"/>
                  </a:rPr>
                  <a:t>2000</a:t>
                </a:r>
                <a:r>
                  <a:rPr lang="en-GB" altLang="en-US" sz="1662" dirty="0">
                    <a:latin typeface="Calibri" panose="020F0502020204030204" pitchFamily="34" charset="0"/>
                  </a:rPr>
                  <a:t>                        </a:t>
                </a:r>
                <a:r>
                  <a:rPr lang="en-GB" altLang="en-US" sz="1662" b="1" dirty="0">
                    <a:latin typeface="Calibri" panose="020F0502020204030204" pitchFamily="34" charset="0"/>
                    <a:sym typeface="Wingdings" panose="05000000000000000000" pitchFamily="2" charset="2"/>
                  </a:rPr>
                  <a:t>2100</a:t>
                </a:r>
                <a:r>
                  <a:rPr lang="en-GB" altLang="en-US" sz="1662" b="1" dirty="0">
                    <a:latin typeface="Calibri" panose="020F0502020204030204" pitchFamily="34" charset="0"/>
                  </a:rPr>
                  <a:t> </a:t>
                </a:r>
              </a:p>
              <a:p>
                <a:pPr algn="ctr"/>
                <a:endParaRPr lang="en-GB" altLang="en-US" sz="1662" dirty="0">
                  <a:latin typeface="Calibri" panose="020F0502020204030204" pitchFamily="34" charset="0"/>
                </a:endParaRPr>
              </a:p>
            </p:txBody>
          </p:sp>
          <p:sp>
            <p:nvSpPr>
              <p:cNvPr id="14" name="Oval 13"/>
              <p:cNvSpPr/>
              <p:nvPr/>
            </p:nvSpPr>
            <p:spPr>
              <a:xfrm>
                <a:off x="7235825" y="4225925"/>
                <a:ext cx="1439863" cy="1439863"/>
              </a:xfrm>
              <a:prstGeom prst="ellipse">
                <a:avLst/>
              </a:prstGeom>
              <a:gr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62" b="1" dirty="0">
                    <a:solidFill>
                      <a:schemeClr val="tx1"/>
                    </a:solidFill>
                  </a:rPr>
                  <a:t>   200 ?</a:t>
                </a:r>
                <a:br>
                  <a:rPr lang="en-GB" sz="1662" b="1" dirty="0">
                    <a:solidFill>
                      <a:schemeClr val="tx1"/>
                    </a:solidFill>
                  </a:rPr>
                </a:br>
                <a:r>
                  <a:rPr lang="en-GB" sz="738" b="1" dirty="0">
                    <a:solidFill>
                      <a:schemeClr val="tx1"/>
                    </a:solidFill>
                  </a:rPr>
                  <a:t>million</a:t>
                </a:r>
                <a:br>
                  <a:rPr lang="en-GB" sz="738" b="1" dirty="0">
                    <a:solidFill>
                      <a:schemeClr val="tx1"/>
                    </a:solidFill>
                  </a:rPr>
                </a:br>
                <a:r>
                  <a:rPr lang="en-GB" sz="738" b="1" dirty="0">
                    <a:solidFill>
                      <a:schemeClr val="tx1"/>
                    </a:solidFill>
                  </a:rPr>
                  <a:t>tonnes</a:t>
                </a:r>
              </a:p>
            </p:txBody>
          </p:sp>
          <p:sp>
            <p:nvSpPr>
              <p:cNvPr id="15" name="Right Arrow 14"/>
              <p:cNvSpPr/>
              <p:nvPr/>
            </p:nvSpPr>
            <p:spPr>
              <a:xfrm>
                <a:off x="6732588" y="4876800"/>
                <a:ext cx="390525" cy="138113"/>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p>
            </p:txBody>
          </p:sp>
        </p:grpSp>
        <p:sp>
          <p:nvSpPr>
            <p:cNvPr id="11" name="Oval 10"/>
            <p:cNvSpPr/>
            <p:nvPr/>
          </p:nvSpPr>
          <p:spPr>
            <a:xfrm>
              <a:off x="5882951" y="3797908"/>
              <a:ext cx="764373" cy="741363"/>
            </a:xfrm>
            <a:prstGeom prst="ellipse">
              <a:avLst/>
            </a:pr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62" b="1" dirty="0">
                  <a:solidFill>
                    <a:schemeClr val="tx1"/>
                  </a:solidFill>
                </a:rPr>
                <a:t>90 </a:t>
              </a:r>
              <a:r>
                <a:rPr lang="en-GB" sz="738" b="1" dirty="0">
                  <a:solidFill>
                    <a:schemeClr val="tx1"/>
                  </a:solidFill>
                </a:rPr>
                <a:t>million tonnes</a:t>
              </a:r>
              <a:endParaRPr lang="en-GB" sz="1662" b="1" dirty="0">
                <a:solidFill>
                  <a:schemeClr val="tx1"/>
                </a:solidFill>
              </a:endParaRPr>
            </a:p>
          </p:txBody>
        </p:sp>
      </p:grpSp>
    </p:spTree>
    <p:extLst>
      <p:ext uri="{BB962C8B-B14F-4D97-AF65-F5344CB8AC3E}">
        <p14:creationId xmlns:p14="http://schemas.microsoft.com/office/powerpoint/2010/main" val="103054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61732559"/>
              </p:ext>
            </p:extLst>
          </p:nvPr>
        </p:nvGraphicFramePr>
        <p:xfrm>
          <a:off x="-1654171" y="653436"/>
          <a:ext cx="993602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75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087942" y="5622653"/>
            <a:ext cx="4807760" cy="445476"/>
          </a:xfrm>
        </p:spPr>
        <p:txBody>
          <a:bodyPr/>
          <a:lstStyle/>
          <a:p>
            <a:r>
              <a:rPr lang="en-GB" dirty="0"/>
              <a:t>Source: </a:t>
            </a:r>
            <a:r>
              <a:rPr lang="en-GB" dirty="0" smtClean="0"/>
              <a:t>Mitchel, 2014.</a:t>
            </a:r>
            <a:endParaRPr lang="en-GB" dirty="0"/>
          </a:p>
        </p:txBody>
      </p:sp>
      <p:sp>
        <p:nvSpPr>
          <p:cNvPr id="6" name="Text Placeholder 5"/>
          <p:cNvSpPr>
            <a:spLocks noGrp="1"/>
          </p:cNvSpPr>
          <p:nvPr>
            <p:ph type="body" sz="quarter" idx="13"/>
          </p:nvPr>
        </p:nvSpPr>
        <p:spPr>
          <a:xfrm>
            <a:off x="609453" y="1284362"/>
            <a:ext cx="7752042" cy="585346"/>
          </a:xfrm>
          <a:solidFill>
            <a:schemeClr val="bg1"/>
          </a:solidFill>
        </p:spPr>
        <p:txBody>
          <a:bodyPr/>
          <a:lstStyle/>
          <a:p>
            <a:r>
              <a:rPr lang="en-GB" sz="1800" dirty="0" smtClean="0">
                <a:solidFill>
                  <a:srgbClr val="7030A0"/>
                </a:solidFill>
              </a:rPr>
              <a:t>Number </a:t>
            </a:r>
            <a:r>
              <a:rPr lang="en-GB" sz="1800" dirty="0">
                <a:solidFill>
                  <a:srgbClr val="7030A0"/>
                </a:solidFill>
              </a:rPr>
              <a:t>of international environmental agreements, 1950s-2000s</a:t>
            </a:r>
          </a:p>
        </p:txBody>
      </p:sp>
      <p:sp>
        <p:nvSpPr>
          <p:cNvPr id="8" name="Text Placeholder 7"/>
          <p:cNvSpPr>
            <a:spLocks noGrp="1"/>
          </p:cNvSpPr>
          <p:nvPr>
            <p:ph type="body" sz="quarter" idx="10"/>
          </p:nvPr>
        </p:nvSpPr>
        <p:spPr>
          <a:xfrm>
            <a:off x="150987" y="-1"/>
            <a:ext cx="8668974" cy="753035"/>
          </a:xfrm>
          <a:solidFill>
            <a:srgbClr val="016357"/>
          </a:solidFill>
        </p:spPr>
        <p:txBody>
          <a:bodyPr/>
          <a:lstStyle/>
          <a:p>
            <a:r>
              <a:rPr lang="en-GB" sz="2215" dirty="0">
                <a:solidFill>
                  <a:schemeClr val="bg1"/>
                </a:solidFill>
              </a:rPr>
              <a:t>GMT 11: Increase of the role of non-state actors and proliferation of international environmental agreements</a:t>
            </a:r>
          </a:p>
          <a:p>
            <a:endParaRPr lang="en-GB" sz="1477" dirty="0"/>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b="8153"/>
          <a:stretch/>
        </p:blipFill>
        <p:spPr bwMode="auto">
          <a:xfrm>
            <a:off x="609453" y="1765205"/>
            <a:ext cx="5788338" cy="446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53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59229" y="865413"/>
            <a:ext cx="8304126" cy="5504665"/>
          </a:xfrm>
          <a:prstGeom prst="rect">
            <a:avLst/>
          </a:prstGeom>
        </p:spPr>
        <p:txBody>
          <a:bodyPr>
            <a:noAutofit/>
          </a:bodyPr>
          <a:lstStyle/>
          <a:p>
            <a:pPr marL="0" indent="0" algn="ctr">
              <a:buNone/>
            </a:pPr>
            <a:r>
              <a:rPr lang="en-GB" sz="2800" b="1" dirty="0">
                <a:solidFill>
                  <a:srgbClr val="833A88"/>
                </a:solidFill>
              </a:rPr>
              <a:t>Global challenges:</a:t>
            </a:r>
          </a:p>
          <a:p>
            <a:pPr marL="0" indent="0" algn="ctr">
              <a:buNone/>
            </a:pPr>
            <a:r>
              <a:rPr lang="en-GB" sz="2000" dirty="0" smtClean="0">
                <a:solidFill>
                  <a:schemeClr val="tx1"/>
                </a:solidFill>
              </a:rPr>
              <a:t>Food </a:t>
            </a:r>
            <a:r>
              <a:rPr lang="en-GB" sz="2000" dirty="0">
                <a:solidFill>
                  <a:schemeClr val="tx1"/>
                </a:solidFill>
              </a:rPr>
              <a:t>( + 70% meat by 2050)</a:t>
            </a:r>
          </a:p>
          <a:p>
            <a:pPr marL="0" indent="0" algn="ctr">
              <a:buNone/>
            </a:pPr>
            <a:r>
              <a:rPr lang="en-GB" sz="2000" dirty="0">
                <a:solidFill>
                  <a:schemeClr val="tx1"/>
                </a:solidFill>
              </a:rPr>
              <a:t>Good water availability</a:t>
            </a:r>
          </a:p>
          <a:p>
            <a:pPr marL="0" indent="0" algn="ctr">
              <a:buNone/>
            </a:pPr>
            <a:r>
              <a:rPr lang="en-GB" sz="2000" dirty="0">
                <a:solidFill>
                  <a:schemeClr val="tx1"/>
                </a:solidFill>
              </a:rPr>
              <a:t>Energy (+30-40% in 20 years)</a:t>
            </a:r>
          </a:p>
          <a:p>
            <a:pPr marL="0" indent="0" algn="ctr">
              <a:buNone/>
            </a:pPr>
            <a:r>
              <a:rPr lang="en-GB" sz="2000" dirty="0">
                <a:solidFill>
                  <a:schemeClr val="tx1"/>
                </a:solidFill>
              </a:rPr>
              <a:t>Raw materials (+100% by 2030)</a:t>
            </a:r>
          </a:p>
          <a:p>
            <a:pPr marL="0" indent="0" algn="ctr">
              <a:buNone/>
            </a:pPr>
            <a:r>
              <a:rPr lang="en-GB" sz="2000" dirty="0">
                <a:solidFill>
                  <a:schemeClr val="tx1"/>
                </a:solidFill>
              </a:rPr>
              <a:t>Ecosystem depletion (10-40% loss by 2050)</a:t>
            </a:r>
          </a:p>
          <a:p>
            <a:pPr marL="0" indent="0" algn="ctr">
              <a:buNone/>
            </a:pPr>
            <a:endParaRPr lang="en-GB" sz="2800" b="1" i="1" dirty="0" smtClean="0">
              <a:solidFill>
                <a:srgbClr val="016357"/>
              </a:solidFill>
            </a:endParaRPr>
          </a:p>
          <a:p>
            <a:pPr marL="0" indent="0" algn="ctr">
              <a:buNone/>
            </a:pPr>
            <a:r>
              <a:rPr lang="en-GB" sz="2800" b="1" i="1" dirty="0" smtClean="0">
                <a:solidFill>
                  <a:srgbClr val="016357"/>
                </a:solidFill>
              </a:rPr>
              <a:t>WEF Global </a:t>
            </a:r>
            <a:r>
              <a:rPr lang="en-GB" sz="2800" b="1" i="1" dirty="0">
                <a:solidFill>
                  <a:srgbClr val="016357"/>
                </a:solidFill>
              </a:rPr>
              <a:t>Risks </a:t>
            </a:r>
            <a:r>
              <a:rPr lang="en-GB" sz="2800" b="1" i="1" dirty="0" smtClean="0">
                <a:solidFill>
                  <a:srgbClr val="016357"/>
                </a:solidFill>
              </a:rPr>
              <a:t>2016 report</a:t>
            </a:r>
          </a:p>
          <a:p>
            <a:pPr marL="0" indent="0" algn="ctr">
              <a:buNone/>
            </a:pPr>
            <a:endParaRPr lang="en-GB" sz="5400" b="1" i="1" dirty="0" smtClean="0">
              <a:solidFill>
                <a:srgbClr val="016357"/>
              </a:solidFill>
            </a:endParaRPr>
          </a:p>
          <a:p>
            <a:pPr marL="0" indent="0" algn="ctr">
              <a:buNone/>
            </a:pPr>
            <a:endParaRPr lang="en-GB" sz="5400" b="1" i="1" dirty="0">
              <a:solidFill>
                <a:srgbClr val="016357"/>
              </a:solidFill>
            </a:endParaRPr>
          </a:p>
          <a:p>
            <a:pPr marL="0" indent="0" algn="ctr">
              <a:buNone/>
            </a:pPr>
            <a:endParaRPr lang="en-GB" sz="5400" b="1" i="1" dirty="0" smtClean="0">
              <a:solidFill>
                <a:srgbClr val="016357"/>
              </a:solidFill>
            </a:endParaRPr>
          </a:p>
          <a:p>
            <a:pPr marL="0" indent="0" algn="ctr">
              <a:buNone/>
            </a:pPr>
            <a:endParaRPr lang="en-GB" sz="5400" b="1" i="1" dirty="0" smtClean="0">
              <a:solidFill>
                <a:srgbClr val="016357"/>
              </a:solidFill>
            </a:endParaRPr>
          </a:p>
          <a:p>
            <a:pPr marL="0" indent="0" algn="ctr">
              <a:buNone/>
            </a:pPr>
            <a:endParaRPr lang="en-GB" sz="5400" b="1" i="1" dirty="0">
              <a:solidFill>
                <a:srgbClr val="016357"/>
              </a:solidFill>
            </a:endParaRPr>
          </a:p>
          <a:p>
            <a:pPr marL="0" indent="0" algn="ctr">
              <a:buNone/>
            </a:pPr>
            <a:endParaRPr lang="en-GB" sz="5400" b="1" i="1" dirty="0" smtClean="0">
              <a:solidFill>
                <a:srgbClr val="016357"/>
              </a:solidFill>
            </a:endParaRPr>
          </a:p>
          <a:p>
            <a:pPr marL="0" indent="0" algn="ctr">
              <a:buNone/>
            </a:pPr>
            <a:endParaRPr lang="en-GB" sz="5400" b="1" dirty="0">
              <a:solidFill>
                <a:srgbClr val="016357"/>
              </a:solidFill>
            </a:endParaRPr>
          </a:p>
          <a:p>
            <a:pPr marL="0" lvl="0" indent="0" algn="ctr">
              <a:buNone/>
            </a:pPr>
            <a:endParaRPr lang="en-GB" sz="5077" dirty="0"/>
          </a:p>
        </p:txBody>
      </p:sp>
      <p:sp>
        <p:nvSpPr>
          <p:cNvPr id="4" name="Text Placeholder 6"/>
          <p:cNvSpPr txBox="1">
            <a:spLocks/>
          </p:cNvSpPr>
          <p:nvPr/>
        </p:nvSpPr>
        <p:spPr>
          <a:xfrm>
            <a:off x="604234" y="157864"/>
            <a:ext cx="8059121" cy="44777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GB" sz="2585" b="1" dirty="0" smtClean="0">
                <a:solidFill>
                  <a:schemeClr val="bg1"/>
                </a:solidFill>
              </a:rPr>
              <a:t>Challenges and opportunities</a:t>
            </a:r>
            <a:endParaRPr lang="en-US" sz="2585"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56332047"/>
              </p:ext>
            </p:extLst>
          </p:nvPr>
        </p:nvGraphicFramePr>
        <p:xfrm>
          <a:off x="1094014" y="4261757"/>
          <a:ext cx="7070272" cy="2282826"/>
        </p:xfrm>
        <a:graphic>
          <a:graphicData uri="http://schemas.openxmlformats.org/drawingml/2006/table">
            <a:tbl>
              <a:tblPr firstRow="1" firstCol="1" bandRow="1"/>
              <a:tblGrid>
                <a:gridCol w="3455243"/>
                <a:gridCol w="3615029"/>
              </a:tblGrid>
              <a:tr h="222514">
                <a:tc>
                  <a:txBody>
                    <a:bodyPr/>
                    <a:lstStyle/>
                    <a:p>
                      <a:pPr>
                        <a:lnSpc>
                          <a:spcPct val="107000"/>
                        </a:lnSpc>
                        <a:spcAft>
                          <a:spcPts val="0"/>
                        </a:spcAft>
                      </a:pPr>
                      <a:r>
                        <a:rPr lang="en-GB"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 impact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 likelihood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26">
                <a:tc>
                  <a:txBody>
                    <a:bodyPr/>
                    <a:lstStyle/>
                    <a:p>
                      <a:pPr>
                        <a:lnSpc>
                          <a:spcPct val="107000"/>
                        </a:lnSpc>
                        <a:spcAft>
                          <a:spcPts val="0"/>
                        </a:spcAft>
                      </a:pPr>
                      <a:r>
                        <a:rPr lang="en-GB" sz="1400" b="1" dirty="0">
                          <a:solidFill>
                            <a:srgbClr val="548235"/>
                          </a:solidFill>
                          <a:effectLst/>
                          <a:latin typeface="Helvetica" panose="020B0604020202020204" pitchFamily="34" charset="0"/>
                          <a:ea typeface="Calibri" panose="020F0502020204030204" pitchFamily="34" charset="0"/>
                          <a:cs typeface="Helvetica" panose="020B0604020202020204" pitchFamily="34" charset="0"/>
                        </a:rPr>
                        <a:t>failure of climate change mitigation and adaptation</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large-scale </a:t>
                      </a:r>
                      <a:r>
                        <a:rPr lang="en-GB" sz="1400" b="1">
                          <a:gradFill>
                            <a:gsLst>
                              <a:gs pos="0">
                                <a:srgbClr val="000000"/>
                              </a:gs>
                              <a:gs pos="23000">
                                <a:srgbClr val="649A3F"/>
                              </a:gs>
                              <a:gs pos="69000">
                                <a:srgbClr val="548235"/>
                              </a:gs>
                              <a:gs pos="97000">
                                <a:srgbClr val="4E7932"/>
                              </a:gs>
                            </a:gsLst>
                            <a:path path="circle">
                              <a:fillToRect l="50000" t="50000" r="50000" b="50000"/>
                            </a:path>
                          </a:gradFill>
                          <a:effectLst/>
                          <a:latin typeface="Helvetica" panose="020B0604020202020204" pitchFamily="34" charset="0"/>
                          <a:ea typeface="Calibri" panose="020F0502020204030204" pitchFamily="34" charset="0"/>
                          <a:cs typeface="Helvetica" panose="020B0604020202020204" pitchFamily="34" charset="0"/>
                        </a:rPr>
                        <a:t>involuntary migration</a:t>
                      </a:r>
                      <a:endParaRPr lang="en-GB" sz="14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26">
                <a:tc>
                  <a:txBody>
                    <a:bodyPr/>
                    <a:lstStyle/>
                    <a:p>
                      <a:pPr>
                        <a:lnSpc>
                          <a:spcPct val="107000"/>
                        </a:lnSpc>
                        <a:spcAft>
                          <a:spcPts val="0"/>
                        </a:spcAft>
                      </a:pPr>
                      <a:r>
                        <a:rPr lang="en-GB" sz="1400" b="1" dirty="0">
                          <a:effectLst/>
                          <a:latin typeface="Helvetica" panose="020B0604020202020204" pitchFamily="34" charset="0"/>
                          <a:ea typeface="Calibri" panose="020F0502020204030204" pitchFamily="34" charset="0"/>
                          <a:cs typeface="Helvetica" panose="020B0604020202020204" pitchFamily="34" charset="0"/>
                        </a:rPr>
                        <a:t>weapons of mass destruction,</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0"/>
                        </a:spcAft>
                      </a:pPr>
                      <a:r>
                        <a:rPr lang="en-GB" sz="1400" b="1" dirty="0">
                          <a:effectLst/>
                          <a:latin typeface="Helvetica" panose="020B0604020202020204" pitchFamily="34" charset="0"/>
                          <a:ea typeface="Calibri" panose="020F0502020204030204" pitchFamily="34" charset="0"/>
                          <a:cs typeface="Helvetica" panose="020B0604020202020204" pitchFamily="34" charset="0"/>
                        </a:rPr>
                        <a:t> </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b="1">
                          <a:solidFill>
                            <a:srgbClr val="333333"/>
                          </a:solidFill>
                          <a:effectLst/>
                          <a:latin typeface="Helvetica" panose="020B0604020202020204" pitchFamily="34" charset="0"/>
                          <a:ea typeface="Calibri" panose="020F0502020204030204" pitchFamily="34" charset="0"/>
                          <a:cs typeface="Helvetica" panose="020B0604020202020204" pitchFamily="34" charset="0"/>
                        </a:rPr>
                        <a:t>interstate conflict with regional consequences</a:t>
                      </a:r>
                      <a:endParaRPr lang="en-GB" sz="14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514">
                <a:tc>
                  <a:txBody>
                    <a:bodyPr/>
                    <a:lstStyle/>
                    <a:p>
                      <a:pPr>
                        <a:lnSpc>
                          <a:spcPct val="107000"/>
                        </a:lnSpc>
                        <a:spcAft>
                          <a:spcPts val="0"/>
                        </a:spcAft>
                      </a:pPr>
                      <a:r>
                        <a:rPr lang="en-GB" sz="1400" b="1" dirty="0">
                          <a:solidFill>
                            <a:srgbClr val="548235"/>
                          </a:solidFill>
                          <a:effectLst/>
                          <a:latin typeface="Helvetica" panose="020B0604020202020204" pitchFamily="34" charset="0"/>
                          <a:ea typeface="Calibri" panose="020F0502020204030204" pitchFamily="34" charset="0"/>
                          <a:cs typeface="Helvetica" panose="020B0604020202020204" pitchFamily="34" charset="0"/>
                        </a:rPr>
                        <a:t>water crises </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b="1">
                          <a:solidFill>
                            <a:srgbClr val="548235"/>
                          </a:solidFill>
                          <a:effectLst/>
                          <a:latin typeface="Helvetica" panose="020B0604020202020204" pitchFamily="34" charset="0"/>
                          <a:ea typeface="Calibri" panose="020F0502020204030204" pitchFamily="34" charset="0"/>
                          <a:cs typeface="Helvetica" panose="020B0604020202020204" pitchFamily="34" charset="0"/>
                        </a:rPr>
                        <a:t>extreme weather events</a:t>
                      </a:r>
                      <a:endParaRPr lang="en-GB" sz="14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04">
                <a:tc>
                  <a:txBody>
                    <a:bodyPr/>
                    <a:lstStyle/>
                    <a:p>
                      <a:pPr>
                        <a:lnSpc>
                          <a:spcPct val="107000"/>
                        </a:lnSpc>
                        <a:spcAft>
                          <a:spcPts val="0"/>
                        </a:spcAft>
                      </a:pPr>
                      <a:r>
                        <a:rPr lang="en-GB" sz="14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large-scale </a:t>
                      </a:r>
                      <a:r>
                        <a:rPr lang="en-GB" sz="1400" b="1" dirty="0">
                          <a:gradFill>
                            <a:gsLst>
                              <a:gs pos="0">
                                <a:srgbClr val="000000"/>
                              </a:gs>
                              <a:gs pos="23000">
                                <a:srgbClr val="649A3F"/>
                              </a:gs>
                              <a:gs pos="69000">
                                <a:srgbClr val="548235"/>
                              </a:gs>
                              <a:gs pos="97000">
                                <a:srgbClr val="4E7932"/>
                              </a:gs>
                            </a:gsLst>
                            <a:path path="circle">
                              <a:fillToRect l="50000" t="50000" r="50000" b="50000"/>
                            </a:path>
                          </a:gradFill>
                          <a:effectLst/>
                          <a:latin typeface="Helvetica" panose="020B0604020202020204" pitchFamily="34" charset="0"/>
                          <a:ea typeface="Calibri" panose="020F0502020204030204" pitchFamily="34" charset="0"/>
                          <a:cs typeface="Helvetica" panose="020B0604020202020204" pitchFamily="34" charset="0"/>
                        </a:rPr>
                        <a:t>involuntary migration</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b="1" dirty="0">
                          <a:solidFill>
                            <a:srgbClr val="548235"/>
                          </a:solidFill>
                          <a:effectLst/>
                          <a:latin typeface="Helvetica" panose="020B0604020202020204" pitchFamily="34" charset="0"/>
                          <a:ea typeface="Calibri" panose="020F0502020204030204" pitchFamily="34" charset="0"/>
                          <a:cs typeface="Helvetica" panose="020B0604020202020204" pitchFamily="34" charset="0"/>
                        </a:rPr>
                        <a:t>failure of climate change mitigation and adaptation</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26">
                <a:tc>
                  <a:txBody>
                    <a:bodyPr/>
                    <a:lstStyle/>
                    <a:p>
                      <a:pPr>
                        <a:lnSpc>
                          <a:spcPct val="107000"/>
                        </a:lnSpc>
                        <a:spcAft>
                          <a:spcPts val="0"/>
                        </a:spcAft>
                      </a:pPr>
                      <a:r>
                        <a:rPr lang="en-GB" sz="1400" b="1" dirty="0">
                          <a:effectLst/>
                          <a:latin typeface="Helvetica" panose="020B0604020202020204" pitchFamily="34" charset="0"/>
                          <a:ea typeface="Calibri" panose="020F0502020204030204" pitchFamily="34" charset="0"/>
                          <a:cs typeface="Helvetica" panose="020B0604020202020204" pitchFamily="34" charset="0"/>
                        </a:rPr>
                        <a:t>severe energy price shock (increase or decrease)</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b="1" dirty="0">
                          <a:solidFill>
                            <a:srgbClr val="548235"/>
                          </a:solidFill>
                          <a:effectLst/>
                          <a:latin typeface="Helvetica" panose="020B0604020202020204" pitchFamily="34" charset="0"/>
                          <a:ea typeface="Calibri" panose="020F0502020204030204" pitchFamily="34" charset="0"/>
                          <a:cs typeface="Helvetica" panose="020B0604020202020204" pitchFamily="34" charset="0"/>
                        </a:rPr>
                        <a:t>major natural catastrophes.</a:t>
                      </a:r>
                      <a:endParaRPr lang="en-GB"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536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1034" y="1171401"/>
            <a:ext cx="4452966" cy="35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TextBox 11"/>
          <p:cNvSpPr txBox="1"/>
          <p:nvPr/>
        </p:nvSpPr>
        <p:spPr>
          <a:xfrm rot="16200000">
            <a:off x="-1189627" y="5198032"/>
            <a:ext cx="2586507" cy="205890"/>
          </a:xfrm>
          <a:prstGeom prst="rect">
            <a:avLst/>
          </a:prstGeom>
          <a:noFill/>
        </p:spPr>
        <p:txBody>
          <a:bodyPr wrap="square" rtlCol="0">
            <a:spAutoFit/>
          </a:bodyPr>
          <a:lstStyle/>
          <a:p>
            <a:r>
              <a:rPr lang="fr-FR" sz="738" dirty="0">
                <a:solidFill>
                  <a:schemeClr val="bg1"/>
                </a:solidFill>
              </a:rPr>
              <a:t>© NASA </a:t>
            </a:r>
            <a:r>
              <a:rPr lang="fr-FR" sz="738" dirty="0" err="1">
                <a:solidFill>
                  <a:schemeClr val="bg1"/>
                </a:solidFill>
              </a:rPr>
              <a:t>Earth</a:t>
            </a:r>
            <a:r>
              <a:rPr lang="fr-FR" sz="738" dirty="0">
                <a:solidFill>
                  <a:schemeClr val="bg1"/>
                </a:solidFill>
              </a:rPr>
              <a:t> </a:t>
            </a:r>
            <a:r>
              <a:rPr lang="fr-FR" sz="738" dirty="0" err="1">
                <a:solidFill>
                  <a:schemeClr val="bg1"/>
                </a:solidFill>
              </a:rPr>
              <a:t>Observatory</a:t>
            </a:r>
            <a:endParaRPr lang="en-GB" sz="738" dirty="0">
              <a:solidFill>
                <a:schemeClr val="bg1"/>
              </a:solidFill>
            </a:endParaRPr>
          </a:p>
        </p:txBody>
      </p:sp>
      <p:sp>
        <p:nvSpPr>
          <p:cNvPr id="9" name="TextBox 4"/>
          <p:cNvSpPr txBox="1">
            <a:spLocks noChangeArrowheads="1"/>
          </p:cNvSpPr>
          <p:nvPr/>
        </p:nvSpPr>
        <p:spPr bwMode="auto">
          <a:xfrm>
            <a:off x="5063308" y="1171399"/>
            <a:ext cx="3852092" cy="53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738"/>
              </a:spcBef>
              <a:spcAft>
                <a:spcPts val="738"/>
              </a:spcAft>
              <a:buNone/>
            </a:pPr>
            <a:r>
              <a:rPr lang="en-GB" altLang="en-US" sz="1846" dirty="0">
                <a:solidFill>
                  <a:srgbClr val="833A88"/>
                </a:solidFill>
                <a:latin typeface="+mn-lt"/>
                <a:ea typeface="ＭＳ Ｐゴシック" panose="020B0600070205080204" pitchFamily="34" charset="-128"/>
              </a:rPr>
              <a:t>Global megatrends strongly </a:t>
            </a:r>
            <a:r>
              <a:rPr lang="en-GB" altLang="en-US" sz="1846" u="sng" dirty="0">
                <a:solidFill>
                  <a:srgbClr val="833A88"/>
                </a:solidFill>
                <a:latin typeface="+mn-lt"/>
                <a:ea typeface="ＭＳ Ｐゴシック" panose="020B0600070205080204" pitchFamily="34" charset="-128"/>
              </a:rPr>
              <a:t>impact</a:t>
            </a:r>
            <a:r>
              <a:rPr lang="en-GB" altLang="en-US" sz="1846" dirty="0">
                <a:solidFill>
                  <a:srgbClr val="833A88"/>
                </a:solidFill>
                <a:latin typeface="+mn-lt"/>
                <a:ea typeface="ＭＳ Ｐゴシック" panose="020B0600070205080204" pitchFamily="34" charset="-128"/>
              </a:rPr>
              <a:t> Europe’s ability to meet its </a:t>
            </a:r>
            <a:r>
              <a:rPr lang="en-GB" altLang="en-US" sz="1846" b="1" i="1" dirty="0">
                <a:solidFill>
                  <a:srgbClr val="833A88"/>
                </a:solidFill>
                <a:latin typeface="+mn-lt"/>
                <a:ea typeface="ＭＳ Ｐゴシック" panose="020B0600070205080204" pitchFamily="34" charset="-128"/>
              </a:rPr>
              <a:t>basic</a:t>
            </a:r>
            <a:r>
              <a:rPr lang="en-GB" altLang="en-US" sz="1846" i="1" dirty="0">
                <a:solidFill>
                  <a:srgbClr val="833A88"/>
                </a:solidFill>
                <a:latin typeface="+mn-lt"/>
                <a:ea typeface="ＭＳ Ｐゴシック" panose="020B0600070205080204" pitchFamily="34" charset="-128"/>
              </a:rPr>
              <a:t> </a:t>
            </a:r>
            <a:r>
              <a:rPr lang="en-GB" altLang="en-US" sz="1846" b="1" i="1" dirty="0">
                <a:solidFill>
                  <a:srgbClr val="833A88"/>
                </a:solidFill>
                <a:latin typeface="+mn-lt"/>
                <a:ea typeface="ＭＳ Ｐゴシック" panose="020B0600070205080204" pitchFamily="34" charset="-128"/>
              </a:rPr>
              <a:t>resource needs</a:t>
            </a:r>
            <a:r>
              <a:rPr lang="en-GB" altLang="en-US" sz="1846" dirty="0">
                <a:solidFill>
                  <a:srgbClr val="833A88"/>
                </a:solidFill>
                <a:latin typeface="+mn-lt"/>
                <a:ea typeface="ＭＳ Ｐゴシック" panose="020B0600070205080204" pitchFamily="34" charset="-128"/>
              </a:rPr>
              <a:t>:</a:t>
            </a:r>
            <a:endParaRPr lang="en-GB" altLang="en-US" sz="1846" b="1" dirty="0">
              <a:ea typeface="ＭＳ Ｐゴシック" panose="020B0600070205080204" pitchFamily="34" charset="-128"/>
            </a:endParaRPr>
          </a:p>
          <a:p>
            <a:pPr marL="263776" indent="-263776">
              <a:spcBef>
                <a:spcPts val="0"/>
              </a:spcBef>
              <a:spcAft>
                <a:spcPts val="277"/>
              </a:spcAft>
            </a:pPr>
            <a:r>
              <a:rPr lang="en-GB" altLang="en-US" sz="1846" b="1" dirty="0" smtClean="0">
                <a:solidFill>
                  <a:srgbClr val="833A88"/>
                </a:solidFill>
                <a:latin typeface="+mn-lt"/>
                <a:ea typeface="ＭＳ Ｐゴシック" panose="020B0600070205080204" pitchFamily="34" charset="-128"/>
              </a:rPr>
              <a:t>Food </a:t>
            </a:r>
          </a:p>
          <a:p>
            <a:pPr marL="269875">
              <a:spcBef>
                <a:spcPts val="0"/>
              </a:spcBef>
              <a:spcAft>
                <a:spcPts val="277"/>
              </a:spcAft>
              <a:buNone/>
            </a:pPr>
            <a:r>
              <a:rPr lang="en-GB" altLang="en-US" sz="900" b="1" dirty="0" smtClean="0">
                <a:solidFill>
                  <a:srgbClr val="833A88"/>
                </a:solidFill>
                <a:latin typeface="+mn-lt"/>
                <a:ea typeface="ＭＳ Ｐゴシック" panose="020B0600070205080204" pitchFamily="34" charset="-128"/>
              </a:rPr>
              <a:t>(</a:t>
            </a:r>
            <a:r>
              <a:rPr lang="en-GB" altLang="en-US" sz="900" dirty="0" smtClean="0">
                <a:solidFill>
                  <a:srgbClr val="833A88"/>
                </a:solidFill>
                <a:latin typeface="+mn-lt"/>
                <a:ea typeface="ＭＳ Ｐゴシック" panose="020B0600070205080204" pitchFamily="34" charset="-128"/>
              </a:rPr>
              <a:t>price volatilities, poverty induced immigration, reduced quality and volume produced in </a:t>
            </a:r>
            <a:r>
              <a:rPr lang="en-GB" altLang="en-US" sz="900" dirty="0" err="1" smtClean="0">
                <a:solidFill>
                  <a:srgbClr val="833A88"/>
                </a:solidFill>
                <a:latin typeface="+mn-lt"/>
                <a:ea typeface="ＭＳ Ｐゴシック" panose="020B0600070205080204" pitchFamily="34" charset="-128"/>
              </a:rPr>
              <a:t>Eu</a:t>
            </a:r>
            <a:r>
              <a:rPr lang="en-GB" altLang="en-US" sz="900" dirty="0" smtClean="0">
                <a:solidFill>
                  <a:srgbClr val="833A88"/>
                </a:solidFill>
                <a:latin typeface="+mn-lt"/>
                <a:ea typeface="ＭＳ Ｐゴシック" panose="020B0600070205080204" pitchFamily="34" charset="-128"/>
              </a:rPr>
              <a:t> (cc.), </a:t>
            </a:r>
            <a:r>
              <a:rPr lang="en-GB" altLang="en-US" sz="900" dirty="0">
                <a:solidFill>
                  <a:srgbClr val="833A88"/>
                </a:solidFill>
                <a:latin typeface="+mn-lt"/>
                <a:ea typeface="ＭＳ Ｐゴシック" panose="020B0600070205080204" pitchFamily="34" charset="-128"/>
              </a:rPr>
              <a:t>adverse impacts to yields from transboundary </a:t>
            </a:r>
            <a:r>
              <a:rPr lang="en-GB" altLang="en-US" sz="900" dirty="0" smtClean="0">
                <a:solidFill>
                  <a:srgbClr val="833A88"/>
                </a:solidFill>
                <a:latin typeface="+mn-lt"/>
                <a:ea typeface="ＭＳ Ｐゴシック" panose="020B0600070205080204" pitchFamily="34" charset="-128"/>
              </a:rPr>
              <a:t>pollution</a:t>
            </a:r>
            <a:endParaRPr lang="en-GB" altLang="en-US" sz="1000" dirty="0">
              <a:solidFill>
                <a:srgbClr val="833A88"/>
              </a:solidFill>
              <a:latin typeface="+mn-lt"/>
              <a:ea typeface="ＭＳ Ｐゴシック" panose="020B0600070205080204" pitchFamily="34" charset="-128"/>
            </a:endParaRPr>
          </a:p>
          <a:p>
            <a:pPr marL="263776" indent="-263776">
              <a:spcBef>
                <a:spcPts val="0"/>
              </a:spcBef>
            </a:pPr>
            <a:r>
              <a:rPr lang="en-GB" altLang="en-US" sz="1846" b="1" dirty="0" smtClean="0">
                <a:solidFill>
                  <a:srgbClr val="833A88"/>
                </a:solidFill>
                <a:latin typeface="+mn-lt"/>
                <a:ea typeface="ＭＳ Ｐゴシック" panose="020B0600070205080204" pitchFamily="34" charset="-128"/>
              </a:rPr>
              <a:t>Water</a:t>
            </a:r>
          </a:p>
          <a:p>
            <a:pPr marL="269875">
              <a:spcBef>
                <a:spcPts val="0"/>
              </a:spcBef>
              <a:buNone/>
            </a:pPr>
            <a:r>
              <a:rPr lang="en-GB" altLang="en-US" sz="900" dirty="0" smtClean="0">
                <a:solidFill>
                  <a:srgbClr val="833A88"/>
                </a:solidFill>
                <a:latin typeface="+mn-lt"/>
                <a:ea typeface="ＭＳ Ｐゴシック" panose="020B0600070205080204" pitchFamily="34" charset="-128"/>
              </a:rPr>
              <a:t>Drought and water scarcity in south, eutrophication, transboundary pollution</a:t>
            </a:r>
          </a:p>
          <a:p>
            <a:pPr marL="263776" indent="-263776">
              <a:spcBef>
                <a:spcPts val="0"/>
              </a:spcBef>
            </a:pPr>
            <a:r>
              <a:rPr lang="en-GB" altLang="en-US" sz="1846" b="1" dirty="0" smtClean="0">
                <a:solidFill>
                  <a:srgbClr val="833A88"/>
                </a:solidFill>
                <a:latin typeface="+mn-lt"/>
                <a:ea typeface="ＭＳ Ｐゴシック" panose="020B0600070205080204" pitchFamily="34" charset="-128"/>
              </a:rPr>
              <a:t>Energy</a:t>
            </a:r>
            <a:endParaRPr lang="en-GB" altLang="en-US" sz="1846" b="1" dirty="0">
              <a:solidFill>
                <a:srgbClr val="833A88"/>
              </a:solidFill>
              <a:latin typeface="+mn-lt"/>
              <a:ea typeface="ＭＳ Ｐゴシック" panose="020B0600070205080204" pitchFamily="34" charset="-128"/>
            </a:endParaRPr>
          </a:p>
          <a:p>
            <a:pPr marL="263776" indent="-263776">
              <a:spcBef>
                <a:spcPts val="0"/>
              </a:spcBef>
            </a:pPr>
            <a:r>
              <a:rPr lang="en-GB" altLang="en-US" sz="1846" b="1" dirty="0" smtClean="0">
                <a:solidFill>
                  <a:srgbClr val="833A88"/>
                </a:solidFill>
                <a:latin typeface="+mn-lt"/>
                <a:ea typeface="ＭＳ Ｐゴシック" panose="020B0600070205080204" pitchFamily="34" charset="-128"/>
              </a:rPr>
              <a:t>Materials</a:t>
            </a:r>
          </a:p>
          <a:p>
            <a:pPr marL="269875">
              <a:spcBef>
                <a:spcPts val="0"/>
              </a:spcBef>
              <a:buNone/>
            </a:pPr>
            <a:r>
              <a:rPr lang="en-GB" altLang="en-US" sz="900" dirty="0" smtClean="0">
                <a:solidFill>
                  <a:srgbClr val="833A88"/>
                </a:solidFill>
                <a:latin typeface="+mn-lt"/>
                <a:ea typeface="ＭＳ Ｐゴシック" panose="020B0600070205080204" pitchFamily="34" charset="-128"/>
              </a:rPr>
              <a:t>Competition fro resources, import </a:t>
            </a:r>
            <a:r>
              <a:rPr lang="en-GB" altLang="en-US" sz="900" dirty="0" err="1" smtClean="0">
                <a:solidFill>
                  <a:srgbClr val="833A88"/>
                </a:solidFill>
                <a:latin typeface="+mn-lt"/>
                <a:ea typeface="ＭＳ Ｐゴシック" panose="020B0600070205080204" pitchFamily="34" charset="-128"/>
              </a:rPr>
              <a:t>depndancy</a:t>
            </a:r>
            <a:endParaRPr lang="en-GB" altLang="en-US" sz="900" dirty="0">
              <a:solidFill>
                <a:srgbClr val="833A88"/>
              </a:solidFill>
              <a:latin typeface="+mn-lt"/>
              <a:ea typeface="ＭＳ Ｐゴシック" panose="020B0600070205080204" pitchFamily="34" charset="-128"/>
            </a:endParaRPr>
          </a:p>
          <a:p>
            <a:pPr marL="263776" indent="-263776">
              <a:spcBef>
                <a:spcPts val="0"/>
              </a:spcBef>
              <a:spcAft>
                <a:spcPts val="1108"/>
              </a:spcAft>
            </a:pPr>
            <a:r>
              <a:rPr lang="en-GB" altLang="en-US" sz="1846" b="1" dirty="0">
                <a:solidFill>
                  <a:srgbClr val="833A88"/>
                </a:solidFill>
                <a:latin typeface="+mn-lt"/>
                <a:ea typeface="ＭＳ Ｐゴシック" panose="020B0600070205080204" pitchFamily="34" charset="-128"/>
              </a:rPr>
              <a:t>Ecosystems</a:t>
            </a:r>
            <a:r>
              <a:rPr lang="en-GB" altLang="en-US" sz="1846" dirty="0">
                <a:solidFill>
                  <a:srgbClr val="833A88"/>
                </a:solidFill>
                <a:latin typeface="+mn-lt"/>
                <a:ea typeface="ＭＳ Ｐゴシック" panose="020B0600070205080204" pitchFamily="34" charset="-128"/>
              </a:rPr>
              <a:t> and their </a:t>
            </a:r>
            <a:r>
              <a:rPr lang="en-GB" altLang="en-US" sz="1846" dirty="0" smtClean="0">
                <a:solidFill>
                  <a:srgbClr val="833A88"/>
                </a:solidFill>
                <a:latin typeface="+mn-lt"/>
                <a:ea typeface="ＭＳ Ｐゴシック" panose="020B0600070205080204" pitchFamily="34" charset="-128"/>
              </a:rPr>
              <a:t>services</a:t>
            </a:r>
          </a:p>
          <a:p>
            <a:pPr>
              <a:spcBef>
                <a:spcPts val="738"/>
              </a:spcBef>
              <a:spcAft>
                <a:spcPts val="1108"/>
              </a:spcAft>
              <a:buNone/>
            </a:pPr>
            <a:endParaRPr lang="en-GB" altLang="en-US" sz="1846" dirty="0">
              <a:solidFill>
                <a:srgbClr val="833A88"/>
              </a:solidFill>
              <a:latin typeface="+mn-lt"/>
              <a:ea typeface="ＭＳ Ｐゴシック" panose="020B0600070205080204" pitchFamily="34" charset="-128"/>
            </a:endParaRPr>
          </a:p>
          <a:p>
            <a:pPr>
              <a:spcBef>
                <a:spcPts val="738"/>
              </a:spcBef>
              <a:spcAft>
                <a:spcPts val="738"/>
              </a:spcAft>
              <a:buNone/>
            </a:pPr>
            <a:r>
              <a:rPr lang="en-GB" altLang="en-US" sz="1846" dirty="0">
                <a:solidFill>
                  <a:srgbClr val="833A88"/>
                </a:solidFill>
                <a:latin typeface="+mn-lt"/>
                <a:ea typeface="ＭＳ Ｐゴシック" panose="020B0600070205080204" pitchFamily="34" charset="-128"/>
              </a:rPr>
              <a:t>Europe has opportunities through different response options to </a:t>
            </a:r>
            <a:br>
              <a:rPr lang="en-GB" altLang="en-US" sz="1846" dirty="0">
                <a:solidFill>
                  <a:srgbClr val="833A88"/>
                </a:solidFill>
                <a:latin typeface="+mn-lt"/>
                <a:ea typeface="ＭＳ Ｐゴシック" panose="020B0600070205080204" pitchFamily="34" charset="-128"/>
              </a:rPr>
            </a:br>
            <a:r>
              <a:rPr lang="en-GB" altLang="en-US" sz="1846" b="1" i="1" dirty="0">
                <a:solidFill>
                  <a:srgbClr val="833A88"/>
                </a:solidFill>
                <a:latin typeface="+mn-lt"/>
                <a:ea typeface="ＭＳ Ｐゴシック" panose="020B0600070205080204" pitchFamily="34" charset="-128"/>
              </a:rPr>
              <a:t>shape and adapt</a:t>
            </a:r>
            <a:r>
              <a:rPr lang="en-GB" altLang="en-US" sz="1846" i="1" dirty="0">
                <a:solidFill>
                  <a:srgbClr val="833A88"/>
                </a:solidFill>
                <a:latin typeface="+mn-lt"/>
                <a:ea typeface="ＭＳ Ｐゴシック" panose="020B0600070205080204" pitchFamily="34" charset="-128"/>
              </a:rPr>
              <a:t> </a:t>
            </a:r>
            <a:r>
              <a:rPr lang="en-GB" altLang="en-US" sz="1846" dirty="0">
                <a:solidFill>
                  <a:srgbClr val="833A88"/>
                </a:solidFill>
                <a:latin typeface="+mn-lt"/>
                <a:ea typeface="ＭＳ Ｐゴシック" panose="020B0600070205080204" pitchFamily="34" charset="-128"/>
              </a:rPr>
              <a:t>to global megatrends</a:t>
            </a: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15" y="1066633"/>
            <a:ext cx="4342582" cy="506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43736" y="118389"/>
            <a:ext cx="5894595" cy="584775"/>
          </a:xfrm>
          <a:prstGeom prst="rect">
            <a:avLst/>
          </a:prstGeom>
          <a:solidFill>
            <a:srgbClr val="006654"/>
          </a:solidFill>
        </p:spPr>
        <p:txBody>
          <a:bodyPr wrap="square">
            <a:spAutoFit/>
          </a:bodyPr>
          <a:lstStyle/>
          <a:p>
            <a:pPr marL="0" lvl="1" indent="0">
              <a:buNone/>
            </a:pPr>
            <a:r>
              <a:rPr lang="en-GB" sz="3200" b="1" dirty="0">
                <a:solidFill>
                  <a:schemeClr val="bg1"/>
                </a:solidFill>
              </a:rPr>
              <a:t>Impacts of </a:t>
            </a:r>
            <a:r>
              <a:rPr lang="en-GB" sz="3200" b="1" dirty="0" smtClean="0">
                <a:solidFill>
                  <a:schemeClr val="bg1"/>
                </a:solidFill>
              </a:rPr>
              <a:t>GMTs - Europe</a:t>
            </a:r>
            <a:endParaRPr lang="en-US" sz="3200" b="1" dirty="0">
              <a:solidFill>
                <a:schemeClr val="bg1"/>
              </a:solidFill>
            </a:endParaRPr>
          </a:p>
        </p:txBody>
      </p:sp>
      <p:sp>
        <p:nvSpPr>
          <p:cNvPr id="3" name="TextBox 2"/>
          <p:cNvSpPr txBox="1"/>
          <p:nvPr/>
        </p:nvSpPr>
        <p:spPr>
          <a:xfrm>
            <a:off x="682" y="4826675"/>
            <a:ext cx="9143318" cy="2031325"/>
          </a:xfrm>
          <a:prstGeom prst="rect">
            <a:avLst/>
          </a:prstGeom>
          <a:solidFill>
            <a:schemeClr val="accent3">
              <a:lumMod val="40000"/>
              <a:lumOff val="60000"/>
            </a:schemeClr>
          </a:solidFill>
        </p:spPr>
        <p:txBody>
          <a:bodyPr wrap="square" rtlCol="0">
            <a:spAutoFit/>
          </a:bodyPr>
          <a:lstStyle/>
          <a:p>
            <a:endParaRPr lang="en-GB" dirty="0" smtClean="0">
              <a:solidFill>
                <a:schemeClr val="accent2">
                  <a:lumMod val="75000"/>
                </a:schemeClr>
              </a:solidFill>
            </a:endParaRPr>
          </a:p>
          <a:p>
            <a:r>
              <a:rPr lang="en-GB" dirty="0" smtClean="0">
                <a:solidFill>
                  <a:srgbClr val="016357"/>
                </a:solidFill>
              </a:rPr>
              <a:t>We </a:t>
            </a:r>
            <a:r>
              <a:rPr lang="en-GB" dirty="0">
                <a:solidFill>
                  <a:srgbClr val="016357"/>
                </a:solidFill>
              </a:rPr>
              <a:t>basically have three choices: </a:t>
            </a:r>
            <a:r>
              <a:rPr lang="en-GB" b="1" dirty="0">
                <a:solidFill>
                  <a:srgbClr val="016357"/>
                </a:solidFill>
              </a:rPr>
              <a:t>mitigation, adaptation </a:t>
            </a:r>
            <a:r>
              <a:rPr lang="en-GB" b="1" dirty="0" smtClean="0">
                <a:solidFill>
                  <a:srgbClr val="016357"/>
                </a:solidFill>
              </a:rPr>
              <a:t>and suffering</a:t>
            </a:r>
            <a:r>
              <a:rPr lang="en-GB" b="1" dirty="0">
                <a:solidFill>
                  <a:srgbClr val="016357"/>
                </a:solidFill>
              </a:rPr>
              <a:t>.</a:t>
            </a:r>
            <a:r>
              <a:rPr lang="en-GB" dirty="0">
                <a:solidFill>
                  <a:srgbClr val="016357"/>
                </a:solidFill>
              </a:rPr>
              <a:t> </a:t>
            </a:r>
            <a:endParaRPr lang="en-GB" dirty="0" smtClean="0">
              <a:solidFill>
                <a:srgbClr val="016357"/>
              </a:solidFill>
            </a:endParaRPr>
          </a:p>
          <a:p>
            <a:r>
              <a:rPr lang="en-GB" dirty="0" smtClean="0">
                <a:solidFill>
                  <a:srgbClr val="016357"/>
                </a:solidFill>
              </a:rPr>
              <a:t>We’re </a:t>
            </a:r>
            <a:r>
              <a:rPr lang="en-GB" dirty="0">
                <a:solidFill>
                  <a:srgbClr val="016357"/>
                </a:solidFill>
              </a:rPr>
              <a:t>going to do some of each. The question is what </a:t>
            </a:r>
            <a:r>
              <a:rPr lang="en-GB" dirty="0" smtClean="0">
                <a:solidFill>
                  <a:srgbClr val="016357"/>
                </a:solidFill>
              </a:rPr>
              <a:t>the mix </a:t>
            </a:r>
            <a:r>
              <a:rPr lang="en-GB" dirty="0">
                <a:solidFill>
                  <a:srgbClr val="016357"/>
                </a:solidFill>
              </a:rPr>
              <a:t>is going to be. The more mitigation we do, the less </a:t>
            </a:r>
            <a:r>
              <a:rPr lang="en-GB" dirty="0" smtClean="0">
                <a:solidFill>
                  <a:srgbClr val="016357"/>
                </a:solidFill>
              </a:rPr>
              <a:t>adaptation will </a:t>
            </a:r>
            <a:r>
              <a:rPr lang="en-GB" dirty="0">
                <a:solidFill>
                  <a:srgbClr val="016357"/>
                </a:solidFill>
              </a:rPr>
              <a:t>be required and the less suffering there will be.</a:t>
            </a:r>
          </a:p>
          <a:p>
            <a:endParaRPr lang="en-GB" dirty="0" smtClean="0">
              <a:solidFill>
                <a:srgbClr val="016357"/>
              </a:solidFill>
            </a:endParaRPr>
          </a:p>
          <a:p>
            <a:r>
              <a:rPr lang="en-GB" dirty="0" smtClean="0">
                <a:solidFill>
                  <a:srgbClr val="016357"/>
                </a:solidFill>
              </a:rPr>
              <a:t>John </a:t>
            </a:r>
            <a:r>
              <a:rPr lang="en-GB" dirty="0" err="1">
                <a:solidFill>
                  <a:srgbClr val="016357"/>
                </a:solidFill>
              </a:rPr>
              <a:t>Holdren</a:t>
            </a:r>
            <a:r>
              <a:rPr lang="en-GB" dirty="0">
                <a:solidFill>
                  <a:srgbClr val="016357"/>
                </a:solidFill>
              </a:rPr>
              <a:t> (Obama’s Science Advisor</a:t>
            </a:r>
            <a:r>
              <a:rPr lang="en-GB" dirty="0" smtClean="0">
                <a:solidFill>
                  <a:srgbClr val="016357"/>
                </a:solidFill>
              </a:rPr>
              <a:t>)</a:t>
            </a:r>
          </a:p>
          <a:p>
            <a:endParaRPr lang="en-GB" dirty="0">
              <a:solidFill>
                <a:schemeClr val="accent2">
                  <a:lumMod val="75000"/>
                </a:schemeClr>
              </a:solidFill>
            </a:endParaRPr>
          </a:p>
        </p:txBody>
      </p:sp>
      <p:sp>
        <p:nvSpPr>
          <p:cNvPr id="5" name="TextBox 4"/>
          <p:cNvSpPr txBox="1"/>
          <p:nvPr/>
        </p:nvSpPr>
        <p:spPr>
          <a:xfrm>
            <a:off x="781050" y="3638550"/>
            <a:ext cx="514350" cy="215444"/>
          </a:xfrm>
          <a:prstGeom prst="rect">
            <a:avLst/>
          </a:prstGeom>
          <a:noFill/>
        </p:spPr>
        <p:txBody>
          <a:bodyPr wrap="square" rtlCol="0">
            <a:spAutoFit/>
          </a:bodyPr>
          <a:lstStyle/>
          <a:p>
            <a:r>
              <a:rPr lang="en-GB" sz="800" dirty="0" smtClean="0"/>
              <a:t>land</a:t>
            </a:r>
            <a:endParaRPr lang="en-GB" sz="800" dirty="0"/>
          </a:p>
        </p:txBody>
      </p:sp>
    </p:spTree>
    <p:extLst>
      <p:ext uri="{BB962C8B-B14F-4D97-AF65-F5344CB8AC3E}">
        <p14:creationId xmlns:p14="http://schemas.microsoft.com/office/powerpoint/2010/main" val="9895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277511" y="179804"/>
            <a:ext cx="8059121" cy="447776"/>
          </a:xfrm>
          <a:prstGeom prst="rect">
            <a:avLst/>
          </a:prstGeom>
          <a:solidFill>
            <a:srgbClr val="016357"/>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GB" sz="2585" dirty="0">
                <a:solidFill>
                  <a:schemeClr val="bg1"/>
                </a:solidFill>
              </a:rPr>
              <a:t>Impacts of GMTs – National level</a:t>
            </a:r>
            <a:endParaRPr lang="en-US" sz="2585"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3184377"/>
              </p:ext>
            </p:extLst>
          </p:nvPr>
        </p:nvGraphicFramePr>
        <p:xfrm>
          <a:off x="793375" y="3135242"/>
          <a:ext cx="7678271" cy="3587750"/>
        </p:xfrm>
        <a:graphic>
          <a:graphicData uri="http://schemas.openxmlformats.org/drawingml/2006/table">
            <a:tbl>
              <a:tblPr firstRow="1" firstCol="1" bandRow="1" bandCol="1">
                <a:tableStyleId>{5C22544A-7EE6-4342-B048-85BDC9FD1C3A}</a:tableStyleId>
              </a:tblPr>
              <a:tblGrid>
                <a:gridCol w="2791694"/>
                <a:gridCol w="4886577"/>
              </a:tblGrid>
              <a:tr h="643382">
                <a:tc>
                  <a:txBody>
                    <a:bodyPr/>
                    <a:lstStyle/>
                    <a:p>
                      <a:pPr algn="ctr">
                        <a:lnSpc>
                          <a:spcPct val="115000"/>
                        </a:lnSpc>
                        <a:spcAft>
                          <a:spcPts val="0"/>
                        </a:spcAft>
                      </a:pPr>
                      <a:r>
                        <a:rPr lang="en-US" sz="1400" dirty="0">
                          <a:effectLst/>
                        </a:rPr>
                        <a:t> </a:t>
                      </a:r>
                      <a:endParaRPr lang="en-GB" sz="1400" dirty="0">
                        <a:effectLst/>
                      </a:endParaRPr>
                    </a:p>
                    <a:p>
                      <a:pPr algn="ctr">
                        <a:lnSpc>
                          <a:spcPct val="115000"/>
                        </a:lnSpc>
                        <a:spcAft>
                          <a:spcPts val="0"/>
                        </a:spcAft>
                      </a:pPr>
                      <a:r>
                        <a:rPr lang="en-US" sz="1400" dirty="0">
                          <a:effectLst/>
                        </a:rPr>
                        <a:t>Slovenian national </a:t>
                      </a:r>
                      <a:r>
                        <a:rPr lang="en-US" sz="1400" dirty="0" smtClean="0">
                          <a:effectLst/>
                        </a:rPr>
                        <a:t>indicator</a:t>
                      </a:r>
                      <a:endParaRPr lang="en-GB" sz="1400" dirty="0">
                        <a:effectLst/>
                      </a:endParaRPr>
                    </a:p>
                  </a:txBody>
                  <a:tcPr marL="23446" marR="23446" marT="0" marB="0"/>
                </a:tc>
                <a:tc>
                  <a:txBody>
                    <a:bodyPr/>
                    <a:lstStyle/>
                    <a:p>
                      <a:pPr>
                        <a:lnSpc>
                          <a:spcPct val="115000"/>
                        </a:lnSpc>
                        <a:spcAft>
                          <a:spcPts val="0"/>
                        </a:spcAft>
                      </a:pPr>
                      <a:r>
                        <a:rPr lang="en-US" sz="1400" dirty="0">
                          <a:effectLst/>
                        </a:rPr>
                        <a:t> </a:t>
                      </a:r>
                      <a:endParaRPr lang="en-GB" sz="1400" dirty="0">
                        <a:effectLst/>
                      </a:endParaRPr>
                    </a:p>
                    <a:p>
                      <a:pPr>
                        <a:lnSpc>
                          <a:spcPct val="115000"/>
                        </a:lnSpc>
                        <a:spcAft>
                          <a:spcPts val="0"/>
                        </a:spcAft>
                      </a:pPr>
                      <a:r>
                        <a:rPr lang="en-US" sz="1400" dirty="0">
                          <a:effectLst/>
                        </a:rPr>
                        <a:t>Link to </a:t>
                      </a:r>
                      <a:r>
                        <a:rPr lang="en-US" sz="1400" dirty="0" smtClean="0">
                          <a:effectLst/>
                        </a:rPr>
                        <a:t>GMT</a:t>
                      </a:r>
                      <a:endParaRPr lang="en-GB" sz="1400" dirty="0">
                        <a:effectLst/>
                      </a:endParaRPr>
                    </a:p>
                  </a:txBody>
                  <a:tcPr marL="23446" marR="23446" marT="0" marB="0"/>
                </a:tc>
              </a:tr>
              <a:tr h="230834">
                <a:tc>
                  <a:txBody>
                    <a:bodyPr/>
                    <a:lstStyle/>
                    <a:p>
                      <a:pPr algn="ctr">
                        <a:lnSpc>
                          <a:spcPct val="115000"/>
                        </a:lnSpc>
                        <a:spcAft>
                          <a:spcPts val="0"/>
                        </a:spcAft>
                      </a:pPr>
                      <a:r>
                        <a:rPr lang="en-US" sz="1400" b="1" dirty="0">
                          <a:effectLst/>
                        </a:rPr>
                        <a:t>6</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3"/>
                        </a:rPr>
                        <a:t>Diverging global population trends</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461669">
                <a:tc>
                  <a:txBody>
                    <a:bodyPr/>
                    <a:lstStyle/>
                    <a:p>
                      <a:pPr algn="ctr">
                        <a:lnSpc>
                          <a:spcPct val="115000"/>
                        </a:lnSpc>
                        <a:spcAft>
                          <a:spcPts val="0"/>
                        </a:spcAft>
                      </a:pPr>
                      <a:r>
                        <a:rPr lang="en-US" sz="1400" b="1" dirty="0">
                          <a:effectLst/>
                        </a:rPr>
                        <a:t>13</a:t>
                      </a:r>
                      <a:endParaRPr lang="en-GB" sz="1400" b="1" dirty="0">
                        <a:effectLst/>
                      </a:endParaRPr>
                    </a:p>
                    <a:p>
                      <a:pPr algn="ctr">
                        <a:lnSpc>
                          <a:spcPct val="115000"/>
                        </a:lnSpc>
                        <a:spcAft>
                          <a:spcPts val="0"/>
                        </a:spcAft>
                      </a:pPr>
                      <a:r>
                        <a:rPr lang="en-US" sz="1400" b="1" dirty="0">
                          <a:effectLst/>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4"/>
                        </a:rPr>
                        <a:t>Towards a more urban world</a:t>
                      </a:r>
                      <a:r>
                        <a:rPr lang="en-GB" sz="1400" dirty="0">
                          <a:effectLst/>
                        </a:rPr>
                        <a:t>:.</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b="1" dirty="0">
                          <a:effectLst/>
                        </a:rPr>
                        <a:t>18</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5"/>
                        </a:rPr>
                        <a:t>Changing disease burdens and risks of pandemics:</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b="1" dirty="0">
                          <a:effectLst/>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6"/>
                        </a:rPr>
                        <a:t>Accelerating technological change</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b="1" dirty="0">
                          <a:effectLst/>
                        </a:rPr>
                        <a:t>3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7"/>
                        </a:rPr>
                        <a:t>Continued economic growth?</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b="1" dirty="0">
                          <a:effectLst/>
                        </a:rPr>
                        <a:t>1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8"/>
                        </a:rPr>
                        <a:t>An increasingly multipolar world</a:t>
                      </a:r>
                      <a:r>
                        <a:rPr lang="en-GB" sz="1400" dirty="0">
                          <a:effectLst/>
                        </a:rPr>
                        <a:t>:.</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b="1" dirty="0">
                          <a:effectLst/>
                        </a:rPr>
                        <a:t>20</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9"/>
                        </a:rPr>
                        <a:t>Intensified global competition for resources</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dirty="0">
                          <a:effectLst/>
                        </a:rPr>
                        <a:t>18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10"/>
                        </a:rPr>
                        <a:t>Growing pressures on ecosystems</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dirty="0">
                          <a:effectLst/>
                        </a:rPr>
                        <a:t>18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11"/>
                        </a:rPr>
                        <a:t>Increasingly severe consequences of climate change</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dirty="0">
                          <a:effectLst/>
                        </a:rPr>
                        <a:t>41</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12"/>
                        </a:rPr>
                        <a:t>Increasing environmental pollution</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r h="230834">
                <a:tc>
                  <a:txBody>
                    <a:bodyPr/>
                    <a:lstStyle/>
                    <a:p>
                      <a:pPr algn="ctr">
                        <a:lnSpc>
                          <a:spcPct val="115000"/>
                        </a:lnSpc>
                        <a:spcAft>
                          <a:spcPts val="0"/>
                        </a:spcAft>
                      </a:pPr>
                      <a:r>
                        <a:rPr lang="en-US" sz="1400" dirty="0">
                          <a:effectLst/>
                        </a:rPr>
                        <a:t>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46" marR="23446" marT="0" marB="0"/>
                </a:tc>
                <a:tc>
                  <a:txBody>
                    <a:bodyPr/>
                    <a:lstStyle/>
                    <a:p>
                      <a:pPr>
                        <a:lnSpc>
                          <a:spcPct val="115000"/>
                        </a:lnSpc>
                      </a:pPr>
                      <a:r>
                        <a:rPr lang="en-GB" sz="1400" u="sng" dirty="0">
                          <a:effectLst/>
                          <a:hlinkClick r:id="rId13"/>
                        </a:rPr>
                        <a:t>Diversifying approaches to governance</a:t>
                      </a:r>
                      <a:endParaRPr lang="en-GB" sz="1400" dirty="0">
                        <a:effectLst/>
                        <a:latin typeface="Times New Roman" panose="02020603050405020304" pitchFamily="18" charset="0"/>
                        <a:ea typeface="Times New Roman" panose="02020603050405020304" pitchFamily="18" charset="0"/>
                      </a:endParaRPr>
                    </a:p>
                  </a:txBody>
                  <a:tcPr marL="23446" marR="23446" marT="0" marB="0"/>
                </a:tc>
              </a:tr>
            </a:tbl>
          </a:graphicData>
        </a:graphic>
      </p:graphicFrame>
      <p:sp>
        <p:nvSpPr>
          <p:cNvPr id="6" name="TextBox 5"/>
          <p:cNvSpPr txBox="1"/>
          <p:nvPr/>
        </p:nvSpPr>
        <p:spPr>
          <a:xfrm>
            <a:off x="468874" y="996708"/>
            <a:ext cx="8510954" cy="2138534"/>
          </a:xfrm>
          <a:prstGeom prst="rect">
            <a:avLst/>
          </a:prstGeom>
          <a:solidFill>
            <a:schemeClr val="bg1"/>
          </a:solidFill>
        </p:spPr>
        <p:txBody>
          <a:bodyPr wrap="square" rtlCol="0">
            <a:spAutoFit/>
          </a:bodyPr>
          <a:lstStyle/>
          <a:p>
            <a:r>
              <a:rPr lang="en-GB" sz="1662" b="1" dirty="0"/>
              <a:t>EIONET NRC FLIS –project </a:t>
            </a:r>
            <a:r>
              <a:rPr lang="en-GB" sz="1662" dirty="0"/>
              <a:t>coordinated by CH to collectively investigate national impacts of GMT under the same methodology (2015-2016-2017)</a:t>
            </a:r>
          </a:p>
          <a:p>
            <a:endParaRPr lang="en-GB" sz="1662" dirty="0"/>
          </a:p>
          <a:p>
            <a:r>
              <a:rPr lang="en-GB" sz="1662" dirty="0"/>
              <a:t>Some countries already specifically </a:t>
            </a:r>
            <a:r>
              <a:rPr lang="en-GB" sz="1662" b="1" dirty="0"/>
              <a:t>included GMTs and their impacts in latest </a:t>
            </a:r>
            <a:r>
              <a:rPr lang="en-GB" sz="1662" b="1" dirty="0" err="1"/>
              <a:t>SoE</a:t>
            </a:r>
            <a:r>
              <a:rPr lang="en-GB" sz="1662" b="1" dirty="0"/>
              <a:t> reports </a:t>
            </a:r>
            <a:r>
              <a:rPr lang="en-GB" sz="1662" dirty="0"/>
              <a:t>(Belgium, Switzerland, </a:t>
            </a:r>
            <a:r>
              <a:rPr lang="en-GB" sz="1662" dirty="0" smtClean="0"/>
              <a:t>Austria, Slovakia, Hungary) </a:t>
            </a:r>
            <a:endParaRPr lang="en-GB" sz="1662" dirty="0"/>
          </a:p>
          <a:p>
            <a:endParaRPr lang="en-GB" sz="1662" dirty="0"/>
          </a:p>
          <a:p>
            <a:r>
              <a:rPr lang="en-GB" sz="1662" b="1" dirty="0"/>
              <a:t>ARSO- indicator database </a:t>
            </a:r>
            <a:r>
              <a:rPr lang="en-GB" sz="1662" dirty="0"/>
              <a:t>– many links to GMT can  enable assessment, lack of forward-looking indicators</a:t>
            </a:r>
          </a:p>
        </p:txBody>
      </p:sp>
    </p:spTree>
    <p:extLst>
      <p:ext uri="{BB962C8B-B14F-4D97-AF65-F5344CB8AC3E}">
        <p14:creationId xmlns:p14="http://schemas.microsoft.com/office/powerpoint/2010/main" val="1864174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11 Global megatrends and sustainability challenges</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611328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3953" y="6386086"/>
            <a:ext cx="2808312" cy="276999"/>
          </a:xfrm>
          <a:prstGeom prst="rect">
            <a:avLst/>
          </a:prstGeom>
          <a:noFill/>
        </p:spPr>
        <p:txBody>
          <a:bodyPr wrap="square" rtlCol="0">
            <a:spAutoFit/>
          </a:bodyPr>
          <a:lstStyle/>
          <a:p>
            <a:r>
              <a:rPr lang="da-DK" sz="1200" b="1" dirty="0" smtClean="0"/>
              <a:t>Source: UNEP 2012 - GEO5</a:t>
            </a:r>
            <a:endParaRPr lang="en-GB" sz="1200" b="1" dirty="0"/>
          </a:p>
        </p:txBody>
      </p:sp>
      <p:cxnSp>
        <p:nvCxnSpPr>
          <p:cNvPr id="13" name="Straight Arrow Connector 12"/>
          <p:cNvCxnSpPr/>
          <p:nvPr/>
        </p:nvCxnSpPr>
        <p:spPr>
          <a:xfrm flipH="1">
            <a:off x="8228610" y="2741866"/>
            <a:ext cx="13121" cy="222919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71793" y="5899306"/>
            <a:ext cx="1897941" cy="307777"/>
          </a:xfrm>
          <a:prstGeom prst="rect">
            <a:avLst/>
          </a:prstGeom>
          <a:noFill/>
        </p:spPr>
        <p:txBody>
          <a:bodyPr wrap="square" rtlCol="0">
            <a:spAutoFit/>
          </a:bodyPr>
          <a:lstStyle/>
          <a:p>
            <a:pPr algn="ctr"/>
            <a:r>
              <a:rPr lang="en-GB" sz="1400" b="1" dirty="0" smtClean="0">
                <a:solidFill>
                  <a:srgbClr val="C00000"/>
                </a:solidFill>
              </a:rPr>
              <a:t>‘good life</a:t>
            </a:r>
            <a:r>
              <a:rPr lang="en-GB" sz="1100" b="1" dirty="0" smtClean="0">
                <a:solidFill>
                  <a:srgbClr val="C00000"/>
                </a:solidFill>
              </a:rPr>
              <a:t>’</a:t>
            </a:r>
            <a:endParaRPr lang="en-GB" sz="1100" b="1" dirty="0">
              <a:solidFill>
                <a:srgbClr val="C00000"/>
              </a:solidFill>
            </a:endParaRPr>
          </a:p>
        </p:txBody>
      </p:sp>
      <p:sp>
        <p:nvSpPr>
          <p:cNvPr id="11" name="Right Brace 10"/>
          <p:cNvSpPr/>
          <p:nvPr/>
        </p:nvSpPr>
        <p:spPr>
          <a:xfrm>
            <a:off x="7710624" y="5255629"/>
            <a:ext cx="216024" cy="623533"/>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7988144" y="5241824"/>
            <a:ext cx="1155856" cy="600164"/>
          </a:xfrm>
          <a:prstGeom prst="rect">
            <a:avLst/>
          </a:prstGeom>
          <a:noFill/>
        </p:spPr>
        <p:txBody>
          <a:bodyPr wrap="square" rtlCol="0">
            <a:spAutoFit/>
          </a:bodyPr>
          <a:lstStyle/>
          <a:p>
            <a:r>
              <a:rPr lang="en-GB" sz="1100" b="1" dirty="0" smtClean="0">
                <a:solidFill>
                  <a:srgbClr val="C00000"/>
                </a:solidFill>
              </a:rPr>
              <a:t>Within environmental limits</a:t>
            </a:r>
            <a:endParaRPr lang="en-GB" sz="1100" b="1" dirty="0">
              <a:solidFill>
                <a:srgbClr val="C00000"/>
              </a:solidFill>
            </a:endParaRPr>
          </a:p>
        </p:txBody>
      </p:sp>
      <p:sp>
        <p:nvSpPr>
          <p:cNvPr id="10" name="TextBox 9"/>
          <p:cNvSpPr txBox="1"/>
          <p:nvPr/>
        </p:nvSpPr>
        <p:spPr>
          <a:xfrm>
            <a:off x="0" y="-5577"/>
            <a:ext cx="9144000" cy="830997"/>
          </a:xfrm>
          <a:prstGeom prst="rect">
            <a:avLst/>
          </a:prstGeom>
          <a:noFill/>
        </p:spPr>
        <p:txBody>
          <a:bodyPr wrap="square" rtlCol="0">
            <a:spAutoFit/>
          </a:bodyPr>
          <a:lstStyle/>
          <a:p>
            <a:r>
              <a:rPr lang="fr-BE" sz="2400" b="1" dirty="0" smtClean="0">
                <a:solidFill>
                  <a:schemeClr val="bg1"/>
                </a:solidFill>
                <a:latin typeface="Verdana" pitchFamily="34" charset="0"/>
                <a:ea typeface="+mj-ea"/>
                <a:cs typeface="+mj-cs"/>
              </a:rPr>
              <a:t>7th EAP: « Living </a:t>
            </a:r>
            <a:r>
              <a:rPr lang="fr-BE" sz="2400" b="1" dirty="0" err="1" smtClean="0">
                <a:solidFill>
                  <a:schemeClr val="bg1"/>
                </a:solidFill>
                <a:latin typeface="Verdana" pitchFamily="34" charset="0"/>
                <a:ea typeface="+mj-ea"/>
                <a:cs typeface="+mj-cs"/>
              </a:rPr>
              <a:t>well</a:t>
            </a:r>
            <a:r>
              <a:rPr lang="fr-BE" sz="2400" b="1" dirty="0" smtClean="0">
                <a:solidFill>
                  <a:schemeClr val="bg1"/>
                </a:solidFill>
                <a:latin typeface="Verdana" pitchFamily="34" charset="0"/>
                <a:ea typeface="+mj-ea"/>
                <a:cs typeface="+mj-cs"/>
              </a:rPr>
              <a:t>…</a:t>
            </a:r>
            <a:r>
              <a:rPr lang="fr-BE" sz="2400" b="1" dirty="0" err="1" smtClean="0">
                <a:solidFill>
                  <a:schemeClr val="bg1"/>
                </a:solidFill>
                <a:latin typeface="Verdana" pitchFamily="34" charset="0"/>
                <a:ea typeface="+mj-ea"/>
                <a:cs typeface="+mj-cs"/>
              </a:rPr>
              <a:t>within</a:t>
            </a:r>
            <a:r>
              <a:rPr lang="fr-BE" sz="2400" b="1" dirty="0" smtClean="0">
                <a:solidFill>
                  <a:schemeClr val="bg1"/>
                </a:solidFill>
                <a:latin typeface="Verdana" pitchFamily="34" charset="0"/>
                <a:ea typeface="+mj-ea"/>
                <a:cs typeface="+mj-cs"/>
              </a:rPr>
              <a:t> the </a:t>
            </a:r>
            <a:r>
              <a:rPr lang="fr-BE" sz="2400" b="1" dirty="0" err="1" smtClean="0">
                <a:solidFill>
                  <a:schemeClr val="bg1"/>
                </a:solidFill>
                <a:latin typeface="Verdana" pitchFamily="34" charset="0"/>
                <a:ea typeface="+mj-ea"/>
                <a:cs typeface="+mj-cs"/>
              </a:rPr>
              <a:t>ecological</a:t>
            </a:r>
            <a:r>
              <a:rPr lang="fr-BE" sz="2400" b="1" dirty="0" smtClean="0">
                <a:solidFill>
                  <a:schemeClr val="bg1"/>
                </a:solidFill>
                <a:latin typeface="Verdana" pitchFamily="34" charset="0"/>
                <a:ea typeface="+mj-ea"/>
                <a:cs typeface="+mj-cs"/>
              </a:rPr>
              <a:t> </a:t>
            </a:r>
            <a:r>
              <a:rPr lang="fr-BE" sz="2400" b="1" dirty="0" err="1" smtClean="0">
                <a:solidFill>
                  <a:schemeClr val="bg1"/>
                </a:solidFill>
                <a:latin typeface="Verdana" pitchFamily="34" charset="0"/>
                <a:ea typeface="+mj-ea"/>
                <a:cs typeface="+mj-cs"/>
              </a:rPr>
              <a:t>limits</a:t>
            </a:r>
            <a:r>
              <a:rPr lang="fr-BE" sz="2400" b="1" dirty="0" smtClean="0">
                <a:solidFill>
                  <a:schemeClr val="bg1"/>
                </a:solidFill>
                <a:latin typeface="Verdana" pitchFamily="34" charset="0"/>
                <a:ea typeface="+mj-ea"/>
                <a:cs typeface="+mj-cs"/>
              </a:rPr>
              <a:t> of </a:t>
            </a:r>
            <a:r>
              <a:rPr lang="fr-BE" sz="2400" b="1" dirty="0" err="1">
                <a:solidFill>
                  <a:schemeClr val="bg1"/>
                </a:solidFill>
                <a:latin typeface="Verdana" pitchFamily="34" charset="0"/>
                <a:ea typeface="+mj-ea"/>
                <a:cs typeface="+mj-cs"/>
              </a:rPr>
              <a:t>our</a:t>
            </a:r>
            <a:r>
              <a:rPr lang="fr-BE" sz="2400" b="1" dirty="0">
                <a:solidFill>
                  <a:schemeClr val="bg1"/>
                </a:solidFill>
                <a:latin typeface="Verdana" pitchFamily="34" charset="0"/>
                <a:ea typeface="+mj-ea"/>
                <a:cs typeface="+mj-cs"/>
              </a:rPr>
              <a:t> </a:t>
            </a:r>
            <a:r>
              <a:rPr lang="fr-BE" sz="2400" b="1" dirty="0" err="1" smtClean="0">
                <a:solidFill>
                  <a:schemeClr val="bg1"/>
                </a:solidFill>
                <a:latin typeface="Verdana" pitchFamily="34" charset="0"/>
                <a:ea typeface="+mj-ea"/>
                <a:cs typeface="+mj-cs"/>
              </a:rPr>
              <a:t>planet</a:t>
            </a:r>
            <a:r>
              <a:rPr lang="fr-BE" sz="2400" b="1" dirty="0" smtClean="0">
                <a:solidFill>
                  <a:schemeClr val="bg1"/>
                </a:solidFill>
                <a:latin typeface="Verdana" pitchFamily="34" charset="0"/>
                <a:ea typeface="+mj-ea"/>
                <a:cs typeface="+mj-cs"/>
              </a:rPr>
              <a:t>« </a:t>
            </a:r>
            <a:endParaRPr lang="fr-BE" sz="2400" b="1" dirty="0">
              <a:solidFill>
                <a:schemeClr val="bg1"/>
              </a:solidFill>
              <a:latin typeface="Verdana" pitchFamily="34" charset="0"/>
            </a:endParaRPr>
          </a:p>
        </p:txBody>
      </p:sp>
      <p:sp>
        <p:nvSpPr>
          <p:cNvPr id="2" name="TextBox 1"/>
          <p:cNvSpPr txBox="1"/>
          <p:nvPr/>
        </p:nvSpPr>
        <p:spPr>
          <a:xfrm>
            <a:off x="7624687" y="1824774"/>
            <a:ext cx="1641067" cy="923330"/>
          </a:xfrm>
          <a:prstGeom prst="rect">
            <a:avLst/>
          </a:prstGeom>
          <a:noFill/>
        </p:spPr>
        <p:txBody>
          <a:bodyPr wrap="square" rtlCol="0">
            <a:spAutoFit/>
          </a:bodyPr>
          <a:lstStyle/>
          <a:p>
            <a:r>
              <a:rPr lang="en-GB" dirty="0" smtClean="0">
                <a:solidFill>
                  <a:srgbClr val="C00000"/>
                </a:solidFill>
              </a:rPr>
              <a:t>Long term sustainability transition</a:t>
            </a:r>
            <a:endParaRPr lang="en-GB" dirty="0">
              <a:solidFill>
                <a:srgbClr val="C00000"/>
              </a:solidFill>
            </a:endParaRPr>
          </a:p>
        </p:txBody>
      </p:sp>
      <p:pic>
        <p:nvPicPr>
          <p:cNvPr id="14" name="Picture 2" descr="http://www.eea.europa.eu/data-and-maps/figures/correlation-of-ecological-footprint-2008/figure0_1.png/image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43" y="1469097"/>
            <a:ext cx="6215244" cy="47747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3059832" y="2537901"/>
            <a:ext cx="3708412" cy="2245896"/>
          </a:xfrm>
          <a:prstGeom prst="straightConnector1">
            <a:avLst/>
          </a:prstGeom>
          <a:ln w="76200">
            <a:solidFill>
              <a:srgbClr val="A5002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8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53245" y="2900788"/>
            <a:ext cx="5212129" cy="3170000"/>
          </a:xfrm>
          <a:prstGeom prst="rect">
            <a:avLst/>
          </a:prstGeom>
        </p:spPr>
      </p:pic>
      <p:sp>
        <p:nvSpPr>
          <p:cNvPr id="6" name="Text Placeholder 1"/>
          <p:cNvSpPr txBox="1">
            <a:spLocks/>
          </p:cNvSpPr>
          <p:nvPr/>
        </p:nvSpPr>
        <p:spPr>
          <a:xfrm>
            <a:off x="1377000" y="925057"/>
            <a:ext cx="7765420" cy="455123"/>
          </a:xfrm>
          <a:prstGeom prst="rect">
            <a:avLst/>
          </a:prstGeom>
        </p:spPr>
        <p:txBody>
          <a:bodyPr/>
          <a:lst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2400" dirty="0">
                <a:solidFill>
                  <a:srgbClr val="002060"/>
                </a:solidFill>
                <a:latin typeface="Calibri" charset="0"/>
                <a:ea typeface="Calibri" charset="0"/>
                <a:cs typeface="Calibri" charset="0"/>
              </a:rPr>
              <a:t>Systemic challenges require systemic solutions</a:t>
            </a:r>
          </a:p>
          <a:p>
            <a:endParaRPr lang="en-GB" sz="2400" dirty="0"/>
          </a:p>
        </p:txBody>
      </p:sp>
      <p:sp>
        <p:nvSpPr>
          <p:cNvPr id="7" name="Rectangle 6"/>
          <p:cNvSpPr/>
          <p:nvPr/>
        </p:nvSpPr>
        <p:spPr>
          <a:xfrm>
            <a:off x="562708" y="1457161"/>
            <a:ext cx="8077200" cy="600164"/>
          </a:xfrm>
          <a:prstGeom prst="rect">
            <a:avLst/>
          </a:prstGeom>
        </p:spPr>
        <p:txBody>
          <a:bodyPr wrap="square">
            <a:spAutoFit/>
          </a:bodyPr>
          <a:lstStyle/>
          <a:p>
            <a:r>
              <a:rPr lang="en-GB" altLang="en-US" sz="1650" dirty="0">
                <a:solidFill>
                  <a:srgbClr val="202661"/>
                </a:solidFill>
                <a:latin typeface="Arial" charset="0"/>
                <a:ea typeface="Arial" charset="0"/>
                <a:cs typeface="Arial" charset="0"/>
              </a:rPr>
              <a:t>Second, because the co-evolution of technological and societal systems creates </a:t>
            </a:r>
            <a:r>
              <a:rPr lang="en-GB" altLang="en-US" sz="1650" dirty="0">
                <a:solidFill>
                  <a:srgbClr val="FF0000"/>
                </a:solidFill>
                <a:latin typeface="Arial" charset="0"/>
                <a:ea typeface="Arial" charset="0"/>
                <a:cs typeface="Arial" charset="0"/>
              </a:rPr>
              <a:t>lock-ins, feedbacks and trade-offs</a:t>
            </a:r>
            <a:r>
              <a:rPr lang="en-GB" altLang="en-US" sz="1650" dirty="0">
                <a:solidFill>
                  <a:srgbClr val="202661"/>
                </a:solidFill>
                <a:latin typeface="Arial" charset="0"/>
                <a:ea typeface="Arial" charset="0"/>
                <a:cs typeface="Arial" charset="0"/>
              </a:rPr>
              <a:t>, implying the need for a systemic perspective.</a:t>
            </a:r>
          </a:p>
        </p:txBody>
      </p:sp>
      <p:sp>
        <p:nvSpPr>
          <p:cNvPr id="9" name="Text Placeholder 4"/>
          <p:cNvSpPr txBox="1">
            <a:spLocks/>
          </p:cNvSpPr>
          <p:nvPr/>
        </p:nvSpPr>
        <p:spPr>
          <a:xfrm>
            <a:off x="1965961" y="5533160"/>
            <a:ext cx="1143000" cy="196208"/>
          </a:xfrm>
          <a:prstGeom prst="rect">
            <a:avLst/>
          </a:prstGeom>
          <a:noFill/>
        </p:spPr>
        <p:txBody>
          <a:bodyPr wrap="square" rtlCol="0">
            <a:spAutoFit/>
          </a:bodyPr>
          <a:lstStyle>
            <a:defPPr>
              <a:defRPr lang="en-US"/>
            </a:defPPr>
            <a:lvl1pPr>
              <a:spcBef>
                <a:spcPct val="20000"/>
              </a:spcBef>
              <a:defRPr sz="900">
                <a:solidFill>
                  <a:schemeClr val="bg1">
                    <a:lumMod val="50000"/>
                  </a:schemeClr>
                </a:solidFill>
              </a:defRPr>
            </a:lvl1pPr>
          </a:lstStyle>
          <a:p>
            <a:r>
              <a:rPr lang="en-GB" sz="675" dirty="0"/>
              <a:t>Source: EEA</a:t>
            </a:r>
          </a:p>
        </p:txBody>
      </p:sp>
      <p:grpSp>
        <p:nvGrpSpPr>
          <p:cNvPr id="8" name="Group 7"/>
          <p:cNvGrpSpPr>
            <a:grpSpLocks noChangeAspect="1"/>
          </p:cNvGrpSpPr>
          <p:nvPr/>
        </p:nvGrpSpPr>
        <p:grpSpPr>
          <a:xfrm>
            <a:off x="1377000" y="2536596"/>
            <a:ext cx="4932641" cy="3707832"/>
            <a:chOff x="1664424" y="1383085"/>
            <a:chExt cx="6704865" cy="5040000"/>
          </a:xfrm>
        </p:grpSpPr>
        <p:sp>
          <p:nvSpPr>
            <p:cNvPr id="11" name="Pentagon 10"/>
            <p:cNvSpPr/>
            <p:nvPr/>
          </p:nvSpPr>
          <p:spPr>
            <a:xfrm>
              <a:off x="1688139" y="3881323"/>
              <a:ext cx="708978" cy="16981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e 11"/>
            <p:cNvSpPr/>
            <p:nvPr/>
          </p:nvSpPr>
          <p:spPr>
            <a:xfrm rot="10800000">
              <a:off x="3291911" y="2992890"/>
              <a:ext cx="1972346" cy="1958846"/>
            </a:xfrm>
            <a:prstGeom prst="pie">
              <a:avLst>
                <a:gd name="adj1" fmla="val 0"/>
                <a:gd name="adj2" fmla="val 540000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Pie 12"/>
            <p:cNvSpPr/>
            <p:nvPr/>
          </p:nvSpPr>
          <p:spPr>
            <a:xfrm rot="5400000">
              <a:off x="3223800" y="2911281"/>
              <a:ext cx="2129501" cy="1951411"/>
            </a:xfrm>
            <a:prstGeom prst="pie">
              <a:avLst>
                <a:gd name="adj1" fmla="val 0"/>
                <a:gd name="adj2" fmla="val 5400004"/>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Pentagon 13"/>
            <p:cNvSpPr/>
            <p:nvPr/>
          </p:nvSpPr>
          <p:spPr>
            <a:xfrm rot="1024412">
              <a:off x="1773273" y="3242376"/>
              <a:ext cx="708978" cy="16981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rot="1978681">
              <a:off x="2042628" y="2643799"/>
              <a:ext cx="708978" cy="16981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entagon 15"/>
            <p:cNvSpPr/>
            <p:nvPr/>
          </p:nvSpPr>
          <p:spPr>
            <a:xfrm rot="2843127">
              <a:off x="2462870" y="2179500"/>
              <a:ext cx="708978" cy="169818"/>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entagon 16"/>
            <p:cNvSpPr/>
            <p:nvPr/>
          </p:nvSpPr>
          <p:spPr>
            <a:xfrm rot="3991114">
              <a:off x="3025920" y="1831932"/>
              <a:ext cx="708978" cy="169818"/>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7"/>
            <p:cNvSpPr/>
            <p:nvPr/>
          </p:nvSpPr>
          <p:spPr>
            <a:xfrm rot="18376020">
              <a:off x="2517749" y="5493723"/>
              <a:ext cx="708978" cy="169818"/>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entagon 18"/>
            <p:cNvSpPr/>
            <p:nvPr/>
          </p:nvSpPr>
          <p:spPr>
            <a:xfrm rot="17414839">
              <a:off x="3091958" y="5800401"/>
              <a:ext cx="708978" cy="169818"/>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entagon 19"/>
            <p:cNvSpPr/>
            <p:nvPr/>
          </p:nvSpPr>
          <p:spPr>
            <a:xfrm rot="16200000">
              <a:off x="3747599" y="5957553"/>
              <a:ext cx="708978" cy="169818"/>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entagon 20"/>
            <p:cNvSpPr/>
            <p:nvPr/>
          </p:nvSpPr>
          <p:spPr>
            <a:xfrm rot="5400000">
              <a:off x="3764437" y="1656536"/>
              <a:ext cx="708978" cy="169818"/>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entagon 21"/>
            <p:cNvSpPr/>
            <p:nvPr/>
          </p:nvSpPr>
          <p:spPr>
            <a:xfrm rot="19355258">
              <a:off x="2074001" y="5047773"/>
              <a:ext cx="708978" cy="169818"/>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entagon 22"/>
            <p:cNvSpPr/>
            <p:nvPr/>
          </p:nvSpPr>
          <p:spPr>
            <a:xfrm rot="20296497">
              <a:off x="1795450" y="4520270"/>
              <a:ext cx="708978" cy="16981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108379" y="3881323"/>
              <a:ext cx="1269408" cy="430888"/>
            </a:xfrm>
            <a:prstGeom prst="rect">
              <a:avLst/>
            </a:prstGeom>
            <a:noFill/>
          </p:spPr>
          <p:txBody>
            <a:bodyPr wrap="square" rtlCol="0">
              <a:spAutoFit/>
            </a:bodyPr>
            <a:lstStyle/>
            <a:p>
              <a:pPr algn="r">
                <a:spcAft>
                  <a:spcPts val="1800"/>
                </a:spcAft>
              </a:pPr>
              <a:r>
                <a:rPr lang="en-GB" sz="700" b="1" dirty="0" smtClean="0">
                  <a:solidFill>
                    <a:schemeClr val="bg1"/>
                  </a:solidFill>
                  <a:latin typeface="Calibri" panose="020F0502020204030204" pitchFamily="34" charset="0"/>
                  <a:ea typeface="Arial" charset="0"/>
                  <a:cs typeface="Arial" charset="0"/>
                </a:rPr>
                <a:t>ENVIRONMENTAL POLICIES</a:t>
              </a:r>
              <a:endParaRPr lang="en-GB" sz="700" dirty="0">
                <a:solidFill>
                  <a:schemeClr val="bg1"/>
                </a:solidFill>
                <a:latin typeface="Calibri" panose="020F0502020204030204" pitchFamily="34" charset="0"/>
                <a:ea typeface="Arial" charset="0"/>
                <a:cs typeface="Arial" charset="0"/>
              </a:endParaRPr>
            </a:p>
          </p:txBody>
        </p:sp>
        <p:sp>
          <p:nvSpPr>
            <p:cNvPr id="25" name="Block Arc 24"/>
            <p:cNvSpPr/>
            <p:nvPr/>
          </p:nvSpPr>
          <p:spPr>
            <a:xfrm rot="16200000">
              <a:off x="1664424" y="1383085"/>
              <a:ext cx="5040000" cy="5040000"/>
            </a:xfrm>
            <a:prstGeom prst="blockArc">
              <a:avLst>
                <a:gd name="adj1" fmla="val 10800000"/>
                <a:gd name="adj2" fmla="val 0"/>
                <a:gd name="adj3" fmla="val 771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p:nvSpPr>
          <p:spPr>
            <a:xfrm rot="5400000">
              <a:off x="1461289" y="2385256"/>
              <a:ext cx="3825567" cy="3029380"/>
            </a:xfrm>
            <a:prstGeom prst="rect">
              <a:avLst/>
            </a:prstGeom>
            <a:noFill/>
          </p:spPr>
          <p:txBody>
            <a:bodyPr wrap="none" lIns="91440" tIns="45720" rIns="91440" bIns="45720">
              <a:prstTxWarp prst="textArchDown">
                <a:avLst>
                  <a:gd name="adj" fmla="val 20088048"/>
                </a:avLst>
              </a:prstTxWarp>
              <a:spAutoFit/>
            </a:bodyPr>
            <a:lstStyle/>
            <a:p>
              <a:pPr algn="ctr"/>
              <a:r>
                <a:rPr lang="en-US"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rPr>
                <a:t>GLOBAL MEGATRENDS</a:t>
              </a:r>
              <a:endParaRPr lang="en-US" b="1"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sp>
          <p:nvSpPr>
            <p:cNvPr id="27" name="Block Arc 26"/>
            <p:cNvSpPr/>
            <p:nvPr/>
          </p:nvSpPr>
          <p:spPr>
            <a:xfrm rot="16200000">
              <a:off x="2744424" y="2441323"/>
              <a:ext cx="2880000" cy="2880000"/>
            </a:xfrm>
            <a:prstGeom prst="blockArc">
              <a:avLst>
                <a:gd name="adj1" fmla="val 10800000"/>
                <a:gd name="adj2" fmla="val 0"/>
                <a:gd name="adj3" fmla="val 771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rot="5400000">
              <a:off x="3754206" y="1141671"/>
              <a:ext cx="3707338" cy="5522829"/>
            </a:xfrm>
            <a:prstGeom prst="rect">
              <a:avLst/>
            </a:prstGeom>
            <a:noFill/>
          </p:spPr>
          <p:txBody>
            <a:bodyPr wrap="none" lIns="91440" tIns="45720" rIns="91440" bIns="45720">
              <a:prstTxWarp prst="textArchDown">
                <a:avLst>
                  <a:gd name="adj" fmla="val 20088048"/>
                </a:avLst>
              </a:prstTxWarp>
              <a:spAutoFit/>
            </a:bodyPr>
            <a:lstStyle/>
            <a:p>
              <a:pPr algn="ctr"/>
              <a:r>
                <a:rPr lang="en-US" sz="105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rPr>
                <a:t>NATIONAL LEVEL</a:t>
              </a:r>
              <a:endParaRPr lang="en-US" sz="1050" b="1"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sp>
          <p:nvSpPr>
            <p:cNvPr id="29" name="TextBox 28"/>
            <p:cNvSpPr txBox="1"/>
            <p:nvPr/>
          </p:nvSpPr>
          <p:spPr>
            <a:xfrm>
              <a:off x="3286588" y="3492503"/>
              <a:ext cx="1381346" cy="280077"/>
            </a:xfrm>
            <a:prstGeom prst="rect">
              <a:avLst/>
            </a:prstGeom>
            <a:noFill/>
          </p:spPr>
          <p:txBody>
            <a:bodyPr wrap="square" rtlCol="0">
              <a:spAutoFit/>
            </a:bodyPr>
            <a:lstStyle/>
            <a:p>
              <a:pPr algn="just">
                <a:spcAft>
                  <a:spcPts val="1800"/>
                </a:spcAft>
              </a:pPr>
              <a:r>
                <a:rPr lang="en-GB" sz="700" b="1" dirty="0" smtClean="0">
                  <a:solidFill>
                    <a:schemeClr val="bg1"/>
                  </a:solidFill>
                  <a:latin typeface="Calibri" panose="020F0502020204030204" pitchFamily="34" charset="0"/>
                  <a:ea typeface="Arial" charset="0"/>
                  <a:cs typeface="Arial" charset="0"/>
                </a:rPr>
                <a:t>ENVIRONMENT</a:t>
              </a:r>
              <a:endParaRPr lang="en-GB" sz="700" dirty="0">
                <a:solidFill>
                  <a:schemeClr val="bg1"/>
                </a:solidFill>
                <a:latin typeface="Calibri" panose="020F0502020204030204" pitchFamily="34" charset="0"/>
                <a:ea typeface="Arial" charset="0"/>
                <a:cs typeface="Arial" charset="0"/>
              </a:endParaRPr>
            </a:p>
          </p:txBody>
        </p:sp>
      </p:grpSp>
    </p:spTree>
    <p:extLst>
      <p:ext uri="{BB962C8B-B14F-4D97-AF65-F5344CB8AC3E}">
        <p14:creationId xmlns:p14="http://schemas.microsoft.com/office/powerpoint/2010/main" val="26267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1922376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14718" y="1083957"/>
            <a:ext cx="8980227" cy="1109749"/>
          </a:xfrm>
        </p:spPr>
        <p:txBody>
          <a:bodyPr/>
          <a:lstStyle/>
          <a:p>
            <a:r>
              <a:rPr lang="en-GB" altLang="en-US" sz="2850" i="1" dirty="0">
                <a:latin typeface="Verdana" panose="020B0604030504040204" pitchFamily="34" charset="0"/>
              </a:rPr>
              <a:t>The European environment – </a:t>
            </a:r>
            <a:br>
              <a:rPr lang="en-GB" altLang="en-US" sz="2850" i="1" dirty="0">
                <a:latin typeface="Verdana" panose="020B0604030504040204" pitchFamily="34" charset="0"/>
              </a:rPr>
            </a:br>
            <a:r>
              <a:rPr lang="en-GB" altLang="en-US" sz="2850" i="1" dirty="0">
                <a:latin typeface="Verdana" panose="020B0604030504040204" pitchFamily="34" charset="0"/>
              </a:rPr>
              <a:t>state and outlook 2020 </a:t>
            </a:r>
            <a:br>
              <a:rPr lang="en-GB" altLang="en-US" sz="2850" i="1" dirty="0">
                <a:latin typeface="Verdana" panose="020B0604030504040204" pitchFamily="34" charset="0"/>
              </a:rPr>
            </a:br>
            <a:endParaRPr lang="en-GB" altLang="en-US" sz="2850" dirty="0">
              <a:latin typeface="Verdana" panose="020B0604030504040204" pitchFamily="34" charset="0"/>
            </a:endParaRPr>
          </a:p>
          <a:p>
            <a:r>
              <a:rPr lang="en-GB" altLang="en-US" sz="2850" dirty="0">
                <a:latin typeface="Verdana" panose="020B0604030504040204" pitchFamily="34" charset="0"/>
              </a:rPr>
              <a:t>SOER 2020</a:t>
            </a:r>
            <a:br>
              <a:rPr lang="en-GB" altLang="en-US" sz="2850" dirty="0">
                <a:latin typeface="Verdana" panose="020B0604030504040204" pitchFamily="34" charset="0"/>
              </a:rPr>
            </a:br>
            <a:endParaRPr lang="en-GB" altLang="en-US" sz="2850" dirty="0">
              <a:latin typeface="Verdana" panose="020B0604030504040204" pitchFamily="34" charset="0"/>
            </a:endParaRPr>
          </a:p>
          <a:p>
            <a:r>
              <a:rPr lang="en-GB" altLang="en-US" sz="1050" dirty="0">
                <a:latin typeface="Verdana" panose="020B0604030504040204" pitchFamily="34" charset="0"/>
              </a:rPr>
              <a:t>Anita Pirc Velkavrh</a:t>
            </a:r>
          </a:p>
          <a:p>
            <a:r>
              <a:rPr lang="en-GB" altLang="en-US" sz="1050" dirty="0">
                <a:latin typeface="Verdana" panose="020B0604030504040204" pitchFamily="34" charset="0"/>
              </a:rPr>
              <a:t>Head of Foresight and Sustainability group</a:t>
            </a:r>
          </a:p>
          <a:p>
            <a:r>
              <a:rPr lang="en-GB" altLang="en-US" sz="1050" dirty="0">
                <a:latin typeface="Verdana" panose="020B0604030504040204" pitchFamily="34" charset="0"/>
              </a:rPr>
              <a:t>Integrated assessment programme</a:t>
            </a:r>
          </a:p>
          <a:p>
            <a:r>
              <a:rPr lang="en-GB" altLang="en-US" sz="1050" dirty="0">
                <a:latin typeface="Verdana" panose="020B0604030504040204" pitchFamily="34" charset="0"/>
              </a:rPr>
              <a:t>EEA</a:t>
            </a:r>
          </a:p>
          <a:p>
            <a:endParaRPr lang="en-GB" altLang="en-US" sz="1200" dirty="0">
              <a:latin typeface="Verdana" panose="020B0604030504040204" pitchFamily="34" charset="0"/>
            </a:endParaRPr>
          </a:p>
          <a:p>
            <a:endParaRPr lang="en-GB" altLang="en-US" sz="1200" dirty="0">
              <a:latin typeface="Verdana" panose="020B0604030504040204" pitchFamily="34" charset="0"/>
            </a:endParaRPr>
          </a:p>
          <a:p>
            <a:r>
              <a:rPr lang="en-GB" altLang="en-US" sz="1200" dirty="0" smtClean="0">
                <a:latin typeface="Verdana" panose="020B0604030504040204" pitchFamily="34" charset="0"/>
              </a:rPr>
              <a:t> </a:t>
            </a:r>
            <a:endParaRPr lang="en-GB" altLang="en-US" sz="1200" dirty="0">
              <a:latin typeface="Verdana" panose="020B0604030504040204" pitchFamily="34" charset="0"/>
            </a:endParaRPr>
          </a:p>
          <a:p>
            <a:r>
              <a:rPr lang="en-GB" altLang="en-US" sz="1200" dirty="0" smtClean="0">
                <a:latin typeface="Verdana" panose="020B0604030504040204" pitchFamily="34" charset="0"/>
              </a:rPr>
              <a:t>5.7.2017, </a:t>
            </a:r>
            <a:r>
              <a:rPr lang="en-GB" altLang="en-US" sz="1200" dirty="0">
                <a:latin typeface="Verdana" panose="020B0604030504040204" pitchFamily="34" charset="0"/>
              </a:rPr>
              <a:t>Ljubljana</a:t>
            </a:r>
          </a:p>
        </p:txBody>
      </p:sp>
    </p:spTree>
    <p:extLst>
      <p:ext uri="{BB962C8B-B14F-4D97-AF65-F5344CB8AC3E}">
        <p14:creationId xmlns:p14="http://schemas.microsoft.com/office/powerpoint/2010/main" val="2593325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7713" y="2913442"/>
            <a:ext cx="9230712" cy="2637090"/>
            <a:chOff x="-436951" y="2741589"/>
            <a:chExt cx="12307616" cy="3516120"/>
          </a:xfrm>
        </p:grpSpPr>
        <p:cxnSp>
          <p:nvCxnSpPr>
            <p:cNvPr id="6" name="Straight Arrow Connector 5"/>
            <p:cNvCxnSpPr/>
            <p:nvPr/>
          </p:nvCxnSpPr>
          <p:spPr>
            <a:xfrm>
              <a:off x="1696939" y="4201879"/>
              <a:ext cx="3621121" cy="37555"/>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5466209" y="3305436"/>
              <a:ext cx="1366145" cy="1939928"/>
            </a:xfrm>
            <a:prstGeom prst="rect">
              <a:avLst/>
            </a:prstGeom>
          </p:spPr>
        </p:pic>
        <p:sp>
          <p:nvSpPr>
            <p:cNvPr id="9" name="Rectangle 8"/>
            <p:cNvSpPr/>
            <p:nvPr/>
          </p:nvSpPr>
          <p:spPr>
            <a:xfrm>
              <a:off x="10634173" y="3305436"/>
              <a:ext cx="1236492" cy="1939928"/>
            </a:xfrm>
            <a:prstGeom prst="rec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a:solidFill>
                  <a:prstClr val="white"/>
                </a:solidFill>
                <a:latin typeface="Open Sans"/>
              </a:endParaRPr>
            </a:p>
          </p:txBody>
        </p:sp>
        <p:cxnSp>
          <p:nvCxnSpPr>
            <p:cNvPr id="10" name="Straight Arrow Connector 9"/>
            <p:cNvCxnSpPr/>
            <p:nvPr/>
          </p:nvCxnSpPr>
          <p:spPr>
            <a:xfrm>
              <a:off x="6943354" y="4221163"/>
              <a:ext cx="3621121" cy="37555"/>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45093" y="3574325"/>
              <a:ext cx="897735" cy="677108"/>
            </a:xfrm>
            <a:prstGeom prst="rect">
              <a:avLst/>
            </a:prstGeom>
            <a:noFill/>
          </p:spPr>
          <p:txBody>
            <a:bodyPr wrap="square" rtlCol="0">
              <a:spAutoFit/>
            </a:bodyPr>
            <a:lstStyle/>
            <a:p>
              <a:pPr algn="ctr" defTabSz="685800">
                <a:spcAft>
                  <a:spcPts val="900"/>
                </a:spcAft>
              </a:pPr>
              <a:r>
                <a:rPr lang="en-GB" sz="1350" dirty="0">
                  <a:solidFill>
                    <a:srgbClr val="002060"/>
                  </a:solidFill>
                  <a:latin typeface="Open Sans"/>
                </a:rPr>
                <a:t>SOER 2020</a:t>
              </a:r>
            </a:p>
          </p:txBody>
        </p:sp>
        <p:pic>
          <p:nvPicPr>
            <p:cNvPr id="12" name="Picture 11"/>
            <p:cNvPicPr>
              <a:picLocks noChangeAspect="1"/>
            </p:cNvPicPr>
            <p:nvPr/>
          </p:nvPicPr>
          <p:blipFill>
            <a:blip r:embed="rId4"/>
            <a:stretch>
              <a:fillRect/>
            </a:stretch>
          </p:blipFill>
          <p:spPr>
            <a:xfrm>
              <a:off x="2945623" y="3476544"/>
              <a:ext cx="1262607" cy="671648"/>
            </a:xfrm>
            <a:prstGeom prst="rect">
              <a:avLst/>
            </a:prstGeom>
          </p:spPr>
        </p:pic>
        <p:pic>
          <p:nvPicPr>
            <p:cNvPr id="14" name="Picture 13"/>
            <p:cNvPicPr>
              <a:picLocks noChangeAspect="1"/>
            </p:cNvPicPr>
            <p:nvPr/>
          </p:nvPicPr>
          <p:blipFill>
            <a:blip r:embed="rId5"/>
            <a:stretch>
              <a:fillRect/>
            </a:stretch>
          </p:blipFill>
          <p:spPr>
            <a:xfrm>
              <a:off x="3242934" y="4382408"/>
              <a:ext cx="529130" cy="727043"/>
            </a:xfrm>
            <a:prstGeom prst="rect">
              <a:avLst/>
            </a:prstGeom>
            <a:ln w="28575">
              <a:solidFill>
                <a:schemeClr val="accent1"/>
              </a:solidFill>
            </a:ln>
          </p:spPr>
        </p:pic>
        <p:sp>
          <p:nvSpPr>
            <p:cNvPr id="15" name="Left Brace 14"/>
            <p:cNvSpPr/>
            <p:nvPr/>
          </p:nvSpPr>
          <p:spPr>
            <a:xfrm rot="5400000">
              <a:off x="3057856" y="281818"/>
              <a:ext cx="478510" cy="5398477"/>
            </a:xfrm>
            <a:prstGeom prst="leftBrace">
              <a:avLst/>
            </a:prstGeom>
            <a:ln w="38100">
              <a:solidFill>
                <a:srgbClr val="113A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Open Sans"/>
              </a:endParaRPr>
            </a:p>
          </p:txBody>
        </p:sp>
        <p:sp>
          <p:nvSpPr>
            <p:cNvPr id="16" name="Left Brace 15"/>
            <p:cNvSpPr/>
            <p:nvPr/>
          </p:nvSpPr>
          <p:spPr>
            <a:xfrm rot="5400000">
              <a:off x="8593997" y="281605"/>
              <a:ext cx="478510" cy="5398477"/>
            </a:xfrm>
            <a:prstGeom prst="leftBrace">
              <a:avLst/>
            </a:prstGeom>
            <a:ln w="38100">
              <a:solidFill>
                <a:srgbClr val="113A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Open Sans"/>
              </a:endParaRPr>
            </a:p>
          </p:txBody>
        </p:sp>
        <p:sp>
          <p:nvSpPr>
            <p:cNvPr id="18" name="TextBox 17"/>
            <p:cNvSpPr txBox="1"/>
            <p:nvPr/>
          </p:nvSpPr>
          <p:spPr>
            <a:xfrm>
              <a:off x="-436951" y="5765266"/>
              <a:ext cx="6800771" cy="492443"/>
            </a:xfrm>
            <a:prstGeom prst="rect">
              <a:avLst/>
            </a:prstGeom>
            <a:noFill/>
            <a:ln>
              <a:noFill/>
            </a:ln>
          </p:spPr>
          <p:txBody>
            <a:bodyPr wrap="square" lIns="54000" rIns="27000" rtlCol="0">
              <a:spAutoFit/>
            </a:bodyPr>
            <a:lstStyle/>
            <a:p>
              <a:pPr algn="ctr" defTabSz="685800">
                <a:spcAft>
                  <a:spcPts val="900"/>
                </a:spcAft>
              </a:pPr>
              <a:r>
                <a:rPr lang="en-GB" i="1" dirty="0">
                  <a:solidFill>
                    <a:srgbClr val="002060"/>
                  </a:solidFill>
                  <a:latin typeface="Open Sans"/>
                </a:rPr>
                <a:t>From mainly problem-focused knowledge</a:t>
              </a:r>
            </a:p>
          </p:txBody>
        </p:sp>
        <p:sp>
          <p:nvSpPr>
            <p:cNvPr id="19" name="TextBox 18"/>
            <p:cNvSpPr txBox="1"/>
            <p:nvPr/>
          </p:nvSpPr>
          <p:spPr>
            <a:xfrm>
              <a:off x="6193872" y="5756793"/>
              <a:ext cx="5350271" cy="492443"/>
            </a:xfrm>
            <a:prstGeom prst="rect">
              <a:avLst/>
            </a:prstGeom>
            <a:noFill/>
            <a:ln>
              <a:noFill/>
            </a:ln>
          </p:spPr>
          <p:txBody>
            <a:bodyPr wrap="square" lIns="54000" rIns="27000" rtlCol="0">
              <a:spAutoFit/>
            </a:bodyPr>
            <a:lstStyle/>
            <a:p>
              <a:pPr algn="ctr" defTabSz="685800">
                <a:spcAft>
                  <a:spcPts val="900"/>
                </a:spcAft>
              </a:pPr>
              <a:r>
                <a:rPr lang="en-GB" i="1" dirty="0">
                  <a:solidFill>
                    <a:srgbClr val="002060"/>
                  </a:solidFill>
                  <a:latin typeface="Open Sans"/>
                </a:rPr>
                <a:t>To more solutions-oriented knowledge</a:t>
              </a:r>
            </a:p>
          </p:txBody>
        </p:sp>
        <p:grpSp>
          <p:nvGrpSpPr>
            <p:cNvPr id="20" name="Group 19"/>
            <p:cNvGrpSpPr/>
            <p:nvPr/>
          </p:nvGrpSpPr>
          <p:grpSpPr>
            <a:xfrm>
              <a:off x="7714017" y="3599296"/>
              <a:ext cx="1683360" cy="579705"/>
              <a:chOff x="7714017" y="3531056"/>
              <a:chExt cx="1683360" cy="579705"/>
            </a:xfrm>
          </p:grpSpPr>
          <p:sp>
            <p:nvSpPr>
              <p:cNvPr id="21" name="Rectangle 20"/>
              <p:cNvSpPr/>
              <p:nvPr/>
            </p:nvSpPr>
            <p:spPr>
              <a:xfrm>
                <a:off x="7731347" y="3531056"/>
                <a:ext cx="490089" cy="491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Open Sans"/>
                </a:endParaRPr>
              </a:p>
            </p:txBody>
          </p:sp>
          <p:sp>
            <p:nvSpPr>
              <p:cNvPr id="22" name="TextBox 21"/>
              <p:cNvSpPr txBox="1"/>
              <p:nvPr/>
            </p:nvSpPr>
            <p:spPr>
              <a:xfrm>
                <a:off x="7714017" y="3616669"/>
                <a:ext cx="555368" cy="492443"/>
              </a:xfrm>
              <a:prstGeom prst="rect">
                <a:avLst/>
              </a:prstGeom>
              <a:noFill/>
            </p:spPr>
            <p:txBody>
              <a:bodyPr wrap="square" rtlCol="0">
                <a:spAutoFit/>
              </a:bodyPr>
              <a:lstStyle/>
              <a:p>
                <a:pPr defTabSz="685800"/>
                <a:r>
                  <a:rPr lang="en-GB" sz="900" dirty="0">
                    <a:solidFill>
                      <a:srgbClr val="002060"/>
                    </a:solidFill>
                    <a:latin typeface="Open Sans"/>
                  </a:rPr>
                  <a:t>2016</a:t>
                </a:r>
                <a:endParaRPr lang="en-GB" dirty="0">
                  <a:solidFill>
                    <a:srgbClr val="002060"/>
                  </a:solidFill>
                  <a:latin typeface="Open Sans"/>
                </a:endParaRPr>
              </a:p>
            </p:txBody>
          </p:sp>
          <p:sp>
            <p:nvSpPr>
              <p:cNvPr id="23" name="Rectangle 22"/>
              <p:cNvSpPr/>
              <p:nvPr/>
            </p:nvSpPr>
            <p:spPr>
              <a:xfrm>
                <a:off x="8291134" y="3531056"/>
                <a:ext cx="490089" cy="491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Open Sans"/>
                </a:endParaRPr>
              </a:p>
            </p:txBody>
          </p:sp>
          <p:sp>
            <p:nvSpPr>
              <p:cNvPr id="24" name="Rectangle 23"/>
              <p:cNvSpPr/>
              <p:nvPr/>
            </p:nvSpPr>
            <p:spPr>
              <a:xfrm>
                <a:off x="8859238" y="3538743"/>
                <a:ext cx="490089" cy="491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Open Sans"/>
                </a:endParaRPr>
              </a:p>
            </p:txBody>
          </p:sp>
          <p:sp>
            <p:nvSpPr>
              <p:cNvPr id="25" name="TextBox 24"/>
              <p:cNvSpPr txBox="1"/>
              <p:nvPr/>
            </p:nvSpPr>
            <p:spPr>
              <a:xfrm>
                <a:off x="8282121" y="3616671"/>
                <a:ext cx="555368" cy="492443"/>
              </a:xfrm>
              <a:prstGeom prst="rect">
                <a:avLst/>
              </a:prstGeom>
              <a:noFill/>
            </p:spPr>
            <p:txBody>
              <a:bodyPr wrap="square" rtlCol="0">
                <a:spAutoFit/>
              </a:bodyPr>
              <a:lstStyle/>
              <a:p>
                <a:pPr defTabSz="685800"/>
                <a:r>
                  <a:rPr lang="en-GB" sz="900" dirty="0">
                    <a:solidFill>
                      <a:srgbClr val="002060"/>
                    </a:solidFill>
                    <a:latin typeface="Open Sans"/>
                  </a:rPr>
                  <a:t>2017  </a:t>
                </a:r>
              </a:p>
            </p:txBody>
          </p:sp>
          <p:sp>
            <p:nvSpPr>
              <p:cNvPr id="26" name="TextBox 25"/>
              <p:cNvSpPr txBox="1"/>
              <p:nvPr/>
            </p:nvSpPr>
            <p:spPr>
              <a:xfrm>
                <a:off x="8842009" y="3618319"/>
                <a:ext cx="555368" cy="492442"/>
              </a:xfrm>
              <a:prstGeom prst="rect">
                <a:avLst/>
              </a:prstGeom>
              <a:noFill/>
            </p:spPr>
            <p:txBody>
              <a:bodyPr wrap="square" rtlCol="0">
                <a:spAutoFit/>
              </a:bodyPr>
              <a:lstStyle/>
              <a:p>
                <a:pPr defTabSz="685800"/>
                <a:r>
                  <a:rPr lang="en-GB" sz="900" dirty="0">
                    <a:solidFill>
                      <a:srgbClr val="002060"/>
                    </a:solidFill>
                    <a:latin typeface="Open Sans"/>
                  </a:rPr>
                  <a:t>2018</a:t>
                </a:r>
              </a:p>
            </p:txBody>
          </p:sp>
        </p:grpSp>
      </p:grpSp>
      <p:pic>
        <p:nvPicPr>
          <p:cNvPr id="3" name="Picture 2"/>
          <p:cNvPicPr>
            <a:picLocks noChangeAspect="1"/>
          </p:cNvPicPr>
          <p:nvPr/>
        </p:nvPicPr>
        <p:blipFill>
          <a:blip r:embed="rId6"/>
          <a:stretch>
            <a:fillRect/>
          </a:stretch>
        </p:blipFill>
        <p:spPr>
          <a:xfrm>
            <a:off x="164344" y="3340081"/>
            <a:ext cx="1025111" cy="1454892"/>
          </a:xfrm>
          <a:prstGeom prst="rect">
            <a:avLst/>
          </a:prstGeom>
          <a:ln>
            <a:solidFill>
              <a:schemeClr val="bg1">
                <a:lumMod val="50000"/>
              </a:schemeClr>
            </a:solidFill>
          </a:ln>
        </p:spPr>
      </p:pic>
      <p:sp>
        <p:nvSpPr>
          <p:cNvPr id="4" name="Rectangle 3"/>
          <p:cNvSpPr/>
          <p:nvPr/>
        </p:nvSpPr>
        <p:spPr>
          <a:xfrm>
            <a:off x="2020356" y="2365900"/>
            <a:ext cx="247184" cy="369332"/>
          </a:xfrm>
          <a:prstGeom prst="rect">
            <a:avLst/>
          </a:prstGeom>
        </p:spPr>
        <p:txBody>
          <a:bodyPr wrap="none">
            <a:spAutoFit/>
          </a:bodyPr>
          <a:lstStyle/>
          <a:p>
            <a:pPr defTabSz="633062">
              <a:spcAft>
                <a:spcPts val="900"/>
              </a:spcAft>
            </a:pPr>
            <a:r>
              <a:rPr lang="en-GB" dirty="0">
                <a:solidFill>
                  <a:srgbClr val="002060"/>
                </a:solidFill>
                <a:latin typeface="Open Sans"/>
              </a:rPr>
              <a:t> </a:t>
            </a:r>
          </a:p>
        </p:txBody>
      </p:sp>
      <p:sp>
        <p:nvSpPr>
          <p:cNvPr id="27" name="TextBox 26"/>
          <p:cNvSpPr txBox="1"/>
          <p:nvPr/>
        </p:nvSpPr>
        <p:spPr>
          <a:xfrm>
            <a:off x="-59226" y="2059395"/>
            <a:ext cx="5100578" cy="761747"/>
          </a:xfrm>
          <a:prstGeom prst="rect">
            <a:avLst/>
          </a:prstGeom>
          <a:noFill/>
          <a:ln>
            <a:noFill/>
          </a:ln>
        </p:spPr>
        <p:txBody>
          <a:bodyPr wrap="square" lIns="54000" rIns="27000" rtlCol="0">
            <a:spAutoFit/>
          </a:bodyPr>
          <a:lstStyle/>
          <a:p>
            <a:pPr algn="ctr" defTabSz="685800">
              <a:spcAft>
                <a:spcPts val="900"/>
              </a:spcAft>
            </a:pPr>
            <a:r>
              <a:rPr lang="en-GB" i="1" dirty="0">
                <a:solidFill>
                  <a:srgbClr val="002060"/>
                </a:solidFill>
                <a:latin typeface="Open Sans"/>
              </a:rPr>
              <a:t>Environmental acquis, 7</a:t>
            </a:r>
            <a:r>
              <a:rPr lang="en-GB" i="1" baseline="30000" dirty="0">
                <a:solidFill>
                  <a:srgbClr val="002060"/>
                </a:solidFill>
                <a:latin typeface="Open Sans"/>
              </a:rPr>
              <a:t>th</a:t>
            </a:r>
            <a:r>
              <a:rPr lang="en-GB" i="1" dirty="0">
                <a:solidFill>
                  <a:srgbClr val="002060"/>
                </a:solidFill>
                <a:latin typeface="Open Sans"/>
              </a:rPr>
              <a:t> EAP</a:t>
            </a:r>
          </a:p>
          <a:p>
            <a:pPr algn="ctr" defTabSz="685800">
              <a:spcAft>
                <a:spcPts val="900"/>
              </a:spcAft>
            </a:pPr>
            <a:r>
              <a:rPr lang="en-GB" i="1" dirty="0">
                <a:solidFill>
                  <a:srgbClr val="002060"/>
                </a:solidFill>
                <a:latin typeface="Open Sans"/>
              </a:rPr>
              <a:t>Europe 2020 strategy</a:t>
            </a:r>
          </a:p>
        </p:txBody>
      </p:sp>
      <p:sp>
        <p:nvSpPr>
          <p:cNvPr id="28" name="TextBox 27"/>
          <p:cNvSpPr txBox="1"/>
          <p:nvPr/>
        </p:nvSpPr>
        <p:spPr>
          <a:xfrm>
            <a:off x="4719418" y="2071750"/>
            <a:ext cx="4183581" cy="761747"/>
          </a:xfrm>
          <a:prstGeom prst="rect">
            <a:avLst/>
          </a:prstGeom>
          <a:noFill/>
          <a:ln>
            <a:noFill/>
          </a:ln>
        </p:spPr>
        <p:txBody>
          <a:bodyPr wrap="square" lIns="54000" rIns="27000" rtlCol="0">
            <a:spAutoFit/>
          </a:bodyPr>
          <a:lstStyle/>
          <a:p>
            <a:pPr algn="ctr" defTabSz="685800">
              <a:spcAft>
                <a:spcPts val="900"/>
              </a:spcAft>
            </a:pPr>
            <a:r>
              <a:rPr lang="en-GB" i="1" dirty="0">
                <a:solidFill>
                  <a:srgbClr val="002060"/>
                </a:solidFill>
                <a:latin typeface="Open Sans"/>
              </a:rPr>
              <a:t>Env. acquis, 7</a:t>
            </a:r>
            <a:r>
              <a:rPr lang="en-GB" i="1" baseline="30000" dirty="0">
                <a:solidFill>
                  <a:srgbClr val="002060"/>
                </a:solidFill>
                <a:latin typeface="Open Sans"/>
              </a:rPr>
              <a:t>th</a:t>
            </a:r>
            <a:r>
              <a:rPr lang="en-GB" i="1" dirty="0">
                <a:solidFill>
                  <a:srgbClr val="002060"/>
                </a:solidFill>
                <a:latin typeface="Open Sans"/>
              </a:rPr>
              <a:t> EAP, SDGs</a:t>
            </a:r>
          </a:p>
          <a:p>
            <a:pPr algn="ctr" defTabSz="685800">
              <a:spcAft>
                <a:spcPts val="900"/>
              </a:spcAft>
            </a:pPr>
            <a:r>
              <a:rPr lang="en-GB" i="1" dirty="0">
                <a:solidFill>
                  <a:srgbClr val="002060"/>
                </a:solidFill>
                <a:latin typeface="Open Sans"/>
              </a:rPr>
              <a:t>Circular, low-carbon economy transition</a:t>
            </a:r>
          </a:p>
        </p:txBody>
      </p:sp>
      <p:sp>
        <p:nvSpPr>
          <p:cNvPr id="29" name="Text Placeholder 28"/>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13006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0" y="0"/>
            <a:ext cx="9144000" cy="1196975"/>
          </a:xfrm>
          <a:prstGeom prst="rect">
            <a:avLst/>
          </a:prstGeom>
          <a:noFill/>
          <a:ln>
            <a:noFill/>
          </a:ln>
          <a:extLst>
            <a:ext uri="{909E8E84-426E-40DD-AFC4-6F175D3DCCD1}">
              <a14:hiddenFill xmlns:a14="http://schemas.microsoft.com/office/drawing/2010/main">
                <a:solidFill>
                  <a:srgbClr val="6B7427"/>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indent="-177800" eaLnBrk="0" hangingPunct="0">
              <a:defRPr sz="3200">
                <a:solidFill>
                  <a:schemeClr val="bg1"/>
                </a:solidFill>
                <a:latin typeface="Trebuchet MS" pitchFamily="34" charset="0"/>
              </a:defRPr>
            </a:lvl1pPr>
            <a:lvl2pPr marL="177800" indent="-177800" eaLnBrk="0" hangingPunct="0">
              <a:defRPr sz="3200">
                <a:solidFill>
                  <a:schemeClr val="bg1"/>
                </a:solidFill>
                <a:latin typeface="Trebuchet MS" pitchFamily="34" charset="0"/>
              </a:defRPr>
            </a:lvl2pPr>
            <a:lvl3pPr marL="177800" indent="-177800" eaLnBrk="0" hangingPunct="0">
              <a:defRPr sz="3200">
                <a:solidFill>
                  <a:schemeClr val="bg1"/>
                </a:solidFill>
                <a:latin typeface="Trebuchet MS" pitchFamily="34" charset="0"/>
              </a:defRPr>
            </a:lvl3pPr>
            <a:lvl4pPr marL="177800" indent="-177800" eaLnBrk="0" hangingPunct="0">
              <a:defRPr sz="3200">
                <a:solidFill>
                  <a:schemeClr val="bg1"/>
                </a:solidFill>
                <a:latin typeface="Trebuchet MS" pitchFamily="34" charset="0"/>
              </a:defRPr>
            </a:lvl4pPr>
            <a:lvl5pPr marL="177800" indent="-177800" eaLnBrk="0" hangingPunct="0">
              <a:defRPr sz="3200">
                <a:solidFill>
                  <a:schemeClr val="bg1"/>
                </a:solidFill>
                <a:latin typeface="Trebuchet MS" pitchFamily="34" charset="0"/>
              </a:defRPr>
            </a:lvl5pPr>
            <a:lvl6pPr marL="635000" indent="-177800" eaLnBrk="0" fontAlgn="base" hangingPunct="0">
              <a:spcBef>
                <a:spcPct val="0"/>
              </a:spcBef>
              <a:spcAft>
                <a:spcPct val="0"/>
              </a:spcAft>
              <a:defRPr sz="3200">
                <a:solidFill>
                  <a:schemeClr val="bg1"/>
                </a:solidFill>
                <a:latin typeface="Trebuchet MS" pitchFamily="34" charset="0"/>
              </a:defRPr>
            </a:lvl6pPr>
            <a:lvl7pPr marL="1092200" indent="-177800" eaLnBrk="0" fontAlgn="base" hangingPunct="0">
              <a:spcBef>
                <a:spcPct val="0"/>
              </a:spcBef>
              <a:spcAft>
                <a:spcPct val="0"/>
              </a:spcAft>
              <a:defRPr sz="3200">
                <a:solidFill>
                  <a:schemeClr val="bg1"/>
                </a:solidFill>
                <a:latin typeface="Trebuchet MS" pitchFamily="34" charset="0"/>
              </a:defRPr>
            </a:lvl7pPr>
            <a:lvl8pPr marL="1549400" indent="-177800" eaLnBrk="0" fontAlgn="base" hangingPunct="0">
              <a:spcBef>
                <a:spcPct val="0"/>
              </a:spcBef>
              <a:spcAft>
                <a:spcPct val="0"/>
              </a:spcAft>
              <a:defRPr sz="3200">
                <a:solidFill>
                  <a:schemeClr val="bg1"/>
                </a:solidFill>
                <a:latin typeface="Trebuchet MS" pitchFamily="34" charset="0"/>
              </a:defRPr>
            </a:lvl8pPr>
            <a:lvl9pPr marL="2006600" indent="-177800" eaLnBrk="0" fontAlgn="base" hangingPunct="0">
              <a:spcBef>
                <a:spcPct val="0"/>
              </a:spcBef>
              <a:spcAft>
                <a:spcPct val="0"/>
              </a:spcAft>
              <a:defRPr sz="3200">
                <a:solidFill>
                  <a:schemeClr val="bg1"/>
                </a:solidFill>
                <a:latin typeface="Trebuchet MS" pitchFamily="34" charset="0"/>
              </a:defRPr>
            </a:lvl9pPr>
          </a:lstStyle>
          <a:p>
            <a:pPr eaLnBrk="1" hangingPunct="1"/>
            <a:endParaRPr lang="en-GB" altLang="en-US" sz="2800">
              <a:solidFill>
                <a:schemeClr val="tx1"/>
              </a:solidFill>
            </a:endParaRPr>
          </a:p>
        </p:txBody>
      </p:sp>
      <p:sp>
        <p:nvSpPr>
          <p:cNvPr id="417795" name="Text Box 1027"/>
          <p:cNvSpPr txBox="1">
            <a:spLocks noChangeArrowheads="1"/>
          </p:cNvSpPr>
          <p:nvPr/>
        </p:nvSpPr>
        <p:spPr bwMode="auto">
          <a:xfrm>
            <a:off x="250825" y="1125538"/>
            <a:ext cx="889317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de-DE" altLang="en-US" sz="2200" b="1" dirty="0" smtClean="0">
                <a:solidFill>
                  <a:schemeClr val="tx1">
                    <a:lumMod val="75000"/>
                    <a:lumOff val="25000"/>
                  </a:schemeClr>
                </a:solidFill>
                <a:latin typeface="Trebuchet MS" pitchFamily="34" charset="0"/>
              </a:rPr>
              <a:t>The European Environment Agency</a:t>
            </a:r>
            <a:r>
              <a:rPr lang="de-DE" altLang="en-US" sz="2000" b="1" dirty="0" smtClean="0">
                <a:solidFill>
                  <a:schemeClr val="tx1">
                    <a:lumMod val="75000"/>
                    <a:lumOff val="25000"/>
                  </a:schemeClr>
                </a:solidFill>
                <a:latin typeface="Trebuchet MS" pitchFamily="34" charset="0"/>
              </a:rPr>
              <a:t>:</a:t>
            </a:r>
          </a:p>
          <a:p>
            <a:pPr>
              <a:lnSpc>
                <a:spcPct val="150000"/>
              </a:lnSpc>
              <a:buFontTx/>
              <a:buChar char="-"/>
            </a:pPr>
            <a:r>
              <a:rPr lang="de-DE" altLang="en-US" sz="2200" dirty="0" smtClean="0">
                <a:solidFill>
                  <a:schemeClr val="tx1">
                    <a:lumMod val="75000"/>
                    <a:lumOff val="25000"/>
                  </a:schemeClr>
                </a:solidFill>
                <a:latin typeface="Trebuchet MS" pitchFamily="34" charset="0"/>
              </a:rPr>
              <a:t> is established </a:t>
            </a:r>
            <a:r>
              <a:rPr lang="en-GB" altLang="en-US" sz="2200" dirty="0" smtClean="0">
                <a:solidFill>
                  <a:schemeClr val="tx1">
                    <a:lumMod val="75000"/>
                    <a:lumOff val="25000"/>
                  </a:schemeClr>
                </a:solidFill>
                <a:latin typeface="Trebuchet MS" pitchFamily="34" charset="0"/>
              </a:rPr>
              <a:t>by EEC regulation</a:t>
            </a:r>
          </a:p>
          <a:p>
            <a:pPr>
              <a:lnSpc>
                <a:spcPct val="150000"/>
              </a:lnSpc>
            </a:pPr>
            <a:r>
              <a:rPr lang="en-GB" altLang="en-US" sz="2200" dirty="0" smtClean="0">
                <a:solidFill>
                  <a:schemeClr val="tx1">
                    <a:lumMod val="75000"/>
                    <a:lumOff val="25000"/>
                  </a:schemeClr>
                </a:solidFill>
                <a:latin typeface="Trebuchet MS" pitchFamily="34" charset="0"/>
              </a:rPr>
              <a:t>- is an independent information provider </a:t>
            </a:r>
          </a:p>
          <a:p>
            <a:pPr>
              <a:lnSpc>
                <a:spcPct val="150000"/>
              </a:lnSpc>
            </a:pPr>
            <a:r>
              <a:rPr lang="en-GB" altLang="en-US" sz="2200" dirty="0" smtClean="0">
                <a:solidFill>
                  <a:schemeClr val="tx1">
                    <a:lumMod val="75000"/>
                    <a:lumOff val="25000"/>
                  </a:schemeClr>
                </a:solidFill>
                <a:latin typeface="Trebuchet MS" pitchFamily="34" charset="0"/>
              </a:rPr>
              <a:t>- is an analyst and assessor</a:t>
            </a:r>
          </a:p>
          <a:p>
            <a:pPr>
              <a:lnSpc>
                <a:spcPct val="150000"/>
              </a:lnSpc>
            </a:pPr>
            <a:r>
              <a:rPr lang="en-GB" altLang="en-US" sz="2200" dirty="0" smtClean="0">
                <a:solidFill>
                  <a:schemeClr val="tx1">
                    <a:lumMod val="75000"/>
                    <a:lumOff val="25000"/>
                  </a:schemeClr>
                </a:solidFill>
                <a:latin typeface="Trebuchet MS" pitchFamily="34" charset="0"/>
              </a:rPr>
              <a:t>- is building bridges between science and policy</a:t>
            </a:r>
          </a:p>
          <a:p>
            <a:pPr>
              <a:lnSpc>
                <a:spcPct val="150000"/>
              </a:lnSpc>
            </a:pPr>
            <a:r>
              <a:rPr lang="en-GB" altLang="en-US" sz="2200" dirty="0" smtClean="0">
                <a:solidFill>
                  <a:schemeClr val="tx1">
                    <a:lumMod val="75000"/>
                    <a:lumOff val="25000"/>
                  </a:schemeClr>
                </a:solidFill>
                <a:latin typeface="Trebuchet MS" pitchFamily="34" charset="0"/>
              </a:rPr>
              <a:t>- is co-ordinating network (Eionet)</a:t>
            </a:r>
          </a:p>
          <a:p>
            <a:pPr marL="447675" lvl="1" indent="-285750">
              <a:buFont typeface="Arial" panose="020B0604020202020204" pitchFamily="34" charset="0"/>
              <a:buChar char="•"/>
            </a:pPr>
            <a:r>
              <a:rPr lang="en-GB" sz="1400" dirty="0" smtClean="0"/>
              <a:t>a network of more than 300 institutions in 39 European countries</a:t>
            </a:r>
          </a:p>
          <a:p>
            <a:pPr marL="447675" lvl="1" indent="-285750">
              <a:buFont typeface="Arial" panose="020B0604020202020204" pitchFamily="34" charset="0"/>
              <a:buChar char="•"/>
            </a:pPr>
            <a:r>
              <a:rPr lang="en-GB" sz="1400" dirty="0" smtClean="0"/>
              <a:t>National Reference Centres for State of environment and  </a:t>
            </a:r>
          </a:p>
          <a:p>
            <a:pPr marL="447675" lvl="1" indent="-285750">
              <a:buFont typeface="Arial" panose="020B0604020202020204" pitchFamily="34" charset="0"/>
              <a:buChar char="•"/>
            </a:pPr>
            <a:r>
              <a:rPr lang="en-GB" sz="1400" dirty="0" smtClean="0"/>
              <a:t>NRC for Forward Looking Information</a:t>
            </a:r>
            <a:endParaRPr lang="en-GB" altLang="en-US" sz="1400" i="1" dirty="0" smtClean="0">
              <a:latin typeface="Trebuchet MS" pitchFamily="34" charset="0"/>
            </a:endParaRPr>
          </a:p>
          <a:p>
            <a:r>
              <a:rPr lang="en-GB" sz="1400" dirty="0" smtClean="0"/>
              <a:t>.</a:t>
            </a:r>
          </a:p>
          <a:p>
            <a:r>
              <a:rPr lang="en-GB" sz="1400" b="1" dirty="0"/>
              <a:t> </a:t>
            </a:r>
            <a:r>
              <a:rPr lang="en-GB" sz="1400" b="1" dirty="0" smtClean="0"/>
              <a:t>       </a:t>
            </a:r>
          </a:p>
          <a:p>
            <a:pPr marL="342900" indent="-342900">
              <a:buFont typeface="Trebuchet MS" panose="020B0603020202020204" pitchFamily="34" charset="0"/>
              <a:buChar char="–"/>
            </a:pPr>
            <a:r>
              <a:rPr lang="en-GB" sz="2200" dirty="0">
                <a:solidFill>
                  <a:schemeClr val="tx1">
                    <a:lumMod val="75000"/>
                    <a:lumOff val="25000"/>
                  </a:schemeClr>
                </a:solidFill>
                <a:latin typeface="Trebuchet MS" pitchFamily="34" charset="0"/>
              </a:rPr>
              <a:t>Foresight and Sustainability Unit in Integrated assessment programme</a:t>
            </a:r>
          </a:p>
          <a:p>
            <a:pPr lvl="1"/>
            <a:r>
              <a:rPr lang="en-GB" sz="1400" dirty="0"/>
              <a:t>• Strategic unit for detecting drivers of change and new issues with a long-term </a:t>
            </a:r>
            <a:r>
              <a:rPr lang="en-GB" sz="1400" dirty="0" smtClean="0"/>
              <a:t> relevance </a:t>
            </a:r>
            <a:r>
              <a:rPr lang="en-GB" sz="1400" dirty="0"/>
              <a:t>for </a:t>
            </a:r>
            <a:r>
              <a:rPr lang="en-GB" sz="1400" dirty="0" smtClean="0"/>
              <a:t>the  </a:t>
            </a:r>
          </a:p>
          <a:p>
            <a:pPr lvl="1"/>
            <a:r>
              <a:rPr lang="en-GB" sz="1400" dirty="0"/>
              <a:t> </a:t>
            </a:r>
            <a:r>
              <a:rPr lang="en-GB" sz="1400" dirty="0" smtClean="0"/>
              <a:t> European </a:t>
            </a:r>
            <a:r>
              <a:rPr lang="en-GB" sz="1400" dirty="0"/>
              <a:t>environmental </a:t>
            </a:r>
            <a:r>
              <a:rPr lang="en-GB" sz="1400" dirty="0" smtClean="0"/>
              <a:t>policymaking</a:t>
            </a:r>
          </a:p>
          <a:p>
            <a:pPr marL="550863" lvl="1" indent="-93663">
              <a:buFont typeface="Arial" panose="020B0604020202020204" pitchFamily="34" charset="0"/>
              <a:buChar char="•"/>
            </a:pPr>
            <a:r>
              <a:rPr lang="en-GB" sz="1400" dirty="0" smtClean="0"/>
              <a:t>Responsible for SOER development</a:t>
            </a:r>
            <a:endParaRPr lang="en-GB" sz="1400" dirty="0"/>
          </a:p>
          <a:p>
            <a:endParaRPr lang="en-GB" sz="1400" dirty="0" smtClean="0"/>
          </a:p>
          <a:p>
            <a:endParaRPr lang="en-GB" sz="1400" dirty="0" smtClean="0"/>
          </a:p>
          <a:p>
            <a:r>
              <a:rPr lang="en-GB" sz="1400" dirty="0" smtClean="0"/>
              <a:t> </a:t>
            </a:r>
            <a:r>
              <a:rPr lang="en-GB" altLang="en-US" sz="2200" i="1" dirty="0" smtClean="0">
                <a:solidFill>
                  <a:schemeClr val="tx1">
                    <a:lumMod val="75000"/>
                    <a:lumOff val="25000"/>
                  </a:schemeClr>
                </a:solidFill>
                <a:latin typeface="Trebuchet MS" pitchFamily="34" charset="0"/>
              </a:rPr>
              <a:t>… to support policy processes and inform the public</a:t>
            </a:r>
            <a:endParaRPr lang="en-GB" altLang="en-US" sz="2200" i="1" dirty="0">
              <a:solidFill>
                <a:schemeClr val="tx1">
                  <a:lumMod val="75000"/>
                  <a:lumOff val="25000"/>
                </a:schemeClr>
              </a:solidFill>
              <a:latin typeface="Trebuchet MS" pitchFamily="34" charset="0"/>
            </a:endParaRPr>
          </a:p>
        </p:txBody>
      </p:sp>
      <p:sp>
        <p:nvSpPr>
          <p:cNvPr id="417796" name="Rectangle 2"/>
          <p:cNvSpPr>
            <a:spLocks noChangeArrowheads="1"/>
          </p:cNvSpPr>
          <p:nvPr/>
        </p:nvSpPr>
        <p:spPr bwMode="auto">
          <a:xfrm>
            <a:off x="0" y="0"/>
            <a:ext cx="9144000" cy="1196975"/>
          </a:xfrm>
          <a:prstGeom prst="rect">
            <a:avLst/>
          </a:prstGeom>
          <a:noFill/>
          <a:ln>
            <a:noFill/>
          </a:ln>
          <a:extLst>
            <a:ext uri="{909E8E84-426E-40DD-AFC4-6F175D3DCCD1}">
              <a14:hiddenFill xmlns:a14="http://schemas.microsoft.com/office/drawing/2010/main">
                <a:solidFill>
                  <a:srgbClr val="6B7427"/>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indent="-177800" eaLnBrk="0" hangingPunct="0">
              <a:defRPr sz="3200">
                <a:solidFill>
                  <a:schemeClr val="bg1"/>
                </a:solidFill>
                <a:latin typeface="Trebuchet MS" pitchFamily="34" charset="0"/>
              </a:defRPr>
            </a:lvl1pPr>
            <a:lvl2pPr marL="177800" indent="-177800" eaLnBrk="0" hangingPunct="0">
              <a:defRPr sz="3200">
                <a:solidFill>
                  <a:schemeClr val="bg1"/>
                </a:solidFill>
                <a:latin typeface="Trebuchet MS" pitchFamily="34" charset="0"/>
              </a:defRPr>
            </a:lvl2pPr>
            <a:lvl3pPr marL="177800" indent="-177800" eaLnBrk="0" hangingPunct="0">
              <a:defRPr sz="3200">
                <a:solidFill>
                  <a:schemeClr val="bg1"/>
                </a:solidFill>
                <a:latin typeface="Trebuchet MS" pitchFamily="34" charset="0"/>
              </a:defRPr>
            </a:lvl3pPr>
            <a:lvl4pPr marL="177800" indent="-177800" eaLnBrk="0" hangingPunct="0">
              <a:defRPr sz="3200">
                <a:solidFill>
                  <a:schemeClr val="bg1"/>
                </a:solidFill>
                <a:latin typeface="Trebuchet MS" pitchFamily="34" charset="0"/>
              </a:defRPr>
            </a:lvl4pPr>
            <a:lvl5pPr marL="177800" indent="-177800" eaLnBrk="0" hangingPunct="0">
              <a:defRPr sz="3200">
                <a:solidFill>
                  <a:schemeClr val="bg1"/>
                </a:solidFill>
                <a:latin typeface="Trebuchet MS" pitchFamily="34" charset="0"/>
              </a:defRPr>
            </a:lvl5pPr>
            <a:lvl6pPr marL="635000" indent="-177800" eaLnBrk="0" fontAlgn="base" hangingPunct="0">
              <a:spcBef>
                <a:spcPct val="0"/>
              </a:spcBef>
              <a:spcAft>
                <a:spcPct val="0"/>
              </a:spcAft>
              <a:defRPr sz="3200">
                <a:solidFill>
                  <a:schemeClr val="bg1"/>
                </a:solidFill>
                <a:latin typeface="Trebuchet MS" pitchFamily="34" charset="0"/>
              </a:defRPr>
            </a:lvl6pPr>
            <a:lvl7pPr marL="1092200" indent="-177800" eaLnBrk="0" fontAlgn="base" hangingPunct="0">
              <a:spcBef>
                <a:spcPct val="0"/>
              </a:spcBef>
              <a:spcAft>
                <a:spcPct val="0"/>
              </a:spcAft>
              <a:defRPr sz="3200">
                <a:solidFill>
                  <a:schemeClr val="bg1"/>
                </a:solidFill>
                <a:latin typeface="Trebuchet MS" pitchFamily="34" charset="0"/>
              </a:defRPr>
            </a:lvl7pPr>
            <a:lvl8pPr marL="1549400" indent="-177800" eaLnBrk="0" fontAlgn="base" hangingPunct="0">
              <a:spcBef>
                <a:spcPct val="0"/>
              </a:spcBef>
              <a:spcAft>
                <a:spcPct val="0"/>
              </a:spcAft>
              <a:defRPr sz="3200">
                <a:solidFill>
                  <a:schemeClr val="bg1"/>
                </a:solidFill>
                <a:latin typeface="Trebuchet MS" pitchFamily="34" charset="0"/>
              </a:defRPr>
            </a:lvl8pPr>
            <a:lvl9pPr marL="2006600" indent="-177800" eaLnBrk="0" fontAlgn="base" hangingPunct="0">
              <a:spcBef>
                <a:spcPct val="0"/>
              </a:spcBef>
              <a:spcAft>
                <a:spcPct val="0"/>
              </a:spcAft>
              <a:defRPr sz="3200">
                <a:solidFill>
                  <a:schemeClr val="bg1"/>
                </a:solidFill>
                <a:latin typeface="Trebuchet MS" pitchFamily="34" charset="0"/>
              </a:defRPr>
            </a:lvl9pPr>
          </a:lstStyle>
          <a:p>
            <a:pPr eaLnBrk="1" hangingPunct="1"/>
            <a:endParaRPr lang="en-GB" altLang="en-US" sz="2800">
              <a:solidFill>
                <a:schemeClr val="tx1"/>
              </a:solidFill>
            </a:endParaRPr>
          </a:p>
        </p:txBody>
      </p:sp>
      <p:sp>
        <p:nvSpPr>
          <p:cNvPr id="417800" name="Rectangle 2"/>
          <p:cNvSpPr>
            <a:spLocks noChangeArrowheads="1"/>
          </p:cNvSpPr>
          <p:nvPr/>
        </p:nvSpPr>
        <p:spPr bwMode="auto">
          <a:xfrm>
            <a:off x="0" y="0"/>
            <a:ext cx="9144000" cy="1125538"/>
          </a:xfrm>
          <a:prstGeom prst="rect">
            <a:avLst/>
          </a:prstGeom>
          <a:gradFill rotWithShape="1">
            <a:gsLst>
              <a:gs pos="0">
                <a:srgbClr val="D3D3D3"/>
              </a:gs>
              <a:gs pos="100000">
                <a:schemeClr val="bg1">
                  <a:alpha val="31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3600">
              <a:solidFill>
                <a:schemeClr val="bg1"/>
              </a:solidFill>
              <a:latin typeface="Trebuchet MS" pitchFamily="34" charset="0"/>
            </a:endParaRPr>
          </a:p>
        </p:txBody>
      </p:sp>
      <p:sp>
        <p:nvSpPr>
          <p:cNvPr id="417801" name="Rectangle 6"/>
          <p:cNvSpPr>
            <a:spLocks noChangeArrowheads="1"/>
          </p:cNvSpPr>
          <p:nvPr/>
        </p:nvSpPr>
        <p:spPr bwMode="auto">
          <a:xfrm>
            <a:off x="0" y="115888"/>
            <a:ext cx="9144000" cy="865187"/>
          </a:xfrm>
          <a:prstGeom prst="rect">
            <a:avLst/>
          </a:prstGeom>
          <a:solidFill>
            <a:schemeClr val="accent5">
              <a:lumMod val="75000"/>
            </a:schemeClr>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latin typeface="Trebuchet MS" pitchFamily="34" charset="0"/>
            </a:endParaRPr>
          </a:p>
        </p:txBody>
      </p:sp>
      <p:sp>
        <p:nvSpPr>
          <p:cNvPr id="417799" name="Text Box 21"/>
          <p:cNvSpPr txBox="1">
            <a:spLocks noChangeArrowheads="1"/>
          </p:cNvSpPr>
          <p:nvPr/>
        </p:nvSpPr>
        <p:spPr bwMode="auto">
          <a:xfrm>
            <a:off x="250825" y="115888"/>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en-US" sz="2400" b="1" dirty="0">
                <a:solidFill>
                  <a:schemeClr val="bg1"/>
                </a:solidFill>
                <a:latin typeface="Trebuchet MS" pitchFamily="34" charset="0"/>
              </a:rPr>
              <a:t>About the European Environment Agency</a:t>
            </a:r>
            <a:endParaRPr lang="en-GB" altLang="en-US" sz="2400" b="1" dirty="0">
              <a:solidFill>
                <a:schemeClr val="bg1"/>
              </a:solidFill>
              <a:latin typeface="Trebuchet MS" pitchFamily="34" charset="0"/>
            </a:endParaRPr>
          </a:p>
        </p:txBody>
      </p:sp>
      <p:pic>
        <p:nvPicPr>
          <p:cNvPr id="417803" name="Picture 1035" descr="European Environment Agency building, nigh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033" y="1125538"/>
            <a:ext cx="3010142" cy="21377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4252" y="2972176"/>
            <a:ext cx="2954336" cy="369332"/>
          </a:xfrm>
          <a:prstGeom prst="rect">
            <a:avLst/>
          </a:prstGeom>
          <a:noFill/>
        </p:spPr>
        <p:txBody>
          <a:bodyPr wrap="square" rtlCol="0">
            <a:spAutoFit/>
          </a:bodyPr>
          <a:lstStyle/>
          <a:p>
            <a:r>
              <a:rPr lang="de-DE" altLang="en-US" b="1" dirty="0">
                <a:solidFill>
                  <a:schemeClr val="bg1"/>
                </a:solidFill>
                <a:latin typeface="Trebuchet MS" pitchFamily="34" charset="0"/>
              </a:rPr>
              <a:t>Copenhagen, Denmark</a:t>
            </a:r>
            <a:endParaRPr lang="en-GB" dirty="0">
              <a:solidFill>
                <a:schemeClr val="bg1"/>
              </a:solidFill>
            </a:endParaRPr>
          </a:p>
        </p:txBody>
      </p:sp>
      <p:pic>
        <p:nvPicPr>
          <p:cNvPr id="3" name="Picture 2"/>
          <p:cNvPicPr>
            <a:picLocks noChangeAspect="1"/>
          </p:cNvPicPr>
          <p:nvPr/>
        </p:nvPicPr>
        <p:blipFill>
          <a:blip r:embed="rId5"/>
          <a:stretch>
            <a:fillRect/>
          </a:stretch>
        </p:blipFill>
        <p:spPr>
          <a:xfrm>
            <a:off x="6622565" y="3419695"/>
            <a:ext cx="1732931" cy="1572060"/>
          </a:xfrm>
          <a:prstGeom prst="rect">
            <a:avLst/>
          </a:prstGeom>
        </p:spPr>
      </p:pic>
      <p:sp>
        <p:nvSpPr>
          <p:cNvPr id="4" name="Striped Right Arrow 3"/>
          <p:cNvSpPr/>
          <p:nvPr/>
        </p:nvSpPr>
        <p:spPr>
          <a:xfrm>
            <a:off x="155029" y="4387969"/>
            <a:ext cx="506821" cy="300446"/>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iped Right Arrow 12"/>
          <p:cNvSpPr/>
          <p:nvPr/>
        </p:nvSpPr>
        <p:spPr>
          <a:xfrm>
            <a:off x="155028" y="5313852"/>
            <a:ext cx="506821" cy="300446"/>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10527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47379" y="1286104"/>
            <a:ext cx="8513427" cy="4010706"/>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Rectangle 52"/>
          <p:cNvSpPr/>
          <p:nvPr/>
        </p:nvSpPr>
        <p:spPr>
          <a:xfrm>
            <a:off x="5465240" y="1569571"/>
            <a:ext cx="3395567" cy="358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p:cNvSpPr/>
          <p:nvPr/>
        </p:nvSpPr>
        <p:spPr>
          <a:xfrm>
            <a:off x="2431801" y="1596946"/>
            <a:ext cx="2617226" cy="358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2649107"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rot="16200000">
            <a:off x="1540812" y="3143175"/>
            <a:ext cx="2414296" cy="230832"/>
          </a:xfrm>
          <a:prstGeom prst="rect">
            <a:avLst/>
          </a:prstGeom>
          <a:noFill/>
        </p:spPr>
        <p:txBody>
          <a:bodyPr wrap="square" rtlCol="0">
            <a:spAutoFit/>
          </a:bodyPr>
          <a:lstStyle/>
          <a:p>
            <a:r>
              <a:rPr lang="da-DK" sz="900" b="1" dirty="0">
                <a:solidFill>
                  <a:schemeClr val="bg1"/>
                </a:solidFill>
              </a:rPr>
              <a:t>Biodiversity &amp; nature</a:t>
            </a:r>
            <a:endParaRPr lang="en-GB" sz="900" b="1" dirty="0">
              <a:solidFill>
                <a:schemeClr val="bg1"/>
              </a:solidFill>
            </a:endParaRPr>
          </a:p>
        </p:txBody>
      </p:sp>
      <p:sp>
        <p:nvSpPr>
          <p:cNvPr id="7" name="Rectangle 6"/>
          <p:cNvSpPr/>
          <p:nvPr/>
        </p:nvSpPr>
        <p:spPr>
          <a:xfrm>
            <a:off x="2924360"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p:cNvSpPr txBox="1"/>
          <p:nvPr/>
        </p:nvSpPr>
        <p:spPr>
          <a:xfrm rot="16200000">
            <a:off x="1816065" y="3143175"/>
            <a:ext cx="2414296" cy="230832"/>
          </a:xfrm>
          <a:prstGeom prst="rect">
            <a:avLst/>
          </a:prstGeom>
          <a:noFill/>
        </p:spPr>
        <p:txBody>
          <a:bodyPr wrap="square" rtlCol="0">
            <a:spAutoFit/>
          </a:bodyPr>
          <a:lstStyle/>
          <a:p>
            <a:r>
              <a:rPr lang="da-DK" sz="900" b="1" dirty="0">
                <a:solidFill>
                  <a:schemeClr val="bg1"/>
                </a:solidFill>
              </a:rPr>
              <a:t>Freshwater</a:t>
            </a:r>
            <a:endParaRPr lang="en-GB" sz="900" b="1" dirty="0">
              <a:solidFill>
                <a:schemeClr val="bg1"/>
              </a:solidFill>
            </a:endParaRPr>
          </a:p>
        </p:txBody>
      </p:sp>
      <p:sp>
        <p:nvSpPr>
          <p:cNvPr id="9" name="Rectangle 8"/>
          <p:cNvSpPr/>
          <p:nvPr/>
        </p:nvSpPr>
        <p:spPr>
          <a:xfrm>
            <a:off x="3209655"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p:cNvSpPr txBox="1"/>
          <p:nvPr/>
        </p:nvSpPr>
        <p:spPr>
          <a:xfrm rot="16200000">
            <a:off x="2101360" y="3143175"/>
            <a:ext cx="2414296" cy="230832"/>
          </a:xfrm>
          <a:prstGeom prst="rect">
            <a:avLst/>
          </a:prstGeom>
          <a:noFill/>
        </p:spPr>
        <p:txBody>
          <a:bodyPr wrap="square" rtlCol="0">
            <a:spAutoFit/>
          </a:bodyPr>
          <a:lstStyle/>
          <a:p>
            <a:r>
              <a:rPr lang="da-DK" sz="900" b="1" dirty="0">
                <a:solidFill>
                  <a:schemeClr val="bg1"/>
                </a:solidFill>
              </a:rPr>
              <a:t>Marine</a:t>
            </a:r>
            <a:endParaRPr lang="en-GB" sz="900" b="1" dirty="0">
              <a:solidFill>
                <a:schemeClr val="bg1"/>
              </a:solidFill>
            </a:endParaRPr>
          </a:p>
        </p:txBody>
      </p:sp>
      <p:sp>
        <p:nvSpPr>
          <p:cNvPr id="11" name="Rectangle 10"/>
          <p:cNvSpPr/>
          <p:nvPr/>
        </p:nvSpPr>
        <p:spPr>
          <a:xfrm>
            <a:off x="3485655"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p:cNvSpPr txBox="1"/>
          <p:nvPr/>
        </p:nvSpPr>
        <p:spPr>
          <a:xfrm rot="16200000">
            <a:off x="2377360" y="3143175"/>
            <a:ext cx="2414296" cy="230832"/>
          </a:xfrm>
          <a:prstGeom prst="rect">
            <a:avLst/>
          </a:prstGeom>
          <a:noFill/>
        </p:spPr>
        <p:txBody>
          <a:bodyPr wrap="square" rtlCol="0">
            <a:spAutoFit/>
          </a:bodyPr>
          <a:lstStyle/>
          <a:p>
            <a:r>
              <a:rPr lang="da-DK" sz="900" b="1" dirty="0">
                <a:solidFill>
                  <a:schemeClr val="bg1"/>
                </a:solidFill>
              </a:rPr>
              <a:t>Land &amp; soil</a:t>
            </a:r>
            <a:endParaRPr lang="en-GB" sz="900" b="1" dirty="0">
              <a:solidFill>
                <a:schemeClr val="bg1"/>
              </a:solidFill>
            </a:endParaRPr>
          </a:p>
        </p:txBody>
      </p:sp>
      <p:sp>
        <p:nvSpPr>
          <p:cNvPr id="13" name="Rectangle 12"/>
          <p:cNvSpPr/>
          <p:nvPr/>
        </p:nvSpPr>
        <p:spPr>
          <a:xfrm>
            <a:off x="3771697"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p:nvSpPr>
        <p:spPr>
          <a:xfrm rot="16200000">
            <a:off x="2663402" y="3143175"/>
            <a:ext cx="2414296" cy="230832"/>
          </a:xfrm>
          <a:prstGeom prst="rect">
            <a:avLst/>
          </a:prstGeom>
          <a:noFill/>
        </p:spPr>
        <p:txBody>
          <a:bodyPr wrap="square" rtlCol="0">
            <a:spAutoFit/>
          </a:bodyPr>
          <a:lstStyle/>
          <a:p>
            <a:r>
              <a:rPr lang="da-DK" sz="900" b="1" dirty="0">
                <a:solidFill>
                  <a:schemeClr val="bg1"/>
                </a:solidFill>
              </a:rPr>
              <a:t>Climate change</a:t>
            </a:r>
            <a:endParaRPr lang="en-GB" sz="900" b="1" dirty="0">
              <a:solidFill>
                <a:schemeClr val="bg1"/>
              </a:solidFill>
            </a:endParaRPr>
          </a:p>
        </p:txBody>
      </p:sp>
      <p:sp>
        <p:nvSpPr>
          <p:cNvPr id="15" name="Rectangle 14"/>
          <p:cNvSpPr/>
          <p:nvPr/>
        </p:nvSpPr>
        <p:spPr>
          <a:xfrm>
            <a:off x="4067780"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Box 15"/>
          <p:cNvSpPr txBox="1"/>
          <p:nvPr/>
        </p:nvSpPr>
        <p:spPr>
          <a:xfrm rot="16200000">
            <a:off x="2959485" y="3143175"/>
            <a:ext cx="2414296" cy="230832"/>
          </a:xfrm>
          <a:prstGeom prst="rect">
            <a:avLst/>
          </a:prstGeom>
          <a:noFill/>
        </p:spPr>
        <p:txBody>
          <a:bodyPr wrap="square" rtlCol="0">
            <a:spAutoFit/>
          </a:bodyPr>
          <a:lstStyle/>
          <a:p>
            <a:r>
              <a:rPr lang="da-DK" sz="900" b="1" dirty="0">
                <a:solidFill>
                  <a:schemeClr val="bg1"/>
                </a:solidFill>
              </a:rPr>
              <a:t>Air pollution</a:t>
            </a:r>
            <a:endParaRPr lang="en-GB" sz="900" b="1" dirty="0">
              <a:solidFill>
                <a:schemeClr val="bg1"/>
              </a:solidFill>
            </a:endParaRPr>
          </a:p>
        </p:txBody>
      </p:sp>
      <p:sp>
        <p:nvSpPr>
          <p:cNvPr id="17" name="Rectangle 16"/>
          <p:cNvSpPr/>
          <p:nvPr/>
        </p:nvSpPr>
        <p:spPr>
          <a:xfrm>
            <a:off x="4373905" y="1725599"/>
            <a:ext cx="197708" cy="2740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extBox 17"/>
          <p:cNvSpPr txBox="1"/>
          <p:nvPr/>
        </p:nvSpPr>
        <p:spPr>
          <a:xfrm rot="16200000">
            <a:off x="3265610" y="3143175"/>
            <a:ext cx="2414296" cy="230832"/>
          </a:xfrm>
          <a:prstGeom prst="rect">
            <a:avLst/>
          </a:prstGeom>
          <a:noFill/>
        </p:spPr>
        <p:txBody>
          <a:bodyPr wrap="square" rtlCol="0">
            <a:spAutoFit/>
          </a:bodyPr>
          <a:lstStyle/>
          <a:p>
            <a:r>
              <a:rPr lang="da-DK" sz="900" b="1" dirty="0">
                <a:solidFill>
                  <a:schemeClr val="bg1"/>
                </a:solidFill>
              </a:rPr>
              <a:t>Waste &amp; resources</a:t>
            </a:r>
            <a:endParaRPr lang="en-GB" sz="900" b="1" dirty="0">
              <a:solidFill>
                <a:schemeClr val="bg1"/>
              </a:solidFill>
            </a:endParaRPr>
          </a:p>
        </p:txBody>
      </p:sp>
      <p:sp>
        <p:nvSpPr>
          <p:cNvPr id="19" name="Rectangle 18"/>
          <p:cNvSpPr/>
          <p:nvPr/>
        </p:nvSpPr>
        <p:spPr>
          <a:xfrm>
            <a:off x="4662989" y="1725599"/>
            <a:ext cx="197708" cy="27401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Box 19"/>
          <p:cNvSpPr txBox="1"/>
          <p:nvPr/>
        </p:nvSpPr>
        <p:spPr>
          <a:xfrm rot="16200000">
            <a:off x="3554694" y="3143174"/>
            <a:ext cx="2414296" cy="230832"/>
          </a:xfrm>
          <a:prstGeom prst="rect">
            <a:avLst/>
          </a:prstGeom>
          <a:noFill/>
        </p:spPr>
        <p:txBody>
          <a:bodyPr wrap="square" rtlCol="0">
            <a:spAutoFit/>
          </a:bodyPr>
          <a:lstStyle/>
          <a:p>
            <a:r>
              <a:rPr lang="da-DK" sz="900" b="1" dirty="0">
                <a:solidFill>
                  <a:schemeClr val="bg1"/>
                </a:solidFill>
              </a:rPr>
              <a:t>Chemicals &amp; health</a:t>
            </a:r>
            <a:endParaRPr lang="en-GB" sz="900" b="1" dirty="0">
              <a:solidFill>
                <a:schemeClr val="bg1"/>
              </a:solidFill>
            </a:endParaRPr>
          </a:p>
        </p:txBody>
      </p:sp>
      <p:sp>
        <p:nvSpPr>
          <p:cNvPr id="24" name="Rectangle 23"/>
          <p:cNvSpPr/>
          <p:nvPr/>
        </p:nvSpPr>
        <p:spPr>
          <a:xfrm>
            <a:off x="2568102" y="2613076"/>
            <a:ext cx="3857537" cy="198731"/>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p:cNvSpPr/>
          <p:nvPr/>
        </p:nvSpPr>
        <p:spPr>
          <a:xfrm>
            <a:off x="2568102" y="2841750"/>
            <a:ext cx="3857537" cy="200005"/>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ectangle 25"/>
          <p:cNvSpPr/>
          <p:nvPr/>
        </p:nvSpPr>
        <p:spPr>
          <a:xfrm>
            <a:off x="2568102" y="2282791"/>
            <a:ext cx="3857537" cy="202226"/>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TextBox 27"/>
          <p:cNvSpPr txBox="1"/>
          <p:nvPr/>
        </p:nvSpPr>
        <p:spPr>
          <a:xfrm>
            <a:off x="4220790" y="2598257"/>
            <a:ext cx="2255922" cy="230832"/>
          </a:xfrm>
          <a:prstGeom prst="rect">
            <a:avLst/>
          </a:prstGeom>
          <a:noFill/>
        </p:spPr>
        <p:txBody>
          <a:bodyPr wrap="square" rtlCol="0">
            <a:spAutoFit/>
          </a:bodyPr>
          <a:lstStyle/>
          <a:p>
            <a:pPr algn="r"/>
            <a:r>
              <a:rPr lang="da-DK" sz="900" b="1" dirty="0">
                <a:solidFill>
                  <a:schemeClr val="bg1"/>
                </a:solidFill>
              </a:rPr>
              <a:t>Energy</a:t>
            </a:r>
            <a:endParaRPr lang="en-GB" sz="900" b="1" dirty="0">
              <a:solidFill>
                <a:schemeClr val="bg1"/>
              </a:solidFill>
            </a:endParaRPr>
          </a:p>
        </p:txBody>
      </p:sp>
      <p:sp>
        <p:nvSpPr>
          <p:cNvPr id="29" name="TextBox 28"/>
          <p:cNvSpPr txBox="1"/>
          <p:nvPr/>
        </p:nvSpPr>
        <p:spPr>
          <a:xfrm>
            <a:off x="4280642" y="2843034"/>
            <a:ext cx="2196070" cy="230832"/>
          </a:xfrm>
          <a:prstGeom prst="rect">
            <a:avLst/>
          </a:prstGeom>
          <a:noFill/>
        </p:spPr>
        <p:txBody>
          <a:bodyPr wrap="square" rtlCol="0">
            <a:spAutoFit/>
          </a:bodyPr>
          <a:lstStyle/>
          <a:p>
            <a:pPr algn="r"/>
            <a:r>
              <a:rPr lang="da-DK" sz="900" b="1" dirty="0">
                <a:solidFill>
                  <a:schemeClr val="bg1"/>
                </a:solidFill>
              </a:rPr>
              <a:t>Transport</a:t>
            </a:r>
            <a:endParaRPr lang="en-GB" sz="900" b="1" dirty="0">
              <a:solidFill>
                <a:schemeClr val="bg1"/>
              </a:solidFill>
            </a:endParaRPr>
          </a:p>
        </p:txBody>
      </p:sp>
      <p:sp>
        <p:nvSpPr>
          <p:cNvPr id="30" name="TextBox 29"/>
          <p:cNvSpPr txBox="1"/>
          <p:nvPr/>
        </p:nvSpPr>
        <p:spPr>
          <a:xfrm>
            <a:off x="4215769" y="2279137"/>
            <a:ext cx="2260942" cy="230832"/>
          </a:xfrm>
          <a:prstGeom prst="rect">
            <a:avLst/>
          </a:prstGeom>
          <a:noFill/>
        </p:spPr>
        <p:txBody>
          <a:bodyPr wrap="square" rtlCol="0">
            <a:spAutoFit/>
          </a:bodyPr>
          <a:lstStyle/>
          <a:p>
            <a:pPr algn="r"/>
            <a:r>
              <a:rPr lang="da-DK" sz="900" b="1" dirty="0">
                <a:solidFill>
                  <a:schemeClr val="bg1"/>
                </a:solidFill>
              </a:rPr>
              <a:t>Agriculture</a:t>
            </a:r>
            <a:endParaRPr lang="en-GB" sz="900" b="1" dirty="0">
              <a:solidFill>
                <a:schemeClr val="bg1"/>
              </a:solidFill>
            </a:endParaRPr>
          </a:p>
        </p:txBody>
      </p:sp>
      <p:sp>
        <p:nvSpPr>
          <p:cNvPr id="31" name="Rectangle 30"/>
          <p:cNvSpPr/>
          <p:nvPr/>
        </p:nvSpPr>
        <p:spPr>
          <a:xfrm>
            <a:off x="2568102" y="2039790"/>
            <a:ext cx="3857536" cy="199175"/>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TextBox 31"/>
          <p:cNvSpPr txBox="1"/>
          <p:nvPr/>
        </p:nvSpPr>
        <p:spPr>
          <a:xfrm>
            <a:off x="3951694" y="2042820"/>
            <a:ext cx="2510126" cy="230832"/>
          </a:xfrm>
          <a:prstGeom prst="rect">
            <a:avLst/>
          </a:prstGeom>
          <a:noFill/>
        </p:spPr>
        <p:txBody>
          <a:bodyPr wrap="square" rtlCol="0">
            <a:spAutoFit/>
          </a:bodyPr>
          <a:lstStyle/>
          <a:p>
            <a:pPr algn="r"/>
            <a:r>
              <a:rPr lang="da-DK" sz="900" b="1" dirty="0">
                <a:solidFill>
                  <a:schemeClr val="bg1"/>
                </a:solidFill>
              </a:rPr>
              <a:t>Forestry</a:t>
            </a:r>
            <a:endParaRPr lang="en-GB" sz="900" b="1" dirty="0">
              <a:solidFill>
                <a:schemeClr val="bg1"/>
              </a:solidFill>
            </a:endParaRPr>
          </a:p>
        </p:txBody>
      </p:sp>
      <p:sp>
        <p:nvSpPr>
          <p:cNvPr id="33" name="Rectangle 32"/>
          <p:cNvSpPr/>
          <p:nvPr/>
        </p:nvSpPr>
        <p:spPr>
          <a:xfrm>
            <a:off x="2568103" y="1796790"/>
            <a:ext cx="3857537" cy="201446"/>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TextBox 33"/>
          <p:cNvSpPr txBox="1"/>
          <p:nvPr/>
        </p:nvSpPr>
        <p:spPr>
          <a:xfrm>
            <a:off x="3929426" y="1790966"/>
            <a:ext cx="2547285" cy="230832"/>
          </a:xfrm>
          <a:prstGeom prst="rect">
            <a:avLst/>
          </a:prstGeom>
          <a:noFill/>
        </p:spPr>
        <p:txBody>
          <a:bodyPr wrap="square" rtlCol="0">
            <a:spAutoFit/>
          </a:bodyPr>
          <a:lstStyle/>
          <a:p>
            <a:pPr algn="r"/>
            <a:r>
              <a:rPr lang="da-DK" sz="900" b="1" dirty="0">
                <a:solidFill>
                  <a:schemeClr val="bg1"/>
                </a:solidFill>
              </a:rPr>
              <a:t>Fisheries &amp; acquaculture</a:t>
            </a:r>
            <a:endParaRPr lang="en-GB" sz="900" b="1" dirty="0">
              <a:solidFill>
                <a:schemeClr val="bg1"/>
              </a:solidFill>
            </a:endParaRPr>
          </a:p>
        </p:txBody>
      </p:sp>
      <p:sp>
        <p:nvSpPr>
          <p:cNvPr id="35" name="Oval 34"/>
          <p:cNvSpPr/>
          <p:nvPr/>
        </p:nvSpPr>
        <p:spPr>
          <a:xfrm>
            <a:off x="6367475" y="2854313"/>
            <a:ext cx="1518557" cy="142758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Oval 35"/>
          <p:cNvSpPr/>
          <p:nvPr/>
        </p:nvSpPr>
        <p:spPr>
          <a:xfrm>
            <a:off x="7312147" y="2854312"/>
            <a:ext cx="1518557" cy="1427584"/>
          </a:xfrm>
          <a:prstGeom prst="ellipse">
            <a:avLst/>
          </a:prstGeom>
          <a:solidFill>
            <a:srgbClr val="9966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Oval 36"/>
          <p:cNvSpPr/>
          <p:nvPr/>
        </p:nvSpPr>
        <p:spPr>
          <a:xfrm>
            <a:off x="6723079" y="2117764"/>
            <a:ext cx="1518557" cy="1427584"/>
          </a:xfrm>
          <a:prstGeom prst="ellipse">
            <a:avLst/>
          </a:prstGeom>
          <a:solidFill>
            <a:schemeClr val="accent4">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TextBox 37"/>
          <p:cNvSpPr txBox="1"/>
          <p:nvPr/>
        </p:nvSpPr>
        <p:spPr>
          <a:xfrm>
            <a:off x="6989479" y="2508062"/>
            <a:ext cx="1219220" cy="369332"/>
          </a:xfrm>
          <a:prstGeom prst="rect">
            <a:avLst/>
          </a:prstGeom>
          <a:noFill/>
        </p:spPr>
        <p:txBody>
          <a:bodyPr wrap="square" rtlCol="0">
            <a:spAutoFit/>
          </a:bodyPr>
          <a:lstStyle/>
          <a:p>
            <a:pPr algn="ctr"/>
            <a:r>
              <a:rPr lang="da-DK" sz="900" b="1" dirty="0">
                <a:solidFill>
                  <a:schemeClr val="bg1"/>
                </a:solidFill>
              </a:rPr>
              <a:t>Human health &amp;</a:t>
            </a:r>
          </a:p>
          <a:p>
            <a:pPr algn="ctr"/>
            <a:r>
              <a:rPr lang="da-DK" sz="900" b="1" dirty="0">
                <a:solidFill>
                  <a:schemeClr val="bg1"/>
                </a:solidFill>
              </a:rPr>
              <a:t>well-being</a:t>
            </a:r>
            <a:endParaRPr lang="en-GB" sz="900" b="1" dirty="0">
              <a:solidFill>
                <a:schemeClr val="bg1"/>
              </a:solidFill>
            </a:endParaRPr>
          </a:p>
        </p:txBody>
      </p:sp>
      <p:sp>
        <p:nvSpPr>
          <p:cNvPr id="39" name="TextBox 38"/>
          <p:cNvSpPr txBox="1"/>
          <p:nvPr/>
        </p:nvSpPr>
        <p:spPr>
          <a:xfrm>
            <a:off x="6425872" y="3453831"/>
            <a:ext cx="1073053" cy="369332"/>
          </a:xfrm>
          <a:prstGeom prst="rect">
            <a:avLst/>
          </a:prstGeom>
          <a:noFill/>
        </p:spPr>
        <p:txBody>
          <a:bodyPr wrap="square" rtlCol="0">
            <a:spAutoFit/>
          </a:bodyPr>
          <a:lstStyle/>
          <a:p>
            <a:pPr algn="ctr"/>
            <a:r>
              <a:rPr lang="da-DK" sz="900" b="1" dirty="0">
                <a:solidFill>
                  <a:schemeClr val="bg1"/>
                </a:solidFill>
              </a:rPr>
              <a:t>Natural </a:t>
            </a:r>
          </a:p>
          <a:p>
            <a:pPr algn="ctr"/>
            <a:r>
              <a:rPr lang="da-DK" sz="900" b="1" dirty="0">
                <a:solidFill>
                  <a:schemeClr val="bg1"/>
                </a:solidFill>
              </a:rPr>
              <a:t>capital</a:t>
            </a:r>
            <a:endParaRPr lang="en-GB" sz="900" b="1" dirty="0">
              <a:solidFill>
                <a:schemeClr val="bg1"/>
              </a:solidFill>
            </a:endParaRPr>
          </a:p>
        </p:txBody>
      </p:sp>
      <p:sp>
        <p:nvSpPr>
          <p:cNvPr id="40" name="TextBox 39"/>
          <p:cNvSpPr txBox="1"/>
          <p:nvPr/>
        </p:nvSpPr>
        <p:spPr>
          <a:xfrm>
            <a:off x="7748758" y="3453832"/>
            <a:ext cx="994321" cy="369332"/>
          </a:xfrm>
          <a:prstGeom prst="rect">
            <a:avLst/>
          </a:prstGeom>
          <a:noFill/>
        </p:spPr>
        <p:txBody>
          <a:bodyPr wrap="square" rtlCol="0">
            <a:spAutoFit/>
          </a:bodyPr>
          <a:lstStyle/>
          <a:p>
            <a:pPr algn="ctr"/>
            <a:r>
              <a:rPr lang="da-DK" sz="900" b="1" dirty="0">
                <a:solidFill>
                  <a:schemeClr val="bg1"/>
                </a:solidFill>
              </a:rPr>
              <a:t>Resource efficiency</a:t>
            </a:r>
            <a:endParaRPr lang="en-GB" sz="900" b="1" dirty="0">
              <a:solidFill>
                <a:schemeClr val="bg1"/>
              </a:solidFill>
            </a:endParaRPr>
          </a:p>
        </p:txBody>
      </p:sp>
      <p:sp>
        <p:nvSpPr>
          <p:cNvPr id="42" name="TextBox 41"/>
          <p:cNvSpPr txBox="1"/>
          <p:nvPr/>
        </p:nvSpPr>
        <p:spPr>
          <a:xfrm>
            <a:off x="5508928" y="3291457"/>
            <a:ext cx="930927" cy="253916"/>
          </a:xfrm>
          <a:prstGeom prst="rect">
            <a:avLst/>
          </a:prstGeom>
          <a:noFill/>
        </p:spPr>
        <p:txBody>
          <a:bodyPr wrap="square" rtlCol="0">
            <a:spAutoFit/>
          </a:bodyPr>
          <a:lstStyle/>
          <a:p>
            <a:pPr algn="r"/>
            <a:r>
              <a:rPr lang="da-DK" sz="1050" b="1" dirty="0"/>
              <a:t>Sectors</a:t>
            </a:r>
            <a:endParaRPr lang="en-GB" sz="1050" b="1" dirty="0"/>
          </a:p>
        </p:txBody>
      </p:sp>
      <p:sp>
        <p:nvSpPr>
          <p:cNvPr id="43" name="TextBox 42"/>
          <p:cNvSpPr txBox="1"/>
          <p:nvPr/>
        </p:nvSpPr>
        <p:spPr>
          <a:xfrm rot="16200000">
            <a:off x="1894301" y="3687421"/>
            <a:ext cx="1305834" cy="253916"/>
          </a:xfrm>
          <a:prstGeom prst="rect">
            <a:avLst/>
          </a:prstGeom>
          <a:noFill/>
        </p:spPr>
        <p:txBody>
          <a:bodyPr wrap="square" rtlCol="0">
            <a:spAutoFit/>
          </a:bodyPr>
          <a:lstStyle/>
          <a:p>
            <a:r>
              <a:rPr lang="da-DK" sz="1050" b="1" dirty="0"/>
              <a:t>Themes*</a:t>
            </a:r>
            <a:endParaRPr lang="en-GB" sz="1050" b="1" dirty="0"/>
          </a:p>
        </p:txBody>
      </p:sp>
      <p:sp>
        <p:nvSpPr>
          <p:cNvPr id="2" name="Right Arrow 1"/>
          <p:cNvSpPr/>
          <p:nvPr/>
        </p:nvSpPr>
        <p:spPr>
          <a:xfrm>
            <a:off x="5046813" y="3472481"/>
            <a:ext cx="419914" cy="2928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Rectangle 45"/>
          <p:cNvSpPr/>
          <p:nvPr/>
        </p:nvSpPr>
        <p:spPr>
          <a:xfrm>
            <a:off x="2565471" y="3084750"/>
            <a:ext cx="3860167" cy="208866"/>
          </a:xfrm>
          <a:prstGeom prst="rect">
            <a:avLst/>
          </a:prstGeom>
          <a:solidFill>
            <a:schemeClr val="accent1">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 name="TextBox 46"/>
          <p:cNvSpPr txBox="1"/>
          <p:nvPr/>
        </p:nvSpPr>
        <p:spPr>
          <a:xfrm>
            <a:off x="1948000" y="3071531"/>
            <a:ext cx="4528712" cy="230832"/>
          </a:xfrm>
          <a:prstGeom prst="rect">
            <a:avLst/>
          </a:prstGeom>
          <a:noFill/>
        </p:spPr>
        <p:txBody>
          <a:bodyPr wrap="square" rtlCol="0">
            <a:spAutoFit/>
          </a:bodyPr>
          <a:lstStyle/>
          <a:p>
            <a:pPr algn="r"/>
            <a:r>
              <a:rPr lang="da-DK" sz="900" b="1" dirty="0">
                <a:solidFill>
                  <a:schemeClr val="bg1"/>
                </a:solidFill>
              </a:rPr>
              <a:t>Industry</a:t>
            </a:r>
            <a:endParaRPr lang="en-GB" sz="900" b="1" dirty="0">
              <a:solidFill>
                <a:schemeClr val="bg1"/>
              </a:solidFill>
            </a:endParaRPr>
          </a:p>
        </p:txBody>
      </p:sp>
      <p:sp>
        <p:nvSpPr>
          <p:cNvPr id="49" name="TextBox 48"/>
          <p:cNvSpPr txBox="1"/>
          <p:nvPr/>
        </p:nvSpPr>
        <p:spPr>
          <a:xfrm>
            <a:off x="1999426" y="4660497"/>
            <a:ext cx="3137535" cy="577081"/>
          </a:xfrm>
          <a:prstGeom prst="rect">
            <a:avLst/>
          </a:prstGeom>
          <a:noFill/>
        </p:spPr>
        <p:txBody>
          <a:bodyPr wrap="square" rtlCol="0">
            <a:spAutoFit/>
          </a:bodyPr>
          <a:lstStyle/>
          <a:p>
            <a:pPr algn="ctr"/>
            <a:r>
              <a:rPr lang="da-DK" sz="1050" b="1" dirty="0"/>
              <a:t>Integrated assesments from a </a:t>
            </a:r>
            <a:br>
              <a:rPr lang="da-DK" sz="1050" b="1" dirty="0"/>
            </a:br>
            <a:r>
              <a:rPr lang="da-DK" sz="1050" b="1" dirty="0"/>
              <a:t>thematic perspective</a:t>
            </a:r>
          </a:p>
          <a:p>
            <a:pPr algn="ctr"/>
            <a:r>
              <a:rPr lang="da-DK" sz="1050" i="1" dirty="0">
                <a:solidFill>
                  <a:schemeClr val="accent1">
                    <a:lumMod val="50000"/>
                  </a:schemeClr>
                </a:solidFill>
              </a:rPr>
              <a:t>Environmental acquis</a:t>
            </a:r>
          </a:p>
        </p:txBody>
      </p:sp>
      <p:sp>
        <p:nvSpPr>
          <p:cNvPr id="50" name="TextBox 49"/>
          <p:cNvSpPr txBox="1"/>
          <p:nvPr/>
        </p:nvSpPr>
        <p:spPr>
          <a:xfrm>
            <a:off x="5136961" y="4660497"/>
            <a:ext cx="3979583" cy="577081"/>
          </a:xfrm>
          <a:prstGeom prst="rect">
            <a:avLst/>
          </a:prstGeom>
          <a:noFill/>
        </p:spPr>
        <p:txBody>
          <a:bodyPr wrap="square" rtlCol="0">
            <a:spAutoFit/>
          </a:bodyPr>
          <a:lstStyle/>
          <a:p>
            <a:pPr algn="ctr"/>
            <a:r>
              <a:rPr lang="da-DK" sz="1050" b="1" dirty="0"/>
              <a:t>Integrated assessments from a </a:t>
            </a:r>
            <a:br>
              <a:rPr lang="da-DK" sz="1050" b="1" dirty="0"/>
            </a:br>
            <a:r>
              <a:rPr lang="da-DK" sz="1050" b="1" dirty="0"/>
              <a:t>cross-cutting perspective</a:t>
            </a:r>
          </a:p>
          <a:p>
            <a:pPr algn="ctr"/>
            <a:r>
              <a:rPr lang="da-DK" sz="1050" i="1" dirty="0">
                <a:solidFill>
                  <a:schemeClr val="accent1">
                    <a:lumMod val="50000"/>
                  </a:schemeClr>
                </a:solidFill>
              </a:rPr>
              <a:t>Sectors, 7th EAP objectives, summary assessment</a:t>
            </a:r>
          </a:p>
        </p:txBody>
      </p:sp>
      <p:sp>
        <p:nvSpPr>
          <p:cNvPr id="48" name="Rectangle 47"/>
          <p:cNvSpPr/>
          <p:nvPr/>
        </p:nvSpPr>
        <p:spPr>
          <a:xfrm>
            <a:off x="783609" y="1603342"/>
            <a:ext cx="1244540" cy="358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6" name="Picture 2" descr="epub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592" y="1823608"/>
            <a:ext cx="791468" cy="11226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17338" y="3083397"/>
            <a:ext cx="823320" cy="1080007"/>
            <a:chOff x="1773177" y="-103831"/>
            <a:chExt cx="3096065" cy="4347797"/>
          </a:xfrm>
        </p:grpSpPr>
        <p:sp>
          <p:nvSpPr>
            <p:cNvPr id="51" name="Rectangle 50"/>
            <p:cNvSpPr/>
            <p:nvPr/>
          </p:nvSpPr>
          <p:spPr>
            <a:xfrm>
              <a:off x="1773177" y="-103831"/>
              <a:ext cx="2924908" cy="43477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247"/>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516" y="1023611"/>
              <a:ext cx="2846774" cy="303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2"/>
            <p:cNvSpPr txBox="1">
              <a:spLocks noChangeArrowheads="1"/>
            </p:cNvSpPr>
            <p:nvPr/>
          </p:nvSpPr>
          <p:spPr bwMode="auto">
            <a:xfrm>
              <a:off x="1812451" y="16240"/>
              <a:ext cx="3056791" cy="102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e-DE" altLang="en-US" sz="1050" b="1" dirty="0"/>
                <a:t>7EAP</a:t>
              </a:r>
              <a:endParaRPr lang="en-GB" altLang="en-US" sz="1050" b="1" dirty="0"/>
            </a:p>
          </p:txBody>
        </p:sp>
      </p:grpSp>
      <p:sp>
        <p:nvSpPr>
          <p:cNvPr id="56" name="TextBox 55"/>
          <p:cNvSpPr txBox="1"/>
          <p:nvPr/>
        </p:nvSpPr>
        <p:spPr>
          <a:xfrm>
            <a:off x="783609" y="4398841"/>
            <a:ext cx="1254056" cy="738664"/>
          </a:xfrm>
          <a:prstGeom prst="rect">
            <a:avLst/>
          </a:prstGeom>
          <a:noFill/>
        </p:spPr>
        <p:txBody>
          <a:bodyPr wrap="square" rtlCol="0">
            <a:spAutoFit/>
          </a:bodyPr>
          <a:lstStyle/>
          <a:p>
            <a:pPr algn="ctr"/>
            <a:r>
              <a:rPr lang="da-DK" sz="1050" b="1" dirty="0"/>
              <a:t>Context</a:t>
            </a:r>
          </a:p>
          <a:p>
            <a:pPr algn="ctr"/>
            <a:r>
              <a:rPr lang="da-DK" sz="1050" i="1" dirty="0">
                <a:solidFill>
                  <a:schemeClr val="accent5">
                    <a:lumMod val="50000"/>
                  </a:schemeClr>
                </a:solidFill>
              </a:rPr>
              <a:t>Policy context</a:t>
            </a:r>
          </a:p>
          <a:p>
            <a:pPr algn="ctr"/>
            <a:r>
              <a:rPr lang="da-DK" sz="1050" i="1" dirty="0" smtClean="0">
                <a:solidFill>
                  <a:schemeClr val="accent5">
                    <a:lumMod val="50000"/>
                  </a:schemeClr>
                </a:solidFill>
              </a:rPr>
              <a:t>SOER2015 </a:t>
            </a:r>
            <a:endParaRPr lang="da-DK" sz="1050" i="1" dirty="0">
              <a:solidFill>
                <a:schemeClr val="accent5">
                  <a:lumMod val="50000"/>
                </a:schemeClr>
              </a:solidFill>
            </a:endParaRPr>
          </a:p>
          <a:p>
            <a:pPr algn="ctr"/>
            <a:endParaRPr lang="da-DK" sz="1050" i="1" dirty="0">
              <a:solidFill>
                <a:schemeClr val="accent5">
                  <a:lumMod val="50000"/>
                </a:schemeClr>
              </a:solidFill>
            </a:endParaRPr>
          </a:p>
        </p:txBody>
      </p:sp>
      <p:sp>
        <p:nvSpPr>
          <p:cNvPr id="57" name="Right Arrow 56"/>
          <p:cNvSpPr/>
          <p:nvPr/>
        </p:nvSpPr>
        <p:spPr>
          <a:xfrm>
            <a:off x="2037665" y="3477238"/>
            <a:ext cx="419914" cy="2928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xt Placeholder 21"/>
          <p:cNvSpPr>
            <a:spLocks noGrp="1"/>
          </p:cNvSpPr>
          <p:nvPr>
            <p:ph type="body" sz="quarter" idx="10"/>
          </p:nvPr>
        </p:nvSpPr>
        <p:spPr>
          <a:xfrm>
            <a:off x="347379" y="116988"/>
            <a:ext cx="7861320" cy="574252"/>
          </a:xfrm>
        </p:spPr>
        <p:txBody>
          <a:bodyPr>
            <a:normAutofit/>
          </a:bodyPr>
          <a:lstStyle/>
          <a:p>
            <a:r>
              <a:rPr lang="en-GB" sz="2800" b="1" dirty="0" smtClean="0">
                <a:solidFill>
                  <a:schemeClr val="bg1"/>
                </a:solidFill>
              </a:rPr>
              <a:t>SOER 2020 assessment logic</a:t>
            </a:r>
            <a:endParaRPr lang="en-GB" sz="2800" b="1" dirty="0">
              <a:solidFill>
                <a:schemeClr val="bg1"/>
              </a:solidFill>
            </a:endParaRPr>
          </a:p>
        </p:txBody>
      </p:sp>
      <p:sp>
        <p:nvSpPr>
          <p:cNvPr id="27" name="Rectangle 26"/>
          <p:cNvSpPr/>
          <p:nvPr/>
        </p:nvSpPr>
        <p:spPr>
          <a:xfrm>
            <a:off x="7156580" y="2282791"/>
            <a:ext cx="758464" cy="1929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PEOPLE</a:t>
            </a:r>
            <a:endParaRPr lang="en-GB" sz="900" dirty="0"/>
          </a:p>
        </p:txBody>
      </p:sp>
      <p:sp>
        <p:nvSpPr>
          <p:cNvPr id="58" name="Rectangle 57"/>
          <p:cNvSpPr/>
          <p:nvPr/>
        </p:nvSpPr>
        <p:spPr>
          <a:xfrm>
            <a:off x="6503183" y="3180547"/>
            <a:ext cx="1089557" cy="27024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ENVIRONMENT</a:t>
            </a:r>
            <a:endParaRPr lang="en-GB" sz="900" dirty="0"/>
          </a:p>
        </p:txBody>
      </p:sp>
      <p:sp>
        <p:nvSpPr>
          <p:cNvPr id="59" name="Rectangle 58"/>
          <p:cNvSpPr/>
          <p:nvPr/>
        </p:nvSpPr>
        <p:spPr>
          <a:xfrm>
            <a:off x="7799357" y="3240181"/>
            <a:ext cx="858492" cy="21365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ECONOMY</a:t>
            </a:r>
            <a:endParaRPr lang="en-GB" sz="900" dirty="0"/>
          </a:p>
        </p:txBody>
      </p:sp>
      <p:sp>
        <p:nvSpPr>
          <p:cNvPr id="60" name="Rectangle 59"/>
          <p:cNvSpPr/>
          <p:nvPr/>
        </p:nvSpPr>
        <p:spPr>
          <a:xfrm>
            <a:off x="209007" y="5366485"/>
            <a:ext cx="8621698" cy="1323439"/>
          </a:xfrm>
          <a:prstGeom prst="rect">
            <a:avLst/>
          </a:prstGeom>
          <a:noFill/>
        </p:spPr>
        <p:txBody>
          <a:bodyPr wrap="square" lIns="91440" tIns="45720" rIns="91440" bIns="45720">
            <a:spAutoFit/>
          </a:bodyPr>
          <a:lstStyle/>
          <a:p>
            <a:pPr algn="ctr"/>
            <a:r>
              <a:rPr lang="en-U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2030 perspective</a:t>
            </a:r>
          </a:p>
          <a:p>
            <a:pPr algn="ctr"/>
            <a:r>
              <a:rPr lang="en-US" sz="40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aquis</a:t>
            </a:r>
            <a:endPar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141571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1"/>
          </p:nvPr>
        </p:nvSpPr>
        <p:spPr>
          <a:xfrm>
            <a:off x="266642" y="966457"/>
            <a:ext cx="4138129" cy="5891544"/>
          </a:xfrm>
        </p:spPr>
        <p:txBody>
          <a:bodyPr>
            <a:normAutofit/>
          </a:bodyPr>
          <a:lstStyle/>
          <a:p>
            <a:r>
              <a:rPr lang="en-GB" dirty="0" smtClean="0">
                <a:solidFill>
                  <a:srgbClr val="FF0000"/>
                </a:solidFill>
              </a:rPr>
              <a:t>The </a:t>
            </a:r>
            <a:r>
              <a:rPr lang="en-GB" dirty="0">
                <a:solidFill>
                  <a:srgbClr val="FF0000"/>
                </a:solidFill>
              </a:rPr>
              <a:t>long-term outlook is not as positive as recent trends suggest</a:t>
            </a:r>
            <a:endParaRPr lang="en-GB" dirty="0"/>
          </a:p>
          <a:p>
            <a:endParaRPr lang="en-GB" dirty="0" smtClean="0">
              <a:solidFill>
                <a:srgbClr val="FF0000"/>
              </a:solidFill>
            </a:endParaRPr>
          </a:p>
          <a:p>
            <a:r>
              <a:rPr lang="en-GB" dirty="0" smtClean="0">
                <a:solidFill>
                  <a:srgbClr val="FF0000"/>
                </a:solidFill>
              </a:rPr>
              <a:t>Living </a:t>
            </a:r>
            <a:r>
              <a:rPr lang="en-GB" dirty="0">
                <a:solidFill>
                  <a:srgbClr val="FF0000"/>
                </a:solidFill>
              </a:rPr>
              <a:t>well within the planet’s ecological limits in 2050 </a:t>
            </a:r>
            <a:r>
              <a:rPr lang="en-GB" dirty="0" smtClean="0">
                <a:solidFill>
                  <a:srgbClr val="FF0000"/>
                </a:solidFill>
              </a:rPr>
              <a:t>requires </a:t>
            </a:r>
            <a:r>
              <a:rPr lang="en-GB" dirty="0" err="1" smtClean="0">
                <a:solidFill>
                  <a:srgbClr val="FF0000"/>
                </a:solidFill>
              </a:rPr>
              <a:t>foundamental</a:t>
            </a:r>
            <a:r>
              <a:rPr lang="en-GB" dirty="0" smtClean="0">
                <a:solidFill>
                  <a:srgbClr val="FF0000"/>
                </a:solidFill>
              </a:rPr>
              <a:t> </a:t>
            </a:r>
            <a:r>
              <a:rPr lang="en-GB" dirty="0">
                <a:solidFill>
                  <a:srgbClr val="FF0000"/>
                </a:solidFill>
              </a:rPr>
              <a:t>transitions </a:t>
            </a:r>
            <a:r>
              <a:rPr lang="en-GB" dirty="0">
                <a:solidFill>
                  <a:srgbClr val="002060"/>
                </a:solidFill>
              </a:rPr>
              <a:t>in systems of production and consumptions </a:t>
            </a:r>
            <a:r>
              <a:rPr lang="en-GB" sz="1400" dirty="0">
                <a:solidFill>
                  <a:srgbClr val="002060"/>
                </a:solidFill>
              </a:rPr>
              <a:t>(e.g. energy, mobility, food) </a:t>
            </a:r>
            <a:endParaRPr lang="en-GB" sz="1400" dirty="0" smtClean="0">
              <a:solidFill>
                <a:srgbClr val="002060"/>
              </a:solidFill>
            </a:endParaRPr>
          </a:p>
          <a:p>
            <a:endParaRPr lang="en-GB" sz="1400" dirty="0">
              <a:solidFill>
                <a:srgbClr val="002060"/>
              </a:solidFill>
            </a:endParaRPr>
          </a:p>
          <a:p>
            <a:endParaRPr lang="en-GB" sz="1400" dirty="0" smtClean="0">
              <a:solidFill>
                <a:srgbClr val="002060"/>
              </a:solidFill>
            </a:endParaRPr>
          </a:p>
          <a:p>
            <a:pPr marL="0" indent="0" algn="ctr">
              <a:buNone/>
            </a:pPr>
            <a:r>
              <a:rPr lang="en-GB" dirty="0" smtClean="0">
                <a:solidFill>
                  <a:srgbClr val="002060"/>
                </a:solidFill>
              </a:rPr>
              <a:t>(SOER 2015)</a:t>
            </a:r>
            <a:endParaRPr lang="en-GB" dirty="0">
              <a:solidFill>
                <a:srgbClr val="002060"/>
              </a:solidFill>
            </a:endParaRPr>
          </a:p>
        </p:txBody>
      </p:sp>
      <p:grpSp>
        <p:nvGrpSpPr>
          <p:cNvPr id="3" name="Group 2"/>
          <p:cNvGrpSpPr/>
          <p:nvPr/>
        </p:nvGrpSpPr>
        <p:grpSpPr>
          <a:xfrm>
            <a:off x="5350962" y="2767819"/>
            <a:ext cx="3353181" cy="3090739"/>
            <a:chOff x="4062002" y="1747360"/>
            <a:chExt cx="3284307" cy="2885510"/>
          </a:xfrm>
        </p:grpSpPr>
        <p:grpSp>
          <p:nvGrpSpPr>
            <p:cNvPr id="2" name="Group 1"/>
            <p:cNvGrpSpPr/>
            <p:nvPr/>
          </p:nvGrpSpPr>
          <p:grpSpPr>
            <a:xfrm>
              <a:off x="4062002" y="1747360"/>
              <a:ext cx="3284307" cy="2885510"/>
              <a:chOff x="4062002" y="1747360"/>
              <a:chExt cx="3284307" cy="2885510"/>
            </a:xfrm>
          </p:grpSpPr>
          <p:sp>
            <p:nvSpPr>
              <p:cNvPr id="35" name="Oval 34"/>
              <p:cNvSpPr/>
              <p:nvPr/>
            </p:nvSpPr>
            <p:spPr>
              <a:xfrm>
                <a:off x="4062003" y="2729425"/>
                <a:ext cx="2024743" cy="19034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Oval 35"/>
              <p:cNvSpPr/>
              <p:nvPr/>
            </p:nvSpPr>
            <p:spPr>
              <a:xfrm>
                <a:off x="5321566" y="2729424"/>
                <a:ext cx="2024743" cy="1903445"/>
              </a:xfrm>
              <a:prstGeom prst="ellips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Oval 36"/>
              <p:cNvSpPr/>
              <p:nvPr/>
            </p:nvSpPr>
            <p:spPr>
              <a:xfrm>
                <a:off x="4691784" y="1747360"/>
                <a:ext cx="2024743" cy="1903445"/>
              </a:xfrm>
              <a:prstGeom prst="ellipse">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TextBox 37"/>
              <p:cNvSpPr txBox="1"/>
              <p:nvPr/>
            </p:nvSpPr>
            <p:spPr>
              <a:xfrm>
                <a:off x="4963714" y="2058962"/>
                <a:ext cx="1480882" cy="948222"/>
              </a:xfrm>
              <a:prstGeom prst="rect">
                <a:avLst/>
              </a:prstGeom>
              <a:noFill/>
            </p:spPr>
            <p:txBody>
              <a:bodyPr wrap="square" rtlCol="0">
                <a:spAutoFit/>
              </a:bodyPr>
              <a:lstStyle/>
              <a:p>
                <a:pPr algn="ctr"/>
                <a:r>
                  <a:rPr lang="da-DK" sz="2000" b="1" dirty="0">
                    <a:solidFill>
                      <a:schemeClr val="bg1"/>
                    </a:solidFill>
                  </a:rPr>
                  <a:t>Low – carbon </a:t>
                </a:r>
                <a:r>
                  <a:rPr lang="da-DK" sz="2000" b="1" dirty="0" smtClean="0">
                    <a:solidFill>
                      <a:schemeClr val="bg1"/>
                    </a:solidFill>
                  </a:rPr>
                  <a:t>economy</a:t>
                </a:r>
              </a:p>
            </p:txBody>
          </p:sp>
          <p:sp>
            <p:nvSpPr>
              <p:cNvPr id="39" name="TextBox 38"/>
              <p:cNvSpPr txBox="1"/>
              <p:nvPr/>
            </p:nvSpPr>
            <p:spPr>
              <a:xfrm>
                <a:off x="4062002" y="3444565"/>
                <a:ext cx="1920186" cy="660881"/>
              </a:xfrm>
              <a:prstGeom prst="rect">
                <a:avLst/>
              </a:prstGeom>
              <a:noFill/>
            </p:spPr>
            <p:txBody>
              <a:bodyPr wrap="square" rtlCol="0">
                <a:spAutoFit/>
              </a:bodyPr>
              <a:lstStyle/>
              <a:p>
                <a:pPr algn="ctr"/>
                <a:r>
                  <a:rPr lang="da-DK" sz="2000" b="1" dirty="0">
                    <a:solidFill>
                      <a:schemeClr val="bg1"/>
                    </a:solidFill>
                  </a:rPr>
                  <a:t>Bio-economy, Blue </a:t>
                </a:r>
                <a:r>
                  <a:rPr lang="da-DK" sz="2000" b="1" dirty="0" smtClean="0">
                    <a:solidFill>
                      <a:schemeClr val="bg1"/>
                    </a:solidFill>
                  </a:rPr>
                  <a:t>economy</a:t>
                </a:r>
              </a:p>
            </p:txBody>
          </p:sp>
        </p:grpSp>
        <p:sp>
          <p:nvSpPr>
            <p:cNvPr id="40" name="TextBox 39"/>
            <p:cNvSpPr txBox="1"/>
            <p:nvPr/>
          </p:nvSpPr>
          <p:spPr>
            <a:xfrm>
              <a:off x="5903715" y="3528784"/>
              <a:ext cx="1243037" cy="660881"/>
            </a:xfrm>
            <a:prstGeom prst="rect">
              <a:avLst/>
            </a:prstGeom>
            <a:noFill/>
          </p:spPr>
          <p:txBody>
            <a:bodyPr wrap="square" rtlCol="0">
              <a:spAutoFit/>
            </a:bodyPr>
            <a:lstStyle/>
            <a:p>
              <a:pPr algn="ctr"/>
              <a:r>
                <a:rPr lang="da-DK" sz="2000" b="1" dirty="0">
                  <a:solidFill>
                    <a:schemeClr val="bg1"/>
                  </a:solidFill>
                </a:rPr>
                <a:t>Circular </a:t>
              </a:r>
              <a:r>
                <a:rPr lang="da-DK" sz="2000" b="1" dirty="0" smtClean="0">
                  <a:solidFill>
                    <a:schemeClr val="bg1"/>
                  </a:solidFill>
                </a:rPr>
                <a:t>economy</a:t>
              </a:r>
            </a:p>
          </p:txBody>
        </p:sp>
      </p:grpSp>
      <p:sp>
        <p:nvSpPr>
          <p:cNvPr id="41" name="TextBox 40"/>
          <p:cNvSpPr txBox="1"/>
          <p:nvPr/>
        </p:nvSpPr>
        <p:spPr>
          <a:xfrm>
            <a:off x="5541865" y="1751932"/>
            <a:ext cx="2971377" cy="707886"/>
          </a:xfrm>
          <a:prstGeom prst="rect">
            <a:avLst/>
          </a:prstGeom>
          <a:noFill/>
        </p:spPr>
        <p:txBody>
          <a:bodyPr wrap="square" rtlCol="0">
            <a:spAutoFit/>
          </a:bodyPr>
          <a:lstStyle/>
          <a:p>
            <a:pPr algn="ctr"/>
            <a:r>
              <a:rPr lang="da-DK" sz="2000" b="1" dirty="0" smtClean="0">
                <a:solidFill>
                  <a:schemeClr val="accent1">
                    <a:lumMod val="50000"/>
                  </a:schemeClr>
                </a:solidFill>
              </a:rPr>
              <a:t>EU policy agendas for long term transitions</a:t>
            </a:r>
            <a:endParaRPr lang="en-GB" sz="2000" b="1" dirty="0">
              <a:solidFill>
                <a:schemeClr val="accent1">
                  <a:lumMod val="50000"/>
                </a:schemeClr>
              </a:solidFill>
            </a:endParaRPr>
          </a:p>
        </p:txBody>
      </p:sp>
      <p:pic>
        <p:nvPicPr>
          <p:cNvPr id="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111" y="3821345"/>
            <a:ext cx="2977458" cy="17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37827" y="4645127"/>
            <a:ext cx="2157199" cy="253916"/>
          </a:xfrm>
          <a:prstGeom prst="rect">
            <a:avLst/>
          </a:prstGeom>
          <a:noFill/>
        </p:spPr>
        <p:txBody>
          <a:bodyPr wrap="square" rtlCol="0">
            <a:spAutoFit/>
          </a:bodyPr>
          <a:lstStyle/>
          <a:p>
            <a:pPr algn="ctr"/>
            <a:r>
              <a:rPr lang="da-DK" sz="1050" b="1" dirty="0" smtClean="0">
                <a:solidFill>
                  <a:schemeClr val="accent1">
                    <a:lumMod val="50000"/>
                  </a:schemeClr>
                </a:solidFill>
              </a:rPr>
              <a:t>Worsening long term trends</a:t>
            </a:r>
            <a:endParaRPr lang="en-GB" sz="1050" b="1" dirty="0">
              <a:solidFill>
                <a:schemeClr val="accent1">
                  <a:lumMod val="50000"/>
                </a:schemeClr>
              </a:solidFill>
            </a:endParaRPr>
          </a:p>
        </p:txBody>
      </p:sp>
      <p:sp>
        <p:nvSpPr>
          <p:cNvPr id="12" name="Title 11"/>
          <p:cNvSpPr>
            <a:spLocks noGrp="1"/>
          </p:cNvSpPr>
          <p:nvPr>
            <p:ph type="title"/>
          </p:nvPr>
        </p:nvSpPr>
        <p:spPr>
          <a:xfrm>
            <a:off x="0" y="-16650"/>
            <a:ext cx="9144000" cy="834470"/>
          </a:xfrm>
          <a:solidFill>
            <a:srgbClr val="006666"/>
          </a:solidFill>
        </p:spPr>
        <p:txBody>
          <a:bodyPr>
            <a:normAutofit fontScale="90000"/>
          </a:bodyPr>
          <a:lstStyle/>
          <a:p>
            <a:r>
              <a:rPr lang="en-GB" dirty="0" smtClean="0"/>
              <a:t/>
            </a:r>
            <a:br>
              <a:rPr lang="en-GB" dirty="0" smtClean="0"/>
            </a:br>
            <a:endParaRPr lang="en-GB" dirty="0"/>
          </a:p>
        </p:txBody>
      </p:sp>
      <p:sp>
        <p:nvSpPr>
          <p:cNvPr id="10" name="Right Arrow 9"/>
          <p:cNvSpPr/>
          <p:nvPr/>
        </p:nvSpPr>
        <p:spPr>
          <a:xfrm>
            <a:off x="3771282" y="3921303"/>
            <a:ext cx="1562926"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442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320240" y="1102405"/>
            <a:ext cx="8576546" cy="4010706"/>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Rectangle 53"/>
          <p:cNvSpPr/>
          <p:nvPr/>
        </p:nvSpPr>
        <p:spPr>
          <a:xfrm>
            <a:off x="3880027" y="1616080"/>
            <a:ext cx="2081583" cy="35718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t>(</a:t>
            </a:r>
            <a:r>
              <a:rPr lang="en-GB" sz="1350" dirty="0" err="1" smtClean="0"/>
              <a:t>Produkcijsko</a:t>
            </a:r>
            <a:r>
              <a:rPr lang="en-GB" sz="1350" dirty="0" smtClean="0"/>
              <a:t>  </a:t>
            </a:r>
            <a:r>
              <a:rPr lang="en-GB" sz="1350" dirty="0" err="1" smtClean="0"/>
              <a:t>potrošniški</a:t>
            </a:r>
            <a:r>
              <a:rPr lang="en-GB" sz="1350" dirty="0" smtClean="0"/>
              <a:t> </a:t>
            </a:r>
            <a:r>
              <a:rPr lang="en-GB" sz="1350" dirty="0" err="1" smtClean="0"/>
              <a:t>sistemi</a:t>
            </a:r>
            <a:r>
              <a:rPr lang="en-GB" sz="1350" dirty="0" smtClean="0"/>
              <a:t> )</a:t>
            </a:r>
            <a:endParaRPr lang="en-GB" sz="1350" dirty="0"/>
          </a:p>
        </p:txBody>
      </p:sp>
      <p:sp>
        <p:nvSpPr>
          <p:cNvPr id="53" name="Rectangle 52"/>
          <p:cNvSpPr/>
          <p:nvPr/>
        </p:nvSpPr>
        <p:spPr>
          <a:xfrm>
            <a:off x="6145244" y="1643089"/>
            <a:ext cx="2567273" cy="35559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extBox 17"/>
          <p:cNvSpPr txBox="1"/>
          <p:nvPr/>
        </p:nvSpPr>
        <p:spPr>
          <a:xfrm>
            <a:off x="795678" y="4209456"/>
            <a:ext cx="2454638" cy="900246"/>
          </a:xfrm>
          <a:prstGeom prst="rect">
            <a:avLst/>
          </a:prstGeom>
          <a:noFill/>
        </p:spPr>
        <p:txBody>
          <a:bodyPr wrap="square" rtlCol="0">
            <a:spAutoFit/>
          </a:bodyPr>
          <a:lstStyle/>
          <a:p>
            <a:pPr algn="ctr"/>
            <a:r>
              <a:rPr lang="da-DK" sz="1050" b="1" dirty="0"/>
              <a:t>Context: Europe’s sustainability goals </a:t>
            </a:r>
            <a:br>
              <a:rPr lang="da-DK" sz="1050" b="1" dirty="0"/>
            </a:br>
            <a:r>
              <a:rPr lang="da-DK" sz="1050" b="1" dirty="0"/>
              <a:t>and long-term challenges</a:t>
            </a:r>
          </a:p>
          <a:p>
            <a:pPr algn="ctr"/>
            <a:r>
              <a:rPr lang="da-DK" sz="1050" dirty="0">
                <a:solidFill>
                  <a:schemeClr val="bg1">
                    <a:lumMod val="50000"/>
                  </a:schemeClr>
                </a:solidFill>
              </a:rPr>
              <a:t>Global megatrends</a:t>
            </a:r>
          </a:p>
          <a:p>
            <a:pPr algn="ctr"/>
            <a:r>
              <a:rPr lang="da-DK" sz="1050" dirty="0">
                <a:solidFill>
                  <a:schemeClr val="bg1">
                    <a:lumMod val="50000"/>
                  </a:schemeClr>
                </a:solidFill>
              </a:rPr>
              <a:t>Planetary boundaries</a:t>
            </a:r>
          </a:p>
        </p:txBody>
      </p:sp>
      <p:cxnSp>
        <p:nvCxnSpPr>
          <p:cNvPr id="32" name="Straight Arrow Connector 31"/>
          <p:cNvCxnSpPr>
            <a:stCxn id="38" idx="4"/>
            <a:endCxn id="9" idx="0"/>
          </p:cNvCxnSpPr>
          <p:nvPr/>
        </p:nvCxnSpPr>
        <p:spPr>
          <a:xfrm flipH="1">
            <a:off x="7190125" y="2751074"/>
            <a:ext cx="7853" cy="4556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678401" y="2020200"/>
            <a:ext cx="1890000" cy="1890029"/>
            <a:chOff x="8137403" y="1106213"/>
            <a:chExt cx="3424335" cy="3387065"/>
          </a:xfrm>
        </p:grpSpPr>
        <p:sp>
          <p:nvSpPr>
            <p:cNvPr id="3" name="Oval 2"/>
            <p:cNvSpPr/>
            <p:nvPr/>
          </p:nvSpPr>
          <p:spPr>
            <a:xfrm>
              <a:off x="8137403" y="1106266"/>
              <a:ext cx="3424335" cy="33870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grpSp>
          <p:nvGrpSpPr>
            <p:cNvPr id="30" name="Group 29"/>
            <p:cNvGrpSpPr/>
            <p:nvPr/>
          </p:nvGrpSpPr>
          <p:grpSpPr>
            <a:xfrm>
              <a:off x="8334079" y="1106213"/>
              <a:ext cx="3028950" cy="2903823"/>
              <a:chOff x="8334079" y="1106213"/>
              <a:chExt cx="3028950" cy="2903823"/>
            </a:xfrm>
          </p:grpSpPr>
          <p:sp>
            <p:nvSpPr>
              <p:cNvPr id="5" name="Oval 4"/>
              <p:cNvSpPr/>
              <p:nvPr/>
            </p:nvSpPr>
            <p:spPr>
              <a:xfrm>
                <a:off x="8660164" y="1578791"/>
                <a:ext cx="2332653" cy="23606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grpSp>
            <p:nvGrpSpPr>
              <p:cNvPr id="28" name="Group 27"/>
              <p:cNvGrpSpPr/>
              <p:nvPr/>
            </p:nvGrpSpPr>
            <p:grpSpPr>
              <a:xfrm>
                <a:off x="8334079" y="1106213"/>
                <a:ext cx="3028950" cy="2903823"/>
                <a:chOff x="1176192" y="957678"/>
                <a:chExt cx="3028950" cy="2903823"/>
              </a:xfrm>
            </p:grpSpPr>
            <p:sp>
              <p:nvSpPr>
                <p:cNvPr id="38" name="Oval 37"/>
                <p:cNvSpPr/>
                <p:nvPr/>
              </p:nvSpPr>
              <p:spPr>
                <a:xfrm>
                  <a:off x="1524341" y="1489904"/>
                  <a:ext cx="793103" cy="777552"/>
                </a:xfrm>
                <a:prstGeom prst="ellips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0" name="Oval 39"/>
                <p:cNvSpPr/>
                <p:nvPr/>
              </p:nvSpPr>
              <p:spPr>
                <a:xfrm>
                  <a:off x="3054069" y="1481112"/>
                  <a:ext cx="793103" cy="777552"/>
                </a:xfrm>
                <a:prstGeom prst="ellips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Oval 8"/>
                <p:cNvSpPr/>
                <p:nvPr/>
              </p:nvSpPr>
              <p:spPr>
                <a:xfrm>
                  <a:off x="1510113" y="3083949"/>
                  <a:ext cx="793103" cy="777552"/>
                </a:xfrm>
                <a:prstGeom prst="ellips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0" name="Oval 9"/>
                <p:cNvSpPr/>
                <p:nvPr/>
              </p:nvSpPr>
              <p:spPr>
                <a:xfrm>
                  <a:off x="3048633" y="3083949"/>
                  <a:ext cx="793103" cy="777552"/>
                </a:xfrm>
                <a:prstGeom prst="ellips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1" name="Oval 10"/>
                <p:cNvSpPr/>
                <p:nvPr/>
              </p:nvSpPr>
              <p:spPr>
                <a:xfrm>
                  <a:off x="2246738" y="2281515"/>
                  <a:ext cx="793103" cy="777552"/>
                </a:xfrm>
                <a:prstGeom prst="ellipse">
                  <a:avLst/>
                </a:prstGeom>
                <a:solidFill>
                  <a:schemeClr val="accent4">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 name="TextBox 3"/>
                <p:cNvSpPr txBox="1"/>
                <p:nvPr/>
              </p:nvSpPr>
              <p:spPr>
                <a:xfrm>
                  <a:off x="1176192" y="957678"/>
                  <a:ext cx="3028950" cy="992804"/>
                </a:xfrm>
                <a:prstGeom prst="rect">
                  <a:avLst/>
                </a:prstGeom>
                <a:noFill/>
              </p:spPr>
              <p:txBody>
                <a:bodyPr wrap="square" rtlCol="0">
                  <a:spAutoFit/>
                </a:bodyPr>
                <a:lstStyle/>
                <a:p>
                  <a:pPr algn="ctr"/>
                  <a:r>
                    <a:rPr lang="da-DK" sz="750" dirty="0">
                      <a:solidFill>
                        <a:schemeClr val="bg1"/>
                      </a:solidFill>
                    </a:rPr>
                    <a:t>Global</a:t>
                  </a:r>
                </a:p>
                <a:p>
                  <a:pPr algn="ctr"/>
                  <a:r>
                    <a:rPr lang="da-DK" sz="750" dirty="0">
                      <a:solidFill>
                        <a:schemeClr val="bg1"/>
                      </a:solidFill>
                    </a:rPr>
                    <a:t>&amp;</a:t>
                  </a:r>
                </a:p>
                <a:p>
                  <a:pPr algn="ctr"/>
                  <a:r>
                    <a:rPr lang="da-DK" sz="750" dirty="0">
                      <a:solidFill>
                        <a:schemeClr val="bg1"/>
                      </a:solidFill>
                    </a:rPr>
                    <a:t>European </a:t>
                  </a:r>
                </a:p>
                <a:p>
                  <a:pPr algn="ctr"/>
                  <a:r>
                    <a:rPr lang="da-DK" sz="750" dirty="0">
                      <a:solidFill>
                        <a:schemeClr val="bg1"/>
                      </a:solidFill>
                    </a:rPr>
                    <a:t>ecosystems</a:t>
                  </a:r>
                  <a:endParaRPr lang="en-GB" sz="750" dirty="0">
                    <a:solidFill>
                      <a:schemeClr val="bg1"/>
                    </a:solidFill>
                  </a:endParaRPr>
                </a:p>
              </p:txBody>
            </p:sp>
            <p:sp>
              <p:nvSpPr>
                <p:cNvPr id="13" name="TextBox 12"/>
                <p:cNvSpPr txBox="1"/>
                <p:nvPr/>
              </p:nvSpPr>
              <p:spPr>
                <a:xfrm>
                  <a:off x="1283147" y="1711588"/>
                  <a:ext cx="1281405" cy="372301"/>
                </a:xfrm>
                <a:prstGeom prst="rect">
                  <a:avLst/>
                </a:prstGeom>
                <a:noFill/>
              </p:spPr>
              <p:txBody>
                <a:bodyPr wrap="square" rtlCol="0">
                  <a:spAutoFit/>
                </a:bodyPr>
                <a:lstStyle/>
                <a:p>
                  <a:pPr algn="ctr"/>
                  <a:r>
                    <a:rPr lang="da-DK" sz="750" dirty="0"/>
                    <a:t>Food</a:t>
                  </a:r>
                </a:p>
              </p:txBody>
            </p:sp>
            <p:sp>
              <p:nvSpPr>
                <p:cNvPr id="14" name="TextBox 13"/>
                <p:cNvSpPr txBox="1"/>
                <p:nvPr/>
              </p:nvSpPr>
              <p:spPr>
                <a:xfrm>
                  <a:off x="1236042" y="3302223"/>
                  <a:ext cx="1281405" cy="372301"/>
                </a:xfrm>
                <a:prstGeom prst="rect">
                  <a:avLst/>
                </a:prstGeom>
                <a:noFill/>
              </p:spPr>
              <p:txBody>
                <a:bodyPr wrap="square" rtlCol="0">
                  <a:spAutoFit/>
                </a:bodyPr>
                <a:lstStyle/>
                <a:p>
                  <a:pPr algn="ctr"/>
                  <a:r>
                    <a:rPr lang="da-DK" sz="750" dirty="0"/>
                    <a:t>Housing</a:t>
                  </a:r>
                  <a:endParaRPr lang="en-GB" sz="750" dirty="0"/>
                </a:p>
              </p:txBody>
            </p:sp>
            <p:sp>
              <p:nvSpPr>
                <p:cNvPr id="15" name="TextBox 14"/>
                <p:cNvSpPr txBox="1"/>
                <p:nvPr/>
              </p:nvSpPr>
              <p:spPr>
                <a:xfrm>
                  <a:off x="2829132" y="1714751"/>
                  <a:ext cx="1281405" cy="372301"/>
                </a:xfrm>
                <a:prstGeom prst="rect">
                  <a:avLst/>
                </a:prstGeom>
                <a:noFill/>
              </p:spPr>
              <p:txBody>
                <a:bodyPr wrap="square" rtlCol="0">
                  <a:spAutoFit/>
                </a:bodyPr>
                <a:lstStyle/>
                <a:p>
                  <a:pPr algn="ctr"/>
                  <a:r>
                    <a:rPr lang="da-DK" sz="750" dirty="0"/>
                    <a:t>Transport</a:t>
                  </a:r>
                  <a:endParaRPr lang="en-GB" sz="750" dirty="0"/>
                </a:p>
              </p:txBody>
            </p:sp>
            <p:sp>
              <p:nvSpPr>
                <p:cNvPr id="16" name="TextBox 15"/>
                <p:cNvSpPr txBox="1"/>
                <p:nvPr/>
              </p:nvSpPr>
              <p:spPr>
                <a:xfrm>
                  <a:off x="2911747" y="3277100"/>
                  <a:ext cx="1071853" cy="372301"/>
                </a:xfrm>
                <a:prstGeom prst="rect">
                  <a:avLst/>
                </a:prstGeom>
                <a:noFill/>
              </p:spPr>
              <p:txBody>
                <a:bodyPr wrap="square" rtlCol="0">
                  <a:spAutoFit/>
                </a:bodyPr>
                <a:lstStyle/>
                <a:p>
                  <a:pPr algn="ctr"/>
                  <a:r>
                    <a:rPr lang="da-DK" sz="750" dirty="0"/>
                    <a:t>Energy</a:t>
                  </a:r>
                  <a:endParaRPr lang="en-GB" sz="750" dirty="0"/>
                </a:p>
              </p:txBody>
            </p:sp>
            <p:sp>
              <p:nvSpPr>
                <p:cNvPr id="17" name="TextBox 16"/>
                <p:cNvSpPr txBox="1"/>
                <p:nvPr/>
              </p:nvSpPr>
              <p:spPr>
                <a:xfrm>
                  <a:off x="2134649" y="2305869"/>
                  <a:ext cx="1055895" cy="785970"/>
                </a:xfrm>
                <a:prstGeom prst="rect">
                  <a:avLst/>
                </a:prstGeom>
                <a:noFill/>
              </p:spPr>
              <p:txBody>
                <a:bodyPr wrap="square" rtlCol="0">
                  <a:spAutoFit/>
                </a:bodyPr>
                <a:lstStyle/>
                <a:p>
                  <a:pPr algn="ctr"/>
                  <a:r>
                    <a:rPr lang="da-DK" sz="750" dirty="0">
                      <a:solidFill>
                        <a:schemeClr val="bg1"/>
                      </a:solidFill>
                    </a:rPr>
                    <a:t>Human well-being</a:t>
                  </a:r>
                  <a:endParaRPr lang="en-GB" sz="750" dirty="0">
                    <a:solidFill>
                      <a:schemeClr val="bg1"/>
                    </a:solidFill>
                  </a:endParaRPr>
                </a:p>
              </p:txBody>
            </p:sp>
            <p:cxnSp>
              <p:nvCxnSpPr>
                <p:cNvPr id="7" name="Straight Arrow Connector 6"/>
                <p:cNvCxnSpPr>
                  <a:stCxn id="40" idx="3"/>
                  <a:endCxn id="11" idx="7"/>
                </p:cNvCxnSpPr>
                <p:nvPr/>
              </p:nvCxnSpPr>
              <p:spPr>
                <a:xfrm flipH="1">
                  <a:off x="2923694" y="2144794"/>
                  <a:ext cx="246522" cy="250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8" idx="5"/>
                </p:cNvCxnSpPr>
                <p:nvPr/>
              </p:nvCxnSpPr>
              <p:spPr>
                <a:xfrm>
                  <a:off x="2201297" y="2153586"/>
                  <a:ext cx="175816" cy="268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932486" y="2927613"/>
                  <a:ext cx="241086" cy="25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7"/>
                  <a:endCxn id="11" idx="3"/>
                </p:cNvCxnSpPr>
                <p:nvPr/>
              </p:nvCxnSpPr>
              <p:spPr>
                <a:xfrm flipV="1">
                  <a:off x="2187069" y="2945197"/>
                  <a:ext cx="175816" cy="25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317444" y="1877412"/>
                  <a:ext cx="732451" cy="8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0" idx="4"/>
                  <a:endCxn id="10" idx="0"/>
                </p:cNvCxnSpPr>
                <p:nvPr/>
              </p:nvCxnSpPr>
              <p:spPr>
                <a:xfrm flipH="1">
                  <a:off x="3445185" y="2258664"/>
                  <a:ext cx="5436" cy="8252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Down Arrow 43"/>
                <p:cNvSpPr/>
                <p:nvPr/>
              </p:nvSpPr>
              <p:spPr>
                <a:xfrm>
                  <a:off x="2588368" y="2117248"/>
                  <a:ext cx="148228" cy="13408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7" name="Right Arrow 46"/>
                <p:cNvSpPr/>
                <p:nvPr/>
              </p:nvSpPr>
              <p:spPr>
                <a:xfrm>
                  <a:off x="2111366" y="2592371"/>
                  <a:ext cx="143564" cy="14939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9" name="Up Arrow 48"/>
                <p:cNvSpPr/>
                <p:nvPr/>
              </p:nvSpPr>
              <p:spPr>
                <a:xfrm>
                  <a:off x="2588367" y="3077901"/>
                  <a:ext cx="171069" cy="11991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50" name="Left Arrow 49"/>
                <p:cNvSpPr/>
                <p:nvPr/>
              </p:nvSpPr>
              <p:spPr>
                <a:xfrm>
                  <a:off x="3026375" y="2584908"/>
                  <a:ext cx="129613" cy="13447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grpSp>
        </p:grpSp>
      </p:grpSp>
      <p:sp>
        <p:nvSpPr>
          <p:cNvPr id="94" name="Down Arrow 93"/>
          <p:cNvSpPr/>
          <p:nvPr/>
        </p:nvSpPr>
        <p:spPr>
          <a:xfrm rot="16200000">
            <a:off x="3304703" y="3363413"/>
            <a:ext cx="265592" cy="340119"/>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5" name="TextBox 94"/>
          <p:cNvSpPr txBox="1"/>
          <p:nvPr/>
        </p:nvSpPr>
        <p:spPr>
          <a:xfrm>
            <a:off x="3721706" y="4094562"/>
            <a:ext cx="2484147" cy="900246"/>
          </a:xfrm>
          <a:prstGeom prst="rect">
            <a:avLst/>
          </a:prstGeom>
          <a:noFill/>
        </p:spPr>
        <p:txBody>
          <a:bodyPr wrap="square" rtlCol="0">
            <a:spAutoFit/>
          </a:bodyPr>
          <a:lstStyle/>
          <a:p>
            <a:pPr algn="ctr"/>
            <a:r>
              <a:rPr lang="da-DK" sz="1050" b="1" dirty="0"/>
              <a:t>Integrated assessment of priority production-consumption systems</a:t>
            </a:r>
          </a:p>
          <a:p>
            <a:pPr algn="ctr"/>
            <a:r>
              <a:rPr lang="da-DK" sz="1050" dirty="0">
                <a:solidFill>
                  <a:schemeClr val="accent1">
                    <a:lumMod val="50000"/>
                  </a:schemeClr>
                </a:solidFill>
              </a:rPr>
              <a:t>Resource flows and impacts</a:t>
            </a:r>
          </a:p>
          <a:p>
            <a:pPr algn="ctr"/>
            <a:r>
              <a:rPr lang="da-DK" sz="1050" dirty="0">
                <a:solidFill>
                  <a:schemeClr val="accent1">
                    <a:lumMod val="50000"/>
                  </a:schemeClr>
                </a:solidFill>
              </a:rPr>
              <a:t>Actors and economic dimensions</a:t>
            </a:r>
          </a:p>
          <a:p>
            <a:pPr algn="ctr"/>
            <a:r>
              <a:rPr lang="da-DK" sz="1050" dirty="0">
                <a:solidFill>
                  <a:schemeClr val="accent1">
                    <a:lumMod val="50000"/>
                  </a:schemeClr>
                </a:solidFill>
              </a:rPr>
              <a:t>Systemic characteristics</a:t>
            </a:r>
          </a:p>
        </p:txBody>
      </p:sp>
      <p:grpSp>
        <p:nvGrpSpPr>
          <p:cNvPr id="20" name="Group 19"/>
          <p:cNvGrpSpPr/>
          <p:nvPr/>
        </p:nvGrpSpPr>
        <p:grpSpPr>
          <a:xfrm>
            <a:off x="4031891" y="2224230"/>
            <a:ext cx="2646000" cy="235268"/>
            <a:chOff x="932328" y="2543922"/>
            <a:chExt cx="2820382" cy="313691"/>
          </a:xfrm>
        </p:grpSpPr>
        <p:sp>
          <p:nvSpPr>
            <p:cNvPr id="81" name="Rectangle 80"/>
            <p:cNvSpPr/>
            <p:nvPr/>
          </p:nvSpPr>
          <p:spPr>
            <a:xfrm>
              <a:off x="932328" y="2543922"/>
              <a:ext cx="2820382" cy="2651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2" name="TextBox 81"/>
            <p:cNvSpPr txBox="1"/>
            <p:nvPr/>
          </p:nvSpPr>
          <p:spPr>
            <a:xfrm>
              <a:off x="951575" y="2549837"/>
              <a:ext cx="1625626" cy="307776"/>
            </a:xfrm>
            <a:prstGeom prst="rect">
              <a:avLst/>
            </a:prstGeom>
            <a:noFill/>
          </p:spPr>
          <p:txBody>
            <a:bodyPr wrap="square" rtlCol="0">
              <a:spAutoFit/>
            </a:bodyPr>
            <a:lstStyle/>
            <a:p>
              <a:r>
                <a:rPr lang="da-DK" sz="900" b="1" dirty="0">
                  <a:solidFill>
                    <a:schemeClr val="bg1"/>
                  </a:solidFill>
                </a:rPr>
                <a:t>Food system</a:t>
              </a:r>
              <a:endParaRPr lang="en-GB" sz="900" b="1" dirty="0">
                <a:solidFill>
                  <a:schemeClr val="bg1"/>
                </a:solidFill>
              </a:endParaRPr>
            </a:p>
          </p:txBody>
        </p:sp>
      </p:grpSp>
      <p:grpSp>
        <p:nvGrpSpPr>
          <p:cNvPr id="8" name="Group 7"/>
          <p:cNvGrpSpPr/>
          <p:nvPr/>
        </p:nvGrpSpPr>
        <p:grpSpPr>
          <a:xfrm>
            <a:off x="4031891" y="2447365"/>
            <a:ext cx="2646000" cy="230832"/>
            <a:chOff x="913079" y="2841434"/>
            <a:chExt cx="2839631" cy="307775"/>
          </a:xfrm>
        </p:grpSpPr>
        <p:sp>
          <p:nvSpPr>
            <p:cNvPr id="80" name="Rectangle 79"/>
            <p:cNvSpPr/>
            <p:nvPr/>
          </p:nvSpPr>
          <p:spPr>
            <a:xfrm>
              <a:off x="913079" y="2873249"/>
              <a:ext cx="2839631" cy="2651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 name="TextBox 82"/>
            <p:cNvSpPr txBox="1"/>
            <p:nvPr/>
          </p:nvSpPr>
          <p:spPr>
            <a:xfrm>
              <a:off x="951575" y="2841434"/>
              <a:ext cx="1625627" cy="307775"/>
            </a:xfrm>
            <a:prstGeom prst="rect">
              <a:avLst/>
            </a:prstGeom>
            <a:noFill/>
          </p:spPr>
          <p:txBody>
            <a:bodyPr wrap="square" rtlCol="0">
              <a:spAutoFit/>
            </a:bodyPr>
            <a:lstStyle/>
            <a:p>
              <a:r>
                <a:rPr lang="da-DK" sz="900" b="1" dirty="0">
                  <a:solidFill>
                    <a:schemeClr val="bg1"/>
                  </a:solidFill>
                </a:rPr>
                <a:t>Energy system</a:t>
              </a:r>
              <a:endParaRPr lang="en-GB" sz="900" b="1" dirty="0">
                <a:solidFill>
                  <a:schemeClr val="bg1"/>
                </a:solidFill>
              </a:endParaRPr>
            </a:p>
          </p:txBody>
        </p:sp>
      </p:grpSp>
      <p:grpSp>
        <p:nvGrpSpPr>
          <p:cNvPr id="6" name="Group 5"/>
          <p:cNvGrpSpPr/>
          <p:nvPr/>
        </p:nvGrpSpPr>
        <p:grpSpPr>
          <a:xfrm>
            <a:off x="4031891" y="2718215"/>
            <a:ext cx="2646000" cy="231447"/>
            <a:chOff x="913079" y="3202576"/>
            <a:chExt cx="2839631" cy="308597"/>
          </a:xfrm>
        </p:grpSpPr>
        <p:sp>
          <p:nvSpPr>
            <p:cNvPr id="79" name="Rectangle 78"/>
            <p:cNvSpPr/>
            <p:nvPr/>
          </p:nvSpPr>
          <p:spPr>
            <a:xfrm>
              <a:off x="913079" y="3202576"/>
              <a:ext cx="2839631" cy="2651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4" name="TextBox 83"/>
            <p:cNvSpPr txBox="1"/>
            <p:nvPr/>
          </p:nvSpPr>
          <p:spPr>
            <a:xfrm>
              <a:off x="951574" y="3203397"/>
              <a:ext cx="2117458" cy="307776"/>
            </a:xfrm>
            <a:prstGeom prst="rect">
              <a:avLst/>
            </a:prstGeom>
            <a:noFill/>
          </p:spPr>
          <p:txBody>
            <a:bodyPr wrap="square" rtlCol="0">
              <a:spAutoFit/>
            </a:bodyPr>
            <a:lstStyle/>
            <a:p>
              <a:r>
                <a:rPr lang="da-DK" sz="900" b="1" dirty="0">
                  <a:solidFill>
                    <a:schemeClr val="bg1"/>
                  </a:solidFill>
                </a:rPr>
                <a:t>Mobility system</a:t>
              </a:r>
              <a:endParaRPr lang="en-GB" sz="900" b="1" dirty="0">
                <a:solidFill>
                  <a:schemeClr val="bg1"/>
                </a:solidFill>
              </a:endParaRPr>
            </a:p>
          </p:txBody>
        </p:sp>
      </p:grpSp>
      <p:grpSp>
        <p:nvGrpSpPr>
          <p:cNvPr id="2" name="Group 1"/>
          <p:cNvGrpSpPr/>
          <p:nvPr/>
        </p:nvGrpSpPr>
        <p:grpSpPr>
          <a:xfrm>
            <a:off x="4031891" y="2944658"/>
            <a:ext cx="2646000" cy="230832"/>
            <a:chOff x="913079" y="3504494"/>
            <a:chExt cx="2839631" cy="307776"/>
          </a:xfrm>
        </p:grpSpPr>
        <p:sp>
          <p:nvSpPr>
            <p:cNvPr id="78" name="Rectangle 77"/>
            <p:cNvSpPr/>
            <p:nvPr/>
          </p:nvSpPr>
          <p:spPr>
            <a:xfrm>
              <a:off x="913079" y="3531903"/>
              <a:ext cx="2839631" cy="2651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5" name="TextBox 84"/>
            <p:cNvSpPr txBox="1"/>
            <p:nvPr/>
          </p:nvSpPr>
          <p:spPr>
            <a:xfrm>
              <a:off x="951575" y="3504494"/>
              <a:ext cx="1625627" cy="307776"/>
            </a:xfrm>
            <a:prstGeom prst="rect">
              <a:avLst/>
            </a:prstGeom>
            <a:noFill/>
          </p:spPr>
          <p:txBody>
            <a:bodyPr wrap="square" rtlCol="0">
              <a:spAutoFit/>
            </a:bodyPr>
            <a:lstStyle/>
            <a:p>
              <a:r>
                <a:rPr lang="da-DK" sz="900" b="1" dirty="0">
                  <a:solidFill>
                    <a:schemeClr val="bg1"/>
                  </a:solidFill>
                </a:rPr>
                <a:t>Housing system</a:t>
              </a:r>
              <a:endParaRPr lang="en-GB" sz="900" b="1" dirty="0">
                <a:solidFill>
                  <a:schemeClr val="bg1"/>
                </a:solidFill>
              </a:endParaRPr>
            </a:p>
          </p:txBody>
        </p:sp>
      </p:grpSp>
      <p:sp>
        <p:nvSpPr>
          <p:cNvPr id="88" name="Rectangle 87"/>
          <p:cNvSpPr/>
          <p:nvPr/>
        </p:nvSpPr>
        <p:spPr>
          <a:xfrm>
            <a:off x="6436129" y="2199603"/>
            <a:ext cx="197708" cy="1501441"/>
          </a:xfrm>
          <a:prstGeom prst="rect">
            <a:avLst/>
          </a:prstGeom>
          <a:solidFill>
            <a:schemeClr val="accent2">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0" name="Rectangle 89"/>
          <p:cNvSpPr/>
          <p:nvPr/>
        </p:nvSpPr>
        <p:spPr>
          <a:xfrm>
            <a:off x="6196993" y="2199603"/>
            <a:ext cx="197708" cy="1501441"/>
          </a:xfrm>
          <a:prstGeom prst="rect">
            <a:avLst/>
          </a:prstGeom>
          <a:solidFill>
            <a:schemeClr val="accent2">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9" name="TextBox 88"/>
          <p:cNvSpPr txBox="1"/>
          <p:nvPr/>
        </p:nvSpPr>
        <p:spPr>
          <a:xfrm rot="16200000">
            <a:off x="5776667" y="2830012"/>
            <a:ext cx="1524381" cy="230832"/>
          </a:xfrm>
          <a:prstGeom prst="rect">
            <a:avLst/>
          </a:prstGeom>
          <a:noFill/>
        </p:spPr>
        <p:txBody>
          <a:bodyPr wrap="square" rtlCol="0">
            <a:spAutoFit/>
          </a:bodyPr>
          <a:lstStyle/>
          <a:p>
            <a:r>
              <a:rPr lang="da-DK" sz="900" b="1" dirty="0">
                <a:solidFill>
                  <a:schemeClr val="bg1"/>
                </a:solidFill>
              </a:rPr>
              <a:t>Finance</a:t>
            </a:r>
            <a:endParaRPr lang="en-GB" sz="900" b="1" dirty="0">
              <a:solidFill>
                <a:schemeClr val="bg1"/>
              </a:solidFill>
            </a:endParaRPr>
          </a:p>
        </p:txBody>
      </p:sp>
      <p:sp>
        <p:nvSpPr>
          <p:cNvPr id="91" name="TextBox 90"/>
          <p:cNvSpPr txBox="1"/>
          <p:nvPr/>
        </p:nvSpPr>
        <p:spPr>
          <a:xfrm rot="16200000">
            <a:off x="5525348" y="2824830"/>
            <a:ext cx="1521593" cy="230832"/>
          </a:xfrm>
          <a:prstGeom prst="rect">
            <a:avLst/>
          </a:prstGeom>
          <a:noFill/>
        </p:spPr>
        <p:txBody>
          <a:bodyPr wrap="square" rtlCol="0">
            <a:spAutoFit/>
          </a:bodyPr>
          <a:lstStyle/>
          <a:p>
            <a:r>
              <a:rPr lang="da-DK" sz="900" b="1" dirty="0">
                <a:solidFill>
                  <a:schemeClr val="bg1"/>
                </a:solidFill>
              </a:rPr>
              <a:t>Fiscal</a:t>
            </a:r>
            <a:endParaRPr lang="en-GB" sz="900" b="1" dirty="0">
              <a:solidFill>
                <a:schemeClr val="bg1"/>
              </a:solidFill>
            </a:endParaRPr>
          </a:p>
        </p:txBody>
      </p:sp>
      <p:sp>
        <p:nvSpPr>
          <p:cNvPr id="62" name="TextBox 61"/>
          <p:cNvSpPr txBox="1"/>
          <p:nvPr/>
        </p:nvSpPr>
        <p:spPr>
          <a:xfrm>
            <a:off x="6250634" y="4101753"/>
            <a:ext cx="2328336" cy="1061829"/>
          </a:xfrm>
          <a:prstGeom prst="rect">
            <a:avLst/>
          </a:prstGeom>
          <a:noFill/>
        </p:spPr>
        <p:txBody>
          <a:bodyPr wrap="square" rtlCol="0">
            <a:spAutoFit/>
          </a:bodyPr>
          <a:lstStyle/>
          <a:p>
            <a:pPr algn="ctr"/>
            <a:r>
              <a:rPr lang="en-GB" sz="1050" b="1" dirty="0" smtClean="0"/>
              <a:t>Integrated assessment for transitions towards sustainability</a:t>
            </a:r>
            <a:endParaRPr lang="en-GB" sz="1050" b="1" dirty="0"/>
          </a:p>
          <a:p>
            <a:pPr algn="ctr"/>
            <a:r>
              <a:rPr lang="da-DK" sz="1050" dirty="0">
                <a:solidFill>
                  <a:schemeClr val="accent1">
                    <a:lumMod val="50000"/>
                  </a:schemeClr>
                </a:solidFill>
              </a:rPr>
              <a:t>Interactions of systems and GMTs</a:t>
            </a:r>
          </a:p>
          <a:p>
            <a:pPr algn="ctr"/>
            <a:r>
              <a:rPr lang="da-DK" sz="1050" dirty="0">
                <a:solidFill>
                  <a:schemeClr val="accent1">
                    <a:lumMod val="50000"/>
                  </a:schemeClr>
                </a:solidFill>
              </a:rPr>
              <a:t>Resource nexus</a:t>
            </a:r>
          </a:p>
          <a:p>
            <a:pPr algn="ctr"/>
            <a:r>
              <a:rPr lang="da-DK" sz="1050" dirty="0">
                <a:solidFill>
                  <a:schemeClr val="accent1">
                    <a:lumMod val="50000"/>
                  </a:schemeClr>
                </a:solidFill>
              </a:rPr>
              <a:t>Governance</a:t>
            </a:r>
          </a:p>
          <a:p>
            <a:pPr algn="ctr"/>
            <a:r>
              <a:rPr lang="da-DK" sz="1050" dirty="0">
                <a:solidFill>
                  <a:schemeClr val="accent1">
                    <a:lumMod val="50000"/>
                  </a:schemeClr>
                </a:solidFill>
              </a:rPr>
              <a:t>Knowledge for transitions</a:t>
            </a:r>
          </a:p>
        </p:txBody>
      </p:sp>
      <p:sp>
        <p:nvSpPr>
          <p:cNvPr id="63" name="Down Arrow 62"/>
          <p:cNvSpPr/>
          <p:nvPr/>
        </p:nvSpPr>
        <p:spPr>
          <a:xfrm rot="16200000">
            <a:off x="5932925" y="3444006"/>
            <a:ext cx="265592" cy="19631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10" name="Straight Arrow Connector 109"/>
          <p:cNvCxnSpPr/>
          <p:nvPr/>
        </p:nvCxnSpPr>
        <p:spPr>
          <a:xfrm flipH="1">
            <a:off x="7194238" y="2752543"/>
            <a:ext cx="3000" cy="4605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7416845" y="3427445"/>
            <a:ext cx="404263" cy="49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60642" y="1632042"/>
            <a:ext cx="3205468" cy="35393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3" name="Picture 32"/>
          <p:cNvPicPr>
            <a:picLocks noChangeAspect="1"/>
          </p:cNvPicPr>
          <p:nvPr/>
        </p:nvPicPr>
        <p:blipFill rotWithShape="1">
          <a:blip r:embed="rId3"/>
          <a:srcRect r="2599"/>
          <a:stretch/>
        </p:blipFill>
        <p:spPr>
          <a:xfrm>
            <a:off x="1979682" y="2220213"/>
            <a:ext cx="1639818" cy="1666339"/>
          </a:xfrm>
          <a:prstGeom prst="rect">
            <a:avLst/>
          </a:prstGeom>
          <a:solidFill>
            <a:schemeClr val="bg1"/>
          </a:solidFill>
        </p:spPr>
      </p:pic>
      <p:grpSp>
        <p:nvGrpSpPr>
          <p:cNvPr id="35" name="Group 34"/>
          <p:cNvGrpSpPr/>
          <p:nvPr/>
        </p:nvGrpSpPr>
        <p:grpSpPr>
          <a:xfrm>
            <a:off x="500476" y="1830240"/>
            <a:ext cx="1404000" cy="1701000"/>
            <a:chOff x="705401" y="979820"/>
            <a:chExt cx="1872000" cy="2268000"/>
          </a:xfrm>
        </p:grpSpPr>
        <p:sp>
          <p:nvSpPr>
            <p:cNvPr id="34" name="Rectangle 33"/>
            <p:cNvSpPr/>
            <p:nvPr/>
          </p:nvSpPr>
          <p:spPr>
            <a:xfrm>
              <a:off x="705401" y="979820"/>
              <a:ext cx="1872000" cy="226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2" name="Picture 21"/>
            <p:cNvPicPr>
              <a:picLocks noChangeAspect="1"/>
            </p:cNvPicPr>
            <p:nvPr/>
          </p:nvPicPr>
          <p:blipFill>
            <a:blip r:embed="rId4"/>
            <a:stretch>
              <a:fillRect/>
            </a:stretch>
          </p:blipFill>
          <p:spPr>
            <a:xfrm>
              <a:off x="730801" y="1032532"/>
              <a:ext cx="1783618" cy="2135948"/>
            </a:xfrm>
            <a:prstGeom prst="rect">
              <a:avLst/>
            </a:prstGeom>
            <a:ln>
              <a:solidFill>
                <a:schemeClr val="bg1"/>
              </a:solidFill>
            </a:ln>
          </p:spPr>
        </p:pic>
      </p:grpSp>
      <p:sp>
        <p:nvSpPr>
          <p:cNvPr id="114" name="TextBox 113"/>
          <p:cNvSpPr txBox="1"/>
          <p:nvPr/>
        </p:nvSpPr>
        <p:spPr>
          <a:xfrm>
            <a:off x="554647" y="4189722"/>
            <a:ext cx="2730790" cy="738664"/>
          </a:xfrm>
          <a:prstGeom prst="rect">
            <a:avLst/>
          </a:prstGeom>
          <a:noFill/>
        </p:spPr>
        <p:txBody>
          <a:bodyPr wrap="square" rtlCol="0">
            <a:spAutoFit/>
          </a:bodyPr>
          <a:lstStyle/>
          <a:p>
            <a:pPr algn="ctr"/>
            <a:r>
              <a:rPr lang="da-DK" sz="1050" b="1" dirty="0"/>
              <a:t>Context: Europe’s sustainability goals </a:t>
            </a:r>
            <a:br>
              <a:rPr lang="da-DK" sz="1050" b="1" dirty="0"/>
            </a:br>
            <a:r>
              <a:rPr lang="da-DK" sz="1050" b="1" dirty="0"/>
              <a:t>and long-term challenges</a:t>
            </a:r>
          </a:p>
          <a:p>
            <a:pPr algn="ctr"/>
            <a:r>
              <a:rPr lang="da-DK" sz="1050" dirty="0" smtClean="0">
                <a:solidFill>
                  <a:schemeClr val="accent1">
                    <a:lumMod val="50000"/>
                  </a:schemeClr>
                </a:solidFill>
              </a:rPr>
              <a:t>Global </a:t>
            </a:r>
            <a:r>
              <a:rPr lang="da-DK" sz="1050" dirty="0">
                <a:solidFill>
                  <a:schemeClr val="accent1">
                    <a:lumMod val="50000"/>
                  </a:schemeClr>
                </a:solidFill>
              </a:rPr>
              <a:t>megatrends</a:t>
            </a:r>
          </a:p>
          <a:p>
            <a:pPr algn="ctr"/>
            <a:r>
              <a:rPr lang="da-DK" sz="1050" dirty="0">
                <a:solidFill>
                  <a:schemeClr val="accent1">
                    <a:lumMod val="50000"/>
                  </a:schemeClr>
                </a:solidFill>
              </a:rPr>
              <a:t>Planetary boundaries</a:t>
            </a:r>
          </a:p>
        </p:txBody>
      </p:sp>
      <p:sp>
        <p:nvSpPr>
          <p:cNvPr id="116" name="Right Arrow 115"/>
          <p:cNvSpPr/>
          <p:nvPr/>
        </p:nvSpPr>
        <p:spPr>
          <a:xfrm flipV="1">
            <a:off x="1823861" y="2998350"/>
            <a:ext cx="376334" cy="319981"/>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9" name="Down Arrow 118"/>
          <p:cNvSpPr/>
          <p:nvPr/>
        </p:nvSpPr>
        <p:spPr>
          <a:xfrm rot="16200000">
            <a:off x="3635684" y="3441548"/>
            <a:ext cx="265592" cy="20122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4" name="Rectangle 63"/>
          <p:cNvSpPr/>
          <p:nvPr/>
        </p:nvSpPr>
        <p:spPr>
          <a:xfrm>
            <a:off x="629121" y="5402994"/>
            <a:ext cx="5956875" cy="1323439"/>
          </a:xfrm>
          <a:prstGeom prst="rect">
            <a:avLst/>
          </a:prstGeom>
          <a:noFill/>
        </p:spPr>
        <p:txBody>
          <a:bodyPr wrap="square" lIns="91440" tIns="45720" rIns="91440" bIns="45720">
            <a:spAutoFit/>
          </a:bodyPr>
          <a:lstStyle/>
          <a:p>
            <a:pPr algn="ctr"/>
            <a:r>
              <a:rPr lang="en-U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2050 perspective</a:t>
            </a:r>
          </a:p>
          <a:p>
            <a:pPr algn="ctr"/>
            <a:r>
              <a:rPr lang="da-DK"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7EAP, LCE, CE, </a:t>
            </a:r>
            <a:r>
              <a:rPr lang="da-DK"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SDGs</a:t>
            </a:r>
            <a:endParaRPr lang="da-DK"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498921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sz="2400" dirty="0">
                <a:latin typeface="+mn-lt"/>
              </a:rPr>
              <a:t>SOER 2020 planning: o</a:t>
            </a:r>
            <a:r>
              <a:rPr lang="en-GB" sz="2400" dirty="0">
                <a:latin typeface="+mn-lt"/>
              </a:rPr>
              <a:t>verall timeline and milestones</a:t>
            </a:r>
            <a:endParaRPr lang="en-GB" altLang="en-US" sz="2400" dirty="0">
              <a:latin typeface="+mn-lt"/>
            </a:endParaRPr>
          </a:p>
        </p:txBody>
      </p:sp>
      <p:sp>
        <p:nvSpPr>
          <p:cNvPr id="7" name="Text Placeholder 6"/>
          <p:cNvSpPr>
            <a:spLocks noGrp="1"/>
          </p:cNvSpPr>
          <p:nvPr>
            <p:ph type="body" sz="quarter" idx="12"/>
          </p:nvPr>
        </p:nvSpPr>
        <p:spPr/>
        <p:txBody>
          <a:bodyPr/>
          <a:lstStyle/>
          <a:p>
            <a:endParaRPr lang="en-GB"/>
          </a:p>
        </p:txBody>
      </p:sp>
      <p:grpSp>
        <p:nvGrpSpPr>
          <p:cNvPr id="4" name="Group 3"/>
          <p:cNvGrpSpPr/>
          <p:nvPr/>
        </p:nvGrpSpPr>
        <p:grpSpPr>
          <a:xfrm>
            <a:off x="127502" y="1482791"/>
            <a:ext cx="9016498" cy="4933884"/>
            <a:chOff x="170003" y="879712"/>
            <a:chExt cx="12021997" cy="6578512"/>
          </a:xfrm>
        </p:grpSpPr>
        <p:grpSp>
          <p:nvGrpSpPr>
            <p:cNvPr id="10" name="Group 9"/>
            <p:cNvGrpSpPr/>
            <p:nvPr/>
          </p:nvGrpSpPr>
          <p:grpSpPr>
            <a:xfrm>
              <a:off x="170003" y="879712"/>
              <a:ext cx="11843657" cy="6578512"/>
              <a:chOff x="170003" y="879712"/>
              <a:chExt cx="11843657" cy="6578512"/>
            </a:xfrm>
          </p:grpSpPr>
          <p:grpSp>
            <p:nvGrpSpPr>
              <p:cNvPr id="9" name="Group 8"/>
              <p:cNvGrpSpPr/>
              <p:nvPr/>
            </p:nvGrpSpPr>
            <p:grpSpPr>
              <a:xfrm>
                <a:off x="170003" y="879712"/>
                <a:ext cx="11843657" cy="6578512"/>
                <a:chOff x="170003" y="879712"/>
                <a:chExt cx="11843657" cy="6578512"/>
              </a:xfrm>
            </p:grpSpPr>
            <p:graphicFrame>
              <p:nvGraphicFramePr>
                <p:cNvPr id="33" name="Diagram 32"/>
                <p:cNvGraphicFramePr/>
                <p:nvPr>
                  <p:extLst/>
                </p:nvPr>
              </p:nvGraphicFramePr>
              <p:xfrm>
                <a:off x="170003" y="879712"/>
                <a:ext cx="11843657" cy="1168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p:cNvSpPr txBox="1"/>
                <p:nvPr/>
              </p:nvSpPr>
              <p:spPr>
                <a:xfrm>
                  <a:off x="7262685" y="3302341"/>
                  <a:ext cx="2186119" cy="2873470"/>
                </a:xfrm>
                <a:prstGeom prst="rect">
                  <a:avLst/>
                </a:prstGeom>
                <a:noFill/>
              </p:spPr>
              <p:txBody>
                <a:bodyPr wrap="square" lIns="27000" tIns="27000" rIns="27000" bIns="27000" rtlCol="0">
                  <a:spAutoFit/>
                </a:bodyPr>
                <a:lstStyle/>
                <a:p>
                  <a:pPr defTabSz="685800"/>
                  <a:r>
                    <a:rPr lang="en-GB" sz="975" dirty="0">
                      <a:solidFill>
                        <a:srgbClr val="002060"/>
                      </a:solidFill>
                      <a:latin typeface="Open Sans"/>
                    </a:rPr>
                    <a:t>Parts 1 and 2 for external stakeholder consultation</a:t>
                  </a:r>
                  <a:endParaRPr lang="en-GB" sz="975" dirty="0">
                    <a:solidFill>
                      <a:srgbClr val="008080"/>
                    </a:solidFill>
                    <a:latin typeface="Open Sans"/>
                  </a:endParaRPr>
                </a:p>
                <a:p>
                  <a:pPr defTabSz="685800"/>
                  <a:endParaRPr lang="en-GB" sz="975" b="1" dirty="0">
                    <a:solidFill>
                      <a:srgbClr val="FF0000"/>
                    </a:solidFill>
                    <a:latin typeface="Open Sans"/>
                  </a:endParaRPr>
                </a:p>
                <a:p>
                  <a:pPr defTabSz="685800"/>
                  <a:r>
                    <a:rPr lang="en-GB" sz="975" b="1" dirty="0">
                      <a:solidFill>
                        <a:srgbClr val="FF0000"/>
                      </a:solidFill>
                      <a:latin typeface="Open Sans"/>
                    </a:rPr>
                    <a:t>Mid-year:</a:t>
                  </a:r>
                  <a:r>
                    <a:rPr lang="en-GB" sz="975" dirty="0">
                      <a:solidFill>
                        <a:srgbClr val="FF0000"/>
                      </a:solidFill>
                      <a:latin typeface="Open Sans"/>
                    </a:rPr>
                    <a:t> </a:t>
                  </a:r>
                  <a:r>
                    <a:rPr lang="en-GB" sz="975" b="1" dirty="0">
                      <a:solidFill>
                        <a:srgbClr val="FF0000"/>
                      </a:solidFill>
                      <a:latin typeface="Open Sans"/>
                    </a:rPr>
                    <a:t>publish Parts </a:t>
                  </a:r>
                  <a:br>
                    <a:rPr lang="en-GB" sz="975" b="1" dirty="0">
                      <a:solidFill>
                        <a:srgbClr val="FF0000"/>
                      </a:solidFill>
                      <a:latin typeface="Open Sans"/>
                    </a:rPr>
                  </a:br>
                  <a:r>
                    <a:rPr lang="en-GB" sz="975" b="1" dirty="0">
                      <a:solidFill>
                        <a:srgbClr val="FF0000"/>
                      </a:solidFill>
                      <a:latin typeface="Open Sans"/>
                    </a:rPr>
                    <a:t>1 and 2 in English</a:t>
                  </a:r>
                </a:p>
                <a:p>
                  <a:pPr defTabSz="685800"/>
                  <a:endParaRPr lang="en-GB" sz="975" b="1" dirty="0">
                    <a:solidFill>
                      <a:srgbClr val="FF0000"/>
                    </a:solidFill>
                    <a:latin typeface="Open Sans"/>
                  </a:endParaRPr>
                </a:p>
                <a:p>
                  <a:pPr defTabSz="685800"/>
                  <a:r>
                    <a:rPr lang="en-GB" sz="975" b="1" dirty="0">
                      <a:solidFill>
                        <a:srgbClr val="FF0000"/>
                      </a:solidFill>
                      <a:latin typeface="Open Sans"/>
                    </a:rPr>
                    <a:t>Events and outreach</a:t>
                  </a:r>
                </a:p>
                <a:p>
                  <a:pPr defTabSz="685800"/>
                  <a:endParaRPr lang="en-GB" sz="975" b="1" dirty="0">
                    <a:solidFill>
                      <a:srgbClr val="FF0000"/>
                    </a:solidFill>
                    <a:latin typeface="Open Sans"/>
                  </a:endParaRPr>
                </a:p>
                <a:p>
                  <a:pPr defTabSz="685800"/>
                  <a:r>
                    <a:rPr lang="en-GB" sz="975" b="1" dirty="0">
                      <a:solidFill>
                        <a:srgbClr val="FF0000"/>
                      </a:solidFill>
                      <a:latin typeface="Open Sans"/>
                    </a:rPr>
                    <a:t>Engage MS, EU, global stakeholders in discussing Parts 1 and 2</a:t>
                  </a:r>
                </a:p>
                <a:p>
                  <a:pPr defTabSz="685800"/>
                  <a:endParaRPr lang="da-DK" sz="975" dirty="0">
                    <a:solidFill>
                      <a:srgbClr val="002060"/>
                    </a:solidFill>
                    <a:latin typeface="Open Sans"/>
                  </a:endParaRPr>
                </a:p>
                <a:p>
                  <a:pPr defTabSz="685800"/>
                  <a:r>
                    <a:rPr lang="en-GB" sz="975" dirty="0">
                      <a:solidFill>
                        <a:srgbClr val="002060"/>
                      </a:solidFill>
                      <a:latin typeface="Open Sans"/>
                    </a:rPr>
                    <a:t>Draft the Synthesis</a:t>
                  </a:r>
                </a:p>
                <a:p>
                  <a:pPr defTabSz="685800"/>
                  <a:endParaRPr lang="en-GB" sz="975" dirty="0">
                    <a:solidFill>
                      <a:srgbClr val="002060"/>
                    </a:solidFill>
                    <a:latin typeface="Open Sans"/>
                  </a:endParaRPr>
                </a:p>
              </p:txBody>
            </p:sp>
            <p:sp>
              <p:nvSpPr>
                <p:cNvPr id="34" name="TextBox 33"/>
                <p:cNvSpPr txBox="1"/>
                <p:nvPr/>
              </p:nvSpPr>
              <p:spPr>
                <a:xfrm>
                  <a:off x="228996" y="2010096"/>
                  <a:ext cx="1846188" cy="861775"/>
                </a:xfrm>
                <a:prstGeom prst="rect">
                  <a:avLst/>
                </a:prstGeom>
                <a:noFill/>
              </p:spPr>
              <p:txBody>
                <a:bodyPr wrap="square" rtlCol="0">
                  <a:spAutoFit/>
                </a:bodyPr>
                <a:lstStyle/>
                <a:p>
                  <a:pPr defTabSz="685800"/>
                  <a:r>
                    <a:rPr lang="en-GB" sz="1200" b="1" dirty="0">
                      <a:solidFill>
                        <a:prstClr val="white">
                          <a:lumMod val="50000"/>
                        </a:prstClr>
                      </a:solidFill>
                      <a:latin typeface="Open Sans"/>
                    </a:rPr>
                    <a:t>ROADMAP &amp; INFORMATION MAPPING</a:t>
                  </a:r>
                </a:p>
              </p:txBody>
            </p:sp>
            <p:sp>
              <p:nvSpPr>
                <p:cNvPr id="35" name="TextBox 34"/>
                <p:cNvSpPr txBox="1"/>
                <p:nvPr/>
              </p:nvSpPr>
              <p:spPr>
                <a:xfrm>
                  <a:off x="2471452" y="2010095"/>
                  <a:ext cx="2167265" cy="861775"/>
                </a:xfrm>
                <a:prstGeom prst="rect">
                  <a:avLst/>
                </a:prstGeom>
                <a:noFill/>
              </p:spPr>
              <p:txBody>
                <a:bodyPr wrap="square" rtlCol="0">
                  <a:spAutoFit/>
                </a:bodyPr>
                <a:lstStyle/>
                <a:p>
                  <a:pPr defTabSz="685800"/>
                  <a:r>
                    <a:rPr lang="en-GB" sz="1200" b="1" dirty="0">
                      <a:solidFill>
                        <a:prstClr val="white">
                          <a:lumMod val="50000"/>
                        </a:prstClr>
                      </a:solidFill>
                      <a:latin typeface="Open Sans"/>
                    </a:rPr>
                    <a:t>METHODOLOGIES, LEARNING &amp; PARTNERSHIPS</a:t>
                  </a:r>
                </a:p>
              </p:txBody>
            </p:sp>
            <p:sp>
              <p:nvSpPr>
                <p:cNvPr id="36" name="TextBox 35"/>
                <p:cNvSpPr txBox="1"/>
                <p:nvPr/>
              </p:nvSpPr>
              <p:spPr>
                <a:xfrm>
                  <a:off x="4852086" y="2010095"/>
                  <a:ext cx="2006728" cy="615553"/>
                </a:xfrm>
                <a:prstGeom prst="rect">
                  <a:avLst/>
                </a:prstGeom>
                <a:noFill/>
              </p:spPr>
              <p:txBody>
                <a:bodyPr wrap="square" rtlCol="0">
                  <a:spAutoFit/>
                </a:bodyPr>
                <a:lstStyle/>
                <a:p>
                  <a:pPr defTabSz="685800"/>
                  <a:r>
                    <a:rPr lang="en-GB" sz="1200" b="1" dirty="0">
                      <a:solidFill>
                        <a:prstClr val="white">
                          <a:lumMod val="50000"/>
                        </a:prstClr>
                      </a:solidFill>
                      <a:latin typeface="Open Sans"/>
                    </a:rPr>
                    <a:t>ASSESSMENTS IN PARTNERSHIP</a:t>
                  </a:r>
                </a:p>
              </p:txBody>
            </p:sp>
            <p:sp>
              <p:nvSpPr>
                <p:cNvPr id="39" name="TextBox 38"/>
                <p:cNvSpPr txBox="1"/>
                <p:nvPr/>
              </p:nvSpPr>
              <p:spPr>
                <a:xfrm>
                  <a:off x="9498357" y="2000365"/>
                  <a:ext cx="2370785" cy="615553"/>
                </a:xfrm>
                <a:prstGeom prst="rect">
                  <a:avLst/>
                </a:prstGeom>
                <a:noFill/>
              </p:spPr>
              <p:txBody>
                <a:bodyPr wrap="square" rtlCol="0">
                  <a:spAutoFit/>
                </a:bodyPr>
                <a:lstStyle/>
                <a:p>
                  <a:pPr defTabSz="685800"/>
                  <a:r>
                    <a:rPr lang="en-GB" sz="1200" b="1" dirty="0">
                      <a:solidFill>
                        <a:prstClr val="white">
                          <a:lumMod val="50000"/>
                        </a:prstClr>
                      </a:solidFill>
                      <a:latin typeface="Open Sans"/>
                    </a:rPr>
                    <a:t>2</a:t>
                  </a:r>
                  <a:r>
                    <a:rPr lang="en-GB" sz="1200" b="1" baseline="30000" dirty="0">
                      <a:solidFill>
                        <a:prstClr val="white">
                          <a:lumMod val="50000"/>
                        </a:prstClr>
                      </a:solidFill>
                      <a:latin typeface="Open Sans"/>
                    </a:rPr>
                    <a:t>ND</a:t>
                  </a:r>
                  <a:r>
                    <a:rPr lang="en-GB" sz="1200" b="1" dirty="0">
                      <a:solidFill>
                        <a:prstClr val="white">
                          <a:lumMod val="50000"/>
                        </a:prstClr>
                      </a:solidFill>
                      <a:latin typeface="Open Sans"/>
                    </a:rPr>
                    <a:t> PUBLICATION &amp;</a:t>
                  </a:r>
                </a:p>
                <a:p>
                  <a:pPr defTabSz="685800"/>
                  <a:r>
                    <a:rPr lang="en-GB" sz="1200" b="1" dirty="0">
                      <a:solidFill>
                        <a:prstClr val="white">
                          <a:lumMod val="50000"/>
                        </a:prstClr>
                      </a:solidFill>
                      <a:latin typeface="Open Sans"/>
                    </a:rPr>
                    <a:t>DISSEMINATION</a:t>
                  </a:r>
                </a:p>
              </p:txBody>
            </p:sp>
            <p:sp>
              <p:nvSpPr>
                <p:cNvPr id="40" name="TextBox 39"/>
                <p:cNvSpPr txBox="1"/>
                <p:nvPr/>
              </p:nvSpPr>
              <p:spPr>
                <a:xfrm>
                  <a:off x="266446" y="3302341"/>
                  <a:ext cx="2004807" cy="2620409"/>
                </a:xfrm>
                <a:prstGeom prst="rect">
                  <a:avLst/>
                </a:prstGeom>
                <a:noFill/>
              </p:spPr>
              <p:txBody>
                <a:bodyPr wrap="square" lIns="27000" tIns="27000" rIns="27000" bIns="27000" rtlCol="0">
                  <a:spAutoFit/>
                </a:bodyPr>
                <a:lstStyle/>
                <a:p>
                  <a:pPr defTabSz="685800">
                    <a:spcAft>
                      <a:spcPts val="750"/>
                    </a:spcAft>
                  </a:pPr>
                  <a:r>
                    <a:rPr lang="en-GB" sz="975" b="1" dirty="0">
                      <a:solidFill>
                        <a:srgbClr val="FF0000"/>
                      </a:solidFill>
                      <a:latin typeface="Open Sans"/>
                    </a:rPr>
                    <a:t>December: agree SOER 2020 Project plan</a:t>
                  </a:r>
                </a:p>
                <a:p>
                  <a:pPr defTabSz="685800">
                    <a:spcAft>
                      <a:spcPts val="750"/>
                    </a:spcAft>
                  </a:pPr>
                  <a:r>
                    <a:rPr lang="en-GB" sz="975" dirty="0">
                      <a:solidFill>
                        <a:srgbClr val="002060"/>
                      </a:solidFill>
                      <a:latin typeface="Open Sans"/>
                    </a:rPr>
                    <a:t>Map knowledge development for 2017–2019</a:t>
                  </a:r>
                </a:p>
                <a:p>
                  <a:pPr defTabSz="685800">
                    <a:spcAft>
                      <a:spcPts val="750"/>
                    </a:spcAft>
                  </a:pPr>
                  <a:r>
                    <a:rPr lang="en-GB" sz="975" dirty="0">
                      <a:solidFill>
                        <a:srgbClr val="002060"/>
                      </a:solidFill>
                      <a:latin typeface="Open Sans"/>
                    </a:rPr>
                    <a:t>Scope analytical methods and EEA-Eionet learning needs</a:t>
                  </a:r>
                </a:p>
                <a:p>
                  <a:pPr defTabSz="685800">
                    <a:spcAft>
                      <a:spcPts val="750"/>
                    </a:spcAft>
                  </a:pPr>
                  <a:endParaRPr lang="en-GB" sz="975" dirty="0">
                    <a:solidFill>
                      <a:srgbClr val="002060"/>
                    </a:solidFill>
                    <a:latin typeface="Open Sans"/>
                  </a:endParaRPr>
                </a:p>
                <a:p>
                  <a:pPr defTabSz="685800">
                    <a:spcAft>
                      <a:spcPts val="750"/>
                    </a:spcAft>
                  </a:pPr>
                  <a:endParaRPr lang="en-GB" sz="975" dirty="0">
                    <a:solidFill>
                      <a:prstClr val="black"/>
                    </a:solidFill>
                    <a:latin typeface="Open Sans"/>
                  </a:endParaRPr>
                </a:p>
              </p:txBody>
            </p:sp>
            <p:sp>
              <p:nvSpPr>
                <p:cNvPr id="41" name="TextBox 40"/>
                <p:cNvSpPr txBox="1"/>
                <p:nvPr/>
              </p:nvSpPr>
              <p:spPr>
                <a:xfrm>
                  <a:off x="2517543" y="3307481"/>
                  <a:ext cx="2160000" cy="4150743"/>
                </a:xfrm>
                <a:prstGeom prst="rect">
                  <a:avLst/>
                </a:prstGeom>
                <a:noFill/>
              </p:spPr>
              <p:txBody>
                <a:bodyPr wrap="square" lIns="27000" tIns="27000" rIns="27000" bIns="27000" rtlCol="0">
                  <a:spAutoFit/>
                </a:bodyPr>
                <a:lstStyle/>
                <a:p>
                  <a:pPr defTabSz="685800">
                    <a:spcAft>
                      <a:spcPts val="900"/>
                    </a:spcAft>
                  </a:pPr>
                  <a:r>
                    <a:rPr lang="en-GB" sz="975" b="1" dirty="0">
                      <a:solidFill>
                        <a:srgbClr val="FF0000"/>
                      </a:solidFill>
                      <a:latin typeface="Open Sans"/>
                    </a:rPr>
                    <a:t>Develop prototypes for Parts 1 and 2</a:t>
                  </a:r>
                </a:p>
                <a:p>
                  <a:pPr defTabSz="685800">
                    <a:spcAft>
                      <a:spcPts val="900"/>
                    </a:spcAft>
                  </a:pPr>
                  <a:r>
                    <a:rPr lang="en-GB" sz="975" dirty="0">
                      <a:solidFill>
                        <a:srgbClr val="002060"/>
                      </a:solidFill>
                      <a:latin typeface="Open Sans"/>
                    </a:rPr>
                    <a:t>Identify knowledge needs, develop building blocks</a:t>
                  </a:r>
                </a:p>
                <a:p>
                  <a:pPr defTabSz="685800">
                    <a:spcAft>
                      <a:spcPts val="900"/>
                    </a:spcAft>
                  </a:pPr>
                  <a:r>
                    <a:rPr lang="en-GB" sz="975" dirty="0">
                      <a:solidFill>
                        <a:srgbClr val="002060"/>
                      </a:solidFill>
                      <a:latin typeface="Open Sans"/>
                    </a:rPr>
                    <a:t>Formalise partnerships and networking</a:t>
                  </a:r>
                </a:p>
                <a:p>
                  <a:pPr defTabSz="685800">
                    <a:spcAft>
                      <a:spcPts val="900"/>
                    </a:spcAft>
                  </a:pPr>
                  <a:r>
                    <a:rPr lang="en-GB" sz="975" dirty="0">
                      <a:solidFill>
                        <a:srgbClr val="002060"/>
                      </a:solidFill>
                      <a:latin typeface="Open Sans"/>
                    </a:rPr>
                    <a:t>Implement staff learning and capacity-building with Eionet</a:t>
                  </a:r>
                </a:p>
                <a:p>
                  <a:pPr defTabSz="685800">
                    <a:spcAft>
                      <a:spcPts val="900"/>
                    </a:spcAft>
                  </a:pPr>
                  <a:r>
                    <a:rPr lang="en-GB" sz="975" b="1" dirty="0">
                      <a:solidFill>
                        <a:srgbClr val="FF0000"/>
                      </a:solidFill>
                      <a:latin typeface="Open Sans"/>
                    </a:rPr>
                    <a:t>Develop Communication Plan</a:t>
                  </a:r>
                </a:p>
                <a:p>
                  <a:pPr defTabSz="685800">
                    <a:spcAft>
                      <a:spcPts val="900"/>
                    </a:spcAft>
                  </a:pPr>
                  <a:r>
                    <a:rPr lang="en-GB" sz="975" b="1" dirty="0">
                      <a:solidFill>
                        <a:srgbClr val="FF0000"/>
                      </a:solidFill>
                      <a:latin typeface="Open Sans"/>
                    </a:rPr>
                    <a:t>Approve Implementation Plan</a:t>
                  </a:r>
                </a:p>
                <a:p>
                  <a:pPr defTabSz="685800">
                    <a:spcAft>
                      <a:spcPts val="900"/>
                    </a:spcAft>
                  </a:pPr>
                  <a:endParaRPr lang="en-GB" sz="975" b="1" dirty="0">
                    <a:solidFill>
                      <a:srgbClr val="008080"/>
                    </a:solidFill>
                    <a:latin typeface="Open Sans"/>
                  </a:endParaRPr>
                </a:p>
                <a:p>
                  <a:pPr defTabSz="685800">
                    <a:spcAft>
                      <a:spcPts val="900"/>
                    </a:spcAft>
                  </a:pPr>
                  <a:endParaRPr lang="en-GB" sz="975" dirty="0">
                    <a:solidFill>
                      <a:prstClr val="black"/>
                    </a:solidFill>
                    <a:latin typeface="Open Sans"/>
                  </a:endParaRPr>
                </a:p>
              </p:txBody>
            </p:sp>
            <p:sp>
              <p:nvSpPr>
                <p:cNvPr id="42" name="TextBox 41"/>
                <p:cNvSpPr txBox="1"/>
                <p:nvPr/>
              </p:nvSpPr>
              <p:spPr>
                <a:xfrm>
                  <a:off x="4881570" y="3302341"/>
                  <a:ext cx="2127880" cy="1873196"/>
                </a:xfrm>
                <a:prstGeom prst="rect">
                  <a:avLst/>
                </a:prstGeom>
                <a:noFill/>
              </p:spPr>
              <p:txBody>
                <a:bodyPr wrap="square" lIns="27000" tIns="27000" rIns="27000" bIns="27000" rtlCol="0">
                  <a:spAutoFit/>
                </a:bodyPr>
                <a:lstStyle/>
                <a:p>
                  <a:pPr defTabSz="685800"/>
                  <a:r>
                    <a:rPr lang="en-GB" sz="975" dirty="0">
                      <a:solidFill>
                        <a:srgbClr val="002060"/>
                      </a:solidFill>
                      <a:latin typeface="Open Sans"/>
                    </a:rPr>
                    <a:t>Continued work on building blocks, partnerships, networking</a:t>
                  </a:r>
                </a:p>
                <a:p>
                  <a:pPr defTabSz="685800"/>
                  <a:endParaRPr lang="en-GB" sz="975" dirty="0">
                    <a:solidFill>
                      <a:srgbClr val="002060"/>
                    </a:solidFill>
                    <a:latin typeface="Open Sans"/>
                  </a:endParaRPr>
                </a:p>
                <a:p>
                  <a:pPr defTabSz="685800"/>
                  <a:r>
                    <a:rPr lang="en-GB" sz="975" dirty="0">
                      <a:solidFill>
                        <a:srgbClr val="002060"/>
                      </a:solidFill>
                      <a:latin typeface="Open Sans"/>
                    </a:rPr>
                    <a:t>Draft Parts 1 and 2 and internal review</a:t>
                  </a:r>
                </a:p>
                <a:p>
                  <a:pPr defTabSz="685800"/>
                  <a:endParaRPr lang="en-GB" sz="975" dirty="0">
                    <a:solidFill>
                      <a:srgbClr val="002060"/>
                    </a:solidFill>
                    <a:latin typeface="Open Sans"/>
                  </a:endParaRPr>
                </a:p>
                <a:p>
                  <a:pPr defTabSz="685800"/>
                  <a:r>
                    <a:rPr lang="en-GB" sz="975" dirty="0">
                      <a:solidFill>
                        <a:srgbClr val="002060"/>
                      </a:solidFill>
                      <a:latin typeface="Open Sans"/>
                    </a:rPr>
                    <a:t>Annotated outline for the Synthesis</a:t>
                  </a:r>
                  <a:endParaRPr lang="en-GB" sz="975" dirty="0">
                    <a:solidFill>
                      <a:srgbClr val="FF0000"/>
                    </a:solidFill>
                    <a:latin typeface="Open Sans"/>
                  </a:endParaRPr>
                </a:p>
              </p:txBody>
            </p:sp>
            <p:sp>
              <p:nvSpPr>
                <p:cNvPr id="43" name="TextBox 42"/>
                <p:cNvSpPr txBox="1"/>
                <p:nvPr/>
              </p:nvSpPr>
              <p:spPr>
                <a:xfrm>
                  <a:off x="9692207" y="3302341"/>
                  <a:ext cx="2230789" cy="2273305"/>
                </a:xfrm>
                <a:prstGeom prst="rect">
                  <a:avLst/>
                </a:prstGeom>
                <a:noFill/>
              </p:spPr>
              <p:txBody>
                <a:bodyPr wrap="square" lIns="27000" tIns="27000" rIns="27000" bIns="27000" rtlCol="0">
                  <a:spAutoFit/>
                </a:bodyPr>
                <a:lstStyle/>
                <a:p>
                  <a:pPr defTabSz="685800"/>
                  <a:r>
                    <a:rPr lang="en-GB" sz="975" dirty="0">
                      <a:solidFill>
                        <a:srgbClr val="002060"/>
                      </a:solidFill>
                      <a:latin typeface="Open Sans"/>
                    </a:rPr>
                    <a:t>Short EEA stakeholder consultation on draft Synthesis</a:t>
                  </a:r>
                </a:p>
                <a:p>
                  <a:pPr defTabSz="685800"/>
                  <a:endParaRPr lang="en-GB" sz="975" dirty="0">
                    <a:solidFill>
                      <a:srgbClr val="002060"/>
                    </a:solidFill>
                    <a:latin typeface="Open Sans"/>
                  </a:endParaRPr>
                </a:p>
                <a:p>
                  <a:pPr defTabSz="685800"/>
                  <a:r>
                    <a:rPr lang="en-GB" sz="975" dirty="0">
                      <a:solidFill>
                        <a:srgbClr val="002060"/>
                      </a:solidFill>
                      <a:latin typeface="Open Sans"/>
                    </a:rPr>
                    <a:t>Translation of the Synthesis</a:t>
                  </a:r>
                </a:p>
                <a:p>
                  <a:pPr defTabSz="685800"/>
                  <a:endParaRPr lang="da-DK" sz="975" dirty="0">
                    <a:solidFill>
                      <a:srgbClr val="002060"/>
                    </a:solidFill>
                    <a:latin typeface="Open Sans"/>
                  </a:endParaRPr>
                </a:p>
                <a:p>
                  <a:pPr defTabSz="685800"/>
                  <a:r>
                    <a:rPr lang="en-GB" sz="975" b="1" dirty="0">
                      <a:solidFill>
                        <a:srgbClr val="FF0000"/>
                      </a:solidFill>
                      <a:latin typeface="Open Sans"/>
                    </a:rPr>
                    <a:t>Mid-year: publish Synthesis in all languages</a:t>
                  </a:r>
                </a:p>
                <a:p>
                  <a:pPr defTabSz="685800"/>
                  <a:endParaRPr lang="en-GB" sz="975" b="1" dirty="0">
                    <a:solidFill>
                      <a:srgbClr val="FF0000"/>
                    </a:solidFill>
                    <a:latin typeface="Open Sans"/>
                  </a:endParaRPr>
                </a:p>
                <a:p>
                  <a:pPr defTabSz="685800"/>
                  <a:r>
                    <a:rPr lang="en-GB" sz="975" b="1" dirty="0">
                      <a:solidFill>
                        <a:srgbClr val="FF0000"/>
                      </a:solidFill>
                      <a:latin typeface="Open Sans"/>
                    </a:rPr>
                    <a:t>2020</a:t>
                  </a:r>
                  <a:r>
                    <a:rPr lang="mr-IN" sz="975" b="1" dirty="0">
                      <a:solidFill>
                        <a:srgbClr val="FF0000"/>
                      </a:solidFill>
                      <a:latin typeface="Open Sans"/>
                    </a:rPr>
                    <a:t>–</a:t>
                  </a:r>
                  <a:r>
                    <a:rPr lang="en-GB" sz="975" b="1" dirty="0">
                      <a:solidFill>
                        <a:srgbClr val="FF0000"/>
                      </a:solidFill>
                      <a:latin typeface="Open Sans"/>
                    </a:rPr>
                    <a:t>2021: Events and outreach</a:t>
                  </a:r>
                </a:p>
              </p:txBody>
            </p:sp>
            <p:sp>
              <p:nvSpPr>
                <p:cNvPr id="48" name="Chevron 47"/>
                <p:cNvSpPr/>
                <p:nvPr/>
              </p:nvSpPr>
              <p:spPr>
                <a:xfrm>
                  <a:off x="4764604" y="2910027"/>
                  <a:ext cx="3312000" cy="288000"/>
                </a:xfrm>
                <a:prstGeom prst="chevron">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Open Sans"/>
                  </a:endParaRPr>
                </a:p>
              </p:txBody>
            </p:sp>
            <p:sp>
              <p:nvSpPr>
                <p:cNvPr id="49" name="Chevron 48"/>
                <p:cNvSpPr/>
                <p:nvPr/>
              </p:nvSpPr>
              <p:spPr>
                <a:xfrm>
                  <a:off x="8006603" y="2896517"/>
                  <a:ext cx="2513919" cy="306000"/>
                </a:xfrm>
                <a:prstGeom prst="chevron">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Open Sans"/>
                  </a:endParaRPr>
                </a:p>
              </p:txBody>
            </p:sp>
            <p:sp>
              <p:nvSpPr>
                <p:cNvPr id="50" name="TextBox 49"/>
                <p:cNvSpPr txBox="1"/>
                <p:nvPr/>
              </p:nvSpPr>
              <p:spPr>
                <a:xfrm>
                  <a:off x="5093648" y="2899231"/>
                  <a:ext cx="2883211" cy="338555"/>
                </a:xfrm>
                <a:prstGeom prst="rect">
                  <a:avLst/>
                </a:prstGeom>
                <a:noFill/>
              </p:spPr>
              <p:txBody>
                <a:bodyPr wrap="square" rtlCol="0">
                  <a:spAutoFit/>
                </a:bodyPr>
                <a:lstStyle/>
                <a:p>
                  <a:pPr defTabSz="685800"/>
                  <a:r>
                    <a:rPr lang="en-GB" sz="1050" b="1" dirty="0">
                      <a:solidFill>
                        <a:prstClr val="white"/>
                      </a:solidFill>
                      <a:latin typeface="Open Sans"/>
                    </a:rPr>
                    <a:t>Produce Parts 1 and 2</a:t>
                  </a:r>
                </a:p>
              </p:txBody>
            </p:sp>
            <p:sp>
              <p:nvSpPr>
                <p:cNvPr id="51" name="TextBox 50"/>
                <p:cNvSpPr txBox="1"/>
                <p:nvPr/>
              </p:nvSpPr>
              <p:spPr>
                <a:xfrm>
                  <a:off x="8281769" y="2897099"/>
                  <a:ext cx="2130885" cy="338555"/>
                </a:xfrm>
                <a:prstGeom prst="rect">
                  <a:avLst/>
                </a:prstGeom>
                <a:noFill/>
              </p:spPr>
              <p:txBody>
                <a:bodyPr wrap="square" rtlCol="0">
                  <a:spAutoFit/>
                </a:bodyPr>
                <a:lstStyle/>
                <a:p>
                  <a:pPr defTabSz="685800"/>
                  <a:r>
                    <a:rPr lang="en-GB" sz="1050" b="1" dirty="0">
                      <a:solidFill>
                        <a:prstClr val="white"/>
                      </a:solidFill>
                      <a:latin typeface="Open Sans"/>
                    </a:rPr>
                    <a:t>Produce Synthesis</a:t>
                  </a:r>
                </a:p>
              </p:txBody>
            </p:sp>
            <p:sp>
              <p:nvSpPr>
                <p:cNvPr id="52" name="Chevron 51"/>
                <p:cNvSpPr/>
                <p:nvPr/>
              </p:nvSpPr>
              <p:spPr>
                <a:xfrm>
                  <a:off x="264513" y="2914289"/>
                  <a:ext cx="4572000" cy="288000"/>
                </a:xfrm>
                <a:prstGeom prst="chevr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500">
                    <a:solidFill>
                      <a:prstClr val="black"/>
                    </a:solidFill>
                    <a:latin typeface="Open Sans"/>
                  </a:endParaRPr>
                </a:p>
              </p:txBody>
            </p:sp>
            <p:sp>
              <p:nvSpPr>
                <p:cNvPr id="53" name="TextBox 52"/>
                <p:cNvSpPr txBox="1"/>
                <p:nvPr/>
              </p:nvSpPr>
              <p:spPr>
                <a:xfrm>
                  <a:off x="645560" y="2904975"/>
                  <a:ext cx="3876663" cy="338555"/>
                </a:xfrm>
                <a:prstGeom prst="rect">
                  <a:avLst/>
                </a:prstGeom>
                <a:noFill/>
              </p:spPr>
              <p:txBody>
                <a:bodyPr wrap="square" rtlCol="0">
                  <a:spAutoFit/>
                </a:bodyPr>
                <a:lstStyle/>
                <a:p>
                  <a:pPr defTabSz="685800"/>
                  <a:r>
                    <a:rPr lang="en-GB" sz="1050" b="1" dirty="0">
                      <a:solidFill>
                        <a:prstClr val="white"/>
                      </a:solidFill>
                      <a:latin typeface="Open Sans"/>
                    </a:rPr>
                    <a:t>Definition, organisation and preparation</a:t>
                  </a:r>
                </a:p>
              </p:txBody>
            </p:sp>
          </p:grpSp>
          <p:sp>
            <p:nvSpPr>
              <p:cNvPr id="38" name="TextBox 37"/>
              <p:cNvSpPr txBox="1"/>
              <p:nvPr/>
            </p:nvSpPr>
            <p:spPr>
              <a:xfrm>
                <a:off x="7134048" y="2010095"/>
                <a:ext cx="2219791" cy="615553"/>
              </a:xfrm>
              <a:prstGeom prst="rect">
                <a:avLst/>
              </a:prstGeom>
              <a:noFill/>
            </p:spPr>
            <p:txBody>
              <a:bodyPr wrap="square" rtlCol="0">
                <a:spAutoFit/>
              </a:bodyPr>
              <a:lstStyle/>
              <a:p>
                <a:pPr defTabSz="685800"/>
                <a:r>
                  <a:rPr lang="en-GB" sz="1200" b="1" dirty="0">
                    <a:solidFill>
                      <a:prstClr val="white">
                        <a:lumMod val="50000"/>
                      </a:prstClr>
                    </a:solidFill>
                    <a:latin typeface="Open Sans"/>
                  </a:rPr>
                  <a:t>1</a:t>
                </a:r>
                <a:r>
                  <a:rPr lang="en-GB" sz="1200" b="1" baseline="30000" dirty="0">
                    <a:solidFill>
                      <a:prstClr val="white">
                        <a:lumMod val="50000"/>
                      </a:prstClr>
                    </a:solidFill>
                    <a:latin typeface="Open Sans"/>
                  </a:rPr>
                  <a:t>ST</a:t>
                </a:r>
                <a:r>
                  <a:rPr lang="en-GB" sz="1200" b="1" dirty="0">
                    <a:solidFill>
                      <a:prstClr val="white">
                        <a:lumMod val="50000"/>
                      </a:prstClr>
                    </a:solidFill>
                    <a:latin typeface="Open Sans"/>
                  </a:rPr>
                  <a:t> PUBLICATION &amp;</a:t>
                </a:r>
              </a:p>
              <a:p>
                <a:pPr defTabSz="685800"/>
                <a:r>
                  <a:rPr lang="en-GB" sz="1200" b="1" dirty="0">
                    <a:solidFill>
                      <a:prstClr val="white">
                        <a:lumMod val="50000"/>
                      </a:prstClr>
                    </a:solidFill>
                    <a:latin typeface="Open Sans"/>
                  </a:rPr>
                  <a:t>STAKEHOLDERS</a:t>
                </a:r>
              </a:p>
            </p:txBody>
          </p:sp>
        </p:grpSp>
        <p:sp>
          <p:nvSpPr>
            <p:cNvPr id="27" name="Chevron 26"/>
            <p:cNvSpPr/>
            <p:nvPr/>
          </p:nvSpPr>
          <p:spPr>
            <a:xfrm>
              <a:off x="10443429" y="2892027"/>
              <a:ext cx="1748571" cy="306000"/>
            </a:xfrm>
            <a:prstGeom prst="chevron">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050" b="1">
                  <a:solidFill>
                    <a:prstClr val="white"/>
                  </a:solidFill>
                  <a:latin typeface="Open Sans"/>
                </a:rPr>
                <a:t>  Outreach</a:t>
              </a:r>
              <a:endParaRPr lang="en-GB" sz="1050" b="1" dirty="0">
                <a:solidFill>
                  <a:prstClr val="white"/>
                </a:solidFill>
                <a:latin typeface="Open Sans"/>
              </a:endParaRPr>
            </a:p>
          </p:txBody>
        </p:sp>
      </p:grpSp>
      <p:sp>
        <p:nvSpPr>
          <p:cNvPr id="5" name="TextBox 4"/>
          <p:cNvSpPr txBox="1"/>
          <p:nvPr/>
        </p:nvSpPr>
        <p:spPr>
          <a:xfrm>
            <a:off x="5447014" y="5494462"/>
            <a:ext cx="1849833" cy="484748"/>
          </a:xfrm>
          <a:prstGeom prst="rect">
            <a:avLst/>
          </a:prstGeom>
          <a:solidFill>
            <a:schemeClr val="bg1"/>
          </a:solidFill>
          <a:ln>
            <a:noFill/>
          </a:ln>
        </p:spPr>
        <p:txBody>
          <a:bodyPr wrap="square" rtlCol="0">
            <a:noAutofit/>
          </a:bodyPr>
          <a:lstStyle/>
          <a:p>
            <a:pPr defTabSz="685800"/>
            <a:r>
              <a:rPr lang="en-GB" sz="1200" b="1" dirty="0">
                <a:solidFill>
                  <a:prstClr val="black">
                    <a:lumMod val="65000"/>
                    <a:lumOff val="35000"/>
                  </a:prstClr>
                </a:solidFill>
                <a:latin typeface="Open Sans"/>
              </a:rPr>
              <a:t>EU Presidency</a:t>
            </a:r>
          </a:p>
          <a:p>
            <a:pPr defTabSz="685800"/>
            <a:r>
              <a:rPr lang="en-GB" sz="1200" b="1" dirty="0">
                <a:solidFill>
                  <a:prstClr val="black">
                    <a:lumMod val="65000"/>
                    <a:lumOff val="35000"/>
                  </a:prstClr>
                </a:solidFill>
                <a:latin typeface="Open Sans"/>
              </a:rPr>
              <a:t>Romania-Finland</a:t>
            </a:r>
          </a:p>
        </p:txBody>
      </p:sp>
      <p:sp>
        <p:nvSpPr>
          <p:cNvPr id="26" name="TextBox 25"/>
          <p:cNvSpPr txBox="1"/>
          <p:nvPr/>
        </p:nvSpPr>
        <p:spPr>
          <a:xfrm>
            <a:off x="7269156" y="5485965"/>
            <a:ext cx="1874845" cy="461665"/>
          </a:xfrm>
          <a:prstGeom prst="rect">
            <a:avLst/>
          </a:prstGeom>
          <a:solidFill>
            <a:schemeClr val="bg1"/>
          </a:solidFill>
          <a:ln>
            <a:noFill/>
          </a:ln>
        </p:spPr>
        <p:txBody>
          <a:bodyPr wrap="square" rtlCol="0">
            <a:spAutoFit/>
          </a:bodyPr>
          <a:lstStyle/>
          <a:p>
            <a:pPr defTabSz="685800"/>
            <a:r>
              <a:rPr lang="en-GB" sz="1200" b="1" dirty="0">
                <a:solidFill>
                  <a:prstClr val="black">
                    <a:lumMod val="65000"/>
                    <a:lumOff val="35000"/>
                  </a:prstClr>
                </a:solidFill>
                <a:latin typeface="Open Sans"/>
              </a:rPr>
              <a:t>EU Presidency</a:t>
            </a:r>
          </a:p>
          <a:p>
            <a:pPr defTabSz="685800"/>
            <a:r>
              <a:rPr lang="en-GB" sz="1200" b="1" dirty="0">
                <a:solidFill>
                  <a:prstClr val="black">
                    <a:lumMod val="65000"/>
                    <a:lumOff val="35000"/>
                  </a:prstClr>
                </a:solidFill>
                <a:latin typeface="Open Sans"/>
              </a:rPr>
              <a:t>Croatia-Germany</a:t>
            </a:r>
          </a:p>
        </p:txBody>
      </p:sp>
    </p:spTree>
    <p:extLst>
      <p:ext uri="{BB962C8B-B14F-4D97-AF65-F5344CB8AC3E}">
        <p14:creationId xmlns:p14="http://schemas.microsoft.com/office/powerpoint/2010/main" val="2510029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2619775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b="1" dirty="0">
                <a:solidFill>
                  <a:schemeClr val="bg1"/>
                </a:solidFill>
              </a:rPr>
              <a:t>European vulnerability to climate change impacts that occur outside Europe </a:t>
            </a:r>
          </a:p>
        </p:txBody>
      </p:sp>
      <p:pic>
        <p:nvPicPr>
          <p:cNvPr id="1026" name="Picture 8"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61" y="1852247"/>
            <a:ext cx="7037538" cy="395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18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57971" y="1851498"/>
            <a:ext cx="1050954" cy="148297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4726393" y="4366587"/>
            <a:ext cx="1433721" cy="20375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123" y="1968272"/>
            <a:ext cx="1444991" cy="205564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6422853" y="3672790"/>
            <a:ext cx="977014" cy="1376902"/>
          </a:xfrm>
          <a:prstGeom prst="rect">
            <a:avLst/>
          </a:prstGeom>
          <a:ln>
            <a:noFill/>
          </a:ln>
          <a:effectLst>
            <a:outerShdw blurRad="292100" dist="139700" dir="2700000" algn="tl" rotWithShape="0">
              <a:srgbClr val="333333">
                <a:alpha val="65000"/>
              </a:srgbClr>
            </a:outerShdw>
          </a:effectLst>
        </p:spPr>
      </p:pic>
      <p:pic>
        <p:nvPicPr>
          <p:cNvPr id="9" name="Picture 1"/>
          <p:cNvPicPr>
            <a:picLocks noChangeAspect="1"/>
          </p:cNvPicPr>
          <p:nvPr/>
        </p:nvPicPr>
        <p:blipFill>
          <a:blip r:embed="rId7" cstate="print">
            <a:extLst>
              <a:ext uri="{28A0092B-C50C-407E-A947-70E740481C1C}">
                <a14:useLocalDpi xmlns:a14="http://schemas.microsoft.com/office/drawing/2010/main" val="0"/>
              </a:ext>
            </a:extLst>
          </a:blip>
          <a:srcRect l="23842"/>
          <a:stretch>
            <a:fillRect/>
          </a:stretch>
        </p:blipFill>
        <p:spPr bwMode="auto">
          <a:xfrm>
            <a:off x="794548" y="2287560"/>
            <a:ext cx="2971764" cy="39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87732" y="4243429"/>
            <a:ext cx="999067" cy="338554"/>
          </a:xfrm>
          <a:prstGeom prst="rect">
            <a:avLst/>
          </a:prstGeom>
          <a:noFill/>
        </p:spPr>
        <p:txBody>
          <a:bodyPr wrap="square" rtlCol="0">
            <a:spAutoFit/>
          </a:bodyPr>
          <a:lstStyle/>
          <a:p>
            <a:r>
              <a:rPr lang="en-GB" sz="1600" dirty="0"/>
              <a:t>U</a:t>
            </a:r>
            <a:r>
              <a:rPr lang="en-GB" sz="1600" dirty="0" smtClean="0"/>
              <a:t>pdate</a:t>
            </a:r>
            <a:endParaRPr lang="en-GB" sz="1600" dirty="0"/>
          </a:p>
        </p:txBody>
      </p:sp>
      <p:sp>
        <p:nvSpPr>
          <p:cNvPr id="8" name="TextBox 7"/>
          <p:cNvSpPr txBox="1"/>
          <p:nvPr/>
        </p:nvSpPr>
        <p:spPr>
          <a:xfrm>
            <a:off x="6583448" y="2356863"/>
            <a:ext cx="2057400" cy="338554"/>
          </a:xfrm>
          <a:prstGeom prst="rect">
            <a:avLst/>
          </a:prstGeom>
          <a:noFill/>
        </p:spPr>
        <p:txBody>
          <a:bodyPr wrap="square" rtlCol="0">
            <a:spAutoFit/>
          </a:bodyPr>
          <a:lstStyle/>
          <a:p>
            <a:r>
              <a:rPr lang="en-GB" sz="1600" dirty="0" smtClean="0"/>
              <a:t>Background analysis</a:t>
            </a:r>
            <a:endParaRPr lang="en-GB" sz="1600" dirty="0"/>
          </a:p>
        </p:txBody>
      </p:sp>
      <p:sp>
        <p:nvSpPr>
          <p:cNvPr id="10" name="Text Placeholder 2"/>
          <p:cNvSpPr txBox="1">
            <a:spLocks/>
          </p:cNvSpPr>
          <p:nvPr/>
        </p:nvSpPr>
        <p:spPr>
          <a:xfrm>
            <a:off x="497293" y="538536"/>
            <a:ext cx="8458200" cy="1077912"/>
          </a:xfrm>
          <a:prstGeom prst="rect">
            <a:avLst/>
          </a:prstGeom>
        </p:spPr>
        <p:txBody>
          <a:bodyPr/>
          <a:lst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indent="0">
              <a:buFont typeface="Arial" pitchFamily="34" charset="0"/>
              <a:buNone/>
            </a:pPr>
            <a:r>
              <a:rPr lang="en-GB" dirty="0" smtClean="0">
                <a:solidFill>
                  <a:schemeClr val="bg1"/>
                </a:solidFill>
              </a:rPr>
              <a:t>Global megatrends &amp; European environment</a:t>
            </a:r>
            <a:endParaRPr lang="en-GB" dirty="0">
              <a:solidFill>
                <a:schemeClr val="bg1"/>
              </a:solidFill>
            </a:endParaRPr>
          </a:p>
        </p:txBody>
      </p:sp>
      <p:sp>
        <p:nvSpPr>
          <p:cNvPr id="2" name="TextBox 1"/>
          <p:cNvSpPr txBox="1"/>
          <p:nvPr/>
        </p:nvSpPr>
        <p:spPr>
          <a:xfrm>
            <a:off x="663092" y="6404135"/>
            <a:ext cx="3800562" cy="350395"/>
          </a:xfrm>
          <a:prstGeom prst="rect">
            <a:avLst/>
          </a:prstGeom>
          <a:noFill/>
        </p:spPr>
        <p:txBody>
          <a:bodyPr wrap="square" rtlCol="0">
            <a:spAutoFit/>
          </a:bodyPr>
          <a:lstStyle/>
          <a:p>
            <a:r>
              <a:rPr lang="en-GB" sz="1600" dirty="0" smtClean="0"/>
              <a:t>EEA, Foresight and sustainability group</a:t>
            </a:r>
            <a:endParaRPr lang="en-GB" sz="1600" dirty="0"/>
          </a:p>
        </p:txBody>
      </p:sp>
    </p:spTree>
    <p:extLst>
      <p:ext uri="{BB962C8B-B14F-4D97-AF65-F5344CB8AC3E}">
        <p14:creationId xmlns:p14="http://schemas.microsoft.com/office/powerpoint/2010/main" val="362572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70" y="5645707"/>
            <a:ext cx="1261914" cy="292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ext Placeholder 1"/>
          <p:cNvSpPr>
            <a:spLocks noGrp="1"/>
          </p:cNvSpPr>
          <p:nvPr>
            <p:ph type="body" sz="quarter" idx="10"/>
          </p:nvPr>
        </p:nvSpPr>
        <p:spPr>
          <a:xfrm>
            <a:off x="-25023" y="104503"/>
            <a:ext cx="9144000" cy="691081"/>
          </a:xfrm>
          <a:solidFill>
            <a:srgbClr val="016357"/>
          </a:solidFill>
        </p:spPr>
        <p:txBody>
          <a:bodyPr/>
          <a:lstStyle/>
          <a:p>
            <a:pPr marL="0" lvl="1" algn="ctr"/>
            <a:r>
              <a:rPr lang="en-GB" sz="2400" dirty="0" smtClean="0">
                <a:solidFill>
                  <a:schemeClr val="bg1"/>
                </a:solidFill>
              </a:rPr>
              <a:t>Setting the scene:   global megatrends definition</a:t>
            </a:r>
            <a:endParaRPr lang="en-GB" sz="2400" dirty="0">
              <a:solidFill>
                <a:schemeClr val="bg1"/>
              </a:solidFill>
              <a:latin typeface="+mn-lt"/>
              <a:ea typeface="+mn-ea"/>
              <a:cs typeface="+mn-cs"/>
            </a:endParaRPr>
          </a:p>
        </p:txBody>
      </p:sp>
      <p:sp>
        <p:nvSpPr>
          <p:cNvPr id="10" name="TextBox 38"/>
          <p:cNvSpPr txBox="1">
            <a:spLocks noChangeArrowheads="1"/>
          </p:cNvSpPr>
          <p:nvPr/>
        </p:nvSpPr>
        <p:spPr bwMode="auto">
          <a:xfrm>
            <a:off x="488887" y="2304422"/>
            <a:ext cx="8116181" cy="242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215" b="1" dirty="0">
                <a:solidFill>
                  <a:srgbClr val="833A88"/>
                </a:solidFill>
                <a:latin typeface="+mn-lt"/>
              </a:rPr>
              <a:t>Global megatrends </a:t>
            </a:r>
            <a:r>
              <a:rPr lang="en-GB" altLang="en-US" sz="2215" dirty="0">
                <a:solidFill>
                  <a:srgbClr val="833A88"/>
                </a:solidFill>
                <a:latin typeface="+mn-lt"/>
              </a:rPr>
              <a:t>are </a:t>
            </a:r>
            <a:r>
              <a:rPr lang="en-GB" altLang="en-US" sz="2215" u="sng" dirty="0">
                <a:solidFill>
                  <a:srgbClr val="833A88"/>
                </a:solidFill>
                <a:latin typeface="+mn-lt"/>
              </a:rPr>
              <a:t>large-scale, high impact </a:t>
            </a:r>
            <a:r>
              <a:rPr lang="en-GB" altLang="en-US" sz="2215" dirty="0">
                <a:solidFill>
                  <a:srgbClr val="833A88"/>
                </a:solidFill>
                <a:latin typeface="+mn-lt"/>
              </a:rPr>
              <a:t>and often interdependent trends visible today that are expected to </a:t>
            </a:r>
            <a:r>
              <a:rPr lang="en-GB" altLang="en-US" sz="2215" u="sng" dirty="0">
                <a:solidFill>
                  <a:srgbClr val="833A88"/>
                </a:solidFill>
                <a:latin typeface="+mn-lt"/>
              </a:rPr>
              <a:t>extend over the decades</a:t>
            </a:r>
            <a:r>
              <a:rPr lang="en-GB" altLang="en-US" sz="2215" dirty="0">
                <a:solidFill>
                  <a:srgbClr val="833A88"/>
                </a:solidFill>
                <a:latin typeface="+mn-lt"/>
              </a:rPr>
              <a:t>, changing slowly</a:t>
            </a:r>
            <a:r>
              <a:rPr lang="en-GB" altLang="en-US" sz="2215" u="sng" dirty="0">
                <a:solidFill>
                  <a:srgbClr val="833A88"/>
                </a:solidFill>
                <a:latin typeface="+mn-lt"/>
              </a:rPr>
              <a:t> </a:t>
            </a:r>
            <a:r>
              <a:rPr lang="en-GB" altLang="en-US" sz="2215" dirty="0">
                <a:solidFill>
                  <a:srgbClr val="833A88"/>
                </a:solidFill>
                <a:latin typeface="+mn-lt"/>
              </a:rPr>
              <a:t>and exerting considerable force that will influence a wide array of areas including social, technologic, economic, </a:t>
            </a:r>
            <a:r>
              <a:rPr lang="en-GB" altLang="en-US" sz="2215" dirty="0">
                <a:solidFill>
                  <a:srgbClr val="833A88"/>
                </a:solidFill>
              </a:rPr>
              <a:t>environmental and </a:t>
            </a:r>
            <a:r>
              <a:rPr lang="en-GB" altLang="en-US" sz="2215" dirty="0">
                <a:solidFill>
                  <a:srgbClr val="833A88"/>
                </a:solidFill>
                <a:latin typeface="+mn-lt"/>
              </a:rPr>
              <a:t>political dimensions </a:t>
            </a:r>
            <a:r>
              <a:rPr lang="en-GB" altLang="en-US" sz="2215" dirty="0" smtClean="0">
                <a:solidFill>
                  <a:schemeClr val="accent5">
                    <a:lumMod val="75000"/>
                  </a:schemeClr>
                </a:solidFill>
                <a:latin typeface="+mn-lt"/>
              </a:rPr>
              <a:t>in </a:t>
            </a:r>
            <a:r>
              <a:rPr lang="en-GB" altLang="en-US" sz="2215" dirty="0">
                <a:solidFill>
                  <a:schemeClr val="accent5">
                    <a:lumMod val="75000"/>
                  </a:schemeClr>
                </a:solidFill>
                <a:latin typeface="+mn-lt"/>
              </a:rPr>
              <a:t>Europe until </a:t>
            </a:r>
            <a:r>
              <a:rPr lang="en-GB" altLang="en-US" sz="2215" dirty="0" smtClean="0">
                <a:solidFill>
                  <a:schemeClr val="accent5">
                    <a:lumMod val="75000"/>
                  </a:schemeClr>
                </a:solidFill>
                <a:latin typeface="+mn-lt"/>
              </a:rPr>
              <a:t>2050.</a:t>
            </a:r>
            <a:endParaRPr lang="en-GB" altLang="en-US" sz="2215" dirty="0">
              <a:solidFill>
                <a:schemeClr val="accent5">
                  <a:lumMod val="75000"/>
                </a:schemeClr>
              </a:solidFill>
              <a:latin typeface="+mn-lt"/>
            </a:endParaRPr>
          </a:p>
          <a:p>
            <a:pPr algn="r">
              <a:spcBef>
                <a:spcPts val="1108"/>
              </a:spcBef>
              <a:spcAft>
                <a:spcPts val="554"/>
              </a:spcAft>
            </a:pPr>
            <a:r>
              <a:rPr lang="en-GB" altLang="en-US" sz="923" dirty="0">
                <a:solidFill>
                  <a:srgbClr val="833A88"/>
                </a:solidFill>
                <a:latin typeface="+mn-lt"/>
              </a:rPr>
              <a:t>EEA, 2007</a:t>
            </a:r>
          </a:p>
        </p:txBody>
      </p:sp>
      <p:sp>
        <p:nvSpPr>
          <p:cNvPr id="3" name="TextBox 2"/>
          <p:cNvSpPr txBox="1"/>
          <p:nvPr/>
        </p:nvSpPr>
        <p:spPr>
          <a:xfrm>
            <a:off x="1119844" y="5177997"/>
            <a:ext cx="6151571" cy="461665"/>
          </a:xfrm>
          <a:prstGeom prst="rect">
            <a:avLst/>
          </a:prstGeom>
          <a:solidFill>
            <a:schemeClr val="bg1"/>
          </a:solidFill>
          <a:ln>
            <a:solidFill>
              <a:srgbClr val="7030A0"/>
            </a:solidFill>
          </a:ln>
        </p:spPr>
        <p:txBody>
          <a:bodyPr wrap="square" rtlCol="0">
            <a:spAutoFit/>
          </a:bodyPr>
          <a:lstStyle/>
          <a:p>
            <a:r>
              <a:rPr lang="en-GB" sz="2400" dirty="0">
                <a:solidFill>
                  <a:srgbClr val="7030A0"/>
                </a:solidFill>
              </a:rPr>
              <a:t>long term – high probability – high impact</a:t>
            </a:r>
          </a:p>
        </p:txBody>
      </p:sp>
    </p:spTree>
    <p:extLst>
      <p:ext uri="{BB962C8B-B14F-4D97-AF65-F5344CB8AC3E}">
        <p14:creationId xmlns:p14="http://schemas.microsoft.com/office/powerpoint/2010/main" val="3657075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Why are GMT important?</a:t>
            </a:r>
            <a:endParaRPr lang="en-GB" dirty="0"/>
          </a:p>
        </p:txBody>
      </p:sp>
      <p:sp>
        <p:nvSpPr>
          <p:cNvPr id="6" name="Content Placeholder 5"/>
          <p:cNvSpPr>
            <a:spLocks noGrp="1"/>
          </p:cNvSpPr>
          <p:nvPr>
            <p:ph sz="quarter" idx="11"/>
          </p:nvPr>
        </p:nvSpPr>
        <p:spPr>
          <a:xfrm>
            <a:off x="179738" y="1141284"/>
            <a:ext cx="8857550" cy="4681782"/>
          </a:xfrm>
        </p:spPr>
        <p:txBody>
          <a:bodyPr/>
          <a:lstStyle/>
          <a:p>
            <a:r>
              <a:rPr lang="en-GB" sz="2800" dirty="0" smtClean="0"/>
              <a:t>Europe is bound to the rest of the world through multiple and complex non-linear systems.</a:t>
            </a:r>
          </a:p>
          <a:p>
            <a:r>
              <a:rPr lang="en-GB" sz="2800" dirty="0" smtClean="0"/>
              <a:t>Europe’s environment security and social resilience  and its response options will be significantly affected by GMT.</a:t>
            </a:r>
          </a:p>
          <a:p>
            <a:endParaRPr lang="en-GB" sz="2800" dirty="0"/>
          </a:p>
          <a:p>
            <a:pPr marL="0" indent="0">
              <a:buNone/>
            </a:pPr>
            <a:r>
              <a:rPr lang="en-GB" sz="2800" dirty="0" smtClean="0">
                <a:solidFill>
                  <a:srgbClr val="7030A0"/>
                </a:solidFill>
              </a:rPr>
              <a:t>What are the global megatrends of relevance for Europe and environment future and how we assessed them?</a:t>
            </a:r>
            <a:endParaRPr lang="en-GB" sz="2800" dirty="0">
              <a:solidFill>
                <a:srgbClr val="7030A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396" y="4481735"/>
            <a:ext cx="1444991" cy="2055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112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p:cNvGrpSpPr>
            <a:grpSpLocks noChangeAspect="1"/>
          </p:cNvGrpSpPr>
          <p:nvPr/>
        </p:nvGrpSpPr>
        <p:grpSpPr bwMode="auto">
          <a:xfrm>
            <a:off x="-5860" y="1050789"/>
            <a:ext cx="9228745" cy="4756422"/>
            <a:chOff x="285" y="976"/>
            <a:chExt cx="5165" cy="2662"/>
          </a:xfrm>
        </p:grpSpPr>
        <p:sp>
          <p:nvSpPr>
            <p:cNvPr id="14" name="AutoShape 3"/>
            <p:cNvSpPr>
              <a:spLocks noChangeAspect="1" noChangeArrowheads="1" noTextEdit="1"/>
            </p:cNvSpPr>
            <p:nvPr/>
          </p:nvSpPr>
          <p:spPr bwMode="auto">
            <a:xfrm>
              <a:off x="285" y="976"/>
              <a:ext cx="5165" cy="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 y="976"/>
              <a:ext cx="5170"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 Placeholder 1"/>
          <p:cNvSpPr>
            <a:spLocks noGrp="1"/>
          </p:cNvSpPr>
          <p:nvPr>
            <p:ph type="body" sz="quarter" idx="10"/>
          </p:nvPr>
        </p:nvSpPr>
        <p:spPr/>
        <p:txBody>
          <a:bodyPr/>
          <a:lstStyle/>
          <a:p>
            <a:r>
              <a:rPr lang="en-GB" dirty="0" smtClean="0"/>
              <a:t>Process for GMT selection and development</a:t>
            </a:r>
            <a:endParaRPr lang="en-GB" dirty="0"/>
          </a:p>
        </p:txBody>
      </p:sp>
      <p:sp>
        <p:nvSpPr>
          <p:cNvPr id="10" name="TextBox 9"/>
          <p:cNvSpPr txBox="1"/>
          <p:nvPr/>
        </p:nvSpPr>
        <p:spPr>
          <a:xfrm>
            <a:off x="6319700" y="6113010"/>
            <a:ext cx="2343656" cy="369332"/>
          </a:xfrm>
          <a:prstGeom prst="rect">
            <a:avLst/>
          </a:prstGeom>
          <a:noFill/>
        </p:spPr>
        <p:txBody>
          <a:bodyPr wrap="square" rtlCol="0">
            <a:spAutoFit/>
          </a:bodyPr>
          <a:lstStyle/>
          <a:p>
            <a:r>
              <a:rPr lang="en-GB" sz="900" b="1" dirty="0" smtClean="0">
                <a:solidFill>
                  <a:schemeClr val="accent4">
                    <a:lumMod val="75000"/>
                  </a:schemeClr>
                </a:solidFill>
              </a:rPr>
              <a:t>Trends and IMPACTS analyses</a:t>
            </a:r>
          </a:p>
          <a:p>
            <a:endParaRPr lang="en-GB" sz="900" dirty="0" smtClean="0"/>
          </a:p>
        </p:txBody>
      </p:sp>
      <p:sp>
        <p:nvSpPr>
          <p:cNvPr id="12" name="Rectangle 11"/>
          <p:cNvSpPr/>
          <p:nvPr/>
        </p:nvSpPr>
        <p:spPr>
          <a:xfrm>
            <a:off x="345972" y="753923"/>
            <a:ext cx="8885847" cy="157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7030A0"/>
                </a:solidFill>
              </a:rPr>
              <a:t>Research process</a:t>
            </a:r>
            <a:endParaRPr lang="en-GB" b="1" dirty="0"/>
          </a:p>
        </p:txBody>
      </p:sp>
      <p:sp>
        <p:nvSpPr>
          <p:cNvPr id="5" name="TextBox 4"/>
          <p:cNvSpPr txBox="1"/>
          <p:nvPr/>
        </p:nvSpPr>
        <p:spPr>
          <a:xfrm>
            <a:off x="550261" y="1779376"/>
            <a:ext cx="1226965" cy="584775"/>
          </a:xfrm>
          <a:prstGeom prst="rect">
            <a:avLst/>
          </a:prstGeom>
          <a:noFill/>
        </p:spPr>
        <p:txBody>
          <a:bodyPr wrap="square" rtlCol="0">
            <a:spAutoFit/>
          </a:bodyPr>
          <a:lstStyle/>
          <a:p>
            <a:r>
              <a:rPr lang="en-GB" sz="1600" b="1" dirty="0" smtClean="0">
                <a:solidFill>
                  <a:srgbClr val="7030A0"/>
                </a:solidFill>
              </a:rPr>
              <a:t>Horizon scanning</a:t>
            </a:r>
          </a:p>
        </p:txBody>
      </p:sp>
      <p:sp>
        <p:nvSpPr>
          <p:cNvPr id="6" name="TextBox 5"/>
          <p:cNvSpPr txBox="1"/>
          <p:nvPr/>
        </p:nvSpPr>
        <p:spPr>
          <a:xfrm>
            <a:off x="1945804" y="1748650"/>
            <a:ext cx="1131171" cy="830997"/>
          </a:xfrm>
          <a:prstGeom prst="rect">
            <a:avLst/>
          </a:prstGeom>
          <a:noFill/>
        </p:spPr>
        <p:txBody>
          <a:bodyPr wrap="square" rtlCol="0">
            <a:spAutoFit/>
          </a:bodyPr>
          <a:lstStyle/>
          <a:p>
            <a:r>
              <a:rPr lang="en-GB" sz="1600" b="1" dirty="0" smtClean="0">
                <a:solidFill>
                  <a:srgbClr val="7030A0"/>
                </a:solidFill>
              </a:rPr>
              <a:t>Drivers analyses</a:t>
            </a:r>
          </a:p>
          <a:p>
            <a:r>
              <a:rPr lang="en-GB" sz="1600" b="1" dirty="0" smtClean="0">
                <a:solidFill>
                  <a:srgbClr val="7030A0"/>
                </a:solidFill>
              </a:rPr>
              <a:t>STEEP</a:t>
            </a:r>
          </a:p>
        </p:txBody>
      </p:sp>
      <p:sp>
        <p:nvSpPr>
          <p:cNvPr id="8" name="TextBox 7"/>
          <p:cNvSpPr txBox="1"/>
          <p:nvPr/>
        </p:nvSpPr>
        <p:spPr>
          <a:xfrm>
            <a:off x="3172769" y="1748650"/>
            <a:ext cx="1500324" cy="1077218"/>
          </a:xfrm>
          <a:prstGeom prst="rect">
            <a:avLst/>
          </a:prstGeom>
          <a:noFill/>
        </p:spPr>
        <p:txBody>
          <a:bodyPr wrap="square" rtlCol="0">
            <a:spAutoFit/>
          </a:bodyPr>
          <a:lstStyle/>
          <a:p>
            <a:r>
              <a:rPr lang="en-GB" sz="1600" b="1" dirty="0" smtClean="0">
                <a:solidFill>
                  <a:srgbClr val="7030A0"/>
                </a:solidFill>
              </a:rPr>
              <a:t>Trends analyses</a:t>
            </a:r>
          </a:p>
          <a:p>
            <a:r>
              <a:rPr lang="en-GB" sz="1600" dirty="0" smtClean="0">
                <a:solidFill>
                  <a:srgbClr val="7030A0"/>
                </a:solidFill>
              </a:rPr>
              <a:t>-selection</a:t>
            </a:r>
          </a:p>
          <a:p>
            <a:r>
              <a:rPr lang="en-GB" sz="1600" dirty="0" smtClean="0">
                <a:solidFill>
                  <a:srgbClr val="7030A0"/>
                </a:solidFill>
              </a:rPr>
              <a:t>consolidation</a:t>
            </a:r>
          </a:p>
        </p:txBody>
      </p:sp>
      <p:sp>
        <p:nvSpPr>
          <p:cNvPr id="18" name="TextBox 17"/>
          <p:cNvSpPr txBox="1"/>
          <p:nvPr/>
        </p:nvSpPr>
        <p:spPr>
          <a:xfrm>
            <a:off x="4641614" y="1779376"/>
            <a:ext cx="1226965" cy="584775"/>
          </a:xfrm>
          <a:prstGeom prst="rect">
            <a:avLst/>
          </a:prstGeom>
          <a:noFill/>
        </p:spPr>
        <p:txBody>
          <a:bodyPr wrap="square" rtlCol="0">
            <a:spAutoFit/>
          </a:bodyPr>
          <a:lstStyle/>
          <a:p>
            <a:r>
              <a:rPr lang="en-GB" sz="1600" b="1" dirty="0" smtClean="0">
                <a:solidFill>
                  <a:srgbClr val="7030A0"/>
                </a:solidFill>
              </a:rPr>
              <a:t>Horizon scanning</a:t>
            </a:r>
          </a:p>
        </p:txBody>
      </p:sp>
      <p:sp>
        <p:nvSpPr>
          <p:cNvPr id="19" name="TextBox 18"/>
          <p:cNvSpPr txBox="1"/>
          <p:nvPr/>
        </p:nvSpPr>
        <p:spPr>
          <a:xfrm>
            <a:off x="5852793" y="1795622"/>
            <a:ext cx="3148148" cy="584775"/>
          </a:xfrm>
          <a:prstGeom prst="rect">
            <a:avLst/>
          </a:prstGeom>
          <a:noFill/>
        </p:spPr>
        <p:txBody>
          <a:bodyPr wrap="square" rtlCol="0">
            <a:spAutoFit/>
          </a:bodyPr>
          <a:lstStyle/>
          <a:p>
            <a:r>
              <a:rPr lang="en-GB" sz="1600" b="1" dirty="0" smtClean="0">
                <a:solidFill>
                  <a:srgbClr val="7030A0"/>
                </a:solidFill>
              </a:rPr>
              <a:t>Trends and impacts analyses</a:t>
            </a:r>
          </a:p>
          <a:p>
            <a:r>
              <a:rPr lang="en-GB" sz="1600" dirty="0" smtClean="0">
                <a:solidFill>
                  <a:srgbClr val="7030A0"/>
                </a:solidFill>
              </a:rPr>
              <a:t>updates</a:t>
            </a:r>
          </a:p>
        </p:txBody>
      </p:sp>
    </p:spTree>
    <p:extLst>
      <p:ext uri="{BB962C8B-B14F-4D97-AF65-F5344CB8AC3E}">
        <p14:creationId xmlns:p14="http://schemas.microsoft.com/office/powerpoint/2010/main" val="417908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11 Global megatrends</a:t>
            </a:r>
            <a:endParaRPr lang="en-GB" dirty="0"/>
          </a:p>
        </p:txBody>
      </p:sp>
      <p:sp>
        <p:nvSpPr>
          <p:cNvPr id="7" name="Subtitle 6"/>
          <p:cNvSpPr>
            <a:spLocks noGrp="1"/>
          </p:cNvSpPr>
          <p:nvPr>
            <p:ph type="subTitle" idx="1"/>
          </p:nvPr>
        </p:nvSpPr>
        <p:spPr/>
        <p:txBody>
          <a:bodyPr/>
          <a:lstStyle/>
          <a:p>
            <a:r>
              <a:rPr lang="en-GB" dirty="0" smtClean="0"/>
              <a:t>Identified by the EEA of the relevance for European environment</a:t>
            </a:r>
            <a:endParaRPr lang="en-GB" dirty="0"/>
          </a:p>
        </p:txBody>
      </p:sp>
    </p:spTree>
    <p:extLst>
      <p:ext uri="{BB962C8B-B14F-4D97-AF65-F5344CB8AC3E}">
        <p14:creationId xmlns:p14="http://schemas.microsoft.com/office/powerpoint/2010/main" val="400305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10"/>
            <a:ext cx="8634775" cy="1055077"/>
          </a:xfrm>
        </p:spPr>
        <p:txBody>
          <a:bodyPr>
            <a:normAutofit fontScale="90000"/>
          </a:bodyPr>
          <a:lstStyle/>
          <a:p>
            <a:pPr algn="l"/>
            <a:r>
              <a:rPr lang="de-DE" altLang="en-US" dirty="0" smtClean="0">
                <a:solidFill>
                  <a:schemeClr val="bg1"/>
                </a:solidFill>
                <a:latin typeface="Calibri" pitchFamily="34" charset="0"/>
              </a:rPr>
              <a:t>GMT 1: Diverging global population trends</a:t>
            </a:r>
            <a:endParaRPr lang="en-GB"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014" y="1374298"/>
            <a:ext cx="3983885" cy="548370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8355" y="3279151"/>
            <a:ext cx="2928271" cy="223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93" y="1182653"/>
            <a:ext cx="9143999" cy="348109"/>
          </a:xfrm>
          <a:prstGeom prst="rect">
            <a:avLst/>
          </a:prstGeom>
          <a:solidFill>
            <a:schemeClr val="bg1"/>
          </a:solidFill>
        </p:spPr>
        <p:txBody>
          <a:bodyPr wrap="square" rtlCol="0">
            <a:spAutoFit/>
          </a:bodyPr>
          <a:lstStyle/>
          <a:p>
            <a:r>
              <a:rPr lang="en-GB" sz="1662" dirty="0">
                <a:solidFill>
                  <a:srgbClr val="833A88"/>
                </a:solidFill>
              </a:rPr>
              <a:t>The world population may rise beyond 9.6 billion by 2050, despite the rate of growth slowing. </a:t>
            </a:r>
          </a:p>
        </p:txBody>
      </p:sp>
      <p:sp>
        <p:nvSpPr>
          <p:cNvPr id="8" name="Oval 7"/>
          <p:cNvSpPr/>
          <p:nvPr/>
        </p:nvSpPr>
        <p:spPr>
          <a:xfrm>
            <a:off x="6867840" y="2502087"/>
            <a:ext cx="1818961" cy="1554128"/>
          </a:xfrm>
          <a:prstGeom prst="ellipse">
            <a:avLst/>
          </a:prstGeom>
          <a:solidFill>
            <a:schemeClr val="accent4">
              <a:lumMod val="60000"/>
              <a:lumOff val="40000"/>
              <a:alpha val="7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323" b="1" dirty="0">
                <a:solidFill>
                  <a:schemeClr val="tx2">
                    <a:lumMod val="50000"/>
                  </a:schemeClr>
                </a:solidFill>
                <a:latin typeface="Calibri" panose="020F0502020204030204" pitchFamily="34" charset="0"/>
                <a:cs typeface="Calibri" panose="020F0502020204030204" pitchFamily="34" charset="0"/>
              </a:rPr>
              <a:t>43%</a:t>
            </a:r>
          </a:p>
        </p:txBody>
      </p:sp>
      <p:sp>
        <p:nvSpPr>
          <p:cNvPr id="9" name="TextBox 4"/>
          <p:cNvSpPr txBox="1">
            <a:spLocks noChangeArrowheads="1"/>
          </p:cNvSpPr>
          <p:nvPr/>
        </p:nvSpPr>
        <p:spPr bwMode="auto">
          <a:xfrm>
            <a:off x="6227286" y="4155457"/>
            <a:ext cx="2573971"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GB" altLang="en-US" sz="1662" dirty="0" smtClean="0">
                <a:solidFill>
                  <a:srgbClr val="833A88"/>
                </a:solidFill>
                <a:latin typeface="Calibri" panose="020F0502020204030204" pitchFamily="34" charset="0"/>
              </a:rPr>
              <a:t>...</a:t>
            </a:r>
            <a:r>
              <a:rPr lang="en-GB" altLang="en-US" sz="1662" b="1" dirty="0" smtClean="0">
                <a:solidFill>
                  <a:srgbClr val="833A88"/>
                </a:solidFill>
                <a:latin typeface="Calibri" panose="020F0502020204030204" pitchFamily="34" charset="0"/>
              </a:rPr>
              <a:t>more</a:t>
            </a:r>
            <a:r>
              <a:rPr lang="en-GB" altLang="en-US" sz="1662" dirty="0" smtClean="0">
                <a:solidFill>
                  <a:srgbClr val="833A88"/>
                </a:solidFill>
                <a:latin typeface="Calibri" panose="020F0502020204030204" pitchFamily="34" charset="0"/>
              </a:rPr>
              <a:t>  </a:t>
            </a:r>
            <a:r>
              <a:rPr lang="en-GB" altLang="en-US" sz="1662" dirty="0">
                <a:solidFill>
                  <a:srgbClr val="833A88"/>
                </a:solidFill>
                <a:latin typeface="Calibri" panose="020F0502020204030204" pitchFamily="34" charset="0"/>
              </a:rPr>
              <a:t>of the global population  by 2050</a:t>
            </a:r>
          </a:p>
        </p:txBody>
      </p:sp>
    </p:spTree>
    <p:extLst>
      <p:ext uri="{BB962C8B-B14F-4D97-AF65-F5344CB8AC3E}">
        <p14:creationId xmlns:p14="http://schemas.microsoft.com/office/powerpoint/2010/main" val="1946045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9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3" id="{68CCF21B-96FD-431F-ADED-E1B875AFF9E2}" vid="{34920399-58B0-472F-9166-E9DCCE7CE1D6}"/>
    </a:ext>
  </a:extLst>
</a:theme>
</file>

<file path=ppt/theme/theme2.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3" id="{68CCF21B-96FD-431F-ADED-E1B875AFF9E2}" vid="{E2838E86-8E0D-4868-947F-EE199F755EE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2_4x3_white background</Template>
  <TotalTime>2600</TotalTime>
  <Words>5105</Words>
  <Application>Microsoft Office PowerPoint</Application>
  <PresentationFormat>On-screen Show (4:3)</PresentationFormat>
  <Paragraphs>606</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19_Sections</vt:lpstr>
      <vt:lpstr>16_Sections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Global megatrends</vt:lpstr>
      <vt:lpstr>GMT 1: Diverging global population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Global megatrends and sustainability challenges</vt:lpstr>
      <vt:lpstr>PowerPoint Presentation</vt:lpstr>
      <vt:lpstr>PowerPoint Presentation</vt:lpstr>
      <vt:lpstr>Thank you</vt:lpstr>
      <vt:lpstr>PowerPoint Presentation</vt:lpstr>
      <vt:lpstr>PowerPoint Presentation</vt:lpstr>
      <vt:lpstr>PowerPoint Presentation</vt:lpstr>
      <vt:lpstr> </vt:lpstr>
      <vt:lpstr>PowerPoint Presentation</vt:lpstr>
      <vt:lpstr>PowerPoint Presentation</vt:lpstr>
      <vt:lpstr>Thank you</vt:lpstr>
      <vt:lpstr>European vulnerability to climate change impacts that occur outside Europe </vt:lpstr>
    </vt:vector>
  </TitlesOfParts>
  <Company>European Environment Agency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Pirc-Velkavrh</dc:creator>
  <cp:lastModifiedBy>Uporabnik sistema Windows</cp:lastModifiedBy>
  <cp:revision>112</cp:revision>
  <cp:lastPrinted>2017-06-02T15:58:06Z</cp:lastPrinted>
  <dcterms:created xsi:type="dcterms:W3CDTF">2016-10-19T10:04:10Z</dcterms:created>
  <dcterms:modified xsi:type="dcterms:W3CDTF">2018-05-11T05:37:47Z</dcterms:modified>
</cp:coreProperties>
</file>