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3.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4.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charts/chart6.xml" ContentType="application/vnd.openxmlformats-officedocument.drawingml.chart+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9.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4.xml" ContentType="application/vnd.openxmlformats-officedocument.presentationml.notesSlide+xml"/>
  <Override PartName="/ppt/charts/chart10.xml" ContentType="application/vnd.openxmlformats-officedocument.drawingml.chart+xml"/>
  <Override PartName="/ppt/charts/style6.xml" ContentType="application/vnd.ms-office.chartstyle+xml"/>
  <Override PartName="/ppt/charts/colors6.xml" ContentType="application/vnd.ms-office.chartcolorstyle+xml"/>
  <Override PartName="/ppt/charts/chart11.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4.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2"/>
  </p:notesMasterIdLst>
  <p:sldIdLst>
    <p:sldId id="2145703844" r:id="rId2"/>
    <p:sldId id="2145703758" r:id="rId3"/>
    <p:sldId id="451" r:id="rId4"/>
    <p:sldId id="2145703839" r:id="rId5"/>
    <p:sldId id="2145703838" r:id="rId6"/>
    <p:sldId id="2145703693" r:id="rId7"/>
    <p:sldId id="2145703708" r:id="rId8"/>
    <p:sldId id="2145703723" r:id="rId9"/>
    <p:sldId id="2145703724" r:id="rId10"/>
    <p:sldId id="2145703725" r:id="rId11"/>
    <p:sldId id="319" r:id="rId12"/>
    <p:sldId id="259" r:id="rId13"/>
    <p:sldId id="265" r:id="rId14"/>
    <p:sldId id="320" r:id="rId15"/>
    <p:sldId id="321" r:id="rId16"/>
    <p:sldId id="2145703728" r:id="rId17"/>
    <p:sldId id="2145703729" r:id="rId18"/>
    <p:sldId id="2145703713" r:id="rId19"/>
    <p:sldId id="2145703714" r:id="rId20"/>
    <p:sldId id="349" r:id="rId21"/>
    <p:sldId id="2145703690" r:id="rId22"/>
    <p:sldId id="2145703716" r:id="rId23"/>
    <p:sldId id="2145703685" r:id="rId24"/>
    <p:sldId id="284" r:id="rId25"/>
    <p:sldId id="2145703717" r:id="rId26"/>
    <p:sldId id="2145703701" r:id="rId27"/>
    <p:sldId id="2145703757" r:id="rId28"/>
    <p:sldId id="2145703759" r:id="rId29"/>
    <p:sldId id="2145703686" r:id="rId30"/>
    <p:sldId id="2145703746" r:id="rId31"/>
    <p:sldId id="325" r:id="rId32"/>
    <p:sldId id="384" r:id="rId33"/>
    <p:sldId id="335" r:id="rId34"/>
    <p:sldId id="272" r:id="rId35"/>
    <p:sldId id="456" r:id="rId36"/>
    <p:sldId id="448" r:id="rId37"/>
    <p:sldId id="276" r:id="rId38"/>
    <p:sldId id="270" r:id="rId39"/>
    <p:sldId id="266" r:id="rId40"/>
    <p:sldId id="334" r:id="rId41"/>
    <p:sldId id="315" r:id="rId42"/>
    <p:sldId id="375" r:id="rId43"/>
    <p:sldId id="327" r:id="rId44"/>
    <p:sldId id="264" r:id="rId45"/>
    <p:sldId id="365" r:id="rId46"/>
    <p:sldId id="309" r:id="rId47"/>
    <p:sldId id="2145703744" r:id="rId48"/>
    <p:sldId id="2145703743" r:id="rId49"/>
    <p:sldId id="353" r:id="rId50"/>
    <p:sldId id="273" r:id="rId51"/>
    <p:sldId id="2145703775" r:id="rId52"/>
    <p:sldId id="2145703796" r:id="rId53"/>
    <p:sldId id="2145703750" r:id="rId54"/>
    <p:sldId id="2145703706" r:id="rId55"/>
    <p:sldId id="2145703752" r:id="rId56"/>
    <p:sldId id="2145703751" r:id="rId57"/>
    <p:sldId id="2145703840" r:id="rId58"/>
    <p:sldId id="2145703842" r:id="rId59"/>
    <p:sldId id="2145703772" r:id="rId60"/>
    <p:sldId id="419" r:id="rId61"/>
    <p:sldId id="2145703741" r:id="rId62"/>
    <p:sldId id="268" r:id="rId63"/>
    <p:sldId id="271" r:id="rId64"/>
    <p:sldId id="2145703776" r:id="rId65"/>
    <p:sldId id="2145703773" r:id="rId66"/>
    <p:sldId id="2145703774" r:id="rId67"/>
    <p:sldId id="374" r:id="rId68"/>
    <p:sldId id="2145703777" r:id="rId69"/>
    <p:sldId id="285" r:id="rId70"/>
    <p:sldId id="2145703742" r:id="rId71"/>
    <p:sldId id="2145703732" r:id="rId72"/>
    <p:sldId id="2145703733" r:id="rId73"/>
    <p:sldId id="2145703795" r:id="rId74"/>
    <p:sldId id="2145703770" r:id="rId75"/>
    <p:sldId id="422" r:id="rId76"/>
    <p:sldId id="2145703778" r:id="rId77"/>
    <p:sldId id="2145703755" r:id="rId78"/>
    <p:sldId id="2145703781" r:id="rId79"/>
    <p:sldId id="2145703779" r:id="rId80"/>
    <p:sldId id="2145703780" r:id="rId81"/>
    <p:sldId id="2145703782" r:id="rId82"/>
    <p:sldId id="433" r:id="rId83"/>
    <p:sldId id="2145703843" r:id="rId84"/>
    <p:sldId id="298" r:id="rId85"/>
    <p:sldId id="2145703734" r:id="rId86"/>
    <p:sldId id="2145703735" r:id="rId87"/>
    <p:sldId id="2145703737" r:id="rId88"/>
    <p:sldId id="2145703738" r:id="rId89"/>
    <p:sldId id="2145703740" r:id="rId90"/>
    <p:sldId id="2145703771" r:id="rId91"/>
    <p:sldId id="297" r:id="rId92"/>
    <p:sldId id="2145703799" r:id="rId93"/>
    <p:sldId id="2145703800" r:id="rId94"/>
    <p:sldId id="2145703801" r:id="rId95"/>
    <p:sldId id="2145703802" r:id="rId96"/>
    <p:sldId id="257" r:id="rId97"/>
    <p:sldId id="2145703803" r:id="rId98"/>
    <p:sldId id="2145703805" r:id="rId99"/>
    <p:sldId id="2145703797" r:id="rId100"/>
    <p:sldId id="362" r:id="rId101"/>
    <p:sldId id="2145703807" r:id="rId102"/>
    <p:sldId id="429" r:id="rId103"/>
    <p:sldId id="2145703721" r:id="rId104"/>
    <p:sldId id="430" r:id="rId105"/>
    <p:sldId id="2145703684" r:id="rId106"/>
    <p:sldId id="2145703760" r:id="rId107"/>
    <p:sldId id="2145703808" r:id="rId108"/>
    <p:sldId id="2145703809" r:id="rId109"/>
    <p:sldId id="2145703849" r:id="rId110"/>
    <p:sldId id="2145703847" r:id="rId111"/>
    <p:sldId id="2145703848" r:id="rId112"/>
    <p:sldId id="2145703810" r:id="rId113"/>
    <p:sldId id="2145703819" r:id="rId114"/>
    <p:sldId id="2145703820" r:id="rId115"/>
    <p:sldId id="2145703822" r:id="rId116"/>
    <p:sldId id="2145703818" r:id="rId117"/>
    <p:sldId id="2145703829" r:id="rId118"/>
    <p:sldId id="2145703821" r:id="rId119"/>
    <p:sldId id="2145703813" r:id="rId120"/>
    <p:sldId id="2145703830" r:id="rId121"/>
    <p:sldId id="2145703811" r:id="rId122"/>
    <p:sldId id="2145703814" r:id="rId123"/>
    <p:sldId id="2145703815" r:id="rId124"/>
    <p:sldId id="2145703817" r:id="rId125"/>
    <p:sldId id="2145703816" r:id="rId126"/>
    <p:sldId id="2145703823" r:id="rId127"/>
    <p:sldId id="2145703832" r:id="rId128"/>
    <p:sldId id="2145703833" r:id="rId129"/>
    <p:sldId id="2145703824" r:id="rId130"/>
    <p:sldId id="2145703834" r:id="rId131"/>
    <p:sldId id="2145703835" r:id="rId132"/>
    <p:sldId id="2145703836" r:id="rId133"/>
    <p:sldId id="2145703846" r:id="rId134"/>
    <p:sldId id="2145703825" r:id="rId135"/>
    <p:sldId id="2145703826" r:id="rId136"/>
    <p:sldId id="2145703827" r:id="rId137"/>
    <p:sldId id="2145703831" r:id="rId138"/>
    <p:sldId id="2145703837" r:id="rId139"/>
    <p:sldId id="328" r:id="rId140"/>
    <p:sldId id="318" r:id="rId141"/>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1pPr>
    <a:lvl2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2pPr>
    <a:lvl3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3pPr>
    <a:lvl4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4pPr>
    <a:lvl5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5pPr>
    <a:lvl6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6pPr>
    <a:lvl7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7pPr>
    <a:lvl8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8pPr>
    <a:lvl9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2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ff">
        <a:font>
          <a:latin typeface="Chalkboard"/>
          <a:ea typeface="Chalkboard"/>
          <a:cs typeface="Chalkboar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FFF"/>
          </a:solidFill>
        </a:fill>
      </a:tcStyle>
    </a:wholeTbl>
    <a:band2H>
      <a:tcTxStyle/>
      <a:tcStyle>
        <a:tcBdr/>
        <a:fill>
          <a:solidFill>
            <a:srgbClr val="E6F0FF"/>
          </a:solidFill>
        </a:fill>
      </a:tcStyle>
    </a:band2H>
    <a:firstCol>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n" i="off">
        <a:font>
          <a:latin typeface="Chalkboard"/>
          <a:ea typeface="Chalkboard"/>
          <a:cs typeface="Chalkboar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1F0CC"/>
          </a:solidFill>
        </a:fill>
      </a:tcStyle>
    </a:wholeTbl>
    <a:band2H>
      <a:tcTxStyle/>
      <a:tcStyle>
        <a:tcBdr/>
        <a:fill>
          <a:solidFill>
            <a:srgbClr val="EAF8E7"/>
          </a:solidFill>
        </a:fill>
      </a:tcStyle>
    </a:band2H>
    <a:firstCol>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n" i="off">
        <a:font>
          <a:latin typeface="Chalkboard"/>
          <a:ea typeface="Chalkboard"/>
          <a:cs typeface="Chalkboar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9D1E1"/>
          </a:solidFill>
        </a:fill>
      </a:tcStyle>
    </a:wholeTbl>
    <a:band2H>
      <a:tcTxStyle/>
      <a:tcStyle>
        <a:tcBdr/>
        <a:fill>
          <a:solidFill>
            <a:srgbClr val="FCE9F0"/>
          </a:solidFill>
        </a:fill>
      </a:tcStyle>
    </a:band2H>
    <a:firstCol>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n" i="off">
        <a:font>
          <a:latin typeface="Chalkboard"/>
          <a:ea typeface="Chalkboard"/>
          <a:cs typeface="Chalkboard"/>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
          <a:latin typeface="Chalkboard"/>
          <a:ea typeface="Chalkboard"/>
          <a:cs typeface="Chalkboar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Chalkboard"/>
          <a:ea typeface="Chalkboard"/>
          <a:cs typeface="Chalkboar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Chalkboard"/>
          <a:ea typeface="Chalkboard"/>
          <a:cs typeface="Chalkboar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
          <a:latin typeface="Chalkboard"/>
          <a:ea typeface="Chalkboard"/>
          <a:cs typeface="Chalkboard"/>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Chalkboard"/>
          <a:ea typeface="Chalkboard"/>
          <a:cs typeface="Chalkboar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n" i="off">
        <a:font>
          <a:latin typeface="Chalkboard"/>
          <a:ea typeface="Chalkboard"/>
          <a:cs typeface="Chalkboar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
          <a:latin typeface="Chalkboard"/>
          <a:ea typeface="Chalkboard"/>
          <a:cs typeface="Chalkboar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Chalkboard"/>
          <a:ea typeface="Chalkboard"/>
          <a:cs typeface="Chalkboar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Chalkboard"/>
          <a:ea typeface="Chalkboard"/>
          <a:cs typeface="Chalkboar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2776"/>
    <p:restoredTop sz="94681"/>
  </p:normalViewPr>
  <p:slideViewPr>
    <p:cSldViewPr snapToGrid="0" snapToObjects="1">
      <p:cViewPr varScale="1">
        <p:scale>
          <a:sx n="55" d="100"/>
          <a:sy n="55" d="100"/>
        </p:scale>
        <p:origin x="1704" y="48"/>
      </p:cViewPr>
      <p:guideLst/>
    </p:cSldViewPr>
  </p:slideViewPr>
  <p:notesTextViewPr>
    <p:cViewPr>
      <p:scale>
        <a:sx n="1" d="1"/>
        <a:sy n="1" d="1"/>
      </p:scale>
      <p:origin x="0" y="0"/>
    </p:cViewPr>
  </p:notesTextViewPr>
  <p:sorterViewPr>
    <p:cViewPr>
      <p:scale>
        <a:sx n="76" d="100"/>
        <a:sy n="76" d="100"/>
      </p:scale>
      <p:origin x="0" y="-369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image" Target="../media/image44.emf"/><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Users\anielski\Library\Mobile%20Documents\com~apple~CloudDocs\Slovenia%20Austria%202022\Slovenia\Slovenia%20lectures\Slovenia%20wellbeing%20database%20Sept%2026%202922.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file:///\\Users\anielski\Old%20Dropbox%20Files\OCN\OCN%20Well-being%20Survey\OCN%20Well-being%20Survey%20Results%20Nov%2020%202020.xlsx" TargetMode="External"/><Relationship Id="rId2" Type="http://schemas.microsoft.com/office/2011/relationships/chartColorStyle" Target="colors6.xml"/><Relationship Id="rId1" Type="http://schemas.microsoft.com/office/2011/relationships/chartStyle" Target="style6.xml"/></Relationships>
</file>

<file path=ppt/charts/_rels/chart11.xml.rels><?xml version="1.0" encoding="UTF-8" standalone="yes"?>
<Relationships xmlns="http://schemas.openxmlformats.org/package/2006/relationships"><Relationship Id="rId3" Type="http://schemas.openxmlformats.org/officeDocument/2006/relationships/image" Target="../media/image124.png"/><Relationship Id="rId2" Type="http://schemas.microsoft.com/office/2011/relationships/chartColorStyle" Target="colors7.xml"/><Relationship Id="rId1" Type="http://schemas.microsoft.com/office/2011/relationships/chartStyle" Target="style7.xml"/><Relationship Id="rId6" Type="http://schemas.openxmlformats.org/officeDocument/2006/relationships/chartUserShapes" Target="../drawings/drawing4.xml"/><Relationship Id="rId5" Type="http://schemas.openxmlformats.org/officeDocument/2006/relationships/oleObject" Target="file:///\\Users\anielski\Old%20Dropbox%20Files\Soul%20Print%20Project\Soul%20Print%202022%20results\Jane%20Morley%20June%2013.2022.xlsx" TargetMode="External"/><Relationship Id="rId4" Type="http://schemas.openxmlformats.org/officeDocument/2006/relationships/image" Target="../media/image125.jpeg"/></Relationships>
</file>

<file path=ppt/charts/_rels/chart12.xml.rels><?xml version="1.0" encoding="UTF-8" standalone="yes"?>
<Relationships xmlns="http://schemas.openxmlformats.org/package/2006/relationships"><Relationship Id="rId1" Type="http://schemas.openxmlformats.org/officeDocument/2006/relationships/oleObject" Target="file:///\\Users\anielski\Mark's%20Documents\Projects\Capital%20Region%20Housing%20Corp.\Well-being%20Survey\Survey%20Results\CRHC%20Wellbeing%20survey%20results%2005.21.2017.xls"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Users\anielski\Mark's%20Documents\Projects\Capital%20Region%20Housing%20Corp.\Well-being%20Survey\Survey%20Results\CRHC%20Wellbeing%20survey%20results%2005.21.2017.xls" TargetMode="External"/></Relationships>
</file>

<file path=ppt/charts/_rels/chart14.xml.rels><?xml version="1.0" encoding="UTF-8" standalone="yes"?>
<Relationships xmlns="http://schemas.openxmlformats.org/package/2006/relationships"><Relationship Id="rId3" Type="http://schemas.openxmlformats.org/officeDocument/2006/relationships/oleObject" Target="file:///\\Users\anielski\Dropbox\Ireland%20Well-being%20Survey\Ireland%20Well-being%20Survey%20Results\Well-being%20Survey%20for%20Ireland%20Results%20April%2026,%202021.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3" Type="http://schemas.openxmlformats.org/officeDocument/2006/relationships/oleObject" Target="file:///\\Users\anielski\Library\Mobile%20Documents\com~apple~CloudDocs\Slovenia%20Austria%202022\Slovenia\Slovenia%20lectures\Slovenia%20wellbeing%20database%20Sept%2026%202922.xlsx" TargetMode="External"/><Relationship Id="rId2" Type="http://schemas.microsoft.com/office/2011/relationships/chartColorStyle" Target="colors9.xml"/><Relationship Id="rId1" Type="http://schemas.microsoft.com/office/2011/relationships/chartStyle" Target="style9.xml"/></Relationships>
</file>

<file path=ppt/charts/_rels/chart16.xml.rels><?xml version="1.0" encoding="UTF-8" standalone="yes"?>
<Relationships xmlns="http://schemas.openxmlformats.org/package/2006/relationships"><Relationship Id="rId3" Type="http://schemas.openxmlformats.org/officeDocument/2006/relationships/oleObject" Target="file:///\\Users\anielski\Library\Mobile%20Documents\com~apple~CloudDocs\Slovenia%20Austria%202022\Slovenia\Slovenia%20lectures\Slovenia%20wellbeing%20database%20Sept%2026%202922.xlsx" TargetMode="External"/><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oleObject" Target="file:///\\Users\anielski\Library\Mobile%20Documents\com~apple~CloudDocs\Slovenia%20Austria%202022\Slovenia\Slovenia%20lectures\Slovenia%20energy%20consumption%20trends%20ZaARSO_energetska%20bilanca%20SURS.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file:///\\Users\anielski\Library\Mobile%20Documents\com~apple~CloudDocs\Slovenia%20Austria%202022\Slovenia\Slovenia%20lectures\Slovenia%20wellbeing%20database%20Sept%2026%202922.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image" Target="../media/image48.png"/><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Macintosh%20HD:Users:anielski:Mark's%20Documents:Business:Projects:Genuine%20Wealth%20Inc.:Genuine%20Wealth%20model:Images:GW%20Five%20Capitals%20flower%20images.xls" TargetMode="External"/><Relationship Id="rId1" Type="http://schemas.openxmlformats.org/officeDocument/2006/relationships/themeOverride" Target="../theme/themeOverride1.xml"/></Relationships>
</file>

<file path=ppt/charts/_rels/chart5.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7.xml.rels><?xml version="1.0" encoding="UTF-8" standalone="yes"?>
<Relationships xmlns="http://schemas.openxmlformats.org/package/2006/relationships"><Relationship Id="rId3" Type="http://schemas.openxmlformats.org/officeDocument/2006/relationships/oleObject" Target="file:///\\Users\anielski\Old%20Dropbox%20Files\OCN\OCN%20Well-being%20Survey\OCN%20Well-being%20Survey%20Results%20Nov%2020%202020.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1" Type="http://schemas.openxmlformats.org/officeDocument/2006/relationships/oleObject" Target="file:///\\Users\anielski\Mark's%20Documents\Projects\Edmonton%20GPI\Edmonton%202008%20GPI%20Study\Final%20Edmonton%20GPI%20report\Edmonton%20GPI%20Trend%20Analysis.xls" TargetMode="External"/></Relationships>
</file>

<file path=ppt/charts/_rels/chart9.xml.rels><?xml version="1.0" encoding="UTF-8" standalone="yes"?>
<Relationships xmlns="http://schemas.openxmlformats.org/package/2006/relationships"><Relationship Id="rId3" Type="http://schemas.openxmlformats.org/officeDocument/2006/relationships/oleObject" Target="file:///\\Users\anielski\Dropbox\Soul%20Print\Chris%20Kenny%202.18.2021.xlsx"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rgbClr val="C00000"/>
                </a:solidFill>
                <a:latin typeface="+mn-lt"/>
                <a:ea typeface="+mn-ea"/>
                <a:cs typeface="+mn-cs"/>
              </a:defRPr>
            </a:pPr>
            <a:r>
              <a:rPr lang="en-US" sz="2000" dirty="0">
                <a:solidFill>
                  <a:srgbClr val="C00000"/>
                </a:solidFill>
              </a:rPr>
              <a:t>Life Satisfaction (2021) vs. GDP (USD)</a:t>
            </a:r>
            <a:r>
              <a:rPr lang="en-US" sz="2000" baseline="0" dirty="0">
                <a:solidFill>
                  <a:srgbClr val="C00000"/>
                </a:solidFill>
              </a:rPr>
              <a:t> </a:t>
            </a:r>
            <a:r>
              <a:rPr lang="en-US" sz="2000" dirty="0">
                <a:solidFill>
                  <a:srgbClr val="C00000"/>
                </a:solidFill>
              </a:rPr>
              <a:t>per capita</a:t>
            </a:r>
            <a:r>
              <a:rPr lang="en-US" sz="2000" baseline="0" dirty="0">
                <a:solidFill>
                  <a:srgbClr val="C00000"/>
                </a:solidFill>
              </a:rPr>
              <a:t> (2021)</a:t>
            </a:r>
            <a:endParaRPr lang="en-US" sz="2000" dirty="0">
              <a:solidFill>
                <a:srgbClr val="C00000"/>
              </a:solidFill>
            </a:endParaRPr>
          </a:p>
        </c:rich>
      </c:tx>
      <c:layout>
        <c:manualLayout>
          <c:xMode val="edge"/>
          <c:yMode val="edge"/>
          <c:x val="0.23987376669644325"/>
          <c:y val="4.0676567392501708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rgbClr val="C00000"/>
              </a:solidFill>
              <a:latin typeface="+mn-lt"/>
              <a:ea typeface="+mn-ea"/>
              <a:cs typeface="+mn-cs"/>
            </a:defRPr>
          </a:pPr>
          <a:endParaRPr lang="sl-SI"/>
        </a:p>
      </c:txPr>
    </c:title>
    <c:autoTitleDeleted val="0"/>
    <c:plotArea>
      <c:layout>
        <c:manualLayout>
          <c:layoutTarget val="inner"/>
          <c:xMode val="edge"/>
          <c:yMode val="edge"/>
          <c:x val="4.8085442558153772E-2"/>
          <c:y val="6.442315646407867E-3"/>
          <c:w val="0.90520178853683697"/>
          <c:h val="0.86343994806663715"/>
        </c:manualLayout>
      </c:layout>
      <c:scatterChart>
        <c:scatterStyle val="lineMarker"/>
        <c:varyColors val="0"/>
        <c:ser>
          <c:idx val="0"/>
          <c:order val="0"/>
          <c:tx>
            <c:strRef>
              <c:f>'Ecological footprint'!$C$436</c:f>
              <c:strCache>
                <c:ptCount val="1"/>
                <c:pt idx="0">
                  <c:v>Life Satisfaction (2021)</c:v>
                </c:pt>
              </c:strCache>
            </c:strRef>
          </c:tx>
          <c:spPr>
            <a:ln w="28575" cap="rnd">
              <a:noFill/>
              <a:round/>
            </a:ln>
            <a:effectLst/>
          </c:spPr>
          <c:marker>
            <c:symbol val="circle"/>
            <c:size val="5"/>
            <c:spPr>
              <a:solidFill>
                <a:srgbClr val="C00000"/>
              </a:solidFill>
              <a:ln w="25400">
                <a:noFill/>
              </a:ln>
              <a:effectLst/>
            </c:spPr>
          </c:marker>
          <c:dPt>
            <c:idx val="21"/>
            <c:marker>
              <c:symbol val="circle"/>
              <c:size val="5"/>
              <c:spPr>
                <a:solidFill>
                  <a:srgbClr val="C00000"/>
                </a:solidFill>
                <a:ln w="25400">
                  <a:noFill/>
                </a:ln>
                <a:effectLst/>
              </c:spPr>
            </c:marker>
            <c:bubble3D val="0"/>
            <c:extLst>
              <c:ext xmlns:c16="http://schemas.microsoft.com/office/drawing/2014/chart" uri="{C3380CC4-5D6E-409C-BE32-E72D297353CC}">
                <c16:uniqueId val="{00000000-91AA-3F4E-B013-6655EA4BE66D}"/>
              </c:ext>
            </c:extLst>
          </c:dPt>
          <c:dPt>
            <c:idx val="35"/>
            <c:marker>
              <c:symbol val="circle"/>
              <c:size val="5"/>
              <c:spPr>
                <a:blipFill>
                  <a:blip xmlns:r="http://schemas.openxmlformats.org/officeDocument/2006/relationships" r:embed="rId3"/>
                  <a:stretch>
                    <a:fillRect/>
                  </a:stretch>
                </a:blipFill>
                <a:ln w="25400">
                  <a:noFill/>
                </a:ln>
                <a:effectLst/>
              </c:spPr>
            </c:marker>
            <c:bubble3D val="0"/>
            <c:extLst>
              <c:ext xmlns:c16="http://schemas.microsoft.com/office/drawing/2014/chart" uri="{C3380CC4-5D6E-409C-BE32-E72D297353CC}">
                <c16:uniqueId val="{00000002-91AA-3F4E-B013-6655EA4BE66D}"/>
              </c:ext>
            </c:extLst>
          </c:dPt>
          <c:xVal>
            <c:numRef>
              <c:f>'Ecological footprint'!$B$437:$B$557</c:f>
              <c:numCache>
                <c:formatCode>_(* #,##0_);_(* \(#,##0\);_(* "-"??_);_(@_)</c:formatCode>
                <c:ptCount val="121"/>
                <c:pt idx="0">
                  <c:v>517</c:v>
                </c:pt>
                <c:pt idx="1">
                  <c:v>6494</c:v>
                </c:pt>
                <c:pt idx="2">
                  <c:v>3765</c:v>
                </c:pt>
                <c:pt idx="3">
                  <c:v>10729</c:v>
                </c:pt>
                <c:pt idx="4">
                  <c:v>4670</c:v>
                </c:pt>
                <c:pt idx="5">
                  <c:v>2138</c:v>
                </c:pt>
                <c:pt idx="6">
                  <c:v>59934</c:v>
                </c:pt>
                <c:pt idx="7">
                  <c:v>53268</c:v>
                </c:pt>
                <c:pt idx="8">
                  <c:v>2503</c:v>
                </c:pt>
                <c:pt idx="9">
                  <c:v>7304</c:v>
                </c:pt>
                <c:pt idx="10">
                  <c:v>51768</c:v>
                </c:pt>
                <c:pt idx="11">
                  <c:v>1428</c:v>
                </c:pt>
                <c:pt idx="12">
                  <c:v>3001</c:v>
                </c:pt>
                <c:pt idx="13">
                  <c:v>3415</c:v>
                </c:pt>
                <c:pt idx="14">
                  <c:v>7348</c:v>
                </c:pt>
                <c:pt idx="15">
                  <c:v>7519</c:v>
                </c:pt>
                <c:pt idx="16">
                  <c:v>11635</c:v>
                </c:pt>
                <c:pt idx="17">
                  <c:v>918</c:v>
                </c:pt>
                <c:pt idx="18">
                  <c:v>1591</c:v>
                </c:pt>
                <c:pt idx="19">
                  <c:v>1662</c:v>
                </c:pt>
                <c:pt idx="20">
                  <c:v>52051</c:v>
                </c:pt>
                <c:pt idx="21">
                  <c:v>16503</c:v>
                </c:pt>
                <c:pt idx="22">
                  <c:v>12556</c:v>
                </c:pt>
                <c:pt idx="23">
                  <c:v>6131</c:v>
                </c:pt>
                <c:pt idx="24">
                  <c:v>2214</c:v>
                </c:pt>
                <c:pt idx="25">
                  <c:v>12509</c:v>
                </c:pt>
                <c:pt idx="26">
                  <c:v>17399</c:v>
                </c:pt>
                <c:pt idx="27">
                  <c:v>30799</c:v>
                </c:pt>
                <c:pt idx="28">
                  <c:v>26379</c:v>
                </c:pt>
                <c:pt idx="29">
                  <c:v>67803</c:v>
                </c:pt>
                <c:pt idx="30">
                  <c:v>8604</c:v>
                </c:pt>
                <c:pt idx="31">
                  <c:v>5935</c:v>
                </c:pt>
                <c:pt idx="32">
                  <c:v>3876</c:v>
                </c:pt>
                <c:pt idx="33">
                  <c:v>4409</c:v>
                </c:pt>
                <c:pt idx="34">
                  <c:v>27281</c:v>
                </c:pt>
                <c:pt idx="35">
                  <c:v>53982</c:v>
                </c:pt>
                <c:pt idx="36">
                  <c:v>43519</c:v>
                </c:pt>
                <c:pt idx="37">
                  <c:v>8017</c:v>
                </c:pt>
                <c:pt idx="38">
                  <c:v>5042</c:v>
                </c:pt>
                <c:pt idx="39">
                  <c:v>50801</c:v>
                </c:pt>
                <c:pt idx="40">
                  <c:v>2445</c:v>
                </c:pt>
                <c:pt idx="41">
                  <c:v>20277</c:v>
                </c:pt>
                <c:pt idx="42">
                  <c:v>1174</c:v>
                </c:pt>
                <c:pt idx="43">
                  <c:v>2831</c:v>
                </c:pt>
                <c:pt idx="44">
                  <c:v>49661</c:v>
                </c:pt>
                <c:pt idx="45">
                  <c:v>18773</c:v>
                </c:pt>
                <c:pt idx="46">
                  <c:v>68383</c:v>
                </c:pt>
                <c:pt idx="47">
                  <c:v>2277</c:v>
                </c:pt>
                <c:pt idx="48">
                  <c:v>4292</c:v>
                </c:pt>
                <c:pt idx="49">
                  <c:v>2757</c:v>
                </c:pt>
                <c:pt idx="50">
                  <c:v>5048</c:v>
                </c:pt>
                <c:pt idx="51">
                  <c:v>99152</c:v>
                </c:pt>
                <c:pt idx="52">
                  <c:v>51430</c:v>
                </c:pt>
                <c:pt idx="53">
                  <c:v>35551</c:v>
                </c:pt>
                <c:pt idx="54">
                  <c:v>2579</c:v>
                </c:pt>
                <c:pt idx="55">
                  <c:v>4587</c:v>
                </c:pt>
                <c:pt idx="56">
                  <c:v>39285</c:v>
                </c:pt>
                <c:pt idx="57">
                  <c:v>4406</c:v>
                </c:pt>
                <c:pt idx="58">
                  <c:v>10042</c:v>
                </c:pt>
                <c:pt idx="59">
                  <c:v>2007</c:v>
                </c:pt>
                <c:pt idx="60">
                  <c:v>24812</c:v>
                </c:pt>
                <c:pt idx="61">
                  <c:v>1276</c:v>
                </c:pt>
                <c:pt idx="62">
                  <c:v>2551</c:v>
                </c:pt>
                <c:pt idx="63">
                  <c:v>20642</c:v>
                </c:pt>
                <c:pt idx="64">
                  <c:v>6018</c:v>
                </c:pt>
                <c:pt idx="65">
                  <c:v>643</c:v>
                </c:pt>
                <c:pt idx="66">
                  <c:v>11371</c:v>
                </c:pt>
                <c:pt idx="67">
                  <c:v>33257</c:v>
                </c:pt>
                <c:pt idx="68">
                  <c:v>8812</c:v>
                </c:pt>
                <c:pt idx="69">
                  <c:v>9926</c:v>
                </c:pt>
                <c:pt idx="70">
                  <c:v>5315</c:v>
                </c:pt>
                <c:pt idx="71">
                  <c:v>4535</c:v>
                </c:pt>
                <c:pt idx="72">
                  <c:v>3497</c:v>
                </c:pt>
                <c:pt idx="73">
                  <c:v>500</c:v>
                </c:pt>
                <c:pt idx="74">
                  <c:v>1187</c:v>
                </c:pt>
                <c:pt idx="75">
                  <c:v>4729</c:v>
                </c:pt>
                <c:pt idx="76">
                  <c:v>1223</c:v>
                </c:pt>
                <c:pt idx="77">
                  <c:v>58061</c:v>
                </c:pt>
                <c:pt idx="78">
                  <c:v>48802</c:v>
                </c:pt>
                <c:pt idx="79">
                  <c:v>2091</c:v>
                </c:pt>
                <c:pt idx="80">
                  <c:v>2085</c:v>
                </c:pt>
                <c:pt idx="81">
                  <c:v>89282</c:v>
                </c:pt>
                <c:pt idx="82">
                  <c:v>1538</c:v>
                </c:pt>
                <c:pt idx="83">
                  <c:v>14517</c:v>
                </c:pt>
                <c:pt idx="84">
                  <c:v>2916</c:v>
                </c:pt>
                <c:pt idx="85">
                  <c:v>5400</c:v>
                </c:pt>
                <c:pt idx="86">
                  <c:v>6692</c:v>
                </c:pt>
                <c:pt idx="87">
                  <c:v>3549</c:v>
                </c:pt>
                <c:pt idx="88">
                  <c:v>17841</c:v>
                </c:pt>
                <c:pt idx="89">
                  <c:v>14862</c:v>
                </c:pt>
                <c:pt idx="90">
                  <c:v>12173</c:v>
                </c:pt>
                <c:pt idx="91">
                  <c:v>23586</c:v>
                </c:pt>
                <c:pt idx="92">
                  <c:v>1607</c:v>
                </c:pt>
                <c:pt idx="93">
                  <c:v>9215</c:v>
                </c:pt>
                <c:pt idx="94">
                  <c:v>516</c:v>
                </c:pt>
                <c:pt idx="95">
                  <c:v>72794</c:v>
                </c:pt>
                <c:pt idx="96">
                  <c:v>21088</c:v>
                </c:pt>
                <c:pt idx="97">
                  <c:v>29201</c:v>
                </c:pt>
                <c:pt idx="98">
                  <c:v>6994</c:v>
                </c:pt>
                <c:pt idx="99">
                  <c:v>34758</c:v>
                </c:pt>
                <c:pt idx="100">
                  <c:v>30116</c:v>
                </c:pt>
                <c:pt idx="101">
                  <c:v>3815</c:v>
                </c:pt>
                <c:pt idx="102">
                  <c:v>60239</c:v>
                </c:pt>
                <c:pt idx="103">
                  <c:v>93457</c:v>
                </c:pt>
                <c:pt idx="104">
                  <c:v>36051</c:v>
                </c:pt>
                <c:pt idx="105">
                  <c:v>897</c:v>
                </c:pt>
                <c:pt idx="106">
                  <c:v>1136</c:v>
                </c:pt>
                <c:pt idx="107">
                  <c:v>7233</c:v>
                </c:pt>
                <c:pt idx="108">
                  <c:v>992</c:v>
                </c:pt>
                <c:pt idx="109">
                  <c:v>15243</c:v>
                </c:pt>
                <c:pt idx="110">
                  <c:v>3924</c:v>
                </c:pt>
                <c:pt idx="111">
                  <c:v>858</c:v>
                </c:pt>
                <c:pt idx="112">
                  <c:v>4836</c:v>
                </c:pt>
                <c:pt idx="113">
                  <c:v>36285</c:v>
                </c:pt>
                <c:pt idx="114">
                  <c:v>47334</c:v>
                </c:pt>
                <c:pt idx="115">
                  <c:v>69287</c:v>
                </c:pt>
                <c:pt idx="116">
                  <c:v>17021</c:v>
                </c:pt>
                <c:pt idx="117">
                  <c:v>1983</c:v>
                </c:pt>
                <c:pt idx="118">
                  <c:v>16056</c:v>
                </c:pt>
                <c:pt idx="119">
                  <c:v>3694</c:v>
                </c:pt>
                <c:pt idx="120">
                  <c:v>1737</c:v>
                </c:pt>
              </c:numCache>
            </c:numRef>
          </c:xVal>
          <c:yVal>
            <c:numRef>
              <c:f>'Ecological footprint'!$C$437:$C$557</c:f>
              <c:numCache>
                <c:formatCode>_(* #,##0.00_);_(* \(#,##0.00\);_(* "-"??_);_(@_)</c:formatCode>
                <c:ptCount val="121"/>
                <c:pt idx="0">
                  <c:v>2.44</c:v>
                </c:pt>
                <c:pt idx="1">
                  <c:v>5.26</c:v>
                </c:pt>
                <c:pt idx="2">
                  <c:v>5.22</c:v>
                </c:pt>
                <c:pt idx="3">
                  <c:v>5.91</c:v>
                </c:pt>
                <c:pt idx="4">
                  <c:v>5.3</c:v>
                </c:pt>
                <c:pt idx="5">
                  <c:v>3.7948379516601563</c:v>
                </c:pt>
                <c:pt idx="6">
                  <c:v>7.11</c:v>
                </c:pt>
                <c:pt idx="7">
                  <c:v>7.08</c:v>
                </c:pt>
                <c:pt idx="8">
                  <c:v>5.2799868583679199</c:v>
                </c:pt>
                <c:pt idx="9">
                  <c:v>5.8214530944824219</c:v>
                </c:pt>
                <c:pt idx="10">
                  <c:v>6.8387608528137207</c:v>
                </c:pt>
                <c:pt idx="11">
                  <c:v>4.49</c:v>
                </c:pt>
                <c:pt idx="12">
                  <c:v>5.0821285247802734</c:v>
                </c:pt>
                <c:pt idx="13">
                  <c:v>5.57</c:v>
                </c:pt>
                <c:pt idx="14">
                  <c:v>5.75</c:v>
                </c:pt>
                <c:pt idx="15">
                  <c:v>6.01</c:v>
                </c:pt>
                <c:pt idx="16">
                  <c:v>5.42</c:v>
                </c:pt>
                <c:pt idx="17">
                  <c:v>4.6399999999999997</c:v>
                </c:pt>
                <c:pt idx="18">
                  <c:v>4.5599999999999996</c:v>
                </c:pt>
                <c:pt idx="19">
                  <c:v>4.96</c:v>
                </c:pt>
                <c:pt idx="20">
                  <c:v>6.94</c:v>
                </c:pt>
                <c:pt idx="21">
                  <c:v>6.44</c:v>
                </c:pt>
                <c:pt idx="22">
                  <c:v>5.86</c:v>
                </c:pt>
                <c:pt idx="23">
                  <c:v>5.29</c:v>
                </c:pt>
                <c:pt idx="24">
                  <c:v>4.92</c:v>
                </c:pt>
                <c:pt idx="25">
                  <c:v>6.41</c:v>
                </c:pt>
                <c:pt idx="26">
                  <c:v>6.29</c:v>
                </c:pt>
                <c:pt idx="27">
                  <c:v>6.27</c:v>
                </c:pt>
                <c:pt idx="28">
                  <c:v>6.94</c:v>
                </c:pt>
                <c:pt idx="29">
                  <c:v>7.7</c:v>
                </c:pt>
                <c:pt idx="30">
                  <c:v>6.03</c:v>
                </c:pt>
                <c:pt idx="31">
                  <c:v>5.43</c:v>
                </c:pt>
                <c:pt idx="32">
                  <c:v>4.03</c:v>
                </c:pt>
                <c:pt idx="33">
                  <c:v>6.43</c:v>
                </c:pt>
                <c:pt idx="34">
                  <c:v>6.55</c:v>
                </c:pt>
                <c:pt idx="35">
                  <c:v>7.79</c:v>
                </c:pt>
                <c:pt idx="36">
                  <c:v>6.66</c:v>
                </c:pt>
                <c:pt idx="37">
                  <c:v>5.08</c:v>
                </c:pt>
                <c:pt idx="38">
                  <c:v>4.91</c:v>
                </c:pt>
                <c:pt idx="39">
                  <c:v>6.75</c:v>
                </c:pt>
                <c:pt idx="40">
                  <c:v>4.38</c:v>
                </c:pt>
                <c:pt idx="41">
                  <c:v>6.1</c:v>
                </c:pt>
                <c:pt idx="42">
                  <c:v>4.9400000000000004</c:v>
                </c:pt>
                <c:pt idx="43">
                  <c:v>6.11</c:v>
                </c:pt>
                <c:pt idx="44">
                  <c:v>5.32</c:v>
                </c:pt>
                <c:pt idx="45">
                  <c:v>6.23</c:v>
                </c:pt>
                <c:pt idx="46">
                  <c:v>7.56</c:v>
                </c:pt>
                <c:pt idx="47">
                  <c:v>3.56</c:v>
                </c:pt>
                <c:pt idx="48">
                  <c:v>5.43</c:v>
                </c:pt>
                <c:pt idx="49">
                  <c:v>4.79</c:v>
                </c:pt>
                <c:pt idx="50">
                  <c:v>5.09</c:v>
                </c:pt>
                <c:pt idx="51">
                  <c:v>6.83</c:v>
                </c:pt>
                <c:pt idx="52">
                  <c:v>7.58</c:v>
                </c:pt>
                <c:pt idx="53">
                  <c:v>6.47</c:v>
                </c:pt>
                <c:pt idx="54">
                  <c:v>5.0599999999999996</c:v>
                </c:pt>
                <c:pt idx="55">
                  <c:v>5.81</c:v>
                </c:pt>
                <c:pt idx="56">
                  <c:v>6.09</c:v>
                </c:pt>
                <c:pt idx="57">
                  <c:v>3.91</c:v>
                </c:pt>
                <c:pt idx="58">
                  <c:v>6.26</c:v>
                </c:pt>
                <c:pt idx="59">
                  <c:v>4.46</c:v>
                </c:pt>
                <c:pt idx="60">
                  <c:v>5.56</c:v>
                </c:pt>
                <c:pt idx="61">
                  <c:v>4.93</c:v>
                </c:pt>
                <c:pt idx="62">
                  <c:v>6.35</c:v>
                </c:pt>
                <c:pt idx="63">
                  <c:v>2.1800000000000002</c:v>
                </c:pt>
                <c:pt idx="64">
                  <c:v>6.86</c:v>
                </c:pt>
                <c:pt idx="65">
                  <c:v>3.64</c:v>
                </c:pt>
                <c:pt idx="66">
                  <c:v>4.1100000000000003</c:v>
                </c:pt>
                <c:pt idx="67">
                  <c:v>6.44</c:v>
                </c:pt>
                <c:pt idx="68">
                  <c:v>5.95</c:v>
                </c:pt>
                <c:pt idx="69">
                  <c:v>5.99</c:v>
                </c:pt>
                <c:pt idx="70">
                  <c:v>5.96</c:v>
                </c:pt>
                <c:pt idx="71">
                  <c:v>5.72</c:v>
                </c:pt>
                <c:pt idx="72">
                  <c:v>5.33</c:v>
                </c:pt>
                <c:pt idx="73">
                  <c:v>5.18</c:v>
                </c:pt>
                <c:pt idx="74">
                  <c:v>4.3099999999999996</c:v>
                </c:pt>
                <c:pt idx="75">
                  <c:v>4.49</c:v>
                </c:pt>
                <c:pt idx="76">
                  <c:v>4.62</c:v>
                </c:pt>
                <c:pt idx="77">
                  <c:v>7.31</c:v>
                </c:pt>
                <c:pt idx="78">
                  <c:v>7.14</c:v>
                </c:pt>
                <c:pt idx="79">
                  <c:v>6.1</c:v>
                </c:pt>
                <c:pt idx="80">
                  <c:v>4.4800000000000004</c:v>
                </c:pt>
                <c:pt idx="81">
                  <c:v>7.36</c:v>
                </c:pt>
                <c:pt idx="82">
                  <c:v>4.49</c:v>
                </c:pt>
                <c:pt idx="83">
                  <c:v>6.55</c:v>
                </c:pt>
                <c:pt idx="84">
                  <c:v>5.58</c:v>
                </c:pt>
                <c:pt idx="85">
                  <c:v>5.69</c:v>
                </c:pt>
                <c:pt idx="86">
                  <c:v>5.97</c:v>
                </c:pt>
                <c:pt idx="87">
                  <c:v>5.98</c:v>
                </c:pt>
                <c:pt idx="88">
                  <c:v>6.18</c:v>
                </c:pt>
                <c:pt idx="89">
                  <c:v>6.55</c:v>
                </c:pt>
                <c:pt idx="90">
                  <c:v>5.45</c:v>
                </c:pt>
                <c:pt idx="91">
                  <c:v>6.45</c:v>
                </c:pt>
                <c:pt idx="92">
                  <c:v>4.9000000000000004</c:v>
                </c:pt>
                <c:pt idx="93">
                  <c:v>6.25</c:v>
                </c:pt>
                <c:pt idx="94">
                  <c:v>3.71</c:v>
                </c:pt>
                <c:pt idx="95">
                  <c:v>6.59</c:v>
                </c:pt>
                <c:pt idx="96">
                  <c:v>6.42</c:v>
                </c:pt>
                <c:pt idx="97">
                  <c:v>6.76</c:v>
                </c:pt>
                <c:pt idx="98">
                  <c:v>5.6</c:v>
                </c:pt>
                <c:pt idx="99">
                  <c:v>6.11</c:v>
                </c:pt>
                <c:pt idx="100">
                  <c:v>6.47</c:v>
                </c:pt>
                <c:pt idx="101">
                  <c:v>4.0999999999999996</c:v>
                </c:pt>
                <c:pt idx="102">
                  <c:v>7.44</c:v>
                </c:pt>
                <c:pt idx="103">
                  <c:v>7.33</c:v>
                </c:pt>
                <c:pt idx="104">
                  <c:v>6.25</c:v>
                </c:pt>
                <c:pt idx="105">
                  <c:v>5.29</c:v>
                </c:pt>
                <c:pt idx="106">
                  <c:v>3.68</c:v>
                </c:pt>
                <c:pt idx="107">
                  <c:v>5.64</c:v>
                </c:pt>
                <c:pt idx="108">
                  <c:v>4.04</c:v>
                </c:pt>
                <c:pt idx="109">
                  <c:v>4.5</c:v>
                </c:pt>
                <c:pt idx="110">
                  <c:v>4.37</c:v>
                </c:pt>
                <c:pt idx="111">
                  <c:v>4.22</c:v>
                </c:pt>
                <c:pt idx="112">
                  <c:v>5.31</c:v>
                </c:pt>
                <c:pt idx="113">
                  <c:v>6.73</c:v>
                </c:pt>
                <c:pt idx="114">
                  <c:v>6.87</c:v>
                </c:pt>
                <c:pt idx="115">
                  <c:v>6.96</c:v>
                </c:pt>
                <c:pt idx="116">
                  <c:v>6.5</c:v>
                </c:pt>
                <c:pt idx="117">
                  <c:v>6.19</c:v>
                </c:pt>
                <c:pt idx="118">
                  <c:v>5.1100000000000003</c:v>
                </c:pt>
                <c:pt idx="119">
                  <c:v>5.54</c:v>
                </c:pt>
                <c:pt idx="120">
                  <c:v>3.08</c:v>
                </c:pt>
              </c:numCache>
            </c:numRef>
          </c:yVal>
          <c:smooth val="0"/>
          <c:extLst>
            <c:ext xmlns:c16="http://schemas.microsoft.com/office/drawing/2014/chart" uri="{C3380CC4-5D6E-409C-BE32-E72D297353CC}">
              <c16:uniqueId val="{00000001-91AA-3F4E-B013-6655EA4BE66D}"/>
            </c:ext>
          </c:extLst>
        </c:ser>
        <c:dLbls>
          <c:showLegendKey val="0"/>
          <c:showVal val="0"/>
          <c:showCatName val="0"/>
          <c:showSerName val="0"/>
          <c:showPercent val="0"/>
          <c:showBubbleSize val="0"/>
        </c:dLbls>
        <c:axId val="221466720"/>
        <c:axId val="424651216"/>
      </c:scatterChart>
      <c:valAx>
        <c:axId val="221466720"/>
        <c:scaling>
          <c:orientation val="minMax"/>
          <c:max val="100000"/>
        </c:scaling>
        <c:delete val="0"/>
        <c:axPos val="b"/>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424651216"/>
        <c:crosses val="autoZero"/>
        <c:crossBetween val="midCat"/>
      </c:valAx>
      <c:valAx>
        <c:axId val="424651216"/>
        <c:scaling>
          <c:orientation val="minMax"/>
          <c:min val="2"/>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21466720"/>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4">
    <c:autoUpdate val="0"/>
  </c:externalData>
  <c:userShapes r:id="rId5"/>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756032503013917"/>
          <c:y val="0.15846052214993323"/>
          <c:w val="0.51220223810526555"/>
          <c:h val="0.75589175291553778"/>
        </c:manualLayout>
      </c:layout>
      <c:radarChart>
        <c:radarStyle val="marker"/>
        <c:varyColors val="0"/>
        <c:ser>
          <c:idx val="0"/>
          <c:order val="0"/>
          <c:spPr>
            <a:ln w="28575" cap="rnd" cmpd="dbl">
              <a:solidFill>
                <a:srgbClr val="C00000"/>
              </a:solidFill>
              <a:round/>
            </a:ln>
            <a:effectLst/>
          </c:spPr>
          <c:marker>
            <c:symbol val="circle"/>
            <c:size val="5"/>
            <c:spPr>
              <a:solidFill>
                <a:schemeClr val="accent1"/>
              </a:solidFill>
              <a:ln w="9525">
                <a:solidFill>
                  <a:schemeClr val="accent1"/>
                </a:solidFill>
              </a:ln>
              <a:effectLst/>
            </c:spPr>
          </c:marker>
          <c:dLbls>
            <c:dLbl>
              <c:idx val="0"/>
              <c:layout>
                <c:manualLayout>
                  <c:x val="0"/>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2B6-F84C-9400-A764ED337089}"/>
                </c:ext>
              </c:extLst>
            </c:dLbl>
            <c:dLbl>
              <c:idx val="1"/>
              <c:layout>
                <c:manualLayout>
                  <c:x val="2.9291552662175451E-3"/>
                  <c:y val="1.0112888502139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2B6-F84C-9400-A764ED337089}"/>
                </c:ext>
              </c:extLst>
            </c:dLbl>
            <c:dLbl>
              <c:idx val="2"/>
              <c:layout>
                <c:manualLayout>
                  <c:x val="0"/>
                  <c:y val="1.2135466202567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2B6-F84C-9400-A764ED337089}"/>
                </c:ext>
              </c:extLst>
            </c:dLbl>
            <c:dLbl>
              <c:idx val="3"/>
              <c:layout>
                <c:manualLayout>
                  <c:x val="1.1716621064870073E-2"/>
                  <c:y val="1.415804390299526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2B6-F84C-9400-A764ED337089}"/>
                </c:ext>
              </c:extLst>
            </c:dLbl>
            <c:dLbl>
              <c:idx val="4"/>
              <c:layout>
                <c:manualLayout>
                  <c:x val="2.9291552662175451E-3"/>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2B6-F84C-9400-A764ED337089}"/>
                </c:ext>
              </c:extLst>
            </c:dLbl>
            <c:dLbl>
              <c:idx val="5"/>
              <c:layout>
                <c:manualLayout>
                  <c:x val="2.9291552662175434E-3"/>
                  <c:y val="3.0338665506418425E-3"/>
                </c:manualLayout>
              </c:layout>
              <c:showLegendKey val="0"/>
              <c:showVal val="1"/>
              <c:showCatName val="0"/>
              <c:showSerName val="0"/>
              <c:showPercent val="0"/>
              <c:showBubbleSize val="0"/>
              <c:extLst>
                <c:ext xmlns:c15="http://schemas.microsoft.com/office/drawing/2012/chart" uri="{CE6537A1-D6FC-4f65-9D91-7224C49458BB}">
                  <c15:layout>
                    <c:manualLayout>
                      <c:w val="2.831766619669485E-2"/>
                      <c:h val="2.6081219076061025E-2"/>
                    </c:manualLayout>
                  </c15:layout>
                </c:ext>
                <c:ext xmlns:c16="http://schemas.microsoft.com/office/drawing/2014/chart" uri="{C3380CC4-5D6E-409C-BE32-E72D297353CC}">
                  <c16:uniqueId val="{00000005-72B6-F84C-9400-A764ED337089}"/>
                </c:ext>
              </c:extLst>
            </c:dLbl>
            <c:dLbl>
              <c:idx val="6"/>
              <c:layout>
                <c:manualLayout>
                  <c:x val="2.9291552662174375E-3"/>
                  <c:y val="1.21354662025672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2B6-F84C-9400-A764ED337089}"/>
                </c:ext>
              </c:extLst>
            </c:dLbl>
            <c:dLbl>
              <c:idx val="7"/>
              <c:layout>
                <c:manualLayout>
                  <c:x val="-1.0740111905441776E-16"/>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2B6-F84C-9400-A764ED337089}"/>
                </c:ext>
              </c:extLst>
            </c:dLbl>
            <c:dLbl>
              <c:idx val="8"/>
              <c:layout>
                <c:manualLayout>
                  <c:x val="0"/>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2B6-F84C-9400-A764ED337089}"/>
                </c:ext>
              </c:extLst>
            </c:dLbl>
            <c:dLbl>
              <c:idx val="9"/>
              <c:layout>
                <c:manualLayout>
                  <c:x val="-7.322888165543862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2B6-F84C-9400-A764ED337089}"/>
                </c:ext>
              </c:extLst>
            </c:dLbl>
            <c:dLbl>
              <c:idx val="10"/>
              <c:layout>
                <c:manualLayout>
                  <c:x val="-8.7874657986526349E-3"/>
                  <c:y val="-1.2135466202567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2B6-F84C-9400-A764ED337089}"/>
                </c:ext>
              </c:extLst>
            </c:dLbl>
            <c:dLbl>
              <c:idx val="11"/>
              <c:layout>
                <c:manualLayout>
                  <c:x val="-4.3937328993263174E-3"/>
                  <c:y val="-2.0225777004280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2B6-F84C-9400-A764ED337089}"/>
                </c:ext>
              </c:extLst>
            </c:dLbl>
            <c:dLbl>
              <c:idx val="12"/>
              <c:layout>
                <c:manualLayout>
                  <c:x val="-4.393732899326425E-3"/>
                  <c:y val="-6.067733101283757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2B6-F84C-9400-A764ED337089}"/>
                </c:ext>
              </c:extLst>
            </c:dLbl>
            <c:dLbl>
              <c:idx val="13"/>
              <c:layout>
                <c:manualLayout>
                  <c:x val="-5.8583105324350902E-3"/>
                  <c:y val="-1.0112888502139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2B6-F84C-9400-A764ED337089}"/>
                </c:ext>
              </c:extLst>
            </c:dLbl>
            <c:dLbl>
              <c:idx val="14"/>
              <c:layout>
                <c:manualLayout>
                  <c:x val="-5.8583105324350902E-3"/>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2B6-F84C-9400-A764ED337089}"/>
                </c:ext>
              </c:extLst>
            </c:dLbl>
            <c:dLbl>
              <c:idx val="15"/>
              <c:layout>
                <c:manualLayout>
                  <c:x val="-1.4645776331087725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2B6-F84C-9400-A764ED337089}"/>
                </c:ext>
              </c:extLst>
            </c:dLbl>
            <c:dLbl>
              <c:idx val="16"/>
              <c:layout>
                <c:manualLayout>
                  <c:x val="-4.3937328993263174E-3"/>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2B6-F84C-9400-A764ED337089}"/>
                </c:ext>
              </c:extLst>
            </c:dLbl>
            <c:dLbl>
              <c:idx val="17"/>
              <c:layout>
                <c:manualLayout>
                  <c:x val="1.464577633108665E-3"/>
                  <c:y val="-8.09031080171172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2B6-F84C-9400-A764ED337089}"/>
                </c:ext>
              </c:extLst>
            </c:dLbl>
            <c:dLbl>
              <c:idx val="18"/>
              <c:layout>
                <c:manualLayout>
                  <c:x val="0"/>
                  <c:y val="4.04515540085564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2B6-F84C-9400-A764ED337089}"/>
                </c:ext>
              </c:extLst>
            </c:dLbl>
            <c:dLbl>
              <c:idx val="19"/>
              <c:layout>
                <c:manualLayout>
                  <c:x val="2.9291552662174913E-3"/>
                  <c:y val="-8.090310801711726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2B6-F84C-9400-A764ED337089}"/>
                </c:ext>
              </c:extLst>
            </c:dLbl>
            <c:dLbl>
              <c:idx val="20"/>
              <c:layout>
                <c:manualLayout>
                  <c:x val="-5.3700559527208882E-17"/>
                  <c:y val="-4.045155400855937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2B6-F84C-9400-A764ED337089}"/>
                </c:ext>
              </c:extLst>
            </c:dLbl>
            <c:dLbl>
              <c:idx val="21"/>
              <c:layout>
                <c:manualLayout>
                  <c:x val="4.3937328993262637E-3"/>
                  <c:y val="-6.0677331012838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2B6-F84C-9400-A764ED337089}"/>
                </c:ext>
              </c:extLst>
            </c:dLbl>
            <c:dLbl>
              <c:idx val="22"/>
              <c:layout>
                <c:manualLayout>
                  <c:x val="1.4645776331087188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2B6-F84C-9400-A764ED337089}"/>
                </c:ext>
              </c:extLst>
            </c:dLbl>
            <c:dLbl>
              <c:idx val="23"/>
              <c:layout>
                <c:manualLayout>
                  <c:x val="8.7874657986525811E-3"/>
                  <c:y val="-6.067733101283832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2B6-F84C-9400-A764ED337089}"/>
                </c:ext>
              </c:extLst>
            </c:dLbl>
            <c:dLbl>
              <c:idx val="24"/>
              <c:showLegendKey val="0"/>
              <c:showVal val="1"/>
              <c:showCatName val="0"/>
              <c:showSerName val="0"/>
              <c:showPercent val="0"/>
              <c:showBubbleSize val="0"/>
              <c:extLst>
                <c:ext xmlns:c15="http://schemas.microsoft.com/office/drawing/2012/chart" uri="{CE6537A1-D6FC-4f65-9D91-7224C49458BB}">
                  <c15:layout>
                    <c:manualLayout>
                      <c:w val="2.831766619669485E-2"/>
                      <c:h val="1.7990908274349446E-2"/>
                    </c:manualLayout>
                  </c15:layout>
                </c:ext>
                <c:ext xmlns:c16="http://schemas.microsoft.com/office/drawing/2014/chart" uri="{C3380CC4-5D6E-409C-BE32-E72D297353CC}">
                  <c16:uniqueId val="{00000018-72B6-F84C-9400-A764ED337089}"/>
                </c:ext>
              </c:extLst>
            </c:dLbl>
            <c:dLbl>
              <c:idx val="25"/>
              <c:layout>
                <c:manualLayout>
                  <c:x val="-2.9291552662175451E-3"/>
                  <c:y val="-1.01128885021394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2B6-F84C-9400-A764ED337089}"/>
                </c:ext>
              </c:extLst>
            </c:dLbl>
            <c:dLbl>
              <c:idx val="26"/>
              <c:layout>
                <c:manualLayout>
                  <c:x val="7.3228881655438621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2B6-F84C-9400-A764ED337089}"/>
                </c:ext>
              </c:extLst>
            </c:dLbl>
            <c:dLbl>
              <c:idx val="27"/>
              <c:layout>
                <c:manualLayout>
                  <c:x val="-2.929155266217545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2B6-F84C-9400-A764ED337089}"/>
                </c:ext>
              </c:extLst>
            </c:dLbl>
            <c:dLbl>
              <c:idx val="28"/>
              <c:layout>
                <c:manualLayout>
                  <c:x val="-1.4645776331087725E-3"/>
                  <c:y val="2.02257770042782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2B6-F84C-9400-A764ED337089}"/>
                </c:ext>
              </c:extLst>
            </c:dLbl>
            <c:dLbl>
              <c:idx val="29"/>
              <c:layout>
                <c:manualLayout>
                  <c:x val="-5.3700559527208882E-17"/>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2B6-F84C-9400-A764ED337089}"/>
                </c:ext>
              </c:extLst>
            </c:dLbl>
            <c:dLbl>
              <c:idx val="30"/>
              <c:showLegendKey val="0"/>
              <c:showVal val="1"/>
              <c:showCatName val="0"/>
              <c:showSerName val="0"/>
              <c:showPercent val="0"/>
              <c:showBubbleSize val="0"/>
              <c:extLst>
                <c:ext xmlns:c15="http://schemas.microsoft.com/office/drawing/2012/chart" uri="{CE6537A1-D6FC-4f65-9D91-7224C49458BB}">
                  <c15:layout>
                    <c:manualLayout>
                      <c:w val="2.831766619669485E-2"/>
                      <c:h val="2.2036063675205237E-2"/>
                    </c:manualLayout>
                  </c15:layout>
                </c:ext>
                <c:ext xmlns:c16="http://schemas.microsoft.com/office/drawing/2014/chart" uri="{C3380CC4-5D6E-409C-BE32-E72D297353CC}">
                  <c16:uniqueId val="{0000001E-72B6-F84C-9400-A764ED337089}"/>
                </c:ext>
              </c:extLst>
            </c:dLbl>
            <c:dLbl>
              <c:idx val="31"/>
              <c:layout>
                <c:manualLayout>
                  <c:x val="2.9291552662175451E-3"/>
                  <c:y val="6.067733101283609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2B6-F84C-9400-A764ED337089}"/>
                </c:ext>
              </c:extLst>
            </c:dLbl>
            <c:dLbl>
              <c:idx val="32"/>
              <c:layout>
                <c:manualLayout>
                  <c:x val="5.8583105324350902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72B6-F84C-9400-A764ED337089}"/>
                </c:ext>
              </c:extLst>
            </c:dLbl>
            <c:dLbl>
              <c:idx val="33"/>
              <c:layout>
                <c:manualLayout>
                  <c:x val="7.3228881655438621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2B6-F84C-9400-A764ED337089}"/>
                </c:ext>
              </c:extLst>
            </c:dLbl>
            <c:dLbl>
              <c:idx val="34"/>
              <c:layout>
                <c:manualLayout>
                  <c:x val="5.85831053243509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2B6-F84C-9400-A764ED337089}"/>
                </c:ext>
              </c:extLst>
            </c:dLbl>
            <c:dLbl>
              <c:idx val="35"/>
              <c:layout>
                <c:manualLayout>
                  <c:x val="4.3937328993263712E-3"/>
                  <c:y val="-3.708016282130631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3-72B6-F84C-9400-A764ED337089}"/>
                </c:ext>
              </c:extLst>
            </c:dLbl>
            <c:dLbl>
              <c:idx val="36"/>
              <c:layout>
                <c:manualLayout>
                  <c:x val="4.3937328993262637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4-72B6-F84C-9400-A764ED337089}"/>
                </c:ext>
              </c:extLst>
            </c:dLbl>
            <c:spPr>
              <a:noFill/>
              <a:ln>
                <a:noFill/>
              </a:ln>
              <a:effectLst/>
            </c:spPr>
            <c:txPr>
              <a:bodyPr rot="0" spcFirstLastPara="1" vertOverflow="ellipsis" vert="horz" wrap="square" anchor="ctr" anchorCtr="1"/>
              <a:lstStyle/>
              <a:p>
                <a:pPr>
                  <a:defRPr sz="6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'Medicine Wheel categories'!$A$54:$A$90</c:f>
              <c:strCache>
                <c:ptCount val="37"/>
                <c:pt idx="0">
                  <c:v> Happiness </c:v>
                </c:pt>
                <c:pt idx="1">
                  <c:v> Life Satisfaction </c:v>
                </c:pt>
                <c:pt idx="2">
                  <c:v> Hope </c:v>
                </c:pt>
                <c:pt idx="3">
                  <c:v> Joy </c:v>
                </c:pt>
                <c:pt idx="4">
                  <c:v> Soul peace </c:v>
                </c:pt>
                <c:pt idx="5">
                  <c:v> Spiritual well-being </c:v>
                </c:pt>
                <c:pt idx="6">
                  <c:v> Spend time doing things I enjoy </c:v>
                </c:pt>
                <c:pt idx="7">
                  <c:v> Feel positive </c:v>
                </c:pt>
                <c:pt idx="8">
                  <c:v> Little stress </c:v>
                </c:pt>
                <c:pt idx="9">
                  <c:v> Ability to handle life challenges </c:v>
                </c:pt>
                <c:pt idx="10">
                  <c:v> Ability to handle day-to-day life demands </c:v>
                </c:pt>
                <c:pt idx="11">
                  <c:v> Doing things I enjoy </c:v>
                </c:pt>
                <c:pt idx="12">
                  <c:v> Enough energy in life </c:v>
                </c:pt>
                <c:pt idx="13">
                  <c:v> Unloneliness </c:v>
                </c:pt>
                <c:pt idx="14">
                  <c:v> Little anxiety </c:v>
                </c:pt>
                <c:pt idx="15">
                  <c:v> Physical health </c:v>
                </c:pt>
                <c:pt idx="16">
                  <c:v> Diet and eating habits </c:v>
                </c:pt>
                <c:pt idx="17">
                  <c:v> Quality of sleep </c:v>
                </c:pt>
                <c:pt idx="18">
                  <c:v> Use of traditional medicine </c:v>
                </c:pt>
                <c:pt idx="19">
                  <c:v> Financial well-being </c:v>
                </c:pt>
                <c:pt idx="20">
                  <c:v> Income meets life needs </c:v>
                </c:pt>
                <c:pt idx="21">
                  <c:v> Economic conditions at OCN </c:v>
                </c:pt>
                <c:pt idx="22">
                  <c:v> Work happiness </c:v>
                </c:pt>
                <c:pt idx="23">
                  <c:v> Abiility to develop personal  skills </c:v>
                </c:pt>
                <c:pt idx="24">
                  <c:v> Balance of work time and other personal time </c:v>
                </c:pt>
                <c:pt idx="25">
                  <c:v> Satisfaction with access to sports and recreational facilities and activities </c:v>
                </c:pt>
                <c:pt idx="26">
                  <c:v> Satisfaction with access to arts and cultural opportunities </c:v>
                </c:pt>
                <c:pt idx="27">
                  <c:v> Satisfaction with access to informal education for skills </c:v>
                </c:pt>
                <c:pt idx="28">
                  <c:v> Feeling safe walking alone at night </c:v>
                </c:pt>
                <c:pt idx="29">
                  <c:v> Belonging to community </c:v>
                </c:pt>
                <c:pt idx="30">
                  <c:v> Trust of the community </c:v>
                </c:pt>
                <c:pt idx="31">
                  <c:v> Relationship with immediate family </c:v>
                </c:pt>
                <c:pt idx="32">
                  <c:v> Relationship with extended family </c:v>
                </c:pt>
                <c:pt idx="33">
                  <c:v> Relationship with friends </c:v>
                </c:pt>
                <c:pt idx="34">
                  <c:v> Relationship with neighbours </c:v>
                </c:pt>
                <c:pt idx="35">
                  <c:v> Trust of work colleagues </c:v>
                </c:pt>
                <c:pt idx="36">
                  <c:v> Trust of local businesses </c:v>
                </c:pt>
              </c:strCache>
            </c:strRef>
          </c:cat>
          <c:val>
            <c:numRef>
              <c:f>'Medicine Wheel categories'!$B$54:$B$90</c:f>
              <c:numCache>
                <c:formatCode>_(* #,##0.00_);_(* \(#,##0.00\);_(* "-"??_);_(@_)</c:formatCode>
                <c:ptCount val="37"/>
                <c:pt idx="0">
                  <c:v>7.3083333333333336</c:v>
                </c:pt>
                <c:pt idx="1">
                  <c:v>7.5374999999999996</c:v>
                </c:pt>
                <c:pt idx="2">
                  <c:v>7.1187500000000004</c:v>
                </c:pt>
                <c:pt idx="3">
                  <c:v>7.1334745762711869</c:v>
                </c:pt>
                <c:pt idx="4">
                  <c:v>7.0366132723112127</c:v>
                </c:pt>
                <c:pt idx="5">
                  <c:v>7.1922196796338671</c:v>
                </c:pt>
                <c:pt idx="6">
                  <c:v>5.5747126436781613</c:v>
                </c:pt>
                <c:pt idx="7">
                  <c:v>5.7534562211981566</c:v>
                </c:pt>
                <c:pt idx="8">
                  <c:v>4.2413793103448274</c:v>
                </c:pt>
                <c:pt idx="9">
                  <c:v>5.4367816091954024</c:v>
                </c:pt>
                <c:pt idx="10">
                  <c:v>7.1098398169336381</c:v>
                </c:pt>
                <c:pt idx="11">
                  <c:v>6.112128146453089</c:v>
                </c:pt>
                <c:pt idx="12">
                  <c:v>5.4746543778801842</c:v>
                </c:pt>
                <c:pt idx="13">
                  <c:v>6.5708333333333337</c:v>
                </c:pt>
                <c:pt idx="14">
                  <c:v>6.6187500000000004</c:v>
                </c:pt>
                <c:pt idx="15">
                  <c:v>6.2929061784897025</c:v>
                </c:pt>
                <c:pt idx="16">
                  <c:v>5.5743707093821513</c:v>
                </c:pt>
                <c:pt idx="17">
                  <c:v>6.0068649885583527</c:v>
                </c:pt>
                <c:pt idx="18">
                  <c:v>4.6605504587155959</c:v>
                </c:pt>
                <c:pt idx="19">
                  <c:v>6.251716247139588</c:v>
                </c:pt>
                <c:pt idx="20">
                  <c:v>5.7368421052631575</c:v>
                </c:pt>
                <c:pt idx="21">
                  <c:v>6.5171624713958813</c:v>
                </c:pt>
                <c:pt idx="22">
                  <c:v>6.4874141876430205</c:v>
                </c:pt>
                <c:pt idx="23">
                  <c:v>6.6338672768878721</c:v>
                </c:pt>
                <c:pt idx="24">
                  <c:v>6.363844393592677</c:v>
                </c:pt>
                <c:pt idx="25">
                  <c:v>3.8535469107551488</c:v>
                </c:pt>
                <c:pt idx="26">
                  <c:v>3.5354691075514872</c:v>
                </c:pt>
                <c:pt idx="27">
                  <c:v>4.3569794050343251</c:v>
                </c:pt>
                <c:pt idx="28">
                  <c:v>4.7283105022831053</c:v>
                </c:pt>
                <c:pt idx="29">
                  <c:v>6.2687499999999998</c:v>
                </c:pt>
                <c:pt idx="30">
                  <c:v>4.7300215982721383</c:v>
                </c:pt>
                <c:pt idx="31">
                  <c:v>7.0291666666666668</c:v>
                </c:pt>
                <c:pt idx="32">
                  <c:v>5.7979166666666666</c:v>
                </c:pt>
                <c:pt idx="33">
                  <c:v>5.9124999999999996</c:v>
                </c:pt>
                <c:pt idx="34">
                  <c:v>4.395833333333333</c:v>
                </c:pt>
                <c:pt idx="35">
                  <c:v>4.8452655889145495</c:v>
                </c:pt>
                <c:pt idx="36">
                  <c:v>4.7008368200836816</c:v>
                </c:pt>
              </c:numCache>
            </c:numRef>
          </c:val>
          <c:extLst>
            <c:ext xmlns:c16="http://schemas.microsoft.com/office/drawing/2014/chart" uri="{C3380CC4-5D6E-409C-BE32-E72D297353CC}">
              <c16:uniqueId val="{00000025-72B6-F84C-9400-A764ED337089}"/>
            </c:ext>
          </c:extLst>
        </c:ser>
        <c:dLbls>
          <c:showLegendKey val="0"/>
          <c:showVal val="1"/>
          <c:showCatName val="0"/>
          <c:showSerName val="0"/>
          <c:showPercent val="0"/>
          <c:showBubbleSize val="0"/>
        </c:dLbls>
        <c:axId val="1267717759"/>
        <c:axId val="1267719391"/>
      </c:radarChart>
      <c:catAx>
        <c:axId val="12677177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600" b="0" i="0" u="none" strike="noStrike" kern="1200" baseline="0">
                <a:solidFill>
                  <a:schemeClr val="tx1">
                    <a:lumMod val="65000"/>
                    <a:lumOff val="35000"/>
                  </a:schemeClr>
                </a:solidFill>
                <a:latin typeface="+mn-lt"/>
                <a:ea typeface="+mn-ea"/>
                <a:cs typeface="+mn-cs"/>
              </a:defRPr>
            </a:pPr>
            <a:endParaRPr lang="sl-SI"/>
          </a:p>
        </c:txPr>
        <c:crossAx val="1267719391"/>
        <c:crosses val="autoZero"/>
        <c:auto val="1"/>
        <c:lblAlgn val="ctr"/>
        <c:lblOffset val="100"/>
        <c:noMultiLvlLbl val="0"/>
      </c:catAx>
      <c:valAx>
        <c:axId val="1267719391"/>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crossAx val="126771775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600"/>
      </a:pPr>
      <a:endParaRPr lang="sl-SI"/>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70" baseline="0">
                <a:solidFill>
                  <a:srgbClr val="FF0000"/>
                </a:solidFill>
                <a:latin typeface="+mn-lt"/>
                <a:ea typeface="+mn-ea"/>
                <a:cs typeface="+mn-cs"/>
              </a:defRPr>
            </a:pPr>
            <a:r>
              <a:rPr lang="en-US" sz="2000" b="0">
                <a:solidFill>
                  <a:srgbClr val="FF0000"/>
                </a:solidFill>
              </a:rPr>
              <a:t>Soul Print of Well-being</a:t>
            </a:r>
          </a:p>
        </c:rich>
      </c:tx>
      <c:layout>
        <c:manualLayout>
          <c:xMode val="edge"/>
          <c:yMode val="edge"/>
          <c:x val="0.33342226277763415"/>
          <c:y val="4.0370974632274702E-3"/>
        </c:manualLayout>
      </c:layout>
      <c:overlay val="0"/>
      <c:spPr>
        <a:noFill/>
        <a:ln>
          <a:noFill/>
        </a:ln>
        <a:effectLst/>
      </c:spPr>
      <c:txPr>
        <a:bodyPr rot="0" spcFirstLastPara="1" vertOverflow="ellipsis" vert="horz" wrap="square" anchor="ctr" anchorCtr="1"/>
        <a:lstStyle/>
        <a:p>
          <a:pPr>
            <a:defRPr sz="2000" b="0" i="0" u="none" strike="noStrike" kern="1200" spc="70" baseline="0">
              <a:solidFill>
                <a:srgbClr val="FF0000"/>
              </a:solidFill>
              <a:latin typeface="+mn-lt"/>
              <a:ea typeface="+mn-ea"/>
              <a:cs typeface="+mn-cs"/>
            </a:defRPr>
          </a:pPr>
          <a:endParaRPr lang="sl-SI"/>
        </a:p>
      </c:txPr>
    </c:title>
    <c:autoTitleDeleted val="0"/>
    <c:plotArea>
      <c:layout>
        <c:manualLayout>
          <c:layoutTarget val="inner"/>
          <c:xMode val="edge"/>
          <c:yMode val="edge"/>
          <c:x val="0.1846281999089"/>
          <c:y val="6.8855050578546004E-2"/>
          <c:w val="0.64537763185625596"/>
          <c:h val="0.89074890918763405"/>
        </c:manualLayout>
      </c:layout>
      <c:radarChart>
        <c:radarStyle val="filled"/>
        <c:varyColors val="0"/>
        <c:ser>
          <c:idx val="2"/>
          <c:order val="0"/>
          <c:spPr>
            <a:blipFill>
              <a:blip xmlns:r="http://schemas.openxmlformats.org/officeDocument/2006/relationships" r:embed="rId3"/>
              <a:stretch>
                <a:fillRect/>
              </a:stretch>
            </a:blipFill>
            <a:ln w="15875">
              <a:solidFill>
                <a:schemeClr val="accent4">
                  <a:lumMod val="50000"/>
                  <a:alpha val="90000"/>
                </a:schemeClr>
              </a:solidFill>
              <a:bevel/>
            </a:ln>
            <a:effectLst/>
          </c:spPr>
          <c:cat>
            <c:strRef>
              <c:f>'Happiness Flowers'!$D$3:$D$1224</c:f>
              <c:strCache>
                <c:ptCount val="1221"/>
                <c:pt idx="0">
                  <c:v>Positive about myself</c:v>
                </c:pt>
                <c:pt idx="1">
                  <c:v>Positive about myself</c:v>
                </c:pt>
                <c:pt idx="2">
                  <c:v>Positive about myself</c:v>
                </c:pt>
                <c:pt idx="3">
                  <c:v>Positive about myself</c:v>
                </c:pt>
                <c:pt idx="4">
                  <c:v>Positive about myself</c:v>
                </c:pt>
                <c:pt idx="5">
                  <c:v>Positive about myself</c:v>
                </c:pt>
                <c:pt idx="6">
                  <c:v>Positive about myself</c:v>
                </c:pt>
                <c:pt idx="7">
                  <c:v>Positive about myself</c:v>
                </c:pt>
                <c:pt idx="8">
                  <c:v>Positive about myself</c:v>
                </c:pt>
                <c:pt idx="9">
                  <c:v>Positive about myself</c:v>
                </c:pt>
                <c:pt idx="10">
                  <c:v>Positive about myself</c:v>
                </c:pt>
                <c:pt idx="11">
                  <c:v>Positive about myself</c:v>
                </c:pt>
                <c:pt idx="12">
                  <c:v>Positive about myself</c:v>
                </c:pt>
                <c:pt idx="13">
                  <c:v>Positive about myself</c:v>
                </c:pt>
                <c:pt idx="14">
                  <c:v>Positive about myself</c:v>
                </c:pt>
                <c:pt idx="15">
                  <c:v>Positive about myself</c:v>
                </c:pt>
                <c:pt idx="16">
                  <c:v>Positive about myself</c:v>
                </c:pt>
                <c:pt idx="17">
                  <c:v>Positive about myself</c:v>
                </c:pt>
                <c:pt idx="18">
                  <c:v>Positive about myself</c:v>
                </c:pt>
                <c:pt idx="19">
                  <c:v>Positive about myself</c:v>
                </c:pt>
                <c:pt idx="20">
                  <c:v>Positive about myself</c:v>
                </c:pt>
                <c:pt idx="21">
                  <c:v>Positive about myself</c:v>
                </c:pt>
                <c:pt idx="22">
                  <c:v>Positive about myself</c:v>
                </c:pt>
                <c:pt idx="23">
                  <c:v>Positive about myself</c:v>
                </c:pt>
                <c:pt idx="24">
                  <c:v>Positive about myself</c:v>
                </c:pt>
                <c:pt idx="25">
                  <c:v>Positive about myself</c:v>
                </c:pt>
                <c:pt idx="26">
                  <c:v>Positive about myself</c:v>
                </c:pt>
                <c:pt idx="27">
                  <c:v>Positive about myself</c:v>
                </c:pt>
                <c:pt idx="28">
                  <c:v>Positive about myself</c:v>
                </c:pt>
                <c:pt idx="29">
                  <c:v>Positive about myself</c:v>
                </c:pt>
                <c:pt idx="30">
                  <c:v>Positive about myself</c:v>
                </c:pt>
                <c:pt idx="31">
                  <c:v>Positive about myself</c:v>
                </c:pt>
                <c:pt idx="32">
                  <c:v>Positive about myself</c:v>
                </c:pt>
                <c:pt idx="33">
                  <c:v>Feeling at peace</c:v>
                </c:pt>
                <c:pt idx="34">
                  <c:v>Feeling at peace</c:v>
                </c:pt>
                <c:pt idx="35">
                  <c:v>Feeling at peace</c:v>
                </c:pt>
                <c:pt idx="36">
                  <c:v>Feeling at peace</c:v>
                </c:pt>
                <c:pt idx="37">
                  <c:v>Feeling at peace</c:v>
                </c:pt>
                <c:pt idx="38">
                  <c:v>Feeling at peace</c:v>
                </c:pt>
                <c:pt idx="39">
                  <c:v>Feeling at peace</c:v>
                </c:pt>
                <c:pt idx="40">
                  <c:v>Feeling at peace</c:v>
                </c:pt>
                <c:pt idx="41">
                  <c:v>Feeling at peace</c:v>
                </c:pt>
                <c:pt idx="42">
                  <c:v>Feeling at peace</c:v>
                </c:pt>
                <c:pt idx="43">
                  <c:v>Feeling at peace</c:v>
                </c:pt>
                <c:pt idx="44">
                  <c:v>Feeling at peace</c:v>
                </c:pt>
                <c:pt idx="45">
                  <c:v>Feeling at peace</c:v>
                </c:pt>
                <c:pt idx="46">
                  <c:v>Feeling at peace</c:v>
                </c:pt>
                <c:pt idx="47">
                  <c:v>Feeling at peace</c:v>
                </c:pt>
                <c:pt idx="48">
                  <c:v>Feeling at peace</c:v>
                </c:pt>
                <c:pt idx="49">
                  <c:v>Feeling at peace</c:v>
                </c:pt>
                <c:pt idx="50">
                  <c:v>Feeling at peace</c:v>
                </c:pt>
                <c:pt idx="51">
                  <c:v>Feeling at peace</c:v>
                </c:pt>
                <c:pt idx="52">
                  <c:v>Feeling at peace</c:v>
                </c:pt>
                <c:pt idx="53">
                  <c:v>Feeling at peace</c:v>
                </c:pt>
                <c:pt idx="54">
                  <c:v>Feeling at peace</c:v>
                </c:pt>
                <c:pt idx="55">
                  <c:v>Feeling at peace</c:v>
                </c:pt>
                <c:pt idx="56">
                  <c:v>Feeling at peace</c:v>
                </c:pt>
                <c:pt idx="57">
                  <c:v>Feeling at peace</c:v>
                </c:pt>
                <c:pt idx="58">
                  <c:v>Feeling at peace</c:v>
                </c:pt>
                <c:pt idx="59">
                  <c:v>Feeling at peace</c:v>
                </c:pt>
                <c:pt idx="60">
                  <c:v>Feeling at peace</c:v>
                </c:pt>
                <c:pt idx="61">
                  <c:v>Feeling at peace</c:v>
                </c:pt>
                <c:pt idx="62">
                  <c:v>Feeling at peace</c:v>
                </c:pt>
                <c:pt idx="63">
                  <c:v>Feeling at peace</c:v>
                </c:pt>
                <c:pt idx="64">
                  <c:v>Feeling at peace</c:v>
                </c:pt>
                <c:pt idx="65">
                  <c:v>Feeling at peace</c:v>
                </c:pt>
                <c:pt idx="66">
                  <c:v>Ability to handle daily challenges</c:v>
                </c:pt>
                <c:pt idx="67">
                  <c:v>Ability to handle daily challenges</c:v>
                </c:pt>
                <c:pt idx="68">
                  <c:v>Ability to handle daily challenges</c:v>
                </c:pt>
                <c:pt idx="69">
                  <c:v>Ability to handle daily challenges</c:v>
                </c:pt>
                <c:pt idx="70">
                  <c:v>Ability to handle daily challenges</c:v>
                </c:pt>
                <c:pt idx="71">
                  <c:v>Ability to handle daily challenges</c:v>
                </c:pt>
                <c:pt idx="72">
                  <c:v>Ability to handle daily challenges</c:v>
                </c:pt>
                <c:pt idx="73">
                  <c:v>Ability to handle daily challenges</c:v>
                </c:pt>
                <c:pt idx="74">
                  <c:v>Ability to handle daily challenges</c:v>
                </c:pt>
                <c:pt idx="75">
                  <c:v>Ability to handle daily challenges</c:v>
                </c:pt>
                <c:pt idx="76">
                  <c:v>Ability to handle daily challenges</c:v>
                </c:pt>
                <c:pt idx="77">
                  <c:v>Ability to handle daily challenges</c:v>
                </c:pt>
                <c:pt idx="78">
                  <c:v>Ability to handle daily challenges</c:v>
                </c:pt>
                <c:pt idx="79">
                  <c:v>Ability to handle daily challenges</c:v>
                </c:pt>
                <c:pt idx="80">
                  <c:v>Ability to handle daily challenges</c:v>
                </c:pt>
                <c:pt idx="81">
                  <c:v>Ability to handle daily challenges</c:v>
                </c:pt>
                <c:pt idx="82">
                  <c:v>Ability to handle daily challenges</c:v>
                </c:pt>
                <c:pt idx="83">
                  <c:v>Ability to handle daily challenges</c:v>
                </c:pt>
                <c:pt idx="84">
                  <c:v>Ability to handle daily challenges</c:v>
                </c:pt>
                <c:pt idx="85">
                  <c:v>Ability to handle daily challenges</c:v>
                </c:pt>
                <c:pt idx="86">
                  <c:v>Ability to handle daily challenges</c:v>
                </c:pt>
                <c:pt idx="87">
                  <c:v>Ability to handle daily challenges</c:v>
                </c:pt>
                <c:pt idx="88">
                  <c:v>Ability to handle daily challenges</c:v>
                </c:pt>
                <c:pt idx="89">
                  <c:v>Ability to handle daily challenges</c:v>
                </c:pt>
                <c:pt idx="90">
                  <c:v>Ability to handle daily challenges</c:v>
                </c:pt>
                <c:pt idx="91">
                  <c:v>Ability to handle daily challenges</c:v>
                </c:pt>
                <c:pt idx="92">
                  <c:v>Ability to handle daily challenges</c:v>
                </c:pt>
                <c:pt idx="93">
                  <c:v>Ability to handle daily challenges</c:v>
                </c:pt>
                <c:pt idx="94">
                  <c:v>Ability to handle daily challenges</c:v>
                </c:pt>
                <c:pt idx="95">
                  <c:v>Ability to handle daily challenges</c:v>
                </c:pt>
                <c:pt idx="96">
                  <c:v>Ability to handle daily challenges</c:v>
                </c:pt>
                <c:pt idx="97">
                  <c:v>Ability to handle daily challenges</c:v>
                </c:pt>
                <c:pt idx="98">
                  <c:v>Ability to handle daily challenges</c:v>
                </c:pt>
                <c:pt idx="99">
                  <c:v>Happiness</c:v>
                </c:pt>
                <c:pt idx="100">
                  <c:v>Energy for life</c:v>
                </c:pt>
                <c:pt idx="101">
                  <c:v>Energy for life</c:v>
                </c:pt>
                <c:pt idx="102">
                  <c:v>Energy for life</c:v>
                </c:pt>
                <c:pt idx="103">
                  <c:v>Energy for life</c:v>
                </c:pt>
                <c:pt idx="104">
                  <c:v>Energy for life</c:v>
                </c:pt>
                <c:pt idx="105">
                  <c:v>Energy for life</c:v>
                </c:pt>
                <c:pt idx="106">
                  <c:v>Energy for life</c:v>
                </c:pt>
                <c:pt idx="107">
                  <c:v>Energy for life</c:v>
                </c:pt>
                <c:pt idx="108">
                  <c:v>Energy for life</c:v>
                </c:pt>
                <c:pt idx="109">
                  <c:v>Energy for life</c:v>
                </c:pt>
                <c:pt idx="110">
                  <c:v>Energy for life</c:v>
                </c:pt>
                <c:pt idx="111">
                  <c:v>Energy for life</c:v>
                </c:pt>
                <c:pt idx="112">
                  <c:v>Energy for life</c:v>
                </c:pt>
                <c:pt idx="113">
                  <c:v>Energy for life</c:v>
                </c:pt>
                <c:pt idx="114">
                  <c:v>Energy for life</c:v>
                </c:pt>
                <c:pt idx="115">
                  <c:v>Energy for life</c:v>
                </c:pt>
                <c:pt idx="116">
                  <c:v>Energy for life</c:v>
                </c:pt>
                <c:pt idx="117">
                  <c:v>Energy for life</c:v>
                </c:pt>
                <c:pt idx="118">
                  <c:v>Energy for life</c:v>
                </c:pt>
                <c:pt idx="119">
                  <c:v>Energy for life</c:v>
                </c:pt>
                <c:pt idx="120">
                  <c:v>Energy for life</c:v>
                </c:pt>
                <c:pt idx="121">
                  <c:v>Energy for life</c:v>
                </c:pt>
                <c:pt idx="122">
                  <c:v>Energy for life</c:v>
                </c:pt>
                <c:pt idx="123">
                  <c:v>Energy for life</c:v>
                </c:pt>
                <c:pt idx="124">
                  <c:v>Energy for life</c:v>
                </c:pt>
                <c:pt idx="125">
                  <c:v>Energy for life</c:v>
                </c:pt>
                <c:pt idx="126">
                  <c:v>Energy for life</c:v>
                </c:pt>
                <c:pt idx="127">
                  <c:v>Energy for life</c:v>
                </c:pt>
                <c:pt idx="128">
                  <c:v>Energy for life</c:v>
                </c:pt>
                <c:pt idx="129">
                  <c:v>Energy for life</c:v>
                </c:pt>
                <c:pt idx="130">
                  <c:v>Energy for life</c:v>
                </c:pt>
                <c:pt idx="131">
                  <c:v>Energy for life</c:v>
                </c:pt>
                <c:pt idx="132">
                  <c:v>People to count on</c:v>
                </c:pt>
                <c:pt idx="133">
                  <c:v>People to count on</c:v>
                </c:pt>
                <c:pt idx="134">
                  <c:v>People to count on</c:v>
                </c:pt>
                <c:pt idx="135">
                  <c:v>People to count on</c:v>
                </c:pt>
                <c:pt idx="136">
                  <c:v>People to count on</c:v>
                </c:pt>
                <c:pt idx="137">
                  <c:v>People to count on</c:v>
                </c:pt>
                <c:pt idx="138">
                  <c:v>People to count on</c:v>
                </c:pt>
                <c:pt idx="139">
                  <c:v>People to count on</c:v>
                </c:pt>
                <c:pt idx="140">
                  <c:v>People to count on</c:v>
                </c:pt>
                <c:pt idx="141">
                  <c:v>People to count on</c:v>
                </c:pt>
                <c:pt idx="142">
                  <c:v>People to count on</c:v>
                </c:pt>
                <c:pt idx="143">
                  <c:v>People to count on</c:v>
                </c:pt>
                <c:pt idx="144">
                  <c:v>People to count on</c:v>
                </c:pt>
                <c:pt idx="145">
                  <c:v>People to count on</c:v>
                </c:pt>
                <c:pt idx="146">
                  <c:v>People to count on</c:v>
                </c:pt>
                <c:pt idx="147">
                  <c:v>People to count on</c:v>
                </c:pt>
                <c:pt idx="148">
                  <c:v>People to count on</c:v>
                </c:pt>
                <c:pt idx="149">
                  <c:v>People to count on</c:v>
                </c:pt>
                <c:pt idx="150">
                  <c:v>People to count on</c:v>
                </c:pt>
                <c:pt idx="151">
                  <c:v>People to count on</c:v>
                </c:pt>
                <c:pt idx="152">
                  <c:v>People to count on</c:v>
                </c:pt>
                <c:pt idx="153">
                  <c:v>People to count on</c:v>
                </c:pt>
                <c:pt idx="154">
                  <c:v>People to count on</c:v>
                </c:pt>
                <c:pt idx="155">
                  <c:v>People to count on</c:v>
                </c:pt>
                <c:pt idx="156">
                  <c:v>People to count on</c:v>
                </c:pt>
                <c:pt idx="157">
                  <c:v>People to count on</c:v>
                </c:pt>
                <c:pt idx="158">
                  <c:v>People to count on</c:v>
                </c:pt>
                <c:pt idx="159">
                  <c:v>People to count on</c:v>
                </c:pt>
                <c:pt idx="160">
                  <c:v>People to count on</c:v>
                </c:pt>
                <c:pt idx="161">
                  <c:v>People to count on</c:v>
                </c:pt>
                <c:pt idx="162">
                  <c:v>People to count on</c:v>
                </c:pt>
                <c:pt idx="163">
                  <c:v>People to count on</c:v>
                </c:pt>
                <c:pt idx="164">
                  <c:v>People to count on</c:v>
                </c:pt>
                <c:pt idx="165">
                  <c:v>UN-loneliness</c:v>
                </c:pt>
                <c:pt idx="166">
                  <c:v>UN-loneliness</c:v>
                </c:pt>
                <c:pt idx="167">
                  <c:v>UN-loneliness</c:v>
                </c:pt>
                <c:pt idx="168">
                  <c:v>UN-loneliness</c:v>
                </c:pt>
                <c:pt idx="169">
                  <c:v>UN-loneliness</c:v>
                </c:pt>
                <c:pt idx="170">
                  <c:v>UN-loneliness</c:v>
                </c:pt>
                <c:pt idx="171">
                  <c:v>UN-loneliness</c:v>
                </c:pt>
                <c:pt idx="172">
                  <c:v>UN-loneliness</c:v>
                </c:pt>
                <c:pt idx="173">
                  <c:v>UN-loneliness</c:v>
                </c:pt>
                <c:pt idx="174">
                  <c:v>UN-loneliness</c:v>
                </c:pt>
                <c:pt idx="175">
                  <c:v>UN-loneliness</c:v>
                </c:pt>
                <c:pt idx="176">
                  <c:v>UN-loneliness</c:v>
                </c:pt>
                <c:pt idx="177">
                  <c:v>UN-loneliness</c:v>
                </c:pt>
                <c:pt idx="178">
                  <c:v>UN-loneliness</c:v>
                </c:pt>
                <c:pt idx="179">
                  <c:v>UN-loneliness</c:v>
                </c:pt>
                <c:pt idx="180">
                  <c:v>UN-loneliness</c:v>
                </c:pt>
                <c:pt idx="181">
                  <c:v>UN-loneliness</c:v>
                </c:pt>
                <c:pt idx="182">
                  <c:v>UN-loneliness</c:v>
                </c:pt>
                <c:pt idx="183">
                  <c:v>UN-loneliness</c:v>
                </c:pt>
                <c:pt idx="184">
                  <c:v>UN-loneliness</c:v>
                </c:pt>
                <c:pt idx="185">
                  <c:v>UN-loneliness</c:v>
                </c:pt>
                <c:pt idx="186">
                  <c:v>UN-loneliness</c:v>
                </c:pt>
                <c:pt idx="187">
                  <c:v>UN-loneliness</c:v>
                </c:pt>
                <c:pt idx="188">
                  <c:v>UN-loneliness</c:v>
                </c:pt>
                <c:pt idx="189">
                  <c:v>UN-loneliness</c:v>
                </c:pt>
                <c:pt idx="190">
                  <c:v>UN-loneliness</c:v>
                </c:pt>
                <c:pt idx="191">
                  <c:v>UN-loneliness</c:v>
                </c:pt>
                <c:pt idx="192">
                  <c:v>UN-loneliness</c:v>
                </c:pt>
                <c:pt idx="193">
                  <c:v>UN-loneliness</c:v>
                </c:pt>
                <c:pt idx="194">
                  <c:v>UN-loneliness</c:v>
                </c:pt>
                <c:pt idx="195">
                  <c:v>UN-loneliness</c:v>
                </c:pt>
                <c:pt idx="196">
                  <c:v>UN-loneliness</c:v>
                </c:pt>
                <c:pt idx="197">
                  <c:v>UN-loneliness</c:v>
                </c:pt>
                <c:pt idx="198">
                  <c:v>Happiness</c:v>
                </c:pt>
                <c:pt idx="199">
                  <c:v>Happiness</c:v>
                </c:pt>
                <c:pt idx="200">
                  <c:v>Happiness</c:v>
                </c:pt>
                <c:pt idx="201">
                  <c:v>Happiness</c:v>
                </c:pt>
                <c:pt idx="202">
                  <c:v>Happiness</c:v>
                </c:pt>
                <c:pt idx="203">
                  <c:v>Happiness</c:v>
                </c:pt>
                <c:pt idx="204">
                  <c:v>Happiness</c:v>
                </c:pt>
                <c:pt idx="205">
                  <c:v>Happiness</c:v>
                </c:pt>
                <c:pt idx="206">
                  <c:v>Happiness</c:v>
                </c:pt>
                <c:pt idx="207">
                  <c:v>Happiness</c:v>
                </c:pt>
                <c:pt idx="208">
                  <c:v>Happiness</c:v>
                </c:pt>
                <c:pt idx="209">
                  <c:v>Happiness</c:v>
                </c:pt>
                <c:pt idx="210">
                  <c:v>Happiness</c:v>
                </c:pt>
                <c:pt idx="211">
                  <c:v>Happiness</c:v>
                </c:pt>
                <c:pt idx="212">
                  <c:v>Happiness</c:v>
                </c:pt>
                <c:pt idx="213">
                  <c:v>Happiness</c:v>
                </c:pt>
                <c:pt idx="214">
                  <c:v>Happiness</c:v>
                </c:pt>
                <c:pt idx="215">
                  <c:v>Happiness</c:v>
                </c:pt>
                <c:pt idx="216">
                  <c:v>Happiness</c:v>
                </c:pt>
                <c:pt idx="217">
                  <c:v>Happiness</c:v>
                </c:pt>
                <c:pt idx="218">
                  <c:v>Happiness</c:v>
                </c:pt>
                <c:pt idx="219">
                  <c:v>Happiness</c:v>
                </c:pt>
                <c:pt idx="220">
                  <c:v>Happiness</c:v>
                </c:pt>
                <c:pt idx="221">
                  <c:v>Happiness</c:v>
                </c:pt>
                <c:pt idx="222">
                  <c:v>Happiness</c:v>
                </c:pt>
                <c:pt idx="223">
                  <c:v>Happiness</c:v>
                </c:pt>
                <c:pt idx="224">
                  <c:v>Happiness</c:v>
                </c:pt>
                <c:pt idx="225">
                  <c:v>Happiness</c:v>
                </c:pt>
                <c:pt idx="226">
                  <c:v>Happiness</c:v>
                </c:pt>
                <c:pt idx="227">
                  <c:v>Happiness</c:v>
                </c:pt>
                <c:pt idx="228">
                  <c:v>Happiness</c:v>
                </c:pt>
                <c:pt idx="229">
                  <c:v>Happiness</c:v>
                </c:pt>
                <c:pt idx="230">
                  <c:v>Happiness</c:v>
                </c:pt>
                <c:pt idx="231">
                  <c:v>Happy childhood</c:v>
                </c:pt>
                <c:pt idx="232">
                  <c:v>Happy childhood</c:v>
                </c:pt>
                <c:pt idx="233">
                  <c:v>Happy childhood</c:v>
                </c:pt>
                <c:pt idx="234">
                  <c:v>Happy childhood</c:v>
                </c:pt>
                <c:pt idx="235">
                  <c:v>Happy childhood</c:v>
                </c:pt>
                <c:pt idx="236">
                  <c:v>Happy childhood</c:v>
                </c:pt>
                <c:pt idx="237">
                  <c:v>Happy childhood</c:v>
                </c:pt>
                <c:pt idx="238">
                  <c:v>Happy childhood</c:v>
                </c:pt>
                <c:pt idx="239">
                  <c:v>Happy childhood</c:v>
                </c:pt>
                <c:pt idx="240">
                  <c:v>Happy childhood</c:v>
                </c:pt>
                <c:pt idx="241">
                  <c:v>Happy childhood</c:v>
                </c:pt>
                <c:pt idx="242">
                  <c:v>Happy childhood</c:v>
                </c:pt>
                <c:pt idx="243">
                  <c:v>Happy childhood</c:v>
                </c:pt>
                <c:pt idx="244">
                  <c:v>Happy childhood</c:v>
                </c:pt>
                <c:pt idx="245">
                  <c:v>Happy childhood</c:v>
                </c:pt>
                <c:pt idx="246">
                  <c:v>Happy childhood</c:v>
                </c:pt>
                <c:pt idx="247">
                  <c:v>Happy childhood</c:v>
                </c:pt>
                <c:pt idx="248">
                  <c:v>Happy childhood</c:v>
                </c:pt>
                <c:pt idx="249">
                  <c:v>Happy childhood</c:v>
                </c:pt>
                <c:pt idx="250">
                  <c:v>Happy childhood</c:v>
                </c:pt>
                <c:pt idx="251">
                  <c:v>Happy childhood</c:v>
                </c:pt>
                <c:pt idx="252">
                  <c:v>Happy childhood</c:v>
                </c:pt>
                <c:pt idx="253">
                  <c:v>Happy childhood</c:v>
                </c:pt>
                <c:pt idx="254">
                  <c:v>Happy childhood</c:v>
                </c:pt>
                <c:pt idx="255">
                  <c:v>Happy childhood</c:v>
                </c:pt>
                <c:pt idx="256">
                  <c:v>Happy childhood</c:v>
                </c:pt>
                <c:pt idx="257">
                  <c:v>Happy childhood</c:v>
                </c:pt>
                <c:pt idx="258">
                  <c:v>Happy childhood</c:v>
                </c:pt>
                <c:pt idx="259">
                  <c:v>Happy childhood</c:v>
                </c:pt>
                <c:pt idx="260">
                  <c:v>Happy childhood</c:v>
                </c:pt>
                <c:pt idx="261">
                  <c:v>Happy childhood</c:v>
                </c:pt>
                <c:pt idx="262">
                  <c:v>Happy childhood</c:v>
                </c:pt>
                <c:pt idx="263">
                  <c:v>Happy childhood</c:v>
                </c:pt>
                <c:pt idx="264">
                  <c:v>Life satisfaction</c:v>
                </c:pt>
                <c:pt idx="265">
                  <c:v>Life satisfaction</c:v>
                </c:pt>
                <c:pt idx="266">
                  <c:v>Life satisfaction</c:v>
                </c:pt>
                <c:pt idx="267">
                  <c:v>Life satisfaction</c:v>
                </c:pt>
                <c:pt idx="268">
                  <c:v>Life satisfaction</c:v>
                </c:pt>
                <c:pt idx="269">
                  <c:v>Life satisfaction</c:v>
                </c:pt>
                <c:pt idx="270">
                  <c:v>Life satisfaction</c:v>
                </c:pt>
                <c:pt idx="271">
                  <c:v>Life satisfaction</c:v>
                </c:pt>
                <c:pt idx="272">
                  <c:v>Life satisfaction</c:v>
                </c:pt>
                <c:pt idx="273">
                  <c:v>Life satisfaction</c:v>
                </c:pt>
                <c:pt idx="274">
                  <c:v>Life satisfaction</c:v>
                </c:pt>
                <c:pt idx="275">
                  <c:v>Life satisfaction</c:v>
                </c:pt>
                <c:pt idx="276">
                  <c:v>Life satisfaction</c:v>
                </c:pt>
                <c:pt idx="277">
                  <c:v>Life satisfaction</c:v>
                </c:pt>
                <c:pt idx="278">
                  <c:v>Life satisfaction</c:v>
                </c:pt>
                <c:pt idx="279">
                  <c:v>Life satisfaction</c:v>
                </c:pt>
                <c:pt idx="280">
                  <c:v>Life satisfaction</c:v>
                </c:pt>
                <c:pt idx="281">
                  <c:v>Life satisfaction</c:v>
                </c:pt>
                <c:pt idx="282">
                  <c:v>Life satisfaction</c:v>
                </c:pt>
                <c:pt idx="283">
                  <c:v>Life satisfaction</c:v>
                </c:pt>
                <c:pt idx="284">
                  <c:v>Life satisfaction</c:v>
                </c:pt>
                <c:pt idx="285">
                  <c:v>Life satisfaction</c:v>
                </c:pt>
                <c:pt idx="286">
                  <c:v>Life satisfaction</c:v>
                </c:pt>
                <c:pt idx="287">
                  <c:v>Life satisfaction</c:v>
                </c:pt>
                <c:pt idx="288">
                  <c:v>Life satisfaction</c:v>
                </c:pt>
                <c:pt idx="289">
                  <c:v>Life satisfaction</c:v>
                </c:pt>
                <c:pt idx="290">
                  <c:v>Life satisfaction</c:v>
                </c:pt>
                <c:pt idx="291">
                  <c:v>Life satisfaction</c:v>
                </c:pt>
                <c:pt idx="292">
                  <c:v>Life satisfaction</c:v>
                </c:pt>
                <c:pt idx="293">
                  <c:v>Life satisfaction</c:v>
                </c:pt>
                <c:pt idx="294">
                  <c:v>Life satisfaction</c:v>
                </c:pt>
                <c:pt idx="295">
                  <c:v>Life satisfaction</c:v>
                </c:pt>
                <c:pt idx="296">
                  <c:v>Life satisfaction</c:v>
                </c:pt>
                <c:pt idx="297">
                  <c:v>Hope</c:v>
                </c:pt>
                <c:pt idx="298">
                  <c:v>Hope</c:v>
                </c:pt>
                <c:pt idx="299">
                  <c:v>Hope</c:v>
                </c:pt>
                <c:pt idx="300">
                  <c:v>Hope</c:v>
                </c:pt>
                <c:pt idx="301">
                  <c:v>Hope</c:v>
                </c:pt>
                <c:pt idx="302">
                  <c:v>Hope</c:v>
                </c:pt>
                <c:pt idx="303">
                  <c:v>Hope</c:v>
                </c:pt>
                <c:pt idx="304">
                  <c:v>Hope</c:v>
                </c:pt>
                <c:pt idx="305">
                  <c:v>Hope</c:v>
                </c:pt>
                <c:pt idx="306">
                  <c:v>Hope</c:v>
                </c:pt>
                <c:pt idx="307">
                  <c:v>Hope</c:v>
                </c:pt>
                <c:pt idx="308">
                  <c:v>Hope</c:v>
                </c:pt>
                <c:pt idx="309">
                  <c:v>Hope</c:v>
                </c:pt>
                <c:pt idx="310">
                  <c:v>Hope</c:v>
                </c:pt>
                <c:pt idx="311">
                  <c:v>Hope</c:v>
                </c:pt>
                <c:pt idx="312">
                  <c:v>Hope</c:v>
                </c:pt>
                <c:pt idx="313">
                  <c:v>Hope</c:v>
                </c:pt>
                <c:pt idx="314">
                  <c:v>Hope</c:v>
                </c:pt>
                <c:pt idx="315">
                  <c:v>Hope</c:v>
                </c:pt>
                <c:pt idx="316">
                  <c:v>Hope</c:v>
                </c:pt>
                <c:pt idx="317">
                  <c:v>Hope</c:v>
                </c:pt>
                <c:pt idx="318">
                  <c:v>Hope</c:v>
                </c:pt>
                <c:pt idx="319">
                  <c:v>Hope</c:v>
                </c:pt>
                <c:pt idx="320">
                  <c:v>Hope</c:v>
                </c:pt>
                <c:pt idx="321">
                  <c:v>Hope</c:v>
                </c:pt>
                <c:pt idx="322">
                  <c:v>Hope</c:v>
                </c:pt>
                <c:pt idx="323">
                  <c:v>Hope</c:v>
                </c:pt>
                <c:pt idx="324">
                  <c:v>Hope</c:v>
                </c:pt>
                <c:pt idx="325">
                  <c:v>Hope</c:v>
                </c:pt>
                <c:pt idx="326">
                  <c:v>Hope</c:v>
                </c:pt>
                <c:pt idx="327">
                  <c:v>Hope</c:v>
                </c:pt>
                <c:pt idx="328">
                  <c:v>Hope</c:v>
                </c:pt>
                <c:pt idx="329">
                  <c:v>Hope</c:v>
                </c:pt>
                <c:pt idx="330">
                  <c:v>Joy</c:v>
                </c:pt>
                <c:pt idx="331">
                  <c:v>Joy</c:v>
                </c:pt>
                <c:pt idx="332">
                  <c:v>Joy</c:v>
                </c:pt>
                <c:pt idx="333">
                  <c:v>Joy</c:v>
                </c:pt>
                <c:pt idx="334">
                  <c:v>Joy</c:v>
                </c:pt>
                <c:pt idx="335">
                  <c:v>Joy</c:v>
                </c:pt>
                <c:pt idx="336">
                  <c:v>Joy</c:v>
                </c:pt>
                <c:pt idx="337">
                  <c:v>Joy</c:v>
                </c:pt>
                <c:pt idx="338">
                  <c:v>Joy</c:v>
                </c:pt>
                <c:pt idx="339">
                  <c:v>Joy</c:v>
                </c:pt>
                <c:pt idx="340">
                  <c:v>Joy</c:v>
                </c:pt>
                <c:pt idx="341">
                  <c:v>Joy</c:v>
                </c:pt>
                <c:pt idx="342">
                  <c:v>Joy</c:v>
                </c:pt>
                <c:pt idx="343">
                  <c:v>Joy</c:v>
                </c:pt>
                <c:pt idx="344">
                  <c:v>Joy</c:v>
                </c:pt>
                <c:pt idx="345">
                  <c:v>Joy</c:v>
                </c:pt>
                <c:pt idx="346">
                  <c:v>Joy</c:v>
                </c:pt>
                <c:pt idx="347">
                  <c:v>Joy</c:v>
                </c:pt>
                <c:pt idx="348">
                  <c:v>Joy</c:v>
                </c:pt>
                <c:pt idx="349">
                  <c:v>Joy</c:v>
                </c:pt>
                <c:pt idx="350">
                  <c:v>Joy</c:v>
                </c:pt>
                <c:pt idx="351">
                  <c:v>Joy</c:v>
                </c:pt>
                <c:pt idx="352">
                  <c:v>Joy</c:v>
                </c:pt>
                <c:pt idx="353">
                  <c:v>Joy</c:v>
                </c:pt>
                <c:pt idx="354">
                  <c:v>Joy</c:v>
                </c:pt>
                <c:pt idx="355">
                  <c:v>Joy</c:v>
                </c:pt>
                <c:pt idx="356">
                  <c:v>Joy</c:v>
                </c:pt>
                <c:pt idx="357">
                  <c:v>Joy</c:v>
                </c:pt>
                <c:pt idx="358">
                  <c:v>Joy</c:v>
                </c:pt>
                <c:pt idx="359">
                  <c:v>Joy</c:v>
                </c:pt>
                <c:pt idx="360">
                  <c:v>Joy</c:v>
                </c:pt>
                <c:pt idx="361">
                  <c:v>Joy</c:v>
                </c:pt>
                <c:pt idx="362">
                  <c:v>Joy</c:v>
                </c:pt>
                <c:pt idx="363">
                  <c:v>Personal health</c:v>
                </c:pt>
                <c:pt idx="364">
                  <c:v>Personal health</c:v>
                </c:pt>
                <c:pt idx="365">
                  <c:v>Personal health</c:v>
                </c:pt>
                <c:pt idx="366">
                  <c:v>Personal health</c:v>
                </c:pt>
                <c:pt idx="367">
                  <c:v>Personal health</c:v>
                </c:pt>
                <c:pt idx="368">
                  <c:v>Personal health</c:v>
                </c:pt>
                <c:pt idx="369">
                  <c:v>Personal health</c:v>
                </c:pt>
                <c:pt idx="370">
                  <c:v>Personal health</c:v>
                </c:pt>
                <c:pt idx="371">
                  <c:v>Personal health</c:v>
                </c:pt>
                <c:pt idx="372">
                  <c:v>Personal health</c:v>
                </c:pt>
                <c:pt idx="373">
                  <c:v>Personal health</c:v>
                </c:pt>
                <c:pt idx="374">
                  <c:v>Personal health</c:v>
                </c:pt>
                <c:pt idx="375">
                  <c:v>Personal health</c:v>
                </c:pt>
                <c:pt idx="376">
                  <c:v>Personal health</c:v>
                </c:pt>
                <c:pt idx="377">
                  <c:v>Personal health</c:v>
                </c:pt>
                <c:pt idx="378">
                  <c:v>Personal health</c:v>
                </c:pt>
                <c:pt idx="379">
                  <c:v>Personal health</c:v>
                </c:pt>
                <c:pt idx="380">
                  <c:v>Personal health</c:v>
                </c:pt>
                <c:pt idx="381">
                  <c:v>Personal health</c:v>
                </c:pt>
                <c:pt idx="382">
                  <c:v>Personal health</c:v>
                </c:pt>
                <c:pt idx="383">
                  <c:v>Personal health</c:v>
                </c:pt>
                <c:pt idx="384">
                  <c:v>Personal health</c:v>
                </c:pt>
                <c:pt idx="385">
                  <c:v>Personal health</c:v>
                </c:pt>
                <c:pt idx="386">
                  <c:v>Personal health</c:v>
                </c:pt>
                <c:pt idx="387">
                  <c:v>Personal health</c:v>
                </c:pt>
                <c:pt idx="388">
                  <c:v>Personal health</c:v>
                </c:pt>
                <c:pt idx="389">
                  <c:v>Personal health</c:v>
                </c:pt>
                <c:pt idx="390">
                  <c:v>Personal health</c:v>
                </c:pt>
                <c:pt idx="391">
                  <c:v>Personal health</c:v>
                </c:pt>
                <c:pt idx="392">
                  <c:v>Personal health</c:v>
                </c:pt>
                <c:pt idx="393">
                  <c:v>Personal health</c:v>
                </c:pt>
                <c:pt idx="394">
                  <c:v>Personal health</c:v>
                </c:pt>
                <c:pt idx="395">
                  <c:v>Personal health</c:v>
                </c:pt>
                <c:pt idx="396">
                  <c:v>Spiritual well-being</c:v>
                </c:pt>
                <c:pt idx="397">
                  <c:v>Spiritual well-being</c:v>
                </c:pt>
                <c:pt idx="398">
                  <c:v>Spiritual well-being</c:v>
                </c:pt>
                <c:pt idx="399">
                  <c:v>Spiritual well-being</c:v>
                </c:pt>
                <c:pt idx="400">
                  <c:v>Spiritual well-being</c:v>
                </c:pt>
                <c:pt idx="401">
                  <c:v>Spiritual well-being</c:v>
                </c:pt>
                <c:pt idx="402">
                  <c:v>Spiritual well-being</c:v>
                </c:pt>
                <c:pt idx="403">
                  <c:v>Spiritual well-being</c:v>
                </c:pt>
                <c:pt idx="404">
                  <c:v>Spiritual well-being</c:v>
                </c:pt>
                <c:pt idx="405">
                  <c:v>Spiritual well-being</c:v>
                </c:pt>
                <c:pt idx="406">
                  <c:v>Spiritual well-being</c:v>
                </c:pt>
                <c:pt idx="407">
                  <c:v>Spiritual well-being</c:v>
                </c:pt>
                <c:pt idx="408">
                  <c:v>Spiritual well-being</c:v>
                </c:pt>
                <c:pt idx="409">
                  <c:v>Spiritual well-being</c:v>
                </c:pt>
                <c:pt idx="410">
                  <c:v>Spiritual well-being</c:v>
                </c:pt>
                <c:pt idx="411">
                  <c:v>Spiritual well-being</c:v>
                </c:pt>
                <c:pt idx="412">
                  <c:v>Spiritual well-being</c:v>
                </c:pt>
                <c:pt idx="413">
                  <c:v>Spiritual well-being</c:v>
                </c:pt>
                <c:pt idx="414">
                  <c:v>Spiritual well-being</c:v>
                </c:pt>
                <c:pt idx="415">
                  <c:v>Spiritual well-being</c:v>
                </c:pt>
                <c:pt idx="416">
                  <c:v>Spiritual well-being</c:v>
                </c:pt>
                <c:pt idx="417">
                  <c:v>Spiritual well-being</c:v>
                </c:pt>
                <c:pt idx="418">
                  <c:v>Spiritual well-being</c:v>
                </c:pt>
                <c:pt idx="419">
                  <c:v>Spiritual well-being</c:v>
                </c:pt>
                <c:pt idx="420">
                  <c:v>Spiritual well-being</c:v>
                </c:pt>
                <c:pt idx="421">
                  <c:v>Spiritual well-being</c:v>
                </c:pt>
                <c:pt idx="422">
                  <c:v>Spiritual well-being</c:v>
                </c:pt>
                <c:pt idx="423">
                  <c:v>Spiritual well-being</c:v>
                </c:pt>
                <c:pt idx="424">
                  <c:v>Spiritual well-being</c:v>
                </c:pt>
                <c:pt idx="425">
                  <c:v>Spiritual well-being</c:v>
                </c:pt>
                <c:pt idx="426">
                  <c:v>Spiritual well-being</c:v>
                </c:pt>
                <c:pt idx="427">
                  <c:v>Spiritual well-being</c:v>
                </c:pt>
                <c:pt idx="428">
                  <c:v>Spiritual well-being</c:v>
                </c:pt>
                <c:pt idx="429">
                  <c:v>Feeling loved</c:v>
                </c:pt>
                <c:pt idx="430">
                  <c:v>Feeling loved</c:v>
                </c:pt>
                <c:pt idx="431">
                  <c:v>Feeling loved</c:v>
                </c:pt>
                <c:pt idx="432">
                  <c:v>Feeling loved</c:v>
                </c:pt>
                <c:pt idx="433">
                  <c:v>Feeling loved</c:v>
                </c:pt>
                <c:pt idx="434">
                  <c:v>Feeling loved</c:v>
                </c:pt>
                <c:pt idx="435">
                  <c:v>Feeling loved</c:v>
                </c:pt>
                <c:pt idx="436">
                  <c:v>Feeling loved</c:v>
                </c:pt>
                <c:pt idx="437">
                  <c:v>Feeling loved</c:v>
                </c:pt>
                <c:pt idx="438">
                  <c:v>Feeling loved</c:v>
                </c:pt>
                <c:pt idx="439">
                  <c:v>Feeling loved</c:v>
                </c:pt>
                <c:pt idx="440">
                  <c:v>Feeling loved</c:v>
                </c:pt>
                <c:pt idx="441">
                  <c:v>Feeling loved</c:v>
                </c:pt>
                <c:pt idx="442">
                  <c:v>Feeling loved</c:v>
                </c:pt>
                <c:pt idx="443">
                  <c:v>Feeling loved</c:v>
                </c:pt>
                <c:pt idx="444">
                  <c:v>Feeling loved</c:v>
                </c:pt>
                <c:pt idx="445">
                  <c:v>Feeling loved</c:v>
                </c:pt>
                <c:pt idx="446">
                  <c:v>Feeling loved</c:v>
                </c:pt>
                <c:pt idx="447">
                  <c:v>Feeling loved</c:v>
                </c:pt>
                <c:pt idx="448">
                  <c:v>Feeling loved</c:v>
                </c:pt>
                <c:pt idx="449">
                  <c:v>Feeling loved</c:v>
                </c:pt>
                <c:pt idx="450">
                  <c:v>Feeling loved</c:v>
                </c:pt>
                <c:pt idx="451">
                  <c:v>Feeling loved</c:v>
                </c:pt>
                <c:pt idx="452">
                  <c:v>Feeling loved</c:v>
                </c:pt>
                <c:pt idx="453">
                  <c:v>Feeling loved</c:v>
                </c:pt>
                <c:pt idx="454">
                  <c:v>Feeling loved</c:v>
                </c:pt>
                <c:pt idx="455">
                  <c:v>Feeling loved</c:v>
                </c:pt>
                <c:pt idx="456">
                  <c:v>Feeling loved</c:v>
                </c:pt>
                <c:pt idx="457">
                  <c:v>Feeling loved</c:v>
                </c:pt>
                <c:pt idx="458">
                  <c:v>Feeling loved</c:v>
                </c:pt>
                <c:pt idx="459">
                  <c:v>Feeling loved</c:v>
                </c:pt>
                <c:pt idx="460">
                  <c:v>Feeling loved</c:v>
                </c:pt>
                <c:pt idx="461">
                  <c:v>Feeling loved</c:v>
                </c:pt>
                <c:pt idx="462">
                  <c:v>Personal health</c:v>
                </c:pt>
                <c:pt idx="463">
                  <c:v>Personal health</c:v>
                </c:pt>
                <c:pt idx="464">
                  <c:v>Personal health</c:v>
                </c:pt>
                <c:pt idx="465">
                  <c:v>Personal health</c:v>
                </c:pt>
                <c:pt idx="466">
                  <c:v>Personal health</c:v>
                </c:pt>
                <c:pt idx="467">
                  <c:v>Personal health</c:v>
                </c:pt>
                <c:pt idx="468">
                  <c:v>Personal health</c:v>
                </c:pt>
                <c:pt idx="469">
                  <c:v>Personal health</c:v>
                </c:pt>
                <c:pt idx="470">
                  <c:v>Personal health</c:v>
                </c:pt>
                <c:pt idx="471">
                  <c:v>Personal health</c:v>
                </c:pt>
                <c:pt idx="472">
                  <c:v>Personal health</c:v>
                </c:pt>
                <c:pt idx="473">
                  <c:v>Personal health</c:v>
                </c:pt>
                <c:pt idx="474">
                  <c:v>Personal health</c:v>
                </c:pt>
                <c:pt idx="475">
                  <c:v>Personal health</c:v>
                </c:pt>
                <c:pt idx="476">
                  <c:v>Personal health</c:v>
                </c:pt>
                <c:pt idx="477">
                  <c:v>Personal health</c:v>
                </c:pt>
                <c:pt idx="478">
                  <c:v>Personal health</c:v>
                </c:pt>
                <c:pt idx="479">
                  <c:v>Personal health</c:v>
                </c:pt>
                <c:pt idx="480">
                  <c:v>Personal health</c:v>
                </c:pt>
                <c:pt idx="481">
                  <c:v>Personal health</c:v>
                </c:pt>
                <c:pt idx="482">
                  <c:v>Personal health</c:v>
                </c:pt>
                <c:pt idx="483">
                  <c:v>Personal health</c:v>
                </c:pt>
                <c:pt idx="484">
                  <c:v>Personal health</c:v>
                </c:pt>
                <c:pt idx="485">
                  <c:v>Personal health</c:v>
                </c:pt>
                <c:pt idx="486">
                  <c:v>Personal health</c:v>
                </c:pt>
                <c:pt idx="487">
                  <c:v>Personal health</c:v>
                </c:pt>
                <c:pt idx="488">
                  <c:v>Personal health</c:v>
                </c:pt>
                <c:pt idx="489">
                  <c:v>Personal health</c:v>
                </c:pt>
                <c:pt idx="490">
                  <c:v>Personal health</c:v>
                </c:pt>
                <c:pt idx="491">
                  <c:v>Personal health</c:v>
                </c:pt>
                <c:pt idx="492">
                  <c:v>Personal health</c:v>
                </c:pt>
                <c:pt idx="493">
                  <c:v>Personal health</c:v>
                </c:pt>
                <c:pt idx="494">
                  <c:v>Personal health</c:v>
                </c:pt>
                <c:pt idx="495">
                  <c:v>Eating habits</c:v>
                </c:pt>
                <c:pt idx="496">
                  <c:v>Eating habits</c:v>
                </c:pt>
                <c:pt idx="497">
                  <c:v>Eating habits</c:v>
                </c:pt>
                <c:pt idx="498">
                  <c:v>Eating habits</c:v>
                </c:pt>
                <c:pt idx="499">
                  <c:v>Eating habits</c:v>
                </c:pt>
                <c:pt idx="500">
                  <c:v>Eating habits</c:v>
                </c:pt>
                <c:pt idx="501">
                  <c:v>Eating habits</c:v>
                </c:pt>
                <c:pt idx="502">
                  <c:v>Eating habits</c:v>
                </c:pt>
                <c:pt idx="503">
                  <c:v>Eating habits</c:v>
                </c:pt>
                <c:pt idx="504">
                  <c:v>Eating habits</c:v>
                </c:pt>
                <c:pt idx="505">
                  <c:v>Eating habits</c:v>
                </c:pt>
                <c:pt idx="506">
                  <c:v>Eating habits</c:v>
                </c:pt>
                <c:pt idx="507">
                  <c:v>Eating habits</c:v>
                </c:pt>
                <c:pt idx="508">
                  <c:v>Eating habits</c:v>
                </c:pt>
                <c:pt idx="509">
                  <c:v>Eating habits</c:v>
                </c:pt>
                <c:pt idx="510">
                  <c:v>Eating habits</c:v>
                </c:pt>
                <c:pt idx="511">
                  <c:v>Eating habits</c:v>
                </c:pt>
                <c:pt idx="512">
                  <c:v>Eating habits</c:v>
                </c:pt>
                <c:pt idx="513">
                  <c:v>Eating habits</c:v>
                </c:pt>
                <c:pt idx="514">
                  <c:v>Eating habits</c:v>
                </c:pt>
                <c:pt idx="515">
                  <c:v>Eating habits</c:v>
                </c:pt>
                <c:pt idx="516">
                  <c:v>Eating habits</c:v>
                </c:pt>
                <c:pt idx="517">
                  <c:v>Eating habits</c:v>
                </c:pt>
                <c:pt idx="518">
                  <c:v>Eating habits</c:v>
                </c:pt>
                <c:pt idx="519">
                  <c:v>Eating habits</c:v>
                </c:pt>
                <c:pt idx="520">
                  <c:v>Eating habits</c:v>
                </c:pt>
                <c:pt idx="521">
                  <c:v>Eating habits</c:v>
                </c:pt>
                <c:pt idx="522">
                  <c:v>Eating habits</c:v>
                </c:pt>
                <c:pt idx="523">
                  <c:v>Eating habits</c:v>
                </c:pt>
                <c:pt idx="524">
                  <c:v>Eating habits</c:v>
                </c:pt>
                <c:pt idx="525">
                  <c:v>Eating habits</c:v>
                </c:pt>
                <c:pt idx="526">
                  <c:v>Eating habits</c:v>
                </c:pt>
                <c:pt idx="527">
                  <c:v>Eating habits</c:v>
                </c:pt>
                <c:pt idx="528">
                  <c:v>Eating habits</c:v>
                </c:pt>
                <c:pt idx="529">
                  <c:v>Sleep</c:v>
                </c:pt>
                <c:pt idx="530">
                  <c:v>Sleep</c:v>
                </c:pt>
                <c:pt idx="531">
                  <c:v>Sleep</c:v>
                </c:pt>
                <c:pt idx="532">
                  <c:v>Sleep</c:v>
                </c:pt>
                <c:pt idx="533">
                  <c:v>Sleep</c:v>
                </c:pt>
                <c:pt idx="534">
                  <c:v>Sleep</c:v>
                </c:pt>
                <c:pt idx="535">
                  <c:v>Sleep</c:v>
                </c:pt>
                <c:pt idx="536">
                  <c:v>Sleep</c:v>
                </c:pt>
                <c:pt idx="537">
                  <c:v>Sleep</c:v>
                </c:pt>
                <c:pt idx="538">
                  <c:v>Sleep</c:v>
                </c:pt>
                <c:pt idx="539">
                  <c:v>Sleep</c:v>
                </c:pt>
                <c:pt idx="540">
                  <c:v>Sleep</c:v>
                </c:pt>
                <c:pt idx="541">
                  <c:v>Sleep</c:v>
                </c:pt>
                <c:pt idx="542">
                  <c:v>Sleep</c:v>
                </c:pt>
                <c:pt idx="543">
                  <c:v>Sleep</c:v>
                </c:pt>
                <c:pt idx="544">
                  <c:v>Sleep</c:v>
                </c:pt>
                <c:pt idx="545">
                  <c:v>Sleep</c:v>
                </c:pt>
                <c:pt idx="546">
                  <c:v>Sleep</c:v>
                </c:pt>
                <c:pt idx="547">
                  <c:v>Sleep</c:v>
                </c:pt>
                <c:pt idx="548">
                  <c:v>Sleep</c:v>
                </c:pt>
                <c:pt idx="549">
                  <c:v>Sleep</c:v>
                </c:pt>
                <c:pt idx="550">
                  <c:v>Sleep</c:v>
                </c:pt>
                <c:pt idx="551">
                  <c:v>Sleep</c:v>
                </c:pt>
                <c:pt idx="552">
                  <c:v>Sleep</c:v>
                </c:pt>
                <c:pt idx="553">
                  <c:v>Sleep</c:v>
                </c:pt>
                <c:pt idx="554">
                  <c:v>Sleep</c:v>
                </c:pt>
                <c:pt idx="555">
                  <c:v>Sleep</c:v>
                </c:pt>
                <c:pt idx="556">
                  <c:v>Sleep</c:v>
                </c:pt>
                <c:pt idx="557">
                  <c:v>Sleep</c:v>
                </c:pt>
                <c:pt idx="558">
                  <c:v>Sleep</c:v>
                </c:pt>
                <c:pt idx="559">
                  <c:v>Sleep</c:v>
                </c:pt>
                <c:pt idx="560">
                  <c:v>Sleep</c:v>
                </c:pt>
                <c:pt idx="561">
                  <c:v>Free from anxiety</c:v>
                </c:pt>
                <c:pt idx="562">
                  <c:v>Free from anxiety</c:v>
                </c:pt>
                <c:pt idx="563">
                  <c:v>Free from anxiety</c:v>
                </c:pt>
                <c:pt idx="564">
                  <c:v>Free from anxiety</c:v>
                </c:pt>
                <c:pt idx="565">
                  <c:v>Free from anxiety</c:v>
                </c:pt>
                <c:pt idx="566">
                  <c:v>Free from anxiety</c:v>
                </c:pt>
                <c:pt idx="567">
                  <c:v>Free from anxiety</c:v>
                </c:pt>
                <c:pt idx="568">
                  <c:v>Free from anxiety</c:v>
                </c:pt>
                <c:pt idx="569">
                  <c:v>Free from anxiety</c:v>
                </c:pt>
                <c:pt idx="570">
                  <c:v>Free from anxiety</c:v>
                </c:pt>
                <c:pt idx="571">
                  <c:v>Free from anxiety</c:v>
                </c:pt>
                <c:pt idx="572">
                  <c:v>Free from anxiety</c:v>
                </c:pt>
                <c:pt idx="573">
                  <c:v>Free from anxiety</c:v>
                </c:pt>
                <c:pt idx="574">
                  <c:v>Free from anxiety</c:v>
                </c:pt>
                <c:pt idx="575">
                  <c:v>Free from anxiety</c:v>
                </c:pt>
                <c:pt idx="576">
                  <c:v>Free from anxiety</c:v>
                </c:pt>
                <c:pt idx="577">
                  <c:v>Free from anxiety</c:v>
                </c:pt>
                <c:pt idx="578">
                  <c:v>Free from anxiety</c:v>
                </c:pt>
                <c:pt idx="579">
                  <c:v>Free from anxiety</c:v>
                </c:pt>
                <c:pt idx="580">
                  <c:v>Free from anxiety</c:v>
                </c:pt>
                <c:pt idx="581">
                  <c:v>Free from anxiety</c:v>
                </c:pt>
                <c:pt idx="582">
                  <c:v>Free from anxiety</c:v>
                </c:pt>
                <c:pt idx="583">
                  <c:v>Free from anxiety</c:v>
                </c:pt>
                <c:pt idx="584">
                  <c:v>Free from anxiety</c:v>
                </c:pt>
                <c:pt idx="585">
                  <c:v>Free from anxiety</c:v>
                </c:pt>
                <c:pt idx="586">
                  <c:v>Free from anxiety</c:v>
                </c:pt>
                <c:pt idx="587">
                  <c:v>Free from anxiety</c:v>
                </c:pt>
                <c:pt idx="588">
                  <c:v>Free from anxiety</c:v>
                </c:pt>
                <c:pt idx="589">
                  <c:v>Free from anxiety</c:v>
                </c:pt>
                <c:pt idx="590">
                  <c:v>Free from anxiety</c:v>
                </c:pt>
                <c:pt idx="591">
                  <c:v>Free from anxiety</c:v>
                </c:pt>
                <c:pt idx="592">
                  <c:v>Free from anxiety</c:v>
                </c:pt>
                <c:pt idx="593">
                  <c:v>Free from anxiety</c:v>
                </c:pt>
                <c:pt idx="594">
                  <c:v>Satisfaction with income</c:v>
                </c:pt>
                <c:pt idx="595">
                  <c:v>Satisfaction with income</c:v>
                </c:pt>
                <c:pt idx="596">
                  <c:v>Satisfaction with income</c:v>
                </c:pt>
                <c:pt idx="597">
                  <c:v>Satisfaction with income</c:v>
                </c:pt>
                <c:pt idx="598">
                  <c:v>Satisfaction with income</c:v>
                </c:pt>
                <c:pt idx="599">
                  <c:v>Satisfaction with income</c:v>
                </c:pt>
                <c:pt idx="600">
                  <c:v>Satisfaction with income</c:v>
                </c:pt>
                <c:pt idx="601">
                  <c:v>Satisfaction with income</c:v>
                </c:pt>
                <c:pt idx="602">
                  <c:v>Satisfaction with income</c:v>
                </c:pt>
                <c:pt idx="603">
                  <c:v>Satisfaction with income</c:v>
                </c:pt>
                <c:pt idx="604">
                  <c:v>Satisfaction with income</c:v>
                </c:pt>
                <c:pt idx="605">
                  <c:v>Satisfaction with income</c:v>
                </c:pt>
                <c:pt idx="606">
                  <c:v>Satisfaction with income</c:v>
                </c:pt>
                <c:pt idx="607">
                  <c:v>Satisfaction with income</c:v>
                </c:pt>
                <c:pt idx="608">
                  <c:v>Satisfaction with income</c:v>
                </c:pt>
                <c:pt idx="609">
                  <c:v>Satisfaction with income</c:v>
                </c:pt>
                <c:pt idx="610">
                  <c:v>Satisfaction with income</c:v>
                </c:pt>
                <c:pt idx="611">
                  <c:v>Satisfaction with income</c:v>
                </c:pt>
                <c:pt idx="612">
                  <c:v>Satisfaction with income</c:v>
                </c:pt>
                <c:pt idx="613">
                  <c:v>Satisfaction with income</c:v>
                </c:pt>
                <c:pt idx="614">
                  <c:v>Satisfaction with income</c:v>
                </c:pt>
                <c:pt idx="615">
                  <c:v>Satisfaction with income</c:v>
                </c:pt>
                <c:pt idx="616">
                  <c:v>Satisfaction with income</c:v>
                </c:pt>
                <c:pt idx="617">
                  <c:v>Satisfaction with income</c:v>
                </c:pt>
                <c:pt idx="618">
                  <c:v>Satisfaction with income</c:v>
                </c:pt>
                <c:pt idx="619">
                  <c:v>Satisfaction with income</c:v>
                </c:pt>
                <c:pt idx="620">
                  <c:v>Satisfaction with income</c:v>
                </c:pt>
                <c:pt idx="621">
                  <c:v>Satisfaction with income</c:v>
                </c:pt>
                <c:pt idx="622">
                  <c:v>Satisfaction with income</c:v>
                </c:pt>
                <c:pt idx="623">
                  <c:v>Satisfaction with income</c:v>
                </c:pt>
                <c:pt idx="624">
                  <c:v>Satisfaction with income</c:v>
                </c:pt>
                <c:pt idx="625">
                  <c:v>Satisfaction with income</c:v>
                </c:pt>
                <c:pt idx="626">
                  <c:v>Satisfaction with income</c:v>
                </c:pt>
                <c:pt idx="627">
                  <c:v>Financially healthy</c:v>
                </c:pt>
                <c:pt idx="628">
                  <c:v>Financially healthy</c:v>
                </c:pt>
                <c:pt idx="629">
                  <c:v>Financially healthy</c:v>
                </c:pt>
                <c:pt idx="630">
                  <c:v>Financially healthy</c:v>
                </c:pt>
                <c:pt idx="631">
                  <c:v>Financially healthy</c:v>
                </c:pt>
                <c:pt idx="632">
                  <c:v>Financially healthy</c:v>
                </c:pt>
                <c:pt idx="633">
                  <c:v>Financially healthy</c:v>
                </c:pt>
                <c:pt idx="634">
                  <c:v>Financially healthy</c:v>
                </c:pt>
                <c:pt idx="635">
                  <c:v>Financially healthy</c:v>
                </c:pt>
                <c:pt idx="636">
                  <c:v>Financially healthy</c:v>
                </c:pt>
                <c:pt idx="637">
                  <c:v>Financially healthy</c:v>
                </c:pt>
                <c:pt idx="638">
                  <c:v>Financially healthy</c:v>
                </c:pt>
                <c:pt idx="639">
                  <c:v>Financially healthy</c:v>
                </c:pt>
                <c:pt idx="640">
                  <c:v>Financially healthy</c:v>
                </c:pt>
                <c:pt idx="641">
                  <c:v>Financially healthy</c:v>
                </c:pt>
                <c:pt idx="642">
                  <c:v>Financially healthy</c:v>
                </c:pt>
                <c:pt idx="643">
                  <c:v>Financially healthy</c:v>
                </c:pt>
                <c:pt idx="644">
                  <c:v>Financially healthy</c:v>
                </c:pt>
                <c:pt idx="645">
                  <c:v>Financially healthy</c:v>
                </c:pt>
                <c:pt idx="646">
                  <c:v>Financially healthy</c:v>
                </c:pt>
                <c:pt idx="647">
                  <c:v>Financially healthy</c:v>
                </c:pt>
                <c:pt idx="648">
                  <c:v>Financially healthy</c:v>
                </c:pt>
                <c:pt idx="649">
                  <c:v>Financially healthy</c:v>
                </c:pt>
                <c:pt idx="650">
                  <c:v>Financially healthy</c:v>
                </c:pt>
                <c:pt idx="651">
                  <c:v>Financially healthy</c:v>
                </c:pt>
                <c:pt idx="652">
                  <c:v>Financially healthy</c:v>
                </c:pt>
                <c:pt idx="653">
                  <c:v>Financially healthy</c:v>
                </c:pt>
                <c:pt idx="654">
                  <c:v>Financially healthy</c:v>
                </c:pt>
                <c:pt idx="655">
                  <c:v>Financially healthy</c:v>
                </c:pt>
                <c:pt idx="656">
                  <c:v>Financially healthy</c:v>
                </c:pt>
                <c:pt idx="657">
                  <c:v>Financially healthy</c:v>
                </c:pt>
                <c:pt idx="658">
                  <c:v>Financially healthy</c:v>
                </c:pt>
                <c:pt idx="659">
                  <c:v>Financially healthy</c:v>
                </c:pt>
                <c:pt idx="660">
                  <c:v>Work life satisfaction</c:v>
                </c:pt>
                <c:pt idx="661">
                  <c:v>Work life satisfaction</c:v>
                </c:pt>
                <c:pt idx="662">
                  <c:v>Work life satisfaction</c:v>
                </c:pt>
                <c:pt idx="663">
                  <c:v>Work life satisfaction</c:v>
                </c:pt>
                <c:pt idx="664">
                  <c:v>Work life satisfaction</c:v>
                </c:pt>
                <c:pt idx="665">
                  <c:v>Work life satisfaction</c:v>
                </c:pt>
                <c:pt idx="666">
                  <c:v>Work life satisfaction</c:v>
                </c:pt>
                <c:pt idx="667">
                  <c:v>Work life satisfaction</c:v>
                </c:pt>
                <c:pt idx="668">
                  <c:v>Work life satisfaction</c:v>
                </c:pt>
                <c:pt idx="669">
                  <c:v>Work life satisfaction</c:v>
                </c:pt>
                <c:pt idx="670">
                  <c:v>Work life satisfaction</c:v>
                </c:pt>
                <c:pt idx="671">
                  <c:v>Work life satisfaction</c:v>
                </c:pt>
                <c:pt idx="672">
                  <c:v>Work life satisfaction</c:v>
                </c:pt>
                <c:pt idx="673">
                  <c:v>Work life satisfaction</c:v>
                </c:pt>
                <c:pt idx="674">
                  <c:v>Work life satisfaction</c:v>
                </c:pt>
                <c:pt idx="675">
                  <c:v>Work life satisfaction</c:v>
                </c:pt>
                <c:pt idx="676">
                  <c:v>Work life satisfaction</c:v>
                </c:pt>
                <c:pt idx="677">
                  <c:v>Work life satisfaction</c:v>
                </c:pt>
                <c:pt idx="678">
                  <c:v>Work life satisfaction</c:v>
                </c:pt>
                <c:pt idx="679">
                  <c:v>Work life satisfaction</c:v>
                </c:pt>
                <c:pt idx="680">
                  <c:v>Work life satisfaction</c:v>
                </c:pt>
                <c:pt idx="681">
                  <c:v>Work life satisfaction</c:v>
                </c:pt>
                <c:pt idx="682">
                  <c:v>Work life satisfaction</c:v>
                </c:pt>
                <c:pt idx="683">
                  <c:v>Work life satisfaction</c:v>
                </c:pt>
                <c:pt idx="684">
                  <c:v>Work life satisfaction</c:v>
                </c:pt>
                <c:pt idx="685">
                  <c:v>Work life satisfaction</c:v>
                </c:pt>
                <c:pt idx="686">
                  <c:v>Work life satisfaction</c:v>
                </c:pt>
                <c:pt idx="687">
                  <c:v>Work life satisfaction</c:v>
                </c:pt>
                <c:pt idx="688">
                  <c:v>Work life satisfaction</c:v>
                </c:pt>
                <c:pt idx="689">
                  <c:v>Work life satisfaction</c:v>
                </c:pt>
                <c:pt idx="690">
                  <c:v>Work life satisfaction</c:v>
                </c:pt>
                <c:pt idx="691">
                  <c:v>Work life satisfaction</c:v>
                </c:pt>
                <c:pt idx="692">
                  <c:v>Work life satisfaction</c:v>
                </c:pt>
                <c:pt idx="693">
                  <c:v>Satisfication with skills development</c:v>
                </c:pt>
                <c:pt idx="694">
                  <c:v>Satisfication with skills development</c:v>
                </c:pt>
                <c:pt idx="695">
                  <c:v>Satisfication with skills development</c:v>
                </c:pt>
                <c:pt idx="696">
                  <c:v>Satisfication with skills development</c:v>
                </c:pt>
                <c:pt idx="697">
                  <c:v>Satisfication with skills development</c:v>
                </c:pt>
                <c:pt idx="698">
                  <c:v>Satisfication with skills development</c:v>
                </c:pt>
                <c:pt idx="699">
                  <c:v>Satisfication with skills development</c:v>
                </c:pt>
                <c:pt idx="700">
                  <c:v>Satisfication with skills development</c:v>
                </c:pt>
                <c:pt idx="701">
                  <c:v>Satisfication with skills development</c:v>
                </c:pt>
                <c:pt idx="702">
                  <c:v>Satisfication with skills development</c:v>
                </c:pt>
                <c:pt idx="703">
                  <c:v>Satisfication with skills development</c:v>
                </c:pt>
                <c:pt idx="704">
                  <c:v>Satisfication with skills development</c:v>
                </c:pt>
                <c:pt idx="705">
                  <c:v>Satisfication with skills development</c:v>
                </c:pt>
                <c:pt idx="706">
                  <c:v>Satisfication with skills development</c:v>
                </c:pt>
                <c:pt idx="707">
                  <c:v>Satisfication with skills development</c:v>
                </c:pt>
                <c:pt idx="708">
                  <c:v>Satisfication with skills development</c:v>
                </c:pt>
                <c:pt idx="709">
                  <c:v>Satisfication with skills development</c:v>
                </c:pt>
                <c:pt idx="710">
                  <c:v>Satisfication with skills development</c:v>
                </c:pt>
                <c:pt idx="711">
                  <c:v>Satisfication with skills development</c:v>
                </c:pt>
                <c:pt idx="712">
                  <c:v>Satisfication with skills development</c:v>
                </c:pt>
                <c:pt idx="713">
                  <c:v>Satisfication with skills development</c:v>
                </c:pt>
                <c:pt idx="714">
                  <c:v>Satisfication with skills development</c:v>
                </c:pt>
                <c:pt idx="715">
                  <c:v>Satisfication with skills development</c:v>
                </c:pt>
                <c:pt idx="716">
                  <c:v>Satisfication with skills development</c:v>
                </c:pt>
                <c:pt idx="717">
                  <c:v>Satisfication with skills development</c:v>
                </c:pt>
                <c:pt idx="718">
                  <c:v>Satisfication with skills development</c:v>
                </c:pt>
                <c:pt idx="719">
                  <c:v>Satisfication with skills development</c:v>
                </c:pt>
                <c:pt idx="720">
                  <c:v>Satisfication with skills development</c:v>
                </c:pt>
                <c:pt idx="721">
                  <c:v>Satisfication with skills development</c:v>
                </c:pt>
                <c:pt idx="722">
                  <c:v>Satisfication with skills development</c:v>
                </c:pt>
                <c:pt idx="723">
                  <c:v>Satisfication with skills development</c:v>
                </c:pt>
                <c:pt idx="724">
                  <c:v>Satisfication with skills development</c:v>
                </c:pt>
                <c:pt idx="725">
                  <c:v>Satisfication with skills development</c:v>
                </c:pt>
                <c:pt idx="726">
                  <c:v>Work-life balance</c:v>
                </c:pt>
                <c:pt idx="727">
                  <c:v>Work-life balance</c:v>
                </c:pt>
                <c:pt idx="728">
                  <c:v>Work-life balance</c:v>
                </c:pt>
                <c:pt idx="729">
                  <c:v>Work-life balance</c:v>
                </c:pt>
                <c:pt idx="730">
                  <c:v>Work-life balance</c:v>
                </c:pt>
                <c:pt idx="731">
                  <c:v>Work-life balance</c:v>
                </c:pt>
                <c:pt idx="732">
                  <c:v>Work-life balance</c:v>
                </c:pt>
                <c:pt idx="733">
                  <c:v>Work-life balance</c:v>
                </c:pt>
                <c:pt idx="734">
                  <c:v>Work-life balance</c:v>
                </c:pt>
                <c:pt idx="735">
                  <c:v>Work-life balance</c:v>
                </c:pt>
                <c:pt idx="736">
                  <c:v>Work-life balance</c:v>
                </c:pt>
                <c:pt idx="737">
                  <c:v>Work-life balance</c:v>
                </c:pt>
                <c:pt idx="738">
                  <c:v>Work-life balance</c:v>
                </c:pt>
                <c:pt idx="739">
                  <c:v>Work-life balance</c:v>
                </c:pt>
                <c:pt idx="740">
                  <c:v>Work-life balance</c:v>
                </c:pt>
                <c:pt idx="741">
                  <c:v>Work-life balance</c:v>
                </c:pt>
                <c:pt idx="742">
                  <c:v>Work-life balance</c:v>
                </c:pt>
                <c:pt idx="743">
                  <c:v>Work-life balance</c:v>
                </c:pt>
                <c:pt idx="744">
                  <c:v>Work-life balance</c:v>
                </c:pt>
                <c:pt idx="745">
                  <c:v>Work-life balance</c:v>
                </c:pt>
                <c:pt idx="746">
                  <c:v>Work-life balance</c:v>
                </c:pt>
                <c:pt idx="747">
                  <c:v>Work-life balance</c:v>
                </c:pt>
                <c:pt idx="748">
                  <c:v>Work-life balance</c:v>
                </c:pt>
                <c:pt idx="749">
                  <c:v>Work-life balance</c:v>
                </c:pt>
                <c:pt idx="750">
                  <c:v>Work-life balance</c:v>
                </c:pt>
                <c:pt idx="751">
                  <c:v>Work-life balance</c:v>
                </c:pt>
                <c:pt idx="752">
                  <c:v>Work-life balance</c:v>
                </c:pt>
                <c:pt idx="753">
                  <c:v>Work-life balance</c:v>
                </c:pt>
                <c:pt idx="754">
                  <c:v>Work-life balance</c:v>
                </c:pt>
                <c:pt idx="755">
                  <c:v>Work-life balance</c:v>
                </c:pt>
                <c:pt idx="756">
                  <c:v>Work-life balance</c:v>
                </c:pt>
                <c:pt idx="757">
                  <c:v>Work-life balance</c:v>
                </c:pt>
                <c:pt idx="758">
                  <c:v>Work-life balance</c:v>
                </c:pt>
                <c:pt idx="759">
                  <c:v>Meaningful life</c:v>
                </c:pt>
                <c:pt idx="760">
                  <c:v>Meaningful life</c:v>
                </c:pt>
                <c:pt idx="761">
                  <c:v>Meaningful life</c:v>
                </c:pt>
                <c:pt idx="762">
                  <c:v>Meaningful life</c:v>
                </c:pt>
                <c:pt idx="763">
                  <c:v>Meaningful life</c:v>
                </c:pt>
                <c:pt idx="764">
                  <c:v>Meaningful life</c:v>
                </c:pt>
                <c:pt idx="765">
                  <c:v>Meaningful life</c:v>
                </c:pt>
                <c:pt idx="766">
                  <c:v>Meaningful life</c:v>
                </c:pt>
                <c:pt idx="767">
                  <c:v>Meaningful life</c:v>
                </c:pt>
                <c:pt idx="768">
                  <c:v>Meaningful life</c:v>
                </c:pt>
                <c:pt idx="769">
                  <c:v>Meaningful life</c:v>
                </c:pt>
                <c:pt idx="770">
                  <c:v>Meaningful life</c:v>
                </c:pt>
                <c:pt idx="771">
                  <c:v>Meaningful life</c:v>
                </c:pt>
                <c:pt idx="772">
                  <c:v>Meaningful life</c:v>
                </c:pt>
                <c:pt idx="773">
                  <c:v>Meaningful life</c:v>
                </c:pt>
                <c:pt idx="774">
                  <c:v>Meaningful life</c:v>
                </c:pt>
                <c:pt idx="775">
                  <c:v>Meaningful life</c:v>
                </c:pt>
                <c:pt idx="776">
                  <c:v>Meaningful life</c:v>
                </c:pt>
                <c:pt idx="777">
                  <c:v>Meaningful life</c:v>
                </c:pt>
                <c:pt idx="778">
                  <c:v>Meaningful life</c:v>
                </c:pt>
                <c:pt idx="779">
                  <c:v>Meaningful life</c:v>
                </c:pt>
                <c:pt idx="780">
                  <c:v>Meaningful life</c:v>
                </c:pt>
                <c:pt idx="781">
                  <c:v>Meaningful life</c:v>
                </c:pt>
                <c:pt idx="782">
                  <c:v>Meaningful life</c:v>
                </c:pt>
                <c:pt idx="783">
                  <c:v>Meaningful life</c:v>
                </c:pt>
                <c:pt idx="784">
                  <c:v>Meaningful life</c:v>
                </c:pt>
                <c:pt idx="785">
                  <c:v>Meaningful life</c:v>
                </c:pt>
                <c:pt idx="786">
                  <c:v>Meaningful life</c:v>
                </c:pt>
                <c:pt idx="787">
                  <c:v>Meaningful life</c:v>
                </c:pt>
                <c:pt idx="788">
                  <c:v>Meaningful life</c:v>
                </c:pt>
                <c:pt idx="789">
                  <c:v>Meaningful life</c:v>
                </c:pt>
                <c:pt idx="790">
                  <c:v>Meaningful life</c:v>
                </c:pt>
                <c:pt idx="791">
                  <c:v>Meaningful life</c:v>
                </c:pt>
                <c:pt idx="792">
                  <c:v>Belonging to community</c:v>
                </c:pt>
                <c:pt idx="793">
                  <c:v>Belonging to community</c:v>
                </c:pt>
                <c:pt idx="794">
                  <c:v>Belonging to community</c:v>
                </c:pt>
                <c:pt idx="795">
                  <c:v>Belonging to community</c:v>
                </c:pt>
                <c:pt idx="796">
                  <c:v>Belonging to community</c:v>
                </c:pt>
                <c:pt idx="797">
                  <c:v>Belonging to community</c:v>
                </c:pt>
                <c:pt idx="798">
                  <c:v>Belonging to community</c:v>
                </c:pt>
                <c:pt idx="799">
                  <c:v>Belonging to community</c:v>
                </c:pt>
                <c:pt idx="800">
                  <c:v>Belonging to community</c:v>
                </c:pt>
                <c:pt idx="801">
                  <c:v>Belonging to community</c:v>
                </c:pt>
                <c:pt idx="802">
                  <c:v>Belonging to community</c:v>
                </c:pt>
                <c:pt idx="803">
                  <c:v>Belonging to community</c:v>
                </c:pt>
                <c:pt idx="804">
                  <c:v>Belonging to community</c:v>
                </c:pt>
                <c:pt idx="805">
                  <c:v>Belonging to community</c:v>
                </c:pt>
                <c:pt idx="806">
                  <c:v>Belonging to community</c:v>
                </c:pt>
                <c:pt idx="807">
                  <c:v>Belonging to community</c:v>
                </c:pt>
                <c:pt idx="808">
                  <c:v>Belonging to community</c:v>
                </c:pt>
                <c:pt idx="809">
                  <c:v>Belonging to community</c:v>
                </c:pt>
                <c:pt idx="810">
                  <c:v>Belonging to community</c:v>
                </c:pt>
                <c:pt idx="811">
                  <c:v>Belonging to community</c:v>
                </c:pt>
                <c:pt idx="812">
                  <c:v>Belonging to community</c:v>
                </c:pt>
                <c:pt idx="813">
                  <c:v>Belonging to community</c:v>
                </c:pt>
                <c:pt idx="814">
                  <c:v>Belonging to community</c:v>
                </c:pt>
                <c:pt idx="815">
                  <c:v>Belonging to community</c:v>
                </c:pt>
                <c:pt idx="816">
                  <c:v>Belonging to community</c:v>
                </c:pt>
                <c:pt idx="817">
                  <c:v>Belonging to community</c:v>
                </c:pt>
                <c:pt idx="818">
                  <c:v>Belonging to community</c:v>
                </c:pt>
                <c:pt idx="819">
                  <c:v>Belonging to community</c:v>
                </c:pt>
                <c:pt idx="820">
                  <c:v>Belonging to community</c:v>
                </c:pt>
                <c:pt idx="821">
                  <c:v>Belonging to community</c:v>
                </c:pt>
                <c:pt idx="822">
                  <c:v>Belonging to community</c:v>
                </c:pt>
                <c:pt idx="823">
                  <c:v>Belonging to community</c:v>
                </c:pt>
                <c:pt idx="824">
                  <c:v>Belonging to community</c:v>
                </c:pt>
                <c:pt idx="825">
                  <c:v>Relationship with my household</c:v>
                </c:pt>
                <c:pt idx="826">
                  <c:v>Relationship with my household</c:v>
                </c:pt>
                <c:pt idx="827">
                  <c:v>Relationship with my household</c:v>
                </c:pt>
                <c:pt idx="828">
                  <c:v>Relationship with my household</c:v>
                </c:pt>
                <c:pt idx="829">
                  <c:v>Relationship with my household</c:v>
                </c:pt>
                <c:pt idx="830">
                  <c:v>Relationship with my household</c:v>
                </c:pt>
                <c:pt idx="831">
                  <c:v>Relationship with my household</c:v>
                </c:pt>
                <c:pt idx="832">
                  <c:v>Relationship with my household</c:v>
                </c:pt>
                <c:pt idx="833">
                  <c:v>Relationship with my household</c:v>
                </c:pt>
                <c:pt idx="834">
                  <c:v>Relationship with my household</c:v>
                </c:pt>
                <c:pt idx="835">
                  <c:v>Relationship with my household</c:v>
                </c:pt>
                <c:pt idx="836">
                  <c:v>Relationship with my household</c:v>
                </c:pt>
                <c:pt idx="837">
                  <c:v>Relationship with my household</c:v>
                </c:pt>
                <c:pt idx="838">
                  <c:v>Relationship with my household</c:v>
                </c:pt>
                <c:pt idx="839">
                  <c:v>Relationship with my household</c:v>
                </c:pt>
                <c:pt idx="840">
                  <c:v>Relationship with my household</c:v>
                </c:pt>
                <c:pt idx="841">
                  <c:v>Relationship with my household</c:v>
                </c:pt>
                <c:pt idx="842">
                  <c:v>Relationship with my household</c:v>
                </c:pt>
                <c:pt idx="843">
                  <c:v>Relationship with my household</c:v>
                </c:pt>
                <c:pt idx="844">
                  <c:v>Relationship with my household</c:v>
                </c:pt>
                <c:pt idx="845">
                  <c:v>Relationship with my household</c:v>
                </c:pt>
                <c:pt idx="846">
                  <c:v>Relationship with my household</c:v>
                </c:pt>
                <c:pt idx="847">
                  <c:v>Relationship with my household</c:v>
                </c:pt>
                <c:pt idx="848">
                  <c:v>Relationship with my household</c:v>
                </c:pt>
                <c:pt idx="849">
                  <c:v>Relationship with my household</c:v>
                </c:pt>
                <c:pt idx="850">
                  <c:v>Relationship with my household</c:v>
                </c:pt>
                <c:pt idx="851">
                  <c:v>Relationship with my household</c:v>
                </c:pt>
                <c:pt idx="852">
                  <c:v>Relationship with my household</c:v>
                </c:pt>
                <c:pt idx="853">
                  <c:v>Relationship with my household</c:v>
                </c:pt>
                <c:pt idx="854">
                  <c:v>Relationship with my household</c:v>
                </c:pt>
                <c:pt idx="855">
                  <c:v>Relationship with my household</c:v>
                </c:pt>
                <c:pt idx="856">
                  <c:v>Relationship with my household</c:v>
                </c:pt>
                <c:pt idx="857">
                  <c:v>Relationship with my household</c:v>
                </c:pt>
                <c:pt idx="858">
                  <c:v>Relationship with my family</c:v>
                </c:pt>
                <c:pt idx="859">
                  <c:v>Relationship with my family</c:v>
                </c:pt>
                <c:pt idx="860">
                  <c:v>Relationship with my family</c:v>
                </c:pt>
                <c:pt idx="861">
                  <c:v>Relationship with my family</c:v>
                </c:pt>
                <c:pt idx="862">
                  <c:v>Relationship with my family</c:v>
                </c:pt>
                <c:pt idx="863">
                  <c:v>Relationship with my family</c:v>
                </c:pt>
                <c:pt idx="864">
                  <c:v>Relationship with my family</c:v>
                </c:pt>
                <c:pt idx="865">
                  <c:v>Relationship with my family</c:v>
                </c:pt>
                <c:pt idx="866">
                  <c:v>Relationship with my family</c:v>
                </c:pt>
                <c:pt idx="867">
                  <c:v>Relationship with my family</c:v>
                </c:pt>
                <c:pt idx="868">
                  <c:v>Relationship with my family</c:v>
                </c:pt>
                <c:pt idx="869">
                  <c:v>Relationship with my family</c:v>
                </c:pt>
                <c:pt idx="870">
                  <c:v>Relationship with my family</c:v>
                </c:pt>
                <c:pt idx="871">
                  <c:v>Relationship with my family</c:v>
                </c:pt>
                <c:pt idx="872">
                  <c:v>Relationship with my family</c:v>
                </c:pt>
                <c:pt idx="873">
                  <c:v>Relationship with my family</c:v>
                </c:pt>
                <c:pt idx="874">
                  <c:v>Relationship with my family</c:v>
                </c:pt>
                <c:pt idx="875">
                  <c:v>Relationship with my family</c:v>
                </c:pt>
                <c:pt idx="876">
                  <c:v>Relationship with my family</c:v>
                </c:pt>
                <c:pt idx="877">
                  <c:v>Relationship with my family</c:v>
                </c:pt>
                <c:pt idx="878">
                  <c:v>Relationship with my family</c:v>
                </c:pt>
                <c:pt idx="879">
                  <c:v>Relationship with my family</c:v>
                </c:pt>
                <c:pt idx="880">
                  <c:v>Relationship with my family</c:v>
                </c:pt>
                <c:pt idx="881">
                  <c:v>Relationship with my family</c:v>
                </c:pt>
                <c:pt idx="882">
                  <c:v>Relationship with my family</c:v>
                </c:pt>
                <c:pt idx="883">
                  <c:v>Relationship with my family</c:v>
                </c:pt>
                <c:pt idx="884">
                  <c:v>Relationship with my family</c:v>
                </c:pt>
                <c:pt idx="885">
                  <c:v>Relationship with my family</c:v>
                </c:pt>
                <c:pt idx="886">
                  <c:v>Relationship with my family</c:v>
                </c:pt>
                <c:pt idx="887">
                  <c:v>Relationship with my family</c:v>
                </c:pt>
                <c:pt idx="888">
                  <c:v>Relationship with my family</c:v>
                </c:pt>
                <c:pt idx="889">
                  <c:v>Relationship with my family</c:v>
                </c:pt>
                <c:pt idx="890">
                  <c:v>Relationship with my family</c:v>
                </c:pt>
                <c:pt idx="891">
                  <c:v>Relationship with neighbours</c:v>
                </c:pt>
                <c:pt idx="892">
                  <c:v>Relationship with neighbours</c:v>
                </c:pt>
                <c:pt idx="893">
                  <c:v>Relationship with neighbours</c:v>
                </c:pt>
                <c:pt idx="894">
                  <c:v>Relationship with neighbours</c:v>
                </c:pt>
                <c:pt idx="895">
                  <c:v>Relationship with neighbours</c:v>
                </c:pt>
                <c:pt idx="896">
                  <c:v>Relationship with neighbours</c:v>
                </c:pt>
                <c:pt idx="897">
                  <c:v>Relationship with neighbours</c:v>
                </c:pt>
                <c:pt idx="898">
                  <c:v>Relationship with neighbours</c:v>
                </c:pt>
                <c:pt idx="899">
                  <c:v>Relationship with neighbours</c:v>
                </c:pt>
                <c:pt idx="900">
                  <c:v>Relationship with neighbours</c:v>
                </c:pt>
                <c:pt idx="901">
                  <c:v>Relationship with neighbours</c:v>
                </c:pt>
                <c:pt idx="902">
                  <c:v>Relationship with neighbours</c:v>
                </c:pt>
                <c:pt idx="903">
                  <c:v>Relationship with neighbours</c:v>
                </c:pt>
                <c:pt idx="904">
                  <c:v>Relationship with neighbours</c:v>
                </c:pt>
                <c:pt idx="905">
                  <c:v>Relationship with neighbours</c:v>
                </c:pt>
                <c:pt idx="906">
                  <c:v>Relationship with neighbours</c:v>
                </c:pt>
                <c:pt idx="907">
                  <c:v>Relationship with neighbours</c:v>
                </c:pt>
                <c:pt idx="908">
                  <c:v>Relationship with neighbours</c:v>
                </c:pt>
                <c:pt idx="909">
                  <c:v>Relationship with neighbours</c:v>
                </c:pt>
                <c:pt idx="910">
                  <c:v>Relationship with neighbours</c:v>
                </c:pt>
                <c:pt idx="911">
                  <c:v>Relationship with neighbours</c:v>
                </c:pt>
                <c:pt idx="912">
                  <c:v>Relationship with neighbours</c:v>
                </c:pt>
                <c:pt idx="913">
                  <c:v>Relationship with neighbours</c:v>
                </c:pt>
                <c:pt idx="914">
                  <c:v>Relationship with neighbours</c:v>
                </c:pt>
                <c:pt idx="915">
                  <c:v>Relationship with neighbours</c:v>
                </c:pt>
                <c:pt idx="916">
                  <c:v>Relationship with neighbours</c:v>
                </c:pt>
                <c:pt idx="917">
                  <c:v>Relationship with neighbours</c:v>
                </c:pt>
                <c:pt idx="918">
                  <c:v>Relationship with neighbours</c:v>
                </c:pt>
                <c:pt idx="919">
                  <c:v>Relationship with neighbours</c:v>
                </c:pt>
                <c:pt idx="920">
                  <c:v>Relationship with neighbours</c:v>
                </c:pt>
                <c:pt idx="921">
                  <c:v>Relationship with neighbours</c:v>
                </c:pt>
                <c:pt idx="922">
                  <c:v>Relationship with neighbours</c:v>
                </c:pt>
                <c:pt idx="923">
                  <c:v>Relationship with neighbours</c:v>
                </c:pt>
                <c:pt idx="924">
                  <c:v>Neighbours by first name</c:v>
                </c:pt>
                <c:pt idx="925">
                  <c:v>Neighbours by first name</c:v>
                </c:pt>
                <c:pt idx="926">
                  <c:v>Neighbours by first name</c:v>
                </c:pt>
                <c:pt idx="927">
                  <c:v>Neighbours by first name</c:v>
                </c:pt>
                <c:pt idx="928">
                  <c:v>Neighbours by first name</c:v>
                </c:pt>
                <c:pt idx="929">
                  <c:v>Neighbours by first name</c:v>
                </c:pt>
                <c:pt idx="930">
                  <c:v>Neighbours by first name</c:v>
                </c:pt>
                <c:pt idx="931">
                  <c:v>Neighbours by first name</c:v>
                </c:pt>
                <c:pt idx="932">
                  <c:v>Neighbours by first name</c:v>
                </c:pt>
                <c:pt idx="933">
                  <c:v>Neighbours by first name</c:v>
                </c:pt>
                <c:pt idx="934">
                  <c:v>Neighbours by first name</c:v>
                </c:pt>
                <c:pt idx="935">
                  <c:v>Neighbours by first name</c:v>
                </c:pt>
                <c:pt idx="936">
                  <c:v>Neighbours by first name</c:v>
                </c:pt>
                <c:pt idx="937">
                  <c:v>Neighbours by first name</c:v>
                </c:pt>
                <c:pt idx="938">
                  <c:v>Neighbours by first name</c:v>
                </c:pt>
                <c:pt idx="939">
                  <c:v>Neighbours by first name</c:v>
                </c:pt>
                <c:pt idx="940">
                  <c:v>Neighbours by first name</c:v>
                </c:pt>
                <c:pt idx="941">
                  <c:v>Neighbours by first name</c:v>
                </c:pt>
                <c:pt idx="942">
                  <c:v>Neighbours by first name</c:v>
                </c:pt>
                <c:pt idx="943">
                  <c:v>Neighbours by first name</c:v>
                </c:pt>
                <c:pt idx="944">
                  <c:v>Neighbours by first name</c:v>
                </c:pt>
                <c:pt idx="945">
                  <c:v>Neighbours by first name</c:v>
                </c:pt>
                <c:pt idx="946">
                  <c:v>Neighbours by first name</c:v>
                </c:pt>
                <c:pt idx="947">
                  <c:v>Neighbours by first name</c:v>
                </c:pt>
                <c:pt idx="948">
                  <c:v>Neighbours by first name</c:v>
                </c:pt>
                <c:pt idx="949">
                  <c:v>Neighbours by first name</c:v>
                </c:pt>
                <c:pt idx="950">
                  <c:v>Neighbours by first name</c:v>
                </c:pt>
                <c:pt idx="951">
                  <c:v>Neighbours by first name</c:v>
                </c:pt>
                <c:pt idx="952">
                  <c:v>Neighbours by first name</c:v>
                </c:pt>
                <c:pt idx="953">
                  <c:v>Neighbours by first name</c:v>
                </c:pt>
                <c:pt idx="954">
                  <c:v>Neighbours by first name</c:v>
                </c:pt>
                <c:pt idx="955">
                  <c:v>Neighbours by first name</c:v>
                </c:pt>
                <c:pt idx="956">
                  <c:v>Neighbours by first name</c:v>
                </c:pt>
                <c:pt idx="957">
                  <c:v>Trust in work colleagues</c:v>
                </c:pt>
                <c:pt idx="958">
                  <c:v>Trust in work colleagues</c:v>
                </c:pt>
                <c:pt idx="959">
                  <c:v>Trust in work colleagues</c:v>
                </c:pt>
                <c:pt idx="960">
                  <c:v>Trust in work colleagues</c:v>
                </c:pt>
                <c:pt idx="961">
                  <c:v>Trust in work colleagues</c:v>
                </c:pt>
                <c:pt idx="962">
                  <c:v>Trust in work colleagues</c:v>
                </c:pt>
                <c:pt idx="963">
                  <c:v>Trust in work colleagues</c:v>
                </c:pt>
                <c:pt idx="964">
                  <c:v>Trust in work colleagues</c:v>
                </c:pt>
                <c:pt idx="965">
                  <c:v>Trust in work colleagues</c:v>
                </c:pt>
                <c:pt idx="966">
                  <c:v>Trust in work colleagues</c:v>
                </c:pt>
                <c:pt idx="967">
                  <c:v>Trust in work colleagues</c:v>
                </c:pt>
                <c:pt idx="968">
                  <c:v>Trust in work colleagues</c:v>
                </c:pt>
                <c:pt idx="969">
                  <c:v>Trust in work colleagues</c:v>
                </c:pt>
                <c:pt idx="970">
                  <c:v>Trust in work colleagues</c:v>
                </c:pt>
                <c:pt idx="971">
                  <c:v>Trust in work colleagues</c:v>
                </c:pt>
                <c:pt idx="972">
                  <c:v>Trust in work colleagues</c:v>
                </c:pt>
                <c:pt idx="973">
                  <c:v>Trust in work colleagues</c:v>
                </c:pt>
                <c:pt idx="974">
                  <c:v>Trust in work colleagues</c:v>
                </c:pt>
                <c:pt idx="975">
                  <c:v>Trust in work colleagues</c:v>
                </c:pt>
                <c:pt idx="976">
                  <c:v>Trust in work colleagues</c:v>
                </c:pt>
                <c:pt idx="977">
                  <c:v>Trust in work colleagues</c:v>
                </c:pt>
                <c:pt idx="978">
                  <c:v>Trust in work colleagues</c:v>
                </c:pt>
                <c:pt idx="979">
                  <c:v>Trust in work colleagues</c:v>
                </c:pt>
                <c:pt idx="980">
                  <c:v>Trust in work colleagues</c:v>
                </c:pt>
                <c:pt idx="981">
                  <c:v>Trust in work colleagues</c:v>
                </c:pt>
                <c:pt idx="982">
                  <c:v>Trust in work colleagues</c:v>
                </c:pt>
                <c:pt idx="983">
                  <c:v>Trust in work colleagues</c:v>
                </c:pt>
                <c:pt idx="984">
                  <c:v>Trust in work colleagues</c:v>
                </c:pt>
                <c:pt idx="985">
                  <c:v>Trust in work colleagues</c:v>
                </c:pt>
                <c:pt idx="986">
                  <c:v>Trust in work colleagues</c:v>
                </c:pt>
                <c:pt idx="987">
                  <c:v>Trust in work colleagues</c:v>
                </c:pt>
                <c:pt idx="988">
                  <c:v>Trust in work colleagues</c:v>
                </c:pt>
                <c:pt idx="989">
                  <c:v>Trust in work colleagues</c:v>
                </c:pt>
                <c:pt idx="990">
                  <c:v>Trust of local businesses</c:v>
                </c:pt>
                <c:pt idx="991">
                  <c:v>Trust of local businesses</c:v>
                </c:pt>
                <c:pt idx="992">
                  <c:v>Trust of local businesses</c:v>
                </c:pt>
                <c:pt idx="993">
                  <c:v>Trust of local businesses</c:v>
                </c:pt>
                <c:pt idx="994">
                  <c:v>Trust of local businesses</c:v>
                </c:pt>
                <c:pt idx="995">
                  <c:v>Trust of local businesses</c:v>
                </c:pt>
                <c:pt idx="996">
                  <c:v>Trust of local businesses</c:v>
                </c:pt>
                <c:pt idx="997">
                  <c:v>Trust of local businesses</c:v>
                </c:pt>
                <c:pt idx="998">
                  <c:v>Trust of local businesses</c:v>
                </c:pt>
                <c:pt idx="999">
                  <c:v>Trust of local businesses</c:v>
                </c:pt>
                <c:pt idx="1000">
                  <c:v>Trust of local businesses</c:v>
                </c:pt>
                <c:pt idx="1001">
                  <c:v>Trust of local businesses</c:v>
                </c:pt>
                <c:pt idx="1002">
                  <c:v>Trust of local businesses</c:v>
                </c:pt>
                <c:pt idx="1003">
                  <c:v>Trust of local businesses</c:v>
                </c:pt>
                <c:pt idx="1004">
                  <c:v>Trust of local businesses</c:v>
                </c:pt>
                <c:pt idx="1005">
                  <c:v>Trust of local businesses</c:v>
                </c:pt>
                <c:pt idx="1006">
                  <c:v>Trust of local businesses</c:v>
                </c:pt>
                <c:pt idx="1007">
                  <c:v>Trust of local businesses</c:v>
                </c:pt>
                <c:pt idx="1008">
                  <c:v>Trust of local businesses</c:v>
                </c:pt>
                <c:pt idx="1009">
                  <c:v>Trust of local businesses</c:v>
                </c:pt>
                <c:pt idx="1010">
                  <c:v>Trust of local businesses</c:v>
                </c:pt>
                <c:pt idx="1011">
                  <c:v>Trust of local businesses</c:v>
                </c:pt>
                <c:pt idx="1012">
                  <c:v>Trust of local businesses</c:v>
                </c:pt>
                <c:pt idx="1013">
                  <c:v>Trust of local businesses</c:v>
                </c:pt>
                <c:pt idx="1014">
                  <c:v>Trust of local businesses</c:v>
                </c:pt>
                <c:pt idx="1015">
                  <c:v>Trust of local businesses</c:v>
                </c:pt>
                <c:pt idx="1016">
                  <c:v>Trust of local businesses</c:v>
                </c:pt>
                <c:pt idx="1017">
                  <c:v>Trust of local businesses</c:v>
                </c:pt>
                <c:pt idx="1018">
                  <c:v>Trust of local businesses</c:v>
                </c:pt>
                <c:pt idx="1019">
                  <c:v>Trust of local businesses</c:v>
                </c:pt>
                <c:pt idx="1020">
                  <c:v>Trust of local businesses</c:v>
                </c:pt>
                <c:pt idx="1021">
                  <c:v>Trust of local businesses</c:v>
                </c:pt>
                <c:pt idx="1022">
                  <c:v>Trust of local businesses</c:v>
                </c:pt>
                <c:pt idx="1023">
                  <c:v>Trust in local politicians</c:v>
                </c:pt>
                <c:pt idx="1024">
                  <c:v>Trust in local politicians</c:v>
                </c:pt>
                <c:pt idx="1025">
                  <c:v>Trust in local politicians</c:v>
                </c:pt>
                <c:pt idx="1026">
                  <c:v>Trust in local politicians</c:v>
                </c:pt>
                <c:pt idx="1027">
                  <c:v>Trust in local politicians</c:v>
                </c:pt>
                <c:pt idx="1028">
                  <c:v>Trust in local politicians</c:v>
                </c:pt>
                <c:pt idx="1029">
                  <c:v>Trust in local politicians</c:v>
                </c:pt>
                <c:pt idx="1030">
                  <c:v>Trust in local politicians</c:v>
                </c:pt>
                <c:pt idx="1031">
                  <c:v>Trust in local politicians</c:v>
                </c:pt>
                <c:pt idx="1032">
                  <c:v>Trust in local politicians</c:v>
                </c:pt>
                <c:pt idx="1033">
                  <c:v>Trust in local politicians</c:v>
                </c:pt>
                <c:pt idx="1034">
                  <c:v>Trust in local politicians</c:v>
                </c:pt>
                <c:pt idx="1035">
                  <c:v>Trust in local politicians</c:v>
                </c:pt>
                <c:pt idx="1036">
                  <c:v>Trust in local politicians</c:v>
                </c:pt>
                <c:pt idx="1037">
                  <c:v>Trust in local politicians</c:v>
                </c:pt>
                <c:pt idx="1038">
                  <c:v>Trust in local politicians</c:v>
                </c:pt>
                <c:pt idx="1039">
                  <c:v>Trust in local politicians</c:v>
                </c:pt>
                <c:pt idx="1040">
                  <c:v>Trust in local politicians</c:v>
                </c:pt>
                <c:pt idx="1041">
                  <c:v>Trust in local politicians</c:v>
                </c:pt>
                <c:pt idx="1042">
                  <c:v>Trust in local politicians</c:v>
                </c:pt>
                <c:pt idx="1043">
                  <c:v>Trust in local politicians</c:v>
                </c:pt>
                <c:pt idx="1044">
                  <c:v>Trust in local politicians</c:v>
                </c:pt>
                <c:pt idx="1045">
                  <c:v>Trust in local politicians</c:v>
                </c:pt>
                <c:pt idx="1046">
                  <c:v>Trust in local politicians</c:v>
                </c:pt>
                <c:pt idx="1047">
                  <c:v>Trust in local politicians</c:v>
                </c:pt>
                <c:pt idx="1048">
                  <c:v>Trust in local politicians</c:v>
                </c:pt>
                <c:pt idx="1049">
                  <c:v>Trust in local politicians</c:v>
                </c:pt>
                <c:pt idx="1050">
                  <c:v>Trust in local politicians</c:v>
                </c:pt>
                <c:pt idx="1051">
                  <c:v>Trust in local politicians</c:v>
                </c:pt>
                <c:pt idx="1052">
                  <c:v>Trust in local politicians</c:v>
                </c:pt>
                <c:pt idx="1053">
                  <c:v>Trust in local politicians</c:v>
                </c:pt>
                <c:pt idx="1054">
                  <c:v>Trust in local politicians</c:v>
                </c:pt>
                <c:pt idx="1055">
                  <c:v>Trust in local politicians</c:v>
                </c:pt>
                <c:pt idx="1056">
                  <c:v>Trust of strangers</c:v>
                </c:pt>
                <c:pt idx="1057">
                  <c:v>Trust of strangers</c:v>
                </c:pt>
                <c:pt idx="1058">
                  <c:v>Trust of strangers</c:v>
                </c:pt>
                <c:pt idx="1059">
                  <c:v>Trust of strangers</c:v>
                </c:pt>
                <c:pt idx="1060">
                  <c:v>Trust of strangers</c:v>
                </c:pt>
                <c:pt idx="1061">
                  <c:v>Trust of strangers</c:v>
                </c:pt>
                <c:pt idx="1062">
                  <c:v>Trust of strangers</c:v>
                </c:pt>
                <c:pt idx="1063">
                  <c:v>Trust of strangers</c:v>
                </c:pt>
                <c:pt idx="1064">
                  <c:v>Trust of strangers</c:v>
                </c:pt>
                <c:pt idx="1065">
                  <c:v>Trust of strangers</c:v>
                </c:pt>
                <c:pt idx="1066">
                  <c:v>Trust of strangers</c:v>
                </c:pt>
                <c:pt idx="1067">
                  <c:v>Trust of strangers</c:v>
                </c:pt>
                <c:pt idx="1068">
                  <c:v>Trust of strangers</c:v>
                </c:pt>
                <c:pt idx="1069">
                  <c:v>Trust of strangers</c:v>
                </c:pt>
                <c:pt idx="1070">
                  <c:v>Trust of strangers</c:v>
                </c:pt>
                <c:pt idx="1071">
                  <c:v>Trust of strangers</c:v>
                </c:pt>
                <c:pt idx="1072">
                  <c:v>Trust of strangers</c:v>
                </c:pt>
                <c:pt idx="1073">
                  <c:v>Trust of strangers</c:v>
                </c:pt>
                <c:pt idx="1074">
                  <c:v>Trust of strangers</c:v>
                </c:pt>
                <c:pt idx="1075">
                  <c:v>Trust of strangers</c:v>
                </c:pt>
                <c:pt idx="1076">
                  <c:v>Trust of strangers</c:v>
                </c:pt>
                <c:pt idx="1077">
                  <c:v>Trust of strangers</c:v>
                </c:pt>
                <c:pt idx="1078">
                  <c:v>Trust of strangers</c:v>
                </c:pt>
                <c:pt idx="1079">
                  <c:v>Trust of strangers</c:v>
                </c:pt>
                <c:pt idx="1080">
                  <c:v>Trust of strangers</c:v>
                </c:pt>
                <c:pt idx="1081">
                  <c:v>Trust of strangers</c:v>
                </c:pt>
                <c:pt idx="1082">
                  <c:v>Trust of strangers</c:v>
                </c:pt>
                <c:pt idx="1083">
                  <c:v>Trust of strangers</c:v>
                </c:pt>
                <c:pt idx="1084">
                  <c:v>Trust of strangers</c:v>
                </c:pt>
                <c:pt idx="1085">
                  <c:v>Trust of strangers</c:v>
                </c:pt>
                <c:pt idx="1086">
                  <c:v>Trust of strangers</c:v>
                </c:pt>
                <c:pt idx="1087">
                  <c:v>Trust of strangers</c:v>
                </c:pt>
                <c:pt idx="1088">
                  <c:v>Trust of strangers</c:v>
                </c:pt>
                <c:pt idx="1089">
                  <c:v>Feeling safe at night</c:v>
                </c:pt>
                <c:pt idx="1090">
                  <c:v>Feeling safe at night</c:v>
                </c:pt>
                <c:pt idx="1091">
                  <c:v>Feeling safe at night</c:v>
                </c:pt>
                <c:pt idx="1092">
                  <c:v>Feeling safe at night</c:v>
                </c:pt>
                <c:pt idx="1093">
                  <c:v>Feeling safe at night</c:v>
                </c:pt>
                <c:pt idx="1094">
                  <c:v>Feeling safe at night</c:v>
                </c:pt>
                <c:pt idx="1095">
                  <c:v>Feeling safe at night</c:v>
                </c:pt>
                <c:pt idx="1096">
                  <c:v>Feeling safe at night</c:v>
                </c:pt>
                <c:pt idx="1097">
                  <c:v>Feeling safe at night</c:v>
                </c:pt>
                <c:pt idx="1098">
                  <c:v>Feeling safe at night</c:v>
                </c:pt>
                <c:pt idx="1099">
                  <c:v>Feeling safe at night</c:v>
                </c:pt>
                <c:pt idx="1100">
                  <c:v>Feeling safe at night</c:v>
                </c:pt>
                <c:pt idx="1101">
                  <c:v>Feeling safe at night</c:v>
                </c:pt>
                <c:pt idx="1102">
                  <c:v>Feeling safe at night</c:v>
                </c:pt>
                <c:pt idx="1103">
                  <c:v>Feeling safe at night</c:v>
                </c:pt>
                <c:pt idx="1104">
                  <c:v>Feeling safe at night</c:v>
                </c:pt>
                <c:pt idx="1105">
                  <c:v>Feeling safe at night</c:v>
                </c:pt>
                <c:pt idx="1106">
                  <c:v>Feeling safe at night</c:v>
                </c:pt>
                <c:pt idx="1107">
                  <c:v>Feeling safe at night</c:v>
                </c:pt>
                <c:pt idx="1108">
                  <c:v>Feeling safe at night</c:v>
                </c:pt>
                <c:pt idx="1109">
                  <c:v>Feeling safe at night</c:v>
                </c:pt>
                <c:pt idx="1110">
                  <c:v>Feeling safe at night</c:v>
                </c:pt>
                <c:pt idx="1111">
                  <c:v>Feeling safe at night</c:v>
                </c:pt>
                <c:pt idx="1112">
                  <c:v>Feeling safe at night</c:v>
                </c:pt>
                <c:pt idx="1113">
                  <c:v>Feeling safe at night</c:v>
                </c:pt>
                <c:pt idx="1114">
                  <c:v>Feeling safe at night</c:v>
                </c:pt>
                <c:pt idx="1115">
                  <c:v>Feeling safe at night</c:v>
                </c:pt>
                <c:pt idx="1116">
                  <c:v>Feeling safe at night</c:v>
                </c:pt>
                <c:pt idx="1117">
                  <c:v>Feeling safe at night</c:v>
                </c:pt>
                <c:pt idx="1118">
                  <c:v>Feeling safe at night</c:v>
                </c:pt>
                <c:pt idx="1119">
                  <c:v>Feeling safe at night</c:v>
                </c:pt>
                <c:pt idx="1120">
                  <c:v>Feeling safe at night</c:v>
                </c:pt>
                <c:pt idx="1121">
                  <c:v>Feeling safe at night</c:v>
                </c:pt>
                <c:pt idx="1122">
                  <c:v>Comfortable in my neighbourhood</c:v>
                </c:pt>
                <c:pt idx="1123">
                  <c:v>Comfortable in my neighbourhood</c:v>
                </c:pt>
                <c:pt idx="1124">
                  <c:v>Comfortable in my neighbourhood</c:v>
                </c:pt>
                <c:pt idx="1125">
                  <c:v>Comfortable in my neighbourhood</c:v>
                </c:pt>
                <c:pt idx="1126">
                  <c:v>Comfortable in my neighbourhood</c:v>
                </c:pt>
                <c:pt idx="1127">
                  <c:v>Comfortable in my neighbourhood</c:v>
                </c:pt>
                <c:pt idx="1128">
                  <c:v>Comfortable in my neighbourhood</c:v>
                </c:pt>
                <c:pt idx="1129">
                  <c:v>Comfortable in my neighbourhood</c:v>
                </c:pt>
                <c:pt idx="1130">
                  <c:v>Comfortable in my neighbourhood</c:v>
                </c:pt>
                <c:pt idx="1131">
                  <c:v>Comfortable in my neighbourhood</c:v>
                </c:pt>
                <c:pt idx="1132">
                  <c:v>Comfortable in my neighbourhood</c:v>
                </c:pt>
                <c:pt idx="1133">
                  <c:v>Comfortable in my neighbourhood</c:v>
                </c:pt>
                <c:pt idx="1134">
                  <c:v>Comfortable in my neighbourhood</c:v>
                </c:pt>
                <c:pt idx="1135">
                  <c:v>Comfortable in my neighbourhood</c:v>
                </c:pt>
                <c:pt idx="1136">
                  <c:v>Comfortable in my neighbourhood</c:v>
                </c:pt>
                <c:pt idx="1137">
                  <c:v>Comfortable in my neighbourhood</c:v>
                </c:pt>
                <c:pt idx="1138">
                  <c:v>Comfortable in my neighbourhood</c:v>
                </c:pt>
                <c:pt idx="1139">
                  <c:v>Comfortable in my neighbourhood</c:v>
                </c:pt>
                <c:pt idx="1140">
                  <c:v>Comfortable in my neighbourhood</c:v>
                </c:pt>
                <c:pt idx="1141">
                  <c:v>Comfortable in my neighbourhood</c:v>
                </c:pt>
                <c:pt idx="1142">
                  <c:v>Comfortable in my neighbourhood</c:v>
                </c:pt>
                <c:pt idx="1143">
                  <c:v>Comfortable in my neighbourhood</c:v>
                </c:pt>
                <c:pt idx="1144">
                  <c:v>Comfortable in my neighbourhood</c:v>
                </c:pt>
                <c:pt idx="1145">
                  <c:v>Comfortable in my neighbourhood</c:v>
                </c:pt>
                <c:pt idx="1146">
                  <c:v>Comfortable in my neighbourhood</c:v>
                </c:pt>
                <c:pt idx="1147">
                  <c:v>Comfortable in my neighbourhood</c:v>
                </c:pt>
                <c:pt idx="1148">
                  <c:v>Comfortable in my neighbourhood</c:v>
                </c:pt>
                <c:pt idx="1149">
                  <c:v>Comfortable in my neighbourhood</c:v>
                </c:pt>
                <c:pt idx="1150">
                  <c:v>Comfortable in my neighbourhood</c:v>
                </c:pt>
                <c:pt idx="1151">
                  <c:v>Comfortable in my neighbourhood</c:v>
                </c:pt>
                <c:pt idx="1152">
                  <c:v>Comfortable in my neighbourhood</c:v>
                </c:pt>
                <c:pt idx="1153">
                  <c:v>Comfortable in my neighbourhood</c:v>
                </c:pt>
                <c:pt idx="1154">
                  <c:v>Comfortable in my neighbourhood</c:v>
                </c:pt>
                <c:pt idx="1155">
                  <c:v>Relationship with Nature</c:v>
                </c:pt>
                <c:pt idx="1156">
                  <c:v>Relationship with Nature</c:v>
                </c:pt>
                <c:pt idx="1157">
                  <c:v>Relationship with Nature</c:v>
                </c:pt>
                <c:pt idx="1158">
                  <c:v>Relationship with Nature</c:v>
                </c:pt>
                <c:pt idx="1159">
                  <c:v>Relationship with Nature</c:v>
                </c:pt>
                <c:pt idx="1160">
                  <c:v>Relationship with Nature</c:v>
                </c:pt>
                <c:pt idx="1161">
                  <c:v>Relationship with Nature</c:v>
                </c:pt>
                <c:pt idx="1162">
                  <c:v>Relationship with Nature</c:v>
                </c:pt>
                <c:pt idx="1163">
                  <c:v>Relationship with Nature</c:v>
                </c:pt>
                <c:pt idx="1164">
                  <c:v>Relationship with Nature</c:v>
                </c:pt>
                <c:pt idx="1165">
                  <c:v>Relationship with Nature</c:v>
                </c:pt>
                <c:pt idx="1166">
                  <c:v>Relationship with Nature</c:v>
                </c:pt>
                <c:pt idx="1167">
                  <c:v>Relationship with Nature</c:v>
                </c:pt>
                <c:pt idx="1168">
                  <c:v>Relationship with Nature</c:v>
                </c:pt>
                <c:pt idx="1169">
                  <c:v>Relationship with Nature</c:v>
                </c:pt>
                <c:pt idx="1170">
                  <c:v>Relationship with Nature</c:v>
                </c:pt>
                <c:pt idx="1171">
                  <c:v>Relationship with Nature</c:v>
                </c:pt>
                <c:pt idx="1172">
                  <c:v>Relationship with Nature</c:v>
                </c:pt>
                <c:pt idx="1173">
                  <c:v>Relationship with Nature</c:v>
                </c:pt>
                <c:pt idx="1174">
                  <c:v>Relationship with Nature</c:v>
                </c:pt>
                <c:pt idx="1175">
                  <c:v>Relationship with Nature</c:v>
                </c:pt>
                <c:pt idx="1176">
                  <c:v>Relationship with Nature</c:v>
                </c:pt>
                <c:pt idx="1177">
                  <c:v>Relationship with Nature</c:v>
                </c:pt>
                <c:pt idx="1178">
                  <c:v>Relationship with Nature</c:v>
                </c:pt>
                <c:pt idx="1179">
                  <c:v>Relationship with Nature</c:v>
                </c:pt>
                <c:pt idx="1180">
                  <c:v>Relationship with Nature</c:v>
                </c:pt>
                <c:pt idx="1181">
                  <c:v>Relationship with Nature</c:v>
                </c:pt>
                <c:pt idx="1182">
                  <c:v>Relationship with Nature</c:v>
                </c:pt>
                <c:pt idx="1183">
                  <c:v>Relationship with Nature</c:v>
                </c:pt>
                <c:pt idx="1184">
                  <c:v>Relationship with Nature</c:v>
                </c:pt>
                <c:pt idx="1185">
                  <c:v>Relationship with Nature</c:v>
                </c:pt>
                <c:pt idx="1186">
                  <c:v>Relationship with Nature</c:v>
                </c:pt>
                <c:pt idx="1187">
                  <c:v>Relationship with Nature</c:v>
                </c:pt>
                <c:pt idx="1188">
                  <c:v>Natural environment quality</c:v>
                </c:pt>
                <c:pt idx="1189">
                  <c:v>Natural environment quality</c:v>
                </c:pt>
                <c:pt idx="1190">
                  <c:v>Natural environment quality</c:v>
                </c:pt>
                <c:pt idx="1191">
                  <c:v>Natural environment quality</c:v>
                </c:pt>
                <c:pt idx="1192">
                  <c:v>Natural environment quality</c:v>
                </c:pt>
                <c:pt idx="1193">
                  <c:v>Natural environment quality</c:v>
                </c:pt>
                <c:pt idx="1194">
                  <c:v>Natural environment quality</c:v>
                </c:pt>
                <c:pt idx="1195">
                  <c:v>Natural environment quality</c:v>
                </c:pt>
                <c:pt idx="1196">
                  <c:v>Natural environment quality</c:v>
                </c:pt>
                <c:pt idx="1197">
                  <c:v>Natural environment quality</c:v>
                </c:pt>
                <c:pt idx="1198">
                  <c:v>Natural environment quality</c:v>
                </c:pt>
                <c:pt idx="1199">
                  <c:v>Natural environment quality</c:v>
                </c:pt>
                <c:pt idx="1200">
                  <c:v>Natural environment quality</c:v>
                </c:pt>
                <c:pt idx="1201">
                  <c:v>Natural environment quality</c:v>
                </c:pt>
                <c:pt idx="1202">
                  <c:v>Natural environment quality</c:v>
                </c:pt>
                <c:pt idx="1203">
                  <c:v>Natural environment quality</c:v>
                </c:pt>
                <c:pt idx="1204">
                  <c:v>Natural environment quality</c:v>
                </c:pt>
                <c:pt idx="1205">
                  <c:v>Natural environment quality</c:v>
                </c:pt>
                <c:pt idx="1206">
                  <c:v>Natural environment quality</c:v>
                </c:pt>
                <c:pt idx="1207">
                  <c:v>Natural environment quality</c:v>
                </c:pt>
                <c:pt idx="1208">
                  <c:v>Natural environment quality</c:v>
                </c:pt>
                <c:pt idx="1209">
                  <c:v>Natural environment quality</c:v>
                </c:pt>
                <c:pt idx="1210">
                  <c:v>Natural environment quality</c:v>
                </c:pt>
                <c:pt idx="1211">
                  <c:v>Natural environment quality</c:v>
                </c:pt>
                <c:pt idx="1212">
                  <c:v>Natural environment quality</c:v>
                </c:pt>
                <c:pt idx="1213">
                  <c:v>Natural environment quality</c:v>
                </c:pt>
                <c:pt idx="1214">
                  <c:v>Natural environment quality</c:v>
                </c:pt>
                <c:pt idx="1215">
                  <c:v>Natural environment quality</c:v>
                </c:pt>
                <c:pt idx="1216">
                  <c:v>Natural environment quality</c:v>
                </c:pt>
                <c:pt idx="1217">
                  <c:v>Natural environment quality</c:v>
                </c:pt>
                <c:pt idx="1218">
                  <c:v>Natural environment quality</c:v>
                </c:pt>
                <c:pt idx="1219">
                  <c:v>Natural environment quality</c:v>
                </c:pt>
                <c:pt idx="1220">
                  <c:v>Natural environment quality</c:v>
                </c:pt>
              </c:strCache>
            </c:strRef>
          </c:cat>
          <c:val>
            <c:numRef>
              <c:f>'Happiness Flowers'!$E$3:$E$1191</c:f>
              <c:numCache>
                <c:formatCode>_(* #,##0.00_);_(* \(#,##0.00\);_(* "-"??_);_(@_)</c:formatCode>
                <c:ptCount val="1188"/>
                <c:pt idx="0">
                  <c:v>1.5999999999999992</c:v>
                </c:pt>
                <c:pt idx="1">
                  <c:v>1.9999999999999991</c:v>
                </c:pt>
                <c:pt idx="2">
                  <c:v>2.399999999999999</c:v>
                </c:pt>
                <c:pt idx="3">
                  <c:v>2.7999999999999989</c:v>
                </c:pt>
                <c:pt idx="4">
                  <c:v>3.1999999999999988</c:v>
                </c:pt>
                <c:pt idx="5">
                  <c:v>3.5999999999999988</c:v>
                </c:pt>
                <c:pt idx="6">
                  <c:v>3.9999999999999987</c:v>
                </c:pt>
                <c:pt idx="7">
                  <c:v>4.3999999999999986</c:v>
                </c:pt>
                <c:pt idx="8">
                  <c:v>4.7999999999999989</c:v>
                </c:pt>
                <c:pt idx="9">
                  <c:v>5.1999999999999993</c:v>
                </c:pt>
                <c:pt idx="10">
                  <c:v>5.5999999999999988</c:v>
                </c:pt>
                <c:pt idx="11">
                  <c:v>5.9999999999999982</c:v>
                </c:pt>
                <c:pt idx="12">
                  <c:v>6.3999999999999986</c:v>
                </c:pt>
                <c:pt idx="13">
                  <c:v>6.7999999999999989</c:v>
                </c:pt>
                <c:pt idx="14">
                  <c:v>7.1999999999999993</c:v>
                </c:pt>
                <c:pt idx="15">
                  <c:v>7.6</c:v>
                </c:pt>
                <c:pt idx="16">
                  <c:v>8</c:v>
                </c:pt>
                <c:pt idx="17">
                  <c:v>7.6</c:v>
                </c:pt>
                <c:pt idx="18">
                  <c:v>7.1999999999999993</c:v>
                </c:pt>
                <c:pt idx="19">
                  <c:v>6.7999999999999989</c:v>
                </c:pt>
                <c:pt idx="20">
                  <c:v>6.3999999999999986</c:v>
                </c:pt>
                <c:pt idx="21">
                  <c:v>5.9999999999999982</c:v>
                </c:pt>
                <c:pt idx="22">
                  <c:v>5.5999999999999988</c:v>
                </c:pt>
                <c:pt idx="23">
                  <c:v>5.1999999999999993</c:v>
                </c:pt>
                <c:pt idx="24">
                  <c:v>4.7999999999999989</c:v>
                </c:pt>
                <c:pt idx="25">
                  <c:v>4.3999999999999986</c:v>
                </c:pt>
                <c:pt idx="26">
                  <c:v>3.9999999999999987</c:v>
                </c:pt>
                <c:pt idx="27">
                  <c:v>3.5999999999999988</c:v>
                </c:pt>
                <c:pt idx="28">
                  <c:v>3.1999999999999988</c:v>
                </c:pt>
                <c:pt idx="29">
                  <c:v>2.7999999999999989</c:v>
                </c:pt>
                <c:pt idx="30">
                  <c:v>2.399999999999999</c:v>
                </c:pt>
                <c:pt idx="31">
                  <c:v>1.9999999999999991</c:v>
                </c:pt>
                <c:pt idx="32">
                  <c:v>1.5999999999999992</c:v>
                </c:pt>
                <c:pt idx="33">
                  <c:v>1.5999999999999992</c:v>
                </c:pt>
                <c:pt idx="34">
                  <c:v>1.9999999999999991</c:v>
                </c:pt>
                <c:pt idx="35">
                  <c:v>2.399999999999999</c:v>
                </c:pt>
                <c:pt idx="36">
                  <c:v>2.7999999999999989</c:v>
                </c:pt>
                <c:pt idx="37">
                  <c:v>3.1999999999999988</c:v>
                </c:pt>
                <c:pt idx="38">
                  <c:v>3.5999999999999988</c:v>
                </c:pt>
                <c:pt idx="39">
                  <c:v>3.9999999999999987</c:v>
                </c:pt>
                <c:pt idx="40">
                  <c:v>4.3999999999999986</c:v>
                </c:pt>
                <c:pt idx="41">
                  <c:v>4.7999999999999989</c:v>
                </c:pt>
                <c:pt idx="42">
                  <c:v>5.1999999999999993</c:v>
                </c:pt>
                <c:pt idx="43">
                  <c:v>5.5999999999999988</c:v>
                </c:pt>
                <c:pt idx="44">
                  <c:v>5.9999999999999982</c:v>
                </c:pt>
                <c:pt idx="45">
                  <c:v>6.3999999999999986</c:v>
                </c:pt>
                <c:pt idx="46">
                  <c:v>6.7999999999999989</c:v>
                </c:pt>
                <c:pt idx="47">
                  <c:v>7.1999999999999993</c:v>
                </c:pt>
                <c:pt idx="48">
                  <c:v>7.6</c:v>
                </c:pt>
                <c:pt idx="49">
                  <c:v>8</c:v>
                </c:pt>
                <c:pt idx="50">
                  <c:v>7.6</c:v>
                </c:pt>
                <c:pt idx="51">
                  <c:v>7.1999999999999993</c:v>
                </c:pt>
                <c:pt idx="52">
                  <c:v>6.7999999999999989</c:v>
                </c:pt>
                <c:pt idx="53">
                  <c:v>6.3999999999999986</c:v>
                </c:pt>
                <c:pt idx="54">
                  <c:v>5.9999999999999982</c:v>
                </c:pt>
                <c:pt idx="55">
                  <c:v>5.5999999999999988</c:v>
                </c:pt>
                <c:pt idx="56">
                  <c:v>5.1999999999999993</c:v>
                </c:pt>
                <c:pt idx="57">
                  <c:v>4.7999999999999989</c:v>
                </c:pt>
                <c:pt idx="58">
                  <c:v>4.3999999999999986</c:v>
                </c:pt>
                <c:pt idx="59">
                  <c:v>3.9999999999999987</c:v>
                </c:pt>
                <c:pt idx="60">
                  <c:v>3.5999999999999988</c:v>
                </c:pt>
                <c:pt idx="61">
                  <c:v>3.1999999999999988</c:v>
                </c:pt>
                <c:pt idx="62">
                  <c:v>2.7999999999999989</c:v>
                </c:pt>
                <c:pt idx="63">
                  <c:v>2.399999999999999</c:v>
                </c:pt>
                <c:pt idx="64">
                  <c:v>1.9999999999999991</c:v>
                </c:pt>
                <c:pt idx="65">
                  <c:v>1.5999999999999992</c:v>
                </c:pt>
                <c:pt idx="66">
                  <c:v>1.8</c:v>
                </c:pt>
                <c:pt idx="67">
                  <c:v>2.25</c:v>
                </c:pt>
                <c:pt idx="68">
                  <c:v>2.6999999999999997</c:v>
                </c:pt>
                <c:pt idx="69">
                  <c:v>3.1499999999999995</c:v>
                </c:pt>
                <c:pt idx="70">
                  <c:v>3.5999999999999996</c:v>
                </c:pt>
                <c:pt idx="71">
                  <c:v>4.05</c:v>
                </c:pt>
                <c:pt idx="72">
                  <c:v>4.5</c:v>
                </c:pt>
                <c:pt idx="73">
                  <c:v>4.95</c:v>
                </c:pt>
                <c:pt idx="74">
                  <c:v>5.4</c:v>
                </c:pt>
                <c:pt idx="75">
                  <c:v>5.8500000000000005</c:v>
                </c:pt>
                <c:pt idx="76">
                  <c:v>6.3000000000000007</c:v>
                </c:pt>
                <c:pt idx="77">
                  <c:v>6.7500000000000009</c:v>
                </c:pt>
                <c:pt idx="78">
                  <c:v>7.2000000000000011</c:v>
                </c:pt>
                <c:pt idx="79">
                  <c:v>7.6500000000000012</c:v>
                </c:pt>
                <c:pt idx="80">
                  <c:v>8.1000000000000014</c:v>
                </c:pt>
                <c:pt idx="81">
                  <c:v>8.5500000000000007</c:v>
                </c:pt>
                <c:pt idx="82">
                  <c:v>9</c:v>
                </c:pt>
                <c:pt idx="83">
                  <c:v>8.5500000000000007</c:v>
                </c:pt>
                <c:pt idx="84">
                  <c:v>8.1000000000000014</c:v>
                </c:pt>
                <c:pt idx="85">
                  <c:v>7.6500000000000012</c:v>
                </c:pt>
                <c:pt idx="86">
                  <c:v>7.2000000000000011</c:v>
                </c:pt>
                <c:pt idx="87">
                  <c:v>6.7500000000000009</c:v>
                </c:pt>
                <c:pt idx="88">
                  <c:v>6.3000000000000007</c:v>
                </c:pt>
                <c:pt idx="89">
                  <c:v>5.8500000000000005</c:v>
                </c:pt>
                <c:pt idx="90">
                  <c:v>5.4</c:v>
                </c:pt>
                <c:pt idx="91">
                  <c:v>4.95</c:v>
                </c:pt>
                <c:pt idx="92">
                  <c:v>4.5</c:v>
                </c:pt>
                <c:pt idx="93">
                  <c:v>4.05</c:v>
                </c:pt>
                <c:pt idx="94">
                  <c:v>3.5999999999999996</c:v>
                </c:pt>
                <c:pt idx="95">
                  <c:v>3.1499999999999995</c:v>
                </c:pt>
                <c:pt idx="96">
                  <c:v>2.6999999999999997</c:v>
                </c:pt>
                <c:pt idx="97">
                  <c:v>2.25</c:v>
                </c:pt>
                <c:pt idx="98">
                  <c:v>1.8</c:v>
                </c:pt>
                <c:pt idx="99">
                  <c:v>1.8</c:v>
                </c:pt>
                <c:pt idx="100">
                  <c:v>2.25</c:v>
                </c:pt>
                <c:pt idx="101">
                  <c:v>2.6999999999999997</c:v>
                </c:pt>
                <c:pt idx="102">
                  <c:v>3.1499999999999995</c:v>
                </c:pt>
                <c:pt idx="103">
                  <c:v>3.5999999999999996</c:v>
                </c:pt>
                <c:pt idx="104">
                  <c:v>4.05</c:v>
                </c:pt>
                <c:pt idx="105">
                  <c:v>4.5</c:v>
                </c:pt>
                <c:pt idx="106">
                  <c:v>4.95</c:v>
                </c:pt>
                <c:pt idx="107">
                  <c:v>5.4</c:v>
                </c:pt>
                <c:pt idx="108">
                  <c:v>5.8500000000000005</c:v>
                </c:pt>
                <c:pt idx="109">
                  <c:v>6.3000000000000007</c:v>
                </c:pt>
                <c:pt idx="110">
                  <c:v>6.7500000000000009</c:v>
                </c:pt>
                <c:pt idx="111">
                  <c:v>7.2000000000000011</c:v>
                </c:pt>
                <c:pt idx="112">
                  <c:v>7.6500000000000012</c:v>
                </c:pt>
                <c:pt idx="113">
                  <c:v>8.1000000000000014</c:v>
                </c:pt>
                <c:pt idx="114">
                  <c:v>8.5500000000000007</c:v>
                </c:pt>
                <c:pt idx="115">
                  <c:v>9</c:v>
                </c:pt>
                <c:pt idx="116">
                  <c:v>8.5500000000000007</c:v>
                </c:pt>
                <c:pt idx="117">
                  <c:v>8.1000000000000014</c:v>
                </c:pt>
                <c:pt idx="118">
                  <c:v>7.6500000000000012</c:v>
                </c:pt>
                <c:pt idx="119">
                  <c:v>7.2000000000000011</c:v>
                </c:pt>
                <c:pt idx="120">
                  <c:v>6.7500000000000009</c:v>
                </c:pt>
                <c:pt idx="121">
                  <c:v>6.3000000000000007</c:v>
                </c:pt>
                <c:pt idx="122">
                  <c:v>5.8500000000000005</c:v>
                </c:pt>
                <c:pt idx="123">
                  <c:v>5.4</c:v>
                </c:pt>
                <c:pt idx="124">
                  <c:v>4.95</c:v>
                </c:pt>
                <c:pt idx="125">
                  <c:v>4.5</c:v>
                </c:pt>
                <c:pt idx="126">
                  <c:v>4.05</c:v>
                </c:pt>
                <c:pt idx="127">
                  <c:v>3.5999999999999996</c:v>
                </c:pt>
                <c:pt idx="128">
                  <c:v>3.1499999999999995</c:v>
                </c:pt>
                <c:pt idx="129">
                  <c:v>2.6999999999999997</c:v>
                </c:pt>
                <c:pt idx="130">
                  <c:v>2.25</c:v>
                </c:pt>
                <c:pt idx="131">
                  <c:v>1.8</c:v>
                </c:pt>
                <c:pt idx="132">
                  <c:v>1.5999999999999992</c:v>
                </c:pt>
                <c:pt idx="133">
                  <c:v>1.9999999999999991</c:v>
                </c:pt>
                <c:pt idx="134">
                  <c:v>2.399999999999999</c:v>
                </c:pt>
                <c:pt idx="135">
                  <c:v>2.7999999999999989</c:v>
                </c:pt>
                <c:pt idx="136">
                  <c:v>3.1999999999999988</c:v>
                </c:pt>
                <c:pt idx="137">
                  <c:v>3.5999999999999988</c:v>
                </c:pt>
                <c:pt idx="138">
                  <c:v>3.9999999999999987</c:v>
                </c:pt>
                <c:pt idx="139">
                  <c:v>4.3999999999999986</c:v>
                </c:pt>
                <c:pt idx="140">
                  <c:v>4.7999999999999989</c:v>
                </c:pt>
                <c:pt idx="141">
                  <c:v>5.1999999999999993</c:v>
                </c:pt>
                <c:pt idx="142">
                  <c:v>5.5999999999999988</c:v>
                </c:pt>
                <c:pt idx="143">
                  <c:v>5.9999999999999982</c:v>
                </c:pt>
                <c:pt idx="144">
                  <c:v>6.3999999999999986</c:v>
                </c:pt>
                <c:pt idx="145">
                  <c:v>6.7999999999999989</c:v>
                </c:pt>
                <c:pt idx="146">
                  <c:v>7.1999999999999993</c:v>
                </c:pt>
                <c:pt idx="147">
                  <c:v>7.6</c:v>
                </c:pt>
                <c:pt idx="148">
                  <c:v>8</c:v>
                </c:pt>
                <c:pt idx="149">
                  <c:v>7.6</c:v>
                </c:pt>
                <c:pt idx="150">
                  <c:v>7.1999999999999993</c:v>
                </c:pt>
                <c:pt idx="151">
                  <c:v>6.7999999999999989</c:v>
                </c:pt>
                <c:pt idx="152">
                  <c:v>6.3999999999999986</c:v>
                </c:pt>
                <c:pt idx="153">
                  <c:v>5.9999999999999982</c:v>
                </c:pt>
                <c:pt idx="154">
                  <c:v>5.5999999999999988</c:v>
                </c:pt>
                <c:pt idx="155">
                  <c:v>5.1999999999999993</c:v>
                </c:pt>
                <c:pt idx="156">
                  <c:v>4.7999999999999989</c:v>
                </c:pt>
                <c:pt idx="157">
                  <c:v>4.3999999999999986</c:v>
                </c:pt>
                <c:pt idx="158">
                  <c:v>3.9999999999999987</c:v>
                </c:pt>
                <c:pt idx="159">
                  <c:v>3.5999999999999988</c:v>
                </c:pt>
                <c:pt idx="160">
                  <c:v>3.1999999999999988</c:v>
                </c:pt>
                <c:pt idx="161">
                  <c:v>2.7999999999999989</c:v>
                </c:pt>
                <c:pt idx="162">
                  <c:v>2.399999999999999</c:v>
                </c:pt>
                <c:pt idx="163">
                  <c:v>1.9999999999999991</c:v>
                </c:pt>
                <c:pt idx="164">
                  <c:v>1.5999999999999992</c:v>
                </c:pt>
                <c:pt idx="165">
                  <c:v>2</c:v>
                </c:pt>
                <c:pt idx="166">
                  <c:v>2.5</c:v>
                </c:pt>
                <c:pt idx="167">
                  <c:v>3</c:v>
                </c:pt>
                <c:pt idx="168">
                  <c:v>3.5</c:v>
                </c:pt>
                <c:pt idx="169">
                  <c:v>4</c:v>
                </c:pt>
                <c:pt idx="170">
                  <c:v>4.5</c:v>
                </c:pt>
                <c:pt idx="171">
                  <c:v>5</c:v>
                </c:pt>
                <c:pt idx="172">
                  <c:v>5.5</c:v>
                </c:pt>
                <c:pt idx="173">
                  <c:v>6</c:v>
                </c:pt>
                <c:pt idx="174">
                  <c:v>6.5</c:v>
                </c:pt>
                <c:pt idx="175">
                  <c:v>7</c:v>
                </c:pt>
                <c:pt idx="176">
                  <c:v>7.5</c:v>
                </c:pt>
                <c:pt idx="177">
                  <c:v>8</c:v>
                </c:pt>
                <c:pt idx="178">
                  <c:v>8.5</c:v>
                </c:pt>
                <c:pt idx="179">
                  <c:v>9</c:v>
                </c:pt>
                <c:pt idx="180">
                  <c:v>9.5</c:v>
                </c:pt>
                <c:pt idx="181">
                  <c:v>10</c:v>
                </c:pt>
                <c:pt idx="182">
                  <c:v>9.5</c:v>
                </c:pt>
                <c:pt idx="183">
                  <c:v>9</c:v>
                </c:pt>
                <c:pt idx="184">
                  <c:v>8.5</c:v>
                </c:pt>
                <c:pt idx="185">
                  <c:v>8</c:v>
                </c:pt>
                <c:pt idx="186">
                  <c:v>7.5</c:v>
                </c:pt>
                <c:pt idx="187">
                  <c:v>7</c:v>
                </c:pt>
                <c:pt idx="188">
                  <c:v>6.5</c:v>
                </c:pt>
                <c:pt idx="189">
                  <c:v>6</c:v>
                </c:pt>
                <c:pt idx="190">
                  <c:v>5.5</c:v>
                </c:pt>
                <c:pt idx="191">
                  <c:v>5</c:v>
                </c:pt>
                <c:pt idx="192">
                  <c:v>4.5</c:v>
                </c:pt>
                <c:pt idx="193">
                  <c:v>4</c:v>
                </c:pt>
                <c:pt idx="194">
                  <c:v>3.5</c:v>
                </c:pt>
                <c:pt idx="195">
                  <c:v>3</c:v>
                </c:pt>
                <c:pt idx="196">
                  <c:v>2.5</c:v>
                </c:pt>
                <c:pt idx="197">
                  <c:v>2</c:v>
                </c:pt>
                <c:pt idx="198">
                  <c:v>1.8</c:v>
                </c:pt>
                <c:pt idx="199">
                  <c:v>2.25</c:v>
                </c:pt>
                <c:pt idx="200">
                  <c:v>2.6999999999999997</c:v>
                </c:pt>
                <c:pt idx="201">
                  <c:v>3.1499999999999995</c:v>
                </c:pt>
                <c:pt idx="202">
                  <c:v>3.5999999999999996</c:v>
                </c:pt>
                <c:pt idx="203">
                  <c:v>4.05</c:v>
                </c:pt>
                <c:pt idx="204">
                  <c:v>4.5</c:v>
                </c:pt>
                <c:pt idx="205">
                  <c:v>4.95</c:v>
                </c:pt>
                <c:pt idx="206">
                  <c:v>5.4</c:v>
                </c:pt>
                <c:pt idx="207">
                  <c:v>5.8500000000000005</c:v>
                </c:pt>
                <c:pt idx="208">
                  <c:v>6.3000000000000007</c:v>
                </c:pt>
                <c:pt idx="209">
                  <c:v>6.7500000000000009</c:v>
                </c:pt>
                <c:pt idx="210">
                  <c:v>7.2000000000000011</c:v>
                </c:pt>
                <c:pt idx="211">
                  <c:v>7.6500000000000012</c:v>
                </c:pt>
                <c:pt idx="212">
                  <c:v>8.1000000000000014</c:v>
                </c:pt>
                <c:pt idx="213">
                  <c:v>8.5500000000000007</c:v>
                </c:pt>
                <c:pt idx="214">
                  <c:v>9</c:v>
                </c:pt>
                <c:pt idx="215">
                  <c:v>8.5500000000000007</c:v>
                </c:pt>
                <c:pt idx="216">
                  <c:v>8.1000000000000014</c:v>
                </c:pt>
                <c:pt idx="217">
                  <c:v>7.6500000000000012</c:v>
                </c:pt>
                <c:pt idx="218">
                  <c:v>7.2000000000000011</c:v>
                </c:pt>
                <c:pt idx="219">
                  <c:v>6.7500000000000009</c:v>
                </c:pt>
                <c:pt idx="220">
                  <c:v>6.3000000000000007</c:v>
                </c:pt>
                <c:pt idx="221">
                  <c:v>5.8500000000000005</c:v>
                </c:pt>
                <c:pt idx="222">
                  <c:v>5.4</c:v>
                </c:pt>
                <c:pt idx="223">
                  <c:v>4.95</c:v>
                </c:pt>
                <c:pt idx="224">
                  <c:v>4.5</c:v>
                </c:pt>
                <c:pt idx="225">
                  <c:v>4.05</c:v>
                </c:pt>
                <c:pt idx="226">
                  <c:v>3.5999999999999996</c:v>
                </c:pt>
                <c:pt idx="227">
                  <c:v>3.1499999999999995</c:v>
                </c:pt>
                <c:pt idx="228">
                  <c:v>2.6999999999999997</c:v>
                </c:pt>
                <c:pt idx="229">
                  <c:v>2.25</c:v>
                </c:pt>
                <c:pt idx="230">
                  <c:v>1.8</c:v>
                </c:pt>
                <c:pt idx="231">
                  <c:v>1.8</c:v>
                </c:pt>
                <c:pt idx="232">
                  <c:v>2.25</c:v>
                </c:pt>
                <c:pt idx="233">
                  <c:v>2.6999999999999997</c:v>
                </c:pt>
                <c:pt idx="234">
                  <c:v>3.1499999999999995</c:v>
                </c:pt>
                <c:pt idx="235">
                  <c:v>3.5999999999999996</c:v>
                </c:pt>
                <c:pt idx="236">
                  <c:v>4.05</c:v>
                </c:pt>
                <c:pt idx="237">
                  <c:v>4.5</c:v>
                </c:pt>
                <c:pt idx="238">
                  <c:v>4.95</c:v>
                </c:pt>
                <c:pt idx="239">
                  <c:v>5.4</c:v>
                </c:pt>
                <c:pt idx="240">
                  <c:v>5.8500000000000005</c:v>
                </c:pt>
                <c:pt idx="241">
                  <c:v>6.3000000000000007</c:v>
                </c:pt>
                <c:pt idx="242">
                  <c:v>6.7500000000000009</c:v>
                </c:pt>
                <c:pt idx="243">
                  <c:v>7.2000000000000011</c:v>
                </c:pt>
                <c:pt idx="244">
                  <c:v>7.6500000000000012</c:v>
                </c:pt>
                <c:pt idx="245">
                  <c:v>8.1000000000000014</c:v>
                </c:pt>
                <c:pt idx="246">
                  <c:v>8.5500000000000007</c:v>
                </c:pt>
                <c:pt idx="247">
                  <c:v>9</c:v>
                </c:pt>
                <c:pt idx="248">
                  <c:v>8.5500000000000007</c:v>
                </c:pt>
                <c:pt idx="249">
                  <c:v>8.1000000000000014</c:v>
                </c:pt>
                <c:pt idx="250">
                  <c:v>7.6500000000000012</c:v>
                </c:pt>
                <c:pt idx="251">
                  <c:v>7.2000000000000011</c:v>
                </c:pt>
                <c:pt idx="252">
                  <c:v>6.7500000000000009</c:v>
                </c:pt>
                <c:pt idx="253">
                  <c:v>6.3000000000000007</c:v>
                </c:pt>
                <c:pt idx="254">
                  <c:v>5.8500000000000005</c:v>
                </c:pt>
                <c:pt idx="255">
                  <c:v>5.4</c:v>
                </c:pt>
                <c:pt idx="256">
                  <c:v>4.95</c:v>
                </c:pt>
                <c:pt idx="257">
                  <c:v>4.5</c:v>
                </c:pt>
                <c:pt idx="258">
                  <c:v>4.05</c:v>
                </c:pt>
                <c:pt idx="259">
                  <c:v>3.5999999999999996</c:v>
                </c:pt>
                <c:pt idx="260">
                  <c:v>3.1499999999999995</c:v>
                </c:pt>
                <c:pt idx="261">
                  <c:v>2.6999999999999997</c:v>
                </c:pt>
                <c:pt idx="262">
                  <c:v>2.25</c:v>
                </c:pt>
                <c:pt idx="263">
                  <c:v>1.8</c:v>
                </c:pt>
                <c:pt idx="264">
                  <c:v>1.8</c:v>
                </c:pt>
                <c:pt idx="265">
                  <c:v>2.25</c:v>
                </c:pt>
                <c:pt idx="266">
                  <c:v>2.6999999999999997</c:v>
                </c:pt>
                <c:pt idx="267">
                  <c:v>3.1499999999999995</c:v>
                </c:pt>
                <c:pt idx="268">
                  <c:v>3.5999999999999996</c:v>
                </c:pt>
                <c:pt idx="269">
                  <c:v>4.05</c:v>
                </c:pt>
                <c:pt idx="270">
                  <c:v>4.5</c:v>
                </c:pt>
                <c:pt idx="271">
                  <c:v>4.95</c:v>
                </c:pt>
                <c:pt idx="272">
                  <c:v>5.4</c:v>
                </c:pt>
                <c:pt idx="273">
                  <c:v>5.8500000000000005</c:v>
                </c:pt>
                <c:pt idx="274">
                  <c:v>6.3000000000000007</c:v>
                </c:pt>
                <c:pt idx="275">
                  <c:v>6.7500000000000009</c:v>
                </c:pt>
                <c:pt idx="276">
                  <c:v>7.2000000000000011</c:v>
                </c:pt>
                <c:pt idx="277">
                  <c:v>7.6500000000000012</c:v>
                </c:pt>
                <c:pt idx="278">
                  <c:v>8.1000000000000014</c:v>
                </c:pt>
                <c:pt idx="279">
                  <c:v>8.5500000000000007</c:v>
                </c:pt>
                <c:pt idx="280">
                  <c:v>9</c:v>
                </c:pt>
                <c:pt idx="281">
                  <c:v>8.5500000000000007</c:v>
                </c:pt>
                <c:pt idx="282">
                  <c:v>8.1000000000000014</c:v>
                </c:pt>
                <c:pt idx="283">
                  <c:v>7.6500000000000012</c:v>
                </c:pt>
                <c:pt idx="284">
                  <c:v>7.2000000000000011</c:v>
                </c:pt>
                <c:pt idx="285">
                  <c:v>6.7500000000000009</c:v>
                </c:pt>
                <c:pt idx="286">
                  <c:v>6.3000000000000007</c:v>
                </c:pt>
                <c:pt idx="287">
                  <c:v>5.8500000000000005</c:v>
                </c:pt>
                <c:pt idx="288">
                  <c:v>5.4</c:v>
                </c:pt>
                <c:pt idx="289">
                  <c:v>4.95</c:v>
                </c:pt>
                <c:pt idx="290">
                  <c:v>4.5</c:v>
                </c:pt>
                <c:pt idx="291">
                  <c:v>4.05</c:v>
                </c:pt>
                <c:pt idx="292">
                  <c:v>3.5999999999999996</c:v>
                </c:pt>
                <c:pt idx="293">
                  <c:v>3.1499999999999995</c:v>
                </c:pt>
                <c:pt idx="294">
                  <c:v>2.6999999999999997</c:v>
                </c:pt>
                <c:pt idx="295">
                  <c:v>2.25</c:v>
                </c:pt>
                <c:pt idx="296">
                  <c:v>1.8</c:v>
                </c:pt>
                <c:pt idx="297">
                  <c:v>1.5999999999999992</c:v>
                </c:pt>
                <c:pt idx="298">
                  <c:v>1.9999999999999991</c:v>
                </c:pt>
                <c:pt idx="299">
                  <c:v>2.399999999999999</c:v>
                </c:pt>
                <c:pt idx="300">
                  <c:v>2.7999999999999989</c:v>
                </c:pt>
                <c:pt idx="301">
                  <c:v>3.1999999999999988</c:v>
                </c:pt>
                <c:pt idx="302">
                  <c:v>3.5999999999999988</c:v>
                </c:pt>
                <c:pt idx="303">
                  <c:v>3.9999999999999987</c:v>
                </c:pt>
                <c:pt idx="304">
                  <c:v>4.3999999999999986</c:v>
                </c:pt>
                <c:pt idx="305">
                  <c:v>4.7999999999999989</c:v>
                </c:pt>
                <c:pt idx="306">
                  <c:v>5.1999999999999993</c:v>
                </c:pt>
                <c:pt idx="307">
                  <c:v>5.5999999999999988</c:v>
                </c:pt>
                <c:pt idx="308">
                  <c:v>5.9999999999999982</c:v>
                </c:pt>
                <c:pt idx="309">
                  <c:v>6.3999999999999986</c:v>
                </c:pt>
                <c:pt idx="310">
                  <c:v>6.7999999999999989</c:v>
                </c:pt>
                <c:pt idx="311">
                  <c:v>7.1999999999999993</c:v>
                </c:pt>
                <c:pt idx="312">
                  <c:v>7.6</c:v>
                </c:pt>
                <c:pt idx="313">
                  <c:v>8</c:v>
                </c:pt>
                <c:pt idx="314">
                  <c:v>7.6</c:v>
                </c:pt>
                <c:pt idx="315">
                  <c:v>7.1999999999999993</c:v>
                </c:pt>
                <c:pt idx="316">
                  <c:v>6.7999999999999989</c:v>
                </c:pt>
                <c:pt idx="317">
                  <c:v>6.3999999999999986</c:v>
                </c:pt>
                <c:pt idx="318">
                  <c:v>5.9999999999999982</c:v>
                </c:pt>
                <c:pt idx="319">
                  <c:v>5.5999999999999988</c:v>
                </c:pt>
                <c:pt idx="320">
                  <c:v>5.1999999999999993</c:v>
                </c:pt>
                <c:pt idx="321">
                  <c:v>4.7999999999999989</c:v>
                </c:pt>
                <c:pt idx="322">
                  <c:v>4.3999999999999986</c:v>
                </c:pt>
                <c:pt idx="323">
                  <c:v>3.9999999999999987</c:v>
                </c:pt>
                <c:pt idx="324">
                  <c:v>3.5999999999999988</c:v>
                </c:pt>
                <c:pt idx="325">
                  <c:v>3.1999999999999988</c:v>
                </c:pt>
                <c:pt idx="326">
                  <c:v>2.7999999999999989</c:v>
                </c:pt>
                <c:pt idx="327">
                  <c:v>2.399999999999999</c:v>
                </c:pt>
                <c:pt idx="328">
                  <c:v>1.9999999999999991</c:v>
                </c:pt>
                <c:pt idx="329">
                  <c:v>1.5999999999999992</c:v>
                </c:pt>
                <c:pt idx="330">
                  <c:v>1.4000000000000004</c:v>
                </c:pt>
                <c:pt idx="331">
                  <c:v>1.7500000000000004</c:v>
                </c:pt>
                <c:pt idx="332">
                  <c:v>2.1000000000000005</c:v>
                </c:pt>
                <c:pt idx="333">
                  <c:v>2.4500000000000006</c:v>
                </c:pt>
                <c:pt idx="334">
                  <c:v>2.8000000000000007</c:v>
                </c:pt>
                <c:pt idx="335">
                  <c:v>3.1500000000000008</c:v>
                </c:pt>
                <c:pt idx="336">
                  <c:v>3.5000000000000009</c:v>
                </c:pt>
                <c:pt idx="337">
                  <c:v>3.850000000000001</c:v>
                </c:pt>
                <c:pt idx="338">
                  <c:v>4.2000000000000011</c:v>
                </c:pt>
                <c:pt idx="339">
                  <c:v>4.5500000000000016</c:v>
                </c:pt>
                <c:pt idx="340">
                  <c:v>4.9000000000000021</c:v>
                </c:pt>
                <c:pt idx="341">
                  <c:v>5.2500000000000018</c:v>
                </c:pt>
                <c:pt idx="342">
                  <c:v>5.6000000000000014</c:v>
                </c:pt>
                <c:pt idx="343">
                  <c:v>5.9500000000000011</c:v>
                </c:pt>
                <c:pt idx="344">
                  <c:v>6.3000000000000007</c:v>
                </c:pt>
                <c:pt idx="345">
                  <c:v>6.65</c:v>
                </c:pt>
                <c:pt idx="346">
                  <c:v>7</c:v>
                </c:pt>
                <c:pt idx="347">
                  <c:v>6.65</c:v>
                </c:pt>
                <c:pt idx="348">
                  <c:v>6.3000000000000007</c:v>
                </c:pt>
                <c:pt idx="349">
                  <c:v>5.9500000000000011</c:v>
                </c:pt>
                <c:pt idx="350">
                  <c:v>5.6000000000000014</c:v>
                </c:pt>
                <c:pt idx="351">
                  <c:v>5.2500000000000018</c:v>
                </c:pt>
                <c:pt idx="352">
                  <c:v>4.9000000000000021</c:v>
                </c:pt>
                <c:pt idx="353">
                  <c:v>4.5500000000000016</c:v>
                </c:pt>
                <c:pt idx="354">
                  <c:v>4.2000000000000011</c:v>
                </c:pt>
                <c:pt idx="355">
                  <c:v>3.850000000000001</c:v>
                </c:pt>
                <c:pt idx="356">
                  <c:v>3.5000000000000009</c:v>
                </c:pt>
                <c:pt idx="357">
                  <c:v>3.1500000000000008</c:v>
                </c:pt>
                <c:pt idx="358">
                  <c:v>2.8000000000000007</c:v>
                </c:pt>
                <c:pt idx="359">
                  <c:v>2.4500000000000006</c:v>
                </c:pt>
                <c:pt idx="360">
                  <c:v>2.1000000000000005</c:v>
                </c:pt>
                <c:pt idx="361">
                  <c:v>1.7500000000000004</c:v>
                </c:pt>
                <c:pt idx="362">
                  <c:v>1.4000000000000004</c:v>
                </c:pt>
                <c:pt idx="363">
                  <c:v>1.8</c:v>
                </c:pt>
                <c:pt idx="364">
                  <c:v>2.25</c:v>
                </c:pt>
                <c:pt idx="365">
                  <c:v>2.6999999999999997</c:v>
                </c:pt>
                <c:pt idx="366">
                  <c:v>3.1499999999999995</c:v>
                </c:pt>
                <c:pt idx="367">
                  <c:v>3.5999999999999996</c:v>
                </c:pt>
                <c:pt idx="368">
                  <c:v>4.05</c:v>
                </c:pt>
                <c:pt idx="369">
                  <c:v>4.5</c:v>
                </c:pt>
                <c:pt idx="370">
                  <c:v>4.95</c:v>
                </c:pt>
                <c:pt idx="371">
                  <c:v>5.4</c:v>
                </c:pt>
                <c:pt idx="372">
                  <c:v>5.8500000000000005</c:v>
                </c:pt>
                <c:pt idx="373">
                  <c:v>6.3000000000000007</c:v>
                </c:pt>
                <c:pt idx="374">
                  <c:v>6.7500000000000009</c:v>
                </c:pt>
                <c:pt idx="375">
                  <c:v>7.2000000000000011</c:v>
                </c:pt>
                <c:pt idx="376">
                  <c:v>7.6500000000000012</c:v>
                </c:pt>
                <c:pt idx="377">
                  <c:v>8.1000000000000014</c:v>
                </c:pt>
                <c:pt idx="378">
                  <c:v>8.5500000000000007</c:v>
                </c:pt>
                <c:pt idx="379">
                  <c:v>9</c:v>
                </c:pt>
                <c:pt idx="380">
                  <c:v>8.5500000000000007</c:v>
                </c:pt>
                <c:pt idx="381">
                  <c:v>8.1000000000000014</c:v>
                </c:pt>
                <c:pt idx="382">
                  <c:v>7.6500000000000012</c:v>
                </c:pt>
                <c:pt idx="383">
                  <c:v>7.2000000000000011</c:v>
                </c:pt>
                <c:pt idx="384">
                  <c:v>6.7500000000000009</c:v>
                </c:pt>
                <c:pt idx="385">
                  <c:v>6.3000000000000007</c:v>
                </c:pt>
                <c:pt idx="386">
                  <c:v>5.8500000000000005</c:v>
                </c:pt>
                <c:pt idx="387">
                  <c:v>5.4</c:v>
                </c:pt>
                <c:pt idx="388">
                  <c:v>4.95</c:v>
                </c:pt>
                <c:pt idx="389">
                  <c:v>4.5</c:v>
                </c:pt>
                <c:pt idx="390">
                  <c:v>4.05</c:v>
                </c:pt>
                <c:pt idx="391">
                  <c:v>3.5999999999999996</c:v>
                </c:pt>
                <c:pt idx="392">
                  <c:v>3.1499999999999995</c:v>
                </c:pt>
                <c:pt idx="393">
                  <c:v>2.6999999999999997</c:v>
                </c:pt>
                <c:pt idx="394">
                  <c:v>2.25</c:v>
                </c:pt>
                <c:pt idx="395">
                  <c:v>1.8</c:v>
                </c:pt>
                <c:pt idx="396">
                  <c:v>1.8</c:v>
                </c:pt>
                <c:pt idx="397">
                  <c:v>2.25</c:v>
                </c:pt>
                <c:pt idx="398">
                  <c:v>2.6999999999999997</c:v>
                </c:pt>
                <c:pt idx="399">
                  <c:v>3.1499999999999995</c:v>
                </c:pt>
                <c:pt idx="400">
                  <c:v>3.5999999999999996</c:v>
                </c:pt>
                <c:pt idx="401">
                  <c:v>4.05</c:v>
                </c:pt>
                <c:pt idx="402">
                  <c:v>4.5</c:v>
                </c:pt>
                <c:pt idx="403">
                  <c:v>4.95</c:v>
                </c:pt>
                <c:pt idx="404">
                  <c:v>5.4</c:v>
                </c:pt>
                <c:pt idx="405">
                  <c:v>5.8500000000000005</c:v>
                </c:pt>
                <c:pt idx="406">
                  <c:v>6.3000000000000007</c:v>
                </c:pt>
                <c:pt idx="407">
                  <c:v>6.7500000000000009</c:v>
                </c:pt>
                <c:pt idx="408">
                  <c:v>7.2000000000000011</c:v>
                </c:pt>
                <c:pt idx="409">
                  <c:v>7.6500000000000012</c:v>
                </c:pt>
                <c:pt idx="410">
                  <c:v>8.1000000000000014</c:v>
                </c:pt>
                <c:pt idx="411">
                  <c:v>8.5500000000000007</c:v>
                </c:pt>
                <c:pt idx="412">
                  <c:v>9</c:v>
                </c:pt>
                <c:pt idx="413">
                  <c:v>8.5500000000000007</c:v>
                </c:pt>
                <c:pt idx="414">
                  <c:v>8.1000000000000014</c:v>
                </c:pt>
                <c:pt idx="415">
                  <c:v>7.6500000000000012</c:v>
                </c:pt>
                <c:pt idx="416">
                  <c:v>7.2000000000000011</c:v>
                </c:pt>
                <c:pt idx="417">
                  <c:v>6.7500000000000009</c:v>
                </c:pt>
                <c:pt idx="418">
                  <c:v>6.3000000000000007</c:v>
                </c:pt>
                <c:pt idx="419">
                  <c:v>5.8500000000000005</c:v>
                </c:pt>
                <c:pt idx="420">
                  <c:v>5.4</c:v>
                </c:pt>
                <c:pt idx="421">
                  <c:v>4.95</c:v>
                </c:pt>
                <c:pt idx="422">
                  <c:v>4.5</c:v>
                </c:pt>
                <c:pt idx="423">
                  <c:v>4.05</c:v>
                </c:pt>
                <c:pt idx="424">
                  <c:v>3.5999999999999996</c:v>
                </c:pt>
                <c:pt idx="425">
                  <c:v>3.1499999999999995</c:v>
                </c:pt>
                <c:pt idx="426">
                  <c:v>2.6999999999999997</c:v>
                </c:pt>
                <c:pt idx="427">
                  <c:v>2.25</c:v>
                </c:pt>
                <c:pt idx="428">
                  <c:v>1.8</c:v>
                </c:pt>
                <c:pt idx="429">
                  <c:v>2</c:v>
                </c:pt>
                <c:pt idx="430">
                  <c:v>2.5</c:v>
                </c:pt>
                <c:pt idx="431">
                  <c:v>3</c:v>
                </c:pt>
                <c:pt idx="432">
                  <c:v>3.5</c:v>
                </c:pt>
                <c:pt idx="433">
                  <c:v>4</c:v>
                </c:pt>
                <c:pt idx="434">
                  <c:v>4.5</c:v>
                </c:pt>
                <c:pt idx="435">
                  <c:v>5</c:v>
                </c:pt>
                <c:pt idx="436">
                  <c:v>5.5</c:v>
                </c:pt>
                <c:pt idx="437">
                  <c:v>6</c:v>
                </c:pt>
                <c:pt idx="438">
                  <c:v>6.5</c:v>
                </c:pt>
                <c:pt idx="439">
                  <c:v>7</c:v>
                </c:pt>
                <c:pt idx="440">
                  <c:v>7.5</c:v>
                </c:pt>
                <c:pt idx="441">
                  <c:v>8</c:v>
                </c:pt>
                <c:pt idx="442">
                  <c:v>8.5</c:v>
                </c:pt>
                <c:pt idx="443">
                  <c:v>9</c:v>
                </c:pt>
                <c:pt idx="444">
                  <c:v>9.5</c:v>
                </c:pt>
                <c:pt idx="445">
                  <c:v>10</c:v>
                </c:pt>
                <c:pt idx="446">
                  <c:v>9.5</c:v>
                </c:pt>
                <c:pt idx="447">
                  <c:v>9</c:v>
                </c:pt>
                <c:pt idx="448">
                  <c:v>8.5</c:v>
                </c:pt>
                <c:pt idx="449">
                  <c:v>8</c:v>
                </c:pt>
                <c:pt idx="450">
                  <c:v>7.5</c:v>
                </c:pt>
                <c:pt idx="451">
                  <c:v>7</c:v>
                </c:pt>
                <c:pt idx="452">
                  <c:v>6.5</c:v>
                </c:pt>
                <c:pt idx="453">
                  <c:v>6</c:v>
                </c:pt>
                <c:pt idx="454">
                  <c:v>5.5</c:v>
                </c:pt>
                <c:pt idx="455">
                  <c:v>5</c:v>
                </c:pt>
                <c:pt idx="456">
                  <c:v>4.5</c:v>
                </c:pt>
                <c:pt idx="457">
                  <c:v>4</c:v>
                </c:pt>
                <c:pt idx="458">
                  <c:v>3.5</c:v>
                </c:pt>
                <c:pt idx="459">
                  <c:v>3</c:v>
                </c:pt>
                <c:pt idx="460">
                  <c:v>2.5</c:v>
                </c:pt>
                <c:pt idx="461">
                  <c:v>2</c:v>
                </c:pt>
                <c:pt idx="462">
                  <c:v>1.5999999999999992</c:v>
                </c:pt>
                <c:pt idx="463">
                  <c:v>1.9999999999999991</c:v>
                </c:pt>
                <c:pt idx="464">
                  <c:v>2.399999999999999</c:v>
                </c:pt>
                <c:pt idx="465">
                  <c:v>2.7999999999999989</c:v>
                </c:pt>
                <c:pt idx="466">
                  <c:v>3.1999999999999988</c:v>
                </c:pt>
                <c:pt idx="467">
                  <c:v>3.5999999999999988</c:v>
                </c:pt>
                <c:pt idx="468">
                  <c:v>3.9999999999999987</c:v>
                </c:pt>
                <c:pt idx="469">
                  <c:v>4.3999999999999986</c:v>
                </c:pt>
                <c:pt idx="470">
                  <c:v>4.7999999999999989</c:v>
                </c:pt>
                <c:pt idx="471">
                  <c:v>5.1999999999999993</c:v>
                </c:pt>
                <c:pt idx="472">
                  <c:v>5.5999999999999988</c:v>
                </c:pt>
                <c:pt idx="473">
                  <c:v>5.9999999999999982</c:v>
                </c:pt>
                <c:pt idx="474">
                  <c:v>6.3999999999999986</c:v>
                </c:pt>
                <c:pt idx="475">
                  <c:v>6.7999999999999989</c:v>
                </c:pt>
                <c:pt idx="476">
                  <c:v>7.1999999999999993</c:v>
                </c:pt>
                <c:pt idx="477">
                  <c:v>7.6</c:v>
                </c:pt>
                <c:pt idx="478">
                  <c:v>8</c:v>
                </c:pt>
                <c:pt idx="479">
                  <c:v>7.6</c:v>
                </c:pt>
                <c:pt idx="480">
                  <c:v>7.1999999999999993</c:v>
                </c:pt>
                <c:pt idx="481">
                  <c:v>6.7999999999999989</c:v>
                </c:pt>
                <c:pt idx="482">
                  <c:v>6.3999999999999986</c:v>
                </c:pt>
                <c:pt idx="483">
                  <c:v>5.9999999999999982</c:v>
                </c:pt>
                <c:pt idx="484">
                  <c:v>5.5999999999999988</c:v>
                </c:pt>
                <c:pt idx="485">
                  <c:v>5.1999999999999993</c:v>
                </c:pt>
                <c:pt idx="486">
                  <c:v>4.7999999999999989</c:v>
                </c:pt>
                <c:pt idx="487">
                  <c:v>4.3999999999999986</c:v>
                </c:pt>
                <c:pt idx="488">
                  <c:v>3.9999999999999987</c:v>
                </c:pt>
                <c:pt idx="489">
                  <c:v>3.5999999999999988</c:v>
                </c:pt>
                <c:pt idx="490">
                  <c:v>3.1999999999999988</c:v>
                </c:pt>
                <c:pt idx="491">
                  <c:v>2.7999999999999989</c:v>
                </c:pt>
                <c:pt idx="492">
                  <c:v>2.399999999999999</c:v>
                </c:pt>
                <c:pt idx="493">
                  <c:v>1.9999999999999991</c:v>
                </c:pt>
                <c:pt idx="494">
                  <c:v>1.5999999999999992</c:v>
                </c:pt>
                <c:pt idx="495">
                  <c:v>1.5999999999999992</c:v>
                </c:pt>
                <c:pt idx="496">
                  <c:v>1.9999999999999991</c:v>
                </c:pt>
                <c:pt idx="497">
                  <c:v>2.399999999999999</c:v>
                </c:pt>
                <c:pt idx="498">
                  <c:v>2.7999999999999989</c:v>
                </c:pt>
                <c:pt idx="499">
                  <c:v>3.1999999999999988</c:v>
                </c:pt>
                <c:pt idx="500">
                  <c:v>3.5999999999999988</c:v>
                </c:pt>
                <c:pt idx="501">
                  <c:v>3.9999999999999987</c:v>
                </c:pt>
                <c:pt idx="502">
                  <c:v>4.3999999999999986</c:v>
                </c:pt>
                <c:pt idx="503">
                  <c:v>4.7999999999999989</c:v>
                </c:pt>
                <c:pt idx="504">
                  <c:v>5.1999999999999993</c:v>
                </c:pt>
                <c:pt idx="505">
                  <c:v>5.5999999999999988</c:v>
                </c:pt>
                <c:pt idx="506">
                  <c:v>5.9999999999999982</c:v>
                </c:pt>
                <c:pt idx="507">
                  <c:v>6.3999999999999986</c:v>
                </c:pt>
                <c:pt idx="508">
                  <c:v>6.7999999999999989</c:v>
                </c:pt>
                <c:pt idx="509">
                  <c:v>7.1999999999999993</c:v>
                </c:pt>
                <c:pt idx="510">
                  <c:v>7.6</c:v>
                </c:pt>
                <c:pt idx="511">
                  <c:v>8</c:v>
                </c:pt>
                <c:pt idx="512">
                  <c:v>7.6</c:v>
                </c:pt>
                <c:pt idx="513">
                  <c:v>7.1999999999999993</c:v>
                </c:pt>
                <c:pt idx="514">
                  <c:v>6.7999999999999989</c:v>
                </c:pt>
                <c:pt idx="515">
                  <c:v>6.3999999999999986</c:v>
                </c:pt>
                <c:pt idx="516">
                  <c:v>5.9999999999999982</c:v>
                </c:pt>
                <c:pt idx="517">
                  <c:v>5.5999999999999988</c:v>
                </c:pt>
                <c:pt idx="518">
                  <c:v>5.1999999999999993</c:v>
                </c:pt>
                <c:pt idx="519">
                  <c:v>4.7999999999999989</c:v>
                </c:pt>
                <c:pt idx="520">
                  <c:v>4.3999999999999986</c:v>
                </c:pt>
                <c:pt idx="521">
                  <c:v>3.9999999999999987</c:v>
                </c:pt>
                <c:pt idx="522">
                  <c:v>3.5999999999999988</c:v>
                </c:pt>
                <c:pt idx="523">
                  <c:v>3.1999999999999988</c:v>
                </c:pt>
                <c:pt idx="524">
                  <c:v>2.7999999999999989</c:v>
                </c:pt>
                <c:pt idx="525">
                  <c:v>2.399999999999999</c:v>
                </c:pt>
                <c:pt idx="526">
                  <c:v>1.9999999999999991</c:v>
                </c:pt>
                <c:pt idx="527">
                  <c:v>1.5999999999999992</c:v>
                </c:pt>
                <c:pt idx="528">
                  <c:v>1.4000000000000004</c:v>
                </c:pt>
                <c:pt idx="529">
                  <c:v>1.7500000000000004</c:v>
                </c:pt>
                <c:pt idx="530">
                  <c:v>2.1000000000000005</c:v>
                </c:pt>
                <c:pt idx="531">
                  <c:v>2.4500000000000006</c:v>
                </c:pt>
                <c:pt idx="532">
                  <c:v>2.8000000000000007</c:v>
                </c:pt>
                <c:pt idx="533">
                  <c:v>3.1500000000000008</c:v>
                </c:pt>
                <c:pt idx="534">
                  <c:v>3.5000000000000009</c:v>
                </c:pt>
                <c:pt idx="535">
                  <c:v>3.850000000000001</c:v>
                </c:pt>
                <c:pt idx="536">
                  <c:v>4.2000000000000011</c:v>
                </c:pt>
                <c:pt idx="537">
                  <c:v>4.5500000000000016</c:v>
                </c:pt>
                <c:pt idx="538">
                  <c:v>4.9000000000000021</c:v>
                </c:pt>
                <c:pt idx="539">
                  <c:v>5.2500000000000018</c:v>
                </c:pt>
                <c:pt idx="540">
                  <c:v>5.6000000000000014</c:v>
                </c:pt>
                <c:pt idx="541">
                  <c:v>5.9500000000000011</c:v>
                </c:pt>
                <c:pt idx="542">
                  <c:v>6.3000000000000007</c:v>
                </c:pt>
                <c:pt idx="543">
                  <c:v>6.65</c:v>
                </c:pt>
                <c:pt idx="544">
                  <c:v>7</c:v>
                </c:pt>
                <c:pt idx="545">
                  <c:v>6.65</c:v>
                </c:pt>
                <c:pt idx="546">
                  <c:v>6.3000000000000007</c:v>
                </c:pt>
                <c:pt idx="547">
                  <c:v>5.9500000000000011</c:v>
                </c:pt>
                <c:pt idx="548">
                  <c:v>5.6000000000000014</c:v>
                </c:pt>
                <c:pt idx="549">
                  <c:v>5.2500000000000018</c:v>
                </c:pt>
                <c:pt idx="550">
                  <c:v>4.9000000000000021</c:v>
                </c:pt>
                <c:pt idx="551">
                  <c:v>4.5500000000000016</c:v>
                </c:pt>
                <c:pt idx="552">
                  <c:v>4.2000000000000011</c:v>
                </c:pt>
                <c:pt idx="553">
                  <c:v>3.850000000000001</c:v>
                </c:pt>
                <c:pt idx="554">
                  <c:v>3.5000000000000009</c:v>
                </c:pt>
                <c:pt idx="555">
                  <c:v>3.1500000000000008</c:v>
                </c:pt>
                <c:pt idx="556">
                  <c:v>2.8000000000000007</c:v>
                </c:pt>
                <c:pt idx="557">
                  <c:v>2.4500000000000006</c:v>
                </c:pt>
                <c:pt idx="558">
                  <c:v>2.1000000000000005</c:v>
                </c:pt>
                <c:pt idx="559">
                  <c:v>1.7500000000000004</c:v>
                </c:pt>
                <c:pt idx="560">
                  <c:v>1.4000000000000004</c:v>
                </c:pt>
                <c:pt idx="561">
                  <c:v>1.8</c:v>
                </c:pt>
                <c:pt idx="562">
                  <c:v>2.25</c:v>
                </c:pt>
                <c:pt idx="563">
                  <c:v>2.6999999999999997</c:v>
                </c:pt>
                <c:pt idx="564">
                  <c:v>3.1499999999999995</c:v>
                </c:pt>
                <c:pt idx="565">
                  <c:v>3.5999999999999996</c:v>
                </c:pt>
                <c:pt idx="566">
                  <c:v>4.05</c:v>
                </c:pt>
                <c:pt idx="567">
                  <c:v>4.5</c:v>
                </c:pt>
                <c:pt idx="568">
                  <c:v>4.95</c:v>
                </c:pt>
                <c:pt idx="569">
                  <c:v>5.4</c:v>
                </c:pt>
                <c:pt idx="570">
                  <c:v>5.8500000000000005</c:v>
                </c:pt>
                <c:pt idx="571">
                  <c:v>6.3000000000000007</c:v>
                </c:pt>
                <c:pt idx="572">
                  <c:v>6.7500000000000009</c:v>
                </c:pt>
                <c:pt idx="573">
                  <c:v>7.2000000000000011</c:v>
                </c:pt>
                <c:pt idx="574">
                  <c:v>7.6500000000000012</c:v>
                </c:pt>
                <c:pt idx="575">
                  <c:v>8.1000000000000014</c:v>
                </c:pt>
                <c:pt idx="576">
                  <c:v>8.5500000000000007</c:v>
                </c:pt>
                <c:pt idx="577">
                  <c:v>9</c:v>
                </c:pt>
                <c:pt idx="578">
                  <c:v>8.5500000000000007</c:v>
                </c:pt>
                <c:pt idx="579">
                  <c:v>8.1000000000000014</c:v>
                </c:pt>
                <c:pt idx="580">
                  <c:v>7.6500000000000012</c:v>
                </c:pt>
                <c:pt idx="581">
                  <c:v>7.2000000000000011</c:v>
                </c:pt>
                <c:pt idx="582">
                  <c:v>6.7500000000000009</c:v>
                </c:pt>
                <c:pt idx="583">
                  <c:v>6.3000000000000007</c:v>
                </c:pt>
                <c:pt idx="584">
                  <c:v>5.8500000000000005</c:v>
                </c:pt>
                <c:pt idx="585">
                  <c:v>5.4</c:v>
                </c:pt>
                <c:pt idx="586">
                  <c:v>4.95</c:v>
                </c:pt>
                <c:pt idx="587">
                  <c:v>4.5</c:v>
                </c:pt>
                <c:pt idx="588">
                  <c:v>4.05</c:v>
                </c:pt>
                <c:pt idx="589">
                  <c:v>3.5999999999999996</c:v>
                </c:pt>
                <c:pt idx="590">
                  <c:v>3.1499999999999995</c:v>
                </c:pt>
                <c:pt idx="591">
                  <c:v>2.6999999999999997</c:v>
                </c:pt>
                <c:pt idx="592">
                  <c:v>2.25</c:v>
                </c:pt>
                <c:pt idx="593">
                  <c:v>1.8</c:v>
                </c:pt>
                <c:pt idx="594">
                  <c:v>2</c:v>
                </c:pt>
                <c:pt idx="595">
                  <c:v>2.5</c:v>
                </c:pt>
                <c:pt idx="596">
                  <c:v>3</c:v>
                </c:pt>
                <c:pt idx="597">
                  <c:v>3.5</c:v>
                </c:pt>
                <c:pt idx="598">
                  <c:v>4</c:v>
                </c:pt>
                <c:pt idx="599">
                  <c:v>4.5</c:v>
                </c:pt>
                <c:pt idx="600">
                  <c:v>5</c:v>
                </c:pt>
                <c:pt idx="601">
                  <c:v>5.5</c:v>
                </c:pt>
                <c:pt idx="602">
                  <c:v>6</c:v>
                </c:pt>
                <c:pt idx="603">
                  <c:v>6.5</c:v>
                </c:pt>
                <c:pt idx="604">
                  <c:v>7</c:v>
                </c:pt>
                <c:pt idx="605">
                  <c:v>7.5</c:v>
                </c:pt>
                <c:pt idx="606">
                  <c:v>8</c:v>
                </c:pt>
                <c:pt idx="607">
                  <c:v>8.5</c:v>
                </c:pt>
                <c:pt idx="608">
                  <c:v>9</c:v>
                </c:pt>
                <c:pt idx="609">
                  <c:v>9.5</c:v>
                </c:pt>
                <c:pt idx="610">
                  <c:v>10</c:v>
                </c:pt>
                <c:pt idx="611">
                  <c:v>9.5</c:v>
                </c:pt>
                <c:pt idx="612">
                  <c:v>9</c:v>
                </c:pt>
                <c:pt idx="613">
                  <c:v>8.5</c:v>
                </c:pt>
                <c:pt idx="614">
                  <c:v>8</c:v>
                </c:pt>
                <c:pt idx="615">
                  <c:v>7.5</c:v>
                </c:pt>
                <c:pt idx="616">
                  <c:v>7</c:v>
                </c:pt>
                <c:pt idx="617">
                  <c:v>6.5</c:v>
                </c:pt>
                <c:pt idx="618">
                  <c:v>6</c:v>
                </c:pt>
                <c:pt idx="619">
                  <c:v>5.5</c:v>
                </c:pt>
                <c:pt idx="620">
                  <c:v>5</c:v>
                </c:pt>
                <c:pt idx="621">
                  <c:v>4.5</c:v>
                </c:pt>
                <c:pt idx="622">
                  <c:v>4</c:v>
                </c:pt>
                <c:pt idx="623">
                  <c:v>3.5</c:v>
                </c:pt>
                <c:pt idx="624">
                  <c:v>3</c:v>
                </c:pt>
                <c:pt idx="625">
                  <c:v>2.5</c:v>
                </c:pt>
                <c:pt idx="626">
                  <c:v>2</c:v>
                </c:pt>
                <c:pt idx="627">
                  <c:v>2</c:v>
                </c:pt>
                <c:pt idx="628">
                  <c:v>2.5</c:v>
                </c:pt>
                <c:pt idx="629">
                  <c:v>3</c:v>
                </c:pt>
                <c:pt idx="630">
                  <c:v>3.5</c:v>
                </c:pt>
                <c:pt idx="631">
                  <c:v>4</c:v>
                </c:pt>
                <c:pt idx="632">
                  <c:v>4.5</c:v>
                </c:pt>
                <c:pt idx="633">
                  <c:v>5</c:v>
                </c:pt>
                <c:pt idx="634">
                  <c:v>5.5</c:v>
                </c:pt>
                <c:pt idx="635">
                  <c:v>6</c:v>
                </c:pt>
                <c:pt idx="636">
                  <c:v>6.5</c:v>
                </c:pt>
                <c:pt idx="637">
                  <c:v>7</c:v>
                </c:pt>
                <c:pt idx="638">
                  <c:v>7.5</c:v>
                </c:pt>
                <c:pt idx="639">
                  <c:v>8</c:v>
                </c:pt>
                <c:pt idx="640">
                  <c:v>8.5</c:v>
                </c:pt>
                <c:pt idx="641">
                  <c:v>9</c:v>
                </c:pt>
                <c:pt idx="642">
                  <c:v>9.5</c:v>
                </c:pt>
                <c:pt idx="643">
                  <c:v>10</c:v>
                </c:pt>
                <c:pt idx="644">
                  <c:v>9.5</c:v>
                </c:pt>
                <c:pt idx="645">
                  <c:v>9</c:v>
                </c:pt>
                <c:pt idx="646">
                  <c:v>8.5</c:v>
                </c:pt>
                <c:pt idx="647">
                  <c:v>8</c:v>
                </c:pt>
                <c:pt idx="648">
                  <c:v>7.5</c:v>
                </c:pt>
                <c:pt idx="649">
                  <c:v>7</c:v>
                </c:pt>
                <c:pt idx="650">
                  <c:v>6.5</c:v>
                </c:pt>
                <c:pt idx="651">
                  <c:v>6</c:v>
                </c:pt>
                <c:pt idx="652">
                  <c:v>5.5</c:v>
                </c:pt>
                <c:pt idx="653">
                  <c:v>5</c:v>
                </c:pt>
                <c:pt idx="654">
                  <c:v>4.5</c:v>
                </c:pt>
                <c:pt idx="655">
                  <c:v>4</c:v>
                </c:pt>
                <c:pt idx="656">
                  <c:v>3.5</c:v>
                </c:pt>
                <c:pt idx="657">
                  <c:v>3</c:v>
                </c:pt>
                <c:pt idx="658">
                  <c:v>2.5</c:v>
                </c:pt>
                <c:pt idx="659">
                  <c:v>2</c:v>
                </c:pt>
                <c:pt idx="660">
                  <c:v>1.9965270761876046</c:v>
                </c:pt>
                <c:pt idx="661">
                  <c:v>2.4956588452345057</c:v>
                </c:pt>
                <c:pt idx="662">
                  <c:v>2.9959890098853608</c:v>
                </c:pt>
                <c:pt idx="663">
                  <c:v>3.495903162059931</c:v>
                </c:pt>
                <c:pt idx="664">
                  <c:v>3.995317899497064</c:v>
                </c:pt>
                <c:pt idx="665">
                  <c:v>4.4941708655759998</c:v>
                </c:pt>
                <c:pt idx="666">
                  <c:v>4.9935231839733332</c:v>
                </c:pt>
                <c:pt idx="667">
                  <c:v>5.4934248448551521</c:v>
                </c:pt>
                <c:pt idx="668">
                  <c:v>5.9906486857744303</c:v>
                </c:pt>
                <c:pt idx="669">
                  <c:v>6.4904102771120584</c:v>
                </c:pt>
                <c:pt idx="670">
                  <c:v>6.9864480916168548</c:v>
                </c:pt>
                <c:pt idx="671">
                  <c:v>7.488154439031999</c:v>
                </c:pt>
                <c:pt idx="672">
                  <c:v>7.9916269359999985</c:v>
                </c:pt>
                <c:pt idx="673">
                  <c:v>8.4926959999999987</c:v>
                </c:pt>
                <c:pt idx="674">
                  <c:v>8.9964999999999993</c:v>
                </c:pt>
                <c:pt idx="675">
                  <c:v>9.5</c:v>
                </c:pt>
                <c:pt idx="676">
                  <c:v>10</c:v>
                </c:pt>
                <c:pt idx="677">
                  <c:v>9.5</c:v>
                </c:pt>
                <c:pt idx="678">
                  <c:v>9</c:v>
                </c:pt>
                <c:pt idx="679">
                  <c:v>8.5</c:v>
                </c:pt>
                <c:pt idx="680">
                  <c:v>8</c:v>
                </c:pt>
                <c:pt idx="681">
                  <c:v>7.5</c:v>
                </c:pt>
                <c:pt idx="682">
                  <c:v>7</c:v>
                </c:pt>
                <c:pt idx="683">
                  <c:v>6.5</c:v>
                </c:pt>
                <c:pt idx="684">
                  <c:v>6</c:v>
                </c:pt>
                <c:pt idx="685">
                  <c:v>5.5</c:v>
                </c:pt>
                <c:pt idx="686">
                  <c:v>5</c:v>
                </c:pt>
                <c:pt idx="687">
                  <c:v>4.5</c:v>
                </c:pt>
                <c:pt idx="688">
                  <c:v>4</c:v>
                </c:pt>
                <c:pt idx="689">
                  <c:v>3.5</c:v>
                </c:pt>
                <c:pt idx="690">
                  <c:v>3</c:v>
                </c:pt>
                <c:pt idx="691">
                  <c:v>2.5</c:v>
                </c:pt>
                <c:pt idx="692">
                  <c:v>2</c:v>
                </c:pt>
                <c:pt idx="693">
                  <c:v>2</c:v>
                </c:pt>
                <c:pt idx="694">
                  <c:v>2.5</c:v>
                </c:pt>
                <c:pt idx="695">
                  <c:v>3</c:v>
                </c:pt>
                <c:pt idx="696">
                  <c:v>3.5</c:v>
                </c:pt>
                <c:pt idx="697">
                  <c:v>4</c:v>
                </c:pt>
                <c:pt idx="698">
                  <c:v>4.5</c:v>
                </c:pt>
                <c:pt idx="699">
                  <c:v>5</c:v>
                </c:pt>
                <c:pt idx="700">
                  <c:v>5.5</c:v>
                </c:pt>
                <c:pt idx="701">
                  <c:v>6</c:v>
                </c:pt>
                <c:pt idx="702">
                  <c:v>6.5</c:v>
                </c:pt>
                <c:pt idx="703">
                  <c:v>7</c:v>
                </c:pt>
                <c:pt idx="704">
                  <c:v>7.5</c:v>
                </c:pt>
                <c:pt idx="705">
                  <c:v>8</c:v>
                </c:pt>
                <c:pt idx="706">
                  <c:v>8.5</c:v>
                </c:pt>
                <c:pt idx="707">
                  <c:v>9</c:v>
                </c:pt>
                <c:pt idx="708">
                  <c:v>9.5</c:v>
                </c:pt>
                <c:pt idx="709">
                  <c:v>10</c:v>
                </c:pt>
                <c:pt idx="710">
                  <c:v>9.5</c:v>
                </c:pt>
                <c:pt idx="711">
                  <c:v>9</c:v>
                </c:pt>
                <c:pt idx="712">
                  <c:v>8.5</c:v>
                </c:pt>
                <c:pt idx="713">
                  <c:v>8</c:v>
                </c:pt>
                <c:pt idx="714">
                  <c:v>7.5</c:v>
                </c:pt>
                <c:pt idx="715">
                  <c:v>7</c:v>
                </c:pt>
                <c:pt idx="716">
                  <c:v>6.5</c:v>
                </c:pt>
                <c:pt idx="717">
                  <c:v>6</c:v>
                </c:pt>
                <c:pt idx="718">
                  <c:v>5.5</c:v>
                </c:pt>
                <c:pt idx="719">
                  <c:v>5</c:v>
                </c:pt>
                <c:pt idx="720">
                  <c:v>4.5</c:v>
                </c:pt>
                <c:pt idx="721">
                  <c:v>4</c:v>
                </c:pt>
                <c:pt idx="722">
                  <c:v>3.5</c:v>
                </c:pt>
                <c:pt idx="723">
                  <c:v>3</c:v>
                </c:pt>
                <c:pt idx="724">
                  <c:v>2.5</c:v>
                </c:pt>
                <c:pt idx="725">
                  <c:v>2</c:v>
                </c:pt>
                <c:pt idx="726">
                  <c:v>1.5999999999999992</c:v>
                </c:pt>
                <c:pt idx="727">
                  <c:v>1.9999999999999991</c:v>
                </c:pt>
                <c:pt idx="728">
                  <c:v>2.399999999999999</c:v>
                </c:pt>
                <c:pt idx="729">
                  <c:v>2.7999999999999989</c:v>
                </c:pt>
                <c:pt idx="730">
                  <c:v>3.1999999999999988</c:v>
                </c:pt>
                <c:pt idx="731">
                  <c:v>3.5999999999999988</c:v>
                </c:pt>
                <c:pt idx="732">
                  <c:v>3.9999999999999987</c:v>
                </c:pt>
                <c:pt idx="733">
                  <c:v>4.3999999999999986</c:v>
                </c:pt>
                <c:pt idx="734">
                  <c:v>4.7999999999999989</c:v>
                </c:pt>
                <c:pt idx="735">
                  <c:v>5.1999999999999993</c:v>
                </c:pt>
                <c:pt idx="736">
                  <c:v>5.5999999999999988</c:v>
                </c:pt>
                <c:pt idx="737">
                  <c:v>5.9999999999999982</c:v>
                </c:pt>
                <c:pt idx="738">
                  <c:v>6.3999999999999986</c:v>
                </c:pt>
                <c:pt idx="739">
                  <c:v>6.7999999999999989</c:v>
                </c:pt>
                <c:pt idx="740">
                  <c:v>7.1999999999999993</c:v>
                </c:pt>
                <c:pt idx="741">
                  <c:v>7.6</c:v>
                </c:pt>
                <c:pt idx="742">
                  <c:v>8</c:v>
                </c:pt>
                <c:pt idx="743">
                  <c:v>7.6</c:v>
                </c:pt>
                <c:pt idx="744">
                  <c:v>7.1999999999999993</c:v>
                </c:pt>
                <c:pt idx="745">
                  <c:v>6.7999999999999989</c:v>
                </c:pt>
                <c:pt idx="746">
                  <c:v>6.3999999999999986</c:v>
                </c:pt>
                <c:pt idx="747">
                  <c:v>5.9999999999999982</c:v>
                </c:pt>
                <c:pt idx="748">
                  <c:v>5.5999999999999988</c:v>
                </c:pt>
                <c:pt idx="749">
                  <c:v>5.1999999999999993</c:v>
                </c:pt>
                <c:pt idx="750">
                  <c:v>4.7999999999999989</c:v>
                </c:pt>
                <c:pt idx="751">
                  <c:v>4.3999999999999986</c:v>
                </c:pt>
                <c:pt idx="752">
                  <c:v>3.9999999999999987</c:v>
                </c:pt>
                <c:pt idx="753">
                  <c:v>3.5999999999999988</c:v>
                </c:pt>
                <c:pt idx="754">
                  <c:v>3.1999999999999988</c:v>
                </c:pt>
                <c:pt idx="755">
                  <c:v>2.7999999999999989</c:v>
                </c:pt>
                <c:pt idx="756">
                  <c:v>2.399999999999999</c:v>
                </c:pt>
                <c:pt idx="757">
                  <c:v>1.9999999999999991</c:v>
                </c:pt>
                <c:pt idx="758">
                  <c:v>1.5999999999999992</c:v>
                </c:pt>
                <c:pt idx="759">
                  <c:v>2</c:v>
                </c:pt>
                <c:pt idx="760">
                  <c:v>2.5</c:v>
                </c:pt>
                <c:pt idx="761">
                  <c:v>3</c:v>
                </c:pt>
                <c:pt idx="762">
                  <c:v>3.5</c:v>
                </c:pt>
                <c:pt idx="763">
                  <c:v>4</c:v>
                </c:pt>
                <c:pt idx="764">
                  <c:v>4.5</c:v>
                </c:pt>
                <c:pt idx="765">
                  <c:v>5</c:v>
                </c:pt>
                <c:pt idx="766">
                  <c:v>5.5</c:v>
                </c:pt>
                <c:pt idx="767">
                  <c:v>6</c:v>
                </c:pt>
                <c:pt idx="768">
                  <c:v>6.5</c:v>
                </c:pt>
                <c:pt idx="769">
                  <c:v>7</c:v>
                </c:pt>
                <c:pt idx="770">
                  <c:v>7.5</c:v>
                </c:pt>
                <c:pt idx="771">
                  <c:v>8</c:v>
                </c:pt>
                <c:pt idx="772">
                  <c:v>8.5</c:v>
                </c:pt>
                <c:pt idx="773">
                  <c:v>9</c:v>
                </c:pt>
                <c:pt idx="774">
                  <c:v>9.5</c:v>
                </c:pt>
                <c:pt idx="775">
                  <c:v>10</c:v>
                </c:pt>
                <c:pt idx="776">
                  <c:v>9.5</c:v>
                </c:pt>
                <c:pt idx="777">
                  <c:v>9</c:v>
                </c:pt>
                <c:pt idx="778">
                  <c:v>8.5</c:v>
                </c:pt>
                <c:pt idx="779">
                  <c:v>8</c:v>
                </c:pt>
                <c:pt idx="780">
                  <c:v>7.5</c:v>
                </c:pt>
                <c:pt idx="781">
                  <c:v>7</c:v>
                </c:pt>
                <c:pt idx="782">
                  <c:v>6.5</c:v>
                </c:pt>
                <c:pt idx="783">
                  <c:v>6</c:v>
                </c:pt>
                <c:pt idx="784">
                  <c:v>5.5</c:v>
                </c:pt>
                <c:pt idx="785">
                  <c:v>5</c:v>
                </c:pt>
                <c:pt idx="786">
                  <c:v>4.5</c:v>
                </c:pt>
                <c:pt idx="787">
                  <c:v>4</c:v>
                </c:pt>
                <c:pt idx="788">
                  <c:v>3.5</c:v>
                </c:pt>
                <c:pt idx="789">
                  <c:v>3</c:v>
                </c:pt>
                <c:pt idx="790">
                  <c:v>2.5</c:v>
                </c:pt>
                <c:pt idx="791">
                  <c:v>2</c:v>
                </c:pt>
                <c:pt idx="792">
                  <c:v>2</c:v>
                </c:pt>
                <c:pt idx="793">
                  <c:v>2.5</c:v>
                </c:pt>
                <c:pt idx="794">
                  <c:v>3</c:v>
                </c:pt>
                <c:pt idx="795">
                  <c:v>3.5</c:v>
                </c:pt>
                <c:pt idx="796">
                  <c:v>4</c:v>
                </c:pt>
                <c:pt idx="797">
                  <c:v>4.5</c:v>
                </c:pt>
                <c:pt idx="798">
                  <c:v>5</c:v>
                </c:pt>
                <c:pt idx="799">
                  <c:v>5.5</c:v>
                </c:pt>
                <c:pt idx="800">
                  <c:v>6</c:v>
                </c:pt>
                <c:pt idx="801">
                  <c:v>6.5</c:v>
                </c:pt>
                <c:pt idx="802">
                  <c:v>7</c:v>
                </c:pt>
                <c:pt idx="803">
                  <c:v>7.5</c:v>
                </c:pt>
                <c:pt idx="804">
                  <c:v>8</c:v>
                </c:pt>
                <c:pt idx="805">
                  <c:v>8.5</c:v>
                </c:pt>
                <c:pt idx="806">
                  <c:v>9</c:v>
                </c:pt>
                <c:pt idx="807">
                  <c:v>9.5</c:v>
                </c:pt>
                <c:pt idx="808">
                  <c:v>10</c:v>
                </c:pt>
                <c:pt idx="809">
                  <c:v>9.5</c:v>
                </c:pt>
                <c:pt idx="810">
                  <c:v>9</c:v>
                </c:pt>
                <c:pt idx="811">
                  <c:v>8.5</c:v>
                </c:pt>
                <c:pt idx="812">
                  <c:v>8</c:v>
                </c:pt>
                <c:pt idx="813">
                  <c:v>7.5</c:v>
                </c:pt>
                <c:pt idx="814">
                  <c:v>7</c:v>
                </c:pt>
                <c:pt idx="815">
                  <c:v>6.5</c:v>
                </c:pt>
                <c:pt idx="816">
                  <c:v>6</c:v>
                </c:pt>
                <c:pt idx="817">
                  <c:v>5.5</c:v>
                </c:pt>
                <c:pt idx="818">
                  <c:v>5</c:v>
                </c:pt>
                <c:pt idx="819">
                  <c:v>4.5</c:v>
                </c:pt>
                <c:pt idx="820">
                  <c:v>4</c:v>
                </c:pt>
                <c:pt idx="821">
                  <c:v>3.5</c:v>
                </c:pt>
                <c:pt idx="822">
                  <c:v>3</c:v>
                </c:pt>
                <c:pt idx="823">
                  <c:v>2.5</c:v>
                </c:pt>
                <c:pt idx="824">
                  <c:v>2</c:v>
                </c:pt>
                <c:pt idx="825">
                  <c:v>2</c:v>
                </c:pt>
                <c:pt idx="826">
                  <c:v>2.5</c:v>
                </c:pt>
                <c:pt idx="827">
                  <c:v>3</c:v>
                </c:pt>
                <c:pt idx="828">
                  <c:v>3.5</c:v>
                </c:pt>
                <c:pt idx="829">
                  <c:v>4</c:v>
                </c:pt>
                <c:pt idx="830">
                  <c:v>4.5</c:v>
                </c:pt>
                <c:pt idx="831">
                  <c:v>5</c:v>
                </c:pt>
                <c:pt idx="832">
                  <c:v>5.5</c:v>
                </c:pt>
                <c:pt idx="833">
                  <c:v>6</c:v>
                </c:pt>
                <c:pt idx="834">
                  <c:v>6.5</c:v>
                </c:pt>
                <c:pt idx="835">
                  <c:v>7</c:v>
                </c:pt>
                <c:pt idx="836">
                  <c:v>7.5</c:v>
                </c:pt>
                <c:pt idx="837">
                  <c:v>8</c:v>
                </c:pt>
                <c:pt idx="838">
                  <c:v>8.5</c:v>
                </c:pt>
                <c:pt idx="839">
                  <c:v>9</c:v>
                </c:pt>
                <c:pt idx="840">
                  <c:v>9.5</c:v>
                </c:pt>
                <c:pt idx="841">
                  <c:v>10</c:v>
                </c:pt>
                <c:pt idx="842">
                  <c:v>9.5</c:v>
                </c:pt>
                <c:pt idx="843">
                  <c:v>9</c:v>
                </c:pt>
                <c:pt idx="844">
                  <c:v>8.5</c:v>
                </c:pt>
                <c:pt idx="845">
                  <c:v>8</c:v>
                </c:pt>
                <c:pt idx="846">
                  <c:v>7.5</c:v>
                </c:pt>
                <c:pt idx="847">
                  <c:v>7</c:v>
                </c:pt>
                <c:pt idx="848">
                  <c:v>6.5</c:v>
                </c:pt>
                <c:pt idx="849">
                  <c:v>6</c:v>
                </c:pt>
                <c:pt idx="850">
                  <c:v>5.5</c:v>
                </c:pt>
                <c:pt idx="851">
                  <c:v>5</c:v>
                </c:pt>
                <c:pt idx="852">
                  <c:v>4.5</c:v>
                </c:pt>
                <c:pt idx="853">
                  <c:v>4</c:v>
                </c:pt>
                <c:pt idx="854">
                  <c:v>3.5</c:v>
                </c:pt>
                <c:pt idx="855">
                  <c:v>3</c:v>
                </c:pt>
                <c:pt idx="856">
                  <c:v>2.5</c:v>
                </c:pt>
                <c:pt idx="857">
                  <c:v>2</c:v>
                </c:pt>
                <c:pt idx="858">
                  <c:v>1.8</c:v>
                </c:pt>
                <c:pt idx="859">
                  <c:v>2.25</c:v>
                </c:pt>
                <c:pt idx="860">
                  <c:v>2.6999999999999997</c:v>
                </c:pt>
                <c:pt idx="861">
                  <c:v>3.1499999999999995</c:v>
                </c:pt>
                <c:pt idx="862">
                  <c:v>3.5999999999999996</c:v>
                </c:pt>
                <c:pt idx="863">
                  <c:v>4.05</c:v>
                </c:pt>
                <c:pt idx="864">
                  <c:v>4.5</c:v>
                </c:pt>
                <c:pt idx="865">
                  <c:v>4.95</c:v>
                </c:pt>
                <c:pt idx="866">
                  <c:v>5.4</c:v>
                </c:pt>
                <c:pt idx="867">
                  <c:v>5.8500000000000005</c:v>
                </c:pt>
                <c:pt idx="868">
                  <c:v>6.3000000000000007</c:v>
                </c:pt>
                <c:pt idx="869">
                  <c:v>6.7500000000000009</c:v>
                </c:pt>
                <c:pt idx="870">
                  <c:v>7.2000000000000011</c:v>
                </c:pt>
                <c:pt idx="871">
                  <c:v>7.6500000000000012</c:v>
                </c:pt>
                <c:pt idx="872">
                  <c:v>8.1000000000000014</c:v>
                </c:pt>
                <c:pt idx="873">
                  <c:v>8.5500000000000007</c:v>
                </c:pt>
                <c:pt idx="874">
                  <c:v>9</c:v>
                </c:pt>
                <c:pt idx="875">
                  <c:v>8.5500000000000007</c:v>
                </c:pt>
                <c:pt idx="876">
                  <c:v>8.1000000000000014</c:v>
                </c:pt>
                <c:pt idx="877">
                  <c:v>7.6500000000000012</c:v>
                </c:pt>
                <c:pt idx="878">
                  <c:v>7.2000000000000011</c:v>
                </c:pt>
                <c:pt idx="879">
                  <c:v>6.7500000000000009</c:v>
                </c:pt>
                <c:pt idx="880">
                  <c:v>6.3000000000000007</c:v>
                </c:pt>
                <c:pt idx="881">
                  <c:v>5.8500000000000005</c:v>
                </c:pt>
                <c:pt idx="882">
                  <c:v>5.4</c:v>
                </c:pt>
                <c:pt idx="883">
                  <c:v>4.95</c:v>
                </c:pt>
                <c:pt idx="884">
                  <c:v>4.5</c:v>
                </c:pt>
                <c:pt idx="885">
                  <c:v>4.05</c:v>
                </c:pt>
                <c:pt idx="886">
                  <c:v>3.5999999999999996</c:v>
                </c:pt>
                <c:pt idx="887">
                  <c:v>3.1499999999999995</c:v>
                </c:pt>
                <c:pt idx="888">
                  <c:v>2.6999999999999997</c:v>
                </c:pt>
                <c:pt idx="889">
                  <c:v>2.25</c:v>
                </c:pt>
                <c:pt idx="890">
                  <c:v>1.8</c:v>
                </c:pt>
                <c:pt idx="891">
                  <c:v>2</c:v>
                </c:pt>
                <c:pt idx="892">
                  <c:v>2.5</c:v>
                </c:pt>
                <c:pt idx="893">
                  <c:v>3</c:v>
                </c:pt>
                <c:pt idx="894">
                  <c:v>3.5</c:v>
                </c:pt>
                <c:pt idx="895">
                  <c:v>4</c:v>
                </c:pt>
                <c:pt idx="896">
                  <c:v>4.5</c:v>
                </c:pt>
                <c:pt idx="897">
                  <c:v>5</c:v>
                </c:pt>
                <c:pt idx="898">
                  <c:v>5.5</c:v>
                </c:pt>
                <c:pt idx="899">
                  <c:v>6</c:v>
                </c:pt>
                <c:pt idx="900">
                  <c:v>6.5</c:v>
                </c:pt>
                <c:pt idx="901">
                  <c:v>7</c:v>
                </c:pt>
                <c:pt idx="902">
                  <c:v>7.5</c:v>
                </c:pt>
                <c:pt idx="903">
                  <c:v>8</c:v>
                </c:pt>
                <c:pt idx="904">
                  <c:v>8.5</c:v>
                </c:pt>
                <c:pt idx="905">
                  <c:v>9</c:v>
                </c:pt>
                <c:pt idx="906">
                  <c:v>9.5</c:v>
                </c:pt>
                <c:pt idx="907">
                  <c:v>10</c:v>
                </c:pt>
                <c:pt idx="908">
                  <c:v>9.5</c:v>
                </c:pt>
                <c:pt idx="909">
                  <c:v>9</c:v>
                </c:pt>
                <c:pt idx="910">
                  <c:v>8.5</c:v>
                </c:pt>
                <c:pt idx="911">
                  <c:v>8</c:v>
                </c:pt>
                <c:pt idx="912">
                  <c:v>7.5</c:v>
                </c:pt>
                <c:pt idx="913">
                  <c:v>7</c:v>
                </c:pt>
                <c:pt idx="914">
                  <c:v>6.5</c:v>
                </c:pt>
                <c:pt idx="915">
                  <c:v>6</c:v>
                </c:pt>
                <c:pt idx="916">
                  <c:v>5.5</c:v>
                </c:pt>
                <c:pt idx="917">
                  <c:v>5</c:v>
                </c:pt>
                <c:pt idx="918">
                  <c:v>4.5</c:v>
                </c:pt>
                <c:pt idx="919">
                  <c:v>4</c:v>
                </c:pt>
                <c:pt idx="920">
                  <c:v>3.5</c:v>
                </c:pt>
                <c:pt idx="921">
                  <c:v>3</c:v>
                </c:pt>
                <c:pt idx="922">
                  <c:v>2.5</c:v>
                </c:pt>
                <c:pt idx="923">
                  <c:v>2</c:v>
                </c:pt>
                <c:pt idx="924">
                  <c:v>2</c:v>
                </c:pt>
                <c:pt idx="925">
                  <c:v>2.5</c:v>
                </c:pt>
                <c:pt idx="926">
                  <c:v>3</c:v>
                </c:pt>
                <c:pt idx="927">
                  <c:v>3.5</c:v>
                </c:pt>
                <c:pt idx="928">
                  <c:v>4</c:v>
                </c:pt>
                <c:pt idx="929">
                  <c:v>4.5</c:v>
                </c:pt>
                <c:pt idx="930">
                  <c:v>5</c:v>
                </c:pt>
                <c:pt idx="931">
                  <c:v>5.5</c:v>
                </c:pt>
                <c:pt idx="932">
                  <c:v>6</c:v>
                </c:pt>
                <c:pt idx="933">
                  <c:v>6.5</c:v>
                </c:pt>
                <c:pt idx="934">
                  <c:v>7</c:v>
                </c:pt>
                <c:pt idx="935">
                  <c:v>7.5</c:v>
                </c:pt>
                <c:pt idx="936">
                  <c:v>8</c:v>
                </c:pt>
                <c:pt idx="937">
                  <c:v>8.5</c:v>
                </c:pt>
                <c:pt idx="938">
                  <c:v>9</c:v>
                </c:pt>
                <c:pt idx="939">
                  <c:v>9.5</c:v>
                </c:pt>
                <c:pt idx="940">
                  <c:v>10</c:v>
                </c:pt>
                <c:pt idx="941">
                  <c:v>9.5</c:v>
                </c:pt>
                <c:pt idx="942">
                  <c:v>9</c:v>
                </c:pt>
                <c:pt idx="943">
                  <c:v>8.5</c:v>
                </c:pt>
                <c:pt idx="944">
                  <c:v>8</c:v>
                </c:pt>
                <c:pt idx="945">
                  <c:v>7.5</c:v>
                </c:pt>
                <c:pt idx="946">
                  <c:v>7</c:v>
                </c:pt>
                <c:pt idx="947">
                  <c:v>6.5</c:v>
                </c:pt>
                <c:pt idx="948">
                  <c:v>6</c:v>
                </c:pt>
                <c:pt idx="949">
                  <c:v>5.5</c:v>
                </c:pt>
                <c:pt idx="950">
                  <c:v>5</c:v>
                </c:pt>
                <c:pt idx="951">
                  <c:v>4.5</c:v>
                </c:pt>
                <c:pt idx="952">
                  <c:v>4</c:v>
                </c:pt>
                <c:pt idx="953">
                  <c:v>3.5</c:v>
                </c:pt>
                <c:pt idx="954">
                  <c:v>3</c:v>
                </c:pt>
                <c:pt idx="955">
                  <c:v>2.5</c:v>
                </c:pt>
                <c:pt idx="956">
                  <c:v>2</c:v>
                </c:pt>
                <c:pt idx="957">
                  <c:v>1.8</c:v>
                </c:pt>
                <c:pt idx="958">
                  <c:v>2.25</c:v>
                </c:pt>
                <c:pt idx="959">
                  <c:v>2.6999999999999997</c:v>
                </c:pt>
                <c:pt idx="960">
                  <c:v>3.1499999999999995</c:v>
                </c:pt>
                <c:pt idx="961">
                  <c:v>3.5999999999999996</c:v>
                </c:pt>
                <c:pt idx="962">
                  <c:v>4.05</c:v>
                </c:pt>
                <c:pt idx="963">
                  <c:v>4.5</c:v>
                </c:pt>
                <c:pt idx="964">
                  <c:v>4.95</c:v>
                </c:pt>
                <c:pt idx="965">
                  <c:v>5.4</c:v>
                </c:pt>
                <c:pt idx="966">
                  <c:v>5.8500000000000005</c:v>
                </c:pt>
                <c:pt idx="967">
                  <c:v>6.3000000000000007</c:v>
                </c:pt>
                <c:pt idx="968">
                  <c:v>6.7500000000000009</c:v>
                </c:pt>
                <c:pt idx="969">
                  <c:v>7.2000000000000011</c:v>
                </c:pt>
                <c:pt idx="970">
                  <c:v>7.6500000000000012</c:v>
                </c:pt>
                <c:pt idx="971">
                  <c:v>8.1000000000000014</c:v>
                </c:pt>
                <c:pt idx="972">
                  <c:v>8.5500000000000007</c:v>
                </c:pt>
                <c:pt idx="973">
                  <c:v>9</c:v>
                </c:pt>
                <c:pt idx="974">
                  <c:v>8.5500000000000007</c:v>
                </c:pt>
                <c:pt idx="975">
                  <c:v>8.1000000000000014</c:v>
                </c:pt>
                <c:pt idx="976">
                  <c:v>7.6500000000000012</c:v>
                </c:pt>
                <c:pt idx="977">
                  <c:v>7.2000000000000011</c:v>
                </c:pt>
                <c:pt idx="978">
                  <c:v>6.7500000000000009</c:v>
                </c:pt>
                <c:pt idx="979">
                  <c:v>6.3000000000000007</c:v>
                </c:pt>
                <c:pt idx="980">
                  <c:v>5.8500000000000005</c:v>
                </c:pt>
                <c:pt idx="981">
                  <c:v>5.4</c:v>
                </c:pt>
                <c:pt idx="982">
                  <c:v>4.95</c:v>
                </c:pt>
                <c:pt idx="983">
                  <c:v>4.5</c:v>
                </c:pt>
                <c:pt idx="984">
                  <c:v>4.05</c:v>
                </c:pt>
                <c:pt idx="985">
                  <c:v>3.5999999999999996</c:v>
                </c:pt>
                <c:pt idx="986">
                  <c:v>3.1499999999999995</c:v>
                </c:pt>
                <c:pt idx="987">
                  <c:v>2.6999999999999997</c:v>
                </c:pt>
                <c:pt idx="988">
                  <c:v>2.25</c:v>
                </c:pt>
                <c:pt idx="989">
                  <c:v>1.8</c:v>
                </c:pt>
                <c:pt idx="990">
                  <c:v>1.8</c:v>
                </c:pt>
                <c:pt idx="991">
                  <c:v>2.25</c:v>
                </c:pt>
                <c:pt idx="992">
                  <c:v>2.6999999999999997</c:v>
                </c:pt>
                <c:pt idx="993">
                  <c:v>3.1499999999999995</c:v>
                </c:pt>
                <c:pt idx="994">
                  <c:v>3.5999999999999996</c:v>
                </c:pt>
                <c:pt idx="995">
                  <c:v>4.05</c:v>
                </c:pt>
                <c:pt idx="996">
                  <c:v>4.5</c:v>
                </c:pt>
                <c:pt idx="997">
                  <c:v>4.95</c:v>
                </c:pt>
                <c:pt idx="998">
                  <c:v>5.4</c:v>
                </c:pt>
                <c:pt idx="999">
                  <c:v>5.8500000000000005</c:v>
                </c:pt>
                <c:pt idx="1000">
                  <c:v>6.3000000000000007</c:v>
                </c:pt>
                <c:pt idx="1001">
                  <c:v>6.7500000000000009</c:v>
                </c:pt>
                <c:pt idx="1002">
                  <c:v>7.2000000000000011</c:v>
                </c:pt>
                <c:pt idx="1003">
                  <c:v>7.6500000000000012</c:v>
                </c:pt>
                <c:pt idx="1004">
                  <c:v>8.1000000000000014</c:v>
                </c:pt>
                <c:pt idx="1005">
                  <c:v>8.5500000000000007</c:v>
                </c:pt>
                <c:pt idx="1006">
                  <c:v>9</c:v>
                </c:pt>
                <c:pt idx="1007">
                  <c:v>8.5500000000000007</c:v>
                </c:pt>
                <c:pt idx="1008">
                  <c:v>8.1000000000000014</c:v>
                </c:pt>
                <c:pt idx="1009">
                  <c:v>7.6500000000000012</c:v>
                </c:pt>
                <c:pt idx="1010">
                  <c:v>7.2000000000000011</c:v>
                </c:pt>
                <c:pt idx="1011">
                  <c:v>6.7500000000000009</c:v>
                </c:pt>
                <c:pt idx="1012">
                  <c:v>6.3000000000000007</c:v>
                </c:pt>
                <c:pt idx="1013">
                  <c:v>5.8500000000000005</c:v>
                </c:pt>
                <c:pt idx="1014">
                  <c:v>5.4</c:v>
                </c:pt>
                <c:pt idx="1015">
                  <c:v>4.95</c:v>
                </c:pt>
                <c:pt idx="1016">
                  <c:v>4.5</c:v>
                </c:pt>
                <c:pt idx="1017">
                  <c:v>4.05</c:v>
                </c:pt>
                <c:pt idx="1018">
                  <c:v>3.5999999999999996</c:v>
                </c:pt>
                <c:pt idx="1019">
                  <c:v>3.1499999999999995</c:v>
                </c:pt>
                <c:pt idx="1020">
                  <c:v>2.6999999999999997</c:v>
                </c:pt>
                <c:pt idx="1021">
                  <c:v>2.25</c:v>
                </c:pt>
                <c:pt idx="1022">
                  <c:v>1.8</c:v>
                </c:pt>
                <c:pt idx="1023">
                  <c:v>1.8</c:v>
                </c:pt>
                <c:pt idx="1024">
                  <c:v>2.25</c:v>
                </c:pt>
                <c:pt idx="1025">
                  <c:v>2.6999999999999997</c:v>
                </c:pt>
                <c:pt idx="1026">
                  <c:v>3.1499999999999995</c:v>
                </c:pt>
                <c:pt idx="1027">
                  <c:v>3.5999999999999996</c:v>
                </c:pt>
                <c:pt idx="1028">
                  <c:v>4.05</c:v>
                </c:pt>
                <c:pt idx="1029">
                  <c:v>4.5</c:v>
                </c:pt>
                <c:pt idx="1030">
                  <c:v>4.95</c:v>
                </c:pt>
                <c:pt idx="1031">
                  <c:v>5.4</c:v>
                </c:pt>
                <c:pt idx="1032">
                  <c:v>5.8500000000000005</c:v>
                </c:pt>
                <c:pt idx="1033">
                  <c:v>6.3000000000000007</c:v>
                </c:pt>
                <c:pt idx="1034">
                  <c:v>6.7500000000000009</c:v>
                </c:pt>
                <c:pt idx="1035">
                  <c:v>7.2000000000000011</c:v>
                </c:pt>
                <c:pt idx="1036">
                  <c:v>7.6500000000000012</c:v>
                </c:pt>
                <c:pt idx="1037">
                  <c:v>8.1000000000000014</c:v>
                </c:pt>
                <c:pt idx="1038">
                  <c:v>8.5500000000000007</c:v>
                </c:pt>
                <c:pt idx="1039">
                  <c:v>9</c:v>
                </c:pt>
                <c:pt idx="1040">
                  <c:v>8.5500000000000007</c:v>
                </c:pt>
                <c:pt idx="1041">
                  <c:v>8.1000000000000014</c:v>
                </c:pt>
                <c:pt idx="1042">
                  <c:v>7.6500000000000012</c:v>
                </c:pt>
                <c:pt idx="1043">
                  <c:v>7.2000000000000011</c:v>
                </c:pt>
                <c:pt idx="1044">
                  <c:v>6.7500000000000009</c:v>
                </c:pt>
                <c:pt idx="1045">
                  <c:v>6.3000000000000007</c:v>
                </c:pt>
                <c:pt idx="1046">
                  <c:v>5.8500000000000005</c:v>
                </c:pt>
                <c:pt idx="1047">
                  <c:v>5.4</c:v>
                </c:pt>
                <c:pt idx="1048">
                  <c:v>4.95</c:v>
                </c:pt>
                <c:pt idx="1049">
                  <c:v>4.5</c:v>
                </c:pt>
                <c:pt idx="1050">
                  <c:v>4.05</c:v>
                </c:pt>
                <c:pt idx="1051">
                  <c:v>3.5999999999999996</c:v>
                </c:pt>
                <c:pt idx="1052">
                  <c:v>3.1499999999999995</c:v>
                </c:pt>
                <c:pt idx="1053">
                  <c:v>2.6999999999999997</c:v>
                </c:pt>
                <c:pt idx="1054">
                  <c:v>2.25</c:v>
                </c:pt>
                <c:pt idx="1055">
                  <c:v>1.8</c:v>
                </c:pt>
                <c:pt idx="1056">
                  <c:v>2</c:v>
                </c:pt>
                <c:pt idx="1057">
                  <c:v>2.5</c:v>
                </c:pt>
                <c:pt idx="1058">
                  <c:v>3</c:v>
                </c:pt>
                <c:pt idx="1059">
                  <c:v>3.5</c:v>
                </c:pt>
                <c:pt idx="1060">
                  <c:v>4</c:v>
                </c:pt>
                <c:pt idx="1061">
                  <c:v>4.5</c:v>
                </c:pt>
                <c:pt idx="1062">
                  <c:v>5</c:v>
                </c:pt>
                <c:pt idx="1063">
                  <c:v>5.5</c:v>
                </c:pt>
                <c:pt idx="1064">
                  <c:v>6</c:v>
                </c:pt>
                <c:pt idx="1065">
                  <c:v>6.5</c:v>
                </c:pt>
                <c:pt idx="1066">
                  <c:v>7</c:v>
                </c:pt>
                <c:pt idx="1067">
                  <c:v>7.5</c:v>
                </c:pt>
                <c:pt idx="1068">
                  <c:v>8</c:v>
                </c:pt>
                <c:pt idx="1069">
                  <c:v>8.5</c:v>
                </c:pt>
                <c:pt idx="1070">
                  <c:v>9</c:v>
                </c:pt>
                <c:pt idx="1071">
                  <c:v>9.5</c:v>
                </c:pt>
                <c:pt idx="1072">
                  <c:v>10</c:v>
                </c:pt>
                <c:pt idx="1073">
                  <c:v>9.5</c:v>
                </c:pt>
                <c:pt idx="1074">
                  <c:v>9</c:v>
                </c:pt>
                <c:pt idx="1075">
                  <c:v>8.5</c:v>
                </c:pt>
                <c:pt idx="1076">
                  <c:v>8</c:v>
                </c:pt>
                <c:pt idx="1077">
                  <c:v>7.5</c:v>
                </c:pt>
                <c:pt idx="1078">
                  <c:v>7</c:v>
                </c:pt>
                <c:pt idx="1079">
                  <c:v>6.5</c:v>
                </c:pt>
                <c:pt idx="1080">
                  <c:v>6</c:v>
                </c:pt>
                <c:pt idx="1081">
                  <c:v>5.5</c:v>
                </c:pt>
                <c:pt idx="1082">
                  <c:v>5</c:v>
                </c:pt>
                <c:pt idx="1083">
                  <c:v>4.5</c:v>
                </c:pt>
                <c:pt idx="1084">
                  <c:v>4</c:v>
                </c:pt>
                <c:pt idx="1085">
                  <c:v>3.5</c:v>
                </c:pt>
                <c:pt idx="1086">
                  <c:v>3</c:v>
                </c:pt>
                <c:pt idx="1087">
                  <c:v>2.5</c:v>
                </c:pt>
                <c:pt idx="1088">
                  <c:v>2</c:v>
                </c:pt>
                <c:pt idx="1089">
                  <c:v>2</c:v>
                </c:pt>
                <c:pt idx="1090">
                  <c:v>2.5</c:v>
                </c:pt>
                <c:pt idx="1091">
                  <c:v>3</c:v>
                </c:pt>
                <c:pt idx="1092">
                  <c:v>3.5</c:v>
                </c:pt>
                <c:pt idx="1093">
                  <c:v>4</c:v>
                </c:pt>
                <c:pt idx="1094">
                  <c:v>4.5</c:v>
                </c:pt>
                <c:pt idx="1095">
                  <c:v>5</c:v>
                </c:pt>
                <c:pt idx="1096">
                  <c:v>5.5</c:v>
                </c:pt>
                <c:pt idx="1097">
                  <c:v>6</c:v>
                </c:pt>
                <c:pt idx="1098">
                  <c:v>6.5</c:v>
                </c:pt>
                <c:pt idx="1099">
                  <c:v>7</c:v>
                </c:pt>
                <c:pt idx="1100">
                  <c:v>7.5</c:v>
                </c:pt>
                <c:pt idx="1101">
                  <c:v>8</c:v>
                </c:pt>
                <c:pt idx="1102">
                  <c:v>8.5</c:v>
                </c:pt>
                <c:pt idx="1103">
                  <c:v>9</c:v>
                </c:pt>
                <c:pt idx="1104">
                  <c:v>9.5</c:v>
                </c:pt>
                <c:pt idx="1105">
                  <c:v>10</c:v>
                </c:pt>
                <c:pt idx="1106">
                  <c:v>9.5</c:v>
                </c:pt>
                <c:pt idx="1107">
                  <c:v>9</c:v>
                </c:pt>
                <c:pt idx="1108">
                  <c:v>8.5</c:v>
                </c:pt>
                <c:pt idx="1109">
                  <c:v>8</c:v>
                </c:pt>
                <c:pt idx="1110">
                  <c:v>7.5</c:v>
                </c:pt>
                <c:pt idx="1111">
                  <c:v>7</c:v>
                </c:pt>
                <c:pt idx="1112">
                  <c:v>6.5</c:v>
                </c:pt>
                <c:pt idx="1113">
                  <c:v>6</c:v>
                </c:pt>
                <c:pt idx="1114">
                  <c:v>5.5</c:v>
                </c:pt>
                <c:pt idx="1115">
                  <c:v>5</c:v>
                </c:pt>
                <c:pt idx="1116">
                  <c:v>4.5</c:v>
                </c:pt>
                <c:pt idx="1117">
                  <c:v>4</c:v>
                </c:pt>
                <c:pt idx="1118">
                  <c:v>3.5</c:v>
                </c:pt>
                <c:pt idx="1119">
                  <c:v>3</c:v>
                </c:pt>
                <c:pt idx="1120">
                  <c:v>2.5</c:v>
                </c:pt>
                <c:pt idx="1121">
                  <c:v>2</c:v>
                </c:pt>
                <c:pt idx="1122">
                  <c:v>2</c:v>
                </c:pt>
                <c:pt idx="1123">
                  <c:v>2.5</c:v>
                </c:pt>
                <c:pt idx="1124">
                  <c:v>3</c:v>
                </c:pt>
                <c:pt idx="1125">
                  <c:v>3.5</c:v>
                </c:pt>
                <c:pt idx="1126">
                  <c:v>4</c:v>
                </c:pt>
                <c:pt idx="1127">
                  <c:v>4.5</c:v>
                </c:pt>
                <c:pt idx="1128">
                  <c:v>5</c:v>
                </c:pt>
                <c:pt idx="1129">
                  <c:v>5.5</c:v>
                </c:pt>
                <c:pt idx="1130">
                  <c:v>6</c:v>
                </c:pt>
                <c:pt idx="1131">
                  <c:v>6.5</c:v>
                </c:pt>
                <c:pt idx="1132">
                  <c:v>7</c:v>
                </c:pt>
                <c:pt idx="1133">
                  <c:v>7.5</c:v>
                </c:pt>
                <c:pt idx="1134">
                  <c:v>8</c:v>
                </c:pt>
                <c:pt idx="1135">
                  <c:v>8.5</c:v>
                </c:pt>
                <c:pt idx="1136">
                  <c:v>9</c:v>
                </c:pt>
                <c:pt idx="1137">
                  <c:v>9.5</c:v>
                </c:pt>
                <c:pt idx="1138">
                  <c:v>10</c:v>
                </c:pt>
                <c:pt idx="1139">
                  <c:v>9.5</c:v>
                </c:pt>
                <c:pt idx="1140">
                  <c:v>9</c:v>
                </c:pt>
                <c:pt idx="1141">
                  <c:v>8.5</c:v>
                </c:pt>
                <c:pt idx="1142">
                  <c:v>8</c:v>
                </c:pt>
                <c:pt idx="1143">
                  <c:v>7.5</c:v>
                </c:pt>
                <c:pt idx="1144">
                  <c:v>7</c:v>
                </c:pt>
                <c:pt idx="1145">
                  <c:v>6.5</c:v>
                </c:pt>
                <c:pt idx="1146">
                  <c:v>6</c:v>
                </c:pt>
                <c:pt idx="1147">
                  <c:v>5.5</c:v>
                </c:pt>
                <c:pt idx="1148">
                  <c:v>5</c:v>
                </c:pt>
                <c:pt idx="1149">
                  <c:v>4.5</c:v>
                </c:pt>
                <c:pt idx="1150">
                  <c:v>4</c:v>
                </c:pt>
                <c:pt idx="1151">
                  <c:v>3.5</c:v>
                </c:pt>
                <c:pt idx="1152">
                  <c:v>3</c:v>
                </c:pt>
                <c:pt idx="1153">
                  <c:v>2.5</c:v>
                </c:pt>
                <c:pt idx="1154">
                  <c:v>2</c:v>
                </c:pt>
                <c:pt idx="1155">
                  <c:v>1.8</c:v>
                </c:pt>
                <c:pt idx="1156">
                  <c:v>2.25</c:v>
                </c:pt>
                <c:pt idx="1157">
                  <c:v>2.6999999999999997</c:v>
                </c:pt>
                <c:pt idx="1158">
                  <c:v>3.1499999999999995</c:v>
                </c:pt>
                <c:pt idx="1159">
                  <c:v>3.5999999999999996</c:v>
                </c:pt>
                <c:pt idx="1160">
                  <c:v>4.05</c:v>
                </c:pt>
                <c:pt idx="1161">
                  <c:v>4.5</c:v>
                </c:pt>
                <c:pt idx="1162">
                  <c:v>4.95</c:v>
                </c:pt>
                <c:pt idx="1163">
                  <c:v>5.4</c:v>
                </c:pt>
                <c:pt idx="1164">
                  <c:v>5.8500000000000005</c:v>
                </c:pt>
                <c:pt idx="1165">
                  <c:v>6.3000000000000007</c:v>
                </c:pt>
                <c:pt idx="1166">
                  <c:v>6.7500000000000009</c:v>
                </c:pt>
                <c:pt idx="1167">
                  <c:v>7.2000000000000011</c:v>
                </c:pt>
                <c:pt idx="1168">
                  <c:v>7.6500000000000012</c:v>
                </c:pt>
                <c:pt idx="1169">
                  <c:v>8.1000000000000014</c:v>
                </c:pt>
                <c:pt idx="1170">
                  <c:v>8.5500000000000007</c:v>
                </c:pt>
                <c:pt idx="1171">
                  <c:v>9</c:v>
                </c:pt>
                <c:pt idx="1172">
                  <c:v>8.5500000000000007</c:v>
                </c:pt>
                <c:pt idx="1173">
                  <c:v>8.1000000000000014</c:v>
                </c:pt>
                <c:pt idx="1174">
                  <c:v>7.6500000000000012</c:v>
                </c:pt>
                <c:pt idx="1175">
                  <c:v>7.2000000000000011</c:v>
                </c:pt>
                <c:pt idx="1176">
                  <c:v>6.7500000000000009</c:v>
                </c:pt>
                <c:pt idx="1177">
                  <c:v>6.3000000000000007</c:v>
                </c:pt>
                <c:pt idx="1178">
                  <c:v>5.8500000000000005</c:v>
                </c:pt>
                <c:pt idx="1179">
                  <c:v>5.4</c:v>
                </c:pt>
                <c:pt idx="1180">
                  <c:v>4.95</c:v>
                </c:pt>
                <c:pt idx="1181">
                  <c:v>4.5</c:v>
                </c:pt>
                <c:pt idx="1182">
                  <c:v>4.05</c:v>
                </c:pt>
                <c:pt idx="1183">
                  <c:v>3.5999999999999996</c:v>
                </c:pt>
                <c:pt idx="1184">
                  <c:v>3.1499999999999995</c:v>
                </c:pt>
                <c:pt idx="1185">
                  <c:v>2.6999999999999997</c:v>
                </c:pt>
                <c:pt idx="1186">
                  <c:v>2.25</c:v>
                </c:pt>
                <c:pt idx="1187">
                  <c:v>1.8</c:v>
                </c:pt>
              </c:numCache>
            </c:numRef>
          </c:val>
          <c:extLst>
            <c:ext xmlns:c16="http://schemas.microsoft.com/office/drawing/2014/chart" uri="{C3380CC4-5D6E-409C-BE32-E72D297353CC}">
              <c16:uniqueId val="{00000000-DAEE-5B43-9036-CC2C4ABCAC92}"/>
            </c:ext>
          </c:extLst>
        </c:ser>
        <c:ser>
          <c:idx val="3"/>
          <c:order val="1"/>
          <c:spPr>
            <a:blipFill>
              <a:blip xmlns:r="http://schemas.openxmlformats.org/officeDocument/2006/relationships" r:embed="rId3"/>
              <a:stretch>
                <a:fillRect/>
              </a:stretch>
            </a:blipFill>
            <a:ln w="15875">
              <a:solidFill>
                <a:schemeClr val="accent4">
                  <a:lumMod val="50000"/>
                  <a:alpha val="90000"/>
                </a:schemeClr>
              </a:solidFill>
              <a:bevel/>
            </a:ln>
            <a:effectLst/>
          </c:spPr>
          <c:cat>
            <c:strRef>
              <c:f>'Happiness Flowers'!$D$3:$D$1224</c:f>
              <c:strCache>
                <c:ptCount val="1221"/>
                <c:pt idx="0">
                  <c:v>Positive about myself</c:v>
                </c:pt>
                <c:pt idx="1">
                  <c:v>Positive about myself</c:v>
                </c:pt>
                <c:pt idx="2">
                  <c:v>Positive about myself</c:v>
                </c:pt>
                <c:pt idx="3">
                  <c:v>Positive about myself</c:v>
                </c:pt>
                <c:pt idx="4">
                  <c:v>Positive about myself</c:v>
                </c:pt>
                <c:pt idx="5">
                  <c:v>Positive about myself</c:v>
                </c:pt>
                <c:pt idx="6">
                  <c:v>Positive about myself</c:v>
                </c:pt>
                <c:pt idx="7">
                  <c:v>Positive about myself</c:v>
                </c:pt>
                <c:pt idx="8">
                  <c:v>Positive about myself</c:v>
                </c:pt>
                <c:pt idx="9">
                  <c:v>Positive about myself</c:v>
                </c:pt>
                <c:pt idx="10">
                  <c:v>Positive about myself</c:v>
                </c:pt>
                <c:pt idx="11">
                  <c:v>Positive about myself</c:v>
                </c:pt>
                <c:pt idx="12">
                  <c:v>Positive about myself</c:v>
                </c:pt>
                <c:pt idx="13">
                  <c:v>Positive about myself</c:v>
                </c:pt>
                <c:pt idx="14">
                  <c:v>Positive about myself</c:v>
                </c:pt>
                <c:pt idx="15">
                  <c:v>Positive about myself</c:v>
                </c:pt>
                <c:pt idx="16">
                  <c:v>Positive about myself</c:v>
                </c:pt>
                <c:pt idx="17">
                  <c:v>Positive about myself</c:v>
                </c:pt>
                <c:pt idx="18">
                  <c:v>Positive about myself</c:v>
                </c:pt>
                <c:pt idx="19">
                  <c:v>Positive about myself</c:v>
                </c:pt>
                <c:pt idx="20">
                  <c:v>Positive about myself</c:v>
                </c:pt>
                <c:pt idx="21">
                  <c:v>Positive about myself</c:v>
                </c:pt>
                <c:pt idx="22">
                  <c:v>Positive about myself</c:v>
                </c:pt>
                <c:pt idx="23">
                  <c:v>Positive about myself</c:v>
                </c:pt>
                <c:pt idx="24">
                  <c:v>Positive about myself</c:v>
                </c:pt>
                <c:pt idx="25">
                  <c:v>Positive about myself</c:v>
                </c:pt>
                <c:pt idx="26">
                  <c:v>Positive about myself</c:v>
                </c:pt>
                <c:pt idx="27">
                  <c:v>Positive about myself</c:v>
                </c:pt>
                <c:pt idx="28">
                  <c:v>Positive about myself</c:v>
                </c:pt>
                <c:pt idx="29">
                  <c:v>Positive about myself</c:v>
                </c:pt>
                <c:pt idx="30">
                  <c:v>Positive about myself</c:v>
                </c:pt>
                <c:pt idx="31">
                  <c:v>Positive about myself</c:v>
                </c:pt>
                <c:pt idx="32">
                  <c:v>Positive about myself</c:v>
                </c:pt>
                <c:pt idx="33">
                  <c:v>Feeling at peace</c:v>
                </c:pt>
                <c:pt idx="34">
                  <c:v>Feeling at peace</c:v>
                </c:pt>
                <c:pt idx="35">
                  <c:v>Feeling at peace</c:v>
                </c:pt>
                <c:pt idx="36">
                  <c:v>Feeling at peace</c:v>
                </c:pt>
                <c:pt idx="37">
                  <c:v>Feeling at peace</c:v>
                </c:pt>
                <c:pt idx="38">
                  <c:v>Feeling at peace</c:v>
                </c:pt>
                <c:pt idx="39">
                  <c:v>Feeling at peace</c:v>
                </c:pt>
                <c:pt idx="40">
                  <c:v>Feeling at peace</c:v>
                </c:pt>
                <c:pt idx="41">
                  <c:v>Feeling at peace</c:v>
                </c:pt>
                <c:pt idx="42">
                  <c:v>Feeling at peace</c:v>
                </c:pt>
                <c:pt idx="43">
                  <c:v>Feeling at peace</c:v>
                </c:pt>
                <c:pt idx="44">
                  <c:v>Feeling at peace</c:v>
                </c:pt>
                <c:pt idx="45">
                  <c:v>Feeling at peace</c:v>
                </c:pt>
                <c:pt idx="46">
                  <c:v>Feeling at peace</c:v>
                </c:pt>
                <c:pt idx="47">
                  <c:v>Feeling at peace</c:v>
                </c:pt>
                <c:pt idx="48">
                  <c:v>Feeling at peace</c:v>
                </c:pt>
                <c:pt idx="49">
                  <c:v>Feeling at peace</c:v>
                </c:pt>
                <c:pt idx="50">
                  <c:v>Feeling at peace</c:v>
                </c:pt>
                <c:pt idx="51">
                  <c:v>Feeling at peace</c:v>
                </c:pt>
                <c:pt idx="52">
                  <c:v>Feeling at peace</c:v>
                </c:pt>
                <c:pt idx="53">
                  <c:v>Feeling at peace</c:v>
                </c:pt>
                <c:pt idx="54">
                  <c:v>Feeling at peace</c:v>
                </c:pt>
                <c:pt idx="55">
                  <c:v>Feeling at peace</c:v>
                </c:pt>
                <c:pt idx="56">
                  <c:v>Feeling at peace</c:v>
                </c:pt>
                <c:pt idx="57">
                  <c:v>Feeling at peace</c:v>
                </c:pt>
                <c:pt idx="58">
                  <c:v>Feeling at peace</c:v>
                </c:pt>
                <c:pt idx="59">
                  <c:v>Feeling at peace</c:v>
                </c:pt>
                <c:pt idx="60">
                  <c:v>Feeling at peace</c:v>
                </c:pt>
                <c:pt idx="61">
                  <c:v>Feeling at peace</c:v>
                </c:pt>
                <c:pt idx="62">
                  <c:v>Feeling at peace</c:v>
                </c:pt>
                <c:pt idx="63">
                  <c:v>Feeling at peace</c:v>
                </c:pt>
                <c:pt idx="64">
                  <c:v>Feeling at peace</c:v>
                </c:pt>
                <c:pt idx="65">
                  <c:v>Feeling at peace</c:v>
                </c:pt>
                <c:pt idx="66">
                  <c:v>Ability to handle daily challenges</c:v>
                </c:pt>
                <c:pt idx="67">
                  <c:v>Ability to handle daily challenges</c:v>
                </c:pt>
                <c:pt idx="68">
                  <c:v>Ability to handle daily challenges</c:v>
                </c:pt>
                <c:pt idx="69">
                  <c:v>Ability to handle daily challenges</c:v>
                </c:pt>
                <c:pt idx="70">
                  <c:v>Ability to handle daily challenges</c:v>
                </c:pt>
                <c:pt idx="71">
                  <c:v>Ability to handle daily challenges</c:v>
                </c:pt>
                <c:pt idx="72">
                  <c:v>Ability to handle daily challenges</c:v>
                </c:pt>
                <c:pt idx="73">
                  <c:v>Ability to handle daily challenges</c:v>
                </c:pt>
                <c:pt idx="74">
                  <c:v>Ability to handle daily challenges</c:v>
                </c:pt>
                <c:pt idx="75">
                  <c:v>Ability to handle daily challenges</c:v>
                </c:pt>
                <c:pt idx="76">
                  <c:v>Ability to handle daily challenges</c:v>
                </c:pt>
                <c:pt idx="77">
                  <c:v>Ability to handle daily challenges</c:v>
                </c:pt>
                <c:pt idx="78">
                  <c:v>Ability to handle daily challenges</c:v>
                </c:pt>
                <c:pt idx="79">
                  <c:v>Ability to handle daily challenges</c:v>
                </c:pt>
                <c:pt idx="80">
                  <c:v>Ability to handle daily challenges</c:v>
                </c:pt>
                <c:pt idx="81">
                  <c:v>Ability to handle daily challenges</c:v>
                </c:pt>
                <c:pt idx="82">
                  <c:v>Ability to handle daily challenges</c:v>
                </c:pt>
                <c:pt idx="83">
                  <c:v>Ability to handle daily challenges</c:v>
                </c:pt>
                <c:pt idx="84">
                  <c:v>Ability to handle daily challenges</c:v>
                </c:pt>
                <c:pt idx="85">
                  <c:v>Ability to handle daily challenges</c:v>
                </c:pt>
                <c:pt idx="86">
                  <c:v>Ability to handle daily challenges</c:v>
                </c:pt>
                <c:pt idx="87">
                  <c:v>Ability to handle daily challenges</c:v>
                </c:pt>
                <c:pt idx="88">
                  <c:v>Ability to handle daily challenges</c:v>
                </c:pt>
                <c:pt idx="89">
                  <c:v>Ability to handle daily challenges</c:v>
                </c:pt>
                <c:pt idx="90">
                  <c:v>Ability to handle daily challenges</c:v>
                </c:pt>
                <c:pt idx="91">
                  <c:v>Ability to handle daily challenges</c:v>
                </c:pt>
                <c:pt idx="92">
                  <c:v>Ability to handle daily challenges</c:v>
                </c:pt>
                <c:pt idx="93">
                  <c:v>Ability to handle daily challenges</c:v>
                </c:pt>
                <c:pt idx="94">
                  <c:v>Ability to handle daily challenges</c:v>
                </c:pt>
                <c:pt idx="95">
                  <c:v>Ability to handle daily challenges</c:v>
                </c:pt>
                <c:pt idx="96">
                  <c:v>Ability to handle daily challenges</c:v>
                </c:pt>
                <c:pt idx="97">
                  <c:v>Ability to handle daily challenges</c:v>
                </c:pt>
                <c:pt idx="98">
                  <c:v>Ability to handle daily challenges</c:v>
                </c:pt>
                <c:pt idx="99">
                  <c:v>Happiness</c:v>
                </c:pt>
                <c:pt idx="100">
                  <c:v>Energy for life</c:v>
                </c:pt>
                <c:pt idx="101">
                  <c:v>Energy for life</c:v>
                </c:pt>
                <c:pt idx="102">
                  <c:v>Energy for life</c:v>
                </c:pt>
                <c:pt idx="103">
                  <c:v>Energy for life</c:v>
                </c:pt>
                <c:pt idx="104">
                  <c:v>Energy for life</c:v>
                </c:pt>
                <c:pt idx="105">
                  <c:v>Energy for life</c:v>
                </c:pt>
                <c:pt idx="106">
                  <c:v>Energy for life</c:v>
                </c:pt>
                <c:pt idx="107">
                  <c:v>Energy for life</c:v>
                </c:pt>
                <c:pt idx="108">
                  <c:v>Energy for life</c:v>
                </c:pt>
                <c:pt idx="109">
                  <c:v>Energy for life</c:v>
                </c:pt>
                <c:pt idx="110">
                  <c:v>Energy for life</c:v>
                </c:pt>
                <c:pt idx="111">
                  <c:v>Energy for life</c:v>
                </c:pt>
                <c:pt idx="112">
                  <c:v>Energy for life</c:v>
                </c:pt>
                <c:pt idx="113">
                  <c:v>Energy for life</c:v>
                </c:pt>
                <c:pt idx="114">
                  <c:v>Energy for life</c:v>
                </c:pt>
                <c:pt idx="115">
                  <c:v>Energy for life</c:v>
                </c:pt>
                <c:pt idx="116">
                  <c:v>Energy for life</c:v>
                </c:pt>
                <c:pt idx="117">
                  <c:v>Energy for life</c:v>
                </c:pt>
                <c:pt idx="118">
                  <c:v>Energy for life</c:v>
                </c:pt>
                <c:pt idx="119">
                  <c:v>Energy for life</c:v>
                </c:pt>
                <c:pt idx="120">
                  <c:v>Energy for life</c:v>
                </c:pt>
                <c:pt idx="121">
                  <c:v>Energy for life</c:v>
                </c:pt>
                <c:pt idx="122">
                  <c:v>Energy for life</c:v>
                </c:pt>
                <c:pt idx="123">
                  <c:v>Energy for life</c:v>
                </c:pt>
                <c:pt idx="124">
                  <c:v>Energy for life</c:v>
                </c:pt>
                <c:pt idx="125">
                  <c:v>Energy for life</c:v>
                </c:pt>
                <c:pt idx="126">
                  <c:v>Energy for life</c:v>
                </c:pt>
                <c:pt idx="127">
                  <c:v>Energy for life</c:v>
                </c:pt>
                <c:pt idx="128">
                  <c:v>Energy for life</c:v>
                </c:pt>
                <c:pt idx="129">
                  <c:v>Energy for life</c:v>
                </c:pt>
                <c:pt idx="130">
                  <c:v>Energy for life</c:v>
                </c:pt>
                <c:pt idx="131">
                  <c:v>Energy for life</c:v>
                </c:pt>
                <c:pt idx="132">
                  <c:v>People to count on</c:v>
                </c:pt>
                <c:pt idx="133">
                  <c:v>People to count on</c:v>
                </c:pt>
                <c:pt idx="134">
                  <c:v>People to count on</c:v>
                </c:pt>
                <c:pt idx="135">
                  <c:v>People to count on</c:v>
                </c:pt>
                <c:pt idx="136">
                  <c:v>People to count on</c:v>
                </c:pt>
                <c:pt idx="137">
                  <c:v>People to count on</c:v>
                </c:pt>
                <c:pt idx="138">
                  <c:v>People to count on</c:v>
                </c:pt>
                <c:pt idx="139">
                  <c:v>People to count on</c:v>
                </c:pt>
                <c:pt idx="140">
                  <c:v>People to count on</c:v>
                </c:pt>
                <c:pt idx="141">
                  <c:v>People to count on</c:v>
                </c:pt>
                <c:pt idx="142">
                  <c:v>People to count on</c:v>
                </c:pt>
                <c:pt idx="143">
                  <c:v>People to count on</c:v>
                </c:pt>
                <c:pt idx="144">
                  <c:v>People to count on</c:v>
                </c:pt>
                <c:pt idx="145">
                  <c:v>People to count on</c:v>
                </c:pt>
                <c:pt idx="146">
                  <c:v>People to count on</c:v>
                </c:pt>
                <c:pt idx="147">
                  <c:v>People to count on</c:v>
                </c:pt>
                <c:pt idx="148">
                  <c:v>People to count on</c:v>
                </c:pt>
                <c:pt idx="149">
                  <c:v>People to count on</c:v>
                </c:pt>
                <c:pt idx="150">
                  <c:v>People to count on</c:v>
                </c:pt>
                <c:pt idx="151">
                  <c:v>People to count on</c:v>
                </c:pt>
                <c:pt idx="152">
                  <c:v>People to count on</c:v>
                </c:pt>
                <c:pt idx="153">
                  <c:v>People to count on</c:v>
                </c:pt>
                <c:pt idx="154">
                  <c:v>People to count on</c:v>
                </c:pt>
                <c:pt idx="155">
                  <c:v>People to count on</c:v>
                </c:pt>
                <c:pt idx="156">
                  <c:v>People to count on</c:v>
                </c:pt>
                <c:pt idx="157">
                  <c:v>People to count on</c:v>
                </c:pt>
                <c:pt idx="158">
                  <c:v>People to count on</c:v>
                </c:pt>
                <c:pt idx="159">
                  <c:v>People to count on</c:v>
                </c:pt>
                <c:pt idx="160">
                  <c:v>People to count on</c:v>
                </c:pt>
                <c:pt idx="161">
                  <c:v>People to count on</c:v>
                </c:pt>
                <c:pt idx="162">
                  <c:v>People to count on</c:v>
                </c:pt>
                <c:pt idx="163">
                  <c:v>People to count on</c:v>
                </c:pt>
                <c:pt idx="164">
                  <c:v>People to count on</c:v>
                </c:pt>
                <c:pt idx="165">
                  <c:v>UN-loneliness</c:v>
                </c:pt>
                <c:pt idx="166">
                  <c:v>UN-loneliness</c:v>
                </c:pt>
                <c:pt idx="167">
                  <c:v>UN-loneliness</c:v>
                </c:pt>
                <c:pt idx="168">
                  <c:v>UN-loneliness</c:v>
                </c:pt>
                <c:pt idx="169">
                  <c:v>UN-loneliness</c:v>
                </c:pt>
                <c:pt idx="170">
                  <c:v>UN-loneliness</c:v>
                </c:pt>
                <c:pt idx="171">
                  <c:v>UN-loneliness</c:v>
                </c:pt>
                <c:pt idx="172">
                  <c:v>UN-loneliness</c:v>
                </c:pt>
                <c:pt idx="173">
                  <c:v>UN-loneliness</c:v>
                </c:pt>
                <c:pt idx="174">
                  <c:v>UN-loneliness</c:v>
                </c:pt>
                <c:pt idx="175">
                  <c:v>UN-loneliness</c:v>
                </c:pt>
                <c:pt idx="176">
                  <c:v>UN-loneliness</c:v>
                </c:pt>
                <c:pt idx="177">
                  <c:v>UN-loneliness</c:v>
                </c:pt>
                <c:pt idx="178">
                  <c:v>UN-loneliness</c:v>
                </c:pt>
                <c:pt idx="179">
                  <c:v>UN-loneliness</c:v>
                </c:pt>
                <c:pt idx="180">
                  <c:v>UN-loneliness</c:v>
                </c:pt>
                <c:pt idx="181">
                  <c:v>UN-loneliness</c:v>
                </c:pt>
                <c:pt idx="182">
                  <c:v>UN-loneliness</c:v>
                </c:pt>
                <c:pt idx="183">
                  <c:v>UN-loneliness</c:v>
                </c:pt>
                <c:pt idx="184">
                  <c:v>UN-loneliness</c:v>
                </c:pt>
                <c:pt idx="185">
                  <c:v>UN-loneliness</c:v>
                </c:pt>
                <c:pt idx="186">
                  <c:v>UN-loneliness</c:v>
                </c:pt>
                <c:pt idx="187">
                  <c:v>UN-loneliness</c:v>
                </c:pt>
                <c:pt idx="188">
                  <c:v>UN-loneliness</c:v>
                </c:pt>
                <c:pt idx="189">
                  <c:v>UN-loneliness</c:v>
                </c:pt>
                <c:pt idx="190">
                  <c:v>UN-loneliness</c:v>
                </c:pt>
                <c:pt idx="191">
                  <c:v>UN-loneliness</c:v>
                </c:pt>
                <c:pt idx="192">
                  <c:v>UN-loneliness</c:v>
                </c:pt>
                <c:pt idx="193">
                  <c:v>UN-loneliness</c:v>
                </c:pt>
                <c:pt idx="194">
                  <c:v>UN-loneliness</c:v>
                </c:pt>
                <c:pt idx="195">
                  <c:v>UN-loneliness</c:v>
                </c:pt>
                <c:pt idx="196">
                  <c:v>UN-loneliness</c:v>
                </c:pt>
                <c:pt idx="197">
                  <c:v>UN-loneliness</c:v>
                </c:pt>
                <c:pt idx="198">
                  <c:v>Happiness</c:v>
                </c:pt>
                <c:pt idx="199">
                  <c:v>Happiness</c:v>
                </c:pt>
                <c:pt idx="200">
                  <c:v>Happiness</c:v>
                </c:pt>
                <c:pt idx="201">
                  <c:v>Happiness</c:v>
                </c:pt>
                <c:pt idx="202">
                  <c:v>Happiness</c:v>
                </c:pt>
                <c:pt idx="203">
                  <c:v>Happiness</c:v>
                </c:pt>
                <c:pt idx="204">
                  <c:v>Happiness</c:v>
                </c:pt>
                <c:pt idx="205">
                  <c:v>Happiness</c:v>
                </c:pt>
                <c:pt idx="206">
                  <c:v>Happiness</c:v>
                </c:pt>
                <c:pt idx="207">
                  <c:v>Happiness</c:v>
                </c:pt>
                <c:pt idx="208">
                  <c:v>Happiness</c:v>
                </c:pt>
                <c:pt idx="209">
                  <c:v>Happiness</c:v>
                </c:pt>
                <c:pt idx="210">
                  <c:v>Happiness</c:v>
                </c:pt>
                <c:pt idx="211">
                  <c:v>Happiness</c:v>
                </c:pt>
                <c:pt idx="212">
                  <c:v>Happiness</c:v>
                </c:pt>
                <c:pt idx="213">
                  <c:v>Happiness</c:v>
                </c:pt>
                <c:pt idx="214">
                  <c:v>Happiness</c:v>
                </c:pt>
                <c:pt idx="215">
                  <c:v>Happiness</c:v>
                </c:pt>
                <c:pt idx="216">
                  <c:v>Happiness</c:v>
                </c:pt>
                <c:pt idx="217">
                  <c:v>Happiness</c:v>
                </c:pt>
                <c:pt idx="218">
                  <c:v>Happiness</c:v>
                </c:pt>
                <c:pt idx="219">
                  <c:v>Happiness</c:v>
                </c:pt>
                <c:pt idx="220">
                  <c:v>Happiness</c:v>
                </c:pt>
                <c:pt idx="221">
                  <c:v>Happiness</c:v>
                </c:pt>
                <c:pt idx="222">
                  <c:v>Happiness</c:v>
                </c:pt>
                <c:pt idx="223">
                  <c:v>Happiness</c:v>
                </c:pt>
                <c:pt idx="224">
                  <c:v>Happiness</c:v>
                </c:pt>
                <c:pt idx="225">
                  <c:v>Happiness</c:v>
                </c:pt>
                <c:pt idx="226">
                  <c:v>Happiness</c:v>
                </c:pt>
                <c:pt idx="227">
                  <c:v>Happiness</c:v>
                </c:pt>
                <c:pt idx="228">
                  <c:v>Happiness</c:v>
                </c:pt>
                <c:pt idx="229">
                  <c:v>Happiness</c:v>
                </c:pt>
                <c:pt idx="230">
                  <c:v>Happiness</c:v>
                </c:pt>
                <c:pt idx="231">
                  <c:v>Happy childhood</c:v>
                </c:pt>
                <c:pt idx="232">
                  <c:v>Happy childhood</c:v>
                </c:pt>
                <c:pt idx="233">
                  <c:v>Happy childhood</c:v>
                </c:pt>
                <c:pt idx="234">
                  <c:v>Happy childhood</c:v>
                </c:pt>
                <c:pt idx="235">
                  <c:v>Happy childhood</c:v>
                </c:pt>
                <c:pt idx="236">
                  <c:v>Happy childhood</c:v>
                </c:pt>
                <c:pt idx="237">
                  <c:v>Happy childhood</c:v>
                </c:pt>
                <c:pt idx="238">
                  <c:v>Happy childhood</c:v>
                </c:pt>
                <c:pt idx="239">
                  <c:v>Happy childhood</c:v>
                </c:pt>
                <c:pt idx="240">
                  <c:v>Happy childhood</c:v>
                </c:pt>
                <c:pt idx="241">
                  <c:v>Happy childhood</c:v>
                </c:pt>
                <c:pt idx="242">
                  <c:v>Happy childhood</c:v>
                </c:pt>
                <c:pt idx="243">
                  <c:v>Happy childhood</c:v>
                </c:pt>
                <c:pt idx="244">
                  <c:v>Happy childhood</c:v>
                </c:pt>
                <c:pt idx="245">
                  <c:v>Happy childhood</c:v>
                </c:pt>
                <c:pt idx="246">
                  <c:v>Happy childhood</c:v>
                </c:pt>
                <c:pt idx="247">
                  <c:v>Happy childhood</c:v>
                </c:pt>
                <c:pt idx="248">
                  <c:v>Happy childhood</c:v>
                </c:pt>
                <c:pt idx="249">
                  <c:v>Happy childhood</c:v>
                </c:pt>
                <c:pt idx="250">
                  <c:v>Happy childhood</c:v>
                </c:pt>
                <c:pt idx="251">
                  <c:v>Happy childhood</c:v>
                </c:pt>
                <c:pt idx="252">
                  <c:v>Happy childhood</c:v>
                </c:pt>
                <c:pt idx="253">
                  <c:v>Happy childhood</c:v>
                </c:pt>
                <c:pt idx="254">
                  <c:v>Happy childhood</c:v>
                </c:pt>
                <c:pt idx="255">
                  <c:v>Happy childhood</c:v>
                </c:pt>
                <c:pt idx="256">
                  <c:v>Happy childhood</c:v>
                </c:pt>
                <c:pt idx="257">
                  <c:v>Happy childhood</c:v>
                </c:pt>
                <c:pt idx="258">
                  <c:v>Happy childhood</c:v>
                </c:pt>
                <c:pt idx="259">
                  <c:v>Happy childhood</c:v>
                </c:pt>
                <c:pt idx="260">
                  <c:v>Happy childhood</c:v>
                </c:pt>
                <c:pt idx="261">
                  <c:v>Happy childhood</c:v>
                </c:pt>
                <c:pt idx="262">
                  <c:v>Happy childhood</c:v>
                </c:pt>
                <c:pt idx="263">
                  <c:v>Happy childhood</c:v>
                </c:pt>
                <c:pt idx="264">
                  <c:v>Life satisfaction</c:v>
                </c:pt>
                <c:pt idx="265">
                  <c:v>Life satisfaction</c:v>
                </c:pt>
                <c:pt idx="266">
                  <c:v>Life satisfaction</c:v>
                </c:pt>
                <c:pt idx="267">
                  <c:v>Life satisfaction</c:v>
                </c:pt>
                <c:pt idx="268">
                  <c:v>Life satisfaction</c:v>
                </c:pt>
                <c:pt idx="269">
                  <c:v>Life satisfaction</c:v>
                </c:pt>
                <c:pt idx="270">
                  <c:v>Life satisfaction</c:v>
                </c:pt>
                <c:pt idx="271">
                  <c:v>Life satisfaction</c:v>
                </c:pt>
                <c:pt idx="272">
                  <c:v>Life satisfaction</c:v>
                </c:pt>
                <c:pt idx="273">
                  <c:v>Life satisfaction</c:v>
                </c:pt>
                <c:pt idx="274">
                  <c:v>Life satisfaction</c:v>
                </c:pt>
                <c:pt idx="275">
                  <c:v>Life satisfaction</c:v>
                </c:pt>
                <c:pt idx="276">
                  <c:v>Life satisfaction</c:v>
                </c:pt>
                <c:pt idx="277">
                  <c:v>Life satisfaction</c:v>
                </c:pt>
                <c:pt idx="278">
                  <c:v>Life satisfaction</c:v>
                </c:pt>
                <c:pt idx="279">
                  <c:v>Life satisfaction</c:v>
                </c:pt>
                <c:pt idx="280">
                  <c:v>Life satisfaction</c:v>
                </c:pt>
                <c:pt idx="281">
                  <c:v>Life satisfaction</c:v>
                </c:pt>
                <c:pt idx="282">
                  <c:v>Life satisfaction</c:v>
                </c:pt>
                <c:pt idx="283">
                  <c:v>Life satisfaction</c:v>
                </c:pt>
                <c:pt idx="284">
                  <c:v>Life satisfaction</c:v>
                </c:pt>
                <c:pt idx="285">
                  <c:v>Life satisfaction</c:v>
                </c:pt>
                <c:pt idx="286">
                  <c:v>Life satisfaction</c:v>
                </c:pt>
                <c:pt idx="287">
                  <c:v>Life satisfaction</c:v>
                </c:pt>
                <c:pt idx="288">
                  <c:v>Life satisfaction</c:v>
                </c:pt>
                <c:pt idx="289">
                  <c:v>Life satisfaction</c:v>
                </c:pt>
                <c:pt idx="290">
                  <c:v>Life satisfaction</c:v>
                </c:pt>
                <c:pt idx="291">
                  <c:v>Life satisfaction</c:v>
                </c:pt>
                <c:pt idx="292">
                  <c:v>Life satisfaction</c:v>
                </c:pt>
                <c:pt idx="293">
                  <c:v>Life satisfaction</c:v>
                </c:pt>
                <c:pt idx="294">
                  <c:v>Life satisfaction</c:v>
                </c:pt>
                <c:pt idx="295">
                  <c:v>Life satisfaction</c:v>
                </c:pt>
                <c:pt idx="296">
                  <c:v>Life satisfaction</c:v>
                </c:pt>
                <c:pt idx="297">
                  <c:v>Hope</c:v>
                </c:pt>
                <c:pt idx="298">
                  <c:v>Hope</c:v>
                </c:pt>
                <c:pt idx="299">
                  <c:v>Hope</c:v>
                </c:pt>
                <c:pt idx="300">
                  <c:v>Hope</c:v>
                </c:pt>
                <c:pt idx="301">
                  <c:v>Hope</c:v>
                </c:pt>
                <c:pt idx="302">
                  <c:v>Hope</c:v>
                </c:pt>
                <c:pt idx="303">
                  <c:v>Hope</c:v>
                </c:pt>
                <c:pt idx="304">
                  <c:v>Hope</c:v>
                </c:pt>
                <c:pt idx="305">
                  <c:v>Hope</c:v>
                </c:pt>
                <c:pt idx="306">
                  <c:v>Hope</c:v>
                </c:pt>
                <c:pt idx="307">
                  <c:v>Hope</c:v>
                </c:pt>
                <c:pt idx="308">
                  <c:v>Hope</c:v>
                </c:pt>
                <c:pt idx="309">
                  <c:v>Hope</c:v>
                </c:pt>
                <c:pt idx="310">
                  <c:v>Hope</c:v>
                </c:pt>
                <c:pt idx="311">
                  <c:v>Hope</c:v>
                </c:pt>
                <c:pt idx="312">
                  <c:v>Hope</c:v>
                </c:pt>
                <c:pt idx="313">
                  <c:v>Hope</c:v>
                </c:pt>
                <c:pt idx="314">
                  <c:v>Hope</c:v>
                </c:pt>
                <c:pt idx="315">
                  <c:v>Hope</c:v>
                </c:pt>
                <c:pt idx="316">
                  <c:v>Hope</c:v>
                </c:pt>
                <c:pt idx="317">
                  <c:v>Hope</c:v>
                </c:pt>
                <c:pt idx="318">
                  <c:v>Hope</c:v>
                </c:pt>
                <c:pt idx="319">
                  <c:v>Hope</c:v>
                </c:pt>
                <c:pt idx="320">
                  <c:v>Hope</c:v>
                </c:pt>
                <c:pt idx="321">
                  <c:v>Hope</c:v>
                </c:pt>
                <c:pt idx="322">
                  <c:v>Hope</c:v>
                </c:pt>
                <c:pt idx="323">
                  <c:v>Hope</c:v>
                </c:pt>
                <c:pt idx="324">
                  <c:v>Hope</c:v>
                </c:pt>
                <c:pt idx="325">
                  <c:v>Hope</c:v>
                </c:pt>
                <c:pt idx="326">
                  <c:v>Hope</c:v>
                </c:pt>
                <c:pt idx="327">
                  <c:v>Hope</c:v>
                </c:pt>
                <c:pt idx="328">
                  <c:v>Hope</c:v>
                </c:pt>
                <c:pt idx="329">
                  <c:v>Hope</c:v>
                </c:pt>
                <c:pt idx="330">
                  <c:v>Joy</c:v>
                </c:pt>
                <c:pt idx="331">
                  <c:v>Joy</c:v>
                </c:pt>
                <c:pt idx="332">
                  <c:v>Joy</c:v>
                </c:pt>
                <c:pt idx="333">
                  <c:v>Joy</c:v>
                </c:pt>
                <c:pt idx="334">
                  <c:v>Joy</c:v>
                </c:pt>
                <c:pt idx="335">
                  <c:v>Joy</c:v>
                </c:pt>
                <c:pt idx="336">
                  <c:v>Joy</c:v>
                </c:pt>
                <c:pt idx="337">
                  <c:v>Joy</c:v>
                </c:pt>
                <c:pt idx="338">
                  <c:v>Joy</c:v>
                </c:pt>
                <c:pt idx="339">
                  <c:v>Joy</c:v>
                </c:pt>
                <c:pt idx="340">
                  <c:v>Joy</c:v>
                </c:pt>
                <c:pt idx="341">
                  <c:v>Joy</c:v>
                </c:pt>
                <c:pt idx="342">
                  <c:v>Joy</c:v>
                </c:pt>
                <c:pt idx="343">
                  <c:v>Joy</c:v>
                </c:pt>
                <c:pt idx="344">
                  <c:v>Joy</c:v>
                </c:pt>
                <c:pt idx="345">
                  <c:v>Joy</c:v>
                </c:pt>
                <c:pt idx="346">
                  <c:v>Joy</c:v>
                </c:pt>
                <c:pt idx="347">
                  <c:v>Joy</c:v>
                </c:pt>
                <c:pt idx="348">
                  <c:v>Joy</c:v>
                </c:pt>
                <c:pt idx="349">
                  <c:v>Joy</c:v>
                </c:pt>
                <c:pt idx="350">
                  <c:v>Joy</c:v>
                </c:pt>
                <c:pt idx="351">
                  <c:v>Joy</c:v>
                </c:pt>
                <c:pt idx="352">
                  <c:v>Joy</c:v>
                </c:pt>
                <c:pt idx="353">
                  <c:v>Joy</c:v>
                </c:pt>
                <c:pt idx="354">
                  <c:v>Joy</c:v>
                </c:pt>
                <c:pt idx="355">
                  <c:v>Joy</c:v>
                </c:pt>
                <c:pt idx="356">
                  <c:v>Joy</c:v>
                </c:pt>
                <c:pt idx="357">
                  <c:v>Joy</c:v>
                </c:pt>
                <c:pt idx="358">
                  <c:v>Joy</c:v>
                </c:pt>
                <c:pt idx="359">
                  <c:v>Joy</c:v>
                </c:pt>
                <c:pt idx="360">
                  <c:v>Joy</c:v>
                </c:pt>
                <c:pt idx="361">
                  <c:v>Joy</c:v>
                </c:pt>
                <c:pt idx="362">
                  <c:v>Joy</c:v>
                </c:pt>
                <c:pt idx="363">
                  <c:v>Personal health</c:v>
                </c:pt>
                <c:pt idx="364">
                  <c:v>Personal health</c:v>
                </c:pt>
                <c:pt idx="365">
                  <c:v>Personal health</c:v>
                </c:pt>
                <c:pt idx="366">
                  <c:v>Personal health</c:v>
                </c:pt>
                <c:pt idx="367">
                  <c:v>Personal health</c:v>
                </c:pt>
                <c:pt idx="368">
                  <c:v>Personal health</c:v>
                </c:pt>
                <c:pt idx="369">
                  <c:v>Personal health</c:v>
                </c:pt>
                <c:pt idx="370">
                  <c:v>Personal health</c:v>
                </c:pt>
                <c:pt idx="371">
                  <c:v>Personal health</c:v>
                </c:pt>
                <c:pt idx="372">
                  <c:v>Personal health</c:v>
                </c:pt>
                <c:pt idx="373">
                  <c:v>Personal health</c:v>
                </c:pt>
                <c:pt idx="374">
                  <c:v>Personal health</c:v>
                </c:pt>
                <c:pt idx="375">
                  <c:v>Personal health</c:v>
                </c:pt>
                <c:pt idx="376">
                  <c:v>Personal health</c:v>
                </c:pt>
                <c:pt idx="377">
                  <c:v>Personal health</c:v>
                </c:pt>
                <c:pt idx="378">
                  <c:v>Personal health</c:v>
                </c:pt>
                <c:pt idx="379">
                  <c:v>Personal health</c:v>
                </c:pt>
                <c:pt idx="380">
                  <c:v>Personal health</c:v>
                </c:pt>
                <c:pt idx="381">
                  <c:v>Personal health</c:v>
                </c:pt>
                <c:pt idx="382">
                  <c:v>Personal health</c:v>
                </c:pt>
                <c:pt idx="383">
                  <c:v>Personal health</c:v>
                </c:pt>
                <c:pt idx="384">
                  <c:v>Personal health</c:v>
                </c:pt>
                <c:pt idx="385">
                  <c:v>Personal health</c:v>
                </c:pt>
                <c:pt idx="386">
                  <c:v>Personal health</c:v>
                </c:pt>
                <c:pt idx="387">
                  <c:v>Personal health</c:v>
                </c:pt>
                <c:pt idx="388">
                  <c:v>Personal health</c:v>
                </c:pt>
                <c:pt idx="389">
                  <c:v>Personal health</c:v>
                </c:pt>
                <c:pt idx="390">
                  <c:v>Personal health</c:v>
                </c:pt>
                <c:pt idx="391">
                  <c:v>Personal health</c:v>
                </c:pt>
                <c:pt idx="392">
                  <c:v>Personal health</c:v>
                </c:pt>
                <c:pt idx="393">
                  <c:v>Personal health</c:v>
                </c:pt>
                <c:pt idx="394">
                  <c:v>Personal health</c:v>
                </c:pt>
                <c:pt idx="395">
                  <c:v>Personal health</c:v>
                </c:pt>
                <c:pt idx="396">
                  <c:v>Spiritual well-being</c:v>
                </c:pt>
                <c:pt idx="397">
                  <c:v>Spiritual well-being</c:v>
                </c:pt>
                <c:pt idx="398">
                  <c:v>Spiritual well-being</c:v>
                </c:pt>
                <c:pt idx="399">
                  <c:v>Spiritual well-being</c:v>
                </c:pt>
                <c:pt idx="400">
                  <c:v>Spiritual well-being</c:v>
                </c:pt>
                <c:pt idx="401">
                  <c:v>Spiritual well-being</c:v>
                </c:pt>
                <c:pt idx="402">
                  <c:v>Spiritual well-being</c:v>
                </c:pt>
                <c:pt idx="403">
                  <c:v>Spiritual well-being</c:v>
                </c:pt>
                <c:pt idx="404">
                  <c:v>Spiritual well-being</c:v>
                </c:pt>
                <c:pt idx="405">
                  <c:v>Spiritual well-being</c:v>
                </c:pt>
                <c:pt idx="406">
                  <c:v>Spiritual well-being</c:v>
                </c:pt>
                <c:pt idx="407">
                  <c:v>Spiritual well-being</c:v>
                </c:pt>
                <c:pt idx="408">
                  <c:v>Spiritual well-being</c:v>
                </c:pt>
                <c:pt idx="409">
                  <c:v>Spiritual well-being</c:v>
                </c:pt>
                <c:pt idx="410">
                  <c:v>Spiritual well-being</c:v>
                </c:pt>
                <c:pt idx="411">
                  <c:v>Spiritual well-being</c:v>
                </c:pt>
                <c:pt idx="412">
                  <c:v>Spiritual well-being</c:v>
                </c:pt>
                <c:pt idx="413">
                  <c:v>Spiritual well-being</c:v>
                </c:pt>
                <c:pt idx="414">
                  <c:v>Spiritual well-being</c:v>
                </c:pt>
                <c:pt idx="415">
                  <c:v>Spiritual well-being</c:v>
                </c:pt>
                <c:pt idx="416">
                  <c:v>Spiritual well-being</c:v>
                </c:pt>
                <c:pt idx="417">
                  <c:v>Spiritual well-being</c:v>
                </c:pt>
                <c:pt idx="418">
                  <c:v>Spiritual well-being</c:v>
                </c:pt>
                <c:pt idx="419">
                  <c:v>Spiritual well-being</c:v>
                </c:pt>
                <c:pt idx="420">
                  <c:v>Spiritual well-being</c:v>
                </c:pt>
                <c:pt idx="421">
                  <c:v>Spiritual well-being</c:v>
                </c:pt>
                <c:pt idx="422">
                  <c:v>Spiritual well-being</c:v>
                </c:pt>
                <c:pt idx="423">
                  <c:v>Spiritual well-being</c:v>
                </c:pt>
                <c:pt idx="424">
                  <c:v>Spiritual well-being</c:v>
                </c:pt>
                <c:pt idx="425">
                  <c:v>Spiritual well-being</c:v>
                </c:pt>
                <c:pt idx="426">
                  <c:v>Spiritual well-being</c:v>
                </c:pt>
                <c:pt idx="427">
                  <c:v>Spiritual well-being</c:v>
                </c:pt>
                <c:pt idx="428">
                  <c:v>Spiritual well-being</c:v>
                </c:pt>
                <c:pt idx="429">
                  <c:v>Feeling loved</c:v>
                </c:pt>
                <c:pt idx="430">
                  <c:v>Feeling loved</c:v>
                </c:pt>
                <c:pt idx="431">
                  <c:v>Feeling loved</c:v>
                </c:pt>
                <c:pt idx="432">
                  <c:v>Feeling loved</c:v>
                </c:pt>
                <c:pt idx="433">
                  <c:v>Feeling loved</c:v>
                </c:pt>
                <c:pt idx="434">
                  <c:v>Feeling loved</c:v>
                </c:pt>
                <c:pt idx="435">
                  <c:v>Feeling loved</c:v>
                </c:pt>
                <c:pt idx="436">
                  <c:v>Feeling loved</c:v>
                </c:pt>
                <c:pt idx="437">
                  <c:v>Feeling loved</c:v>
                </c:pt>
                <c:pt idx="438">
                  <c:v>Feeling loved</c:v>
                </c:pt>
                <c:pt idx="439">
                  <c:v>Feeling loved</c:v>
                </c:pt>
                <c:pt idx="440">
                  <c:v>Feeling loved</c:v>
                </c:pt>
                <c:pt idx="441">
                  <c:v>Feeling loved</c:v>
                </c:pt>
                <c:pt idx="442">
                  <c:v>Feeling loved</c:v>
                </c:pt>
                <c:pt idx="443">
                  <c:v>Feeling loved</c:v>
                </c:pt>
                <c:pt idx="444">
                  <c:v>Feeling loved</c:v>
                </c:pt>
                <c:pt idx="445">
                  <c:v>Feeling loved</c:v>
                </c:pt>
                <c:pt idx="446">
                  <c:v>Feeling loved</c:v>
                </c:pt>
                <c:pt idx="447">
                  <c:v>Feeling loved</c:v>
                </c:pt>
                <c:pt idx="448">
                  <c:v>Feeling loved</c:v>
                </c:pt>
                <c:pt idx="449">
                  <c:v>Feeling loved</c:v>
                </c:pt>
                <c:pt idx="450">
                  <c:v>Feeling loved</c:v>
                </c:pt>
                <c:pt idx="451">
                  <c:v>Feeling loved</c:v>
                </c:pt>
                <c:pt idx="452">
                  <c:v>Feeling loved</c:v>
                </c:pt>
                <c:pt idx="453">
                  <c:v>Feeling loved</c:v>
                </c:pt>
                <c:pt idx="454">
                  <c:v>Feeling loved</c:v>
                </c:pt>
                <c:pt idx="455">
                  <c:v>Feeling loved</c:v>
                </c:pt>
                <c:pt idx="456">
                  <c:v>Feeling loved</c:v>
                </c:pt>
                <c:pt idx="457">
                  <c:v>Feeling loved</c:v>
                </c:pt>
                <c:pt idx="458">
                  <c:v>Feeling loved</c:v>
                </c:pt>
                <c:pt idx="459">
                  <c:v>Feeling loved</c:v>
                </c:pt>
                <c:pt idx="460">
                  <c:v>Feeling loved</c:v>
                </c:pt>
                <c:pt idx="461">
                  <c:v>Feeling loved</c:v>
                </c:pt>
                <c:pt idx="462">
                  <c:v>Personal health</c:v>
                </c:pt>
                <c:pt idx="463">
                  <c:v>Personal health</c:v>
                </c:pt>
                <c:pt idx="464">
                  <c:v>Personal health</c:v>
                </c:pt>
                <c:pt idx="465">
                  <c:v>Personal health</c:v>
                </c:pt>
                <c:pt idx="466">
                  <c:v>Personal health</c:v>
                </c:pt>
                <c:pt idx="467">
                  <c:v>Personal health</c:v>
                </c:pt>
                <c:pt idx="468">
                  <c:v>Personal health</c:v>
                </c:pt>
                <c:pt idx="469">
                  <c:v>Personal health</c:v>
                </c:pt>
                <c:pt idx="470">
                  <c:v>Personal health</c:v>
                </c:pt>
                <c:pt idx="471">
                  <c:v>Personal health</c:v>
                </c:pt>
                <c:pt idx="472">
                  <c:v>Personal health</c:v>
                </c:pt>
                <c:pt idx="473">
                  <c:v>Personal health</c:v>
                </c:pt>
                <c:pt idx="474">
                  <c:v>Personal health</c:v>
                </c:pt>
                <c:pt idx="475">
                  <c:v>Personal health</c:v>
                </c:pt>
                <c:pt idx="476">
                  <c:v>Personal health</c:v>
                </c:pt>
                <c:pt idx="477">
                  <c:v>Personal health</c:v>
                </c:pt>
                <c:pt idx="478">
                  <c:v>Personal health</c:v>
                </c:pt>
                <c:pt idx="479">
                  <c:v>Personal health</c:v>
                </c:pt>
                <c:pt idx="480">
                  <c:v>Personal health</c:v>
                </c:pt>
                <c:pt idx="481">
                  <c:v>Personal health</c:v>
                </c:pt>
                <c:pt idx="482">
                  <c:v>Personal health</c:v>
                </c:pt>
                <c:pt idx="483">
                  <c:v>Personal health</c:v>
                </c:pt>
                <c:pt idx="484">
                  <c:v>Personal health</c:v>
                </c:pt>
                <c:pt idx="485">
                  <c:v>Personal health</c:v>
                </c:pt>
                <c:pt idx="486">
                  <c:v>Personal health</c:v>
                </c:pt>
                <c:pt idx="487">
                  <c:v>Personal health</c:v>
                </c:pt>
                <c:pt idx="488">
                  <c:v>Personal health</c:v>
                </c:pt>
                <c:pt idx="489">
                  <c:v>Personal health</c:v>
                </c:pt>
                <c:pt idx="490">
                  <c:v>Personal health</c:v>
                </c:pt>
                <c:pt idx="491">
                  <c:v>Personal health</c:v>
                </c:pt>
                <c:pt idx="492">
                  <c:v>Personal health</c:v>
                </c:pt>
                <c:pt idx="493">
                  <c:v>Personal health</c:v>
                </c:pt>
                <c:pt idx="494">
                  <c:v>Personal health</c:v>
                </c:pt>
                <c:pt idx="495">
                  <c:v>Eating habits</c:v>
                </c:pt>
                <c:pt idx="496">
                  <c:v>Eating habits</c:v>
                </c:pt>
                <c:pt idx="497">
                  <c:v>Eating habits</c:v>
                </c:pt>
                <c:pt idx="498">
                  <c:v>Eating habits</c:v>
                </c:pt>
                <c:pt idx="499">
                  <c:v>Eating habits</c:v>
                </c:pt>
                <c:pt idx="500">
                  <c:v>Eating habits</c:v>
                </c:pt>
                <c:pt idx="501">
                  <c:v>Eating habits</c:v>
                </c:pt>
                <c:pt idx="502">
                  <c:v>Eating habits</c:v>
                </c:pt>
                <c:pt idx="503">
                  <c:v>Eating habits</c:v>
                </c:pt>
                <c:pt idx="504">
                  <c:v>Eating habits</c:v>
                </c:pt>
                <c:pt idx="505">
                  <c:v>Eating habits</c:v>
                </c:pt>
                <c:pt idx="506">
                  <c:v>Eating habits</c:v>
                </c:pt>
                <c:pt idx="507">
                  <c:v>Eating habits</c:v>
                </c:pt>
                <c:pt idx="508">
                  <c:v>Eating habits</c:v>
                </c:pt>
                <c:pt idx="509">
                  <c:v>Eating habits</c:v>
                </c:pt>
                <c:pt idx="510">
                  <c:v>Eating habits</c:v>
                </c:pt>
                <c:pt idx="511">
                  <c:v>Eating habits</c:v>
                </c:pt>
                <c:pt idx="512">
                  <c:v>Eating habits</c:v>
                </c:pt>
                <c:pt idx="513">
                  <c:v>Eating habits</c:v>
                </c:pt>
                <c:pt idx="514">
                  <c:v>Eating habits</c:v>
                </c:pt>
                <c:pt idx="515">
                  <c:v>Eating habits</c:v>
                </c:pt>
                <c:pt idx="516">
                  <c:v>Eating habits</c:v>
                </c:pt>
                <c:pt idx="517">
                  <c:v>Eating habits</c:v>
                </c:pt>
                <c:pt idx="518">
                  <c:v>Eating habits</c:v>
                </c:pt>
                <c:pt idx="519">
                  <c:v>Eating habits</c:v>
                </c:pt>
                <c:pt idx="520">
                  <c:v>Eating habits</c:v>
                </c:pt>
                <c:pt idx="521">
                  <c:v>Eating habits</c:v>
                </c:pt>
                <c:pt idx="522">
                  <c:v>Eating habits</c:v>
                </c:pt>
                <c:pt idx="523">
                  <c:v>Eating habits</c:v>
                </c:pt>
                <c:pt idx="524">
                  <c:v>Eating habits</c:v>
                </c:pt>
                <c:pt idx="525">
                  <c:v>Eating habits</c:v>
                </c:pt>
                <c:pt idx="526">
                  <c:v>Eating habits</c:v>
                </c:pt>
                <c:pt idx="527">
                  <c:v>Eating habits</c:v>
                </c:pt>
                <c:pt idx="528">
                  <c:v>Eating habits</c:v>
                </c:pt>
                <c:pt idx="529">
                  <c:v>Sleep</c:v>
                </c:pt>
                <c:pt idx="530">
                  <c:v>Sleep</c:v>
                </c:pt>
                <c:pt idx="531">
                  <c:v>Sleep</c:v>
                </c:pt>
                <c:pt idx="532">
                  <c:v>Sleep</c:v>
                </c:pt>
                <c:pt idx="533">
                  <c:v>Sleep</c:v>
                </c:pt>
                <c:pt idx="534">
                  <c:v>Sleep</c:v>
                </c:pt>
                <c:pt idx="535">
                  <c:v>Sleep</c:v>
                </c:pt>
                <c:pt idx="536">
                  <c:v>Sleep</c:v>
                </c:pt>
                <c:pt idx="537">
                  <c:v>Sleep</c:v>
                </c:pt>
                <c:pt idx="538">
                  <c:v>Sleep</c:v>
                </c:pt>
                <c:pt idx="539">
                  <c:v>Sleep</c:v>
                </c:pt>
                <c:pt idx="540">
                  <c:v>Sleep</c:v>
                </c:pt>
                <c:pt idx="541">
                  <c:v>Sleep</c:v>
                </c:pt>
                <c:pt idx="542">
                  <c:v>Sleep</c:v>
                </c:pt>
                <c:pt idx="543">
                  <c:v>Sleep</c:v>
                </c:pt>
                <c:pt idx="544">
                  <c:v>Sleep</c:v>
                </c:pt>
                <c:pt idx="545">
                  <c:v>Sleep</c:v>
                </c:pt>
                <c:pt idx="546">
                  <c:v>Sleep</c:v>
                </c:pt>
                <c:pt idx="547">
                  <c:v>Sleep</c:v>
                </c:pt>
                <c:pt idx="548">
                  <c:v>Sleep</c:v>
                </c:pt>
                <c:pt idx="549">
                  <c:v>Sleep</c:v>
                </c:pt>
                <c:pt idx="550">
                  <c:v>Sleep</c:v>
                </c:pt>
                <c:pt idx="551">
                  <c:v>Sleep</c:v>
                </c:pt>
                <c:pt idx="552">
                  <c:v>Sleep</c:v>
                </c:pt>
                <c:pt idx="553">
                  <c:v>Sleep</c:v>
                </c:pt>
                <c:pt idx="554">
                  <c:v>Sleep</c:v>
                </c:pt>
                <c:pt idx="555">
                  <c:v>Sleep</c:v>
                </c:pt>
                <c:pt idx="556">
                  <c:v>Sleep</c:v>
                </c:pt>
                <c:pt idx="557">
                  <c:v>Sleep</c:v>
                </c:pt>
                <c:pt idx="558">
                  <c:v>Sleep</c:v>
                </c:pt>
                <c:pt idx="559">
                  <c:v>Sleep</c:v>
                </c:pt>
                <c:pt idx="560">
                  <c:v>Sleep</c:v>
                </c:pt>
                <c:pt idx="561">
                  <c:v>Free from anxiety</c:v>
                </c:pt>
                <c:pt idx="562">
                  <c:v>Free from anxiety</c:v>
                </c:pt>
                <c:pt idx="563">
                  <c:v>Free from anxiety</c:v>
                </c:pt>
                <c:pt idx="564">
                  <c:v>Free from anxiety</c:v>
                </c:pt>
                <c:pt idx="565">
                  <c:v>Free from anxiety</c:v>
                </c:pt>
                <c:pt idx="566">
                  <c:v>Free from anxiety</c:v>
                </c:pt>
                <c:pt idx="567">
                  <c:v>Free from anxiety</c:v>
                </c:pt>
                <c:pt idx="568">
                  <c:v>Free from anxiety</c:v>
                </c:pt>
                <c:pt idx="569">
                  <c:v>Free from anxiety</c:v>
                </c:pt>
                <c:pt idx="570">
                  <c:v>Free from anxiety</c:v>
                </c:pt>
                <c:pt idx="571">
                  <c:v>Free from anxiety</c:v>
                </c:pt>
                <c:pt idx="572">
                  <c:v>Free from anxiety</c:v>
                </c:pt>
                <c:pt idx="573">
                  <c:v>Free from anxiety</c:v>
                </c:pt>
                <c:pt idx="574">
                  <c:v>Free from anxiety</c:v>
                </c:pt>
                <c:pt idx="575">
                  <c:v>Free from anxiety</c:v>
                </c:pt>
                <c:pt idx="576">
                  <c:v>Free from anxiety</c:v>
                </c:pt>
                <c:pt idx="577">
                  <c:v>Free from anxiety</c:v>
                </c:pt>
                <c:pt idx="578">
                  <c:v>Free from anxiety</c:v>
                </c:pt>
                <c:pt idx="579">
                  <c:v>Free from anxiety</c:v>
                </c:pt>
                <c:pt idx="580">
                  <c:v>Free from anxiety</c:v>
                </c:pt>
                <c:pt idx="581">
                  <c:v>Free from anxiety</c:v>
                </c:pt>
                <c:pt idx="582">
                  <c:v>Free from anxiety</c:v>
                </c:pt>
                <c:pt idx="583">
                  <c:v>Free from anxiety</c:v>
                </c:pt>
                <c:pt idx="584">
                  <c:v>Free from anxiety</c:v>
                </c:pt>
                <c:pt idx="585">
                  <c:v>Free from anxiety</c:v>
                </c:pt>
                <c:pt idx="586">
                  <c:v>Free from anxiety</c:v>
                </c:pt>
                <c:pt idx="587">
                  <c:v>Free from anxiety</c:v>
                </c:pt>
                <c:pt idx="588">
                  <c:v>Free from anxiety</c:v>
                </c:pt>
                <c:pt idx="589">
                  <c:v>Free from anxiety</c:v>
                </c:pt>
                <c:pt idx="590">
                  <c:v>Free from anxiety</c:v>
                </c:pt>
                <c:pt idx="591">
                  <c:v>Free from anxiety</c:v>
                </c:pt>
                <c:pt idx="592">
                  <c:v>Free from anxiety</c:v>
                </c:pt>
                <c:pt idx="593">
                  <c:v>Free from anxiety</c:v>
                </c:pt>
                <c:pt idx="594">
                  <c:v>Satisfaction with income</c:v>
                </c:pt>
                <c:pt idx="595">
                  <c:v>Satisfaction with income</c:v>
                </c:pt>
                <c:pt idx="596">
                  <c:v>Satisfaction with income</c:v>
                </c:pt>
                <c:pt idx="597">
                  <c:v>Satisfaction with income</c:v>
                </c:pt>
                <c:pt idx="598">
                  <c:v>Satisfaction with income</c:v>
                </c:pt>
                <c:pt idx="599">
                  <c:v>Satisfaction with income</c:v>
                </c:pt>
                <c:pt idx="600">
                  <c:v>Satisfaction with income</c:v>
                </c:pt>
                <c:pt idx="601">
                  <c:v>Satisfaction with income</c:v>
                </c:pt>
                <c:pt idx="602">
                  <c:v>Satisfaction with income</c:v>
                </c:pt>
                <c:pt idx="603">
                  <c:v>Satisfaction with income</c:v>
                </c:pt>
                <c:pt idx="604">
                  <c:v>Satisfaction with income</c:v>
                </c:pt>
                <c:pt idx="605">
                  <c:v>Satisfaction with income</c:v>
                </c:pt>
                <c:pt idx="606">
                  <c:v>Satisfaction with income</c:v>
                </c:pt>
                <c:pt idx="607">
                  <c:v>Satisfaction with income</c:v>
                </c:pt>
                <c:pt idx="608">
                  <c:v>Satisfaction with income</c:v>
                </c:pt>
                <c:pt idx="609">
                  <c:v>Satisfaction with income</c:v>
                </c:pt>
                <c:pt idx="610">
                  <c:v>Satisfaction with income</c:v>
                </c:pt>
                <c:pt idx="611">
                  <c:v>Satisfaction with income</c:v>
                </c:pt>
                <c:pt idx="612">
                  <c:v>Satisfaction with income</c:v>
                </c:pt>
                <c:pt idx="613">
                  <c:v>Satisfaction with income</c:v>
                </c:pt>
                <c:pt idx="614">
                  <c:v>Satisfaction with income</c:v>
                </c:pt>
                <c:pt idx="615">
                  <c:v>Satisfaction with income</c:v>
                </c:pt>
                <c:pt idx="616">
                  <c:v>Satisfaction with income</c:v>
                </c:pt>
                <c:pt idx="617">
                  <c:v>Satisfaction with income</c:v>
                </c:pt>
                <c:pt idx="618">
                  <c:v>Satisfaction with income</c:v>
                </c:pt>
                <c:pt idx="619">
                  <c:v>Satisfaction with income</c:v>
                </c:pt>
                <c:pt idx="620">
                  <c:v>Satisfaction with income</c:v>
                </c:pt>
                <c:pt idx="621">
                  <c:v>Satisfaction with income</c:v>
                </c:pt>
                <c:pt idx="622">
                  <c:v>Satisfaction with income</c:v>
                </c:pt>
                <c:pt idx="623">
                  <c:v>Satisfaction with income</c:v>
                </c:pt>
                <c:pt idx="624">
                  <c:v>Satisfaction with income</c:v>
                </c:pt>
                <c:pt idx="625">
                  <c:v>Satisfaction with income</c:v>
                </c:pt>
                <c:pt idx="626">
                  <c:v>Satisfaction with income</c:v>
                </c:pt>
                <c:pt idx="627">
                  <c:v>Financially healthy</c:v>
                </c:pt>
                <c:pt idx="628">
                  <c:v>Financially healthy</c:v>
                </c:pt>
                <c:pt idx="629">
                  <c:v>Financially healthy</c:v>
                </c:pt>
                <c:pt idx="630">
                  <c:v>Financially healthy</c:v>
                </c:pt>
                <c:pt idx="631">
                  <c:v>Financially healthy</c:v>
                </c:pt>
                <c:pt idx="632">
                  <c:v>Financially healthy</c:v>
                </c:pt>
                <c:pt idx="633">
                  <c:v>Financially healthy</c:v>
                </c:pt>
                <c:pt idx="634">
                  <c:v>Financially healthy</c:v>
                </c:pt>
                <c:pt idx="635">
                  <c:v>Financially healthy</c:v>
                </c:pt>
                <c:pt idx="636">
                  <c:v>Financially healthy</c:v>
                </c:pt>
                <c:pt idx="637">
                  <c:v>Financially healthy</c:v>
                </c:pt>
                <c:pt idx="638">
                  <c:v>Financially healthy</c:v>
                </c:pt>
                <c:pt idx="639">
                  <c:v>Financially healthy</c:v>
                </c:pt>
                <c:pt idx="640">
                  <c:v>Financially healthy</c:v>
                </c:pt>
                <c:pt idx="641">
                  <c:v>Financially healthy</c:v>
                </c:pt>
                <c:pt idx="642">
                  <c:v>Financially healthy</c:v>
                </c:pt>
                <c:pt idx="643">
                  <c:v>Financially healthy</c:v>
                </c:pt>
                <c:pt idx="644">
                  <c:v>Financially healthy</c:v>
                </c:pt>
                <c:pt idx="645">
                  <c:v>Financially healthy</c:v>
                </c:pt>
                <c:pt idx="646">
                  <c:v>Financially healthy</c:v>
                </c:pt>
                <c:pt idx="647">
                  <c:v>Financially healthy</c:v>
                </c:pt>
                <c:pt idx="648">
                  <c:v>Financially healthy</c:v>
                </c:pt>
                <c:pt idx="649">
                  <c:v>Financially healthy</c:v>
                </c:pt>
                <c:pt idx="650">
                  <c:v>Financially healthy</c:v>
                </c:pt>
                <c:pt idx="651">
                  <c:v>Financially healthy</c:v>
                </c:pt>
                <c:pt idx="652">
                  <c:v>Financially healthy</c:v>
                </c:pt>
                <c:pt idx="653">
                  <c:v>Financially healthy</c:v>
                </c:pt>
                <c:pt idx="654">
                  <c:v>Financially healthy</c:v>
                </c:pt>
                <c:pt idx="655">
                  <c:v>Financially healthy</c:v>
                </c:pt>
                <c:pt idx="656">
                  <c:v>Financially healthy</c:v>
                </c:pt>
                <c:pt idx="657">
                  <c:v>Financially healthy</c:v>
                </c:pt>
                <c:pt idx="658">
                  <c:v>Financially healthy</c:v>
                </c:pt>
                <c:pt idx="659">
                  <c:v>Financially healthy</c:v>
                </c:pt>
                <c:pt idx="660">
                  <c:v>Work life satisfaction</c:v>
                </c:pt>
                <c:pt idx="661">
                  <c:v>Work life satisfaction</c:v>
                </c:pt>
                <c:pt idx="662">
                  <c:v>Work life satisfaction</c:v>
                </c:pt>
                <c:pt idx="663">
                  <c:v>Work life satisfaction</c:v>
                </c:pt>
                <c:pt idx="664">
                  <c:v>Work life satisfaction</c:v>
                </c:pt>
                <c:pt idx="665">
                  <c:v>Work life satisfaction</c:v>
                </c:pt>
                <c:pt idx="666">
                  <c:v>Work life satisfaction</c:v>
                </c:pt>
                <c:pt idx="667">
                  <c:v>Work life satisfaction</c:v>
                </c:pt>
                <c:pt idx="668">
                  <c:v>Work life satisfaction</c:v>
                </c:pt>
                <c:pt idx="669">
                  <c:v>Work life satisfaction</c:v>
                </c:pt>
                <c:pt idx="670">
                  <c:v>Work life satisfaction</c:v>
                </c:pt>
                <c:pt idx="671">
                  <c:v>Work life satisfaction</c:v>
                </c:pt>
                <c:pt idx="672">
                  <c:v>Work life satisfaction</c:v>
                </c:pt>
                <c:pt idx="673">
                  <c:v>Work life satisfaction</c:v>
                </c:pt>
                <c:pt idx="674">
                  <c:v>Work life satisfaction</c:v>
                </c:pt>
                <c:pt idx="675">
                  <c:v>Work life satisfaction</c:v>
                </c:pt>
                <c:pt idx="676">
                  <c:v>Work life satisfaction</c:v>
                </c:pt>
                <c:pt idx="677">
                  <c:v>Work life satisfaction</c:v>
                </c:pt>
                <c:pt idx="678">
                  <c:v>Work life satisfaction</c:v>
                </c:pt>
                <c:pt idx="679">
                  <c:v>Work life satisfaction</c:v>
                </c:pt>
                <c:pt idx="680">
                  <c:v>Work life satisfaction</c:v>
                </c:pt>
                <c:pt idx="681">
                  <c:v>Work life satisfaction</c:v>
                </c:pt>
                <c:pt idx="682">
                  <c:v>Work life satisfaction</c:v>
                </c:pt>
                <c:pt idx="683">
                  <c:v>Work life satisfaction</c:v>
                </c:pt>
                <c:pt idx="684">
                  <c:v>Work life satisfaction</c:v>
                </c:pt>
                <c:pt idx="685">
                  <c:v>Work life satisfaction</c:v>
                </c:pt>
                <c:pt idx="686">
                  <c:v>Work life satisfaction</c:v>
                </c:pt>
                <c:pt idx="687">
                  <c:v>Work life satisfaction</c:v>
                </c:pt>
                <c:pt idx="688">
                  <c:v>Work life satisfaction</c:v>
                </c:pt>
                <c:pt idx="689">
                  <c:v>Work life satisfaction</c:v>
                </c:pt>
                <c:pt idx="690">
                  <c:v>Work life satisfaction</c:v>
                </c:pt>
                <c:pt idx="691">
                  <c:v>Work life satisfaction</c:v>
                </c:pt>
                <c:pt idx="692">
                  <c:v>Work life satisfaction</c:v>
                </c:pt>
                <c:pt idx="693">
                  <c:v>Satisfication with skills development</c:v>
                </c:pt>
                <c:pt idx="694">
                  <c:v>Satisfication with skills development</c:v>
                </c:pt>
                <c:pt idx="695">
                  <c:v>Satisfication with skills development</c:v>
                </c:pt>
                <c:pt idx="696">
                  <c:v>Satisfication with skills development</c:v>
                </c:pt>
                <c:pt idx="697">
                  <c:v>Satisfication with skills development</c:v>
                </c:pt>
                <c:pt idx="698">
                  <c:v>Satisfication with skills development</c:v>
                </c:pt>
                <c:pt idx="699">
                  <c:v>Satisfication with skills development</c:v>
                </c:pt>
                <c:pt idx="700">
                  <c:v>Satisfication with skills development</c:v>
                </c:pt>
                <c:pt idx="701">
                  <c:v>Satisfication with skills development</c:v>
                </c:pt>
                <c:pt idx="702">
                  <c:v>Satisfication with skills development</c:v>
                </c:pt>
                <c:pt idx="703">
                  <c:v>Satisfication with skills development</c:v>
                </c:pt>
                <c:pt idx="704">
                  <c:v>Satisfication with skills development</c:v>
                </c:pt>
                <c:pt idx="705">
                  <c:v>Satisfication with skills development</c:v>
                </c:pt>
                <c:pt idx="706">
                  <c:v>Satisfication with skills development</c:v>
                </c:pt>
                <c:pt idx="707">
                  <c:v>Satisfication with skills development</c:v>
                </c:pt>
                <c:pt idx="708">
                  <c:v>Satisfication with skills development</c:v>
                </c:pt>
                <c:pt idx="709">
                  <c:v>Satisfication with skills development</c:v>
                </c:pt>
                <c:pt idx="710">
                  <c:v>Satisfication with skills development</c:v>
                </c:pt>
                <c:pt idx="711">
                  <c:v>Satisfication with skills development</c:v>
                </c:pt>
                <c:pt idx="712">
                  <c:v>Satisfication with skills development</c:v>
                </c:pt>
                <c:pt idx="713">
                  <c:v>Satisfication with skills development</c:v>
                </c:pt>
                <c:pt idx="714">
                  <c:v>Satisfication with skills development</c:v>
                </c:pt>
                <c:pt idx="715">
                  <c:v>Satisfication with skills development</c:v>
                </c:pt>
                <c:pt idx="716">
                  <c:v>Satisfication with skills development</c:v>
                </c:pt>
                <c:pt idx="717">
                  <c:v>Satisfication with skills development</c:v>
                </c:pt>
                <c:pt idx="718">
                  <c:v>Satisfication with skills development</c:v>
                </c:pt>
                <c:pt idx="719">
                  <c:v>Satisfication with skills development</c:v>
                </c:pt>
                <c:pt idx="720">
                  <c:v>Satisfication with skills development</c:v>
                </c:pt>
                <c:pt idx="721">
                  <c:v>Satisfication with skills development</c:v>
                </c:pt>
                <c:pt idx="722">
                  <c:v>Satisfication with skills development</c:v>
                </c:pt>
                <c:pt idx="723">
                  <c:v>Satisfication with skills development</c:v>
                </c:pt>
                <c:pt idx="724">
                  <c:v>Satisfication with skills development</c:v>
                </c:pt>
                <c:pt idx="725">
                  <c:v>Satisfication with skills development</c:v>
                </c:pt>
                <c:pt idx="726">
                  <c:v>Work-life balance</c:v>
                </c:pt>
                <c:pt idx="727">
                  <c:v>Work-life balance</c:v>
                </c:pt>
                <c:pt idx="728">
                  <c:v>Work-life balance</c:v>
                </c:pt>
                <c:pt idx="729">
                  <c:v>Work-life balance</c:v>
                </c:pt>
                <c:pt idx="730">
                  <c:v>Work-life balance</c:v>
                </c:pt>
                <c:pt idx="731">
                  <c:v>Work-life balance</c:v>
                </c:pt>
                <c:pt idx="732">
                  <c:v>Work-life balance</c:v>
                </c:pt>
                <c:pt idx="733">
                  <c:v>Work-life balance</c:v>
                </c:pt>
                <c:pt idx="734">
                  <c:v>Work-life balance</c:v>
                </c:pt>
                <c:pt idx="735">
                  <c:v>Work-life balance</c:v>
                </c:pt>
                <c:pt idx="736">
                  <c:v>Work-life balance</c:v>
                </c:pt>
                <c:pt idx="737">
                  <c:v>Work-life balance</c:v>
                </c:pt>
                <c:pt idx="738">
                  <c:v>Work-life balance</c:v>
                </c:pt>
                <c:pt idx="739">
                  <c:v>Work-life balance</c:v>
                </c:pt>
                <c:pt idx="740">
                  <c:v>Work-life balance</c:v>
                </c:pt>
                <c:pt idx="741">
                  <c:v>Work-life balance</c:v>
                </c:pt>
                <c:pt idx="742">
                  <c:v>Work-life balance</c:v>
                </c:pt>
                <c:pt idx="743">
                  <c:v>Work-life balance</c:v>
                </c:pt>
                <c:pt idx="744">
                  <c:v>Work-life balance</c:v>
                </c:pt>
                <c:pt idx="745">
                  <c:v>Work-life balance</c:v>
                </c:pt>
                <c:pt idx="746">
                  <c:v>Work-life balance</c:v>
                </c:pt>
                <c:pt idx="747">
                  <c:v>Work-life balance</c:v>
                </c:pt>
                <c:pt idx="748">
                  <c:v>Work-life balance</c:v>
                </c:pt>
                <c:pt idx="749">
                  <c:v>Work-life balance</c:v>
                </c:pt>
                <c:pt idx="750">
                  <c:v>Work-life balance</c:v>
                </c:pt>
                <c:pt idx="751">
                  <c:v>Work-life balance</c:v>
                </c:pt>
                <c:pt idx="752">
                  <c:v>Work-life balance</c:v>
                </c:pt>
                <c:pt idx="753">
                  <c:v>Work-life balance</c:v>
                </c:pt>
                <c:pt idx="754">
                  <c:v>Work-life balance</c:v>
                </c:pt>
                <c:pt idx="755">
                  <c:v>Work-life balance</c:v>
                </c:pt>
                <c:pt idx="756">
                  <c:v>Work-life balance</c:v>
                </c:pt>
                <c:pt idx="757">
                  <c:v>Work-life balance</c:v>
                </c:pt>
                <c:pt idx="758">
                  <c:v>Work-life balance</c:v>
                </c:pt>
                <c:pt idx="759">
                  <c:v>Meaningful life</c:v>
                </c:pt>
                <c:pt idx="760">
                  <c:v>Meaningful life</c:v>
                </c:pt>
                <c:pt idx="761">
                  <c:v>Meaningful life</c:v>
                </c:pt>
                <c:pt idx="762">
                  <c:v>Meaningful life</c:v>
                </c:pt>
                <c:pt idx="763">
                  <c:v>Meaningful life</c:v>
                </c:pt>
                <c:pt idx="764">
                  <c:v>Meaningful life</c:v>
                </c:pt>
                <c:pt idx="765">
                  <c:v>Meaningful life</c:v>
                </c:pt>
                <c:pt idx="766">
                  <c:v>Meaningful life</c:v>
                </c:pt>
                <c:pt idx="767">
                  <c:v>Meaningful life</c:v>
                </c:pt>
                <c:pt idx="768">
                  <c:v>Meaningful life</c:v>
                </c:pt>
                <c:pt idx="769">
                  <c:v>Meaningful life</c:v>
                </c:pt>
                <c:pt idx="770">
                  <c:v>Meaningful life</c:v>
                </c:pt>
                <c:pt idx="771">
                  <c:v>Meaningful life</c:v>
                </c:pt>
                <c:pt idx="772">
                  <c:v>Meaningful life</c:v>
                </c:pt>
                <c:pt idx="773">
                  <c:v>Meaningful life</c:v>
                </c:pt>
                <c:pt idx="774">
                  <c:v>Meaningful life</c:v>
                </c:pt>
                <c:pt idx="775">
                  <c:v>Meaningful life</c:v>
                </c:pt>
                <c:pt idx="776">
                  <c:v>Meaningful life</c:v>
                </c:pt>
                <c:pt idx="777">
                  <c:v>Meaningful life</c:v>
                </c:pt>
                <c:pt idx="778">
                  <c:v>Meaningful life</c:v>
                </c:pt>
                <c:pt idx="779">
                  <c:v>Meaningful life</c:v>
                </c:pt>
                <c:pt idx="780">
                  <c:v>Meaningful life</c:v>
                </c:pt>
                <c:pt idx="781">
                  <c:v>Meaningful life</c:v>
                </c:pt>
                <c:pt idx="782">
                  <c:v>Meaningful life</c:v>
                </c:pt>
                <c:pt idx="783">
                  <c:v>Meaningful life</c:v>
                </c:pt>
                <c:pt idx="784">
                  <c:v>Meaningful life</c:v>
                </c:pt>
                <c:pt idx="785">
                  <c:v>Meaningful life</c:v>
                </c:pt>
                <c:pt idx="786">
                  <c:v>Meaningful life</c:v>
                </c:pt>
                <c:pt idx="787">
                  <c:v>Meaningful life</c:v>
                </c:pt>
                <c:pt idx="788">
                  <c:v>Meaningful life</c:v>
                </c:pt>
                <c:pt idx="789">
                  <c:v>Meaningful life</c:v>
                </c:pt>
                <c:pt idx="790">
                  <c:v>Meaningful life</c:v>
                </c:pt>
                <c:pt idx="791">
                  <c:v>Meaningful life</c:v>
                </c:pt>
                <c:pt idx="792">
                  <c:v>Belonging to community</c:v>
                </c:pt>
                <c:pt idx="793">
                  <c:v>Belonging to community</c:v>
                </c:pt>
                <c:pt idx="794">
                  <c:v>Belonging to community</c:v>
                </c:pt>
                <c:pt idx="795">
                  <c:v>Belonging to community</c:v>
                </c:pt>
                <c:pt idx="796">
                  <c:v>Belonging to community</c:v>
                </c:pt>
                <c:pt idx="797">
                  <c:v>Belonging to community</c:v>
                </c:pt>
                <c:pt idx="798">
                  <c:v>Belonging to community</c:v>
                </c:pt>
                <c:pt idx="799">
                  <c:v>Belonging to community</c:v>
                </c:pt>
                <c:pt idx="800">
                  <c:v>Belonging to community</c:v>
                </c:pt>
                <c:pt idx="801">
                  <c:v>Belonging to community</c:v>
                </c:pt>
                <c:pt idx="802">
                  <c:v>Belonging to community</c:v>
                </c:pt>
                <c:pt idx="803">
                  <c:v>Belonging to community</c:v>
                </c:pt>
                <c:pt idx="804">
                  <c:v>Belonging to community</c:v>
                </c:pt>
                <c:pt idx="805">
                  <c:v>Belonging to community</c:v>
                </c:pt>
                <c:pt idx="806">
                  <c:v>Belonging to community</c:v>
                </c:pt>
                <c:pt idx="807">
                  <c:v>Belonging to community</c:v>
                </c:pt>
                <c:pt idx="808">
                  <c:v>Belonging to community</c:v>
                </c:pt>
                <c:pt idx="809">
                  <c:v>Belonging to community</c:v>
                </c:pt>
                <c:pt idx="810">
                  <c:v>Belonging to community</c:v>
                </c:pt>
                <c:pt idx="811">
                  <c:v>Belonging to community</c:v>
                </c:pt>
                <c:pt idx="812">
                  <c:v>Belonging to community</c:v>
                </c:pt>
                <c:pt idx="813">
                  <c:v>Belonging to community</c:v>
                </c:pt>
                <c:pt idx="814">
                  <c:v>Belonging to community</c:v>
                </c:pt>
                <c:pt idx="815">
                  <c:v>Belonging to community</c:v>
                </c:pt>
                <c:pt idx="816">
                  <c:v>Belonging to community</c:v>
                </c:pt>
                <c:pt idx="817">
                  <c:v>Belonging to community</c:v>
                </c:pt>
                <c:pt idx="818">
                  <c:v>Belonging to community</c:v>
                </c:pt>
                <c:pt idx="819">
                  <c:v>Belonging to community</c:v>
                </c:pt>
                <c:pt idx="820">
                  <c:v>Belonging to community</c:v>
                </c:pt>
                <c:pt idx="821">
                  <c:v>Belonging to community</c:v>
                </c:pt>
                <c:pt idx="822">
                  <c:v>Belonging to community</c:v>
                </c:pt>
                <c:pt idx="823">
                  <c:v>Belonging to community</c:v>
                </c:pt>
                <c:pt idx="824">
                  <c:v>Belonging to community</c:v>
                </c:pt>
                <c:pt idx="825">
                  <c:v>Relationship with my household</c:v>
                </c:pt>
                <c:pt idx="826">
                  <c:v>Relationship with my household</c:v>
                </c:pt>
                <c:pt idx="827">
                  <c:v>Relationship with my household</c:v>
                </c:pt>
                <c:pt idx="828">
                  <c:v>Relationship with my household</c:v>
                </c:pt>
                <c:pt idx="829">
                  <c:v>Relationship with my household</c:v>
                </c:pt>
                <c:pt idx="830">
                  <c:v>Relationship with my household</c:v>
                </c:pt>
                <c:pt idx="831">
                  <c:v>Relationship with my household</c:v>
                </c:pt>
                <c:pt idx="832">
                  <c:v>Relationship with my household</c:v>
                </c:pt>
                <c:pt idx="833">
                  <c:v>Relationship with my household</c:v>
                </c:pt>
                <c:pt idx="834">
                  <c:v>Relationship with my household</c:v>
                </c:pt>
                <c:pt idx="835">
                  <c:v>Relationship with my household</c:v>
                </c:pt>
                <c:pt idx="836">
                  <c:v>Relationship with my household</c:v>
                </c:pt>
                <c:pt idx="837">
                  <c:v>Relationship with my household</c:v>
                </c:pt>
                <c:pt idx="838">
                  <c:v>Relationship with my household</c:v>
                </c:pt>
                <c:pt idx="839">
                  <c:v>Relationship with my household</c:v>
                </c:pt>
                <c:pt idx="840">
                  <c:v>Relationship with my household</c:v>
                </c:pt>
                <c:pt idx="841">
                  <c:v>Relationship with my household</c:v>
                </c:pt>
                <c:pt idx="842">
                  <c:v>Relationship with my household</c:v>
                </c:pt>
                <c:pt idx="843">
                  <c:v>Relationship with my household</c:v>
                </c:pt>
                <c:pt idx="844">
                  <c:v>Relationship with my household</c:v>
                </c:pt>
                <c:pt idx="845">
                  <c:v>Relationship with my household</c:v>
                </c:pt>
                <c:pt idx="846">
                  <c:v>Relationship with my household</c:v>
                </c:pt>
                <c:pt idx="847">
                  <c:v>Relationship with my household</c:v>
                </c:pt>
                <c:pt idx="848">
                  <c:v>Relationship with my household</c:v>
                </c:pt>
                <c:pt idx="849">
                  <c:v>Relationship with my household</c:v>
                </c:pt>
                <c:pt idx="850">
                  <c:v>Relationship with my household</c:v>
                </c:pt>
                <c:pt idx="851">
                  <c:v>Relationship with my household</c:v>
                </c:pt>
                <c:pt idx="852">
                  <c:v>Relationship with my household</c:v>
                </c:pt>
                <c:pt idx="853">
                  <c:v>Relationship with my household</c:v>
                </c:pt>
                <c:pt idx="854">
                  <c:v>Relationship with my household</c:v>
                </c:pt>
                <c:pt idx="855">
                  <c:v>Relationship with my household</c:v>
                </c:pt>
                <c:pt idx="856">
                  <c:v>Relationship with my household</c:v>
                </c:pt>
                <c:pt idx="857">
                  <c:v>Relationship with my household</c:v>
                </c:pt>
                <c:pt idx="858">
                  <c:v>Relationship with my family</c:v>
                </c:pt>
                <c:pt idx="859">
                  <c:v>Relationship with my family</c:v>
                </c:pt>
                <c:pt idx="860">
                  <c:v>Relationship with my family</c:v>
                </c:pt>
                <c:pt idx="861">
                  <c:v>Relationship with my family</c:v>
                </c:pt>
                <c:pt idx="862">
                  <c:v>Relationship with my family</c:v>
                </c:pt>
                <c:pt idx="863">
                  <c:v>Relationship with my family</c:v>
                </c:pt>
                <c:pt idx="864">
                  <c:v>Relationship with my family</c:v>
                </c:pt>
                <c:pt idx="865">
                  <c:v>Relationship with my family</c:v>
                </c:pt>
                <c:pt idx="866">
                  <c:v>Relationship with my family</c:v>
                </c:pt>
                <c:pt idx="867">
                  <c:v>Relationship with my family</c:v>
                </c:pt>
                <c:pt idx="868">
                  <c:v>Relationship with my family</c:v>
                </c:pt>
                <c:pt idx="869">
                  <c:v>Relationship with my family</c:v>
                </c:pt>
                <c:pt idx="870">
                  <c:v>Relationship with my family</c:v>
                </c:pt>
                <c:pt idx="871">
                  <c:v>Relationship with my family</c:v>
                </c:pt>
                <c:pt idx="872">
                  <c:v>Relationship with my family</c:v>
                </c:pt>
                <c:pt idx="873">
                  <c:v>Relationship with my family</c:v>
                </c:pt>
                <c:pt idx="874">
                  <c:v>Relationship with my family</c:v>
                </c:pt>
                <c:pt idx="875">
                  <c:v>Relationship with my family</c:v>
                </c:pt>
                <c:pt idx="876">
                  <c:v>Relationship with my family</c:v>
                </c:pt>
                <c:pt idx="877">
                  <c:v>Relationship with my family</c:v>
                </c:pt>
                <c:pt idx="878">
                  <c:v>Relationship with my family</c:v>
                </c:pt>
                <c:pt idx="879">
                  <c:v>Relationship with my family</c:v>
                </c:pt>
                <c:pt idx="880">
                  <c:v>Relationship with my family</c:v>
                </c:pt>
                <c:pt idx="881">
                  <c:v>Relationship with my family</c:v>
                </c:pt>
                <c:pt idx="882">
                  <c:v>Relationship with my family</c:v>
                </c:pt>
                <c:pt idx="883">
                  <c:v>Relationship with my family</c:v>
                </c:pt>
                <c:pt idx="884">
                  <c:v>Relationship with my family</c:v>
                </c:pt>
                <c:pt idx="885">
                  <c:v>Relationship with my family</c:v>
                </c:pt>
                <c:pt idx="886">
                  <c:v>Relationship with my family</c:v>
                </c:pt>
                <c:pt idx="887">
                  <c:v>Relationship with my family</c:v>
                </c:pt>
                <c:pt idx="888">
                  <c:v>Relationship with my family</c:v>
                </c:pt>
                <c:pt idx="889">
                  <c:v>Relationship with my family</c:v>
                </c:pt>
                <c:pt idx="890">
                  <c:v>Relationship with my family</c:v>
                </c:pt>
                <c:pt idx="891">
                  <c:v>Relationship with neighbours</c:v>
                </c:pt>
                <c:pt idx="892">
                  <c:v>Relationship with neighbours</c:v>
                </c:pt>
                <c:pt idx="893">
                  <c:v>Relationship with neighbours</c:v>
                </c:pt>
                <c:pt idx="894">
                  <c:v>Relationship with neighbours</c:v>
                </c:pt>
                <c:pt idx="895">
                  <c:v>Relationship with neighbours</c:v>
                </c:pt>
                <c:pt idx="896">
                  <c:v>Relationship with neighbours</c:v>
                </c:pt>
                <c:pt idx="897">
                  <c:v>Relationship with neighbours</c:v>
                </c:pt>
                <c:pt idx="898">
                  <c:v>Relationship with neighbours</c:v>
                </c:pt>
                <c:pt idx="899">
                  <c:v>Relationship with neighbours</c:v>
                </c:pt>
                <c:pt idx="900">
                  <c:v>Relationship with neighbours</c:v>
                </c:pt>
                <c:pt idx="901">
                  <c:v>Relationship with neighbours</c:v>
                </c:pt>
                <c:pt idx="902">
                  <c:v>Relationship with neighbours</c:v>
                </c:pt>
                <c:pt idx="903">
                  <c:v>Relationship with neighbours</c:v>
                </c:pt>
                <c:pt idx="904">
                  <c:v>Relationship with neighbours</c:v>
                </c:pt>
                <c:pt idx="905">
                  <c:v>Relationship with neighbours</c:v>
                </c:pt>
                <c:pt idx="906">
                  <c:v>Relationship with neighbours</c:v>
                </c:pt>
                <c:pt idx="907">
                  <c:v>Relationship with neighbours</c:v>
                </c:pt>
                <c:pt idx="908">
                  <c:v>Relationship with neighbours</c:v>
                </c:pt>
                <c:pt idx="909">
                  <c:v>Relationship with neighbours</c:v>
                </c:pt>
                <c:pt idx="910">
                  <c:v>Relationship with neighbours</c:v>
                </c:pt>
                <c:pt idx="911">
                  <c:v>Relationship with neighbours</c:v>
                </c:pt>
                <c:pt idx="912">
                  <c:v>Relationship with neighbours</c:v>
                </c:pt>
                <c:pt idx="913">
                  <c:v>Relationship with neighbours</c:v>
                </c:pt>
                <c:pt idx="914">
                  <c:v>Relationship with neighbours</c:v>
                </c:pt>
                <c:pt idx="915">
                  <c:v>Relationship with neighbours</c:v>
                </c:pt>
                <c:pt idx="916">
                  <c:v>Relationship with neighbours</c:v>
                </c:pt>
                <c:pt idx="917">
                  <c:v>Relationship with neighbours</c:v>
                </c:pt>
                <c:pt idx="918">
                  <c:v>Relationship with neighbours</c:v>
                </c:pt>
                <c:pt idx="919">
                  <c:v>Relationship with neighbours</c:v>
                </c:pt>
                <c:pt idx="920">
                  <c:v>Relationship with neighbours</c:v>
                </c:pt>
                <c:pt idx="921">
                  <c:v>Relationship with neighbours</c:v>
                </c:pt>
                <c:pt idx="922">
                  <c:v>Relationship with neighbours</c:v>
                </c:pt>
                <c:pt idx="923">
                  <c:v>Relationship with neighbours</c:v>
                </c:pt>
                <c:pt idx="924">
                  <c:v>Neighbours by first name</c:v>
                </c:pt>
                <c:pt idx="925">
                  <c:v>Neighbours by first name</c:v>
                </c:pt>
                <c:pt idx="926">
                  <c:v>Neighbours by first name</c:v>
                </c:pt>
                <c:pt idx="927">
                  <c:v>Neighbours by first name</c:v>
                </c:pt>
                <c:pt idx="928">
                  <c:v>Neighbours by first name</c:v>
                </c:pt>
                <c:pt idx="929">
                  <c:v>Neighbours by first name</c:v>
                </c:pt>
                <c:pt idx="930">
                  <c:v>Neighbours by first name</c:v>
                </c:pt>
                <c:pt idx="931">
                  <c:v>Neighbours by first name</c:v>
                </c:pt>
                <c:pt idx="932">
                  <c:v>Neighbours by first name</c:v>
                </c:pt>
                <c:pt idx="933">
                  <c:v>Neighbours by first name</c:v>
                </c:pt>
                <c:pt idx="934">
                  <c:v>Neighbours by first name</c:v>
                </c:pt>
                <c:pt idx="935">
                  <c:v>Neighbours by first name</c:v>
                </c:pt>
                <c:pt idx="936">
                  <c:v>Neighbours by first name</c:v>
                </c:pt>
                <c:pt idx="937">
                  <c:v>Neighbours by first name</c:v>
                </c:pt>
                <c:pt idx="938">
                  <c:v>Neighbours by first name</c:v>
                </c:pt>
                <c:pt idx="939">
                  <c:v>Neighbours by first name</c:v>
                </c:pt>
                <c:pt idx="940">
                  <c:v>Neighbours by first name</c:v>
                </c:pt>
                <c:pt idx="941">
                  <c:v>Neighbours by first name</c:v>
                </c:pt>
                <c:pt idx="942">
                  <c:v>Neighbours by first name</c:v>
                </c:pt>
                <c:pt idx="943">
                  <c:v>Neighbours by first name</c:v>
                </c:pt>
                <c:pt idx="944">
                  <c:v>Neighbours by first name</c:v>
                </c:pt>
                <c:pt idx="945">
                  <c:v>Neighbours by first name</c:v>
                </c:pt>
                <c:pt idx="946">
                  <c:v>Neighbours by first name</c:v>
                </c:pt>
                <c:pt idx="947">
                  <c:v>Neighbours by first name</c:v>
                </c:pt>
                <c:pt idx="948">
                  <c:v>Neighbours by first name</c:v>
                </c:pt>
                <c:pt idx="949">
                  <c:v>Neighbours by first name</c:v>
                </c:pt>
                <c:pt idx="950">
                  <c:v>Neighbours by first name</c:v>
                </c:pt>
                <c:pt idx="951">
                  <c:v>Neighbours by first name</c:v>
                </c:pt>
                <c:pt idx="952">
                  <c:v>Neighbours by first name</c:v>
                </c:pt>
                <c:pt idx="953">
                  <c:v>Neighbours by first name</c:v>
                </c:pt>
                <c:pt idx="954">
                  <c:v>Neighbours by first name</c:v>
                </c:pt>
                <c:pt idx="955">
                  <c:v>Neighbours by first name</c:v>
                </c:pt>
                <c:pt idx="956">
                  <c:v>Neighbours by first name</c:v>
                </c:pt>
                <c:pt idx="957">
                  <c:v>Trust in work colleagues</c:v>
                </c:pt>
                <c:pt idx="958">
                  <c:v>Trust in work colleagues</c:v>
                </c:pt>
                <c:pt idx="959">
                  <c:v>Trust in work colleagues</c:v>
                </c:pt>
                <c:pt idx="960">
                  <c:v>Trust in work colleagues</c:v>
                </c:pt>
                <c:pt idx="961">
                  <c:v>Trust in work colleagues</c:v>
                </c:pt>
                <c:pt idx="962">
                  <c:v>Trust in work colleagues</c:v>
                </c:pt>
                <c:pt idx="963">
                  <c:v>Trust in work colleagues</c:v>
                </c:pt>
                <c:pt idx="964">
                  <c:v>Trust in work colleagues</c:v>
                </c:pt>
                <c:pt idx="965">
                  <c:v>Trust in work colleagues</c:v>
                </c:pt>
                <c:pt idx="966">
                  <c:v>Trust in work colleagues</c:v>
                </c:pt>
                <c:pt idx="967">
                  <c:v>Trust in work colleagues</c:v>
                </c:pt>
                <c:pt idx="968">
                  <c:v>Trust in work colleagues</c:v>
                </c:pt>
                <c:pt idx="969">
                  <c:v>Trust in work colleagues</c:v>
                </c:pt>
                <c:pt idx="970">
                  <c:v>Trust in work colleagues</c:v>
                </c:pt>
                <c:pt idx="971">
                  <c:v>Trust in work colleagues</c:v>
                </c:pt>
                <c:pt idx="972">
                  <c:v>Trust in work colleagues</c:v>
                </c:pt>
                <c:pt idx="973">
                  <c:v>Trust in work colleagues</c:v>
                </c:pt>
                <c:pt idx="974">
                  <c:v>Trust in work colleagues</c:v>
                </c:pt>
                <c:pt idx="975">
                  <c:v>Trust in work colleagues</c:v>
                </c:pt>
                <c:pt idx="976">
                  <c:v>Trust in work colleagues</c:v>
                </c:pt>
                <c:pt idx="977">
                  <c:v>Trust in work colleagues</c:v>
                </c:pt>
                <c:pt idx="978">
                  <c:v>Trust in work colleagues</c:v>
                </c:pt>
                <c:pt idx="979">
                  <c:v>Trust in work colleagues</c:v>
                </c:pt>
                <c:pt idx="980">
                  <c:v>Trust in work colleagues</c:v>
                </c:pt>
                <c:pt idx="981">
                  <c:v>Trust in work colleagues</c:v>
                </c:pt>
                <c:pt idx="982">
                  <c:v>Trust in work colleagues</c:v>
                </c:pt>
                <c:pt idx="983">
                  <c:v>Trust in work colleagues</c:v>
                </c:pt>
                <c:pt idx="984">
                  <c:v>Trust in work colleagues</c:v>
                </c:pt>
                <c:pt idx="985">
                  <c:v>Trust in work colleagues</c:v>
                </c:pt>
                <c:pt idx="986">
                  <c:v>Trust in work colleagues</c:v>
                </c:pt>
                <c:pt idx="987">
                  <c:v>Trust in work colleagues</c:v>
                </c:pt>
                <c:pt idx="988">
                  <c:v>Trust in work colleagues</c:v>
                </c:pt>
                <c:pt idx="989">
                  <c:v>Trust in work colleagues</c:v>
                </c:pt>
                <c:pt idx="990">
                  <c:v>Trust of local businesses</c:v>
                </c:pt>
                <c:pt idx="991">
                  <c:v>Trust of local businesses</c:v>
                </c:pt>
                <c:pt idx="992">
                  <c:v>Trust of local businesses</c:v>
                </c:pt>
                <c:pt idx="993">
                  <c:v>Trust of local businesses</c:v>
                </c:pt>
                <c:pt idx="994">
                  <c:v>Trust of local businesses</c:v>
                </c:pt>
                <c:pt idx="995">
                  <c:v>Trust of local businesses</c:v>
                </c:pt>
                <c:pt idx="996">
                  <c:v>Trust of local businesses</c:v>
                </c:pt>
                <c:pt idx="997">
                  <c:v>Trust of local businesses</c:v>
                </c:pt>
                <c:pt idx="998">
                  <c:v>Trust of local businesses</c:v>
                </c:pt>
                <c:pt idx="999">
                  <c:v>Trust of local businesses</c:v>
                </c:pt>
                <c:pt idx="1000">
                  <c:v>Trust of local businesses</c:v>
                </c:pt>
                <c:pt idx="1001">
                  <c:v>Trust of local businesses</c:v>
                </c:pt>
                <c:pt idx="1002">
                  <c:v>Trust of local businesses</c:v>
                </c:pt>
                <c:pt idx="1003">
                  <c:v>Trust of local businesses</c:v>
                </c:pt>
                <c:pt idx="1004">
                  <c:v>Trust of local businesses</c:v>
                </c:pt>
                <c:pt idx="1005">
                  <c:v>Trust of local businesses</c:v>
                </c:pt>
                <c:pt idx="1006">
                  <c:v>Trust of local businesses</c:v>
                </c:pt>
                <c:pt idx="1007">
                  <c:v>Trust of local businesses</c:v>
                </c:pt>
                <c:pt idx="1008">
                  <c:v>Trust of local businesses</c:v>
                </c:pt>
                <c:pt idx="1009">
                  <c:v>Trust of local businesses</c:v>
                </c:pt>
                <c:pt idx="1010">
                  <c:v>Trust of local businesses</c:v>
                </c:pt>
                <c:pt idx="1011">
                  <c:v>Trust of local businesses</c:v>
                </c:pt>
                <c:pt idx="1012">
                  <c:v>Trust of local businesses</c:v>
                </c:pt>
                <c:pt idx="1013">
                  <c:v>Trust of local businesses</c:v>
                </c:pt>
                <c:pt idx="1014">
                  <c:v>Trust of local businesses</c:v>
                </c:pt>
                <c:pt idx="1015">
                  <c:v>Trust of local businesses</c:v>
                </c:pt>
                <c:pt idx="1016">
                  <c:v>Trust of local businesses</c:v>
                </c:pt>
                <c:pt idx="1017">
                  <c:v>Trust of local businesses</c:v>
                </c:pt>
                <c:pt idx="1018">
                  <c:v>Trust of local businesses</c:v>
                </c:pt>
                <c:pt idx="1019">
                  <c:v>Trust of local businesses</c:v>
                </c:pt>
                <c:pt idx="1020">
                  <c:v>Trust of local businesses</c:v>
                </c:pt>
                <c:pt idx="1021">
                  <c:v>Trust of local businesses</c:v>
                </c:pt>
                <c:pt idx="1022">
                  <c:v>Trust of local businesses</c:v>
                </c:pt>
                <c:pt idx="1023">
                  <c:v>Trust in local politicians</c:v>
                </c:pt>
                <c:pt idx="1024">
                  <c:v>Trust in local politicians</c:v>
                </c:pt>
                <c:pt idx="1025">
                  <c:v>Trust in local politicians</c:v>
                </c:pt>
                <c:pt idx="1026">
                  <c:v>Trust in local politicians</c:v>
                </c:pt>
                <c:pt idx="1027">
                  <c:v>Trust in local politicians</c:v>
                </c:pt>
                <c:pt idx="1028">
                  <c:v>Trust in local politicians</c:v>
                </c:pt>
                <c:pt idx="1029">
                  <c:v>Trust in local politicians</c:v>
                </c:pt>
                <c:pt idx="1030">
                  <c:v>Trust in local politicians</c:v>
                </c:pt>
                <c:pt idx="1031">
                  <c:v>Trust in local politicians</c:v>
                </c:pt>
                <c:pt idx="1032">
                  <c:v>Trust in local politicians</c:v>
                </c:pt>
                <c:pt idx="1033">
                  <c:v>Trust in local politicians</c:v>
                </c:pt>
                <c:pt idx="1034">
                  <c:v>Trust in local politicians</c:v>
                </c:pt>
                <c:pt idx="1035">
                  <c:v>Trust in local politicians</c:v>
                </c:pt>
                <c:pt idx="1036">
                  <c:v>Trust in local politicians</c:v>
                </c:pt>
                <c:pt idx="1037">
                  <c:v>Trust in local politicians</c:v>
                </c:pt>
                <c:pt idx="1038">
                  <c:v>Trust in local politicians</c:v>
                </c:pt>
                <c:pt idx="1039">
                  <c:v>Trust in local politicians</c:v>
                </c:pt>
                <c:pt idx="1040">
                  <c:v>Trust in local politicians</c:v>
                </c:pt>
                <c:pt idx="1041">
                  <c:v>Trust in local politicians</c:v>
                </c:pt>
                <c:pt idx="1042">
                  <c:v>Trust in local politicians</c:v>
                </c:pt>
                <c:pt idx="1043">
                  <c:v>Trust in local politicians</c:v>
                </c:pt>
                <c:pt idx="1044">
                  <c:v>Trust in local politicians</c:v>
                </c:pt>
                <c:pt idx="1045">
                  <c:v>Trust in local politicians</c:v>
                </c:pt>
                <c:pt idx="1046">
                  <c:v>Trust in local politicians</c:v>
                </c:pt>
                <c:pt idx="1047">
                  <c:v>Trust in local politicians</c:v>
                </c:pt>
                <c:pt idx="1048">
                  <c:v>Trust in local politicians</c:v>
                </c:pt>
                <c:pt idx="1049">
                  <c:v>Trust in local politicians</c:v>
                </c:pt>
                <c:pt idx="1050">
                  <c:v>Trust in local politicians</c:v>
                </c:pt>
                <c:pt idx="1051">
                  <c:v>Trust in local politicians</c:v>
                </c:pt>
                <c:pt idx="1052">
                  <c:v>Trust in local politicians</c:v>
                </c:pt>
                <c:pt idx="1053">
                  <c:v>Trust in local politicians</c:v>
                </c:pt>
                <c:pt idx="1054">
                  <c:v>Trust in local politicians</c:v>
                </c:pt>
                <c:pt idx="1055">
                  <c:v>Trust in local politicians</c:v>
                </c:pt>
                <c:pt idx="1056">
                  <c:v>Trust of strangers</c:v>
                </c:pt>
                <c:pt idx="1057">
                  <c:v>Trust of strangers</c:v>
                </c:pt>
                <c:pt idx="1058">
                  <c:v>Trust of strangers</c:v>
                </c:pt>
                <c:pt idx="1059">
                  <c:v>Trust of strangers</c:v>
                </c:pt>
                <c:pt idx="1060">
                  <c:v>Trust of strangers</c:v>
                </c:pt>
                <c:pt idx="1061">
                  <c:v>Trust of strangers</c:v>
                </c:pt>
                <c:pt idx="1062">
                  <c:v>Trust of strangers</c:v>
                </c:pt>
                <c:pt idx="1063">
                  <c:v>Trust of strangers</c:v>
                </c:pt>
                <c:pt idx="1064">
                  <c:v>Trust of strangers</c:v>
                </c:pt>
                <c:pt idx="1065">
                  <c:v>Trust of strangers</c:v>
                </c:pt>
                <c:pt idx="1066">
                  <c:v>Trust of strangers</c:v>
                </c:pt>
                <c:pt idx="1067">
                  <c:v>Trust of strangers</c:v>
                </c:pt>
                <c:pt idx="1068">
                  <c:v>Trust of strangers</c:v>
                </c:pt>
                <c:pt idx="1069">
                  <c:v>Trust of strangers</c:v>
                </c:pt>
                <c:pt idx="1070">
                  <c:v>Trust of strangers</c:v>
                </c:pt>
                <c:pt idx="1071">
                  <c:v>Trust of strangers</c:v>
                </c:pt>
                <c:pt idx="1072">
                  <c:v>Trust of strangers</c:v>
                </c:pt>
                <c:pt idx="1073">
                  <c:v>Trust of strangers</c:v>
                </c:pt>
                <c:pt idx="1074">
                  <c:v>Trust of strangers</c:v>
                </c:pt>
                <c:pt idx="1075">
                  <c:v>Trust of strangers</c:v>
                </c:pt>
                <c:pt idx="1076">
                  <c:v>Trust of strangers</c:v>
                </c:pt>
                <c:pt idx="1077">
                  <c:v>Trust of strangers</c:v>
                </c:pt>
                <c:pt idx="1078">
                  <c:v>Trust of strangers</c:v>
                </c:pt>
                <c:pt idx="1079">
                  <c:v>Trust of strangers</c:v>
                </c:pt>
                <c:pt idx="1080">
                  <c:v>Trust of strangers</c:v>
                </c:pt>
                <c:pt idx="1081">
                  <c:v>Trust of strangers</c:v>
                </c:pt>
                <c:pt idx="1082">
                  <c:v>Trust of strangers</c:v>
                </c:pt>
                <c:pt idx="1083">
                  <c:v>Trust of strangers</c:v>
                </c:pt>
                <c:pt idx="1084">
                  <c:v>Trust of strangers</c:v>
                </c:pt>
                <c:pt idx="1085">
                  <c:v>Trust of strangers</c:v>
                </c:pt>
                <c:pt idx="1086">
                  <c:v>Trust of strangers</c:v>
                </c:pt>
                <c:pt idx="1087">
                  <c:v>Trust of strangers</c:v>
                </c:pt>
                <c:pt idx="1088">
                  <c:v>Trust of strangers</c:v>
                </c:pt>
                <c:pt idx="1089">
                  <c:v>Feeling safe at night</c:v>
                </c:pt>
                <c:pt idx="1090">
                  <c:v>Feeling safe at night</c:v>
                </c:pt>
                <c:pt idx="1091">
                  <c:v>Feeling safe at night</c:v>
                </c:pt>
                <c:pt idx="1092">
                  <c:v>Feeling safe at night</c:v>
                </c:pt>
                <c:pt idx="1093">
                  <c:v>Feeling safe at night</c:v>
                </c:pt>
                <c:pt idx="1094">
                  <c:v>Feeling safe at night</c:v>
                </c:pt>
                <c:pt idx="1095">
                  <c:v>Feeling safe at night</c:v>
                </c:pt>
                <c:pt idx="1096">
                  <c:v>Feeling safe at night</c:v>
                </c:pt>
                <c:pt idx="1097">
                  <c:v>Feeling safe at night</c:v>
                </c:pt>
                <c:pt idx="1098">
                  <c:v>Feeling safe at night</c:v>
                </c:pt>
                <c:pt idx="1099">
                  <c:v>Feeling safe at night</c:v>
                </c:pt>
                <c:pt idx="1100">
                  <c:v>Feeling safe at night</c:v>
                </c:pt>
                <c:pt idx="1101">
                  <c:v>Feeling safe at night</c:v>
                </c:pt>
                <c:pt idx="1102">
                  <c:v>Feeling safe at night</c:v>
                </c:pt>
                <c:pt idx="1103">
                  <c:v>Feeling safe at night</c:v>
                </c:pt>
                <c:pt idx="1104">
                  <c:v>Feeling safe at night</c:v>
                </c:pt>
                <c:pt idx="1105">
                  <c:v>Feeling safe at night</c:v>
                </c:pt>
                <c:pt idx="1106">
                  <c:v>Feeling safe at night</c:v>
                </c:pt>
                <c:pt idx="1107">
                  <c:v>Feeling safe at night</c:v>
                </c:pt>
                <c:pt idx="1108">
                  <c:v>Feeling safe at night</c:v>
                </c:pt>
                <c:pt idx="1109">
                  <c:v>Feeling safe at night</c:v>
                </c:pt>
                <c:pt idx="1110">
                  <c:v>Feeling safe at night</c:v>
                </c:pt>
                <c:pt idx="1111">
                  <c:v>Feeling safe at night</c:v>
                </c:pt>
                <c:pt idx="1112">
                  <c:v>Feeling safe at night</c:v>
                </c:pt>
                <c:pt idx="1113">
                  <c:v>Feeling safe at night</c:v>
                </c:pt>
                <c:pt idx="1114">
                  <c:v>Feeling safe at night</c:v>
                </c:pt>
                <c:pt idx="1115">
                  <c:v>Feeling safe at night</c:v>
                </c:pt>
                <c:pt idx="1116">
                  <c:v>Feeling safe at night</c:v>
                </c:pt>
                <c:pt idx="1117">
                  <c:v>Feeling safe at night</c:v>
                </c:pt>
                <c:pt idx="1118">
                  <c:v>Feeling safe at night</c:v>
                </c:pt>
                <c:pt idx="1119">
                  <c:v>Feeling safe at night</c:v>
                </c:pt>
                <c:pt idx="1120">
                  <c:v>Feeling safe at night</c:v>
                </c:pt>
                <c:pt idx="1121">
                  <c:v>Feeling safe at night</c:v>
                </c:pt>
                <c:pt idx="1122">
                  <c:v>Comfortable in my neighbourhood</c:v>
                </c:pt>
                <c:pt idx="1123">
                  <c:v>Comfortable in my neighbourhood</c:v>
                </c:pt>
                <c:pt idx="1124">
                  <c:v>Comfortable in my neighbourhood</c:v>
                </c:pt>
                <c:pt idx="1125">
                  <c:v>Comfortable in my neighbourhood</c:v>
                </c:pt>
                <c:pt idx="1126">
                  <c:v>Comfortable in my neighbourhood</c:v>
                </c:pt>
                <c:pt idx="1127">
                  <c:v>Comfortable in my neighbourhood</c:v>
                </c:pt>
                <c:pt idx="1128">
                  <c:v>Comfortable in my neighbourhood</c:v>
                </c:pt>
                <c:pt idx="1129">
                  <c:v>Comfortable in my neighbourhood</c:v>
                </c:pt>
                <c:pt idx="1130">
                  <c:v>Comfortable in my neighbourhood</c:v>
                </c:pt>
                <c:pt idx="1131">
                  <c:v>Comfortable in my neighbourhood</c:v>
                </c:pt>
                <c:pt idx="1132">
                  <c:v>Comfortable in my neighbourhood</c:v>
                </c:pt>
                <c:pt idx="1133">
                  <c:v>Comfortable in my neighbourhood</c:v>
                </c:pt>
                <c:pt idx="1134">
                  <c:v>Comfortable in my neighbourhood</c:v>
                </c:pt>
                <c:pt idx="1135">
                  <c:v>Comfortable in my neighbourhood</c:v>
                </c:pt>
                <c:pt idx="1136">
                  <c:v>Comfortable in my neighbourhood</c:v>
                </c:pt>
                <c:pt idx="1137">
                  <c:v>Comfortable in my neighbourhood</c:v>
                </c:pt>
                <c:pt idx="1138">
                  <c:v>Comfortable in my neighbourhood</c:v>
                </c:pt>
                <c:pt idx="1139">
                  <c:v>Comfortable in my neighbourhood</c:v>
                </c:pt>
                <c:pt idx="1140">
                  <c:v>Comfortable in my neighbourhood</c:v>
                </c:pt>
                <c:pt idx="1141">
                  <c:v>Comfortable in my neighbourhood</c:v>
                </c:pt>
                <c:pt idx="1142">
                  <c:v>Comfortable in my neighbourhood</c:v>
                </c:pt>
                <c:pt idx="1143">
                  <c:v>Comfortable in my neighbourhood</c:v>
                </c:pt>
                <c:pt idx="1144">
                  <c:v>Comfortable in my neighbourhood</c:v>
                </c:pt>
                <c:pt idx="1145">
                  <c:v>Comfortable in my neighbourhood</c:v>
                </c:pt>
                <c:pt idx="1146">
                  <c:v>Comfortable in my neighbourhood</c:v>
                </c:pt>
                <c:pt idx="1147">
                  <c:v>Comfortable in my neighbourhood</c:v>
                </c:pt>
                <c:pt idx="1148">
                  <c:v>Comfortable in my neighbourhood</c:v>
                </c:pt>
                <c:pt idx="1149">
                  <c:v>Comfortable in my neighbourhood</c:v>
                </c:pt>
                <c:pt idx="1150">
                  <c:v>Comfortable in my neighbourhood</c:v>
                </c:pt>
                <c:pt idx="1151">
                  <c:v>Comfortable in my neighbourhood</c:v>
                </c:pt>
                <c:pt idx="1152">
                  <c:v>Comfortable in my neighbourhood</c:v>
                </c:pt>
                <c:pt idx="1153">
                  <c:v>Comfortable in my neighbourhood</c:v>
                </c:pt>
                <c:pt idx="1154">
                  <c:v>Comfortable in my neighbourhood</c:v>
                </c:pt>
                <c:pt idx="1155">
                  <c:v>Relationship with Nature</c:v>
                </c:pt>
                <c:pt idx="1156">
                  <c:v>Relationship with Nature</c:v>
                </c:pt>
                <c:pt idx="1157">
                  <c:v>Relationship with Nature</c:v>
                </c:pt>
                <c:pt idx="1158">
                  <c:v>Relationship with Nature</c:v>
                </c:pt>
                <c:pt idx="1159">
                  <c:v>Relationship with Nature</c:v>
                </c:pt>
                <c:pt idx="1160">
                  <c:v>Relationship with Nature</c:v>
                </c:pt>
                <c:pt idx="1161">
                  <c:v>Relationship with Nature</c:v>
                </c:pt>
                <c:pt idx="1162">
                  <c:v>Relationship with Nature</c:v>
                </c:pt>
                <c:pt idx="1163">
                  <c:v>Relationship with Nature</c:v>
                </c:pt>
                <c:pt idx="1164">
                  <c:v>Relationship with Nature</c:v>
                </c:pt>
                <c:pt idx="1165">
                  <c:v>Relationship with Nature</c:v>
                </c:pt>
                <c:pt idx="1166">
                  <c:v>Relationship with Nature</c:v>
                </c:pt>
                <c:pt idx="1167">
                  <c:v>Relationship with Nature</c:v>
                </c:pt>
                <c:pt idx="1168">
                  <c:v>Relationship with Nature</c:v>
                </c:pt>
                <c:pt idx="1169">
                  <c:v>Relationship with Nature</c:v>
                </c:pt>
                <c:pt idx="1170">
                  <c:v>Relationship with Nature</c:v>
                </c:pt>
                <c:pt idx="1171">
                  <c:v>Relationship with Nature</c:v>
                </c:pt>
                <c:pt idx="1172">
                  <c:v>Relationship with Nature</c:v>
                </c:pt>
                <c:pt idx="1173">
                  <c:v>Relationship with Nature</c:v>
                </c:pt>
                <c:pt idx="1174">
                  <c:v>Relationship with Nature</c:v>
                </c:pt>
                <c:pt idx="1175">
                  <c:v>Relationship with Nature</c:v>
                </c:pt>
                <c:pt idx="1176">
                  <c:v>Relationship with Nature</c:v>
                </c:pt>
                <c:pt idx="1177">
                  <c:v>Relationship with Nature</c:v>
                </c:pt>
                <c:pt idx="1178">
                  <c:v>Relationship with Nature</c:v>
                </c:pt>
                <c:pt idx="1179">
                  <c:v>Relationship with Nature</c:v>
                </c:pt>
                <c:pt idx="1180">
                  <c:v>Relationship with Nature</c:v>
                </c:pt>
                <c:pt idx="1181">
                  <c:v>Relationship with Nature</c:v>
                </c:pt>
                <c:pt idx="1182">
                  <c:v>Relationship with Nature</c:v>
                </c:pt>
                <c:pt idx="1183">
                  <c:v>Relationship with Nature</c:v>
                </c:pt>
                <c:pt idx="1184">
                  <c:v>Relationship with Nature</c:v>
                </c:pt>
                <c:pt idx="1185">
                  <c:v>Relationship with Nature</c:v>
                </c:pt>
                <c:pt idx="1186">
                  <c:v>Relationship with Nature</c:v>
                </c:pt>
                <c:pt idx="1187">
                  <c:v>Relationship with Nature</c:v>
                </c:pt>
                <c:pt idx="1188">
                  <c:v>Natural environment quality</c:v>
                </c:pt>
                <c:pt idx="1189">
                  <c:v>Natural environment quality</c:v>
                </c:pt>
                <c:pt idx="1190">
                  <c:v>Natural environment quality</c:v>
                </c:pt>
                <c:pt idx="1191">
                  <c:v>Natural environment quality</c:v>
                </c:pt>
                <c:pt idx="1192">
                  <c:v>Natural environment quality</c:v>
                </c:pt>
                <c:pt idx="1193">
                  <c:v>Natural environment quality</c:v>
                </c:pt>
                <c:pt idx="1194">
                  <c:v>Natural environment quality</c:v>
                </c:pt>
                <c:pt idx="1195">
                  <c:v>Natural environment quality</c:v>
                </c:pt>
                <c:pt idx="1196">
                  <c:v>Natural environment quality</c:v>
                </c:pt>
                <c:pt idx="1197">
                  <c:v>Natural environment quality</c:v>
                </c:pt>
                <c:pt idx="1198">
                  <c:v>Natural environment quality</c:v>
                </c:pt>
                <c:pt idx="1199">
                  <c:v>Natural environment quality</c:v>
                </c:pt>
                <c:pt idx="1200">
                  <c:v>Natural environment quality</c:v>
                </c:pt>
                <c:pt idx="1201">
                  <c:v>Natural environment quality</c:v>
                </c:pt>
                <c:pt idx="1202">
                  <c:v>Natural environment quality</c:v>
                </c:pt>
                <c:pt idx="1203">
                  <c:v>Natural environment quality</c:v>
                </c:pt>
                <c:pt idx="1204">
                  <c:v>Natural environment quality</c:v>
                </c:pt>
                <c:pt idx="1205">
                  <c:v>Natural environment quality</c:v>
                </c:pt>
                <c:pt idx="1206">
                  <c:v>Natural environment quality</c:v>
                </c:pt>
                <c:pt idx="1207">
                  <c:v>Natural environment quality</c:v>
                </c:pt>
                <c:pt idx="1208">
                  <c:v>Natural environment quality</c:v>
                </c:pt>
                <c:pt idx="1209">
                  <c:v>Natural environment quality</c:v>
                </c:pt>
                <c:pt idx="1210">
                  <c:v>Natural environment quality</c:v>
                </c:pt>
                <c:pt idx="1211">
                  <c:v>Natural environment quality</c:v>
                </c:pt>
                <c:pt idx="1212">
                  <c:v>Natural environment quality</c:v>
                </c:pt>
                <c:pt idx="1213">
                  <c:v>Natural environment quality</c:v>
                </c:pt>
                <c:pt idx="1214">
                  <c:v>Natural environment quality</c:v>
                </c:pt>
                <c:pt idx="1215">
                  <c:v>Natural environment quality</c:v>
                </c:pt>
                <c:pt idx="1216">
                  <c:v>Natural environment quality</c:v>
                </c:pt>
                <c:pt idx="1217">
                  <c:v>Natural environment quality</c:v>
                </c:pt>
                <c:pt idx="1218">
                  <c:v>Natural environment quality</c:v>
                </c:pt>
                <c:pt idx="1219">
                  <c:v>Natural environment quality</c:v>
                </c:pt>
                <c:pt idx="1220">
                  <c:v>Natural environment quality</c:v>
                </c:pt>
              </c:strCache>
            </c:strRef>
          </c:cat>
          <c:val>
            <c:numRef>
              <c:f>'Happiness Flowers'!$E$3:$E$1191</c:f>
              <c:numCache>
                <c:formatCode>_(* #,##0.00_);_(* \(#,##0.00\);_(* "-"??_);_(@_)</c:formatCode>
                <c:ptCount val="1188"/>
                <c:pt idx="0">
                  <c:v>1.5999999999999992</c:v>
                </c:pt>
                <c:pt idx="1">
                  <c:v>1.9999999999999991</c:v>
                </c:pt>
                <c:pt idx="2">
                  <c:v>2.399999999999999</c:v>
                </c:pt>
                <c:pt idx="3">
                  <c:v>2.7999999999999989</c:v>
                </c:pt>
                <c:pt idx="4">
                  <c:v>3.1999999999999988</c:v>
                </c:pt>
                <c:pt idx="5">
                  <c:v>3.5999999999999988</c:v>
                </c:pt>
                <c:pt idx="6">
                  <c:v>3.9999999999999987</c:v>
                </c:pt>
                <c:pt idx="7">
                  <c:v>4.3999999999999986</c:v>
                </c:pt>
                <c:pt idx="8">
                  <c:v>4.7999999999999989</c:v>
                </c:pt>
                <c:pt idx="9">
                  <c:v>5.1999999999999993</c:v>
                </c:pt>
                <c:pt idx="10">
                  <c:v>5.5999999999999988</c:v>
                </c:pt>
                <c:pt idx="11">
                  <c:v>5.9999999999999982</c:v>
                </c:pt>
                <c:pt idx="12">
                  <c:v>6.3999999999999986</c:v>
                </c:pt>
                <c:pt idx="13">
                  <c:v>6.7999999999999989</c:v>
                </c:pt>
                <c:pt idx="14">
                  <c:v>7.1999999999999993</c:v>
                </c:pt>
                <c:pt idx="15">
                  <c:v>7.6</c:v>
                </c:pt>
                <c:pt idx="16">
                  <c:v>8</c:v>
                </c:pt>
                <c:pt idx="17">
                  <c:v>7.6</c:v>
                </c:pt>
                <c:pt idx="18">
                  <c:v>7.1999999999999993</c:v>
                </c:pt>
                <c:pt idx="19">
                  <c:v>6.7999999999999989</c:v>
                </c:pt>
                <c:pt idx="20">
                  <c:v>6.3999999999999986</c:v>
                </c:pt>
                <c:pt idx="21">
                  <c:v>5.9999999999999982</c:v>
                </c:pt>
                <c:pt idx="22">
                  <c:v>5.5999999999999988</c:v>
                </c:pt>
                <c:pt idx="23">
                  <c:v>5.1999999999999993</c:v>
                </c:pt>
                <c:pt idx="24">
                  <c:v>4.7999999999999989</c:v>
                </c:pt>
                <c:pt idx="25">
                  <c:v>4.3999999999999986</c:v>
                </c:pt>
                <c:pt idx="26">
                  <c:v>3.9999999999999987</c:v>
                </c:pt>
                <c:pt idx="27">
                  <c:v>3.5999999999999988</c:v>
                </c:pt>
                <c:pt idx="28">
                  <c:v>3.1999999999999988</c:v>
                </c:pt>
                <c:pt idx="29">
                  <c:v>2.7999999999999989</c:v>
                </c:pt>
                <c:pt idx="30">
                  <c:v>2.399999999999999</c:v>
                </c:pt>
                <c:pt idx="31">
                  <c:v>1.9999999999999991</c:v>
                </c:pt>
                <c:pt idx="32">
                  <c:v>1.5999999999999992</c:v>
                </c:pt>
                <c:pt idx="33">
                  <c:v>1.5999999999999992</c:v>
                </c:pt>
                <c:pt idx="34">
                  <c:v>1.9999999999999991</c:v>
                </c:pt>
                <c:pt idx="35">
                  <c:v>2.399999999999999</c:v>
                </c:pt>
                <c:pt idx="36">
                  <c:v>2.7999999999999989</c:v>
                </c:pt>
                <c:pt idx="37">
                  <c:v>3.1999999999999988</c:v>
                </c:pt>
                <c:pt idx="38">
                  <c:v>3.5999999999999988</c:v>
                </c:pt>
                <c:pt idx="39">
                  <c:v>3.9999999999999987</c:v>
                </c:pt>
                <c:pt idx="40">
                  <c:v>4.3999999999999986</c:v>
                </c:pt>
                <c:pt idx="41">
                  <c:v>4.7999999999999989</c:v>
                </c:pt>
                <c:pt idx="42">
                  <c:v>5.1999999999999993</c:v>
                </c:pt>
                <c:pt idx="43">
                  <c:v>5.5999999999999988</c:v>
                </c:pt>
                <c:pt idx="44">
                  <c:v>5.9999999999999982</c:v>
                </c:pt>
                <c:pt idx="45">
                  <c:v>6.3999999999999986</c:v>
                </c:pt>
                <c:pt idx="46">
                  <c:v>6.7999999999999989</c:v>
                </c:pt>
                <c:pt idx="47">
                  <c:v>7.1999999999999993</c:v>
                </c:pt>
                <c:pt idx="48">
                  <c:v>7.6</c:v>
                </c:pt>
                <c:pt idx="49">
                  <c:v>8</c:v>
                </c:pt>
                <c:pt idx="50">
                  <c:v>7.6</c:v>
                </c:pt>
                <c:pt idx="51">
                  <c:v>7.1999999999999993</c:v>
                </c:pt>
                <c:pt idx="52">
                  <c:v>6.7999999999999989</c:v>
                </c:pt>
                <c:pt idx="53">
                  <c:v>6.3999999999999986</c:v>
                </c:pt>
                <c:pt idx="54">
                  <c:v>5.9999999999999982</c:v>
                </c:pt>
                <c:pt idx="55">
                  <c:v>5.5999999999999988</c:v>
                </c:pt>
                <c:pt idx="56">
                  <c:v>5.1999999999999993</c:v>
                </c:pt>
                <c:pt idx="57">
                  <c:v>4.7999999999999989</c:v>
                </c:pt>
                <c:pt idx="58">
                  <c:v>4.3999999999999986</c:v>
                </c:pt>
                <c:pt idx="59">
                  <c:v>3.9999999999999987</c:v>
                </c:pt>
                <c:pt idx="60">
                  <c:v>3.5999999999999988</c:v>
                </c:pt>
                <c:pt idx="61">
                  <c:v>3.1999999999999988</c:v>
                </c:pt>
                <c:pt idx="62">
                  <c:v>2.7999999999999989</c:v>
                </c:pt>
                <c:pt idx="63">
                  <c:v>2.399999999999999</c:v>
                </c:pt>
                <c:pt idx="64">
                  <c:v>1.9999999999999991</c:v>
                </c:pt>
                <c:pt idx="65">
                  <c:v>1.5999999999999992</c:v>
                </c:pt>
                <c:pt idx="66">
                  <c:v>1.8</c:v>
                </c:pt>
                <c:pt idx="67">
                  <c:v>2.25</c:v>
                </c:pt>
                <c:pt idx="68">
                  <c:v>2.6999999999999997</c:v>
                </c:pt>
                <c:pt idx="69">
                  <c:v>3.1499999999999995</c:v>
                </c:pt>
                <c:pt idx="70">
                  <c:v>3.5999999999999996</c:v>
                </c:pt>
                <c:pt idx="71">
                  <c:v>4.05</c:v>
                </c:pt>
                <c:pt idx="72">
                  <c:v>4.5</c:v>
                </c:pt>
                <c:pt idx="73">
                  <c:v>4.95</c:v>
                </c:pt>
                <c:pt idx="74">
                  <c:v>5.4</c:v>
                </c:pt>
                <c:pt idx="75">
                  <c:v>5.8500000000000005</c:v>
                </c:pt>
                <c:pt idx="76">
                  <c:v>6.3000000000000007</c:v>
                </c:pt>
                <c:pt idx="77">
                  <c:v>6.7500000000000009</c:v>
                </c:pt>
                <c:pt idx="78">
                  <c:v>7.2000000000000011</c:v>
                </c:pt>
                <c:pt idx="79">
                  <c:v>7.6500000000000012</c:v>
                </c:pt>
                <c:pt idx="80">
                  <c:v>8.1000000000000014</c:v>
                </c:pt>
                <c:pt idx="81">
                  <c:v>8.5500000000000007</c:v>
                </c:pt>
                <c:pt idx="82">
                  <c:v>9</c:v>
                </c:pt>
                <c:pt idx="83">
                  <c:v>8.5500000000000007</c:v>
                </c:pt>
                <c:pt idx="84">
                  <c:v>8.1000000000000014</c:v>
                </c:pt>
                <c:pt idx="85">
                  <c:v>7.6500000000000012</c:v>
                </c:pt>
                <c:pt idx="86">
                  <c:v>7.2000000000000011</c:v>
                </c:pt>
                <c:pt idx="87">
                  <c:v>6.7500000000000009</c:v>
                </c:pt>
                <c:pt idx="88">
                  <c:v>6.3000000000000007</c:v>
                </c:pt>
                <c:pt idx="89">
                  <c:v>5.8500000000000005</c:v>
                </c:pt>
                <c:pt idx="90">
                  <c:v>5.4</c:v>
                </c:pt>
                <c:pt idx="91">
                  <c:v>4.95</c:v>
                </c:pt>
                <c:pt idx="92">
                  <c:v>4.5</c:v>
                </c:pt>
                <c:pt idx="93">
                  <c:v>4.05</c:v>
                </c:pt>
                <c:pt idx="94">
                  <c:v>3.5999999999999996</c:v>
                </c:pt>
                <c:pt idx="95">
                  <c:v>3.1499999999999995</c:v>
                </c:pt>
                <c:pt idx="96">
                  <c:v>2.6999999999999997</c:v>
                </c:pt>
                <c:pt idx="97">
                  <c:v>2.25</c:v>
                </c:pt>
                <c:pt idx="98">
                  <c:v>1.8</c:v>
                </c:pt>
                <c:pt idx="99">
                  <c:v>1.8</c:v>
                </c:pt>
                <c:pt idx="100">
                  <c:v>2.25</c:v>
                </c:pt>
                <c:pt idx="101">
                  <c:v>2.6999999999999997</c:v>
                </c:pt>
                <c:pt idx="102">
                  <c:v>3.1499999999999995</c:v>
                </c:pt>
                <c:pt idx="103">
                  <c:v>3.5999999999999996</c:v>
                </c:pt>
                <c:pt idx="104">
                  <c:v>4.05</c:v>
                </c:pt>
                <c:pt idx="105">
                  <c:v>4.5</c:v>
                </c:pt>
                <c:pt idx="106">
                  <c:v>4.95</c:v>
                </c:pt>
                <c:pt idx="107">
                  <c:v>5.4</c:v>
                </c:pt>
                <c:pt idx="108">
                  <c:v>5.8500000000000005</c:v>
                </c:pt>
                <c:pt idx="109">
                  <c:v>6.3000000000000007</c:v>
                </c:pt>
                <c:pt idx="110">
                  <c:v>6.7500000000000009</c:v>
                </c:pt>
                <c:pt idx="111">
                  <c:v>7.2000000000000011</c:v>
                </c:pt>
                <c:pt idx="112">
                  <c:v>7.6500000000000012</c:v>
                </c:pt>
                <c:pt idx="113">
                  <c:v>8.1000000000000014</c:v>
                </c:pt>
                <c:pt idx="114">
                  <c:v>8.5500000000000007</c:v>
                </c:pt>
                <c:pt idx="115">
                  <c:v>9</c:v>
                </c:pt>
                <c:pt idx="116">
                  <c:v>8.5500000000000007</c:v>
                </c:pt>
                <c:pt idx="117">
                  <c:v>8.1000000000000014</c:v>
                </c:pt>
                <c:pt idx="118">
                  <c:v>7.6500000000000012</c:v>
                </c:pt>
                <c:pt idx="119">
                  <c:v>7.2000000000000011</c:v>
                </c:pt>
                <c:pt idx="120">
                  <c:v>6.7500000000000009</c:v>
                </c:pt>
                <c:pt idx="121">
                  <c:v>6.3000000000000007</c:v>
                </c:pt>
                <c:pt idx="122">
                  <c:v>5.8500000000000005</c:v>
                </c:pt>
                <c:pt idx="123">
                  <c:v>5.4</c:v>
                </c:pt>
                <c:pt idx="124">
                  <c:v>4.95</c:v>
                </c:pt>
                <c:pt idx="125">
                  <c:v>4.5</c:v>
                </c:pt>
                <c:pt idx="126">
                  <c:v>4.05</c:v>
                </c:pt>
                <c:pt idx="127">
                  <c:v>3.5999999999999996</c:v>
                </c:pt>
                <c:pt idx="128">
                  <c:v>3.1499999999999995</c:v>
                </c:pt>
                <c:pt idx="129">
                  <c:v>2.6999999999999997</c:v>
                </c:pt>
                <c:pt idx="130">
                  <c:v>2.25</c:v>
                </c:pt>
                <c:pt idx="131">
                  <c:v>1.8</c:v>
                </c:pt>
                <c:pt idx="132">
                  <c:v>1.5999999999999992</c:v>
                </c:pt>
                <c:pt idx="133">
                  <c:v>1.9999999999999991</c:v>
                </c:pt>
                <c:pt idx="134">
                  <c:v>2.399999999999999</c:v>
                </c:pt>
                <c:pt idx="135">
                  <c:v>2.7999999999999989</c:v>
                </c:pt>
                <c:pt idx="136">
                  <c:v>3.1999999999999988</c:v>
                </c:pt>
                <c:pt idx="137">
                  <c:v>3.5999999999999988</c:v>
                </c:pt>
                <c:pt idx="138">
                  <c:v>3.9999999999999987</c:v>
                </c:pt>
                <c:pt idx="139">
                  <c:v>4.3999999999999986</c:v>
                </c:pt>
                <c:pt idx="140">
                  <c:v>4.7999999999999989</c:v>
                </c:pt>
                <c:pt idx="141">
                  <c:v>5.1999999999999993</c:v>
                </c:pt>
                <c:pt idx="142">
                  <c:v>5.5999999999999988</c:v>
                </c:pt>
                <c:pt idx="143">
                  <c:v>5.9999999999999982</c:v>
                </c:pt>
                <c:pt idx="144">
                  <c:v>6.3999999999999986</c:v>
                </c:pt>
                <c:pt idx="145">
                  <c:v>6.7999999999999989</c:v>
                </c:pt>
                <c:pt idx="146">
                  <c:v>7.1999999999999993</c:v>
                </c:pt>
                <c:pt idx="147">
                  <c:v>7.6</c:v>
                </c:pt>
                <c:pt idx="148">
                  <c:v>8</c:v>
                </c:pt>
                <c:pt idx="149">
                  <c:v>7.6</c:v>
                </c:pt>
                <c:pt idx="150">
                  <c:v>7.1999999999999993</c:v>
                </c:pt>
                <c:pt idx="151">
                  <c:v>6.7999999999999989</c:v>
                </c:pt>
                <c:pt idx="152">
                  <c:v>6.3999999999999986</c:v>
                </c:pt>
                <c:pt idx="153">
                  <c:v>5.9999999999999982</c:v>
                </c:pt>
                <c:pt idx="154">
                  <c:v>5.5999999999999988</c:v>
                </c:pt>
                <c:pt idx="155">
                  <c:v>5.1999999999999993</c:v>
                </c:pt>
                <c:pt idx="156">
                  <c:v>4.7999999999999989</c:v>
                </c:pt>
                <c:pt idx="157">
                  <c:v>4.3999999999999986</c:v>
                </c:pt>
                <c:pt idx="158">
                  <c:v>3.9999999999999987</c:v>
                </c:pt>
                <c:pt idx="159">
                  <c:v>3.5999999999999988</c:v>
                </c:pt>
                <c:pt idx="160">
                  <c:v>3.1999999999999988</c:v>
                </c:pt>
                <c:pt idx="161">
                  <c:v>2.7999999999999989</c:v>
                </c:pt>
                <c:pt idx="162">
                  <c:v>2.399999999999999</c:v>
                </c:pt>
                <c:pt idx="163">
                  <c:v>1.9999999999999991</c:v>
                </c:pt>
                <c:pt idx="164">
                  <c:v>1.5999999999999992</c:v>
                </c:pt>
                <c:pt idx="165">
                  <c:v>2</c:v>
                </c:pt>
                <c:pt idx="166">
                  <c:v>2.5</c:v>
                </c:pt>
                <c:pt idx="167">
                  <c:v>3</c:v>
                </c:pt>
                <c:pt idx="168">
                  <c:v>3.5</c:v>
                </c:pt>
                <c:pt idx="169">
                  <c:v>4</c:v>
                </c:pt>
                <c:pt idx="170">
                  <c:v>4.5</c:v>
                </c:pt>
                <c:pt idx="171">
                  <c:v>5</c:v>
                </c:pt>
                <c:pt idx="172">
                  <c:v>5.5</c:v>
                </c:pt>
                <c:pt idx="173">
                  <c:v>6</c:v>
                </c:pt>
                <c:pt idx="174">
                  <c:v>6.5</c:v>
                </c:pt>
                <c:pt idx="175">
                  <c:v>7</c:v>
                </c:pt>
                <c:pt idx="176">
                  <c:v>7.5</c:v>
                </c:pt>
                <c:pt idx="177">
                  <c:v>8</c:v>
                </c:pt>
                <c:pt idx="178">
                  <c:v>8.5</c:v>
                </c:pt>
                <c:pt idx="179">
                  <c:v>9</c:v>
                </c:pt>
                <c:pt idx="180">
                  <c:v>9.5</c:v>
                </c:pt>
                <c:pt idx="181">
                  <c:v>10</c:v>
                </c:pt>
                <c:pt idx="182">
                  <c:v>9.5</c:v>
                </c:pt>
                <c:pt idx="183">
                  <c:v>9</c:v>
                </c:pt>
                <c:pt idx="184">
                  <c:v>8.5</c:v>
                </c:pt>
                <c:pt idx="185">
                  <c:v>8</c:v>
                </c:pt>
                <c:pt idx="186">
                  <c:v>7.5</c:v>
                </c:pt>
                <c:pt idx="187">
                  <c:v>7</c:v>
                </c:pt>
                <c:pt idx="188">
                  <c:v>6.5</c:v>
                </c:pt>
                <c:pt idx="189">
                  <c:v>6</c:v>
                </c:pt>
                <c:pt idx="190">
                  <c:v>5.5</c:v>
                </c:pt>
                <c:pt idx="191">
                  <c:v>5</c:v>
                </c:pt>
                <c:pt idx="192">
                  <c:v>4.5</c:v>
                </c:pt>
                <c:pt idx="193">
                  <c:v>4</c:v>
                </c:pt>
                <c:pt idx="194">
                  <c:v>3.5</c:v>
                </c:pt>
                <c:pt idx="195">
                  <c:v>3</c:v>
                </c:pt>
                <c:pt idx="196">
                  <c:v>2.5</c:v>
                </c:pt>
                <c:pt idx="197">
                  <c:v>2</c:v>
                </c:pt>
                <c:pt idx="198">
                  <c:v>1.8</c:v>
                </c:pt>
                <c:pt idx="199">
                  <c:v>2.25</c:v>
                </c:pt>
                <c:pt idx="200">
                  <c:v>2.6999999999999997</c:v>
                </c:pt>
                <c:pt idx="201">
                  <c:v>3.1499999999999995</c:v>
                </c:pt>
                <c:pt idx="202">
                  <c:v>3.5999999999999996</c:v>
                </c:pt>
                <c:pt idx="203">
                  <c:v>4.05</c:v>
                </c:pt>
                <c:pt idx="204">
                  <c:v>4.5</c:v>
                </c:pt>
                <c:pt idx="205">
                  <c:v>4.95</c:v>
                </c:pt>
                <c:pt idx="206">
                  <c:v>5.4</c:v>
                </c:pt>
                <c:pt idx="207">
                  <c:v>5.8500000000000005</c:v>
                </c:pt>
                <c:pt idx="208">
                  <c:v>6.3000000000000007</c:v>
                </c:pt>
                <c:pt idx="209">
                  <c:v>6.7500000000000009</c:v>
                </c:pt>
                <c:pt idx="210">
                  <c:v>7.2000000000000011</c:v>
                </c:pt>
                <c:pt idx="211">
                  <c:v>7.6500000000000012</c:v>
                </c:pt>
                <c:pt idx="212">
                  <c:v>8.1000000000000014</c:v>
                </c:pt>
                <c:pt idx="213">
                  <c:v>8.5500000000000007</c:v>
                </c:pt>
                <c:pt idx="214">
                  <c:v>9</c:v>
                </c:pt>
                <c:pt idx="215">
                  <c:v>8.5500000000000007</c:v>
                </c:pt>
                <c:pt idx="216">
                  <c:v>8.1000000000000014</c:v>
                </c:pt>
                <c:pt idx="217">
                  <c:v>7.6500000000000012</c:v>
                </c:pt>
                <c:pt idx="218">
                  <c:v>7.2000000000000011</c:v>
                </c:pt>
                <c:pt idx="219">
                  <c:v>6.7500000000000009</c:v>
                </c:pt>
                <c:pt idx="220">
                  <c:v>6.3000000000000007</c:v>
                </c:pt>
                <c:pt idx="221">
                  <c:v>5.8500000000000005</c:v>
                </c:pt>
                <c:pt idx="222">
                  <c:v>5.4</c:v>
                </c:pt>
                <c:pt idx="223">
                  <c:v>4.95</c:v>
                </c:pt>
                <c:pt idx="224">
                  <c:v>4.5</c:v>
                </c:pt>
                <c:pt idx="225">
                  <c:v>4.05</c:v>
                </c:pt>
                <c:pt idx="226">
                  <c:v>3.5999999999999996</c:v>
                </c:pt>
                <c:pt idx="227">
                  <c:v>3.1499999999999995</c:v>
                </c:pt>
                <c:pt idx="228">
                  <c:v>2.6999999999999997</c:v>
                </c:pt>
                <c:pt idx="229">
                  <c:v>2.25</c:v>
                </c:pt>
                <c:pt idx="230">
                  <c:v>1.8</c:v>
                </c:pt>
                <c:pt idx="231">
                  <c:v>1.8</c:v>
                </c:pt>
                <c:pt idx="232">
                  <c:v>2.25</c:v>
                </c:pt>
                <c:pt idx="233">
                  <c:v>2.6999999999999997</c:v>
                </c:pt>
                <c:pt idx="234">
                  <c:v>3.1499999999999995</c:v>
                </c:pt>
                <c:pt idx="235">
                  <c:v>3.5999999999999996</c:v>
                </c:pt>
                <c:pt idx="236">
                  <c:v>4.05</c:v>
                </c:pt>
                <c:pt idx="237">
                  <c:v>4.5</c:v>
                </c:pt>
                <c:pt idx="238">
                  <c:v>4.95</c:v>
                </c:pt>
                <c:pt idx="239">
                  <c:v>5.4</c:v>
                </c:pt>
                <c:pt idx="240">
                  <c:v>5.8500000000000005</c:v>
                </c:pt>
                <c:pt idx="241">
                  <c:v>6.3000000000000007</c:v>
                </c:pt>
                <c:pt idx="242">
                  <c:v>6.7500000000000009</c:v>
                </c:pt>
                <c:pt idx="243">
                  <c:v>7.2000000000000011</c:v>
                </c:pt>
                <c:pt idx="244">
                  <c:v>7.6500000000000012</c:v>
                </c:pt>
                <c:pt idx="245">
                  <c:v>8.1000000000000014</c:v>
                </c:pt>
                <c:pt idx="246">
                  <c:v>8.5500000000000007</c:v>
                </c:pt>
                <c:pt idx="247">
                  <c:v>9</c:v>
                </c:pt>
                <c:pt idx="248">
                  <c:v>8.5500000000000007</c:v>
                </c:pt>
                <c:pt idx="249">
                  <c:v>8.1000000000000014</c:v>
                </c:pt>
                <c:pt idx="250">
                  <c:v>7.6500000000000012</c:v>
                </c:pt>
                <c:pt idx="251">
                  <c:v>7.2000000000000011</c:v>
                </c:pt>
                <c:pt idx="252">
                  <c:v>6.7500000000000009</c:v>
                </c:pt>
                <c:pt idx="253">
                  <c:v>6.3000000000000007</c:v>
                </c:pt>
                <c:pt idx="254">
                  <c:v>5.8500000000000005</c:v>
                </c:pt>
                <c:pt idx="255">
                  <c:v>5.4</c:v>
                </c:pt>
                <c:pt idx="256">
                  <c:v>4.95</c:v>
                </c:pt>
                <c:pt idx="257">
                  <c:v>4.5</c:v>
                </c:pt>
                <c:pt idx="258">
                  <c:v>4.05</c:v>
                </c:pt>
                <c:pt idx="259">
                  <c:v>3.5999999999999996</c:v>
                </c:pt>
                <c:pt idx="260">
                  <c:v>3.1499999999999995</c:v>
                </c:pt>
                <c:pt idx="261">
                  <c:v>2.6999999999999997</c:v>
                </c:pt>
                <c:pt idx="262">
                  <c:v>2.25</c:v>
                </c:pt>
                <c:pt idx="263">
                  <c:v>1.8</c:v>
                </c:pt>
                <c:pt idx="264">
                  <c:v>1.8</c:v>
                </c:pt>
                <c:pt idx="265">
                  <c:v>2.25</c:v>
                </c:pt>
                <c:pt idx="266">
                  <c:v>2.6999999999999997</c:v>
                </c:pt>
                <c:pt idx="267">
                  <c:v>3.1499999999999995</c:v>
                </c:pt>
                <c:pt idx="268">
                  <c:v>3.5999999999999996</c:v>
                </c:pt>
                <c:pt idx="269">
                  <c:v>4.05</c:v>
                </c:pt>
                <c:pt idx="270">
                  <c:v>4.5</c:v>
                </c:pt>
                <c:pt idx="271">
                  <c:v>4.95</c:v>
                </c:pt>
                <c:pt idx="272">
                  <c:v>5.4</c:v>
                </c:pt>
                <c:pt idx="273">
                  <c:v>5.8500000000000005</c:v>
                </c:pt>
                <c:pt idx="274">
                  <c:v>6.3000000000000007</c:v>
                </c:pt>
                <c:pt idx="275">
                  <c:v>6.7500000000000009</c:v>
                </c:pt>
                <c:pt idx="276">
                  <c:v>7.2000000000000011</c:v>
                </c:pt>
                <c:pt idx="277">
                  <c:v>7.6500000000000012</c:v>
                </c:pt>
                <c:pt idx="278">
                  <c:v>8.1000000000000014</c:v>
                </c:pt>
                <c:pt idx="279">
                  <c:v>8.5500000000000007</c:v>
                </c:pt>
                <c:pt idx="280">
                  <c:v>9</c:v>
                </c:pt>
                <c:pt idx="281">
                  <c:v>8.5500000000000007</c:v>
                </c:pt>
                <c:pt idx="282">
                  <c:v>8.1000000000000014</c:v>
                </c:pt>
                <c:pt idx="283">
                  <c:v>7.6500000000000012</c:v>
                </c:pt>
                <c:pt idx="284">
                  <c:v>7.2000000000000011</c:v>
                </c:pt>
                <c:pt idx="285">
                  <c:v>6.7500000000000009</c:v>
                </c:pt>
                <c:pt idx="286">
                  <c:v>6.3000000000000007</c:v>
                </c:pt>
                <c:pt idx="287">
                  <c:v>5.8500000000000005</c:v>
                </c:pt>
                <c:pt idx="288">
                  <c:v>5.4</c:v>
                </c:pt>
                <c:pt idx="289">
                  <c:v>4.95</c:v>
                </c:pt>
                <c:pt idx="290">
                  <c:v>4.5</c:v>
                </c:pt>
                <c:pt idx="291">
                  <c:v>4.05</c:v>
                </c:pt>
                <c:pt idx="292">
                  <c:v>3.5999999999999996</c:v>
                </c:pt>
                <c:pt idx="293">
                  <c:v>3.1499999999999995</c:v>
                </c:pt>
                <c:pt idx="294">
                  <c:v>2.6999999999999997</c:v>
                </c:pt>
                <c:pt idx="295">
                  <c:v>2.25</c:v>
                </c:pt>
                <c:pt idx="296">
                  <c:v>1.8</c:v>
                </c:pt>
                <c:pt idx="297">
                  <c:v>1.5999999999999992</c:v>
                </c:pt>
                <c:pt idx="298">
                  <c:v>1.9999999999999991</c:v>
                </c:pt>
                <c:pt idx="299">
                  <c:v>2.399999999999999</c:v>
                </c:pt>
                <c:pt idx="300">
                  <c:v>2.7999999999999989</c:v>
                </c:pt>
                <c:pt idx="301">
                  <c:v>3.1999999999999988</c:v>
                </c:pt>
                <c:pt idx="302">
                  <c:v>3.5999999999999988</c:v>
                </c:pt>
                <c:pt idx="303">
                  <c:v>3.9999999999999987</c:v>
                </c:pt>
                <c:pt idx="304">
                  <c:v>4.3999999999999986</c:v>
                </c:pt>
                <c:pt idx="305">
                  <c:v>4.7999999999999989</c:v>
                </c:pt>
                <c:pt idx="306">
                  <c:v>5.1999999999999993</c:v>
                </c:pt>
                <c:pt idx="307">
                  <c:v>5.5999999999999988</c:v>
                </c:pt>
                <c:pt idx="308">
                  <c:v>5.9999999999999982</c:v>
                </c:pt>
                <c:pt idx="309">
                  <c:v>6.3999999999999986</c:v>
                </c:pt>
                <c:pt idx="310">
                  <c:v>6.7999999999999989</c:v>
                </c:pt>
                <c:pt idx="311">
                  <c:v>7.1999999999999993</c:v>
                </c:pt>
                <c:pt idx="312">
                  <c:v>7.6</c:v>
                </c:pt>
                <c:pt idx="313">
                  <c:v>8</c:v>
                </c:pt>
                <c:pt idx="314">
                  <c:v>7.6</c:v>
                </c:pt>
                <c:pt idx="315">
                  <c:v>7.1999999999999993</c:v>
                </c:pt>
                <c:pt idx="316">
                  <c:v>6.7999999999999989</c:v>
                </c:pt>
                <c:pt idx="317">
                  <c:v>6.3999999999999986</c:v>
                </c:pt>
                <c:pt idx="318">
                  <c:v>5.9999999999999982</c:v>
                </c:pt>
                <c:pt idx="319">
                  <c:v>5.5999999999999988</c:v>
                </c:pt>
                <c:pt idx="320">
                  <c:v>5.1999999999999993</c:v>
                </c:pt>
                <c:pt idx="321">
                  <c:v>4.7999999999999989</c:v>
                </c:pt>
                <c:pt idx="322">
                  <c:v>4.3999999999999986</c:v>
                </c:pt>
                <c:pt idx="323">
                  <c:v>3.9999999999999987</c:v>
                </c:pt>
                <c:pt idx="324">
                  <c:v>3.5999999999999988</c:v>
                </c:pt>
                <c:pt idx="325">
                  <c:v>3.1999999999999988</c:v>
                </c:pt>
                <c:pt idx="326">
                  <c:v>2.7999999999999989</c:v>
                </c:pt>
                <c:pt idx="327">
                  <c:v>2.399999999999999</c:v>
                </c:pt>
                <c:pt idx="328">
                  <c:v>1.9999999999999991</c:v>
                </c:pt>
                <c:pt idx="329">
                  <c:v>1.5999999999999992</c:v>
                </c:pt>
                <c:pt idx="330">
                  <c:v>1.4000000000000004</c:v>
                </c:pt>
                <c:pt idx="331">
                  <c:v>1.7500000000000004</c:v>
                </c:pt>
                <c:pt idx="332">
                  <c:v>2.1000000000000005</c:v>
                </c:pt>
                <c:pt idx="333">
                  <c:v>2.4500000000000006</c:v>
                </c:pt>
                <c:pt idx="334">
                  <c:v>2.8000000000000007</c:v>
                </c:pt>
                <c:pt idx="335">
                  <c:v>3.1500000000000008</c:v>
                </c:pt>
                <c:pt idx="336">
                  <c:v>3.5000000000000009</c:v>
                </c:pt>
                <c:pt idx="337">
                  <c:v>3.850000000000001</c:v>
                </c:pt>
                <c:pt idx="338">
                  <c:v>4.2000000000000011</c:v>
                </c:pt>
                <c:pt idx="339">
                  <c:v>4.5500000000000016</c:v>
                </c:pt>
                <c:pt idx="340">
                  <c:v>4.9000000000000021</c:v>
                </c:pt>
                <c:pt idx="341">
                  <c:v>5.2500000000000018</c:v>
                </c:pt>
                <c:pt idx="342">
                  <c:v>5.6000000000000014</c:v>
                </c:pt>
                <c:pt idx="343">
                  <c:v>5.9500000000000011</c:v>
                </c:pt>
                <c:pt idx="344">
                  <c:v>6.3000000000000007</c:v>
                </c:pt>
                <c:pt idx="345">
                  <c:v>6.65</c:v>
                </c:pt>
                <c:pt idx="346">
                  <c:v>7</c:v>
                </c:pt>
                <c:pt idx="347">
                  <c:v>6.65</c:v>
                </c:pt>
                <c:pt idx="348">
                  <c:v>6.3000000000000007</c:v>
                </c:pt>
                <c:pt idx="349">
                  <c:v>5.9500000000000011</c:v>
                </c:pt>
                <c:pt idx="350">
                  <c:v>5.6000000000000014</c:v>
                </c:pt>
                <c:pt idx="351">
                  <c:v>5.2500000000000018</c:v>
                </c:pt>
                <c:pt idx="352">
                  <c:v>4.9000000000000021</c:v>
                </c:pt>
                <c:pt idx="353">
                  <c:v>4.5500000000000016</c:v>
                </c:pt>
                <c:pt idx="354">
                  <c:v>4.2000000000000011</c:v>
                </c:pt>
                <c:pt idx="355">
                  <c:v>3.850000000000001</c:v>
                </c:pt>
                <c:pt idx="356">
                  <c:v>3.5000000000000009</c:v>
                </c:pt>
                <c:pt idx="357">
                  <c:v>3.1500000000000008</c:v>
                </c:pt>
                <c:pt idx="358">
                  <c:v>2.8000000000000007</c:v>
                </c:pt>
                <c:pt idx="359">
                  <c:v>2.4500000000000006</c:v>
                </c:pt>
                <c:pt idx="360">
                  <c:v>2.1000000000000005</c:v>
                </c:pt>
                <c:pt idx="361">
                  <c:v>1.7500000000000004</c:v>
                </c:pt>
                <c:pt idx="362">
                  <c:v>1.4000000000000004</c:v>
                </c:pt>
                <c:pt idx="363">
                  <c:v>1.8</c:v>
                </c:pt>
                <c:pt idx="364">
                  <c:v>2.25</c:v>
                </c:pt>
                <c:pt idx="365">
                  <c:v>2.6999999999999997</c:v>
                </c:pt>
                <c:pt idx="366">
                  <c:v>3.1499999999999995</c:v>
                </c:pt>
                <c:pt idx="367">
                  <c:v>3.5999999999999996</c:v>
                </c:pt>
                <c:pt idx="368">
                  <c:v>4.05</c:v>
                </c:pt>
                <c:pt idx="369">
                  <c:v>4.5</c:v>
                </c:pt>
                <c:pt idx="370">
                  <c:v>4.95</c:v>
                </c:pt>
                <c:pt idx="371">
                  <c:v>5.4</c:v>
                </c:pt>
                <c:pt idx="372">
                  <c:v>5.8500000000000005</c:v>
                </c:pt>
                <c:pt idx="373">
                  <c:v>6.3000000000000007</c:v>
                </c:pt>
                <c:pt idx="374">
                  <c:v>6.7500000000000009</c:v>
                </c:pt>
                <c:pt idx="375">
                  <c:v>7.2000000000000011</c:v>
                </c:pt>
                <c:pt idx="376">
                  <c:v>7.6500000000000012</c:v>
                </c:pt>
                <c:pt idx="377">
                  <c:v>8.1000000000000014</c:v>
                </c:pt>
                <c:pt idx="378">
                  <c:v>8.5500000000000007</c:v>
                </c:pt>
                <c:pt idx="379">
                  <c:v>9</c:v>
                </c:pt>
                <c:pt idx="380">
                  <c:v>8.5500000000000007</c:v>
                </c:pt>
                <c:pt idx="381">
                  <c:v>8.1000000000000014</c:v>
                </c:pt>
                <c:pt idx="382">
                  <c:v>7.6500000000000012</c:v>
                </c:pt>
                <c:pt idx="383">
                  <c:v>7.2000000000000011</c:v>
                </c:pt>
                <c:pt idx="384">
                  <c:v>6.7500000000000009</c:v>
                </c:pt>
                <c:pt idx="385">
                  <c:v>6.3000000000000007</c:v>
                </c:pt>
                <c:pt idx="386">
                  <c:v>5.8500000000000005</c:v>
                </c:pt>
                <c:pt idx="387">
                  <c:v>5.4</c:v>
                </c:pt>
                <c:pt idx="388">
                  <c:v>4.95</c:v>
                </c:pt>
                <c:pt idx="389">
                  <c:v>4.5</c:v>
                </c:pt>
                <c:pt idx="390">
                  <c:v>4.05</c:v>
                </c:pt>
                <c:pt idx="391">
                  <c:v>3.5999999999999996</c:v>
                </c:pt>
                <c:pt idx="392">
                  <c:v>3.1499999999999995</c:v>
                </c:pt>
                <c:pt idx="393">
                  <c:v>2.6999999999999997</c:v>
                </c:pt>
                <c:pt idx="394">
                  <c:v>2.25</c:v>
                </c:pt>
                <c:pt idx="395">
                  <c:v>1.8</c:v>
                </c:pt>
                <c:pt idx="396">
                  <c:v>1.8</c:v>
                </c:pt>
                <c:pt idx="397">
                  <c:v>2.25</c:v>
                </c:pt>
                <c:pt idx="398">
                  <c:v>2.6999999999999997</c:v>
                </c:pt>
                <c:pt idx="399">
                  <c:v>3.1499999999999995</c:v>
                </c:pt>
                <c:pt idx="400">
                  <c:v>3.5999999999999996</c:v>
                </c:pt>
                <c:pt idx="401">
                  <c:v>4.05</c:v>
                </c:pt>
                <c:pt idx="402">
                  <c:v>4.5</c:v>
                </c:pt>
                <c:pt idx="403">
                  <c:v>4.95</c:v>
                </c:pt>
                <c:pt idx="404">
                  <c:v>5.4</c:v>
                </c:pt>
                <c:pt idx="405">
                  <c:v>5.8500000000000005</c:v>
                </c:pt>
                <c:pt idx="406">
                  <c:v>6.3000000000000007</c:v>
                </c:pt>
                <c:pt idx="407">
                  <c:v>6.7500000000000009</c:v>
                </c:pt>
                <c:pt idx="408">
                  <c:v>7.2000000000000011</c:v>
                </c:pt>
                <c:pt idx="409">
                  <c:v>7.6500000000000012</c:v>
                </c:pt>
                <c:pt idx="410">
                  <c:v>8.1000000000000014</c:v>
                </c:pt>
                <c:pt idx="411">
                  <c:v>8.5500000000000007</c:v>
                </c:pt>
                <c:pt idx="412">
                  <c:v>9</c:v>
                </c:pt>
                <c:pt idx="413">
                  <c:v>8.5500000000000007</c:v>
                </c:pt>
                <c:pt idx="414">
                  <c:v>8.1000000000000014</c:v>
                </c:pt>
                <c:pt idx="415">
                  <c:v>7.6500000000000012</c:v>
                </c:pt>
                <c:pt idx="416">
                  <c:v>7.2000000000000011</c:v>
                </c:pt>
                <c:pt idx="417">
                  <c:v>6.7500000000000009</c:v>
                </c:pt>
                <c:pt idx="418">
                  <c:v>6.3000000000000007</c:v>
                </c:pt>
                <c:pt idx="419">
                  <c:v>5.8500000000000005</c:v>
                </c:pt>
                <c:pt idx="420">
                  <c:v>5.4</c:v>
                </c:pt>
                <c:pt idx="421">
                  <c:v>4.95</c:v>
                </c:pt>
                <c:pt idx="422">
                  <c:v>4.5</c:v>
                </c:pt>
                <c:pt idx="423">
                  <c:v>4.05</c:v>
                </c:pt>
                <c:pt idx="424">
                  <c:v>3.5999999999999996</c:v>
                </c:pt>
                <c:pt idx="425">
                  <c:v>3.1499999999999995</c:v>
                </c:pt>
                <c:pt idx="426">
                  <c:v>2.6999999999999997</c:v>
                </c:pt>
                <c:pt idx="427">
                  <c:v>2.25</c:v>
                </c:pt>
                <c:pt idx="428">
                  <c:v>1.8</c:v>
                </c:pt>
                <c:pt idx="429">
                  <c:v>2</c:v>
                </c:pt>
                <c:pt idx="430">
                  <c:v>2.5</c:v>
                </c:pt>
                <c:pt idx="431">
                  <c:v>3</c:v>
                </c:pt>
                <c:pt idx="432">
                  <c:v>3.5</c:v>
                </c:pt>
                <c:pt idx="433">
                  <c:v>4</c:v>
                </c:pt>
                <c:pt idx="434">
                  <c:v>4.5</c:v>
                </c:pt>
                <c:pt idx="435">
                  <c:v>5</c:v>
                </c:pt>
                <c:pt idx="436">
                  <c:v>5.5</c:v>
                </c:pt>
                <c:pt idx="437">
                  <c:v>6</c:v>
                </c:pt>
                <c:pt idx="438">
                  <c:v>6.5</c:v>
                </c:pt>
                <c:pt idx="439">
                  <c:v>7</c:v>
                </c:pt>
                <c:pt idx="440">
                  <c:v>7.5</c:v>
                </c:pt>
                <c:pt idx="441">
                  <c:v>8</c:v>
                </c:pt>
                <c:pt idx="442">
                  <c:v>8.5</c:v>
                </c:pt>
                <c:pt idx="443">
                  <c:v>9</c:v>
                </c:pt>
                <c:pt idx="444">
                  <c:v>9.5</c:v>
                </c:pt>
                <c:pt idx="445">
                  <c:v>10</c:v>
                </c:pt>
                <c:pt idx="446">
                  <c:v>9.5</c:v>
                </c:pt>
                <c:pt idx="447">
                  <c:v>9</c:v>
                </c:pt>
                <c:pt idx="448">
                  <c:v>8.5</c:v>
                </c:pt>
                <c:pt idx="449">
                  <c:v>8</c:v>
                </c:pt>
                <c:pt idx="450">
                  <c:v>7.5</c:v>
                </c:pt>
                <c:pt idx="451">
                  <c:v>7</c:v>
                </c:pt>
                <c:pt idx="452">
                  <c:v>6.5</c:v>
                </c:pt>
                <c:pt idx="453">
                  <c:v>6</c:v>
                </c:pt>
                <c:pt idx="454">
                  <c:v>5.5</c:v>
                </c:pt>
                <c:pt idx="455">
                  <c:v>5</c:v>
                </c:pt>
                <c:pt idx="456">
                  <c:v>4.5</c:v>
                </c:pt>
                <c:pt idx="457">
                  <c:v>4</c:v>
                </c:pt>
                <c:pt idx="458">
                  <c:v>3.5</c:v>
                </c:pt>
                <c:pt idx="459">
                  <c:v>3</c:v>
                </c:pt>
                <c:pt idx="460">
                  <c:v>2.5</c:v>
                </c:pt>
                <c:pt idx="461">
                  <c:v>2</c:v>
                </c:pt>
                <c:pt idx="462">
                  <c:v>1.5999999999999992</c:v>
                </c:pt>
                <c:pt idx="463">
                  <c:v>1.9999999999999991</c:v>
                </c:pt>
                <c:pt idx="464">
                  <c:v>2.399999999999999</c:v>
                </c:pt>
                <c:pt idx="465">
                  <c:v>2.7999999999999989</c:v>
                </c:pt>
                <c:pt idx="466">
                  <c:v>3.1999999999999988</c:v>
                </c:pt>
                <c:pt idx="467">
                  <c:v>3.5999999999999988</c:v>
                </c:pt>
                <c:pt idx="468">
                  <c:v>3.9999999999999987</c:v>
                </c:pt>
                <c:pt idx="469">
                  <c:v>4.3999999999999986</c:v>
                </c:pt>
                <c:pt idx="470">
                  <c:v>4.7999999999999989</c:v>
                </c:pt>
                <c:pt idx="471">
                  <c:v>5.1999999999999993</c:v>
                </c:pt>
                <c:pt idx="472">
                  <c:v>5.5999999999999988</c:v>
                </c:pt>
                <c:pt idx="473">
                  <c:v>5.9999999999999982</c:v>
                </c:pt>
                <c:pt idx="474">
                  <c:v>6.3999999999999986</c:v>
                </c:pt>
                <c:pt idx="475">
                  <c:v>6.7999999999999989</c:v>
                </c:pt>
                <c:pt idx="476">
                  <c:v>7.1999999999999993</c:v>
                </c:pt>
                <c:pt idx="477">
                  <c:v>7.6</c:v>
                </c:pt>
                <c:pt idx="478">
                  <c:v>8</c:v>
                </c:pt>
                <c:pt idx="479">
                  <c:v>7.6</c:v>
                </c:pt>
                <c:pt idx="480">
                  <c:v>7.1999999999999993</c:v>
                </c:pt>
                <c:pt idx="481">
                  <c:v>6.7999999999999989</c:v>
                </c:pt>
                <c:pt idx="482">
                  <c:v>6.3999999999999986</c:v>
                </c:pt>
                <c:pt idx="483">
                  <c:v>5.9999999999999982</c:v>
                </c:pt>
                <c:pt idx="484">
                  <c:v>5.5999999999999988</c:v>
                </c:pt>
                <c:pt idx="485">
                  <c:v>5.1999999999999993</c:v>
                </c:pt>
                <c:pt idx="486">
                  <c:v>4.7999999999999989</c:v>
                </c:pt>
                <c:pt idx="487">
                  <c:v>4.3999999999999986</c:v>
                </c:pt>
                <c:pt idx="488">
                  <c:v>3.9999999999999987</c:v>
                </c:pt>
                <c:pt idx="489">
                  <c:v>3.5999999999999988</c:v>
                </c:pt>
                <c:pt idx="490">
                  <c:v>3.1999999999999988</c:v>
                </c:pt>
                <c:pt idx="491">
                  <c:v>2.7999999999999989</c:v>
                </c:pt>
                <c:pt idx="492">
                  <c:v>2.399999999999999</c:v>
                </c:pt>
                <c:pt idx="493">
                  <c:v>1.9999999999999991</c:v>
                </c:pt>
                <c:pt idx="494">
                  <c:v>1.5999999999999992</c:v>
                </c:pt>
                <c:pt idx="495">
                  <c:v>1.5999999999999992</c:v>
                </c:pt>
                <c:pt idx="496">
                  <c:v>1.9999999999999991</c:v>
                </c:pt>
                <c:pt idx="497">
                  <c:v>2.399999999999999</c:v>
                </c:pt>
                <c:pt idx="498">
                  <c:v>2.7999999999999989</c:v>
                </c:pt>
                <c:pt idx="499">
                  <c:v>3.1999999999999988</c:v>
                </c:pt>
                <c:pt idx="500">
                  <c:v>3.5999999999999988</c:v>
                </c:pt>
                <c:pt idx="501">
                  <c:v>3.9999999999999987</c:v>
                </c:pt>
                <c:pt idx="502">
                  <c:v>4.3999999999999986</c:v>
                </c:pt>
                <c:pt idx="503">
                  <c:v>4.7999999999999989</c:v>
                </c:pt>
                <c:pt idx="504">
                  <c:v>5.1999999999999993</c:v>
                </c:pt>
                <c:pt idx="505">
                  <c:v>5.5999999999999988</c:v>
                </c:pt>
                <c:pt idx="506">
                  <c:v>5.9999999999999982</c:v>
                </c:pt>
                <c:pt idx="507">
                  <c:v>6.3999999999999986</c:v>
                </c:pt>
                <c:pt idx="508">
                  <c:v>6.7999999999999989</c:v>
                </c:pt>
                <c:pt idx="509">
                  <c:v>7.1999999999999993</c:v>
                </c:pt>
                <c:pt idx="510">
                  <c:v>7.6</c:v>
                </c:pt>
                <c:pt idx="511">
                  <c:v>8</c:v>
                </c:pt>
                <c:pt idx="512">
                  <c:v>7.6</c:v>
                </c:pt>
                <c:pt idx="513">
                  <c:v>7.1999999999999993</c:v>
                </c:pt>
                <c:pt idx="514">
                  <c:v>6.7999999999999989</c:v>
                </c:pt>
                <c:pt idx="515">
                  <c:v>6.3999999999999986</c:v>
                </c:pt>
                <c:pt idx="516">
                  <c:v>5.9999999999999982</c:v>
                </c:pt>
                <c:pt idx="517">
                  <c:v>5.5999999999999988</c:v>
                </c:pt>
                <c:pt idx="518">
                  <c:v>5.1999999999999993</c:v>
                </c:pt>
                <c:pt idx="519">
                  <c:v>4.7999999999999989</c:v>
                </c:pt>
                <c:pt idx="520">
                  <c:v>4.3999999999999986</c:v>
                </c:pt>
                <c:pt idx="521">
                  <c:v>3.9999999999999987</c:v>
                </c:pt>
                <c:pt idx="522">
                  <c:v>3.5999999999999988</c:v>
                </c:pt>
                <c:pt idx="523">
                  <c:v>3.1999999999999988</c:v>
                </c:pt>
                <c:pt idx="524">
                  <c:v>2.7999999999999989</c:v>
                </c:pt>
                <c:pt idx="525">
                  <c:v>2.399999999999999</c:v>
                </c:pt>
                <c:pt idx="526">
                  <c:v>1.9999999999999991</c:v>
                </c:pt>
                <c:pt idx="527">
                  <c:v>1.5999999999999992</c:v>
                </c:pt>
                <c:pt idx="528">
                  <c:v>1.4000000000000004</c:v>
                </c:pt>
                <c:pt idx="529">
                  <c:v>1.7500000000000004</c:v>
                </c:pt>
                <c:pt idx="530">
                  <c:v>2.1000000000000005</c:v>
                </c:pt>
                <c:pt idx="531">
                  <c:v>2.4500000000000006</c:v>
                </c:pt>
                <c:pt idx="532">
                  <c:v>2.8000000000000007</c:v>
                </c:pt>
                <c:pt idx="533">
                  <c:v>3.1500000000000008</c:v>
                </c:pt>
                <c:pt idx="534">
                  <c:v>3.5000000000000009</c:v>
                </c:pt>
                <c:pt idx="535">
                  <c:v>3.850000000000001</c:v>
                </c:pt>
                <c:pt idx="536">
                  <c:v>4.2000000000000011</c:v>
                </c:pt>
                <c:pt idx="537">
                  <c:v>4.5500000000000016</c:v>
                </c:pt>
                <c:pt idx="538">
                  <c:v>4.9000000000000021</c:v>
                </c:pt>
                <c:pt idx="539">
                  <c:v>5.2500000000000018</c:v>
                </c:pt>
                <c:pt idx="540">
                  <c:v>5.6000000000000014</c:v>
                </c:pt>
                <c:pt idx="541">
                  <c:v>5.9500000000000011</c:v>
                </c:pt>
                <c:pt idx="542">
                  <c:v>6.3000000000000007</c:v>
                </c:pt>
                <c:pt idx="543">
                  <c:v>6.65</c:v>
                </c:pt>
                <c:pt idx="544">
                  <c:v>7</c:v>
                </c:pt>
                <c:pt idx="545">
                  <c:v>6.65</c:v>
                </c:pt>
                <c:pt idx="546">
                  <c:v>6.3000000000000007</c:v>
                </c:pt>
                <c:pt idx="547">
                  <c:v>5.9500000000000011</c:v>
                </c:pt>
                <c:pt idx="548">
                  <c:v>5.6000000000000014</c:v>
                </c:pt>
                <c:pt idx="549">
                  <c:v>5.2500000000000018</c:v>
                </c:pt>
                <c:pt idx="550">
                  <c:v>4.9000000000000021</c:v>
                </c:pt>
                <c:pt idx="551">
                  <c:v>4.5500000000000016</c:v>
                </c:pt>
                <c:pt idx="552">
                  <c:v>4.2000000000000011</c:v>
                </c:pt>
                <c:pt idx="553">
                  <c:v>3.850000000000001</c:v>
                </c:pt>
                <c:pt idx="554">
                  <c:v>3.5000000000000009</c:v>
                </c:pt>
                <c:pt idx="555">
                  <c:v>3.1500000000000008</c:v>
                </c:pt>
                <c:pt idx="556">
                  <c:v>2.8000000000000007</c:v>
                </c:pt>
                <c:pt idx="557">
                  <c:v>2.4500000000000006</c:v>
                </c:pt>
                <c:pt idx="558">
                  <c:v>2.1000000000000005</c:v>
                </c:pt>
                <c:pt idx="559">
                  <c:v>1.7500000000000004</c:v>
                </c:pt>
                <c:pt idx="560">
                  <c:v>1.4000000000000004</c:v>
                </c:pt>
                <c:pt idx="561">
                  <c:v>1.8</c:v>
                </c:pt>
                <c:pt idx="562">
                  <c:v>2.25</c:v>
                </c:pt>
                <c:pt idx="563">
                  <c:v>2.6999999999999997</c:v>
                </c:pt>
                <c:pt idx="564">
                  <c:v>3.1499999999999995</c:v>
                </c:pt>
                <c:pt idx="565">
                  <c:v>3.5999999999999996</c:v>
                </c:pt>
                <c:pt idx="566">
                  <c:v>4.05</c:v>
                </c:pt>
                <c:pt idx="567">
                  <c:v>4.5</c:v>
                </c:pt>
                <c:pt idx="568">
                  <c:v>4.95</c:v>
                </c:pt>
                <c:pt idx="569">
                  <c:v>5.4</c:v>
                </c:pt>
                <c:pt idx="570">
                  <c:v>5.8500000000000005</c:v>
                </c:pt>
                <c:pt idx="571">
                  <c:v>6.3000000000000007</c:v>
                </c:pt>
                <c:pt idx="572">
                  <c:v>6.7500000000000009</c:v>
                </c:pt>
                <c:pt idx="573">
                  <c:v>7.2000000000000011</c:v>
                </c:pt>
                <c:pt idx="574">
                  <c:v>7.6500000000000012</c:v>
                </c:pt>
                <c:pt idx="575">
                  <c:v>8.1000000000000014</c:v>
                </c:pt>
                <c:pt idx="576">
                  <c:v>8.5500000000000007</c:v>
                </c:pt>
                <c:pt idx="577">
                  <c:v>9</c:v>
                </c:pt>
                <c:pt idx="578">
                  <c:v>8.5500000000000007</c:v>
                </c:pt>
                <c:pt idx="579">
                  <c:v>8.1000000000000014</c:v>
                </c:pt>
                <c:pt idx="580">
                  <c:v>7.6500000000000012</c:v>
                </c:pt>
                <c:pt idx="581">
                  <c:v>7.2000000000000011</c:v>
                </c:pt>
                <c:pt idx="582">
                  <c:v>6.7500000000000009</c:v>
                </c:pt>
                <c:pt idx="583">
                  <c:v>6.3000000000000007</c:v>
                </c:pt>
                <c:pt idx="584">
                  <c:v>5.8500000000000005</c:v>
                </c:pt>
                <c:pt idx="585">
                  <c:v>5.4</c:v>
                </c:pt>
                <c:pt idx="586">
                  <c:v>4.95</c:v>
                </c:pt>
                <c:pt idx="587">
                  <c:v>4.5</c:v>
                </c:pt>
                <c:pt idx="588">
                  <c:v>4.05</c:v>
                </c:pt>
                <c:pt idx="589">
                  <c:v>3.5999999999999996</c:v>
                </c:pt>
                <c:pt idx="590">
                  <c:v>3.1499999999999995</c:v>
                </c:pt>
                <c:pt idx="591">
                  <c:v>2.6999999999999997</c:v>
                </c:pt>
                <c:pt idx="592">
                  <c:v>2.25</c:v>
                </c:pt>
                <c:pt idx="593">
                  <c:v>1.8</c:v>
                </c:pt>
                <c:pt idx="594">
                  <c:v>2</c:v>
                </c:pt>
                <c:pt idx="595">
                  <c:v>2.5</c:v>
                </c:pt>
                <c:pt idx="596">
                  <c:v>3</c:v>
                </c:pt>
                <c:pt idx="597">
                  <c:v>3.5</c:v>
                </c:pt>
                <c:pt idx="598">
                  <c:v>4</c:v>
                </c:pt>
                <c:pt idx="599">
                  <c:v>4.5</c:v>
                </c:pt>
                <c:pt idx="600">
                  <c:v>5</c:v>
                </c:pt>
                <c:pt idx="601">
                  <c:v>5.5</c:v>
                </c:pt>
                <c:pt idx="602">
                  <c:v>6</c:v>
                </c:pt>
                <c:pt idx="603">
                  <c:v>6.5</c:v>
                </c:pt>
                <c:pt idx="604">
                  <c:v>7</c:v>
                </c:pt>
                <c:pt idx="605">
                  <c:v>7.5</c:v>
                </c:pt>
                <c:pt idx="606">
                  <c:v>8</c:v>
                </c:pt>
                <c:pt idx="607">
                  <c:v>8.5</c:v>
                </c:pt>
                <c:pt idx="608">
                  <c:v>9</c:v>
                </c:pt>
                <c:pt idx="609">
                  <c:v>9.5</c:v>
                </c:pt>
                <c:pt idx="610">
                  <c:v>10</c:v>
                </c:pt>
                <c:pt idx="611">
                  <c:v>9.5</c:v>
                </c:pt>
                <c:pt idx="612">
                  <c:v>9</c:v>
                </c:pt>
                <c:pt idx="613">
                  <c:v>8.5</c:v>
                </c:pt>
                <c:pt idx="614">
                  <c:v>8</c:v>
                </c:pt>
                <c:pt idx="615">
                  <c:v>7.5</c:v>
                </c:pt>
                <c:pt idx="616">
                  <c:v>7</c:v>
                </c:pt>
                <c:pt idx="617">
                  <c:v>6.5</c:v>
                </c:pt>
                <c:pt idx="618">
                  <c:v>6</c:v>
                </c:pt>
                <c:pt idx="619">
                  <c:v>5.5</c:v>
                </c:pt>
                <c:pt idx="620">
                  <c:v>5</c:v>
                </c:pt>
                <c:pt idx="621">
                  <c:v>4.5</c:v>
                </c:pt>
                <c:pt idx="622">
                  <c:v>4</c:v>
                </c:pt>
                <c:pt idx="623">
                  <c:v>3.5</c:v>
                </c:pt>
                <c:pt idx="624">
                  <c:v>3</c:v>
                </c:pt>
                <c:pt idx="625">
                  <c:v>2.5</c:v>
                </c:pt>
                <c:pt idx="626">
                  <c:v>2</c:v>
                </c:pt>
                <c:pt idx="627">
                  <c:v>2</c:v>
                </c:pt>
                <c:pt idx="628">
                  <c:v>2.5</c:v>
                </c:pt>
                <c:pt idx="629">
                  <c:v>3</c:v>
                </c:pt>
                <c:pt idx="630">
                  <c:v>3.5</c:v>
                </c:pt>
                <c:pt idx="631">
                  <c:v>4</c:v>
                </c:pt>
                <c:pt idx="632">
                  <c:v>4.5</c:v>
                </c:pt>
                <c:pt idx="633">
                  <c:v>5</c:v>
                </c:pt>
                <c:pt idx="634">
                  <c:v>5.5</c:v>
                </c:pt>
                <c:pt idx="635">
                  <c:v>6</c:v>
                </c:pt>
                <c:pt idx="636">
                  <c:v>6.5</c:v>
                </c:pt>
                <c:pt idx="637">
                  <c:v>7</c:v>
                </c:pt>
                <c:pt idx="638">
                  <c:v>7.5</c:v>
                </c:pt>
                <c:pt idx="639">
                  <c:v>8</c:v>
                </c:pt>
                <c:pt idx="640">
                  <c:v>8.5</c:v>
                </c:pt>
                <c:pt idx="641">
                  <c:v>9</c:v>
                </c:pt>
                <c:pt idx="642">
                  <c:v>9.5</c:v>
                </c:pt>
                <c:pt idx="643">
                  <c:v>10</c:v>
                </c:pt>
                <c:pt idx="644">
                  <c:v>9.5</c:v>
                </c:pt>
                <c:pt idx="645">
                  <c:v>9</c:v>
                </c:pt>
                <c:pt idx="646">
                  <c:v>8.5</c:v>
                </c:pt>
                <c:pt idx="647">
                  <c:v>8</c:v>
                </c:pt>
                <c:pt idx="648">
                  <c:v>7.5</c:v>
                </c:pt>
                <c:pt idx="649">
                  <c:v>7</c:v>
                </c:pt>
                <c:pt idx="650">
                  <c:v>6.5</c:v>
                </c:pt>
                <c:pt idx="651">
                  <c:v>6</c:v>
                </c:pt>
                <c:pt idx="652">
                  <c:v>5.5</c:v>
                </c:pt>
                <c:pt idx="653">
                  <c:v>5</c:v>
                </c:pt>
                <c:pt idx="654">
                  <c:v>4.5</c:v>
                </c:pt>
                <c:pt idx="655">
                  <c:v>4</c:v>
                </c:pt>
                <c:pt idx="656">
                  <c:v>3.5</c:v>
                </c:pt>
                <c:pt idx="657">
                  <c:v>3</c:v>
                </c:pt>
                <c:pt idx="658">
                  <c:v>2.5</c:v>
                </c:pt>
                <c:pt idx="659">
                  <c:v>2</c:v>
                </c:pt>
                <c:pt idx="660">
                  <c:v>1.9965270761876046</c:v>
                </c:pt>
                <c:pt idx="661">
                  <c:v>2.4956588452345057</c:v>
                </c:pt>
                <c:pt idx="662">
                  <c:v>2.9959890098853608</c:v>
                </c:pt>
                <c:pt idx="663">
                  <c:v>3.495903162059931</c:v>
                </c:pt>
                <c:pt idx="664">
                  <c:v>3.995317899497064</c:v>
                </c:pt>
                <c:pt idx="665">
                  <c:v>4.4941708655759998</c:v>
                </c:pt>
                <c:pt idx="666">
                  <c:v>4.9935231839733332</c:v>
                </c:pt>
                <c:pt idx="667">
                  <c:v>5.4934248448551521</c:v>
                </c:pt>
                <c:pt idx="668">
                  <c:v>5.9906486857744303</c:v>
                </c:pt>
                <c:pt idx="669">
                  <c:v>6.4904102771120584</c:v>
                </c:pt>
                <c:pt idx="670">
                  <c:v>6.9864480916168548</c:v>
                </c:pt>
                <c:pt idx="671">
                  <c:v>7.488154439031999</c:v>
                </c:pt>
                <c:pt idx="672">
                  <c:v>7.9916269359999985</c:v>
                </c:pt>
                <c:pt idx="673">
                  <c:v>8.4926959999999987</c:v>
                </c:pt>
                <c:pt idx="674">
                  <c:v>8.9964999999999993</c:v>
                </c:pt>
                <c:pt idx="675">
                  <c:v>9.5</c:v>
                </c:pt>
                <c:pt idx="676">
                  <c:v>10</c:v>
                </c:pt>
                <c:pt idx="677">
                  <c:v>9.5</c:v>
                </c:pt>
                <c:pt idx="678">
                  <c:v>9</c:v>
                </c:pt>
                <c:pt idx="679">
                  <c:v>8.5</c:v>
                </c:pt>
                <c:pt idx="680">
                  <c:v>8</c:v>
                </c:pt>
                <c:pt idx="681">
                  <c:v>7.5</c:v>
                </c:pt>
                <c:pt idx="682">
                  <c:v>7</c:v>
                </c:pt>
                <c:pt idx="683">
                  <c:v>6.5</c:v>
                </c:pt>
                <c:pt idx="684">
                  <c:v>6</c:v>
                </c:pt>
                <c:pt idx="685">
                  <c:v>5.5</c:v>
                </c:pt>
                <c:pt idx="686">
                  <c:v>5</c:v>
                </c:pt>
                <c:pt idx="687">
                  <c:v>4.5</c:v>
                </c:pt>
                <c:pt idx="688">
                  <c:v>4</c:v>
                </c:pt>
                <c:pt idx="689">
                  <c:v>3.5</c:v>
                </c:pt>
                <c:pt idx="690">
                  <c:v>3</c:v>
                </c:pt>
                <c:pt idx="691">
                  <c:v>2.5</c:v>
                </c:pt>
                <c:pt idx="692">
                  <c:v>2</c:v>
                </c:pt>
                <c:pt idx="693">
                  <c:v>2</c:v>
                </c:pt>
                <c:pt idx="694">
                  <c:v>2.5</c:v>
                </c:pt>
                <c:pt idx="695">
                  <c:v>3</c:v>
                </c:pt>
                <c:pt idx="696">
                  <c:v>3.5</c:v>
                </c:pt>
                <c:pt idx="697">
                  <c:v>4</c:v>
                </c:pt>
                <c:pt idx="698">
                  <c:v>4.5</c:v>
                </c:pt>
                <c:pt idx="699">
                  <c:v>5</c:v>
                </c:pt>
                <c:pt idx="700">
                  <c:v>5.5</c:v>
                </c:pt>
                <c:pt idx="701">
                  <c:v>6</c:v>
                </c:pt>
                <c:pt idx="702">
                  <c:v>6.5</c:v>
                </c:pt>
                <c:pt idx="703">
                  <c:v>7</c:v>
                </c:pt>
                <c:pt idx="704">
                  <c:v>7.5</c:v>
                </c:pt>
                <c:pt idx="705">
                  <c:v>8</c:v>
                </c:pt>
                <c:pt idx="706">
                  <c:v>8.5</c:v>
                </c:pt>
                <c:pt idx="707">
                  <c:v>9</c:v>
                </c:pt>
                <c:pt idx="708">
                  <c:v>9.5</c:v>
                </c:pt>
                <c:pt idx="709">
                  <c:v>10</c:v>
                </c:pt>
                <c:pt idx="710">
                  <c:v>9.5</c:v>
                </c:pt>
                <c:pt idx="711">
                  <c:v>9</c:v>
                </c:pt>
                <c:pt idx="712">
                  <c:v>8.5</c:v>
                </c:pt>
                <c:pt idx="713">
                  <c:v>8</c:v>
                </c:pt>
                <c:pt idx="714">
                  <c:v>7.5</c:v>
                </c:pt>
                <c:pt idx="715">
                  <c:v>7</c:v>
                </c:pt>
                <c:pt idx="716">
                  <c:v>6.5</c:v>
                </c:pt>
                <c:pt idx="717">
                  <c:v>6</c:v>
                </c:pt>
                <c:pt idx="718">
                  <c:v>5.5</c:v>
                </c:pt>
                <c:pt idx="719">
                  <c:v>5</c:v>
                </c:pt>
                <c:pt idx="720">
                  <c:v>4.5</c:v>
                </c:pt>
                <c:pt idx="721">
                  <c:v>4</c:v>
                </c:pt>
                <c:pt idx="722">
                  <c:v>3.5</c:v>
                </c:pt>
                <c:pt idx="723">
                  <c:v>3</c:v>
                </c:pt>
                <c:pt idx="724">
                  <c:v>2.5</c:v>
                </c:pt>
                <c:pt idx="725">
                  <c:v>2</c:v>
                </c:pt>
                <c:pt idx="726">
                  <c:v>1.5999999999999992</c:v>
                </c:pt>
                <c:pt idx="727">
                  <c:v>1.9999999999999991</c:v>
                </c:pt>
                <c:pt idx="728">
                  <c:v>2.399999999999999</c:v>
                </c:pt>
                <c:pt idx="729">
                  <c:v>2.7999999999999989</c:v>
                </c:pt>
                <c:pt idx="730">
                  <c:v>3.1999999999999988</c:v>
                </c:pt>
                <c:pt idx="731">
                  <c:v>3.5999999999999988</c:v>
                </c:pt>
                <c:pt idx="732">
                  <c:v>3.9999999999999987</c:v>
                </c:pt>
                <c:pt idx="733">
                  <c:v>4.3999999999999986</c:v>
                </c:pt>
                <c:pt idx="734">
                  <c:v>4.7999999999999989</c:v>
                </c:pt>
                <c:pt idx="735">
                  <c:v>5.1999999999999993</c:v>
                </c:pt>
                <c:pt idx="736">
                  <c:v>5.5999999999999988</c:v>
                </c:pt>
                <c:pt idx="737">
                  <c:v>5.9999999999999982</c:v>
                </c:pt>
                <c:pt idx="738">
                  <c:v>6.3999999999999986</c:v>
                </c:pt>
                <c:pt idx="739">
                  <c:v>6.7999999999999989</c:v>
                </c:pt>
                <c:pt idx="740">
                  <c:v>7.1999999999999993</c:v>
                </c:pt>
                <c:pt idx="741">
                  <c:v>7.6</c:v>
                </c:pt>
                <c:pt idx="742">
                  <c:v>8</c:v>
                </c:pt>
                <c:pt idx="743">
                  <c:v>7.6</c:v>
                </c:pt>
                <c:pt idx="744">
                  <c:v>7.1999999999999993</c:v>
                </c:pt>
                <c:pt idx="745">
                  <c:v>6.7999999999999989</c:v>
                </c:pt>
                <c:pt idx="746">
                  <c:v>6.3999999999999986</c:v>
                </c:pt>
                <c:pt idx="747">
                  <c:v>5.9999999999999982</c:v>
                </c:pt>
                <c:pt idx="748">
                  <c:v>5.5999999999999988</c:v>
                </c:pt>
                <c:pt idx="749">
                  <c:v>5.1999999999999993</c:v>
                </c:pt>
                <c:pt idx="750">
                  <c:v>4.7999999999999989</c:v>
                </c:pt>
                <c:pt idx="751">
                  <c:v>4.3999999999999986</c:v>
                </c:pt>
                <c:pt idx="752">
                  <c:v>3.9999999999999987</c:v>
                </c:pt>
                <c:pt idx="753">
                  <c:v>3.5999999999999988</c:v>
                </c:pt>
                <c:pt idx="754">
                  <c:v>3.1999999999999988</c:v>
                </c:pt>
                <c:pt idx="755">
                  <c:v>2.7999999999999989</c:v>
                </c:pt>
                <c:pt idx="756">
                  <c:v>2.399999999999999</c:v>
                </c:pt>
                <c:pt idx="757">
                  <c:v>1.9999999999999991</c:v>
                </c:pt>
                <c:pt idx="758">
                  <c:v>1.5999999999999992</c:v>
                </c:pt>
                <c:pt idx="759">
                  <c:v>2</c:v>
                </c:pt>
                <c:pt idx="760">
                  <c:v>2.5</c:v>
                </c:pt>
                <c:pt idx="761">
                  <c:v>3</c:v>
                </c:pt>
                <c:pt idx="762">
                  <c:v>3.5</c:v>
                </c:pt>
                <c:pt idx="763">
                  <c:v>4</c:v>
                </c:pt>
                <c:pt idx="764">
                  <c:v>4.5</c:v>
                </c:pt>
                <c:pt idx="765">
                  <c:v>5</c:v>
                </c:pt>
                <c:pt idx="766">
                  <c:v>5.5</c:v>
                </c:pt>
                <c:pt idx="767">
                  <c:v>6</c:v>
                </c:pt>
                <c:pt idx="768">
                  <c:v>6.5</c:v>
                </c:pt>
                <c:pt idx="769">
                  <c:v>7</c:v>
                </c:pt>
                <c:pt idx="770">
                  <c:v>7.5</c:v>
                </c:pt>
                <c:pt idx="771">
                  <c:v>8</c:v>
                </c:pt>
                <c:pt idx="772">
                  <c:v>8.5</c:v>
                </c:pt>
                <c:pt idx="773">
                  <c:v>9</c:v>
                </c:pt>
                <c:pt idx="774">
                  <c:v>9.5</c:v>
                </c:pt>
                <c:pt idx="775">
                  <c:v>10</c:v>
                </c:pt>
                <c:pt idx="776">
                  <c:v>9.5</c:v>
                </c:pt>
                <c:pt idx="777">
                  <c:v>9</c:v>
                </c:pt>
                <c:pt idx="778">
                  <c:v>8.5</c:v>
                </c:pt>
                <c:pt idx="779">
                  <c:v>8</c:v>
                </c:pt>
                <c:pt idx="780">
                  <c:v>7.5</c:v>
                </c:pt>
                <c:pt idx="781">
                  <c:v>7</c:v>
                </c:pt>
                <c:pt idx="782">
                  <c:v>6.5</c:v>
                </c:pt>
                <c:pt idx="783">
                  <c:v>6</c:v>
                </c:pt>
                <c:pt idx="784">
                  <c:v>5.5</c:v>
                </c:pt>
                <c:pt idx="785">
                  <c:v>5</c:v>
                </c:pt>
                <c:pt idx="786">
                  <c:v>4.5</c:v>
                </c:pt>
                <c:pt idx="787">
                  <c:v>4</c:v>
                </c:pt>
                <c:pt idx="788">
                  <c:v>3.5</c:v>
                </c:pt>
                <c:pt idx="789">
                  <c:v>3</c:v>
                </c:pt>
                <c:pt idx="790">
                  <c:v>2.5</c:v>
                </c:pt>
                <c:pt idx="791">
                  <c:v>2</c:v>
                </c:pt>
                <c:pt idx="792">
                  <c:v>2</c:v>
                </c:pt>
                <c:pt idx="793">
                  <c:v>2.5</c:v>
                </c:pt>
                <c:pt idx="794">
                  <c:v>3</c:v>
                </c:pt>
                <c:pt idx="795">
                  <c:v>3.5</c:v>
                </c:pt>
                <c:pt idx="796">
                  <c:v>4</c:v>
                </c:pt>
                <c:pt idx="797">
                  <c:v>4.5</c:v>
                </c:pt>
                <c:pt idx="798">
                  <c:v>5</c:v>
                </c:pt>
                <c:pt idx="799">
                  <c:v>5.5</c:v>
                </c:pt>
                <c:pt idx="800">
                  <c:v>6</c:v>
                </c:pt>
                <c:pt idx="801">
                  <c:v>6.5</c:v>
                </c:pt>
                <c:pt idx="802">
                  <c:v>7</c:v>
                </c:pt>
                <c:pt idx="803">
                  <c:v>7.5</c:v>
                </c:pt>
                <c:pt idx="804">
                  <c:v>8</c:v>
                </c:pt>
                <c:pt idx="805">
                  <c:v>8.5</c:v>
                </c:pt>
                <c:pt idx="806">
                  <c:v>9</c:v>
                </c:pt>
                <c:pt idx="807">
                  <c:v>9.5</c:v>
                </c:pt>
                <c:pt idx="808">
                  <c:v>10</c:v>
                </c:pt>
                <c:pt idx="809">
                  <c:v>9.5</c:v>
                </c:pt>
                <c:pt idx="810">
                  <c:v>9</c:v>
                </c:pt>
                <c:pt idx="811">
                  <c:v>8.5</c:v>
                </c:pt>
                <c:pt idx="812">
                  <c:v>8</c:v>
                </c:pt>
                <c:pt idx="813">
                  <c:v>7.5</c:v>
                </c:pt>
                <c:pt idx="814">
                  <c:v>7</c:v>
                </c:pt>
                <c:pt idx="815">
                  <c:v>6.5</c:v>
                </c:pt>
                <c:pt idx="816">
                  <c:v>6</c:v>
                </c:pt>
                <c:pt idx="817">
                  <c:v>5.5</c:v>
                </c:pt>
                <c:pt idx="818">
                  <c:v>5</c:v>
                </c:pt>
                <c:pt idx="819">
                  <c:v>4.5</c:v>
                </c:pt>
                <c:pt idx="820">
                  <c:v>4</c:v>
                </c:pt>
                <c:pt idx="821">
                  <c:v>3.5</c:v>
                </c:pt>
                <c:pt idx="822">
                  <c:v>3</c:v>
                </c:pt>
                <c:pt idx="823">
                  <c:v>2.5</c:v>
                </c:pt>
                <c:pt idx="824">
                  <c:v>2</c:v>
                </c:pt>
                <c:pt idx="825">
                  <c:v>2</c:v>
                </c:pt>
                <c:pt idx="826">
                  <c:v>2.5</c:v>
                </c:pt>
                <c:pt idx="827">
                  <c:v>3</c:v>
                </c:pt>
                <c:pt idx="828">
                  <c:v>3.5</c:v>
                </c:pt>
                <c:pt idx="829">
                  <c:v>4</c:v>
                </c:pt>
                <c:pt idx="830">
                  <c:v>4.5</c:v>
                </c:pt>
                <c:pt idx="831">
                  <c:v>5</c:v>
                </c:pt>
                <c:pt idx="832">
                  <c:v>5.5</c:v>
                </c:pt>
                <c:pt idx="833">
                  <c:v>6</c:v>
                </c:pt>
                <c:pt idx="834">
                  <c:v>6.5</c:v>
                </c:pt>
                <c:pt idx="835">
                  <c:v>7</c:v>
                </c:pt>
                <c:pt idx="836">
                  <c:v>7.5</c:v>
                </c:pt>
                <c:pt idx="837">
                  <c:v>8</c:v>
                </c:pt>
                <c:pt idx="838">
                  <c:v>8.5</c:v>
                </c:pt>
                <c:pt idx="839">
                  <c:v>9</c:v>
                </c:pt>
                <c:pt idx="840">
                  <c:v>9.5</c:v>
                </c:pt>
                <c:pt idx="841">
                  <c:v>10</c:v>
                </c:pt>
                <c:pt idx="842">
                  <c:v>9.5</c:v>
                </c:pt>
                <c:pt idx="843">
                  <c:v>9</c:v>
                </c:pt>
                <c:pt idx="844">
                  <c:v>8.5</c:v>
                </c:pt>
                <c:pt idx="845">
                  <c:v>8</c:v>
                </c:pt>
                <c:pt idx="846">
                  <c:v>7.5</c:v>
                </c:pt>
                <c:pt idx="847">
                  <c:v>7</c:v>
                </c:pt>
                <c:pt idx="848">
                  <c:v>6.5</c:v>
                </c:pt>
                <c:pt idx="849">
                  <c:v>6</c:v>
                </c:pt>
                <c:pt idx="850">
                  <c:v>5.5</c:v>
                </c:pt>
                <c:pt idx="851">
                  <c:v>5</c:v>
                </c:pt>
                <c:pt idx="852">
                  <c:v>4.5</c:v>
                </c:pt>
                <c:pt idx="853">
                  <c:v>4</c:v>
                </c:pt>
                <c:pt idx="854">
                  <c:v>3.5</c:v>
                </c:pt>
                <c:pt idx="855">
                  <c:v>3</c:v>
                </c:pt>
                <c:pt idx="856">
                  <c:v>2.5</c:v>
                </c:pt>
                <c:pt idx="857">
                  <c:v>2</c:v>
                </c:pt>
                <c:pt idx="858">
                  <c:v>1.8</c:v>
                </c:pt>
                <c:pt idx="859">
                  <c:v>2.25</c:v>
                </c:pt>
                <c:pt idx="860">
                  <c:v>2.6999999999999997</c:v>
                </c:pt>
                <c:pt idx="861">
                  <c:v>3.1499999999999995</c:v>
                </c:pt>
                <c:pt idx="862">
                  <c:v>3.5999999999999996</c:v>
                </c:pt>
                <c:pt idx="863">
                  <c:v>4.05</c:v>
                </c:pt>
                <c:pt idx="864">
                  <c:v>4.5</c:v>
                </c:pt>
                <c:pt idx="865">
                  <c:v>4.95</c:v>
                </c:pt>
                <c:pt idx="866">
                  <c:v>5.4</c:v>
                </c:pt>
                <c:pt idx="867">
                  <c:v>5.8500000000000005</c:v>
                </c:pt>
                <c:pt idx="868">
                  <c:v>6.3000000000000007</c:v>
                </c:pt>
                <c:pt idx="869">
                  <c:v>6.7500000000000009</c:v>
                </c:pt>
                <c:pt idx="870">
                  <c:v>7.2000000000000011</c:v>
                </c:pt>
                <c:pt idx="871">
                  <c:v>7.6500000000000012</c:v>
                </c:pt>
                <c:pt idx="872">
                  <c:v>8.1000000000000014</c:v>
                </c:pt>
                <c:pt idx="873">
                  <c:v>8.5500000000000007</c:v>
                </c:pt>
                <c:pt idx="874">
                  <c:v>9</c:v>
                </c:pt>
                <c:pt idx="875">
                  <c:v>8.5500000000000007</c:v>
                </c:pt>
                <c:pt idx="876">
                  <c:v>8.1000000000000014</c:v>
                </c:pt>
                <c:pt idx="877">
                  <c:v>7.6500000000000012</c:v>
                </c:pt>
                <c:pt idx="878">
                  <c:v>7.2000000000000011</c:v>
                </c:pt>
                <c:pt idx="879">
                  <c:v>6.7500000000000009</c:v>
                </c:pt>
                <c:pt idx="880">
                  <c:v>6.3000000000000007</c:v>
                </c:pt>
                <c:pt idx="881">
                  <c:v>5.8500000000000005</c:v>
                </c:pt>
                <c:pt idx="882">
                  <c:v>5.4</c:v>
                </c:pt>
                <c:pt idx="883">
                  <c:v>4.95</c:v>
                </c:pt>
                <c:pt idx="884">
                  <c:v>4.5</c:v>
                </c:pt>
                <c:pt idx="885">
                  <c:v>4.05</c:v>
                </c:pt>
                <c:pt idx="886">
                  <c:v>3.5999999999999996</c:v>
                </c:pt>
                <c:pt idx="887">
                  <c:v>3.1499999999999995</c:v>
                </c:pt>
                <c:pt idx="888">
                  <c:v>2.6999999999999997</c:v>
                </c:pt>
                <c:pt idx="889">
                  <c:v>2.25</c:v>
                </c:pt>
                <c:pt idx="890">
                  <c:v>1.8</c:v>
                </c:pt>
                <c:pt idx="891">
                  <c:v>2</c:v>
                </c:pt>
                <c:pt idx="892">
                  <c:v>2.5</c:v>
                </c:pt>
                <c:pt idx="893">
                  <c:v>3</c:v>
                </c:pt>
                <c:pt idx="894">
                  <c:v>3.5</c:v>
                </c:pt>
                <c:pt idx="895">
                  <c:v>4</c:v>
                </c:pt>
                <c:pt idx="896">
                  <c:v>4.5</c:v>
                </c:pt>
                <c:pt idx="897">
                  <c:v>5</c:v>
                </c:pt>
                <c:pt idx="898">
                  <c:v>5.5</c:v>
                </c:pt>
                <c:pt idx="899">
                  <c:v>6</c:v>
                </c:pt>
                <c:pt idx="900">
                  <c:v>6.5</c:v>
                </c:pt>
                <c:pt idx="901">
                  <c:v>7</c:v>
                </c:pt>
                <c:pt idx="902">
                  <c:v>7.5</c:v>
                </c:pt>
                <c:pt idx="903">
                  <c:v>8</c:v>
                </c:pt>
                <c:pt idx="904">
                  <c:v>8.5</c:v>
                </c:pt>
                <c:pt idx="905">
                  <c:v>9</c:v>
                </c:pt>
                <c:pt idx="906">
                  <c:v>9.5</c:v>
                </c:pt>
                <c:pt idx="907">
                  <c:v>10</c:v>
                </c:pt>
                <c:pt idx="908">
                  <c:v>9.5</c:v>
                </c:pt>
                <c:pt idx="909">
                  <c:v>9</c:v>
                </c:pt>
                <c:pt idx="910">
                  <c:v>8.5</c:v>
                </c:pt>
                <c:pt idx="911">
                  <c:v>8</c:v>
                </c:pt>
                <c:pt idx="912">
                  <c:v>7.5</c:v>
                </c:pt>
                <c:pt idx="913">
                  <c:v>7</c:v>
                </c:pt>
                <c:pt idx="914">
                  <c:v>6.5</c:v>
                </c:pt>
                <c:pt idx="915">
                  <c:v>6</c:v>
                </c:pt>
                <c:pt idx="916">
                  <c:v>5.5</c:v>
                </c:pt>
                <c:pt idx="917">
                  <c:v>5</c:v>
                </c:pt>
                <c:pt idx="918">
                  <c:v>4.5</c:v>
                </c:pt>
                <c:pt idx="919">
                  <c:v>4</c:v>
                </c:pt>
                <c:pt idx="920">
                  <c:v>3.5</c:v>
                </c:pt>
                <c:pt idx="921">
                  <c:v>3</c:v>
                </c:pt>
                <c:pt idx="922">
                  <c:v>2.5</c:v>
                </c:pt>
                <c:pt idx="923">
                  <c:v>2</c:v>
                </c:pt>
                <c:pt idx="924">
                  <c:v>2</c:v>
                </c:pt>
                <c:pt idx="925">
                  <c:v>2.5</c:v>
                </c:pt>
                <c:pt idx="926">
                  <c:v>3</c:v>
                </c:pt>
                <c:pt idx="927">
                  <c:v>3.5</c:v>
                </c:pt>
                <c:pt idx="928">
                  <c:v>4</c:v>
                </c:pt>
                <c:pt idx="929">
                  <c:v>4.5</c:v>
                </c:pt>
                <c:pt idx="930">
                  <c:v>5</c:v>
                </c:pt>
                <c:pt idx="931">
                  <c:v>5.5</c:v>
                </c:pt>
                <c:pt idx="932">
                  <c:v>6</c:v>
                </c:pt>
                <c:pt idx="933">
                  <c:v>6.5</c:v>
                </c:pt>
                <c:pt idx="934">
                  <c:v>7</c:v>
                </c:pt>
                <c:pt idx="935">
                  <c:v>7.5</c:v>
                </c:pt>
                <c:pt idx="936">
                  <c:v>8</c:v>
                </c:pt>
                <c:pt idx="937">
                  <c:v>8.5</c:v>
                </c:pt>
                <c:pt idx="938">
                  <c:v>9</c:v>
                </c:pt>
                <c:pt idx="939">
                  <c:v>9.5</c:v>
                </c:pt>
                <c:pt idx="940">
                  <c:v>10</c:v>
                </c:pt>
                <c:pt idx="941">
                  <c:v>9.5</c:v>
                </c:pt>
                <c:pt idx="942">
                  <c:v>9</c:v>
                </c:pt>
                <c:pt idx="943">
                  <c:v>8.5</c:v>
                </c:pt>
                <c:pt idx="944">
                  <c:v>8</c:v>
                </c:pt>
                <c:pt idx="945">
                  <c:v>7.5</c:v>
                </c:pt>
                <c:pt idx="946">
                  <c:v>7</c:v>
                </c:pt>
                <c:pt idx="947">
                  <c:v>6.5</c:v>
                </c:pt>
                <c:pt idx="948">
                  <c:v>6</c:v>
                </c:pt>
                <c:pt idx="949">
                  <c:v>5.5</c:v>
                </c:pt>
                <c:pt idx="950">
                  <c:v>5</c:v>
                </c:pt>
                <c:pt idx="951">
                  <c:v>4.5</c:v>
                </c:pt>
                <c:pt idx="952">
                  <c:v>4</c:v>
                </c:pt>
                <c:pt idx="953">
                  <c:v>3.5</c:v>
                </c:pt>
                <c:pt idx="954">
                  <c:v>3</c:v>
                </c:pt>
                <c:pt idx="955">
                  <c:v>2.5</c:v>
                </c:pt>
                <c:pt idx="956">
                  <c:v>2</c:v>
                </c:pt>
                <c:pt idx="957">
                  <c:v>1.8</c:v>
                </c:pt>
                <c:pt idx="958">
                  <c:v>2.25</c:v>
                </c:pt>
                <c:pt idx="959">
                  <c:v>2.6999999999999997</c:v>
                </c:pt>
                <c:pt idx="960">
                  <c:v>3.1499999999999995</c:v>
                </c:pt>
                <c:pt idx="961">
                  <c:v>3.5999999999999996</c:v>
                </c:pt>
                <c:pt idx="962">
                  <c:v>4.05</c:v>
                </c:pt>
                <c:pt idx="963">
                  <c:v>4.5</c:v>
                </c:pt>
                <c:pt idx="964">
                  <c:v>4.95</c:v>
                </c:pt>
                <c:pt idx="965">
                  <c:v>5.4</c:v>
                </c:pt>
                <c:pt idx="966">
                  <c:v>5.8500000000000005</c:v>
                </c:pt>
                <c:pt idx="967">
                  <c:v>6.3000000000000007</c:v>
                </c:pt>
                <c:pt idx="968">
                  <c:v>6.7500000000000009</c:v>
                </c:pt>
                <c:pt idx="969">
                  <c:v>7.2000000000000011</c:v>
                </c:pt>
                <c:pt idx="970">
                  <c:v>7.6500000000000012</c:v>
                </c:pt>
                <c:pt idx="971">
                  <c:v>8.1000000000000014</c:v>
                </c:pt>
                <c:pt idx="972">
                  <c:v>8.5500000000000007</c:v>
                </c:pt>
                <c:pt idx="973">
                  <c:v>9</c:v>
                </c:pt>
                <c:pt idx="974">
                  <c:v>8.5500000000000007</c:v>
                </c:pt>
                <c:pt idx="975">
                  <c:v>8.1000000000000014</c:v>
                </c:pt>
                <c:pt idx="976">
                  <c:v>7.6500000000000012</c:v>
                </c:pt>
                <c:pt idx="977">
                  <c:v>7.2000000000000011</c:v>
                </c:pt>
                <c:pt idx="978">
                  <c:v>6.7500000000000009</c:v>
                </c:pt>
                <c:pt idx="979">
                  <c:v>6.3000000000000007</c:v>
                </c:pt>
                <c:pt idx="980">
                  <c:v>5.8500000000000005</c:v>
                </c:pt>
                <c:pt idx="981">
                  <c:v>5.4</c:v>
                </c:pt>
                <c:pt idx="982">
                  <c:v>4.95</c:v>
                </c:pt>
                <c:pt idx="983">
                  <c:v>4.5</c:v>
                </c:pt>
                <c:pt idx="984">
                  <c:v>4.05</c:v>
                </c:pt>
                <c:pt idx="985">
                  <c:v>3.5999999999999996</c:v>
                </c:pt>
                <c:pt idx="986">
                  <c:v>3.1499999999999995</c:v>
                </c:pt>
                <c:pt idx="987">
                  <c:v>2.6999999999999997</c:v>
                </c:pt>
                <c:pt idx="988">
                  <c:v>2.25</c:v>
                </c:pt>
                <c:pt idx="989">
                  <c:v>1.8</c:v>
                </c:pt>
                <c:pt idx="990">
                  <c:v>1.8</c:v>
                </c:pt>
                <c:pt idx="991">
                  <c:v>2.25</c:v>
                </c:pt>
                <c:pt idx="992">
                  <c:v>2.6999999999999997</c:v>
                </c:pt>
                <c:pt idx="993">
                  <c:v>3.1499999999999995</c:v>
                </c:pt>
                <c:pt idx="994">
                  <c:v>3.5999999999999996</c:v>
                </c:pt>
                <c:pt idx="995">
                  <c:v>4.05</c:v>
                </c:pt>
                <c:pt idx="996">
                  <c:v>4.5</c:v>
                </c:pt>
                <c:pt idx="997">
                  <c:v>4.95</c:v>
                </c:pt>
                <c:pt idx="998">
                  <c:v>5.4</c:v>
                </c:pt>
                <c:pt idx="999">
                  <c:v>5.8500000000000005</c:v>
                </c:pt>
                <c:pt idx="1000">
                  <c:v>6.3000000000000007</c:v>
                </c:pt>
                <c:pt idx="1001">
                  <c:v>6.7500000000000009</c:v>
                </c:pt>
                <c:pt idx="1002">
                  <c:v>7.2000000000000011</c:v>
                </c:pt>
                <c:pt idx="1003">
                  <c:v>7.6500000000000012</c:v>
                </c:pt>
                <c:pt idx="1004">
                  <c:v>8.1000000000000014</c:v>
                </c:pt>
                <c:pt idx="1005">
                  <c:v>8.5500000000000007</c:v>
                </c:pt>
                <c:pt idx="1006">
                  <c:v>9</c:v>
                </c:pt>
                <c:pt idx="1007">
                  <c:v>8.5500000000000007</c:v>
                </c:pt>
                <c:pt idx="1008">
                  <c:v>8.1000000000000014</c:v>
                </c:pt>
                <c:pt idx="1009">
                  <c:v>7.6500000000000012</c:v>
                </c:pt>
                <c:pt idx="1010">
                  <c:v>7.2000000000000011</c:v>
                </c:pt>
                <c:pt idx="1011">
                  <c:v>6.7500000000000009</c:v>
                </c:pt>
                <c:pt idx="1012">
                  <c:v>6.3000000000000007</c:v>
                </c:pt>
                <c:pt idx="1013">
                  <c:v>5.8500000000000005</c:v>
                </c:pt>
                <c:pt idx="1014">
                  <c:v>5.4</c:v>
                </c:pt>
                <c:pt idx="1015">
                  <c:v>4.95</c:v>
                </c:pt>
                <c:pt idx="1016">
                  <c:v>4.5</c:v>
                </c:pt>
                <c:pt idx="1017">
                  <c:v>4.05</c:v>
                </c:pt>
                <c:pt idx="1018">
                  <c:v>3.5999999999999996</c:v>
                </c:pt>
                <c:pt idx="1019">
                  <c:v>3.1499999999999995</c:v>
                </c:pt>
                <c:pt idx="1020">
                  <c:v>2.6999999999999997</c:v>
                </c:pt>
                <c:pt idx="1021">
                  <c:v>2.25</c:v>
                </c:pt>
                <c:pt idx="1022">
                  <c:v>1.8</c:v>
                </c:pt>
                <c:pt idx="1023">
                  <c:v>1.8</c:v>
                </c:pt>
                <c:pt idx="1024">
                  <c:v>2.25</c:v>
                </c:pt>
                <c:pt idx="1025">
                  <c:v>2.6999999999999997</c:v>
                </c:pt>
                <c:pt idx="1026">
                  <c:v>3.1499999999999995</c:v>
                </c:pt>
                <c:pt idx="1027">
                  <c:v>3.5999999999999996</c:v>
                </c:pt>
                <c:pt idx="1028">
                  <c:v>4.05</c:v>
                </c:pt>
                <c:pt idx="1029">
                  <c:v>4.5</c:v>
                </c:pt>
                <c:pt idx="1030">
                  <c:v>4.95</c:v>
                </c:pt>
                <c:pt idx="1031">
                  <c:v>5.4</c:v>
                </c:pt>
                <c:pt idx="1032">
                  <c:v>5.8500000000000005</c:v>
                </c:pt>
                <c:pt idx="1033">
                  <c:v>6.3000000000000007</c:v>
                </c:pt>
                <c:pt idx="1034">
                  <c:v>6.7500000000000009</c:v>
                </c:pt>
                <c:pt idx="1035">
                  <c:v>7.2000000000000011</c:v>
                </c:pt>
                <c:pt idx="1036">
                  <c:v>7.6500000000000012</c:v>
                </c:pt>
                <c:pt idx="1037">
                  <c:v>8.1000000000000014</c:v>
                </c:pt>
                <c:pt idx="1038">
                  <c:v>8.5500000000000007</c:v>
                </c:pt>
                <c:pt idx="1039">
                  <c:v>9</c:v>
                </c:pt>
                <c:pt idx="1040">
                  <c:v>8.5500000000000007</c:v>
                </c:pt>
                <c:pt idx="1041">
                  <c:v>8.1000000000000014</c:v>
                </c:pt>
                <c:pt idx="1042">
                  <c:v>7.6500000000000012</c:v>
                </c:pt>
                <c:pt idx="1043">
                  <c:v>7.2000000000000011</c:v>
                </c:pt>
                <c:pt idx="1044">
                  <c:v>6.7500000000000009</c:v>
                </c:pt>
                <c:pt idx="1045">
                  <c:v>6.3000000000000007</c:v>
                </c:pt>
                <c:pt idx="1046">
                  <c:v>5.8500000000000005</c:v>
                </c:pt>
                <c:pt idx="1047">
                  <c:v>5.4</c:v>
                </c:pt>
                <c:pt idx="1048">
                  <c:v>4.95</c:v>
                </c:pt>
                <c:pt idx="1049">
                  <c:v>4.5</c:v>
                </c:pt>
                <c:pt idx="1050">
                  <c:v>4.05</c:v>
                </c:pt>
                <c:pt idx="1051">
                  <c:v>3.5999999999999996</c:v>
                </c:pt>
                <c:pt idx="1052">
                  <c:v>3.1499999999999995</c:v>
                </c:pt>
                <c:pt idx="1053">
                  <c:v>2.6999999999999997</c:v>
                </c:pt>
                <c:pt idx="1054">
                  <c:v>2.25</c:v>
                </c:pt>
                <c:pt idx="1055">
                  <c:v>1.8</c:v>
                </c:pt>
                <c:pt idx="1056">
                  <c:v>2</c:v>
                </c:pt>
                <c:pt idx="1057">
                  <c:v>2.5</c:v>
                </c:pt>
                <c:pt idx="1058">
                  <c:v>3</c:v>
                </c:pt>
                <c:pt idx="1059">
                  <c:v>3.5</c:v>
                </c:pt>
                <c:pt idx="1060">
                  <c:v>4</c:v>
                </c:pt>
                <c:pt idx="1061">
                  <c:v>4.5</c:v>
                </c:pt>
                <c:pt idx="1062">
                  <c:v>5</c:v>
                </c:pt>
                <c:pt idx="1063">
                  <c:v>5.5</c:v>
                </c:pt>
                <c:pt idx="1064">
                  <c:v>6</c:v>
                </c:pt>
                <c:pt idx="1065">
                  <c:v>6.5</c:v>
                </c:pt>
                <c:pt idx="1066">
                  <c:v>7</c:v>
                </c:pt>
                <c:pt idx="1067">
                  <c:v>7.5</c:v>
                </c:pt>
                <c:pt idx="1068">
                  <c:v>8</c:v>
                </c:pt>
                <c:pt idx="1069">
                  <c:v>8.5</c:v>
                </c:pt>
                <c:pt idx="1070">
                  <c:v>9</c:v>
                </c:pt>
                <c:pt idx="1071">
                  <c:v>9.5</c:v>
                </c:pt>
                <c:pt idx="1072">
                  <c:v>10</c:v>
                </c:pt>
                <c:pt idx="1073">
                  <c:v>9.5</c:v>
                </c:pt>
                <c:pt idx="1074">
                  <c:v>9</c:v>
                </c:pt>
                <c:pt idx="1075">
                  <c:v>8.5</c:v>
                </c:pt>
                <c:pt idx="1076">
                  <c:v>8</c:v>
                </c:pt>
                <c:pt idx="1077">
                  <c:v>7.5</c:v>
                </c:pt>
                <c:pt idx="1078">
                  <c:v>7</c:v>
                </c:pt>
                <c:pt idx="1079">
                  <c:v>6.5</c:v>
                </c:pt>
                <c:pt idx="1080">
                  <c:v>6</c:v>
                </c:pt>
                <c:pt idx="1081">
                  <c:v>5.5</c:v>
                </c:pt>
                <c:pt idx="1082">
                  <c:v>5</c:v>
                </c:pt>
                <c:pt idx="1083">
                  <c:v>4.5</c:v>
                </c:pt>
                <c:pt idx="1084">
                  <c:v>4</c:v>
                </c:pt>
                <c:pt idx="1085">
                  <c:v>3.5</c:v>
                </c:pt>
                <c:pt idx="1086">
                  <c:v>3</c:v>
                </c:pt>
                <c:pt idx="1087">
                  <c:v>2.5</c:v>
                </c:pt>
                <c:pt idx="1088">
                  <c:v>2</c:v>
                </c:pt>
                <c:pt idx="1089">
                  <c:v>2</c:v>
                </c:pt>
                <c:pt idx="1090">
                  <c:v>2.5</c:v>
                </c:pt>
                <c:pt idx="1091">
                  <c:v>3</c:v>
                </c:pt>
                <c:pt idx="1092">
                  <c:v>3.5</c:v>
                </c:pt>
                <c:pt idx="1093">
                  <c:v>4</c:v>
                </c:pt>
                <c:pt idx="1094">
                  <c:v>4.5</c:v>
                </c:pt>
                <c:pt idx="1095">
                  <c:v>5</c:v>
                </c:pt>
                <c:pt idx="1096">
                  <c:v>5.5</c:v>
                </c:pt>
                <c:pt idx="1097">
                  <c:v>6</c:v>
                </c:pt>
                <c:pt idx="1098">
                  <c:v>6.5</c:v>
                </c:pt>
                <c:pt idx="1099">
                  <c:v>7</c:v>
                </c:pt>
                <c:pt idx="1100">
                  <c:v>7.5</c:v>
                </c:pt>
                <c:pt idx="1101">
                  <c:v>8</c:v>
                </c:pt>
                <c:pt idx="1102">
                  <c:v>8.5</c:v>
                </c:pt>
                <c:pt idx="1103">
                  <c:v>9</c:v>
                </c:pt>
                <c:pt idx="1104">
                  <c:v>9.5</c:v>
                </c:pt>
                <c:pt idx="1105">
                  <c:v>10</c:v>
                </c:pt>
                <c:pt idx="1106">
                  <c:v>9.5</c:v>
                </c:pt>
                <c:pt idx="1107">
                  <c:v>9</c:v>
                </c:pt>
                <c:pt idx="1108">
                  <c:v>8.5</c:v>
                </c:pt>
                <c:pt idx="1109">
                  <c:v>8</c:v>
                </c:pt>
                <c:pt idx="1110">
                  <c:v>7.5</c:v>
                </c:pt>
                <c:pt idx="1111">
                  <c:v>7</c:v>
                </c:pt>
                <c:pt idx="1112">
                  <c:v>6.5</c:v>
                </c:pt>
                <c:pt idx="1113">
                  <c:v>6</c:v>
                </c:pt>
                <c:pt idx="1114">
                  <c:v>5.5</c:v>
                </c:pt>
                <c:pt idx="1115">
                  <c:v>5</c:v>
                </c:pt>
                <c:pt idx="1116">
                  <c:v>4.5</c:v>
                </c:pt>
                <c:pt idx="1117">
                  <c:v>4</c:v>
                </c:pt>
                <c:pt idx="1118">
                  <c:v>3.5</c:v>
                </c:pt>
                <c:pt idx="1119">
                  <c:v>3</c:v>
                </c:pt>
                <c:pt idx="1120">
                  <c:v>2.5</c:v>
                </c:pt>
                <c:pt idx="1121">
                  <c:v>2</c:v>
                </c:pt>
                <c:pt idx="1122">
                  <c:v>2</c:v>
                </c:pt>
                <c:pt idx="1123">
                  <c:v>2.5</c:v>
                </c:pt>
                <c:pt idx="1124">
                  <c:v>3</c:v>
                </c:pt>
                <c:pt idx="1125">
                  <c:v>3.5</c:v>
                </c:pt>
                <c:pt idx="1126">
                  <c:v>4</c:v>
                </c:pt>
                <c:pt idx="1127">
                  <c:v>4.5</c:v>
                </c:pt>
                <c:pt idx="1128">
                  <c:v>5</c:v>
                </c:pt>
                <c:pt idx="1129">
                  <c:v>5.5</c:v>
                </c:pt>
                <c:pt idx="1130">
                  <c:v>6</c:v>
                </c:pt>
                <c:pt idx="1131">
                  <c:v>6.5</c:v>
                </c:pt>
                <c:pt idx="1132">
                  <c:v>7</c:v>
                </c:pt>
                <c:pt idx="1133">
                  <c:v>7.5</c:v>
                </c:pt>
                <c:pt idx="1134">
                  <c:v>8</c:v>
                </c:pt>
                <c:pt idx="1135">
                  <c:v>8.5</c:v>
                </c:pt>
                <c:pt idx="1136">
                  <c:v>9</c:v>
                </c:pt>
                <c:pt idx="1137">
                  <c:v>9.5</c:v>
                </c:pt>
                <c:pt idx="1138">
                  <c:v>10</c:v>
                </c:pt>
                <c:pt idx="1139">
                  <c:v>9.5</c:v>
                </c:pt>
                <c:pt idx="1140">
                  <c:v>9</c:v>
                </c:pt>
                <c:pt idx="1141">
                  <c:v>8.5</c:v>
                </c:pt>
                <c:pt idx="1142">
                  <c:v>8</c:v>
                </c:pt>
                <c:pt idx="1143">
                  <c:v>7.5</c:v>
                </c:pt>
                <c:pt idx="1144">
                  <c:v>7</c:v>
                </c:pt>
                <c:pt idx="1145">
                  <c:v>6.5</c:v>
                </c:pt>
                <c:pt idx="1146">
                  <c:v>6</c:v>
                </c:pt>
                <c:pt idx="1147">
                  <c:v>5.5</c:v>
                </c:pt>
                <c:pt idx="1148">
                  <c:v>5</c:v>
                </c:pt>
                <c:pt idx="1149">
                  <c:v>4.5</c:v>
                </c:pt>
                <c:pt idx="1150">
                  <c:v>4</c:v>
                </c:pt>
                <c:pt idx="1151">
                  <c:v>3.5</c:v>
                </c:pt>
                <c:pt idx="1152">
                  <c:v>3</c:v>
                </c:pt>
                <c:pt idx="1153">
                  <c:v>2.5</c:v>
                </c:pt>
                <c:pt idx="1154">
                  <c:v>2</c:v>
                </c:pt>
                <c:pt idx="1155">
                  <c:v>1.8</c:v>
                </c:pt>
                <c:pt idx="1156">
                  <c:v>2.25</c:v>
                </c:pt>
                <c:pt idx="1157">
                  <c:v>2.6999999999999997</c:v>
                </c:pt>
                <c:pt idx="1158">
                  <c:v>3.1499999999999995</c:v>
                </c:pt>
                <c:pt idx="1159">
                  <c:v>3.5999999999999996</c:v>
                </c:pt>
                <c:pt idx="1160">
                  <c:v>4.05</c:v>
                </c:pt>
                <c:pt idx="1161">
                  <c:v>4.5</c:v>
                </c:pt>
                <c:pt idx="1162">
                  <c:v>4.95</c:v>
                </c:pt>
                <c:pt idx="1163">
                  <c:v>5.4</c:v>
                </c:pt>
                <c:pt idx="1164">
                  <c:v>5.8500000000000005</c:v>
                </c:pt>
                <c:pt idx="1165">
                  <c:v>6.3000000000000007</c:v>
                </c:pt>
                <c:pt idx="1166">
                  <c:v>6.7500000000000009</c:v>
                </c:pt>
                <c:pt idx="1167">
                  <c:v>7.2000000000000011</c:v>
                </c:pt>
                <c:pt idx="1168">
                  <c:v>7.6500000000000012</c:v>
                </c:pt>
                <c:pt idx="1169">
                  <c:v>8.1000000000000014</c:v>
                </c:pt>
                <c:pt idx="1170">
                  <c:v>8.5500000000000007</c:v>
                </c:pt>
                <c:pt idx="1171">
                  <c:v>9</c:v>
                </c:pt>
                <c:pt idx="1172">
                  <c:v>8.5500000000000007</c:v>
                </c:pt>
                <c:pt idx="1173">
                  <c:v>8.1000000000000014</c:v>
                </c:pt>
                <c:pt idx="1174">
                  <c:v>7.6500000000000012</c:v>
                </c:pt>
                <c:pt idx="1175">
                  <c:v>7.2000000000000011</c:v>
                </c:pt>
                <c:pt idx="1176">
                  <c:v>6.7500000000000009</c:v>
                </c:pt>
                <c:pt idx="1177">
                  <c:v>6.3000000000000007</c:v>
                </c:pt>
                <c:pt idx="1178">
                  <c:v>5.8500000000000005</c:v>
                </c:pt>
                <c:pt idx="1179">
                  <c:v>5.4</c:v>
                </c:pt>
                <c:pt idx="1180">
                  <c:v>4.95</c:v>
                </c:pt>
                <c:pt idx="1181">
                  <c:v>4.5</c:v>
                </c:pt>
                <c:pt idx="1182">
                  <c:v>4.05</c:v>
                </c:pt>
                <c:pt idx="1183">
                  <c:v>3.5999999999999996</c:v>
                </c:pt>
                <c:pt idx="1184">
                  <c:v>3.1499999999999995</c:v>
                </c:pt>
                <c:pt idx="1185">
                  <c:v>2.6999999999999997</c:v>
                </c:pt>
                <c:pt idx="1186">
                  <c:v>2.25</c:v>
                </c:pt>
                <c:pt idx="1187">
                  <c:v>1.8</c:v>
                </c:pt>
              </c:numCache>
            </c:numRef>
          </c:val>
          <c:extLst>
            <c:ext xmlns:c16="http://schemas.microsoft.com/office/drawing/2014/chart" uri="{C3380CC4-5D6E-409C-BE32-E72D297353CC}">
              <c16:uniqueId val="{00000001-DAEE-5B43-9036-CC2C4ABCAC92}"/>
            </c:ext>
          </c:extLst>
        </c:ser>
        <c:ser>
          <c:idx val="1"/>
          <c:order val="2"/>
          <c:spPr>
            <a:blipFill>
              <a:blip xmlns:r="http://schemas.openxmlformats.org/officeDocument/2006/relationships" r:embed="rId3"/>
              <a:stretch>
                <a:fillRect/>
              </a:stretch>
            </a:blipFill>
            <a:ln w="15875">
              <a:solidFill>
                <a:schemeClr val="accent4">
                  <a:lumMod val="50000"/>
                  <a:alpha val="90000"/>
                </a:schemeClr>
              </a:solidFill>
              <a:bevel/>
            </a:ln>
            <a:effectLst/>
          </c:spPr>
          <c:cat>
            <c:strRef>
              <c:f>'Happiness Flowers'!$D$3:$D$1224</c:f>
              <c:strCache>
                <c:ptCount val="1221"/>
                <c:pt idx="0">
                  <c:v>Positive about myself</c:v>
                </c:pt>
                <c:pt idx="1">
                  <c:v>Positive about myself</c:v>
                </c:pt>
                <c:pt idx="2">
                  <c:v>Positive about myself</c:v>
                </c:pt>
                <c:pt idx="3">
                  <c:v>Positive about myself</c:v>
                </c:pt>
                <c:pt idx="4">
                  <c:v>Positive about myself</c:v>
                </c:pt>
                <c:pt idx="5">
                  <c:v>Positive about myself</c:v>
                </c:pt>
                <c:pt idx="6">
                  <c:v>Positive about myself</c:v>
                </c:pt>
                <c:pt idx="7">
                  <c:v>Positive about myself</c:v>
                </c:pt>
                <c:pt idx="8">
                  <c:v>Positive about myself</c:v>
                </c:pt>
                <c:pt idx="9">
                  <c:v>Positive about myself</c:v>
                </c:pt>
                <c:pt idx="10">
                  <c:v>Positive about myself</c:v>
                </c:pt>
                <c:pt idx="11">
                  <c:v>Positive about myself</c:v>
                </c:pt>
                <c:pt idx="12">
                  <c:v>Positive about myself</c:v>
                </c:pt>
                <c:pt idx="13">
                  <c:v>Positive about myself</c:v>
                </c:pt>
                <c:pt idx="14">
                  <c:v>Positive about myself</c:v>
                </c:pt>
                <c:pt idx="15">
                  <c:v>Positive about myself</c:v>
                </c:pt>
                <c:pt idx="16">
                  <c:v>Positive about myself</c:v>
                </c:pt>
                <c:pt idx="17">
                  <c:v>Positive about myself</c:v>
                </c:pt>
                <c:pt idx="18">
                  <c:v>Positive about myself</c:v>
                </c:pt>
                <c:pt idx="19">
                  <c:v>Positive about myself</c:v>
                </c:pt>
                <c:pt idx="20">
                  <c:v>Positive about myself</c:v>
                </c:pt>
                <c:pt idx="21">
                  <c:v>Positive about myself</c:v>
                </c:pt>
                <c:pt idx="22">
                  <c:v>Positive about myself</c:v>
                </c:pt>
                <c:pt idx="23">
                  <c:v>Positive about myself</c:v>
                </c:pt>
                <c:pt idx="24">
                  <c:v>Positive about myself</c:v>
                </c:pt>
                <c:pt idx="25">
                  <c:v>Positive about myself</c:v>
                </c:pt>
                <c:pt idx="26">
                  <c:v>Positive about myself</c:v>
                </c:pt>
                <c:pt idx="27">
                  <c:v>Positive about myself</c:v>
                </c:pt>
                <c:pt idx="28">
                  <c:v>Positive about myself</c:v>
                </c:pt>
                <c:pt idx="29">
                  <c:v>Positive about myself</c:v>
                </c:pt>
                <c:pt idx="30">
                  <c:v>Positive about myself</c:v>
                </c:pt>
                <c:pt idx="31">
                  <c:v>Positive about myself</c:v>
                </c:pt>
                <c:pt idx="32">
                  <c:v>Positive about myself</c:v>
                </c:pt>
                <c:pt idx="33">
                  <c:v>Feeling at peace</c:v>
                </c:pt>
                <c:pt idx="34">
                  <c:v>Feeling at peace</c:v>
                </c:pt>
                <c:pt idx="35">
                  <c:v>Feeling at peace</c:v>
                </c:pt>
                <c:pt idx="36">
                  <c:v>Feeling at peace</c:v>
                </c:pt>
                <c:pt idx="37">
                  <c:v>Feeling at peace</c:v>
                </c:pt>
                <c:pt idx="38">
                  <c:v>Feeling at peace</c:v>
                </c:pt>
                <c:pt idx="39">
                  <c:v>Feeling at peace</c:v>
                </c:pt>
                <c:pt idx="40">
                  <c:v>Feeling at peace</c:v>
                </c:pt>
                <c:pt idx="41">
                  <c:v>Feeling at peace</c:v>
                </c:pt>
                <c:pt idx="42">
                  <c:v>Feeling at peace</c:v>
                </c:pt>
                <c:pt idx="43">
                  <c:v>Feeling at peace</c:v>
                </c:pt>
                <c:pt idx="44">
                  <c:v>Feeling at peace</c:v>
                </c:pt>
                <c:pt idx="45">
                  <c:v>Feeling at peace</c:v>
                </c:pt>
                <c:pt idx="46">
                  <c:v>Feeling at peace</c:v>
                </c:pt>
                <c:pt idx="47">
                  <c:v>Feeling at peace</c:v>
                </c:pt>
                <c:pt idx="48">
                  <c:v>Feeling at peace</c:v>
                </c:pt>
                <c:pt idx="49">
                  <c:v>Feeling at peace</c:v>
                </c:pt>
                <c:pt idx="50">
                  <c:v>Feeling at peace</c:v>
                </c:pt>
                <c:pt idx="51">
                  <c:v>Feeling at peace</c:v>
                </c:pt>
                <c:pt idx="52">
                  <c:v>Feeling at peace</c:v>
                </c:pt>
                <c:pt idx="53">
                  <c:v>Feeling at peace</c:v>
                </c:pt>
                <c:pt idx="54">
                  <c:v>Feeling at peace</c:v>
                </c:pt>
                <c:pt idx="55">
                  <c:v>Feeling at peace</c:v>
                </c:pt>
                <c:pt idx="56">
                  <c:v>Feeling at peace</c:v>
                </c:pt>
                <c:pt idx="57">
                  <c:v>Feeling at peace</c:v>
                </c:pt>
                <c:pt idx="58">
                  <c:v>Feeling at peace</c:v>
                </c:pt>
                <c:pt idx="59">
                  <c:v>Feeling at peace</c:v>
                </c:pt>
                <c:pt idx="60">
                  <c:v>Feeling at peace</c:v>
                </c:pt>
                <c:pt idx="61">
                  <c:v>Feeling at peace</c:v>
                </c:pt>
                <c:pt idx="62">
                  <c:v>Feeling at peace</c:v>
                </c:pt>
                <c:pt idx="63">
                  <c:v>Feeling at peace</c:v>
                </c:pt>
                <c:pt idx="64">
                  <c:v>Feeling at peace</c:v>
                </c:pt>
                <c:pt idx="65">
                  <c:v>Feeling at peace</c:v>
                </c:pt>
                <c:pt idx="66">
                  <c:v>Ability to handle daily challenges</c:v>
                </c:pt>
                <c:pt idx="67">
                  <c:v>Ability to handle daily challenges</c:v>
                </c:pt>
                <c:pt idx="68">
                  <c:v>Ability to handle daily challenges</c:v>
                </c:pt>
                <c:pt idx="69">
                  <c:v>Ability to handle daily challenges</c:v>
                </c:pt>
                <c:pt idx="70">
                  <c:v>Ability to handle daily challenges</c:v>
                </c:pt>
                <c:pt idx="71">
                  <c:v>Ability to handle daily challenges</c:v>
                </c:pt>
                <c:pt idx="72">
                  <c:v>Ability to handle daily challenges</c:v>
                </c:pt>
                <c:pt idx="73">
                  <c:v>Ability to handle daily challenges</c:v>
                </c:pt>
                <c:pt idx="74">
                  <c:v>Ability to handle daily challenges</c:v>
                </c:pt>
                <c:pt idx="75">
                  <c:v>Ability to handle daily challenges</c:v>
                </c:pt>
                <c:pt idx="76">
                  <c:v>Ability to handle daily challenges</c:v>
                </c:pt>
                <c:pt idx="77">
                  <c:v>Ability to handle daily challenges</c:v>
                </c:pt>
                <c:pt idx="78">
                  <c:v>Ability to handle daily challenges</c:v>
                </c:pt>
                <c:pt idx="79">
                  <c:v>Ability to handle daily challenges</c:v>
                </c:pt>
                <c:pt idx="80">
                  <c:v>Ability to handle daily challenges</c:v>
                </c:pt>
                <c:pt idx="81">
                  <c:v>Ability to handle daily challenges</c:v>
                </c:pt>
                <c:pt idx="82">
                  <c:v>Ability to handle daily challenges</c:v>
                </c:pt>
                <c:pt idx="83">
                  <c:v>Ability to handle daily challenges</c:v>
                </c:pt>
                <c:pt idx="84">
                  <c:v>Ability to handle daily challenges</c:v>
                </c:pt>
                <c:pt idx="85">
                  <c:v>Ability to handle daily challenges</c:v>
                </c:pt>
                <c:pt idx="86">
                  <c:v>Ability to handle daily challenges</c:v>
                </c:pt>
                <c:pt idx="87">
                  <c:v>Ability to handle daily challenges</c:v>
                </c:pt>
                <c:pt idx="88">
                  <c:v>Ability to handle daily challenges</c:v>
                </c:pt>
                <c:pt idx="89">
                  <c:v>Ability to handle daily challenges</c:v>
                </c:pt>
                <c:pt idx="90">
                  <c:v>Ability to handle daily challenges</c:v>
                </c:pt>
                <c:pt idx="91">
                  <c:v>Ability to handle daily challenges</c:v>
                </c:pt>
                <c:pt idx="92">
                  <c:v>Ability to handle daily challenges</c:v>
                </c:pt>
                <c:pt idx="93">
                  <c:v>Ability to handle daily challenges</c:v>
                </c:pt>
                <c:pt idx="94">
                  <c:v>Ability to handle daily challenges</c:v>
                </c:pt>
                <c:pt idx="95">
                  <c:v>Ability to handle daily challenges</c:v>
                </c:pt>
                <c:pt idx="96">
                  <c:v>Ability to handle daily challenges</c:v>
                </c:pt>
                <c:pt idx="97">
                  <c:v>Ability to handle daily challenges</c:v>
                </c:pt>
                <c:pt idx="98">
                  <c:v>Ability to handle daily challenges</c:v>
                </c:pt>
                <c:pt idx="99">
                  <c:v>Happiness</c:v>
                </c:pt>
                <c:pt idx="100">
                  <c:v>Energy for life</c:v>
                </c:pt>
                <c:pt idx="101">
                  <c:v>Energy for life</c:v>
                </c:pt>
                <c:pt idx="102">
                  <c:v>Energy for life</c:v>
                </c:pt>
                <c:pt idx="103">
                  <c:v>Energy for life</c:v>
                </c:pt>
                <c:pt idx="104">
                  <c:v>Energy for life</c:v>
                </c:pt>
                <c:pt idx="105">
                  <c:v>Energy for life</c:v>
                </c:pt>
                <c:pt idx="106">
                  <c:v>Energy for life</c:v>
                </c:pt>
                <c:pt idx="107">
                  <c:v>Energy for life</c:v>
                </c:pt>
                <c:pt idx="108">
                  <c:v>Energy for life</c:v>
                </c:pt>
                <c:pt idx="109">
                  <c:v>Energy for life</c:v>
                </c:pt>
                <c:pt idx="110">
                  <c:v>Energy for life</c:v>
                </c:pt>
                <c:pt idx="111">
                  <c:v>Energy for life</c:v>
                </c:pt>
                <c:pt idx="112">
                  <c:v>Energy for life</c:v>
                </c:pt>
                <c:pt idx="113">
                  <c:v>Energy for life</c:v>
                </c:pt>
                <c:pt idx="114">
                  <c:v>Energy for life</c:v>
                </c:pt>
                <c:pt idx="115">
                  <c:v>Energy for life</c:v>
                </c:pt>
                <c:pt idx="116">
                  <c:v>Energy for life</c:v>
                </c:pt>
                <c:pt idx="117">
                  <c:v>Energy for life</c:v>
                </c:pt>
                <c:pt idx="118">
                  <c:v>Energy for life</c:v>
                </c:pt>
                <c:pt idx="119">
                  <c:v>Energy for life</c:v>
                </c:pt>
                <c:pt idx="120">
                  <c:v>Energy for life</c:v>
                </c:pt>
                <c:pt idx="121">
                  <c:v>Energy for life</c:v>
                </c:pt>
                <c:pt idx="122">
                  <c:v>Energy for life</c:v>
                </c:pt>
                <c:pt idx="123">
                  <c:v>Energy for life</c:v>
                </c:pt>
                <c:pt idx="124">
                  <c:v>Energy for life</c:v>
                </c:pt>
                <c:pt idx="125">
                  <c:v>Energy for life</c:v>
                </c:pt>
                <c:pt idx="126">
                  <c:v>Energy for life</c:v>
                </c:pt>
                <c:pt idx="127">
                  <c:v>Energy for life</c:v>
                </c:pt>
                <c:pt idx="128">
                  <c:v>Energy for life</c:v>
                </c:pt>
                <c:pt idx="129">
                  <c:v>Energy for life</c:v>
                </c:pt>
                <c:pt idx="130">
                  <c:v>Energy for life</c:v>
                </c:pt>
                <c:pt idx="131">
                  <c:v>Energy for life</c:v>
                </c:pt>
                <c:pt idx="132">
                  <c:v>People to count on</c:v>
                </c:pt>
                <c:pt idx="133">
                  <c:v>People to count on</c:v>
                </c:pt>
                <c:pt idx="134">
                  <c:v>People to count on</c:v>
                </c:pt>
                <c:pt idx="135">
                  <c:v>People to count on</c:v>
                </c:pt>
                <c:pt idx="136">
                  <c:v>People to count on</c:v>
                </c:pt>
                <c:pt idx="137">
                  <c:v>People to count on</c:v>
                </c:pt>
                <c:pt idx="138">
                  <c:v>People to count on</c:v>
                </c:pt>
                <c:pt idx="139">
                  <c:v>People to count on</c:v>
                </c:pt>
                <c:pt idx="140">
                  <c:v>People to count on</c:v>
                </c:pt>
                <c:pt idx="141">
                  <c:v>People to count on</c:v>
                </c:pt>
                <c:pt idx="142">
                  <c:v>People to count on</c:v>
                </c:pt>
                <c:pt idx="143">
                  <c:v>People to count on</c:v>
                </c:pt>
                <c:pt idx="144">
                  <c:v>People to count on</c:v>
                </c:pt>
                <c:pt idx="145">
                  <c:v>People to count on</c:v>
                </c:pt>
                <c:pt idx="146">
                  <c:v>People to count on</c:v>
                </c:pt>
                <c:pt idx="147">
                  <c:v>People to count on</c:v>
                </c:pt>
                <c:pt idx="148">
                  <c:v>People to count on</c:v>
                </c:pt>
                <c:pt idx="149">
                  <c:v>People to count on</c:v>
                </c:pt>
                <c:pt idx="150">
                  <c:v>People to count on</c:v>
                </c:pt>
                <c:pt idx="151">
                  <c:v>People to count on</c:v>
                </c:pt>
                <c:pt idx="152">
                  <c:v>People to count on</c:v>
                </c:pt>
                <c:pt idx="153">
                  <c:v>People to count on</c:v>
                </c:pt>
                <c:pt idx="154">
                  <c:v>People to count on</c:v>
                </c:pt>
                <c:pt idx="155">
                  <c:v>People to count on</c:v>
                </c:pt>
                <c:pt idx="156">
                  <c:v>People to count on</c:v>
                </c:pt>
                <c:pt idx="157">
                  <c:v>People to count on</c:v>
                </c:pt>
                <c:pt idx="158">
                  <c:v>People to count on</c:v>
                </c:pt>
                <c:pt idx="159">
                  <c:v>People to count on</c:v>
                </c:pt>
                <c:pt idx="160">
                  <c:v>People to count on</c:v>
                </c:pt>
                <c:pt idx="161">
                  <c:v>People to count on</c:v>
                </c:pt>
                <c:pt idx="162">
                  <c:v>People to count on</c:v>
                </c:pt>
                <c:pt idx="163">
                  <c:v>People to count on</c:v>
                </c:pt>
                <c:pt idx="164">
                  <c:v>People to count on</c:v>
                </c:pt>
                <c:pt idx="165">
                  <c:v>UN-loneliness</c:v>
                </c:pt>
                <c:pt idx="166">
                  <c:v>UN-loneliness</c:v>
                </c:pt>
                <c:pt idx="167">
                  <c:v>UN-loneliness</c:v>
                </c:pt>
                <c:pt idx="168">
                  <c:v>UN-loneliness</c:v>
                </c:pt>
                <c:pt idx="169">
                  <c:v>UN-loneliness</c:v>
                </c:pt>
                <c:pt idx="170">
                  <c:v>UN-loneliness</c:v>
                </c:pt>
                <c:pt idx="171">
                  <c:v>UN-loneliness</c:v>
                </c:pt>
                <c:pt idx="172">
                  <c:v>UN-loneliness</c:v>
                </c:pt>
                <c:pt idx="173">
                  <c:v>UN-loneliness</c:v>
                </c:pt>
                <c:pt idx="174">
                  <c:v>UN-loneliness</c:v>
                </c:pt>
                <c:pt idx="175">
                  <c:v>UN-loneliness</c:v>
                </c:pt>
                <c:pt idx="176">
                  <c:v>UN-loneliness</c:v>
                </c:pt>
                <c:pt idx="177">
                  <c:v>UN-loneliness</c:v>
                </c:pt>
                <c:pt idx="178">
                  <c:v>UN-loneliness</c:v>
                </c:pt>
                <c:pt idx="179">
                  <c:v>UN-loneliness</c:v>
                </c:pt>
                <c:pt idx="180">
                  <c:v>UN-loneliness</c:v>
                </c:pt>
                <c:pt idx="181">
                  <c:v>UN-loneliness</c:v>
                </c:pt>
                <c:pt idx="182">
                  <c:v>UN-loneliness</c:v>
                </c:pt>
                <c:pt idx="183">
                  <c:v>UN-loneliness</c:v>
                </c:pt>
                <c:pt idx="184">
                  <c:v>UN-loneliness</c:v>
                </c:pt>
                <c:pt idx="185">
                  <c:v>UN-loneliness</c:v>
                </c:pt>
                <c:pt idx="186">
                  <c:v>UN-loneliness</c:v>
                </c:pt>
                <c:pt idx="187">
                  <c:v>UN-loneliness</c:v>
                </c:pt>
                <c:pt idx="188">
                  <c:v>UN-loneliness</c:v>
                </c:pt>
                <c:pt idx="189">
                  <c:v>UN-loneliness</c:v>
                </c:pt>
                <c:pt idx="190">
                  <c:v>UN-loneliness</c:v>
                </c:pt>
                <c:pt idx="191">
                  <c:v>UN-loneliness</c:v>
                </c:pt>
                <c:pt idx="192">
                  <c:v>UN-loneliness</c:v>
                </c:pt>
                <c:pt idx="193">
                  <c:v>UN-loneliness</c:v>
                </c:pt>
                <c:pt idx="194">
                  <c:v>UN-loneliness</c:v>
                </c:pt>
                <c:pt idx="195">
                  <c:v>UN-loneliness</c:v>
                </c:pt>
                <c:pt idx="196">
                  <c:v>UN-loneliness</c:v>
                </c:pt>
                <c:pt idx="197">
                  <c:v>UN-loneliness</c:v>
                </c:pt>
                <c:pt idx="198">
                  <c:v>Happiness</c:v>
                </c:pt>
                <c:pt idx="199">
                  <c:v>Happiness</c:v>
                </c:pt>
                <c:pt idx="200">
                  <c:v>Happiness</c:v>
                </c:pt>
                <c:pt idx="201">
                  <c:v>Happiness</c:v>
                </c:pt>
                <c:pt idx="202">
                  <c:v>Happiness</c:v>
                </c:pt>
                <c:pt idx="203">
                  <c:v>Happiness</c:v>
                </c:pt>
                <c:pt idx="204">
                  <c:v>Happiness</c:v>
                </c:pt>
                <c:pt idx="205">
                  <c:v>Happiness</c:v>
                </c:pt>
                <c:pt idx="206">
                  <c:v>Happiness</c:v>
                </c:pt>
                <c:pt idx="207">
                  <c:v>Happiness</c:v>
                </c:pt>
                <c:pt idx="208">
                  <c:v>Happiness</c:v>
                </c:pt>
                <c:pt idx="209">
                  <c:v>Happiness</c:v>
                </c:pt>
                <c:pt idx="210">
                  <c:v>Happiness</c:v>
                </c:pt>
                <c:pt idx="211">
                  <c:v>Happiness</c:v>
                </c:pt>
                <c:pt idx="212">
                  <c:v>Happiness</c:v>
                </c:pt>
                <c:pt idx="213">
                  <c:v>Happiness</c:v>
                </c:pt>
                <c:pt idx="214">
                  <c:v>Happiness</c:v>
                </c:pt>
                <c:pt idx="215">
                  <c:v>Happiness</c:v>
                </c:pt>
                <c:pt idx="216">
                  <c:v>Happiness</c:v>
                </c:pt>
                <c:pt idx="217">
                  <c:v>Happiness</c:v>
                </c:pt>
                <c:pt idx="218">
                  <c:v>Happiness</c:v>
                </c:pt>
                <c:pt idx="219">
                  <c:v>Happiness</c:v>
                </c:pt>
                <c:pt idx="220">
                  <c:v>Happiness</c:v>
                </c:pt>
                <c:pt idx="221">
                  <c:v>Happiness</c:v>
                </c:pt>
                <c:pt idx="222">
                  <c:v>Happiness</c:v>
                </c:pt>
                <c:pt idx="223">
                  <c:v>Happiness</c:v>
                </c:pt>
                <c:pt idx="224">
                  <c:v>Happiness</c:v>
                </c:pt>
                <c:pt idx="225">
                  <c:v>Happiness</c:v>
                </c:pt>
                <c:pt idx="226">
                  <c:v>Happiness</c:v>
                </c:pt>
                <c:pt idx="227">
                  <c:v>Happiness</c:v>
                </c:pt>
                <c:pt idx="228">
                  <c:v>Happiness</c:v>
                </c:pt>
                <c:pt idx="229">
                  <c:v>Happiness</c:v>
                </c:pt>
                <c:pt idx="230">
                  <c:v>Happiness</c:v>
                </c:pt>
                <c:pt idx="231">
                  <c:v>Happy childhood</c:v>
                </c:pt>
                <c:pt idx="232">
                  <c:v>Happy childhood</c:v>
                </c:pt>
                <c:pt idx="233">
                  <c:v>Happy childhood</c:v>
                </c:pt>
                <c:pt idx="234">
                  <c:v>Happy childhood</c:v>
                </c:pt>
                <c:pt idx="235">
                  <c:v>Happy childhood</c:v>
                </c:pt>
                <c:pt idx="236">
                  <c:v>Happy childhood</c:v>
                </c:pt>
                <c:pt idx="237">
                  <c:v>Happy childhood</c:v>
                </c:pt>
                <c:pt idx="238">
                  <c:v>Happy childhood</c:v>
                </c:pt>
                <c:pt idx="239">
                  <c:v>Happy childhood</c:v>
                </c:pt>
                <c:pt idx="240">
                  <c:v>Happy childhood</c:v>
                </c:pt>
                <c:pt idx="241">
                  <c:v>Happy childhood</c:v>
                </c:pt>
                <c:pt idx="242">
                  <c:v>Happy childhood</c:v>
                </c:pt>
                <c:pt idx="243">
                  <c:v>Happy childhood</c:v>
                </c:pt>
                <c:pt idx="244">
                  <c:v>Happy childhood</c:v>
                </c:pt>
                <c:pt idx="245">
                  <c:v>Happy childhood</c:v>
                </c:pt>
                <c:pt idx="246">
                  <c:v>Happy childhood</c:v>
                </c:pt>
                <c:pt idx="247">
                  <c:v>Happy childhood</c:v>
                </c:pt>
                <c:pt idx="248">
                  <c:v>Happy childhood</c:v>
                </c:pt>
                <c:pt idx="249">
                  <c:v>Happy childhood</c:v>
                </c:pt>
                <c:pt idx="250">
                  <c:v>Happy childhood</c:v>
                </c:pt>
                <c:pt idx="251">
                  <c:v>Happy childhood</c:v>
                </c:pt>
                <c:pt idx="252">
                  <c:v>Happy childhood</c:v>
                </c:pt>
                <c:pt idx="253">
                  <c:v>Happy childhood</c:v>
                </c:pt>
                <c:pt idx="254">
                  <c:v>Happy childhood</c:v>
                </c:pt>
                <c:pt idx="255">
                  <c:v>Happy childhood</c:v>
                </c:pt>
                <c:pt idx="256">
                  <c:v>Happy childhood</c:v>
                </c:pt>
                <c:pt idx="257">
                  <c:v>Happy childhood</c:v>
                </c:pt>
                <c:pt idx="258">
                  <c:v>Happy childhood</c:v>
                </c:pt>
                <c:pt idx="259">
                  <c:v>Happy childhood</c:v>
                </c:pt>
                <c:pt idx="260">
                  <c:v>Happy childhood</c:v>
                </c:pt>
                <c:pt idx="261">
                  <c:v>Happy childhood</c:v>
                </c:pt>
                <c:pt idx="262">
                  <c:v>Happy childhood</c:v>
                </c:pt>
                <c:pt idx="263">
                  <c:v>Happy childhood</c:v>
                </c:pt>
                <c:pt idx="264">
                  <c:v>Life satisfaction</c:v>
                </c:pt>
                <c:pt idx="265">
                  <c:v>Life satisfaction</c:v>
                </c:pt>
                <c:pt idx="266">
                  <c:v>Life satisfaction</c:v>
                </c:pt>
                <c:pt idx="267">
                  <c:v>Life satisfaction</c:v>
                </c:pt>
                <c:pt idx="268">
                  <c:v>Life satisfaction</c:v>
                </c:pt>
                <c:pt idx="269">
                  <c:v>Life satisfaction</c:v>
                </c:pt>
                <c:pt idx="270">
                  <c:v>Life satisfaction</c:v>
                </c:pt>
                <c:pt idx="271">
                  <c:v>Life satisfaction</c:v>
                </c:pt>
                <c:pt idx="272">
                  <c:v>Life satisfaction</c:v>
                </c:pt>
                <c:pt idx="273">
                  <c:v>Life satisfaction</c:v>
                </c:pt>
                <c:pt idx="274">
                  <c:v>Life satisfaction</c:v>
                </c:pt>
                <c:pt idx="275">
                  <c:v>Life satisfaction</c:v>
                </c:pt>
                <c:pt idx="276">
                  <c:v>Life satisfaction</c:v>
                </c:pt>
                <c:pt idx="277">
                  <c:v>Life satisfaction</c:v>
                </c:pt>
                <c:pt idx="278">
                  <c:v>Life satisfaction</c:v>
                </c:pt>
                <c:pt idx="279">
                  <c:v>Life satisfaction</c:v>
                </c:pt>
                <c:pt idx="280">
                  <c:v>Life satisfaction</c:v>
                </c:pt>
                <c:pt idx="281">
                  <c:v>Life satisfaction</c:v>
                </c:pt>
                <c:pt idx="282">
                  <c:v>Life satisfaction</c:v>
                </c:pt>
                <c:pt idx="283">
                  <c:v>Life satisfaction</c:v>
                </c:pt>
                <c:pt idx="284">
                  <c:v>Life satisfaction</c:v>
                </c:pt>
                <c:pt idx="285">
                  <c:v>Life satisfaction</c:v>
                </c:pt>
                <c:pt idx="286">
                  <c:v>Life satisfaction</c:v>
                </c:pt>
                <c:pt idx="287">
                  <c:v>Life satisfaction</c:v>
                </c:pt>
                <c:pt idx="288">
                  <c:v>Life satisfaction</c:v>
                </c:pt>
                <c:pt idx="289">
                  <c:v>Life satisfaction</c:v>
                </c:pt>
                <c:pt idx="290">
                  <c:v>Life satisfaction</c:v>
                </c:pt>
                <c:pt idx="291">
                  <c:v>Life satisfaction</c:v>
                </c:pt>
                <c:pt idx="292">
                  <c:v>Life satisfaction</c:v>
                </c:pt>
                <c:pt idx="293">
                  <c:v>Life satisfaction</c:v>
                </c:pt>
                <c:pt idx="294">
                  <c:v>Life satisfaction</c:v>
                </c:pt>
                <c:pt idx="295">
                  <c:v>Life satisfaction</c:v>
                </c:pt>
                <c:pt idx="296">
                  <c:v>Life satisfaction</c:v>
                </c:pt>
                <c:pt idx="297">
                  <c:v>Hope</c:v>
                </c:pt>
                <c:pt idx="298">
                  <c:v>Hope</c:v>
                </c:pt>
                <c:pt idx="299">
                  <c:v>Hope</c:v>
                </c:pt>
                <c:pt idx="300">
                  <c:v>Hope</c:v>
                </c:pt>
                <c:pt idx="301">
                  <c:v>Hope</c:v>
                </c:pt>
                <c:pt idx="302">
                  <c:v>Hope</c:v>
                </c:pt>
                <c:pt idx="303">
                  <c:v>Hope</c:v>
                </c:pt>
                <c:pt idx="304">
                  <c:v>Hope</c:v>
                </c:pt>
                <c:pt idx="305">
                  <c:v>Hope</c:v>
                </c:pt>
                <c:pt idx="306">
                  <c:v>Hope</c:v>
                </c:pt>
                <c:pt idx="307">
                  <c:v>Hope</c:v>
                </c:pt>
                <c:pt idx="308">
                  <c:v>Hope</c:v>
                </c:pt>
                <c:pt idx="309">
                  <c:v>Hope</c:v>
                </c:pt>
                <c:pt idx="310">
                  <c:v>Hope</c:v>
                </c:pt>
                <c:pt idx="311">
                  <c:v>Hope</c:v>
                </c:pt>
                <c:pt idx="312">
                  <c:v>Hope</c:v>
                </c:pt>
                <c:pt idx="313">
                  <c:v>Hope</c:v>
                </c:pt>
                <c:pt idx="314">
                  <c:v>Hope</c:v>
                </c:pt>
                <c:pt idx="315">
                  <c:v>Hope</c:v>
                </c:pt>
                <c:pt idx="316">
                  <c:v>Hope</c:v>
                </c:pt>
                <c:pt idx="317">
                  <c:v>Hope</c:v>
                </c:pt>
                <c:pt idx="318">
                  <c:v>Hope</c:v>
                </c:pt>
                <c:pt idx="319">
                  <c:v>Hope</c:v>
                </c:pt>
                <c:pt idx="320">
                  <c:v>Hope</c:v>
                </c:pt>
                <c:pt idx="321">
                  <c:v>Hope</c:v>
                </c:pt>
                <c:pt idx="322">
                  <c:v>Hope</c:v>
                </c:pt>
                <c:pt idx="323">
                  <c:v>Hope</c:v>
                </c:pt>
                <c:pt idx="324">
                  <c:v>Hope</c:v>
                </c:pt>
                <c:pt idx="325">
                  <c:v>Hope</c:v>
                </c:pt>
                <c:pt idx="326">
                  <c:v>Hope</c:v>
                </c:pt>
                <c:pt idx="327">
                  <c:v>Hope</c:v>
                </c:pt>
                <c:pt idx="328">
                  <c:v>Hope</c:v>
                </c:pt>
                <c:pt idx="329">
                  <c:v>Hope</c:v>
                </c:pt>
                <c:pt idx="330">
                  <c:v>Joy</c:v>
                </c:pt>
                <c:pt idx="331">
                  <c:v>Joy</c:v>
                </c:pt>
                <c:pt idx="332">
                  <c:v>Joy</c:v>
                </c:pt>
                <c:pt idx="333">
                  <c:v>Joy</c:v>
                </c:pt>
                <c:pt idx="334">
                  <c:v>Joy</c:v>
                </c:pt>
                <c:pt idx="335">
                  <c:v>Joy</c:v>
                </c:pt>
                <c:pt idx="336">
                  <c:v>Joy</c:v>
                </c:pt>
                <c:pt idx="337">
                  <c:v>Joy</c:v>
                </c:pt>
                <c:pt idx="338">
                  <c:v>Joy</c:v>
                </c:pt>
                <c:pt idx="339">
                  <c:v>Joy</c:v>
                </c:pt>
                <c:pt idx="340">
                  <c:v>Joy</c:v>
                </c:pt>
                <c:pt idx="341">
                  <c:v>Joy</c:v>
                </c:pt>
                <c:pt idx="342">
                  <c:v>Joy</c:v>
                </c:pt>
                <c:pt idx="343">
                  <c:v>Joy</c:v>
                </c:pt>
                <c:pt idx="344">
                  <c:v>Joy</c:v>
                </c:pt>
                <c:pt idx="345">
                  <c:v>Joy</c:v>
                </c:pt>
                <c:pt idx="346">
                  <c:v>Joy</c:v>
                </c:pt>
                <c:pt idx="347">
                  <c:v>Joy</c:v>
                </c:pt>
                <c:pt idx="348">
                  <c:v>Joy</c:v>
                </c:pt>
                <c:pt idx="349">
                  <c:v>Joy</c:v>
                </c:pt>
                <c:pt idx="350">
                  <c:v>Joy</c:v>
                </c:pt>
                <c:pt idx="351">
                  <c:v>Joy</c:v>
                </c:pt>
                <c:pt idx="352">
                  <c:v>Joy</c:v>
                </c:pt>
                <c:pt idx="353">
                  <c:v>Joy</c:v>
                </c:pt>
                <c:pt idx="354">
                  <c:v>Joy</c:v>
                </c:pt>
                <c:pt idx="355">
                  <c:v>Joy</c:v>
                </c:pt>
                <c:pt idx="356">
                  <c:v>Joy</c:v>
                </c:pt>
                <c:pt idx="357">
                  <c:v>Joy</c:v>
                </c:pt>
                <c:pt idx="358">
                  <c:v>Joy</c:v>
                </c:pt>
                <c:pt idx="359">
                  <c:v>Joy</c:v>
                </c:pt>
                <c:pt idx="360">
                  <c:v>Joy</c:v>
                </c:pt>
                <c:pt idx="361">
                  <c:v>Joy</c:v>
                </c:pt>
                <c:pt idx="362">
                  <c:v>Joy</c:v>
                </c:pt>
                <c:pt idx="363">
                  <c:v>Personal health</c:v>
                </c:pt>
                <c:pt idx="364">
                  <c:v>Personal health</c:v>
                </c:pt>
                <c:pt idx="365">
                  <c:v>Personal health</c:v>
                </c:pt>
                <c:pt idx="366">
                  <c:v>Personal health</c:v>
                </c:pt>
                <c:pt idx="367">
                  <c:v>Personal health</c:v>
                </c:pt>
                <c:pt idx="368">
                  <c:v>Personal health</c:v>
                </c:pt>
                <c:pt idx="369">
                  <c:v>Personal health</c:v>
                </c:pt>
                <c:pt idx="370">
                  <c:v>Personal health</c:v>
                </c:pt>
                <c:pt idx="371">
                  <c:v>Personal health</c:v>
                </c:pt>
                <c:pt idx="372">
                  <c:v>Personal health</c:v>
                </c:pt>
                <c:pt idx="373">
                  <c:v>Personal health</c:v>
                </c:pt>
                <c:pt idx="374">
                  <c:v>Personal health</c:v>
                </c:pt>
                <c:pt idx="375">
                  <c:v>Personal health</c:v>
                </c:pt>
                <c:pt idx="376">
                  <c:v>Personal health</c:v>
                </c:pt>
                <c:pt idx="377">
                  <c:v>Personal health</c:v>
                </c:pt>
                <c:pt idx="378">
                  <c:v>Personal health</c:v>
                </c:pt>
                <c:pt idx="379">
                  <c:v>Personal health</c:v>
                </c:pt>
                <c:pt idx="380">
                  <c:v>Personal health</c:v>
                </c:pt>
                <c:pt idx="381">
                  <c:v>Personal health</c:v>
                </c:pt>
                <c:pt idx="382">
                  <c:v>Personal health</c:v>
                </c:pt>
                <c:pt idx="383">
                  <c:v>Personal health</c:v>
                </c:pt>
                <c:pt idx="384">
                  <c:v>Personal health</c:v>
                </c:pt>
                <c:pt idx="385">
                  <c:v>Personal health</c:v>
                </c:pt>
                <c:pt idx="386">
                  <c:v>Personal health</c:v>
                </c:pt>
                <c:pt idx="387">
                  <c:v>Personal health</c:v>
                </c:pt>
                <c:pt idx="388">
                  <c:v>Personal health</c:v>
                </c:pt>
                <c:pt idx="389">
                  <c:v>Personal health</c:v>
                </c:pt>
                <c:pt idx="390">
                  <c:v>Personal health</c:v>
                </c:pt>
                <c:pt idx="391">
                  <c:v>Personal health</c:v>
                </c:pt>
                <c:pt idx="392">
                  <c:v>Personal health</c:v>
                </c:pt>
                <c:pt idx="393">
                  <c:v>Personal health</c:v>
                </c:pt>
                <c:pt idx="394">
                  <c:v>Personal health</c:v>
                </c:pt>
                <c:pt idx="395">
                  <c:v>Personal health</c:v>
                </c:pt>
                <c:pt idx="396">
                  <c:v>Spiritual well-being</c:v>
                </c:pt>
                <c:pt idx="397">
                  <c:v>Spiritual well-being</c:v>
                </c:pt>
                <c:pt idx="398">
                  <c:v>Spiritual well-being</c:v>
                </c:pt>
                <c:pt idx="399">
                  <c:v>Spiritual well-being</c:v>
                </c:pt>
                <c:pt idx="400">
                  <c:v>Spiritual well-being</c:v>
                </c:pt>
                <c:pt idx="401">
                  <c:v>Spiritual well-being</c:v>
                </c:pt>
                <c:pt idx="402">
                  <c:v>Spiritual well-being</c:v>
                </c:pt>
                <c:pt idx="403">
                  <c:v>Spiritual well-being</c:v>
                </c:pt>
                <c:pt idx="404">
                  <c:v>Spiritual well-being</c:v>
                </c:pt>
                <c:pt idx="405">
                  <c:v>Spiritual well-being</c:v>
                </c:pt>
                <c:pt idx="406">
                  <c:v>Spiritual well-being</c:v>
                </c:pt>
                <c:pt idx="407">
                  <c:v>Spiritual well-being</c:v>
                </c:pt>
                <c:pt idx="408">
                  <c:v>Spiritual well-being</c:v>
                </c:pt>
                <c:pt idx="409">
                  <c:v>Spiritual well-being</c:v>
                </c:pt>
                <c:pt idx="410">
                  <c:v>Spiritual well-being</c:v>
                </c:pt>
                <c:pt idx="411">
                  <c:v>Spiritual well-being</c:v>
                </c:pt>
                <c:pt idx="412">
                  <c:v>Spiritual well-being</c:v>
                </c:pt>
                <c:pt idx="413">
                  <c:v>Spiritual well-being</c:v>
                </c:pt>
                <c:pt idx="414">
                  <c:v>Spiritual well-being</c:v>
                </c:pt>
                <c:pt idx="415">
                  <c:v>Spiritual well-being</c:v>
                </c:pt>
                <c:pt idx="416">
                  <c:v>Spiritual well-being</c:v>
                </c:pt>
                <c:pt idx="417">
                  <c:v>Spiritual well-being</c:v>
                </c:pt>
                <c:pt idx="418">
                  <c:v>Spiritual well-being</c:v>
                </c:pt>
                <c:pt idx="419">
                  <c:v>Spiritual well-being</c:v>
                </c:pt>
                <c:pt idx="420">
                  <c:v>Spiritual well-being</c:v>
                </c:pt>
                <c:pt idx="421">
                  <c:v>Spiritual well-being</c:v>
                </c:pt>
                <c:pt idx="422">
                  <c:v>Spiritual well-being</c:v>
                </c:pt>
                <c:pt idx="423">
                  <c:v>Spiritual well-being</c:v>
                </c:pt>
                <c:pt idx="424">
                  <c:v>Spiritual well-being</c:v>
                </c:pt>
                <c:pt idx="425">
                  <c:v>Spiritual well-being</c:v>
                </c:pt>
                <c:pt idx="426">
                  <c:v>Spiritual well-being</c:v>
                </c:pt>
                <c:pt idx="427">
                  <c:v>Spiritual well-being</c:v>
                </c:pt>
                <c:pt idx="428">
                  <c:v>Spiritual well-being</c:v>
                </c:pt>
                <c:pt idx="429">
                  <c:v>Feeling loved</c:v>
                </c:pt>
                <c:pt idx="430">
                  <c:v>Feeling loved</c:v>
                </c:pt>
                <c:pt idx="431">
                  <c:v>Feeling loved</c:v>
                </c:pt>
                <c:pt idx="432">
                  <c:v>Feeling loved</c:v>
                </c:pt>
                <c:pt idx="433">
                  <c:v>Feeling loved</c:v>
                </c:pt>
                <c:pt idx="434">
                  <c:v>Feeling loved</c:v>
                </c:pt>
                <c:pt idx="435">
                  <c:v>Feeling loved</c:v>
                </c:pt>
                <c:pt idx="436">
                  <c:v>Feeling loved</c:v>
                </c:pt>
                <c:pt idx="437">
                  <c:v>Feeling loved</c:v>
                </c:pt>
                <c:pt idx="438">
                  <c:v>Feeling loved</c:v>
                </c:pt>
                <c:pt idx="439">
                  <c:v>Feeling loved</c:v>
                </c:pt>
                <c:pt idx="440">
                  <c:v>Feeling loved</c:v>
                </c:pt>
                <c:pt idx="441">
                  <c:v>Feeling loved</c:v>
                </c:pt>
                <c:pt idx="442">
                  <c:v>Feeling loved</c:v>
                </c:pt>
                <c:pt idx="443">
                  <c:v>Feeling loved</c:v>
                </c:pt>
                <c:pt idx="444">
                  <c:v>Feeling loved</c:v>
                </c:pt>
                <c:pt idx="445">
                  <c:v>Feeling loved</c:v>
                </c:pt>
                <c:pt idx="446">
                  <c:v>Feeling loved</c:v>
                </c:pt>
                <c:pt idx="447">
                  <c:v>Feeling loved</c:v>
                </c:pt>
                <c:pt idx="448">
                  <c:v>Feeling loved</c:v>
                </c:pt>
                <c:pt idx="449">
                  <c:v>Feeling loved</c:v>
                </c:pt>
                <c:pt idx="450">
                  <c:v>Feeling loved</c:v>
                </c:pt>
                <c:pt idx="451">
                  <c:v>Feeling loved</c:v>
                </c:pt>
                <c:pt idx="452">
                  <c:v>Feeling loved</c:v>
                </c:pt>
                <c:pt idx="453">
                  <c:v>Feeling loved</c:v>
                </c:pt>
                <c:pt idx="454">
                  <c:v>Feeling loved</c:v>
                </c:pt>
                <c:pt idx="455">
                  <c:v>Feeling loved</c:v>
                </c:pt>
                <c:pt idx="456">
                  <c:v>Feeling loved</c:v>
                </c:pt>
                <c:pt idx="457">
                  <c:v>Feeling loved</c:v>
                </c:pt>
                <c:pt idx="458">
                  <c:v>Feeling loved</c:v>
                </c:pt>
                <c:pt idx="459">
                  <c:v>Feeling loved</c:v>
                </c:pt>
                <c:pt idx="460">
                  <c:v>Feeling loved</c:v>
                </c:pt>
                <c:pt idx="461">
                  <c:v>Feeling loved</c:v>
                </c:pt>
                <c:pt idx="462">
                  <c:v>Personal health</c:v>
                </c:pt>
                <c:pt idx="463">
                  <c:v>Personal health</c:v>
                </c:pt>
                <c:pt idx="464">
                  <c:v>Personal health</c:v>
                </c:pt>
                <c:pt idx="465">
                  <c:v>Personal health</c:v>
                </c:pt>
                <c:pt idx="466">
                  <c:v>Personal health</c:v>
                </c:pt>
                <c:pt idx="467">
                  <c:v>Personal health</c:v>
                </c:pt>
                <c:pt idx="468">
                  <c:v>Personal health</c:v>
                </c:pt>
                <c:pt idx="469">
                  <c:v>Personal health</c:v>
                </c:pt>
                <c:pt idx="470">
                  <c:v>Personal health</c:v>
                </c:pt>
                <c:pt idx="471">
                  <c:v>Personal health</c:v>
                </c:pt>
                <c:pt idx="472">
                  <c:v>Personal health</c:v>
                </c:pt>
                <c:pt idx="473">
                  <c:v>Personal health</c:v>
                </c:pt>
                <c:pt idx="474">
                  <c:v>Personal health</c:v>
                </c:pt>
                <c:pt idx="475">
                  <c:v>Personal health</c:v>
                </c:pt>
                <c:pt idx="476">
                  <c:v>Personal health</c:v>
                </c:pt>
                <c:pt idx="477">
                  <c:v>Personal health</c:v>
                </c:pt>
                <c:pt idx="478">
                  <c:v>Personal health</c:v>
                </c:pt>
                <c:pt idx="479">
                  <c:v>Personal health</c:v>
                </c:pt>
                <c:pt idx="480">
                  <c:v>Personal health</c:v>
                </c:pt>
                <c:pt idx="481">
                  <c:v>Personal health</c:v>
                </c:pt>
                <c:pt idx="482">
                  <c:v>Personal health</c:v>
                </c:pt>
                <c:pt idx="483">
                  <c:v>Personal health</c:v>
                </c:pt>
                <c:pt idx="484">
                  <c:v>Personal health</c:v>
                </c:pt>
                <c:pt idx="485">
                  <c:v>Personal health</c:v>
                </c:pt>
                <c:pt idx="486">
                  <c:v>Personal health</c:v>
                </c:pt>
                <c:pt idx="487">
                  <c:v>Personal health</c:v>
                </c:pt>
                <c:pt idx="488">
                  <c:v>Personal health</c:v>
                </c:pt>
                <c:pt idx="489">
                  <c:v>Personal health</c:v>
                </c:pt>
                <c:pt idx="490">
                  <c:v>Personal health</c:v>
                </c:pt>
                <c:pt idx="491">
                  <c:v>Personal health</c:v>
                </c:pt>
                <c:pt idx="492">
                  <c:v>Personal health</c:v>
                </c:pt>
                <c:pt idx="493">
                  <c:v>Personal health</c:v>
                </c:pt>
                <c:pt idx="494">
                  <c:v>Personal health</c:v>
                </c:pt>
                <c:pt idx="495">
                  <c:v>Eating habits</c:v>
                </c:pt>
                <c:pt idx="496">
                  <c:v>Eating habits</c:v>
                </c:pt>
                <c:pt idx="497">
                  <c:v>Eating habits</c:v>
                </c:pt>
                <c:pt idx="498">
                  <c:v>Eating habits</c:v>
                </c:pt>
                <c:pt idx="499">
                  <c:v>Eating habits</c:v>
                </c:pt>
                <c:pt idx="500">
                  <c:v>Eating habits</c:v>
                </c:pt>
                <c:pt idx="501">
                  <c:v>Eating habits</c:v>
                </c:pt>
                <c:pt idx="502">
                  <c:v>Eating habits</c:v>
                </c:pt>
                <c:pt idx="503">
                  <c:v>Eating habits</c:v>
                </c:pt>
                <c:pt idx="504">
                  <c:v>Eating habits</c:v>
                </c:pt>
                <c:pt idx="505">
                  <c:v>Eating habits</c:v>
                </c:pt>
                <c:pt idx="506">
                  <c:v>Eating habits</c:v>
                </c:pt>
                <c:pt idx="507">
                  <c:v>Eating habits</c:v>
                </c:pt>
                <c:pt idx="508">
                  <c:v>Eating habits</c:v>
                </c:pt>
                <c:pt idx="509">
                  <c:v>Eating habits</c:v>
                </c:pt>
                <c:pt idx="510">
                  <c:v>Eating habits</c:v>
                </c:pt>
                <c:pt idx="511">
                  <c:v>Eating habits</c:v>
                </c:pt>
                <c:pt idx="512">
                  <c:v>Eating habits</c:v>
                </c:pt>
                <c:pt idx="513">
                  <c:v>Eating habits</c:v>
                </c:pt>
                <c:pt idx="514">
                  <c:v>Eating habits</c:v>
                </c:pt>
                <c:pt idx="515">
                  <c:v>Eating habits</c:v>
                </c:pt>
                <c:pt idx="516">
                  <c:v>Eating habits</c:v>
                </c:pt>
                <c:pt idx="517">
                  <c:v>Eating habits</c:v>
                </c:pt>
                <c:pt idx="518">
                  <c:v>Eating habits</c:v>
                </c:pt>
                <c:pt idx="519">
                  <c:v>Eating habits</c:v>
                </c:pt>
                <c:pt idx="520">
                  <c:v>Eating habits</c:v>
                </c:pt>
                <c:pt idx="521">
                  <c:v>Eating habits</c:v>
                </c:pt>
                <c:pt idx="522">
                  <c:v>Eating habits</c:v>
                </c:pt>
                <c:pt idx="523">
                  <c:v>Eating habits</c:v>
                </c:pt>
                <c:pt idx="524">
                  <c:v>Eating habits</c:v>
                </c:pt>
                <c:pt idx="525">
                  <c:v>Eating habits</c:v>
                </c:pt>
                <c:pt idx="526">
                  <c:v>Eating habits</c:v>
                </c:pt>
                <c:pt idx="527">
                  <c:v>Eating habits</c:v>
                </c:pt>
                <c:pt idx="528">
                  <c:v>Eating habits</c:v>
                </c:pt>
                <c:pt idx="529">
                  <c:v>Sleep</c:v>
                </c:pt>
                <c:pt idx="530">
                  <c:v>Sleep</c:v>
                </c:pt>
                <c:pt idx="531">
                  <c:v>Sleep</c:v>
                </c:pt>
                <c:pt idx="532">
                  <c:v>Sleep</c:v>
                </c:pt>
                <c:pt idx="533">
                  <c:v>Sleep</c:v>
                </c:pt>
                <c:pt idx="534">
                  <c:v>Sleep</c:v>
                </c:pt>
                <c:pt idx="535">
                  <c:v>Sleep</c:v>
                </c:pt>
                <c:pt idx="536">
                  <c:v>Sleep</c:v>
                </c:pt>
                <c:pt idx="537">
                  <c:v>Sleep</c:v>
                </c:pt>
                <c:pt idx="538">
                  <c:v>Sleep</c:v>
                </c:pt>
                <c:pt idx="539">
                  <c:v>Sleep</c:v>
                </c:pt>
                <c:pt idx="540">
                  <c:v>Sleep</c:v>
                </c:pt>
                <c:pt idx="541">
                  <c:v>Sleep</c:v>
                </c:pt>
                <c:pt idx="542">
                  <c:v>Sleep</c:v>
                </c:pt>
                <c:pt idx="543">
                  <c:v>Sleep</c:v>
                </c:pt>
                <c:pt idx="544">
                  <c:v>Sleep</c:v>
                </c:pt>
                <c:pt idx="545">
                  <c:v>Sleep</c:v>
                </c:pt>
                <c:pt idx="546">
                  <c:v>Sleep</c:v>
                </c:pt>
                <c:pt idx="547">
                  <c:v>Sleep</c:v>
                </c:pt>
                <c:pt idx="548">
                  <c:v>Sleep</c:v>
                </c:pt>
                <c:pt idx="549">
                  <c:v>Sleep</c:v>
                </c:pt>
                <c:pt idx="550">
                  <c:v>Sleep</c:v>
                </c:pt>
                <c:pt idx="551">
                  <c:v>Sleep</c:v>
                </c:pt>
                <c:pt idx="552">
                  <c:v>Sleep</c:v>
                </c:pt>
                <c:pt idx="553">
                  <c:v>Sleep</c:v>
                </c:pt>
                <c:pt idx="554">
                  <c:v>Sleep</c:v>
                </c:pt>
                <c:pt idx="555">
                  <c:v>Sleep</c:v>
                </c:pt>
                <c:pt idx="556">
                  <c:v>Sleep</c:v>
                </c:pt>
                <c:pt idx="557">
                  <c:v>Sleep</c:v>
                </c:pt>
                <c:pt idx="558">
                  <c:v>Sleep</c:v>
                </c:pt>
                <c:pt idx="559">
                  <c:v>Sleep</c:v>
                </c:pt>
                <c:pt idx="560">
                  <c:v>Sleep</c:v>
                </c:pt>
                <c:pt idx="561">
                  <c:v>Free from anxiety</c:v>
                </c:pt>
                <c:pt idx="562">
                  <c:v>Free from anxiety</c:v>
                </c:pt>
                <c:pt idx="563">
                  <c:v>Free from anxiety</c:v>
                </c:pt>
                <c:pt idx="564">
                  <c:v>Free from anxiety</c:v>
                </c:pt>
                <c:pt idx="565">
                  <c:v>Free from anxiety</c:v>
                </c:pt>
                <c:pt idx="566">
                  <c:v>Free from anxiety</c:v>
                </c:pt>
                <c:pt idx="567">
                  <c:v>Free from anxiety</c:v>
                </c:pt>
                <c:pt idx="568">
                  <c:v>Free from anxiety</c:v>
                </c:pt>
                <c:pt idx="569">
                  <c:v>Free from anxiety</c:v>
                </c:pt>
                <c:pt idx="570">
                  <c:v>Free from anxiety</c:v>
                </c:pt>
                <c:pt idx="571">
                  <c:v>Free from anxiety</c:v>
                </c:pt>
                <c:pt idx="572">
                  <c:v>Free from anxiety</c:v>
                </c:pt>
                <c:pt idx="573">
                  <c:v>Free from anxiety</c:v>
                </c:pt>
                <c:pt idx="574">
                  <c:v>Free from anxiety</c:v>
                </c:pt>
                <c:pt idx="575">
                  <c:v>Free from anxiety</c:v>
                </c:pt>
                <c:pt idx="576">
                  <c:v>Free from anxiety</c:v>
                </c:pt>
                <c:pt idx="577">
                  <c:v>Free from anxiety</c:v>
                </c:pt>
                <c:pt idx="578">
                  <c:v>Free from anxiety</c:v>
                </c:pt>
                <c:pt idx="579">
                  <c:v>Free from anxiety</c:v>
                </c:pt>
                <c:pt idx="580">
                  <c:v>Free from anxiety</c:v>
                </c:pt>
                <c:pt idx="581">
                  <c:v>Free from anxiety</c:v>
                </c:pt>
                <c:pt idx="582">
                  <c:v>Free from anxiety</c:v>
                </c:pt>
                <c:pt idx="583">
                  <c:v>Free from anxiety</c:v>
                </c:pt>
                <c:pt idx="584">
                  <c:v>Free from anxiety</c:v>
                </c:pt>
                <c:pt idx="585">
                  <c:v>Free from anxiety</c:v>
                </c:pt>
                <c:pt idx="586">
                  <c:v>Free from anxiety</c:v>
                </c:pt>
                <c:pt idx="587">
                  <c:v>Free from anxiety</c:v>
                </c:pt>
                <c:pt idx="588">
                  <c:v>Free from anxiety</c:v>
                </c:pt>
                <c:pt idx="589">
                  <c:v>Free from anxiety</c:v>
                </c:pt>
                <c:pt idx="590">
                  <c:v>Free from anxiety</c:v>
                </c:pt>
                <c:pt idx="591">
                  <c:v>Free from anxiety</c:v>
                </c:pt>
                <c:pt idx="592">
                  <c:v>Free from anxiety</c:v>
                </c:pt>
                <c:pt idx="593">
                  <c:v>Free from anxiety</c:v>
                </c:pt>
                <c:pt idx="594">
                  <c:v>Satisfaction with income</c:v>
                </c:pt>
                <c:pt idx="595">
                  <c:v>Satisfaction with income</c:v>
                </c:pt>
                <c:pt idx="596">
                  <c:v>Satisfaction with income</c:v>
                </c:pt>
                <c:pt idx="597">
                  <c:v>Satisfaction with income</c:v>
                </c:pt>
                <c:pt idx="598">
                  <c:v>Satisfaction with income</c:v>
                </c:pt>
                <c:pt idx="599">
                  <c:v>Satisfaction with income</c:v>
                </c:pt>
                <c:pt idx="600">
                  <c:v>Satisfaction with income</c:v>
                </c:pt>
                <c:pt idx="601">
                  <c:v>Satisfaction with income</c:v>
                </c:pt>
                <c:pt idx="602">
                  <c:v>Satisfaction with income</c:v>
                </c:pt>
                <c:pt idx="603">
                  <c:v>Satisfaction with income</c:v>
                </c:pt>
                <c:pt idx="604">
                  <c:v>Satisfaction with income</c:v>
                </c:pt>
                <c:pt idx="605">
                  <c:v>Satisfaction with income</c:v>
                </c:pt>
                <c:pt idx="606">
                  <c:v>Satisfaction with income</c:v>
                </c:pt>
                <c:pt idx="607">
                  <c:v>Satisfaction with income</c:v>
                </c:pt>
                <c:pt idx="608">
                  <c:v>Satisfaction with income</c:v>
                </c:pt>
                <c:pt idx="609">
                  <c:v>Satisfaction with income</c:v>
                </c:pt>
                <c:pt idx="610">
                  <c:v>Satisfaction with income</c:v>
                </c:pt>
                <c:pt idx="611">
                  <c:v>Satisfaction with income</c:v>
                </c:pt>
                <c:pt idx="612">
                  <c:v>Satisfaction with income</c:v>
                </c:pt>
                <c:pt idx="613">
                  <c:v>Satisfaction with income</c:v>
                </c:pt>
                <c:pt idx="614">
                  <c:v>Satisfaction with income</c:v>
                </c:pt>
                <c:pt idx="615">
                  <c:v>Satisfaction with income</c:v>
                </c:pt>
                <c:pt idx="616">
                  <c:v>Satisfaction with income</c:v>
                </c:pt>
                <c:pt idx="617">
                  <c:v>Satisfaction with income</c:v>
                </c:pt>
                <c:pt idx="618">
                  <c:v>Satisfaction with income</c:v>
                </c:pt>
                <c:pt idx="619">
                  <c:v>Satisfaction with income</c:v>
                </c:pt>
                <c:pt idx="620">
                  <c:v>Satisfaction with income</c:v>
                </c:pt>
                <c:pt idx="621">
                  <c:v>Satisfaction with income</c:v>
                </c:pt>
                <c:pt idx="622">
                  <c:v>Satisfaction with income</c:v>
                </c:pt>
                <c:pt idx="623">
                  <c:v>Satisfaction with income</c:v>
                </c:pt>
                <c:pt idx="624">
                  <c:v>Satisfaction with income</c:v>
                </c:pt>
                <c:pt idx="625">
                  <c:v>Satisfaction with income</c:v>
                </c:pt>
                <c:pt idx="626">
                  <c:v>Satisfaction with income</c:v>
                </c:pt>
                <c:pt idx="627">
                  <c:v>Financially healthy</c:v>
                </c:pt>
                <c:pt idx="628">
                  <c:v>Financially healthy</c:v>
                </c:pt>
                <c:pt idx="629">
                  <c:v>Financially healthy</c:v>
                </c:pt>
                <c:pt idx="630">
                  <c:v>Financially healthy</c:v>
                </c:pt>
                <c:pt idx="631">
                  <c:v>Financially healthy</c:v>
                </c:pt>
                <c:pt idx="632">
                  <c:v>Financially healthy</c:v>
                </c:pt>
                <c:pt idx="633">
                  <c:v>Financially healthy</c:v>
                </c:pt>
                <c:pt idx="634">
                  <c:v>Financially healthy</c:v>
                </c:pt>
                <c:pt idx="635">
                  <c:v>Financially healthy</c:v>
                </c:pt>
                <c:pt idx="636">
                  <c:v>Financially healthy</c:v>
                </c:pt>
                <c:pt idx="637">
                  <c:v>Financially healthy</c:v>
                </c:pt>
                <c:pt idx="638">
                  <c:v>Financially healthy</c:v>
                </c:pt>
                <c:pt idx="639">
                  <c:v>Financially healthy</c:v>
                </c:pt>
                <c:pt idx="640">
                  <c:v>Financially healthy</c:v>
                </c:pt>
                <c:pt idx="641">
                  <c:v>Financially healthy</c:v>
                </c:pt>
                <c:pt idx="642">
                  <c:v>Financially healthy</c:v>
                </c:pt>
                <c:pt idx="643">
                  <c:v>Financially healthy</c:v>
                </c:pt>
                <c:pt idx="644">
                  <c:v>Financially healthy</c:v>
                </c:pt>
                <c:pt idx="645">
                  <c:v>Financially healthy</c:v>
                </c:pt>
                <c:pt idx="646">
                  <c:v>Financially healthy</c:v>
                </c:pt>
                <c:pt idx="647">
                  <c:v>Financially healthy</c:v>
                </c:pt>
                <c:pt idx="648">
                  <c:v>Financially healthy</c:v>
                </c:pt>
                <c:pt idx="649">
                  <c:v>Financially healthy</c:v>
                </c:pt>
                <c:pt idx="650">
                  <c:v>Financially healthy</c:v>
                </c:pt>
                <c:pt idx="651">
                  <c:v>Financially healthy</c:v>
                </c:pt>
                <c:pt idx="652">
                  <c:v>Financially healthy</c:v>
                </c:pt>
                <c:pt idx="653">
                  <c:v>Financially healthy</c:v>
                </c:pt>
                <c:pt idx="654">
                  <c:v>Financially healthy</c:v>
                </c:pt>
                <c:pt idx="655">
                  <c:v>Financially healthy</c:v>
                </c:pt>
                <c:pt idx="656">
                  <c:v>Financially healthy</c:v>
                </c:pt>
                <c:pt idx="657">
                  <c:v>Financially healthy</c:v>
                </c:pt>
                <c:pt idx="658">
                  <c:v>Financially healthy</c:v>
                </c:pt>
                <c:pt idx="659">
                  <c:v>Financially healthy</c:v>
                </c:pt>
                <c:pt idx="660">
                  <c:v>Work life satisfaction</c:v>
                </c:pt>
                <c:pt idx="661">
                  <c:v>Work life satisfaction</c:v>
                </c:pt>
                <c:pt idx="662">
                  <c:v>Work life satisfaction</c:v>
                </c:pt>
                <c:pt idx="663">
                  <c:v>Work life satisfaction</c:v>
                </c:pt>
                <c:pt idx="664">
                  <c:v>Work life satisfaction</c:v>
                </c:pt>
                <c:pt idx="665">
                  <c:v>Work life satisfaction</c:v>
                </c:pt>
                <c:pt idx="666">
                  <c:v>Work life satisfaction</c:v>
                </c:pt>
                <c:pt idx="667">
                  <c:v>Work life satisfaction</c:v>
                </c:pt>
                <c:pt idx="668">
                  <c:v>Work life satisfaction</c:v>
                </c:pt>
                <c:pt idx="669">
                  <c:v>Work life satisfaction</c:v>
                </c:pt>
                <c:pt idx="670">
                  <c:v>Work life satisfaction</c:v>
                </c:pt>
                <c:pt idx="671">
                  <c:v>Work life satisfaction</c:v>
                </c:pt>
                <c:pt idx="672">
                  <c:v>Work life satisfaction</c:v>
                </c:pt>
                <c:pt idx="673">
                  <c:v>Work life satisfaction</c:v>
                </c:pt>
                <c:pt idx="674">
                  <c:v>Work life satisfaction</c:v>
                </c:pt>
                <c:pt idx="675">
                  <c:v>Work life satisfaction</c:v>
                </c:pt>
                <c:pt idx="676">
                  <c:v>Work life satisfaction</c:v>
                </c:pt>
                <c:pt idx="677">
                  <c:v>Work life satisfaction</c:v>
                </c:pt>
                <c:pt idx="678">
                  <c:v>Work life satisfaction</c:v>
                </c:pt>
                <c:pt idx="679">
                  <c:v>Work life satisfaction</c:v>
                </c:pt>
                <c:pt idx="680">
                  <c:v>Work life satisfaction</c:v>
                </c:pt>
                <c:pt idx="681">
                  <c:v>Work life satisfaction</c:v>
                </c:pt>
                <c:pt idx="682">
                  <c:v>Work life satisfaction</c:v>
                </c:pt>
                <c:pt idx="683">
                  <c:v>Work life satisfaction</c:v>
                </c:pt>
                <c:pt idx="684">
                  <c:v>Work life satisfaction</c:v>
                </c:pt>
                <c:pt idx="685">
                  <c:v>Work life satisfaction</c:v>
                </c:pt>
                <c:pt idx="686">
                  <c:v>Work life satisfaction</c:v>
                </c:pt>
                <c:pt idx="687">
                  <c:v>Work life satisfaction</c:v>
                </c:pt>
                <c:pt idx="688">
                  <c:v>Work life satisfaction</c:v>
                </c:pt>
                <c:pt idx="689">
                  <c:v>Work life satisfaction</c:v>
                </c:pt>
                <c:pt idx="690">
                  <c:v>Work life satisfaction</c:v>
                </c:pt>
                <c:pt idx="691">
                  <c:v>Work life satisfaction</c:v>
                </c:pt>
                <c:pt idx="692">
                  <c:v>Work life satisfaction</c:v>
                </c:pt>
                <c:pt idx="693">
                  <c:v>Satisfication with skills development</c:v>
                </c:pt>
                <c:pt idx="694">
                  <c:v>Satisfication with skills development</c:v>
                </c:pt>
                <c:pt idx="695">
                  <c:v>Satisfication with skills development</c:v>
                </c:pt>
                <c:pt idx="696">
                  <c:v>Satisfication with skills development</c:v>
                </c:pt>
                <c:pt idx="697">
                  <c:v>Satisfication with skills development</c:v>
                </c:pt>
                <c:pt idx="698">
                  <c:v>Satisfication with skills development</c:v>
                </c:pt>
                <c:pt idx="699">
                  <c:v>Satisfication with skills development</c:v>
                </c:pt>
                <c:pt idx="700">
                  <c:v>Satisfication with skills development</c:v>
                </c:pt>
                <c:pt idx="701">
                  <c:v>Satisfication with skills development</c:v>
                </c:pt>
                <c:pt idx="702">
                  <c:v>Satisfication with skills development</c:v>
                </c:pt>
                <c:pt idx="703">
                  <c:v>Satisfication with skills development</c:v>
                </c:pt>
                <c:pt idx="704">
                  <c:v>Satisfication with skills development</c:v>
                </c:pt>
                <c:pt idx="705">
                  <c:v>Satisfication with skills development</c:v>
                </c:pt>
                <c:pt idx="706">
                  <c:v>Satisfication with skills development</c:v>
                </c:pt>
                <c:pt idx="707">
                  <c:v>Satisfication with skills development</c:v>
                </c:pt>
                <c:pt idx="708">
                  <c:v>Satisfication with skills development</c:v>
                </c:pt>
                <c:pt idx="709">
                  <c:v>Satisfication with skills development</c:v>
                </c:pt>
                <c:pt idx="710">
                  <c:v>Satisfication with skills development</c:v>
                </c:pt>
                <c:pt idx="711">
                  <c:v>Satisfication with skills development</c:v>
                </c:pt>
                <c:pt idx="712">
                  <c:v>Satisfication with skills development</c:v>
                </c:pt>
                <c:pt idx="713">
                  <c:v>Satisfication with skills development</c:v>
                </c:pt>
                <c:pt idx="714">
                  <c:v>Satisfication with skills development</c:v>
                </c:pt>
                <c:pt idx="715">
                  <c:v>Satisfication with skills development</c:v>
                </c:pt>
                <c:pt idx="716">
                  <c:v>Satisfication with skills development</c:v>
                </c:pt>
                <c:pt idx="717">
                  <c:v>Satisfication with skills development</c:v>
                </c:pt>
                <c:pt idx="718">
                  <c:v>Satisfication with skills development</c:v>
                </c:pt>
                <c:pt idx="719">
                  <c:v>Satisfication with skills development</c:v>
                </c:pt>
                <c:pt idx="720">
                  <c:v>Satisfication with skills development</c:v>
                </c:pt>
                <c:pt idx="721">
                  <c:v>Satisfication with skills development</c:v>
                </c:pt>
                <c:pt idx="722">
                  <c:v>Satisfication with skills development</c:v>
                </c:pt>
                <c:pt idx="723">
                  <c:v>Satisfication with skills development</c:v>
                </c:pt>
                <c:pt idx="724">
                  <c:v>Satisfication with skills development</c:v>
                </c:pt>
                <c:pt idx="725">
                  <c:v>Satisfication with skills development</c:v>
                </c:pt>
                <c:pt idx="726">
                  <c:v>Work-life balance</c:v>
                </c:pt>
                <c:pt idx="727">
                  <c:v>Work-life balance</c:v>
                </c:pt>
                <c:pt idx="728">
                  <c:v>Work-life balance</c:v>
                </c:pt>
                <c:pt idx="729">
                  <c:v>Work-life balance</c:v>
                </c:pt>
                <c:pt idx="730">
                  <c:v>Work-life balance</c:v>
                </c:pt>
                <c:pt idx="731">
                  <c:v>Work-life balance</c:v>
                </c:pt>
                <c:pt idx="732">
                  <c:v>Work-life balance</c:v>
                </c:pt>
                <c:pt idx="733">
                  <c:v>Work-life balance</c:v>
                </c:pt>
                <c:pt idx="734">
                  <c:v>Work-life balance</c:v>
                </c:pt>
                <c:pt idx="735">
                  <c:v>Work-life balance</c:v>
                </c:pt>
                <c:pt idx="736">
                  <c:v>Work-life balance</c:v>
                </c:pt>
                <c:pt idx="737">
                  <c:v>Work-life balance</c:v>
                </c:pt>
                <c:pt idx="738">
                  <c:v>Work-life balance</c:v>
                </c:pt>
                <c:pt idx="739">
                  <c:v>Work-life balance</c:v>
                </c:pt>
                <c:pt idx="740">
                  <c:v>Work-life balance</c:v>
                </c:pt>
                <c:pt idx="741">
                  <c:v>Work-life balance</c:v>
                </c:pt>
                <c:pt idx="742">
                  <c:v>Work-life balance</c:v>
                </c:pt>
                <c:pt idx="743">
                  <c:v>Work-life balance</c:v>
                </c:pt>
                <c:pt idx="744">
                  <c:v>Work-life balance</c:v>
                </c:pt>
                <c:pt idx="745">
                  <c:v>Work-life balance</c:v>
                </c:pt>
                <c:pt idx="746">
                  <c:v>Work-life balance</c:v>
                </c:pt>
                <c:pt idx="747">
                  <c:v>Work-life balance</c:v>
                </c:pt>
                <c:pt idx="748">
                  <c:v>Work-life balance</c:v>
                </c:pt>
                <c:pt idx="749">
                  <c:v>Work-life balance</c:v>
                </c:pt>
                <c:pt idx="750">
                  <c:v>Work-life balance</c:v>
                </c:pt>
                <c:pt idx="751">
                  <c:v>Work-life balance</c:v>
                </c:pt>
                <c:pt idx="752">
                  <c:v>Work-life balance</c:v>
                </c:pt>
                <c:pt idx="753">
                  <c:v>Work-life balance</c:v>
                </c:pt>
                <c:pt idx="754">
                  <c:v>Work-life balance</c:v>
                </c:pt>
                <c:pt idx="755">
                  <c:v>Work-life balance</c:v>
                </c:pt>
                <c:pt idx="756">
                  <c:v>Work-life balance</c:v>
                </c:pt>
                <c:pt idx="757">
                  <c:v>Work-life balance</c:v>
                </c:pt>
                <c:pt idx="758">
                  <c:v>Work-life balance</c:v>
                </c:pt>
                <c:pt idx="759">
                  <c:v>Meaningful life</c:v>
                </c:pt>
                <c:pt idx="760">
                  <c:v>Meaningful life</c:v>
                </c:pt>
                <c:pt idx="761">
                  <c:v>Meaningful life</c:v>
                </c:pt>
                <c:pt idx="762">
                  <c:v>Meaningful life</c:v>
                </c:pt>
                <c:pt idx="763">
                  <c:v>Meaningful life</c:v>
                </c:pt>
                <c:pt idx="764">
                  <c:v>Meaningful life</c:v>
                </c:pt>
                <c:pt idx="765">
                  <c:v>Meaningful life</c:v>
                </c:pt>
                <c:pt idx="766">
                  <c:v>Meaningful life</c:v>
                </c:pt>
                <c:pt idx="767">
                  <c:v>Meaningful life</c:v>
                </c:pt>
                <c:pt idx="768">
                  <c:v>Meaningful life</c:v>
                </c:pt>
                <c:pt idx="769">
                  <c:v>Meaningful life</c:v>
                </c:pt>
                <c:pt idx="770">
                  <c:v>Meaningful life</c:v>
                </c:pt>
                <c:pt idx="771">
                  <c:v>Meaningful life</c:v>
                </c:pt>
                <c:pt idx="772">
                  <c:v>Meaningful life</c:v>
                </c:pt>
                <c:pt idx="773">
                  <c:v>Meaningful life</c:v>
                </c:pt>
                <c:pt idx="774">
                  <c:v>Meaningful life</c:v>
                </c:pt>
                <c:pt idx="775">
                  <c:v>Meaningful life</c:v>
                </c:pt>
                <c:pt idx="776">
                  <c:v>Meaningful life</c:v>
                </c:pt>
                <c:pt idx="777">
                  <c:v>Meaningful life</c:v>
                </c:pt>
                <c:pt idx="778">
                  <c:v>Meaningful life</c:v>
                </c:pt>
                <c:pt idx="779">
                  <c:v>Meaningful life</c:v>
                </c:pt>
                <c:pt idx="780">
                  <c:v>Meaningful life</c:v>
                </c:pt>
                <c:pt idx="781">
                  <c:v>Meaningful life</c:v>
                </c:pt>
                <c:pt idx="782">
                  <c:v>Meaningful life</c:v>
                </c:pt>
                <c:pt idx="783">
                  <c:v>Meaningful life</c:v>
                </c:pt>
                <c:pt idx="784">
                  <c:v>Meaningful life</c:v>
                </c:pt>
                <c:pt idx="785">
                  <c:v>Meaningful life</c:v>
                </c:pt>
                <c:pt idx="786">
                  <c:v>Meaningful life</c:v>
                </c:pt>
                <c:pt idx="787">
                  <c:v>Meaningful life</c:v>
                </c:pt>
                <c:pt idx="788">
                  <c:v>Meaningful life</c:v>
                </c:pt>
                <c:pt idx="789">
                  <c:v>Meaningful life</c:v>
                </c:pt>
                <c:pt idx="790">
                  <c:v>Meaningful life</c:v>
                </c:pt>
                <c:pt idx="791">
                  <c:v>Meaningful life</c:v>
                </c:pt>
                <c:pt idx="792">
                  <c:v>Belonging to community</c:v>
                </c:pt>
                <c:pt idx="793">
                  <c:v>Belonging to community</c:v>
                </c:pt>
                <c:pt idx="794">
                  <c:v>Belonging to community</c:v>
                </c:pt>
                <c:pt idx="795">
                  <c:v>Belonging to community</c:v>
                </c:pt>
                <c:pt idx="796">
                  <c:v>Belonging to community</c:v>
                </c:pt>
                <c:pt idx="797">
                  <c:v>Belonging to community</c:v>
                </c:pt>
                <c:pt idx="798">
                  <c:v>Belonging to community</c:v>
                </c:pt>
                <c:pt idx="799">
                  <c:v>Belonging to community</c:v>
                </c:pt>
                <c:pt idx="800">
                  <c:v>Belonging to community</c:v>
                </c:pt>
                <c:pt idx="801">
                  <c:v>Belonging to community</c:v>
                </c:pt>
                <c:pt idx="802">
                  <c:v>Belonging to community</c:v>
                </c:pt>
                <c:pt idx="803">
                  <c:v>Belonging to community</c:v>
                </c:pt>
                <c:pt idx="804">
                  <c:v>Belonging to community</c:v>
                </c:pt>
                <c:pt idx="805">
                  <c:v>Belonging to community</c:v>
                </c:pt>
                <c:pt idx="806">
                  <c:v>Belonging to community</c:v>
                </c:pt>
                <c:pt idx="807">
                  <c:v>Belonging to community</c:v>
                </c:pt>
                <c:pt idx="808">
                  <c:v>Belonging to community</c:v>
                </c:pt>
                <c:pt idx="809">
                  <c:v>Belonging to community</c:v>
                </c:pt>
                <c:pt idx="810">
                  <c:v>Belonging to community</c:v>
                </c:pt>
                <c:pt idx="811">
                  <c:v>Belonging to community</c:v>
                </c:pt>
                <c:pt idx="812">
                  <c:v>Belonging to community</c:v>
                </c:pt>
                <c:pt idx="813">
                  <c:v>Belonging to community</c:v>
                </c:pt>
                <c:pt idx="814">
                  <c:v>Belonging to community</c:v>
                </c:pt>
                <c:pt idx="815">
                  <c:v>Belonging to community</c:v>
                </c:pt>
                <c:pt idx="816">
                  <c:v>Belonging to community</c:v>
                </c:pt>
                <c:pt idx="817">
                  <c:v>Belonging to community</c:v>
                </c:pt>
                <c:pt idx="818">
                  <c:v>Belonging to community</c:v>
                </c:pt>
                <c:pt idx="819">
                  <c:v>Belonging to community</c:v>
                </c:pt>
                <c:pt idx="820">
                  <c:v>Belonging to community</c:v>
                </c:pt>
                <c:pt idx="821">
                  <c:v>Belonging to community</c:v>
                </c:pt>
                <c:pt idx="822">
                  <c:v>Belonging to community</c:v>
                </c:pt>
                <c:pt idx="823">
                  <c:v>Belonging to community</c:v>
                </c:pt>
                <c:pt idx="824">
                  <c:v>Belonging to community</c:v>
                </c:pt>
                <c:pt idx="825">
                  <c:v>Relationship with my household</c:v>
                </c:pt>
                <c:pt idx="826">
                  <c:v>Relationship with my household</c:v>
                </c:pt>
                <c:pt idx="827">
                  <c:v>Relationship with my household</c:v>
                </c:pt>
                <c:pt idx="828">
                  <c:v>Relationship with my household</c:v>
                </c:pt>
                <c:pt idx="829">
                  <c:v>Relationship with my household</c:v>
                </c:pt>
                <c:pt idx="830">
                  <c:v>Relationship with my household</c:v>
                </c:pt>
                <c:pt idx="831">
                  <c:v>Relationship with my household</c:v>
                </c:pt>
                <c:pt idx="832">
                  <c:v>Relationship with my household</c:v>
                </c:pt>
                <c:pt idx="833">
                  <c:v>Relationship with my household</c:v>
                </c:pt>
                <c:pt idx="834">
                  <c:v>Relationship with my household</c:v>
                </c:pt>
                <c:pt idx="835">
                  <c:v>Relationship with my household</c:v>
                </c:pt>
                <c:pt idx="836">
                  <c:v>Relationship with my household</c:v>
                </c:pt>
                <c:pt idx="837">
                  <c:v>Relationship with my household</c:v>
                </c:pt>
                <c:pt idx="838">
                  <c:v>Relationship with my household</c:v>
                </c:pt>
                <c:pt idx="839">
                  <c:v>Relationship with my household</c:v>
                </c:pt>
                <c:pt idx="840">
                  <c:v>Relationship with my household</c:v>
                </c:pt>
                <c:pt idx="841">
                  <c:v>Relationship with my household</c:v>
                </c:pt>
                <c:pt idx="842">
                  <c:v>Relationship with my household</c:v>
                </c:pt>
                <c:pt idx="843">
                  <c:v>Relationship with my household</c:v>
                </c:pt>
                <c:pt idx="844">
                  <c:v>Relationship with my household</c:v>
                </c:pt>
                <c:pt idx="845">
                  <c:v>Relationship with my household</c:v>
                </c:pt>
                <c:pt idx="846">
                  <c:v>Relationship with my household</c:v>
                </c:pt>
                <c:pt idx="847">
                  <c:v>Relationship with my household</c:v>
                </c:pt>
                <c:pt idx="848">
                  <c:v>Relationship with my household</c:v>
                </c:pt>
                <c:pt idx="849">
                  <c:v>Relationship with my household</c:v>
                </c:pt>
                <c:pt idx="850">
                  <c:v>Relationship with my household</c:v>
                </c:pt>
                <c:pt idx="851">
                  <c:v>Relationship with my household</c:v>
                </c:pt>
                <c:pt idx="852">
                  <c:v>Relationship with my household</c:v>
                </c:pt>
                <c:pt idx="853">
                  <c:v>Relationship with my household</c:v>
                </c:pt>
                <c:pt idx="854">
                  <c:v>Relationship with my household</c:v>
                </c:pt>
                <c:pt idx="855">
                  <c:v>Relationship with my household</c:v>
                </c:pt>
                <c:pt idx="856">
                  <c:v>Relationship with my household</c:v>
                </c:pt>
                <c:pt idx="857">
                  <c:v>Relationship with my household</c:v>
                </c:pt>
                <c:pt idx="858">
                  <c:v>Relationship with my family</c:v>
                </c:pt>
                <c:pt idx="859">
                  <c:v>Relationship with my family</c:v>
                </c:pt>
                <c:pt idx="860">
                  <c:v>Relationship with my family</c:v>
                </c:pt>
                <c:pt idx="861">
                  <c:v>Relationship with my family</c:v>
                </c:pt>
                <c:pt idx="862">
                  <c:v>Relationship with my family</c:v>
                </c:pt>
                <c:pt idx="863">
                  <c:v>Relationship with my family</c:v>
                </c:pt>
                <c:pt idx="864">
                  <c:v>Relationship with my family</c:v>
                </c:pt>
                <c:pt idx="865">
                  <c:v>Relationship with my family</c:v>
                </c:pt>
                <c:pt idx="866">
                  <c:v>Relationship with my family</c:v>
                </c:pt>
                <c:pt idx="867">
                  <c:v>Relationship with my family</c:v>
                </c:pt>
                <c:pt idx="868">
                  <c:v>Relationship with my family</c:v>
                </c:pt>
                <c:pt idx="869">
                  <c:v>Relationship with my family</c:v>
                </c:pt>
                <c:pt idx="870">
                  <c:v>Relationship with my family</c:v>
                </c:pt>
                <c:pt idx="871">
                  <c:v>Relationship with my family</c:v>
                </c:pt>
                <c:pt idx="872">
                  <c:v>Relationship with my family</c:v>
                </c:pt>
                <c:pt idx="873">
                  <c:v>Relationship with my family</c:v>
                </c:pt>
                <c:pt idx="874">
                  <c:v>Relationship with my family</c:v>
                </c:pt>
                <c:pt idx="875">
                  <c:v>Relationship with my family</c:v>
                </c:pt>
                <c:pt idx="876">
                  <c:v>Relationship with my family</c:v>
                </c:pt>
                <c:pt idx="877">
                  <c:v>Relationship with my family</c:v>
                </c:pt>
                <c:pt idx="878">
                  <c:v>Relationship with my family</c:v>
                </c:pt>
                <c:pt idx="879">
                  <c:v>Relationship with my family</c:v>
                </c:pt>
                <c:pt idx="880">
                  <c:v>Relationship with my family</c:v>
                </c:pt>
                <c:pt idx="881">
                  <c:v>Relationship with my family</c:v>
                </c:pt>
                <c:pt idx="882">
                  <c:v>Relationship with my family</c:v>
                </c:pt>
                <c:pt idx="883">
                  <c:v>Relationship with my family</c:v>
                </c:pt>
                <c:pt idx="884">
                  <c:v>Relationship with my family</c:v>
                </c:pt>
                <c:pt idx="885">
                  <c:v>Relationship with my family</c:v>
                </c:pt>
                <c:pt idx="886">
                  <c:v>Relationship with my family</c:v>
                </c:pt>
                <c:pt idx="887">
                  <c:v>Relationship with my family</c:v>
                </c:pt>
                <c:pt idx="888">
                  <c:v>Relationship with my family</c:v>
                </c:pt>
                <c:pt idx="889">
                  <c:v>Relationship with my family</c:v>
                </c:pt>
                <c:pt idx="890">
                  <c:v>Relationship with my family</c:v>
                </c:pt>
                <c:pt idx="891">
                  <c:v>Relationship with neighbours</c:v>
                </c:pt>
                <c:pt idx="892">
                  <c:v>Relationship with neighbours</c:v>
                </c:pt>
                <c:pt idx="893">
                  <c:v>Relationship with neighbours</c:v>
                </c:pt>
                <c:pt idx="894">
                  <c:v>Relationship with neighbours</c:v>
                </c:pt>
                <c:pt idx="895">
                  <c:v>Relationship with neighbours</c:v>
                </c:pt>
                <c:pt idx="896">
                  <c:v>Relationship with neighbours</c:v>
                </c:pt>
                <c:pt idx="897">
                  <c:v>Relationship with neighbours</c:v>
                </c:pt>
                <c:pt idx="898">
                  <c:v>Relationship with neighbours</c:v>
                </c:pt>
                <c:pt idx="899">
                  <c:v>Relationship with neighbours</c:v>
                </c:pt>
                <c:pt idx="900">
                  <c:v>Relationship with neighbours</c:v>
                </c:pt>
                <c:pt idx="901">
                  <c:v>Relationship with neighbours</c:v>
                </c:pt>
                <c:pt idx="902">
                  <c:v>Relationship with neighbours</c:v>
                </c:pt>
                <c:pt idx="903">
                  <c:v>Relationship with neighbours</c:v>
                </c:pt>
                <c:pt idx="904">
                  <c:v>Relationship with neighbours</c:v>
                </c:pt>
                <c:pt idx="905">
                  <c:v>Relationship with neighbours</c:v>
                </c:pt>
                <c:pt idx="906">
                  <c:v>Relationship with neighbours</c:v>
                </c:pt>
                <c:pt idx="907">
                  <c:v>Relationship with neighbours</c:v>
                </c:pt>
                <c:pt idx="908">
                  <c:v>Relationship with neighbours</c:v>
                </c:pt>
                <c:pt idx="909">
                  <c:v>Relationship with neighbours</c:v>
                </c:pt>
                <c:pt idx="910">
                  <c:v>Relationship with neighbours</c:v>
                </c:pt>
                <c:pt idx="911">
                  <c:v>Relationship with neighbours</c:v>
                </c:pt>
                <c:pt idx="912">
                  <c:v>Relationship with neighbours</c:v>
                </c:pt>
                <c:pt idx="913">
                  <c:v>Relationship with neighbours</c:v>
                </c:pt>
                <c:pt idx="914">
                  <c:v>Relationship with neighbours</c:v>
                </c:pt>
                <c:pt idx="915">
                  <c:v>Relationship with neighbours</c:v>
                </c:pt>
                <c:pt idx="916">
                  <c:v>Relationship with neighbours</c:v>
                </c:pt>
                <c:pt idx="917">
                  <c:v>Relationship with neighbours</c:v>
                </c:pt>
                <c:pt idx="918">
                  <c:v>Relationship with neighbours</c:v>
                </c:pt>
                <c:pt idx="919">
                  <c:v>Relationship with neighbours</c:v>
                </c:pt>
                <c:pt idx="920">
                  <c:v>Relationship with neighbours</c:v>
                </c:pt>
                <c:pt idx="921">
                  <c:v>Relationship with neighbours</c:v>
                </c:pt>
                <c:pt idx="922">
                  <c:v>Relationship with neighbours</c:v>
                </c:pt>
                <c:pt idx="923">
                  <c:v>Relationship with neighbours</c:v>
                </c:pt>
                <c:pt idx="924">
                  <c:v>Neighbours by first name</c:v>
                </c:pt>
                <c:pt idx="925">
                  <c:v>Neighbours by first name</c:v>
                </c:pt>
                <c:pt idx="926">
                  <c:v>Neighbours by first name</c:v>
                </c:pt>
                <c:pt idx="927">
                  <c:v>Neighbours by first name</c:v>
                </c:pt>
                <c:pt idx="928">
                  <c:v>Neighbours by first name</c:v>
                </c:pt>
                <c:pt idx="929">
                  <c:v>Neighbours by first name</c:v>
                </c:pt>
                <c:pt idx="930">
                  <c:v>Neighbours by first name</c:v>
                </c:pt>
                <c:pt idx="931">
                  <c:v>Neighbours by first name</c:v>
                </c:pt>
                <c:pt idx="932">
                  <c:v>Neighbours by first name</c:v>
                </c:pt>
                <c:pt idx="933">
                  <c:v>Neighbours by first name</c:v>
                </c:pt>
                <c:pt idx="934">
                  <c:v>Neighbours by first name</c:v>
                </c:pt>
                <c:pt idx="935">
                  <c:v>Neighbours by first name</c:v>
                </c:pt>
                <c:pt idx="936">
                  <c:v>Neighbours by first name</c:v>
                </c:pt>
                <c:pt idx="937">
                  <c:v>Neighbours by first name</c:v>
                </c:pt>
                <c:pt idx="938">
                  <c:v>Neighbours by first name</c:v>
                </c:pt>
                <c:pt idx="939">
                  <c:v>Neighbours by first name</c:v>
                </c:pt>
                <c:pt idx="940">
                  <c:v>Neighbours by first name</c:v>
                </c:pt>
                <c:pt idx="941">
                  <c:v>Neighbours by first name</c:v>
                </c:pt>
                <c:pt idx="942">
                  <c:v>Neighbours by first name</c:v>
                </c:pt>
                <c:pt idx="943">
                  <c:v>Neighbours by first name</c:v>
                </c:pt>
                <c:pt idx="944">
                  <c:v>Neighbours by first name</c:v>
                </c:pt>
                <c:pt idx="945">
                  <c:v>Neighbours by first name</c:v>
                </c:pt>
                <c:pt idx="946">
                  <c:v>Neighbours by first name</c:v>
                </c:pt>
                <c:pt idx="947">
                  <c:v>Neighbours by first name</c:v>
                </c:pt>
                <c:pt idx="948">
                  <c:v>Neighbours by first name</c:v>
                </c:pt>
                <c:pt idx="949">
                  <c:v>Neighbours by first name</c:v>
                </c:pt>
                <c:pt idx="950">
                  <c:v>Neighbours by first name</c:v>
                </c:pt>
                <c:pt idx="951">
                  <c:v>Neighbours by first name</c:v>
                </c:pt>
                <c:pt idx="952">
                  <c:v>Neighbours by first name</c:v>
                </c:pt>
                <c:pt idx="953">
                  <c:v>Neighbours by first name</c:v>
                </c:pt>
                <c:pt idx="954">
                  <c:v>Neighbours by first name</c:v>
                </c:pt>
                <c:pt idx="955">
                  <c:v>Neighbours by first name</c:v>
                </c:pt>
                <c:pt idx="956">
                  <c:v>Neighbours by first name</c:v>
                </c:pt>
                <c:pt idx="957">
                  <c:v>Trust in work colleagues</c:v>
                </c:pt>
                <c:pt idx="958">
                  <c:v>Trust in work colleagues</c:v>
                </c:pt>
                <c:pt idx="959">
                  <c:v>Trust in work colleagues</c:v>
                </c:pt>
                <c:pt idx="960">
                  <c:v>Trust in work colleagues</c:v>
                </c:pt>
                <c:pt idx="961">
                  <c:v>Trust in work colleagues</c:v>
                </c:pt>
                <c:pt idx="962">
                  <c:v>Trust in work colleagues</c:v>
                </c:pt>
                <c:pt idx="963">
                  <c:v>Trust in work colleagues</c:v>
                </c:pt>
                <c:pt idx="964">
                  <c:v>Trust in work colleagues</c:v>
                </c:pt>
                <c:pt idx="965">
                  <c:v>Trust in work colleagues</c:v>
                </c:pt>
                <c:pt idx="966">
                  <c:v>Trust in work colleagues</c:v>
                </c:pt>
                <c:pt idx="967">
                  <c:v>Trust in work colleagues</c:v>
                </c:pt>
                <c:pt idx="968">
                  <c:v>Trust in work colleagues</c:v>
                </c:pt>
                <c:pt idx="969">
                  <c:v>Trust in work colleagues</c:v>
                </c:pt>
                <c:pt idx="970">
                  <c:v>Trust in work colleagues</c:v>
                </c:pt>
                <c:pt idx="971">
                  <c:v>Trust in work colleagues</c:v>
                </c:pt>
                <c:pt idx="972">
                  <c:v>Trust in work colleagues</c:v>
                </c:pt>
                <c:pt idx="973">
                  <c:v>Trust in work colleagues</c:v>
                </c:pt>
                <c:pt idx="974">
                  <c:v>Trust in work colleagues</c:v>
                </c:pt>
                <c:pt idx="975">
                  <c:v>Trust in work colleagues</c:v>
                </c:pt>
                <c:pt idx="976">
                  <c:v>Trust in work colleagues</c:v>
                </c:pt>
                <c:pt idx="977">
                  <c:v>Trust in work colleagues</c:v>
                </c:pt>
                <c:pt idx="978">
                  <c:v>Trust in work colleagues</c:v>
                </c:pt>
                <c:pt idx="979">
                  <c:v>Trust in work colleagues</c:v>
                </c:pt>
                <c:pt idx="980">
                  <c:v>Trust in work colleagues</c:v>
                </c:pt>
                <c:pt idx="981">
                  <c:v>Trust in work colleagues</c:v>
                </c:pt>
                <c:pt idx="982">
                  <c:v>Trust in work colleagues</c:v>
                </c:pt>
                <c:pt idx="983">
                  <c:v>Trust in work colleagues</c:v>
                </c:pt>
                <c:pt idx="984">
                  <c:v>Trust in work colleagues</c:v>
                </c:pt>
                <c:pt idx="985">
                  <c:v>Trust in work colleagues</c:v>
                </c:pt>
                <c:pt idx="986">
                  <c:v>Trust in work colleagues</c:v>
                </c:pt>
                <c:pt idx="987">
                  <c:v>Trust in work colleagues</c:v>
                </c:pt>
                <c:pt idx="988">
                  <c:v>Trust in work colleagues</c:v>
                </c:pt>
                <c:pt idx="989">
                  <c:v>Trust in work colleagues</c:v>
                </c:pt>
                <c:pt idx="990">
                  <c:v>Trust of local businesses</c:v>
                </c:pt>
                <c:pt idx="991">
                  <c:v>Trust of local businesses</c:v>
                </c:pt>
                <c:pt idx="992">
                  <c:v>Trust of local businesses</c:v>
                </c:pt>
                <c:pt idx="993">
                  <c:v>Trust of local businesses</c:v>
                </c:pt>
                <c:pt idx="994">
                  <c:v>Trust of local businesses</c:v>
                </c:pt>
                <c:pt idx="995">
                  <c:v>Trust of local businesses</c:v>
                </c:pt>
                <c:pt idx="996">
                  <c:v>Trust of local businesses</c:v>
                </c:pt>
                <c:pt idx="997">
                  <c:v>Trust of local businesses</c:v>
                </c:pt>
                <c:pt idx="998">
                  <c:v>Trust of local businesses</c:v>
                </c:pt>
                <c:pt idx="999">
                  <c:v>Trust of local businesses</c:v>
                </c:pt>
                <c:pt idx="1000">
                  <c:v>Trust of local businesses</c:v>
                </c:pt>
                <c:pt idx="1001">
                  <c:v>Trust of local businesses</c:v>
                </c:pt>
                <c:pt idx="1002">
                  <c:v>Trust of local businesses</c:v>
                </c:pt>
                <c:pt idx="1003">
                  <c:v>Trust of local businesses</c:v>
                </c:pt>
                <c:pt idx="1004">
                  <c:v>Trust of local businesses</c:v>
                </c:pt>
                <c:pt idx="1005">
                  <c:v>Trust of local businesses</c:v>
                </c:pt>
                <c:pt idx="1006">
                  <c:v>Trust of local businesses</c:v>
                </c:pt>
                <c:pt idx="1007">
                  <c:v>Trust of local businesses</c:v>
                </c:pt>
                <c:pt idx="1008">
                  <c:v>Trust of local businesses</c:v>
                </c:pt>
                <c:pt idx="1009">
                  <c:v>Trust of local businesses</c:v>
                </c:pt>
                <c:pt idx="1010">
                  <c:v>Trust of local businesses</c:v>
                </c:pt>
                <c:pt idx="1011">
                  <c:v>Trust of local businesses</c:v>
                </c:pt>
                <c:pt idx="1012">
                  <c:v>Trust of local businesses</c:v>
                </c:pt>
                <c:pt idx="1013">
                  <c:v>Trust of local businesses</c:v>
                </c:pt>
                <c:pt idx="1014">
                  <c:v>Trust of local businesses</c:v>
                </c:pt>
                <c:pt idx="1015">
                  <c:v>Trust of local businesses</c:v>
                </c:pt>
                <c:pt idx="1016">
                  <c:v>Trust of local businesses</c:v>
                </c:pt>
                <c:pt idx="1017">
                  <c:v>Trust of local businesses</c:v>
                </c:pt>
                <c:pt idx="1018">
                  <c:v>Trust of local businesses</c:v>
                </c:pt>
                <c:pt idx="1019">
                  <c:v>Trust of local businesses</c:v>
                </c:pt>
                <c:pt idx="1020">
                  <c:v>Trust of local businesses</c:v>
                </c:pt>
                <c:pt idx="1021">
                  <c:v>Trust of local businesses</c:v>
                </c:pt>
                <c:pt idx="1022">
                  <c:v>Trust of local businesses</c:v>
                </c:pt>
                <c:pt idx="1023">
                  <c:v>Trust in local politicians</c:v>
                </c:pt>
                <c:pt idx="1024">
                  <c:v>Trust in local politicians</c:v>
                </c:pt>
                <c:pt idx="1025">
                  <c:v>Trust in local politicians</c:v>
                </c:pt>
                <c:pt idx="1026">
                  <c:v>Trust in local politicians</c:v>
                </c:pt>
                <c:pt idx="1027">
                  <c:v>Trust in local politicians</c:v>
                </c:pt>
                <c:pt idx="1028">
                  <c:v>Trust in local politicians</c:v>
                </c:pt>
                <c:pt idx="1029">
                  <c:v>Trust in local politicians</c:v>
                </c:pt>
                <c:pt idx="1030">
                  <c:v>Trust in local politicians</c:v>
                </c:pt>
                <c:pt idx="1031">
                  <c:v>Trust in local politicians</c:v>
                </c:pt>
                <c:pt idx="1032">
                  <c:v>Trust in local politicians</c:v>
                </c:pt>
                <c:pt idx="1033">
                  <c:v>Trust in local politicians</c:v>
                </c:pt>
                <c:pt idx="1034">
                  <c:v>Trust in local politicians</c:v>
                </c:pt>
                <c:pt idx="1035">
                  <c:v>Trust in local politicians</c:v>
                </c:pt>
                <c:pt idx="1036">
                  <c:v>Trust in local politicians</c:v>
                </c:pt>
                <c:pt idx="1037">
                  <c:v>Trust in local politicians</c:v>
                </c:pt>
                <c:pt idx="1038">
                  <c:v>Trust in local politicians</c:v>
                </c:pt>
                <c:pt idx="1039">
                  <c:v>Trust in local politicians</c:v>
                </c:pt>
                <c:pt idx="1040">
                  <c:v>Trust in local politicians</c:v>
                </c:pt>
                <c:pt idx="1041">
                  <c:v>Trust in local politicians</c:v>
                </c:pt>
                <c:pt idx="1042">
                  <c:v>Trust in local politicians</c:v>
                </c:pt>
                <c:pt idx="1043">
                  <c:v>Trust in local politicians</c:v>
                </c:pt>
                <c:pt idx="1044">
                  <c:v>Trust in local politicians</c:v>
                </c:pt>
                <c:pt idx="1045">
                  <c:v>Trust in local politicians</c:v>
                </c:pt>
                <c:pt idx="1046">
                  <c:v>Trust in local politicians</c:v>
                </c:pt>
                <c:pt idx="1047">
                  <c:v>Trust in local politicians</c:v>
                </c:pt>
                <c:pt idx="1048">
                  <c:v>Trust in local politicians</c:v>
                </c:pt>
                <c:pt idx="1049">
                  <c:v>Trust in local politicians</c:v>
                </c:pt>
                <c:pt idx="1050">
                  <c:v>Trust in local politicians</c:v>
                </c:pt>
                <c:pt idx="1051">
                  <c:v>Trust in local politicians</c:v>
                </c:pt>
                <c:pt idx="1052">
                  <c:v>Trust in local politicians</c:v>
                </c:pt>
                <c:pt idx="1053">
                  <c:v>Trust in local politicians</c:v>
                </c:pt>
                <c:pt idx="1054">
                  <c:v>Trust in local politicians</c:v>
                </c:pt>
                <c:pt idx="1055">
                  <c:v>Trust in local politicians</c:v>
                </c:pt>
                <c:pt idx="1056">
                  <c:v>Trust of strangers</c:v>
                </c:pt>
                <c:pt idx="1057">
                  <c:v>Trust of strangers</c:v>
                </c:pt>
                <c:pt idx="1058">
                  <c:v>Trust of strangers</c:v>
                </c:pt>
                <c:pt idx="1059">
                  <c:v>Trust of strangers</c:v>
                </c:pt>
                <c:pt idx="1060">
                  <c:v>Trust of strangers</c:v>
                </c:pt>
                <c:pt idx="1061">
                  <c:v>Trust of strangers</c:v>
                </c:pt>
                <c:pt idx="1062">
                  <c:v>Trust of strangers</c:v>
                </c:pt>
                <c:pt idx="1063">
                  <c:v>Trust of strangers</c:v>
                </c:pt>
                <c:pt idx="1064">
                  <c:v>Trust of strangers</c:v>
                </c:pt>
                <c:pt idx="1065">
                  <c:v>Trust of strangers</c:v>
                </c:pt>
                <c:pt idx="1066">
                  <c:v>Trust of strangers</c:v>
                </c:pt>
                <c:pt idx="1067">
                  <c:v>Trust of strangers</c:v>
                </c:pt>
                <c:pt idx="1068">
                  <c:v>Trust of strangers</c:v>
                </c:pt>
                <c:pt idx="1069">
                  <c:v>Trust of strangers</c:v>
                </c:pt>
                <c:pt idx="1070">
                  <c:v>Trust of strangers</c:v>
                </c:pt>
                <c:pt idx="1071">
                  <c:v>Trust of strangers</c:v>
                </c:pt>
                <c:pt idx="1072">
                  <c:v>Trust of strangers</c:v>
                </c:pt>
                <c:pt idx="1073">
                  <c:v>Trust of strangers</c:v>
                </c:pt>
                <c:pt idx="1074">
                  <c:v>Trust of strangers</c:v>
                </c:pt>
                <c:pt idx="1075">
                  <c:v>Trust of strangers</c:v>
                </c:pt>
                <c:pt idx="1076">
                  <c:v>Trust of strangers</c:v>
                </c:pt>
                <c:pt idx="1077">
                  <c:v>Trust of strangers</c:v>
                </c:pt>
                <c:pt idx="1078">
                  <c:v>Trust of strangers</c:v>
                </c:pt>
                <c:pt idx="1079">
                  <c:v>Trust of strangers</c:v>
                </c:pt>
                <c:pt idx="1080">
                  <c:v>Trust of strangers</c:v>
                </c:pt>
                <c:pt idx="1081">
                  <c:v>Trust of strangers</c:v>
                </c:pt>
                <c:pt idx="1082">
                  <c:v>Trust of strangers</c:v>
                </c:pt>
                <c:pt idx="1083">
                  <c:v>Trust of strangers</c:v>
                </c:pt>
                <c:pt idx="1084">
                  <c:v>Trust of strangers</c:v>
                </c:pt>
                <c:pt idx="1085">
                  <c:v>Trust of strangers</c:v>
                </c:pt>
                <c:pt idx="1086">
                  <c:v>Trust of strangers</c:v>
                </c:pt>
                <c:pt idx="1087">
                  <c:v>Trust of strangers</c:v>
                </c:pt>
                <c:pt idx="1088">
                  <c:v>Trust of strangers</c:v>
                </c:pt>
                <c:pt idx="1089">
                  <c:v>Feeling safe at night</c:v>
                </c:pt>
                <c:pt idx="1090">
                  <c:v>Feeling safe at night</c:v>
                </c:pt>
                <c:pt idx="1091">
                  <c:v>Feeling safe at night</c:v>
                </c:pt>
                <c:pt idx="1092">
                  <c:v>Feeling safe at night</c:v>
                </c:pt>
                <c:pt idx="1093">
                  <c:v>Feeling safe at night</c:v>
                </c:pt>
                <c:pt idx="1094">
                  <c:v>Feeling safe at night</c:v>
                </c:pt>
                <c:pt idx="1095">
                  <c:v>Feeling safe at night</c:v>
                </c:pt>
                <c:pt idx="1096">
                  <c:v>Feeling safe at night</c:v>
                </c:pt>
                <c:pt idx="1097">
                  <c:v>Feeling safe at night</c:v>
                </c:pt>
                <c:pt idx="1098">
                  <c:v>Feeling safe at night</c:v>
                </c:pt>
                <c:pt idx="1099">
                  <c:v>Feeling safe at night</c:v>
                </c:pt>
                <c:pt idx="1100">
                  <c:v>Feeling safe at night</c:v>
                </c:pt>
                <c:pt idx="1101">
                  <c:v>Feeling safe at night</c:v>
                </c:pt>
                <c:pt idx="1102">
                  <c:v>Feeling safe at night</c:v>
                </c:pt>
                <c:pt idx="1103">
                  <c:v>Feeling safe at night</c:v>
                </c:pt>
                <c:pt idx="1104">
                  <c:v>Feeling safe at night</c:v>
                </c:pt>
                <c:pt idx="1105">
                  <c:v>Feeling safe at night</c:v>
                </c:pt>
                <c:pt idx="1106">
                  <c:v>Feeling safe at night</c:v>
                </c:pt>
                <c:pt idx="1107">
                  <c:v>Feeling safe at night</c:v>
                </c:pt>
                <c:pt idx="1108">
                  <c:v>Feeling safe at night</c:v>
                </c:pt>
                <c:pt idx="1109">
                  <c:v>Feeling safe at night</c:v>
                </c:pt>
                <c:pt idx="1110">
                  <c:v>Feeling safe at night</c:v>
                </c:pt>
                <c:pt idx="1111">
                  <c:v>Feeling safe at night</c:v>
                </c:pt>
                <c:pt idx="1112">
                  <c:v>Feeling safe at night</c:v>
                </c:pt>
                <c:pt idx="1113">
                  <c:v>Feeling safe at night</c:v>
                </c:pt>
                <c:pt idx="1114">
                  <c:v>Feeling safe at night</c:v>
                </c:pt>
                <c:pt idx="1115">
                  <c:v>Feeling safe at night</c:v>
                </c:pt>
                <c:pt idx="1116">
                  <c:v>Feeling safe at night</c:v>
                </c:pt>
                <c:pt idx="1117">
                  <c:v>Feeling safe at night</c:v>
                </c:pt>
                <c:pt idx="1118">
                  <c:v>Feeling safe at night</c:v>
                </c:pt>
                <c:pt idx="1119">
                  <c:v>Feeling safe at night</c:v>
                </c:pt>
                <c:pt idx="1120">
                  <c:v>Feeling safe at night</c:v>
                </c:pt>
                <c:pt idx="1121">
                  <c:v>Feeling safe at night</c:v>
                </c:pt>
                <c:pt idx="1122">
                  <c:v>Comfortable in my neighbourhood</c:v>
                </c:pt>
                <c:pt idx="1123">
                  <c:v>Comfortable in my neighbourhood</c:v>
                </c:pt>
                <c:pt idx="1124">
                  <c:v>Comfortable in my neighbourhood</c:v>
                </c:pt>
                <c:pt idx="1125">
                  <c:v>Comfortable in my neighbourhood</c:v>
                </c:pt>
                <c:pt idx="1126">
                  <c:v>Comfortable in my neighbourhood</c:v>
                </c:pt>
                <c:pt idx="1127">
                  <c:v>Comfortable in my neighbourhood</c:v>
                </c:pt>
                <c:pt idx="1128">
                  <c:v>Comfortable in my neighbourhood</c:v>
                </c:pt>
                <c:pt idx="1129">
                  <c:v>Comfortable in my neighbourhood</c:v>
                </c:pt>
                <c:pt idx="1130">
                  <c:v>Comfortable in my neighbourhood</c:v>
                </c:pt>
                <c:pt idx="1131">
                  <c:v>Comfortable in my neighbourhood</c:v>
                </c:pt>
                <c:pt idx="1132">
                  <c:v>Comfortable in my neighbourhood</c:v>
                </c:pt>
                <c:pt idx="1133">
                  <c:v>Comfortable in my neighbourhood</c:v>
                </c:pt>
                <c:pt idx="1134">
                  <c:v>Comfortable in my neighbourhood</c:v>
                </c:pt>
                <c:pt idx="1135">
                  <c:v>Comfortable in my neighbourhood</c:v>
                </c:pt>
                <c:pt idx="1136">
                  <c:v>Comfortable in my neighbourhood</c:v>
                </c:pt>
                <c:pt idx="1137">
                  <c:v>Comfortable in my neighbourhood</c:v>
                </c:pt>
                <c:pt idx="1138">
                  <c:v>Comfortable in my neighbourhood</c:v>
                </c:pt>
                <c:pt idx="1139">
                  <c:v>Comfortable in my neighbourhood</c:v>
                </c:pt>
                <c:pt idx="1140">
                  <c:v>Comfortable in my neighbourhood</c:v>
                </c:pt>
                <c:pt idx="1141">
                  <c:v>Comfortable in my neighbourhood</c:v>
                </c:pt>
                <c:pt idx="1142">
                  <c:v>Comfortable in my neighbourhood</c:v>
                </c:pt>
                <c:pt idx="1143">
                  <c:v>Comfortable in my neighbourhood</c:v>
                </c:pt>
                <c:pt idx="1144">
                  <c:v>Comfortable in my neighbourhood</c:v>
                </c:pt>
                <c:pt idx="1145">
                  <c:v>Comfortable in my neighbourhood</c:v>
                </c:pt>
                <c:pt idx="1146">
                  <c:v>Comfortable in my neighbourhood</c:v>
                </c:pt>
                <c:pt idx="1147">
                  <c:v>Comfortable in my neighbourhood</c:v>
                </c:pt>
                <c:pt idx="1148">
                  <c:v>Comfortable in my neighbourhood</c:v>
                </c:pt>
                <c:pt idx="1149">
                  <c:v>Comfortable in my neighbourhood</c:v>
                </c:pt>
                <c:pt idx="1150">
                  <c:v>Comfortable in my neighbourhood</c:v>
                </c:pt>
                <c:pt idx="1151">
                  <c:v>Comfortable in my neighbourhood</c:v>
                </c:pt>
                <c:pt idx="1152">
                  <c:v>Comfortable in my neighbourhood</c:v>
                </c:pt>
                <c:pt idx="1153">
                  <c:v>Comfortable in my neighbourhood</c:v>
                </c:pt>
                <c:pt idx="1154">
                  <c:v>Comfortable in my neighbourhood</c:v>
                </c:pt>
                <c:pt idx="1155">
                  <c:v>Relationship with Nature</c:v>
                </c:pt>
                <c:pt idx="1156">
                  <c:v>Relationship with Nature</c:v>
                </c:pt>
                <c:pt idx="1157">
                  <c:v>Relationship with Nature</c:v>
                </c:pt>
                <c:pt idx="1158">
                  <c:v>Relationship with Nature</c:v>
                </c:pt>
                <c:pt idx="1159">
                  <c:v>Relationship with Nature</c:v>
                </c:pt>
                <c:pt idx="1160">
                  <c:v>Relationship with Nature</c:v>
                </c:pt>
                <c:pt idx="1161">
                  <c:v>Relationship with Nature</c:v>
                </c:pt>
                <c:pt idx="1162">
                  <c:v>Relationship with Nature</c:v>
                </c:pt>
                <c:pt idx="1163">
                  <c:v>Relationship with Nature</c:v>
                </c:pt>
                <c:pt idx="1164">
                  <c:v>Relationship with Nature</c:v>
                </c:pt>
                <c:pt idx="1165">
                  <c:v>Relationship with Nature</c:v>
                </c:pt>
                <c:pt idx="1166">
                  <c:v>Relationship with Nature</c:v>
                </c:pt>
                <c:pt idx="1167">
                  <c:v>Relationship with Nature</c:v>
                </c:pt>
                <c:pt idx="1168">
                  <c:v>Relationship with Nature</c:v>
                </c:pt>
                <c:pt idx="1169">
                  <c:v>Relationship with Nature</c:v>
                </c:pt>
                <c:pt idx="1170">
                  <c:v>Relationship with Nature</c:v>
                </c:pt>
                <c:pt idx="1171">
                  <c:v>Relationship with Nature</c:v>
                </c:pt>
                <c:pt idx="1172">
                  <c:v>Relationship with Nature</c:v>
                </c:pt>
                <c:pt idx="1173">
                  <c:v>Relationship with Nature</c:v>
                </c:pt>
                <c:pt idx="1174">
                  <c:v>Relationship with Nature</c:v>
                </c:pt>
                <c:pt idx="1175">
                  <c:v>Relationship with Nature</c:v>
                </c:pt>
                <c:pt idx="1176">
                  <c:v>Relationship with Nature</c:v>
                </c:pt>
                <c:pt idx="1177">
                  <c:v>Relationship with Nature</c:v>
                </c:pt>
                <c:pt idx="1178">
                  <c:v>Relationship with Nature</c:v>
                </c:pt>
                <c:pt idx="1179">
                  <c:v>Relationship with Nature</c:v>
                </c:pt>
                <c:pt idx="1180">
                  <c:v>Relationship with Nature</c:v>
                </c:pt>
                <c:pt idx="1181">
                  <c:v>Relationship with Nature</c:v>
                </c:pt>
                <c:pt idx="1182">
                  <c:v>Relationship with Nature</c:v>
                </c:pt>
                <c:pt idx="1183">
                  <c:v>Relationship with Nature</c:v>
                </c:pt>
                <c:pt idx="1184">
                  <c:v>Relationship with Nature</c:v>
                </c:pt>
                <c:pt idx="1185">
                  <c:v>Relationship with Nature</c:v>
                </c:pt>
                <c:pt idx="1186">
                  <c:v>Relationship with Nature</c:v>
                </c:pt>
                <c:pt idx="1187">
                  <c:v>Relationship with Nature</c:v>
                </c:pt>
                <c:pt idx="1188">
                  <c:v>Natural environment quality</c:v>
                </c:pt>
                <c:pt idx="1189">
                  <c:v>Natural environment quality</c:v>
                </c:pt>
                <c:pt idx="1190">
                  <c:v>Natural environment quality</c:v>
                </c:pt>
                <c:pt idx="1191">
                  <c:v>Natural environment quality</c:v>
                </c:pt>
                <c:pt idx="1192">
                  <c:v>Natural environment quality</c:v>
                </c:pt>
                <c:pt idx="1193">
                  <c:v>Natural environment quality</c:v>
                </c:pt>
                <c:pt idx="1194">
                  <c:v>Natural environment quality</c:v>
                </c:pt>
                <c:pt idx="1195">
                  <c:v>Natural environment quality</c:v>
                </c:pt>
                <c:pt idx="1196">
                  <c:v>Natural environment quality</c:v>
                </c:pt>
                <c:pt idx="1197">
                  <c:v>Natural environment quality</c:v>
                </c:pt>
                <c:pt idx="1198">
                  <c:v>Natural environment quality</c:v>
                </c:pt>
                <c:pt idx="1199">
                  <c:v>Natural environment quality</c:v>
                </c:pt>
                <c:pt idx="1200">
                  <c:v>Natural environment quality</c:v>
                </c:pt>
                <c:pt idx="1201">
                  <c:v>Natural environment quality</c:v>
                </c:pt>
                <c:pt idx="1202">
                  <c:v>Natural environment quality</c:v>
                </c:pt>
                <c:pt idx="1203">
                  <c:v>Natural environment quality</c:v>
                </c:pt>
                <c:pt idx="1204">
                  <c:v>Natural environment quality</c:v>
                </c:pt>
                <c:pt idx="1205">
                  <c:v>Natural environment quality</c:v>
                </c:pt>
                <c:pt idx="1206">
                  <c:v>Natural environment quality</c:v>
                </c:pt>
                <c:pt idx="1207">
                  <c:v>Natural environment quality</c:v>
                </c:pt>
                <c:pt idx="1208">
                  <c:v>Natural environment quality</c:v>
                </c:pt>
                <c:pt idx="1209">
                  <c:v>Natural environment quality</c:v>
                </c:pt>
                <c:pt idx="1210">
                  <c:v>Natural environment quality</c:v>
                </c:pt>
                <c:pt idx="1211">
                  <c:v>Natural environment quality</c:v>
                </c:pt>
                <c:pt idx="1212">
                  <c:v>Natural environment quality</c:v>
                </c:pt>
                <c:pt idx="1213">
                  <c:v>Natural environment quality</c:v>
                </c:pt>
                <c:pt idx="1214">
                  <c:v>Natural environment quality</c:v>
                </c:pt>
                <c:pt idx="1215">
                  <c:v>Natural environment quality</c:v>
                </c:pt>
                <c:pt idx="1216">
                  <c:v>Natural environment quality</c:v>
                </c:pt>
                <c:pt idx="1217">
                  <c:v>Natural environment quality</c:v>
                </c:pt>
                <c:pt idx="1218">
                  <c:v>Natural environment quality</c:v>
                </c:pt>
                <c:pt idx="1219">
                  <c:v>Natural environment quality</c:v>
                </c:pt>
                <c:pt idx="1220">
                  <c:v>Natural environment quality</c:v>
                </c:pt>
              </c:strCache>
            </c:strRef>
          </c:cat>
          <c:val>
            <c:numRef>
              <c:f>'Happiness Flowers'!$E$3:$E$1191</c:f>
              <c:numCache>
                <c:formatCode>_(* #,##0.00_);_(* \(#,##0.00\);_(* "-"??_);_(@_)</c:formatCode>
                <c:ptCount val="1188"/>
                <c:pt idx="0">
                  <c:v>1.5999999999999992</c:v>
                </c:pt>
                <c:pt idx="1">
                  <c:v>1.9999999999999991</c:v>
                </c:pt>
                <c:pt idx="2">
                  <c:v>2.399999999999999</c:v>
                </c:pt>
                <c:pt idx="3">
                  <c:v>2.7999999999999989</c:v>
                </c:pt>
                <c:pt idx="4">
                  <c:v>3.1999999999999988</c:v>
                </c:pt>
                <c:pt idx="5">
                  <c:v>3.5999999999999988</c:v>
                </c:pt>
                <c:pt idx="6">
                  <c:v>3.9999999999999987</c:v>
                </c:pt>
                <c:pt idx="7">
                  <c:v>4.3999999999999986</c:v>
                </c:pt>
                <c:pt idx="8">
                  <c:v>4.7999999999999989</c:v>
                </c:pt>
                <c:pt idx="9">
                  <c:v>5.1999999999999993</c:v>
                </c:pt>
                <c:pt idx="10">
                  <c:v>5.5999999999999988</c:v>
                </c:pt>
                <c:pt idx="11">
                  <c:v>5.9999999999999982</c:v>
                </c:pt>
                <c:pt idx="12">
                  <c:v>6.3999999999999986</c:v>
                </c:pt>
                <c:pt idx="13">
                  <c:v>6.7999999999999989</c:v>
                </c:pt>
                <c:pt idx="14">
                  <c:v>7.1999999999999993</c:v>
                </c:pt>
                <c:pt idx="15">
                  <c:v>7.6</c:v>
                </c:pt>
                <c:pt idx="16">
                  <c:v>8</c:v>
                </c:pt>
                <c:pt idx="17">
                  <c:v>7.6</c:v>
                </c:pt>
                <c:pt idx="18">
                  <c:v>7.1999999999999993</c:v>
                </c:pt>
                <c:pt idx="19">
                  <c:v>6.7999999999999989</c:v>
                </c:pt>
                <c:pt idx="20">
                  <c:v>6.3999999999999986</c:v>
                </c:pt>
                <c:pt idx="21">
                  <c:v>5.9999999999999982</c:v>
                </c:pt>
                <c:pt idx="22">
                  <c:v>5.5999999999999988</c:v>
                </c:pt>
                <c:pt idx="23">
                  <c:v>5.1999999999999993</c:v>
                </c:pt>
                <c:pt idx="24">
                  <c:v>4.7999999999999989</c:v>
                </c:pt>
                <c:pt idx="25">
                  <c:v>4.3999999999999986</c:v>
                </c:pt>
                <c:pt idx="26">
                  <c:v>3.9999999999999987</c:v>
                </c:pt>
                <c:pt idx="27">
                  <c:v>3.5999999999999988</c:v>
                </c:pt>
                <c:pt idx="28">
                  <c:v>3.1999999999999988</c:v>
                </c:pt>
                <c:pt idx="29">
                  <c:v>2.7999999999999989</c:v>
                </c:pt>
                <c:pt idx="30">
                  <c:v>2.399999999999999</c:v>
                </c:pt>
                <c:pt idx="31">
                  <c:v>1.9999999999999991</c:v>
                </c:pt>
                <c:pt idx="32">
                  <c:v>1.5999999999999992</c:v>
                </c:pt>
                <c:pt idx="33">
                  <c:v>1.5999999999999992</c:v>
                </c:pt>
                <c:pt idx="34">
                  <c:v>1.9999999999999991</c:v>
                </c:pt>
                <c:pt idx="35">
                  <c:v>2.399999999999999</c:v>
                </c:pt>
                <c:pt idx="36">
                  <c:v>2.7999999999999989</c:v>
                </c:pt>
                <c:pt idx="37">
                  <c:v>3.1999999999999988</c:v>
                </c:pt>
                <c:pt idx="38">
                  <c:v>3.5999999999999988</c:v>
                </c:pt>
                <c:pt idx="39">
                  <c:v>3.9999999999999987</c:v>
                </c:pt>
                <c:pt idx="40">
                  <c:v>4.3999999999999986</c:v>
                </c:pt>
                <c:pt idx="41">
                  <c:v>4.7999999999999989</c:v>
                </c:pt>
                <c:pt idx="42">
                  <c:v>5.1999999999999993</c:v>
                </c:pt>
                <c:pt idx="43">
                  <c:v>5.5999999999999988</c:v>
                </c:pt>
                <c:pt idx="44">
                  <c:v>5.9999999999999982</c:v>
                </c:pt>
                <c:pt idx="45">
                  <c:v>6.3999999999999986</c:v>
                </c:pt>
                <c:pt idx="46">
                  <c:v>6.7999999999999989</c:v>
                </c:pt>
                <c:pt idx="47">
                  <c:v>7.1999999999999993</c:v>
                </c:pt>
                <c:pt idx="48">
                  <c:v>7.6</c:v>
                </c:pt>
                <c:pt idx="49">
                  <c:v>8</c:v>
                </c:pt>
                <c:pt idx="50">
                  <c:v>7.6</c:v>
                </c:pt>
                <c:pt idx="51">
                  <c:v>7.1999999999999993</c:v>
                </c:pt>
                <c:pt idx="52">
                  <c:v>6.7999999999999989</c:v>
                </c:pt>
                <c:pt idx="53">
                  <c:v>6.3999999999999986</c:v>
                </c:pt>
                <c:pt idx="54">
                  <c:v>5.9999999999999982</c:v>
                </c:pt>
                <c:pt idx="55">
                  <c:v>5.5999999999999988</c:v>
                </c:pt>
                <c:pt idx="56">
                  <c:v>5.1999999999999993</c:v>
                </c:pt>
                <c:pt idx="57">
                  <c:v>4.7999999999999989</c:v>
                </c:pt>
                <c:pt idx="58">
                  <c:v>4.3999999999999986</c:v>
                </c:pt>
                <c:pt idx="59">
                  <c:v>3.9999999999999987</c:v>
                </c:pt>
                <c:pt idx="60">
                  <c:v>3.5999999999999988</c:v>
                </c:pt>
                <c:pt idx="61">
                  <c:v>3.1999999999999988</c:v>
                </c:pt>
                <c:pt idx="62">
                  <c:v>2.7999999999999989</c:v>
                </c:pt>
                <c:pt idx="63">
                  <c:v>2.399999999999999</c:v>
                </c:pt>
                <c:pt idx="64">
                  <c:v>1.9999999999999991</c:v>
                </c:pt>
                <c:pt idx="65">
                  <c:v>1.5999999999999992</c:v>
                </c:pt>
                <c:pt idx="66">
                  <c:v>1.8</c:v>
                </c:pt>
                <c:pt idx="67">
                  <c:v>2.25</c:v>
                </c:pt>
                <c:pt idx="68">
                  <c:v>2.6999999999999997</c:v>
                </c:pt>
                <c:pt idx="69">
                  <c:v>3.1499999999999995</c:v>
                </c:pt>
                <c:pt idx="70">
                  <c:v>3.5999999999999996</c:v>
                </c:pt>
                <c:pt idx="71">
                  <c:v>4.05</c:v>
                </c:pt>
                <c:pt idx="72">
                  <c:v>4.5</c:v>
                </c:pt>
                <c:pt idx="73">
                  <c:v>4.95</c:v>
                </c:pt>
                <c:pt idx="74">
                  <c:v>5.4</c:v>
                </c:pt>
                <c:pt idx="75">
                  <c:v>5.8500000000000005</c:v>
                </c:pt>
                <c:pt idx="76">
                  <c:v>6.3000000000000007</c:v>
                </c:pt>
                <c:pt idx="77">
                  <c:v>6.7500000000000009</c:v>
                </c:pt>
                <c:pt idx="78">
                  <c:v>7.2000000000000011</c:v>
                </c:pt>
                <c:pt idx="79">
                  <c:v>7.6500000000000012</c:v>
                </c:pt>
                <c:pt idx="80">
                  <c:v>8.1000000000000014</c:v>
                </c:pt>
                <c:pt idx="81">
                  <c:v>8.5500000000000007</c:v>
                </c:pt>
                <c:pt idx="82">
                  <c:v>9</c:v>
                </c:pt>
                <c:pt idx="83">
                  <c:v>8.5500000000000007</c:v>
                </c:pt>
                <c:pt idx="84">
                  <c:v>8.1000000000000014</c:v>
                </c:pt>
                <c:pt idx="85">
                  <c:v>7.6500000000000012</c:v>
                </c:pt>
                <c:pt idx="86">
                  <c:v>7.2000000000000011</c:v>
                </c:pt>
                <c:pt idx="87">
                  <c:v>6.7500000000000009</c:v>
                </c:pt>
                <c:pt idx="88">
                  <c:v>6.3000000000000007</c:v>
                </c:pt>
                <c:pt idx="89">
                  <c:v>5.8500000000000005</c:v>
                </c:pt>
                <c:pt idx="90">
                  <c:v>5.4</c:v>
                </c:pt>
                <c:pt idx="91">
                  <c:v>4.95</c:v>
                </c:pt>
                <c:pt idx="92">
                  <c:v>4.5</c:v>
                </c:pt>
                <c:pt idx="93">
                  <c:v>4.05</c:v>
                </c:pt>
                <c:pt idx="94">
                  <c:v>3.5999999999999996</c:v>
                </c:pt>
                <c:pt idx="95">
                  <c:v>3.1499999999999995</c:v>
                </c:pt>
                <c:pt idx="96">
                  <c:v>2.6999999999999997</c:v>
                </c:pt>
                <c:pt idx="97">
                  <c:v>2.25</c:v>
                </c:pt>
                <c:pt idx="98">
                  <c:v>1.8</c:v>
                </c:pt>
                <c:pt idx="99">
                  <c:v>1.8</c:v>
                </c:pt>
                <c:pt idx="100">
                  <c:v>2.25</c:v>
                </c:pt>
                <c:pt idx="101">
                  <c:v>2.6999999999999997</c:v>
                </c:pt>
                <c:pt idx="102">
                  <c:v>3.1499999999999995</c:v>
                </c:pt>
                <c:pt idx="103">
                  <c:v>3.5999999999999996</c:v>
                </c:pt>
                <c:pt idx="104">
                  <c:v>4.05</c:v>
                </c:pt>
                <c:pt idx="105">
                  <c:v>4.5</c:v>
                </c:pt>
                <c:pt idx="106">
                  <c:v>4.95</c:v>
                </c:pt>
                <c:pt idx="107">
                  <c:v>5.4</c:v>
                </c:pt>
                <c:pt idx="108">
                  <c:v>5.8500000000000005</c:v>
                </c:pt>
                <c:pt idx="109">
                  <c:v>6.3000000000000007</c:v>
                </c:pt>
                <c:pt idx="110">
                  <c:v>6.7500000000000009</c:v>
                </c:pt>
                <c:pt idx="111">
                  <c:v>7.2000000000000011</c:v>
                </c:pt>
                <c:pt idx="112">
                  <c:v>7.6500000000000012</c:v>
                </c:pt>
                <c:pt idx="113">
                  <c:v>8.1000000000000014</c:v>
                </c:pt>
                <c:pt idx="114">
                  <c:v>8.5500000000000007</c:v>
                </c:pt>
                <c:pt idx="115">
                  <c:v>9</c:v>
                </c:pt>
                <c:pt idx="116">
                  <c:v>8.5500000000000007</c:v>
                </c:pt>
                <c:pt idx="117">
                  <c:v>8.1000000000000014</c:v>
                </c:pt>
                <c:pt idx="118">
                  <c:v>7.6500000000000012</c:v>
                </c:pt>
                <c:pt idx="119">
                  <c:v>7.2000000000000011</c:v>
                </c:pt>
                <c:pt idx="120">
                  <c:v>6.7500000000000009</c:v>
                </c:pt>
                <c:pt idx="121">
                  <c:v>6.3000000000000007</c:v>
                </c:pt>
                <c:pt idx="122">
                  <c:v>5.8500000000000005</c:v>
                </c:pt>
                <c:pt idx="123">
                  <c:v>5.4</c:v>
                </c:pt>
                <c:pt idx="124">
                  <c:v>4.95</c:v>
                </c:pt>
                <c:pt idx="125">
                  <c:v>4.5</c:v>
                </c:pt>
                <c:pt idx="126">
                  <c:v>4.05</c:v>
                </c:pt>
                <c:pt idx="127">
                  <c:v>3.5999999999999996</c:v>
                </c:pt>
                <c:pt idx="128">
                  <c:v>3.1499999999999995</c:v>
                </c:pt>
                <c:pt idx="129">
                  <c:v>2.6999999999999997</c:v>
                </c:pt>
                <c:pt idx="130">
                  <c:v>2.25</c:v>
                </c:pt>
                <c:pt idx="131">
                  <c:v>1.8</c:v>
                </c:pt>
                <c:pt idx="132">
                  <c:v>1.5999999999999992</c:v>
                </c:pt>
                <c:pt idx="133">
                  <c:v>1.9999999999999991</c:v>
                </c:pt>
                <c:pt idx="134">
                  <c:v>2.399999999999999</c:v>
                </c:pt>
                <c:pt idx="135">
                  <c:v>2.7999999999999989</c:v>
                </c:pt>
                <c:pt idx="136">
                  <c:v>3.1999999999999988</c:v>
                </c:pt>
                <c:pt idx="137">
                  <c:v>3.5999999999999988</c:v>
                </c:pt>
                <c:pt idx="138">
                  <c:v>3.9999999999999987</c:v>
                </c:pt>
                <c:pt idx="139">
                  <c:v>4.3999999999999986</c:v>
                </c:pt>
                <c:pt idx="140">
                  <c:v>4.7999999999999989</c:v>
                </c:pt>
                <c:pt idx="141">
                  <c:v>5.1999999999999993</c:v>
                </c:pt>
                <c:pt idx="142">
                  <c:v>5.5999999999999988</c:v>
                </c:pt>
                <c:pt idx="143">
                  <c:v>5.9999999999999982</c:v>
                </c:pt>
                <c:pt idx="144">
                  <c:v>6.3999999999999986</c:v>
                </c:pt>
                <c:pt idx="145">
                  <c:v>6.7999999999999989</c:v>
                </c:pt>
                <c:pt idx="146">
                  <c:v>7.1999999999999993</c:v>
                </c:pt>
                <c:pt idx="147">
                  <c:v>7.6</c:v>
                </c:pt>
                <c:pt idx="148">
                  <c:v>8</c:v>
                </c:pt>
                <c:pt idx="149">
                  <c:v>7.6</c:v>
                </c:pt>
                <c:pt idx="150">
                  <c:v>7.1999999999999993</c:v>
                </c:pt>
                <c:pt idx="151">
                  <c:v>6.7999999999999989</c:v>
                </c:pt>
                <c:pt idx="152">
                  <c:v>6.3999999999999986</c:v>
                </c:pt>
                <c:pt idx="153">
                  <c:v>5.9999999999999982</c:v>
                </c:pt>
                <c:pt idx="154">
                  <c:v>5.5999999999999988</c:v>
                </c:pt>
                <c:pt idx="155">
                  <c:v>5.1999999999999993</c:v>
                </c:pt>
                <c:pt idx="156">
                  <c:v>4.7999999999999989</c:v>
                </c:pt>
                <c:pt idx="157">
                  <c:v>4.3999999999999986</c:v>
                </c:pt>
                <c:pt idx="158">
                  <c:v>3.9999999999999987</c:v>
                </c:pt>
                <c:pt idx="159">
                  <c:v>3.5999999999999988</c:v>
                </c:pt>
                <c:pt idx="160">
                  <c:v>3.1999999999999988</c:v>
                </c:pt>
                <c:pt idx="161">
                  <c:v>2.7999999999999989</c:v>
                </c:pt>
                <c:pt idx="162">
                  <c:v>2.399999999999999</c:v>
                </c:pt>
                <c:pt idx="163">
                  <c:v>1.9999999999999991</c:v>
                </c:pt>
                <c:pt idx="164">
                  <c:v>1.5999999999999992</c:v>
                </c:pt>
                <c:pt idx="165">
                  <c:v>2</c:v>
                </c:pt>
                <c:pt idx="166">
                  <c:v>2.5</c:v>
                </c:pt>
                <c:pt idx="167">
                  <c:v>3</c:v>
                </c:pt>
                <c:pt idx="168">
                  <c:v>3.5</c:v>
                </c:pt>
                <c:pt idx="169">
                  <c:v>4</c:v>
                </c:pt>
                <c:pt idx="170">
                  <c:v>4.5</c:v>
                </c:pt>
                <c:pt idx="171">
                  <c:v>5</c:v>
                </c:pt>
                <c:pt idx="172">
                  <c:v>5.5</c:v>
                </c:pt>
                <c:pt idx="173">
                  <c:v>6</c:v>
                </c:pt>
                <c:pt idx="174">
                  <c:v>6.5</c:v>
                </c:pt>
                <c:pt idx="175">
                  <c:v>7</c:v>
                </c:pt>
                <c:pt idx="176">
                  <c:v>7.5</c:v>
                </c:pt>
                <c:pt idx="177">
                  <c:v>8</c:v>
                </c:pt>
                <c:pt idx="178">
                  <c:v>8.5</c:v>
                </c:pt>
                <c:pt idx="179">
                  <c:v>9</c:v>
                </c:pt>
                <c:pt idx="180">
                  <c:v>9.5</c:v>
                </c:pt>
                <c:pt idx="181">
                  <c:v>10</c:v>
                </c:pt>
                <c:pt idx="182">
                  <c:v>9.5</c:v>
                </c:pt>
                <c:pt idx="183">
                  <c:v>9</c:v>
                </c:pt>
                <c:pt idx="184">
                  <c:v>8.5</c:v>
                </c:pt>
                <c:pt idx="185">
                  <c:v>8</c:v>
                </c:pt>
                <c:pt idx="186">
                  <c:v>7.5</c:v>
                </c:pt>
                <c:pt idx="187">
                  <c:v>7</c:v>
                </c:pt>
                <c:pt idx="188">
                  <c:v>6.5</c:v>
                </c:pt>
                <c:pt idx="189">
                  <c:v>6</c:v>
                </c:pt>
                <c:pt idx="190">
                  <c:v>5.5</c:v>
                </c:pt>
                <c:pt idx="191">
                  <c:v>5</c:v>
                </c:pt>
                <c:pt idx="192">
                  <c:v>4.5</c:v>
                </c:pt>
                <c:pt idx="193">
                  <c:v>4</c:v>
                </c:pt>
                <c:pt idx="194">
                  <c:v>3.5</c:v>
                </c:pt>
                <c:pt idx="195">
                  <c:v>3</c:v>
                </c:pt>
                <c:pt idx="196">
                  <c:v>2.5</c:v>
                </c:pt>
                <c:pt idx="197">
                  <c:v>2</c:v>
                </c:pt>
                <c:pt idx="198">
                  <c:v>1.8</c:v>
                </c:pt>
                <c:pt idx="199">
                  <c:v>2.25</c:v>
                </c:pt>
                <c:pt idx="200">
                  <c:v>2.6999999999999997</c:v>
                </c:pt>
                <c:pt idx="201">
                  <c:v>3.1499999999999995</c:v>
                </c:pt>
                <c:pt idx="202">
                  <c:v>3.5999999999999996</c:v>
                </c:pt>
                <c:pt idx="203">
                  <c:v>4.05</c:v>
                </c:pt>
                <c:pt idx="204">
                  <c:v>4.5</c:v>
                </c:pt>
                <c:pt idx="205">
                  <c:v>4.95</c:v>
                </c:pt>
                <c:pt idx="206">
                  <c:v>5.4</c:v>
                </c:pt>
                <c:pt idx="207">
                  <c:v>5.8500000000000005</c:v>
                </c:pt>
                <c:pt idx="208">
                  <c:v>6.3000000000000007</c:v>
                </c:pt>
                <c:pt idx="209">
                  <c:v>6.7500000000000009</c:v>
                </c:pt>
                <c:pt idx="210">
                  <c:v>7.2000000000000011</c:v>
                </c:pt>
                <c:pt idx="211">
                  <c:v>7.6500000000000012</c:v>
                </c:pt>
                <c:pt idx="212">
                  <c:v>8.1000000000000014</c:v>
                </c:pt>
                <c:pt idx="213">
                  <c:v>8.5500000000000007</c:v>
                </c:pt>
                <c:pt idx="214">
                  <c:v>9</c:v>
                </c:pt>
                <c:pt idx="215">
                  <c:v>8.5500000000000007</c:v>
                </c:pt>
                <c:pt idx="216">
                  <c:v>8.1000000000000014</c:v>
                </c:pt>
                <c:pt idx="217">
                  <c:v>7.6500000000000012</c:v>
                </c:pt>
                <c:pt idx="218">
                  <c:v>7.2000000000000011</c:v>
                </c:pt>
                <c:pt idx="219">
                  <c:v>6.7500000000000009</c:v>
                </c:pt>
                <c:pt idx="220">
                  <c:v>6.3000000000000007</c:v>
                </c:pt>
                <c:pt idx="221">
                  <c:v>5.8500000000000005</c:v>
                </c:pt>
                <c:pt idx="222">
                  <c:v>5.4</c:v>
                </c:pt>
                <c:pt idx="223">
                  <c:v>4.95</c:v>
                </c:pt>
                <c:pt idx="224">
                  <c:v>4.5</c:v>
                </c:pt>
                <c:pt idx="225">
                  <c:v>4.05</c:v>
                </c:pt>
                <c:pt idx="226">
                  <c:v>3.5999999999999996</c:v>
                </c:pt>
                <c:pt idx="227">
                  <c:v>3.1499999999999995</c:v>
                </c:pt>
                <c:pt idx="228">
                  <c:v>2.6999999999999997</c:v>
                </c:pt>
                <c:pt idx="229">
                  <c:v>2.25</c:v>
                </c:pt>
                <c:pt idx="230">
                  <c:v>1.8</c:v>
                </c:pt>
                <c:pt idx="231">
                  <c:v>1.8</c:v>
                </c:pt>
                <c:pt idx="232">
                  <c:v>2.25</c:v>
                </c:pt>
                <c:pt idx="233">
                  <c:v>2.6999999999999997</c:v>
                </c:pt>
                <c:pt idx="234">
                  <c:v>3.1499999999999995</c:v>
                </c:pt>
                <c:pt idx="235">
                  <c:v>3.5999999999999996</c:v>
                </c:pt>
                <c:pt idx="236">
                  <c:v>4.05</c:v>
                </c:pt>
                <c:pt idx="237">
                  <c:v>4.5</c:v>
                </c:pt>
                <c:pt idx="238">
                  <c:v>4.95</c:v>
                </c:pt>
                <c:pt idx="239">
                  <c:v>5.4</c:v>
                </c:pt>
                <c:pt idx="240">
                  <c:v>5.8500000000000005</c:v>
                </c:pt>
                <c:pt idx="241">
                  <c:v>6.3000000000000007</c:v>
                </c:pt>
                <c:pt idx="242">
                  <c:v>6.7500000000000009</c:v>
                </c:pt>
                <c:pt idx="243">
                  <c:v>7.2000000000000011</c:v>
                </c:pt>
                <c:pt idx="244">
                  <c:v>7.6500000000000012</c:v>
                </c:pt>
                <c:pt idx="245">
                  <c:v>8.1000000000000014</c:v>
                </c:pt>
                <c:pt idx="246">
                  <c:v>8.5500000000000007</c:v>
                </c:pt>
                <c:pt idx="247">
                  <c:v>9</c:v>
                </c:pt>
                <c:pt idx="248">
                  <c:v>8.5500000000000007</c:v>
                </c:pt>
                <c:pt idx="249">
                  <c:v>8.1000000000000014</c:v>
                </c:pt>
                <c:pt idx="250">
                  <c:v>7.6500000000000012</c:v>
                </c:pt>
                <c:pt idx="251">
                  <c:v>7.2000000000000011</c:v>
                </c:pt>
                <c:pt idx="252">
                  <c:v>6.7500000000000009</c:v>
                </c:pt>
                <c:pt idx="253">
                  <c:v>6.3000000000000007</c:v>
                </c:pt>
                <c:pt idx="254">
                  <c:v>5.8500000000000005</c:v>
                </c:pt>
                <c:pt idx="255">
                  <c:v>5.4</c:v>
                </c:pt>
                <c:pt idx="256">
                  <c:v>4.95</c:v>
                </c:pt>
                <c:pt idx="257">
                  <c:v>4.5</c:v>
                </c:pt>
                <c:pt idx="258">
                  <c:v>4.05</c:v>
                </c:pt>
                <c:pt idx="259">
                  <c:v>3.5999999999999996</c:v>
                </c:pt>
                <c:pt idx="260">
                  <c:v>3.1499999999999995</c:v>
                </c:pt>
                <c:pt idx="261">
                  <c:v>2.6999999999999997</c:v>
                </c:pt>
                <c:pt idx="262">
                  <c:v>2.25</c:v>
                </c:pt>
                <c:pt idx="263">
                  <c:v>1.8</c:v>
                </c:pt>
                <c:pt idx="264">
                  <c:v>1.8</c:v>
                </c:pt>
                <c:pt idx="265">
                  <c:v>2.25</c:v>
                </c:pt>
                <c:pt idx="266">
                  <c:v>2.6999999999999997</c:v>
                </c:pt>
                <c:pt idx="267">
                  <c:v>3.1499999999999995</c:v>
                </c:pt>
                <c:pt idx="268">
                  <c:v>3.5999999999999996</c:v>
                </c:pt>
                <c:pt idx="269">
                  <c:v>4.05</c:v>
                </c:pt>
                <c:pt idx="270">
                  <c:v>4.5</c:v>
                </c:pt>
                <c:pt idx="271">
                  <c:v>4.95</c:v>
                </c:pt>
                <c:pt idx="272">
                  <c:v>5.4</c:v>
                </c:pt>
                <c:pt idx="273">
                  <c:v>5.8500000000000005</c:v>
                </c:pt>
                <c:pt idx="274">
                  <c:v>6.3000000000000007</c:v>
                </c:pt>
                <c:pt idx="275">
                  <c:v>6.7500000000000009</c:v>
                </c:pt>
                <c:pt idx="276">
                  <c:v>7.2000000000000011</c:v>
                </c:pt>
                <c:pt idx="277">
                  <c:v>7.6500000000000012</c:v>
                </c:pt>
                <c:pt idx="278">
                  <c:v>8.1000000000000014</c:v>
                </c:pt>
                <c:pt idx="279">
                  <c:v>8.5500000000000007</c:v>
                </c:pt>
                <c:pt idx="280">
                  <c:v>9</c:v>
                </c:pt>
                <c:pt idx="281">
                  <c:v>8.5500000000000007</c:v>
                </c:pt>
                <c:pt idx="282">
                  <c:v>8.1000000000000014</c:v>
                </c:pt>
                <c:pt idx="283">
                  <c:v>7.6500000000000012</c:v>
                </c:pt>
                <c:pt idx="284">
                  <c:v>7.2000000000000011</c:v>
                </c:pt>
                <c:pt idx="285">
                  <c:v>6.7500000000000009</c:v>
                </c:pt>
                <c:pt idx="286">
                  <c:v>6.3000000000000007</c:v>
                </c:pt>
                <c:pt idx="287">
                  <c:v>5.8500000000000005</c:v>
                </c:pt>
                <c:pt idx="288">
                  <c:v>5.4</c:v>
                </c:pt>
                <c:pt idx="289">
                  <c:v>4.95</c:v>
                </c:pt>
                <c:pt idx="290">
                  <c:v>4.5</c:v>
                </c:pt>
                <c:pt idx="291">
                  <c:v>4.05</c:v>
                </c:pt>
                <c:pt idx="292">
                  <c:v>3.5999999999999996</c:v>
                </c:pt>
                <c:pt idx="293">
                  <c:v>3.1499999999999995</c:v>
                </c:pt>
                <c:pt idx="294">
                  <c:v>2.6999999999999997</c:v>
                </c:pt>
                <c:pt idx="295">
                  <c:v>2.25</c:v>
                </c:pt>
                <c:pt idx="296">
                  <c:v>1.8</c:v>
                </c:pt>
                <c:pt idx="297">
                  <c:v>1.5999999999999992</c:v>
                </c:pt>
                <c:pt idx="298">
                  <c:v>1.9999999999999991</c:v>
                </c:pt>
                <c:pt idx="299">
                  <c:v>2.399999999999999</c:v>
                </c:pt>
                <c:pt idx="300">
                  <c:v>2.7999999999999989</c:v>
                </c:pt>
                <c:pt idx="301">
                  <c:v>3.1999999999999988</c:v>
                </c:pt>
                <c:pt idx="302">
                  <c:v>3.5999999999999988</c:v>
                </c:pt>
                <c:pt idx="303">
                  <c:v>3.9999999999999987</c:v>
                </c:pt>
                <c:pt idx="304">
                  <c:v>4.3999999999999986</c:v>
                </c:pt>
                <c:pt idx="305">
                  <c:v>4.7999999999999989</c:v>
                </c:pt>
                <c:pt idx="306">
                  <c:v>5.1999999999999993</c:v>
                </c:pt>
                <c:pt idx="307">
                  <c:v>5.5999999999999988</c:v>
                </c:pt>
                <c:pt idx="308">
                  <c:v>5.9999999999999982</c:v>
                </c:pt>
                <c:pt idx="309">
                  <c:v>6.3999999999999986</c:v>
                </c:pt>
                <c:pt idx="310">
                  <c:v>6.7999999999999989</c:v>
                </c:pt>
                <c:pt idx="311">
                  <c:v>7.1999999999999993</c:v>
                </c:pt>
                <c:pt idx="312">
                  <c:v>7.6</c:v>
                </c:pt>
                <c:pt idx="313">
                  <c:v>8</c:v>
                </c:pt>
                <c:pt idx="314">
                  <c:v>7.6</c:v>
                </c:pt>
                <c:pt idx="315">
                  <c:v>7.1999999999999993</c:v>
                </c:pt>
                <c:pt idx="316">
                  <c:v>6.7999999999999989</c:v>
                </c:pt>
                <c:pt idx="317">
                  <c:v>6.3999999999999986</c:v>
                </c:pt>
                <c:pt idx="318">
                  <c:v>5.9999999999999982</c:v>
                </c:pt>
                <c:pt idx="319">
                  <c:v>5.5999999999999988</c:v>
                </c:pt>
                <c:pt idx="320">
                  <c:v>5.1999999999999993</c:v>
                </c:pt>
                <c:pt idx="321">
                  <c:v>4.7999999999999989</c:v>
                </c:pt>
                <c:pt idx="322">
                  <c:v>4.3999999999999986</c:v>
                </c:pt>
                <c:pt idx="323">
                  <c:v>3.9999999999999987</c:v>
                </c:pt>
                <c:pt idx="324">
                  <c:v>3.5999999999999988</c:v>
                </c:pt>
                <c:pt idx="325">
                  <c:v>3.1999999999999988</c:v>
                </c:pt>
                <c:pt idx="326">
                  <c:v>2.7999999999999989</c:v>
                </c:pt>
                <c:pt idx="327">
                  <c:v>2.399999999999999</c:v>
                </c:pt>
                <c:pt idx="328">
                  <c:v>1.9999999999999991</c:v>
                </c:pt>
                <c:pt idx="329">
                  <c:v>1.5999999999999992</c:v>
                </c:pt>
                <c:pt idx="330">
                  <c:v>1.4000000000000004</c:v>
                </c:pt>
                <c:pt idx="331">
                  <c:v>1.7500000000000004</c:v>
                </c:pt>
                <c:pt idx="332">
                  <c:v>2.1000000000000005</c:v>
                </c:pt>
                <c:pt idx="333">
                  <c:v>2.4500000000000006</c:v>
                </c:pt>
                <c:pt idx="334">
                  <c:v>2.8000000000000007</c:v>
                </c:pt>
                <c:pt idx="335">
                  <c:v>3.1500000000000008</c:v>
                </c:pt>
                <c:pt idx="336">
                  <c:v>3.5000000000000009</c:v>
                </c:pt>
                <c:pt idx="337">
                  <c:v>3.850000000000001</c:v>
                </c:pt>
                <c:pt idx="338">
                  <c:v>4.2000000000000011</c:v>
                </c:pt>
                <c:pt idx="339">
                  <c:v>4.5500000000000016</c:v>
                </c:pt>
                <c:pt idx="340">
                  <c:v>4.9000000000000021</c:v>
                </c:pt>
                <c:pt idx="341">
                  <c:v>5.2500000000000018</c:v>
                </c:pt>
                <c:pt idx="342">
                  <c:v>5.6000000000000014</c:v>
                </c:pt>
                <c:pt idx="343">
                  <c:v>5.9500000000000011</c:v>
                </c:pt>
                <c:pt idx="344">
                  <c:v>6.3000000000000007</c:v>
                </c:pt>
                <c:pt idx="345">
                  <c:v>6.65</c:v>
                </c:pt>
                <c:pt idx="346">
                  <c:v>7</c:v>
                </c:pt>
                <c:pt idx="347">
                  <c:v>6.65</c:v>
                </c:pt>
                <c:pt idx="348">
                  <c:v>6.3000000000000007</c:v>
                </c:pt>
                <c:pt idx="349">
                  <c:v>5.9500000000000011</c:v>
                </c:pt>
                <c:pt idx="350">
                  <c:v>5.6000000000000014</c:v>
                </c:pt>
                <c:pt idx="351">
                  <c:v>5.2500000000000018</c:v>
                </c:pt>
                <c:pt idx="352">
                  <c:v>4.9000000000000021</c:v>
                </c:pt>
                <c:pt idx="353">
                  <c:v>4.5500000000000016</c:v>
                </c:pt>
                <c:pt idx="354">
                  <c:v>4.2000000000000011</c:v>
                </c:pt>
                <c:pt idx="355">
                  <c:v>3.850000000000001</c:v>
                </c:pt>
                <c:pt idx="356">
                  <c:v>3.5000000000000009</c:v>
                </c:pt>
                <c:pt idx="357">
                  <c:v>3.1500000000000008</c:v>
                </c:pt>
                <c:pt idx="358">
                  <c:v>2.8000000000000007</c:v>
                </c:pt>
                <c:pt idx="359">
                  <c:v>2.4500000000000006</c:v>
                </c:pt>
                <c:pt idx="360">
                  <c:v>2.1000000000000005</c:v>
                </c:pt>
                <c:pt idx="361">
                  <c:v>1.7500000000000004</c:v>
                </c:pt>
                <c:pt idx="362">
                  <c:v>1.4000000000000004</c:v>
                </c:pt>
                <c:pt idx="363">
                  <c:v>1.8</c:v>
                </c:pt>
                <c:pt idx="364">
                  <c:v>2.25</c:v>
                </c:pt>
                <c:pt idx="365">
                  <c:v>2.6999999999999997</c:v>
                </c:pt>
                <c:pt idx="366">
                  <c:v>3.1499999999999995</c:v>
                </c:pt>
                <c:pt idx="367">
                  <c:v>3.5999999999999996</c:v>
                </c:pt>
                <c:pt idx="368">
                  <c:v>4.05</c:v>
                </c:pt>
                <c:pt idx="369">
                  <c:v>4.5</c:v>
                </c:pt>
                <c:pt idx="370">
                  <c:v>4.95</c:v>
                </c:pt>
                <c:pt idx="371">
                  <c:v>5.4</c:v>
                </c:pt>
                <c:pt idx="372">
                  <c:v>5.8500000000000005</c:v>
                </c:pt>
                <c:pt idx="373">
                  <c:v>6.3000000000000007</c:v>
                </c:pt>
                <c:pt idx="374">
                  <c:v>6.7500000000000009</c:v>
                </c:pt>
                <c:pt idx="375">
                  <c:v>7.2000000000000011</c:v>
                </c:pt>
                <c:pt idx="376">
                  <c:v>7.6500000000000012</c:v>
                </c:pt>
                <c:pt idx="377">
                  <c:v>8.1000000000000014</c:v>
                </c:pt>
                <c:pt idx="378">
                  <c:v>8.5500000000000007</c:v>
                </c:pt>
                <c:pt idx="379">
                  <c:v>9</c:v>
                </c:pt>
                <c:pt idx="380">
                  <c:v>8.5500000000000007</c:v>
                </c:pt>
                <c:pt idx="381">
                  <c:v>8.1000000000000014</c:v>
                </c:pt>
                <c:pt idx="382">
                  <c:v>7.6500000000000012</c:v>
                </c:pt>
                <c:pt idx="383">
                  <c:v>7.2000000000000011</c:v>
                </c:pt>
                <c:pt idx="384">
                  <c:v>6.7500000000000009</c:v>
                </c:pt>
                <c:pt idx="385">
                  <c:v>6.3000000000000007</c:v>
                </c:pt>
                <c:pt idx="386">
                  <c:v>5.8500000000000005</c:v>
                </c:pt>
                <c:pt idx="387">
                  <c:v>5.4</c:v>
                </c:pt>
                <c:pt idx="388">
                  <c:v>4.95</c:v>
                </c:pt>
                <c:pt idx="389">
                  <c:v>4.5</c:v>
                </c:pt>
                <c:pt idx="390">
                  <c:v>4.05</c:v>
                </c:pt>
                <c:pt idx="391">
                  <c:v>3.5999999999999996</c:v>
                </c:pt>
                <c:pt idx="392">
                  <c:v>3.1499999999999995</c:v>
                </c:pt>
                <c:pt idx="393">
                  <c:v>2.6999999999999997</c:v>
                </c:pt>
                <c:pt idx="394">
                  <c:v>2.25</c:v>
                </c:pt>
                <c:pt idx="395">
                  <c:v>1.8</c:v>
                </c:pt>
                <c:pt idx="396">
                  <c:v>1.8</c:v>
                </c:pt>
                <c:pt idx="397">
                  <c:v>2.25</c:v>
                </c:pt>
                <c:pt idx="398">
                  <c:v>2.6999999999999997</c:v>
                </c:pt>
                <c:pt idx="399">
                  <c:v>3.1499999999999995</c:v>
                </c:pt>
                <c:pt idx="400">
                  <c:v>3.5999999999999996</c:v>
                </c:pt>
                <c:pt idx="401">
                  <c:v>4.05</c:v>
                </c:pt>
                <c:pt idx="402">
                  <c:v>4.5</c:v>
                </c:pt>
                <c:pt idx="403">
                  <c:v>4.95</c:v>
                </c:pt>
                <c:pt idx="404">
                  <c:v>5.4</c:v>
                </c:pt>
                <c:pt idx="405">
                  <c:v>5.8500000000000005</c:v>
                </c:pt>
                <c:pt idx="406">
                  <c:v>6.3000000000000007</c:v>
                </c:pt>
                <c:pt idx="407">
                  <c:v>6.7500000000000009</c:v>
                </c:pt>
                <c:pt idx="408">
                  <c:v>7.2000000000000011</c:v>
                </c:pt>
                <c:pt idx="409">
                  <c:v>7.6500000000000012</c:v>
                </c:pt>
                <c:pt idx="410">
                  <c:v>8.1000000000000014</c:v>
                </c:pt>
                <c:pt idx="411">
                  <c:v>8.5500000000000007</c:v>
                </c:pt>
                <c:pt idx="412">
                  <c:v>9</c:v>
                </c:pt>
                <c:pt idx="413">
                  <c:v>8.5500000000000007</c:v>
                </c:pt>
                <c:pt idx="414">
                  <c:v>8.1000000000000014</c:v>
                </c:pt>
                <c:pt idx="415">
                  <c:v>7.6500000000000012</c:v>
                </c:pt>
                <c:pt idx="416">
                  <c:v>7.2000000000000011</c:v>
                </c:pt>
                <c:pt idx="417">
                  <c:v>6.7500000000000009</c:v>
                </c:pt>
                <c:pt idx="418">
                  <c:v>6.3000000000000007</c:v>
                </c:pt>
                <c:pt idx="419">
                  <c:v>5.8500000000000005</c:v>
                </c:pt>
                <c:pt idx="420">
                  <c:v>5.4</c:v>
                </c:pt>
                <c:pt idx="421">
                  <c:v>4.95</c:v>
                </c:pt>
                <c:pt idx="422">
                  <c:v>4.5</c:v>
                </c:pt>
                <c:pt idx="423">
                  <c:v>4.05</c:v>
                </c:pt>
                <c:pt idx="424">
                  <c:v>3.5999999999999996</c:v>
                </c:pt>
                <c:pt idx="425">
                  <c:v>3.1499999999999995</c:v>
                </c:pt>
                <c:pt idx="426">
                  <c:v>2.6999999999999997</c:v>
                </c:pt>
                <c:pt idx="427">
                  <c:v>2.25</c:v>
                </c:pt>
                <c:pt idx="428">
                  <c:v>1.8</c:v>
                </c:pt>
                <c:pt idx="429">
                  <c:v>2</c:v>
                </c:pt>
                <c:pt idx="430">
                  <c:v>2.5</c:v>
                </c:pt>
                <c:pt idx="431">
                  <c:v>3</c:v>
                </c:pt>
                <c:pt idx="432">
                  <c:v>3.5</c:v>
                </c:pt>
                <c:pt idx="433">
                  <c:v>4</c:v>
                </c:pt>
                <c:pt idx="434">
                  <c:v>4.5</c:v>
                </c:pt>
                <c:pt idx="435">
                  <c:v>5</c:v>
                </c:pt>
                <c:pt idx="436">
                  <c:v>5.5</c:v>
                </c:pt>
                <c:pt idx="437">
                  <c:v>6</c:v>
                </c:pt>
                <c:pt idx="438">
                  <c:v>6.5</c:v>
                </c:pt>
                <c:pt idx="439">
                  <c:v>7</c:v>
                </c:pt>
                <c:pt idx="440">
                  <c:v>7.5</c:v>
                </c:pt>
                <c:pt idx="441">
                  <c:v>8</c:v>
                </c:pt>
                <c:pt idx="442">
                  <c:v>8.5</c:v>
                </c:pt>
                <c:pt idx="443">
                  <c:v>9</c:v>
                </c:pt>
                <c:pt idx="444">
                  <c:v>9.5</c:v>
                </c:pt>
                <c:pt idx="445">
                  <c:v>10</c:v>
                </c:pt>
                <c:pt idx="446">
                  <c:v>9.5</c:v>
                </c:pt>
                <c:pt idx="447">
                  <c:v>9</c:v>
                </c:pt>
                <c:pt idx="448">
                  <c:v>8.5</c:v>
                </c:pt>
                <c:pt idx="449">
                  <c:v>8</c:v>
                </c:pt>
                <c:pt idx="450">
                  <c:v>7.5</c:v>
                </c:pt>
                <c:pt idx="451">
                  <c:v>7</c:v>
                </c:pt>
                <c:pt idx="452">
                  <c:v>6.5</c:v>
                </c:pt>
                <c:pt idx="453">
                  <c:v>6</c:v>
                </c:pt>
                <c:pt idx="454">
                  <c:v>5.5</c:v>
                </c:pt>
                <c:pt idx="455">
                  <c:v>5</c:v>
                </c:pt>
                <c:pt idx="456">
                  <c:v>4.5</c:v>
                </c:pt>
                <c:pt idx="457">
                  <c:v>4</c:v>
                </c:pt>
                <c:pt idx="458">
                  <c:v>3.5</c:v>
                </c:pt>
                <c:pt idx="459">
                  <c:v>3</c:v>
                </c:pt>
                <c:pt idx="460">
                  <c:v>2.5</c:v>
                </c:pt>
                <c:pt idx="461">
                  <c:v>2</c:v>
                </c:pt>
                <c:pt idx="462">
                  <c:v>1.5999999999999992</c:v>
                </c:pt>
                <c:pt idx="463">
                  <c:v>1.9999999999999991</c:v>
                </c:pt>
                <c:pt idx="464">
                  <c:v>2.399999999999999</c:v>
                </c:pt>
                <c:pt idx="465">
                  <c:v>2.7999999999999989</c:v>
                </c:pt>
                <c:pt idx="466">
                  <c:v>3.1999999999999988</c:v>
                </c:pt>
                <c:pt idx="467">
                  <c:v>3.5999999999999988</c:v>
                </c:pt>
                <c:pt idx="468">
                  <c:v>3.9999999999999987</c:v>
                </c:pt>
                <c:pt idx="469">
                  <c:v>4.3999999999999986</c:v>
                </c:pt>
                <c:pt idx="470">
                  <c:v>4.7999999999999989</c:v>
                </c:pt>
                <c:pt idx="471">
                  <c:v>5.1999999999999993</c:v>
                </c:pt>
                <c:pt idx="472">
                  <c:v>5.5999999999999988</c:v>
                </c:pt>
                <c:pt idx="473">
                  <c:v>5.9999999999999982</c:v>
                </c:pt>
                <c:pt idx="474">
                  <c:v>6.3999999999999986</c:v>
                </c:pt>
                <c:pt idx="475">
                  <c:v>6.7999999999999989</c:v>
                </c:pt>
                <c:pt idx="476">
                  <c:v>7.1999999999999993</c:v>
                </c:pt>
                <c:pt idx="477">
                  <c:v>7.6</c:v>
                </c:pt>
                <c:pt idx="478">
                  <c:v>8</c:v>
                </c:pt>
                <c:pt idx="479">
                  <c:v>7.6</c:v>
                </c:pt>
                <c:pt idx="480">
                  <c:v>7.1999999999999993</c:v>
                </c:pt>
                <c:pt idx="481">
                  <c:v>6.7999999999999989</c:v>
                </c:pt>
                <c:pt idx="482">
                  <c:v>6.3999999999999986</c:v>
                </c:pt>
                <c:pt idx="483">
                  <c:v>5.9999999999999982</c:v>
                </c:pt>
                <c:pt idx="484">
                  <c:v>5.5999999999999988</c:v>
                </c:pt>
                <c:pt idx="485">
                  <c:v>5.1999999999999993</c:v>
                </c:pt>
                <c:pt idx="486">
                  <c:v>4.7999999999999989</c:v>
                </c:pt>
                <c:pt idx="487">
                  <c:v>4.3999999999999986</c:v>
                </c:pt>
                <c:pt idx="488">
                  <c:v>3.9999999999999987</c:v>
                </c:pt>
                <c:pt idx="489">
                  <c:v>3.5999999999999988</c:v>
                </c:pt>
                <c:pt idx="490">
                  <c:v>3.1999999999999988</c:v>
                </c:pt>
                <c:pt idx="491">
                  <c:v>2.7999999999999989</c:v>
                </c:pt>
                <c:pt idx="492">
                  <c:v>2.399999999999999</c:v>
                </c:pt>
                <c:pt idx="493">
                  <c:v>1.9999999999999991</c:v>
                </c:pt>
                <c:pt idx="494">
                  <c:v>1.5999999999999992</c:v>
                </c:pt>
                <c:pt idx="495">
                  <c:v>1.5999999999999992</c:v>
                </c:pt>
                <c:pt idx="496">
                  <c:v>1.9999999999999991</c:v>
                </c:pt>
                <c:pt idx="497">
                  <c:v>2.399999999999999</c:v>
                </c:pt>
                <c:pt idx="498">
                  <c:v>2.7999999999999989</c:v>
                </c:pt>
                <c:pt idx="499">
                  <c:v>3.1999999999999988</c:v>
                </c:pt>
                <c:pt idx="500">
                  <c:v>3.5999999999999988</c:v>
                </c:pt>
                <c:pt idx="501">
                  <c:v>3.9999999999999987</c:v>
                </c:pt>
                <c:pt idx="502">
                  <c:v>4.3999999999999986</c:v>
                </c:pt>
                <c:pt idx="503">
                  <c:v>4.7999999999999989</c:v>
                </c:pt>
                <c:pt idx="504">
                  <c:v>5.1999999999999993</c:v>
                </c:pt>
                <c:pt idx="505">
                  <c:v>5.5999999999999988</c:v>
                </c:pt>
                <c:pt idx="506">
                  <c:v>5.9999999999999982</c:v>
                </c:pt>
                <c:pt idx="507">
                  <c:v>6.3999999999999986</c:v>
                </c:pt>
                <c:pt idx="508">
                  <c:v>6.7999999999999989</c:v>
                </c:pt>
                <c:pt idx="509">
                  <c:v>7.1999999999999993</c:v>
                </c:pt>
                <c:pt idx="510">
                  <c:v>7.6</c:v>
                </c:pt>
                <c:pt idx="511">
                  <c:v>8</c:v>
                </c:pt>
                <c:pt idx="512">
                  <c:v>7.6</c:v>
                </c:pt>
                <c:pt idx="513">
                  <c:v>7.1999999999999993</c:v>
                </c:pt>
                <c:pt idx="514">
                  <c:v>6.7999999999999989</c:v>
                </c:pt>
                <c:pt idx="515">
                  <c:v>6.3999999999999986</c:v>
                </c:pt>
                <c:pt idx="516">
                  <c:v>5.9999999999999982</c:v>
                </c:pt>
                <c:pt idx="517">
                  <c:v>5.5999999999999988</c:v>
                </c:pt>
                <c:pt idx="518">
                  <c:v>5.1999999999999993</c:v>
                </c:pt>
                <c:pt idx="519">
                  <c:v>4.7999999999999989</c:v>
                </c:pt>
                <c:pt idx="520">
                  <c:v>4.3999999999999986</c:v>
                </c:pt>
                <c:pt idx="521">
                  <c:v>3.9999999999999987</c:v>
                </c:pt>
                <c:pt idx="522">
                  <c:v>3.5999999999999988</c:v>
                </c:pt>
                <c:pt idx="523">
                  <c:v>3.1999999999999988</c:v>
                </c:pt>
                <c:pt idx="524">
                  <c:v>2.7999999999999989</c:v>
                </c:pt>
                <c:pt idx="525">
                  <c:v>2.399999999999999</c:v>
                </c:pt>
                <c:pt idx="526">
                  <c:v>1.9999999999999991</c:v>
                </c:pt>
                <c:pt idx="527">
                  <c:v>1.5999999999999992</c:v>
                </c:pt>
                <c:pt idx="528">
                  <c:v>1.4000000000000004</c:v>
                </c:pt>
                <c:pt idx="529">
                  <c:v>1.7500000000000004</c:v>
                </c:pt>
                <c:pt idx="530">
                  <c:v>2.1000000000000005</c:v>
                </c:pt>
                <c:pt idx="531">
                  <c:v>2.4500000000000006</c:v>
                </c:pt>
                <c:pt idx="532">
                  <c:v>2.8000000000000007</c:v>
                </c:pt>
                <c:pt idx="533">
                  <c:v>3.1500000000000008</c:v>
                </c:pt>
                <c:pt idx="534">
                  <c:v>3.5000000000000009</c:v>
                </c:pt>
                <c:pt idx="535">
                  <c:v>3.850000000000001</c:v>
                </c:pt>
                <c:pt idx="536">
                  <c:v>4.2000000000000011</c:v>
                </c:pt>
                <c:pt idx="537">
                  <c:v>4.5500000000000016</c:v>
                </c:pt>
                <c:pt idx="538">
                  <c:v>4.9000000000000021</c:v>
                </c:pt>
                <c:pt idx="539">
                  <c:v>5.2500000000000018</c:v>
                </c:pt>
                <c:pt idx="540">
                  <c:v>5.6000000000000014</c:v>
                </c:pt>
                <c:pt idx="541">
                  <c:v>5.9500000000000011</c:v>
                </c:pt>
                <c:pt idx="542">
                  <c:v>6.3000000000000007</c:v>
                </c:pt>
                <c:pt idx="543">
                  <c:v>6.65</c:v>
                </c:pt>
                <c:pt idx="544">
                  <c:v>7</c:v>
                </c:pt>
                <c:pt idx="545">
                  <c:v>6.65</c:v>
                </c:pt>
                <c:pt idx="546">
                  <c:v>6.3000000000000007</c:v>
                </c:pt>
                <c:pt idx="547">
                  <c:v>5.9500000000000011</c:v>
                </c:pt>
                <c:pt idx="548">
                  <c:v>5.6000000000000014</c:v>
                </c:pt>
                <c:pt idx="549">
                  <c:v>5.2500000000000018</c:v>
                </c:pt>
                <c:pt idx="550">
                  <c:v>4.9000000000000021</c:v>
                </c:pt>
                <c:pt idx="551">
                  <c:v>4.5500000000000016</c:v>
                </c:pt>
                <c:pt idx="552">
                  <c:v>4.2000000000000011</c:v>
                </c:pt>
                <c:pt idx="553">
                  <c:v>3.850000000000001</c:v>
                </c:pt>
                <c:pt idx="554">
                  <c:v>3.5000000000000009</c:v>
                </c:pt>
                <c:pt idx="555">
                  <c:v>3.1500000000000008</c:v>
                </c:pt>
                <c:pt idx="556">
                  <c:v>2.8000000000000007</c:v>
                </c:pt>
                <c:pt idx="557">
                  <c:v>2.4500000000000006</c:v>
                </c:pt>
                <c:pt idx="558">
                  <c:v>2.1000000000000005</c:v>
                </c:pt>
                <c:pt idx="559">
                  <c:v>1.7500000000000004</c:v>
                </c:pt>
                <c:pt idx="560">
                  <c:v>1.4000000000000004</c:v>
                </c:pt>
                <c:pt idx="561">
                  <c:v>1.8</c:v>
                </c:pt>
                <c:pt idx="562">
                  <c:v>2.25</c:v>
                </c:pt>
                <c:pt idx="563">
                  <c:v>2.6999999999999997</c:v>
                </c:pt>
                <c:pt idx="564">
                  <c:v>3.1499999999999995</c:v>
                </c:pt>
                <c:pt idx="565">
                  <c:v>3.5999999999999996</c:v>
                </c:pt>
                <c:pt idx="566">
                  <c:v>4.05</c:v>
                </c:pt>
                <c:pt idx="567">
                  <c:v>4.5</c:v>
                </c:pt>
                <c:pt idx="568">
                  <c:v>4.95</c:v>
                </c:pt>
                <c:pt idx="569">
                  <c:v>5.4</c:v>
                </c:pt>
                <c:pt idx="570">
                  <c:v>5.8500000000000005</c:v>
                </c:pt>
                <c:pt idx="571">
                  <c:v>6.3000000000000007</c:v>
                </c:pt>
                <c:pt idx="572">
                  <c:v>6.7500000000000009</c:v>
                </c:pt>
                <c:pt idx="573">
                  <c:v>7.2000000000000011</c:v>
                </c:pt>
                <c:pt idx="574">
                  <c:v>7.6500000000000012</c:v>
                </c:pt>
                <c:pt idx="575">
                  <c:v>8.1000000000000014</c:v>
                </c:pt>
                <c:pt idx="576">
                  <c:v>8.5500000000000007</c:v>
                </c:pt>
                <c:pt idx="577">
                  <c:v>9</c:v>
                </c:pt>
                <c:pt idx="578">
                  <c:v>8.5500000000000007</c:v>
                </c:pt>
                <c:pt idx="579">
                  <c:v>8.1000000000000014</c:v>
                </c:pt>
                <c:pt idx="580">
                  <c:v>7.6500000000000012</c:v>
                </c:pt>
                <c:pt idx="581">
                  <c:v>7.2000000000000011</c:v>
                </c:pt>
                <c:pt idx="582">
                  <c:v>6.7500000000000009</c:v>
                </c:pt>
                <c:pt idx="583">
                  <c:v>6.3000000000000007</c:v>
                </c:pt>
                <c:pt idx="584">
                  <c:v>5.8500000000000005</c:v>
                </c:pt>
                <c:pt idx="585">
                  <c:v>5.4</c:v>
                </c:pt>
                <c:pt idx="586">
                  <c:v>4.95</c:v>
                </c:pt>
                <c:pt idx="587">
                  <c:v>4.5</c:v>
                </c:pt>
                <c:pt idx="588">
                  <c:v>4.05</c:v>
                </c:pt>
                <c:pt idx="589">
                  <c:v>3.5999999999999996</c:v>
                </c:pt>
                <c:pt idx="590">
                  <c:v>3.1499999999999995</c:v>
                </c:pt>
                <c:pt idx="591">
                  <c:v>2.6999999999999997</c:v>
                </c:pt>
                <c:pt idx="592">
                  <c:v>2.25</c:v>
                </c:pt>
                <c:pt idx="593">
                  <c:v>1.8</c:v>
                </c:pt>
                <c:pt idx="594">
                  <c:v>2</c:v>
                </c:pt>
                <c:pt idx="595">
                  <c:v>2.5</c:v>
                </c:pt>
                <c:pt idx="596">
                  <c:v>3</c:v>
                </c:pt>
                <c:pt idx="597">
                  <c:v>3.5</c:v>
                </c:pt>
                <c:pt idx="598">
                  <c:v>4</c:v>
                </c:pt>
                <c:pt idx="599">
                  <c:v>4.5</c:v>
                </c:pt>
                <c:pt idx="600">
                  <c:v>5</c:v>
                </c:pt>
                <c:pt idx="601">
                  <c:v>5.5</c:v>
                </c:pt>
                <c:pt idx="602">
                  <c:v>6</c:v>
                </c:pt>
                <c:pt idx="603">
                  <c:v>6.5</c:v>
                </c:pt>
                <c:pt idx="604">
                  <c:v>7</c:v>
                </c:pt>
                <c:pt idx="605">
                  <c:v>7.5</c:v>
                </c:pt>
                <c:pt idx="606">
                  <c:v>8</c:v>
                </c:pt>
                <c:pt idx="607">
                  <c:v>8.5</c:v>
                </c:pt>
                <c:pt idx="608">
                  <c:v>9</c:v>
                </c:pt>
                <c:pt idx="609">
                  <c:v>9.5</c:v>
                </c:pt>
                <c:pt idx="610">
                  <c:v>10</c:v>
                </c:pt>
                <c:pt idx="611">
                  <c:v>9.5</c:v>
                </c:pt>
                <c:pt idx="612">
                  <c:v>9</c:v>
                </c:pt>
                <c:pt idx="613">
                  <c:v>8.5</c:v>
                </c:pt>
                <c:pt idx="614">
                  <c:v>8</c:v>
                </c:pt>
                <c:pt idx="615">
                  <c:v>7.5</c:v>
                </c:pt>
                <c:pt idx="616">
                  <c:v>7</c:v>
                </c:pt>
                <c:pt idx="617">
                  <c:v>6.5</c:v>
                </c:pt>
                <c:pt idx="618">
                  <c:v>6</c:v>
                </c:pt>
                <c:pt idx="619">
                  <c:v>5.5</c:v>
                </c:pt>
                <c:pt idx="620">
                  <c:v>5</c:v>
                </c:pt>
                <c:pt idx="621">
                  <c:v>4.5</c:v>
                </c:pt>
                <c:pt idx="622">
                  <c:v>4</c:v>
                </c:pt>
                <c:pt idx="623">
                  <c:v>3.5</c:v>
                </c:pt>
                <c:pt idx="624">
                  <c:v>3</c:v>
                </c:pt>
                <c:pt idx="625">
                  <c:v>2.5</c:v>
                </c:pt>
                <c:pt idx="626">
                  <c:v>2</c:v>
                </c:pt>
                <c:pt idx="627">
                  <c:v>2</c:v>
                </c:pt>
                <c:pt idx="628">
                  <c:v>2.5</c:v>
                </c:pt>
                <c:pt idx="629">
                  <c:v>3</c:v>
                </c:pt>
                <c:pt idx="630">
                  <c:v>3.5</c:v>
                </c:pt>
                <c:pt idx="631">
                  <c:v>4</c:v>
                </c:pt>
                <c:pt idx="632">
                  <c:v>4.5</c:v>
                </c:pt>
                <c:pt idx="633">
                  <c:v>5</c:v>
                </c:pt>
                <c:pt idx="634">
                  <c:v>5.5</c:v>
                </c:pt>
                <c:pt idx="635">
                  <c:v>6</c:v>
                </c:pt>
                <c:pt idx="636">
                  <c:v>6.5</c:v>
                </c:pt>
                <c:pt idx="637">
                  <c:v>7</c:v>
                </c:pt>
                <c:pt idx="638">
                  <c:v>7.5</c:v>
                </c:pt>
                <c:pt idx="639">
                  <c:v>8</c:v>
                </c:pt>
                <c:pt idx="640">
                  <c:v>8.5</c:v>
                </c:pt>
                <c:pt idx="641">
                  <c:v>9</c:v>
                </c:pt>
                <c:pt idx="642">
                  <c:v>9.5</c:v>
                </c:pt>
                <c:pt idx="643">
                  <c:v>10</c:v>
                </c:pt>
                <c:pt idx="644">
                  <c:v>9.5</c:v>
                </c:pt>
                <c:pt idx="645">
                  <c:v>9</c:v>
                </c:pt>
                <c:pt idx="646">
                  <c:v>8.5</c:v>
                </c:pt>
                <c:pt idx="647">
                  <c:v>8</c:v>
                </c:pt>
                <c:pt idx="648">
                  <c:v>7.5</c:v>
                </c:pt>
                <c:pt idx="649">
                  <c:v>7</c:v>
                </c:pt>
                <c:pt idx="650">
                  <c:v>6.5</c:v>
                </c:pt>
                <c:pt idx="651">
                  <c:v>6</c:v>
                </c:pt>
                <c:pt idx="652">
                  <c:v>5.5</c:v>
                </c:pt>
                <c:pt idx="653">
                  <c:v>5</c:v>
                </c:pt>
                <c:pt idx="654">
                  <c:v>4.5</c:v>
                </c:pt>
                <c:pt idx="655">
                  <c:v>4</c:v>
                </c:pt>
                <c:pt idx="656">
                  <c:v>3.5</c:v>
                </c:pt>
                <c:pt idx="657">
                  <c:v>3</c:v>
                </c:pt>
                <c:pt idx="658">
                  <c:v>2.5</c:v>
                </c:pt>
                <c:pt idx="659">
                  <c:v>2</c:v>
                </c:pt>
                <c:pt idx="660">
                  <c:v>1.9965270761876046</c:v>
                </c:pt>
                <c:pt idx="661">
                  <c:v>2.4956588452345057</c:v>
                </c:pt>
                <c:pt idx="662">
                  <c:v>2.9959890098853608</c:v>
                </c:pt>
                <c:pt idx="663">
                  <c:v>3.495903162059931</c:v>
                </c:pt>
                <c:pt idx="664">
                  <c:v>3.995317899497064</c:v>
                </c:pt>
                <c:pt idx="665">
                  <c:v>4.4941708655759998</c:v>
                </c:pt>
                <c:pt idx="666">
                  <c:v>4.9935231839733332</c:v>
                </c:pt>
                <c:pt idx="667">
                  <c:v>5.4934248448551521</c:v>
                </c:pt>
                <c:pt idx="668">
                  <c:v>5.9906486857744303</c:v>
                </c:pt>
                <c:pt idx="669">
                  <c:v>6.4904102771120584</c:v>
                </c:pt>
                <c:pt idx="670">
                  <c:v>6.9864480916168548</c:v>
                </c:pt>
                <c:pt idx="671">
                  <c:v>7.488154439031999</c:v>
                </c:pt>
                <c:pt idx="672">
                  <c:v>7.9916269359999985</c:v>
                </c:pt>
                <c:pt idx="673">
                  <c:v>8.4926959999999987</c:v>
                </c:pt>
                <c:pt idx="674">
                  <c:v>8.9964999999999993</c:v>
                </c:pt>
                <c:pt idx="675">
                  <c:v>9.5</c:v>
                </c:pt>
                <c:pt idx="676">
                  <c:v>10</c:v>
                </c:pt>
                <c:pt idx="677">
                  <c:v>9.5</c:v>
                </c:pt>
                <c:pt idx="678">
                  <c:v>9</c:v>
                </c:pt>
                <c:pt idx="679">
                  <c:v>8.5</c:v>
                </c:pt>
                <c:pt idx="680">
                  <c:v>8</c:v>
                </c:pt>
                <c:pt idx="681">
                  <c:v>7.5</c:v>
                </c:pt>
                <c:pt idx="682">
                  <c:v>7</c:v>
                </c:pt>
                <c:pt idx="683">
                  <c:v>6.5</c:v>
                </c:pt>
                <c:pt idx="684">
                  <c:v>6</c:v>
                </c:pt>
                <c:pt idx="685">
                  <c:v>5.5</c:v>
                </c:pt>
                <c:pt idx="686">
                  <c:v>5</c:v>
                </c:pt>
                <c:pt idx="687">
                  <c:v>4.5</c:v>
                </c:pt>
                <c:pt idx="688">
                  <c:v>4</c:v>
                </c:pt>
                <c:pt idx="689">
                  <c:v>3.5</c:v>
                </c:pt>
                <c:pt idx="690">
                  <c:v>3</c:v>
                </c:pt>
                <c:pt idx="691">
                  <c:v>2.5</c:v>
                </c:pt>
                <c:pt idx="692">
                  <c:v>2</c:v>
                </c:pt>
                <c:pt idx="693">
                  <c:v>2</c:v>
                </c:pt>
                <c:pt idx="694">
                  <c:v>2.5</c:v>
                </c:pt>
                <c:pt idx="695">
                  <c:v>3</c:v>
                </c:pt>
                <c:pt idx="696">
                  <c:v>3.5</c:v>
                </c:pt>
                <c:pt idx="697">
                  <c:v>4</c:v>
                </c:pt>
                <c:pt idx="698">
                  <c:v>4.5</c:v>
                </c:pt>
                <c:pt idx="699">
                  <c:v>5</c:v>
                </c:pt>
                <c:pt idx="700">
                  <c:v>5.5</c:v>
                </c:pt>
                <c:pt idx="701">
                  <c:v>6</c:v>
                </c:pt>
                <c:pt idx="702">
                  <c:v>6.5</c:v>
                </c:pt>
                <c:pt idx="703">
                  <c:v>7</c:v>
                </c:pt>
                <c:pt idx="704">
                  <c:v>7.5</c:v>
                </c:pt>
                <c:pt idx="705">
                  <c:v>8</c:v>
                </c:pt>
                <c:pt idx="706">
                  <c:v>8.5</c:v>
                </c:pt>
                <c:pt idx="707">
                  <c:v>9</c:v>
                </c:pt>
                <c:pt idx="708">
                  <c:v>9.5</c:v>
                </c:pt>
                <c:pt idx="709">
                  <c:v>10</c:v>
                </c:pt>
                <c:pt idx="710">
                  <c:v>9.5</c:v>
                </c:pt>
                <c:pt idx="711">
                  <c:v>9</c:v>
                </c:pt>
                <c:pt idx="712">
                  <c:v>8.5</c:v>
                </c:pt>
                <c:pt idx="713">
                  <c:v>8</c:v>
                </c:pt>
                <c:pt idx="714">
                  <c:v>7.5</c:v>
                </c:pt>
                <c:pt idx="715">
                  <c:v>7</c:v>
                </c:pt>
                <c:pt idx="716">
                  <c:v>6.5</c:v>
                </c:pt>
                <c:pt idx="717">
                  <c:v>6</c:v>
                </c:pt>
                <c:pt idx="718">
                  <c:v>5.5</c:v>
                </c:pt>
                <c:pt idx="719">
                  <c:v>5</c:v>
                </c:pt>
                <c:pt idx="720">
                  <c:v>4.5</c:v>
                </c:pt>
                <c:pt idx="721">
                  <c:v>4</c:v>
                </c:pt>
                <c:pt idx="722">
                  <c:v>3.5</c:v>
                </c:pt>
                <c:pt idx="723">
                  <c:v>3</c:v>
                </c:pt>
                <c:pt idx="724">
                  <c:v>2.5</c:v>
                </c:pt>
                <c:pt idx="725">
                  <c:v>2</c:v>
                </c:pt>
                <c:pt idx="726">
                  <c:v>1.5999999999999992</c:v>
                </c:pt>
                <c:pt idx="727">
                  <c:v>1.9999999999999991</c:v>
                </c:pt>
                <c:pt idx="728">
                  <c:v>2.399999999999999</c:v>
                </c:pt>
                <c:pt idx="729">
                  <c:v>2.7999999999999989</c:v>
                </c:pt>
                <c:pt idx="730">
                  <c:v>3.1999999999999988</c:v>
                </c:pt>
                <c:pt idx="731">
                  <c:v>3.5999999999999988</c:v>
                </c:pt>
                <c:pt idx="732">
                  <c:v>3.9999999999999987</c:v>
                </c:pt>
                <c:pt idx="733">
                  <c:v>4.3999999999999986</c:v>
                </c:pt>
                <c:pt idx="734">
                  <c:v>4.7999999999999989</c:v>
                </c:pt>
                <c:pt idx="735">
                  <c:v>5.1999999999999993</c:v>
                </c:pt>
                <c:pt idx="736">
                  <c:v>5.5999999999999988</c:v>
                </c:pt>
                <c:pt idx="737">
                  <c:v>5.9999999999999982</c:v>
                </c:pt>
                <c:pt idx="738">
                  <c:v>6.3999999999999986</c:v>
                </c:pt>
                <c:pt idx="739">
                  <c:v>6.7999999999999989</c:v>
                </c:pt>
                <c:pt idx="740">
                  <c:v>7.1999999999999993</c:v>
                </c:pt>
                <c:pt idx="741">
                  <c:v>7.6</c:v>
                </c:pt>
                <c:pt idx="742">
                  <c:v>8</c:v>
                </c:pt>
                <c:pt idx="743">
                  <c:v>7.6</c:v>
                </c:pt>
                <c:pt idx="744">
                  <c:v>7.1999999999999993</c:v>
                </c:pt>
                <c:pt idx="745">
                  <c:v>6.7999999999999989</c:v>
                </c:pt>
                <c:pt idx="746">
                  <c:v>6.3999999999999986</c:v>
                </c:pt>
                <c:pt idx="747">
                  <c:v>5.9999999999999982</c:v>
                </c:pt>
                <c:pt idx="748">
                  <c:v>5.5999999999999988</c:v>
                </c:pt>
                <c:pt idx="749">
                  <c:v>5.1999999999999993</c:v>
                </c:pt>
                <c:pt idx="750">
                  <c:v>4.7999999999999989</c:v>
                </c:pt>
                <c:pt idx="751">
                  <c:v>4.3999999999999986</c:v>
                </c:pt>
                <c:pt idx="752">
                  <c:v>3.9999999999999987</c:v>
                </c:pt>
                <c:pt idx="753">
                  <c:v>3.5999999999999988</c:v>
                </c:pt>
                <c:pt idx="754">
                  <c:v>3.1999999999999988</c:v>
                </c:pt>
                <c:pt idx="755">
                  <c:v>2.7999999999999989</c:v>
                </c:pt>
                <c:pt idx="756">
                  <c:v>2.399999999999999</c:v>
                </c:pt>
                <c:pt idx="757">
                  <c:v>1.9999999999999991</c:v>
                </c:pt>
                <c:pt idx="758">
                  <c:v>1.5999999999999992</c:v>
                </c:pt>
                <c:pt idx="759">
                  <c:v>2</c:v>
                </c:pt>
                <c:pt idx="760">
                  <c:v>2.5</c:v>
                </c:pt>
                <c:pt idx="761">
                  <c:v>3</c:v>
                </c:pt>
                <c:pt idx="762">
                  <c:v>3.5</c:v>
                </c:pt>
                <c:pt idx="763">
                  <c:v>4</c:v>
                </c:pt>
                <c:pt idx="764">
                  <c:v>4.5</c:v>
                </c:pt>
                <c:pt idx="765">
                  <c:v>5</c:v>
                </c:pt>
                <c:pt idx="766">
                  <c:v>5.5</c:v>
                </c:pt>
                <c:pt idx="767">
                  <c:v>6</c:v>
                </c:pt>
                <c:pt idx="768">
                  <c:v>6.5</c:v>
                </c:pt>
                <c:pt idx="769">
                  <c:v>7</c:v>
                </c:pt>
                <c:pt idx="770">
                  <c:v>7.5</c:v>
                </c:pt>
                <c:pt idx="771">
                  <c:v>8</c:v>
                </c:pt>
                <c:pt idx="772">
                  <c:v>8.5</c:v>
                </c:pt>
                <c:pt idx="773">
                  <c:v>9</c:v>
                </c:pt>
                <c:pt idx="774">
                  <c:v>9.5</c:v>
                </c:pt>
                <c:pt idx="775">
                  <c:v>10</c:v>
                </c:pt>
                <c:pt idx="776">
                  <c:v>9.5</c:v>
                </c:pt>
                <c:pt idx="777">
                  <c:v>9</c:v>
                </c:pt>
                <c:pt idx="778">
                  <c:v>8.5</c:v>
                </c:pt>
                <c:pt idx="779">
                  <c:v>8</c:v>
                </c:pt>
                <c:pt idx="780">
                  <c:v>7.5</c:v>
                </c:pt>
                <c:pt idx="781">
                  <c:v>7</c:v>
                </c:pt>
                <c:pt idx="782">
                  <c:v>6.5</c:v>
                </c:pt>
                <c:pt idx="783">
                  <c:v>6</c:v>
                </c:pt>
                <c:pt idx="784">
                  <c:v>5.5</c:v>
                </c:pt>
                <c:pt idx="785">
                  <c:v>5</c:v>
                </c:pt>
                <c:pt idx="786">
                  <c:v>4.5</c:v>
                </c:pt>
                <c:pt idx="787">
                  <c:v>4</c:v>
                </c:pt>
                <c:pt idx="788">
                  <c:v>3.5</c:v>
                </c:pt>
                <c:pt idx="789">
                  <c:v>3</c:v>
                </c:pt>
                <c:pt idx="790">
                  <c:v>2.5</c:v>
                </c:pt>
                <c:pt idx="791">
                  <c:v>2</c:v>
                </c:pt>
                <c:pt idx="792">
                  <c:v>2</c:v>
                </c:pt>
                <c:pt idx="793">
                  <c:v>2.5</c:v>
                </c:pt>
                <c:pt idx="794">
                  <c:v>3</c:v>
                </c:pt>
                <c:pt idx="795">
                  <c:v>3.5</c:v>
                </c:pt>
                <c:pt idx="796">
                  <c:v>4</c:v>
                </c:pt>
                <c:pt idx="797">
                  <c:v>4.5</c:v>
                </c:pt>
                <c:pt idx="798">
                  <c:v>5</c:v>
                </c:pt>
                <c:pt idx="799">
                  <c:v>5.5</c:v>
                </c:pt>
                <c:pt idx="800">
                  <c:v>6</c:v>
                </c:pt>
                <c:pt idx="801">
                  <c:v>6.5</c:v>
                </c:pt>
                <c:pt idx="802">
                  <c:v>7</c:v>
                </c:pt>
                <c:pt idx="803">
                  <c:v>7.5</c:v>
                </c:pt>
                <c:pt idx="804">
                  <c:v>8</c:v>
                </c:pt>
                <c:pt idx="805">
                  <c:v>8.5</c:v>
                </c:pt>
                <c:pt idx="806">
                  <c:v>9</c:v>
                </c:pt>
                <c:pt idx="807">
                  <c:v>9.5</c:v>
                </c:pt>
                <c:pt idx="808">
                  <c:v>10</c:v>
                </c:pt>
                <c:pt idx="809">
                  <c:v>9.5</c:v>
                </c:pt>
                <c:pt idx="810">
                  <c:v>9</c:v>
                </c:pt>
                <c:pt idx="811">
                  <c:v>8.5</c:v>
                </c:pt>
                <c:pt idx="812">
                  <c:v>8</c:v>
                </c:pt>
                <c:pt idx="813">
                  <c:v>7.5</c:v>
                </c:pt>
                <c:pt idx="814">
                  <c:v>7</c:v>
                </c:pt>
                <c:pt idx="815">
                  <c:v>6.5</c:v>
                </c:pt>
                <c:pt idx="816">
                  <c:v>6</c:v>
                </c:pt>
                <c:pt idx="817">
                  <c:v>5.5</c:v>
                </c:pt>
                <c:pt idx="818">
                  <c:v>5</c:v>
                </c:pt>
                <c:pt idx="819">
                  <c:v>4.5</c:v>
                </c:pt>
                <c:pt idx="820">
                  <c:v>4</c:v>
                </c:pt>
                <c:pt idx="821">
                  <c:v>3.5</c:v>
                </c:pt>
                <c:pt idx="822">
                  <c:v>3</c:v>
                </c:pt>
                <c:pt idx="823">
                  <c:v>2.5</c:v>
                </c:pt>
                <c:pt idx="824">
                  <c:v>2</c:v>
                </c:pt>
                <c:pt idx="825">
                  <c:v>2</c:v>
                </c:pt>
                <c:pt idx="826">
                  <c:v>2.5</c:v>
                </c:pt>
                <c:pt idx="827">
                  <c:v>3</c:v>
                </c:pt>
                <c:pt idx="828">
                  <c:v>3.5</c:v>
                </c:pt>
                <c:pt idx="829">
                  <c:v>4</c:v>
                </c:pt>
                <c:pt idx="830">
                  <c:v>4.5</c:v>
                </c:pt>
                <c:pt idx="831">
                  <c:v>5</c:v>
                </c:pt>
                <c:pt idx="832">
                  <c:v>5.5</c:v>
                </c:pt>
                <c:pt idx="833">
                  <c:v>6</c:v>
                </c:pt>
                <c:pt idx="834">
                  <c:v>6.5</c:v>
                </c:pt>
                <c:pt idx="835">
                  <c:v>7</c:v>
                </c:pt>
                <c:pt idx="836">
                  <c:v>7.5</c:v>
                </c:pt>
                <c:pt idx="837">
                  <c:v>8</c:v>
                </c:pt>
                <c:pt idx="838">
                  <c:v>8.5</c:v>
                </c:pt>
                <c:pt idx="839">
                  <c:v>9</c:v>
                </c:pt>
                <c:pt idx="840">
                  <c:v>9.5</c:v>
                </c:pt>
                <c:pt idx="841">
                  <c:v>10</c:v>
                </c:pt>
                <c:pt idx="842">
                  <c:v>9.5</c:v>
                </c:pt>
                <c:pt idx="843">
                  <c:v>9</c:v>
                </c:pt>
                <c:pt idx="844">
                  <c:v>8.5</c:v>
                </c:pt>
                <c:pt idx="845">
                  <c:v>8</c:v>
                </c:pt>
                <c:pt idx="846">
                  <c:v>7.5</c:v>
                </c:pt>
                <c:pt idx="847">
                  <c:v>7</c:v>
                </c:pt>
                <c:pt idx="848">
                  <c:v>6.5</c:v>
                </c:pt>
                <c:pt idx="849">
                  <c:v>6</c:v>
                </c:pt>
                <c:pt idx="850">
                  <c:v>5.5</c:v>
                </c:pt>
                <c:pt idx="851">
                  <c:v>5</c:v>
                </c:pt>
                <c:pt idx="852">
                  <c:v>4.5</c:v>
                </c:pt>
                <c:pt idx="853">
                  <c:v>4</c:v>
                </c:pt>
                <c:pt idx="854">
                  <c:v>3.5</c:v>
                </c:pt>
                <c:pt idx="855">
                  <c:v>3</c:v>
                </c:pt>
                <c:pt idx="856">
                  <c:v>2.5</c:v>
                </c:pt>
                <c:pt idx="857">
                  <c:v>2</c:v>
                </c:pt>
                <c:pt idx="858">
                  <c:v>1.8</c:v>
                </c:pt>
                <c:pt idx="859">
                  <c:v>2.25</c:v>
                </c:pt>
                <c:pt idx="860">
                  <c:v>2.6999999999999997</c:v>
                </c:pt>
                <c:pt idx="861">
                  <c:v>3.1499999999999995</c:v>
                </c:pt>
                <c:pt idx="862">
                  <c:v>3.5999999999999996</c:v>
                </c:pt>
                <c:pt idx="863">
                  <c:v>4.05</c:v>
                </c:pt>
                <c:pt idx="864">
                  <c:v>4.5</c:v>
                </c:pt>
                <c:pt idx="865">
                  <c:v>4.95</c:v>
                </c:pt>
                <c:pt idx="866">
                  <c:v>5.4</c:v>
                </c:pt>
                <c:pt idx="867">
                  <c:v>5.8500000000000005</c:v>
                </c:pt>
                <c:pt idx="868">
                  <c:v>6.3000000000000007</c:v>
                </c:pt>
                <c:pt idx="869">
                  <c:v>6.7500000000000009</c:v>
                </c:pt>
                <c:pt idx="870">
                  <c:v>7.2000000000000011</c:v>
                </c:pt>
                <c:pt idx="871">
                  <c:v>7.6500000000000012</c:v>
                </c:pt>
                <c:pt idx="872">
                  <c:v>8.1000000000000014</c:v>
                </c:pt>
                <c:pt idx="873">
                  <c:v>8.5500000000000007</c:v>
                </c:pt>
                <c:pt idx="874">
                  <c:v>9</c:v>
                </c:pt>
                <c:pt idx="875">
                  <c:v>8.5500000000000007</c:v>
                </c:pt>
                <c:pt idx="876">
                  <c:v>8.1000000000000014</c:v>
                </c:pt>
                <c:pt idx="877">
                  <c:v>7.6500000000000012</c:v>
                </c:pt>
                <c:pt idx="878">
                  <c:v>7.2000000000000011</c:v>
                </c:pt>
                <c:pt idx="879">
                  <c:v>6.7500000000000009</c:v>
                </c:pt>
                <c:pt idx="880">
                  <c:v>6.3000000000000007</c:v>
                </c:pt>
                <c:pt idx="881">
                  <c:v>5.8500000000000005</c:v>
                </c:pt>
                <c:pt idx="882">
                  <c:v>5.4</c:v>
                </c:pt>
                <c:pt idx="883">
                  <c:v>4.95</c:v>
                </c:pt>
                <c:pt idx="884">
                  <c:v>4.5</c:v>
                </c:pt>
                <c:pt idx="885">
                  <c:v>4.05</c:v>
                </c:pt>
                <c:pt idx="886">
                  <c:v>3.5999999999999996</c:v>
                </c:pt>
                <c:pt idx="887">
                  <c:v>3.1499999999999995</c:v>
                </c:pt>
                <c:pt idx="888">
                  <c:v>2.6999999999999997</c:v>
                </c:pt>
                <c:pt idx="889">
                  <c:v>2.25</c:v>
                </c:pt>
                <c:pt idx="890">
                  <c:v>1.8</c:v>
                </c:pt>
                <c:pt idx="891">
                  <c:v>2</c:v>
                </c:pt>
                <c:pt idx="892">
                  <c:v>2.5</c:v>
                </c:pt>
                <c:pt idx="893">
                  <c:v>3</c:v>
                </c:pt>
                <c:pt idx="894">
                  <c:v>3.5</c:v>
                </c:pt>
                <c:pt idx="895">
                  <c:v>4</c:v>
                </c:pt>
                <c:pt idx="896">
                  <c:v>4.5</c:v>
                </c:pt>
                <c:pt idx="897">
                  <c:v>5</c:v>
                </c:pt>
                <c:pt idx="898">
                  <c:v>5.5</c:v>
                </c:pt>
                <c:pt idx="899">
                  <c:v>6</c:v>
                </c:pt>
                <c:pt idx="900">
                  <c:v>6.5</c:v>
                </c:pt>
                <c:pt idx="901">
                  <c:v>7</c:v>
                </c:pt>
                <c:pt idx="902">
                  <c:v>7.5</c:v>
                </c:pt>
                <c:pt idx="903">
                  <c:v>8</c:v>
                </c:pt>
                <c:pt idx="904">
                  <c:v>8.5</c:v>
                </c:pt>
                <c:pt idx="905">
                  <c:v>9</c:v>
                </c:pt>
                <c:pt idx="906">
                  <c:v>9.5</c:v>
                </c:pt>
                <c:pt idx="907">
                  <c:v>10</c:v>
                </c:pt>
                <c:pt idx="908">
                  <c:v>9.5</c:v>
                </c:pt>
                <c:pt idx="909">
                  <c:v>9</c:v>
                </c:pt>
                <c:pt idx="910">
                  <c:v>8.5</c:v>
                </c:pt>
                <c:pt idx="911">
                  <c:v>8</c:v>
                </c:pt>
                <c:pt idx="912">
                  <c:v>7.5</c:v>
                </c:pt>
                <c:pt idx="913">
                  <c:v>7</c:v>
                </c:pt>
                <c:pt idx="914">
                  <c:v>6.5</c:v>
                </c:pt>
                <c:pt idx="915">
                  <c:v>6</c:v>
                </c:pt>
                <c:pt idx="916">
                  <c:v>5.5</c:v>
                </c:pt>
                <c:pt idx="917">
                  <c:v>5</c:v>
                </c:pt>
                <c:pt idx="918">
                  <c:v>4.5</c:v>
                </c:pt>
                <c:pt idx="919">
                  <c:v>4</c:v>
                </c:pt>
                <c:pt idx="920">
                  <c:v>3.5</c:v>
                </c:pt>
                <c:pt idx="921">
                  <c:v>3</c:v>
                </c:pt>
                <c:pt idx="922">
                  <c:v>2.5</c:v>
                </c:pt>
                <c:pt idx="923">
                  <c:v>2</c:v>
                </c:pt>
                <c:pt idx="924">
                  <c:v>2</c:v>
                </c:pt>
                <c:pt idx="925">
                  <c:v>2.5</c:v>
                </c:pt>
                <c:pt idx="926">
                  <c:v>3</c:v>
                </c:pt>
                <c:pt idx="927">
                  <c:v>3.5</c:v>
                </c:pt>
                <c:pt idx="928">
                  <c:v>4</c:v>
                </c:pt>
                <c:pt idx="929">
                  <c:v>4.5</c:v>
                </c:pt>
                <c:pt idx="930">
                  <c:v>5</c:v>
                </c:pt>
                <c:pt idx="931">
                  <c:v>5.5</c:v>
                </c:pt>
                <c:pt idx="932">
                  <c:v>6</c:v>
                </c:pt>
                <c:pt idx="933">
                  <c:v>6.5</c:v>
                </c:pt>
                <c:pt idx="934">
                  <c:v>7</c:v>
                </c:pt>
                <c:pt idx="935">
                  <c:v>7.5</c:v>
                </c:pt>
                <c:pt idx="936">
                  <c:v>8</c:v>
                </c:pt>
                <c:pt idx="937">
                  <c:v>8.5</c:v>
                </c:pt>
                <c:pt idx="938">
                  <c:v>9</c:v>
                </c:pt>
                <c:pt idx="939">
                  <c:v>9.5</c:v>
                </c:pt>
                <c:pt idx="940">
                  <c:v>10</c:v>
                </c:pt>
                <c:pt idx="941">
                  <c:v>9.5</c:v>
                </c:pt>
                <c:pt idx="942">
                  <c:v>9</c:v>
                </c:pt>
                <c:pt idx="943">
                  <c:v>8.5</c:v>
                </c:pt>
                <c:pt idx="944">
                  <c:v>8</c:v>
                </c:pt>
                <c:pt idx="945">
                  <c:v>7.5</c:v>
                </c:pt>
                <c:pt idx="946">
                  <c:v>7</c:v>
                </c:pt>
                <c:pt idx="947">
                  <c:v>6.5</c:v>
                </c:pt>
                <c:pt idx="948">
                  <c:v>6</c:v>
                </c:pt>
                <c:pt idx="949">
                  <c:v>5.5</c:v>
                </c:pt>
                <c:pt idx="950">
                  <c:v>5</c:v>
                </c:pt>
                <c:pt idx="951">
                  <c:v>4.5</c:v>
                </c:pt>
                <c:pt idx="952">
                  <c:v>4</c:v>
                </c:pt>
                <c:pt idx="953">
                  <c:v>3.5</c:v>
                </c:pt>
                <c:pt idx="954">
                  <c:v>3</c:v>
                </c:pt>
                <c:pt idx="955">
                  <c:v>2.5</c:v>
                </c:pt>
                <c:pt idx="956">
                  <c:v>2</c:v>
                </c:pt>
                <c:pt idx="957">
                  <c:v>1.8</c:v>
                </c:pt>
                <c:pt idx="958">
                  <c:v>2.25</c:v>
                </c:pt>
                <c:pt idx="959">
                  <c:v>2.6999999999999997</c:v>
                </c:pt>
                <c:pt idx="960">
                  <c:v>3.1499999999999995</c:v>
                </c:pt>
                <c:pt idx="961">
                  <c:v>3.5999999999999996</c:v>
                </c:pt>
                <c:pt idx="962">
                  <c:v>4.05</c:v>
                </c:pt>
                <c:pt idx="963">
                  <c:v>4.5</c:v>
                </c:pt>
                <c:pt idx="964">
                  <c:v>4.95</c:v>
                </c:pt>
                <c:pt idx="965">
                  <c:v>5.4</c:v>
                </c:pt>
                <c:pt idx="966">
                  <c:v>5.8500000000000005</c:v>
                </c:pt>
                <c:pt idx="967">
                  <c:v>6.3000000000000007</c:v>
                </c:pt>
                <c:pt idx="968">
                  <c:v>6.7500000000000009</c:v>
                </c:pt>
                <c:pt idx="969">
                  <c:v>7.2000000000000011</c:v>
                </c:pt>
                <c:pt idx="970">
                  <c:v>7.6500000000000012</c:v>
                </c:pt>
                <c:pt idx="971">
                  <c:v>8.1000000000000014</c:v>
                </c:pt>
                <c:pt idx="972">
                  <c:v>8.5500000000000007</c:v>
                </c:pt>
                <c:pt idx="973">
                  <c:v>9</c:v>
                </c:pt>
                <c:pt idx="974">
                  <c:v>8.5500000000000007</c:v>
                </c:pt>
                <c:pt idx="975">
                  <c:v>8.1000000000000014</c:v>
                </c:pt>
                <c:pt idx="976">
                  <c:v>7.6500000000000012</c:v>
                </c:pt>
                <c:pt idx="977">
                  <c:v>7.2000000000000011</c:v>
                </c:pt>
                <c:pt idx="978">
                  <c:v>6.7500000000000009</c:v>
                </c:pt>
                <c:pt idx="979">
                  <c:v>6.3000000000000007</c:v>
                </c:pt>
                <c:pt idx="980">
                  <c:v>5.8500000000000005</c:v>
                </c:pt>
                <c:pt idx="981">
                  <c:v>5.4</c:v>
                </c:pt>
                <c:pt idx="982">
                  <c:v>4.95</c:v>
                </c:pt>
                <c:pt idx="983">
                  <c:v>4.5</c:v>
                </c:pt>
                <c:pt idx="984">
                  <c:v>4.05</c:v>
                </c:pt>
                <c:pt idx="985">
                  <c:v>3.5999999999999996</c:v>
                </c:pt>
                <c:pt idx="986">
                  <c:v>3.1499999999999995</c:v>
                </c:pt>
                <c:pt idx="987">
                  <c:v>2.6999999999999997</c:v>
                </c:pt>
                <c:pt idx="988">
                  <c:v>2.25</c:v>
                </c:pt>
                <c:pt idx="989">
                  <c:v>1.8</c:v>
                </c:pt>
                <c:pt idx="990">
                  <c:v>1.8</c:v>
                </c:pt>
                <c:pt idx="991">
                  <c:v>2.25</c:v>
                </c:pt>
                <c:pt idx="992">
                  <c:v>2.6999999999999997</c:v>
                </c:pt>
                <c:pt idx="993">
                  <c:v>3.1499999999999995</c:v>
                </c:pt>
                <c:pt idx="994">
                  <c:v>3.5999999999999996</c:v>
                </c:pt>
                <c:pt idx="995">
                  <c:v>4.05</c:v>
                </c:pt>
                <c:pt idx="996">
                  <c:v>4.5</c:v>
                </c:pt>
                <c:pt idx="997">
                  <c:v>4.95</c:v>
                </c:pt>
                <c:pt idx="998">
                  <c:v>5.4</c:v>
                </c:pt>
                <c:pt idx="999">
                  <c:v>5.8500000000000005</c:v>
                </c:pt>
                <c:pt idx="1000">
                  <c:v>6.3000000000000007</c:v>
                </c:pt>
                <c:pt idx="1001">
                  <c:v>6.7500000000000009</c:v>
                </c:pt>
                <c:pt idx="1002">
                  <c:v>7.2000000000000011</c:v>
                </c:pt>
                <c:pt idx="1003">
                  <c:v>7.6500000000000012</c:v>
                </c:pt>
                <c:pt idx="1004">
                  <c:v>8.1000000000000014</c:v>
                </c:pt>
                <c:pt idx="1005">
                  <c:v>8.5500000000000007</c:v>
                </c:pt>
                <c:pt idx="1006">
                  <c:v>9</c:v>
                </c:pt>
                <c:pt idx="1007">
                  <c:v>8.5500000000000007</c:v>
                </c:pt>
                <c:pt idx="1008">
                  <c:v>8.1000000000000014</c:v>
                </c:pt>
                <c:pt idx="1009">
                  <c:v>7.6500000000000012</c:v>
                </c:pt>
                <c:pt idx="1010">
                  <c:v>7.2000000000000011</c:v>
                </c:pt>
                <c:pt idx="1011">
                  <c:v>6.7500000000000009</c:v>
                </c:pt>
                <c:pt idx="1012">
                  <c:v>6.3000000000000007</c:v>
                </c:pt>
                <c:pt idx="1013">
                  <c:v>5.8500000000000005</c:v>
                </c:pt>
                <c:pt idx="1014">
                  <c:v>5.4</c:v>
                </c:pt>
                <c:pt idx="1015">
                  <c:v>4.95</c:v>
                </c:pt>
                <c:pt idx="1016">
                  <c:v>4.5</c:v>
                </c:pt>
                <c:pt idx="1017">
                  <c:v>4.05</c:v>
                </c:pt>
                <c:pt idx="1018">
                  <c:v>3.5999999999999996</c:v>
                </c:pt>
                <c:pt idx="1019">
                  <c:v>3.1499999999999995</c:v>
                </c:pt>
                <c:pt idx="1020">
                  <c:v>2.6999999999999997</c:v>
                </c:pt>
                <c:pt idx="1021">
                  <c:v>2.25</c:v>
                </c:pt>
                <c:pt idx="1022">
                  <c:v>1.8</c:v>
                </c:pt>
                <c:pt idx="1023">
                  <c:v>1.8</c:v>
                </c:pt>
                <c:pt idx="1024">
                  <c:v>2.25</c:v>
                </c:pt>
                <c:pt idx="1025">
                  <c:v>2.6999999999999997</c:v>
                </c:pt>
                <c:pt idx="1026">
                  <c:v>3.1499999999999995</c:v>
                </c:pt>
                <c:pt idx="1027">
                  <c:v>3.5999999999999996</c:v>
                </c:pt>
                <c:pt idx="1028">
                  <c:v>4.05</c:v>
                </c:pt>
                <c:pt idx="1029">
                  <c:v>4.5</c:v>
                </c:pt>
                <c:pt idx="1030">
                  <c:v>4.95</c:v>
                </c:pt>
                <c:pt idx="1031">
                  <c:v>5.4</c:v>
                </c:pt>
                <c:pt idx="1032">
                  <c:v>5.8500000000000005</c:v>
                </c:pt>
                <c:pt idx="1033">
                  <c:v>6.3000000000000007</c:v>
                </c:pt>
                <c:pt idx="1034">
                  <c:v>6.7500000000000009</c:v>
                </c:pt>
                <c:pt idx="1035">
                  <c:v>7.2000000000000011</c:v>
                </c:pt>
                <c:pt idx="1036">
                  <c:v>7.6500000000000012</c:v>
                </c:pt>
                <c:pt idx="1037">
                  <c:v>8.1000000000000014</c:v>
                </c:pt>
                <c:pt idx="1038">
                  <c:v>8.5500000000000007</c:v>
                </c:pt>
                <c:pt idx="1039">
                  <c:v>9</c:v>
                </c:pt>
                <c:pt idx="1040">
                  <c:v>8.5500000000000007</c:v>
                </c:pt>
                <c:pt idx="1041">
                  <c:v>8.1000000000000014</c:v>
                </c:pt>
                <c:pt idx="1042">
                  <c:v>7.6500000000000012</c:v>
                </c:pt>
                <c:pt idx="1043">
                  <c:v>7.2000000000000011</c:v>
                </c:pt>
                <c:pt idx="1044">
                  <c:v>6.7500000000000009</c:v>
                </c:pt>
                <c:pt idx="1045">
                  <c:v>6.3000000000000007</c:v>
                </c:pt>
                <c:pt idx="1046">
                  <c:v>5.8500000000000005</c:v>
                </c:pt>
                <c:pt idx="1047">
                  <c:v>5.4</c:v>
                </c:pt>
                <c:pt idx="1048">
                  <c:v>4.95</c:v>
                </c:pt>
                <c:pt idx="1049">
                  <c:v>4.5</c:v>
                </c:pt>
                <c:pt idx="1050">
                  <c:v>4.05</c:v>
                </c:pt>
                <c:pt idx="1051">
                  <c:v>3.5999999999999996</c:v>
                </c:pt>
                <c:pt idx="1052">
                  <c:v>3.1499999999999995</c:v>
                </c:pt>
                <c:pt idx="1053">
                  <c:v>2.6999999999999997</c:v>
                </c:pt>
                <c:pt idx="1054">
                  <c:v>2.25</c:v>
                </c:pt>
                <c:pt idx="1055">
                  <c:v>1.8</c:v>
                </c:pt>
                <c:pt idx="1056">
                  <c:v>2</c:v>
                </c:pt>
                <c:pt idx="1057">
                  <c:v>2.5</c:v>
                </c:pt>
                <c:pt idx="1058">
                  <c:v>3</c:v>
                </c:pt>
                <c:pt idx="1059">
                  <c:v>3.5</c:v>
                </c:pt>
                <c:pt idx="1060">
                  <c:v>4</c:v>
                </c:pt>
                <c:pt idx="1061">
                  <c:v>4.5</c:v>
                </c:pt>
                <c:pt idx="1062">
                  <c:v>5</c:v>
                </c:pt>
                <c:pt idx="1063">
                  <c:v>5.5</c:v>
                </c:pt>
                <c:pt idx="1064">
                  <c:v>6</c:v>
                </c:pt>
                <c:pt idx="1065">
                  <c:v>6.5</c:v>
                </c:pt>
                <c:pt idx="1066">
                  <c:v>7</c:v>
                </c:pt>
                <c:pt idx="1067">
                  <c:v>7.5</c:v>
                </c:pt>
                <c:pt idx="1068">
                  <c:v>8</c:v>
                </c:pt>
                <c:pt idx="1069">
                  <c:v>8.5</c:v>
                </c:pt>
                <c:pt idx="1070">
                  <c:v>9</c:v>
                </c:pt>
                <c:pt idx="1071">
                  <c:v>9.5</c:v>
                </c:pt>
                <c:pt idx="1072">
                  <c:v>10</c:v>
                </c:pt>
                <c:pt idx="1073">
                  <c:v>9.5</c:v>
                </c:pt>
                <c:pt idx="1074">
                  <c:v>9</c:v>
                </c:pt>
                <c:pt idx="1075">
                  <c:v>8.5</c:v>
                </c:pt>
                <c:pt idx="1076">
                  <c:v>8</c:v>
                </c:pt>
                <c:pt idx="1077">
                  <c:v>7.5</c:v>
                </c:pt>
                <c:pt idx="1078">
                  <c:v>7</c:v>
                </c:pt>
                <c:pt idx="1079">
                  <c:v>6.5</c:v>
                </c:pt>
                <c:pt idx="1080">
                  <c:v>6</c:v>
                </c:pt>
                <c:pt idx="1081">
                  <c:v>5.5</c:v>
                </c:pt>
                <c:pt idx="1082">
                  <c:v>5</c:v>
                </c:pt>
                <c:pt idx="1083">
                  <c:v>4.5</c:v>
                </c:pt>
                <c:pt idx="1084">
                  <c:v>4</c:v>
                </c:pt>
                <c:pt idx="1085">
                  <c:v>3.5</c:v>
                </c:pt>
                <c:pt idx="1086">
                  <c:v>3</c:v>
                </c:pt>
                <c:pt idx="1087">
                  <c:v>2.5</c:v>
                </c:pt>
                <c:pt idx="1088">
                  <c:v>2</c:v>
                </c:pt>
                <c:pt idx="1089">
                  <c:v>2</c:v>
                </c:pt>
                <c:pt idx="1090">
                  <c:v>2.5</c:v>
                </c:pt>
                <c:pt idx="1091">
                  <c:v>3</c:v>
                </c:pt>
                <c:pt idx="1092">
                  <c:v>3.5</c:v>
                </c:pt>
                <c:pt idx="1093">
                  <c:v>4</c:v>
                </c:pt>
                <c:pt idx="1094">
                  <c:v>4.5</c:v>
                </c:pt>
                <c:pt idx="1095">
                  <c:v>5</c:v>
                </c:pt>
                <c:pt idx="1096">
                  <c:v>5.5</c:v>
                </c:pt>
                <c:pt idx="1097">
                  <c:v>6</c:v>
                </c:pt>
                <c:pt idx="1098">
                  <c:v>6.5</c:v>
                </c:pt>
                <c:pt idx="1099">
                  <c:v>7</c:v>
                </c:pt>
                <c:pt idx="1100">
                  <c:v>7.5</c:v>
                </c:pt>
                <c:pt idx="1101">
                  <c:v>8</c:v>
                </c:pt>
                <c:pt idx="1102">
                  <c:v>8.5</c:v>
                </c:pt>
                <c:pt idx="1103">
                  <c:v>9</c:v>
                </c:pt>
                <c:pt idx="1104">
                  <c:v>9.5</c:v>
                </c:pt>
                <c:pt idx="1105">
                  <c:v>10</c:v>
                </c:pt>
                <c:pt idx="1106">
                  <c:v>9.5</c:v>
                </c:pt>
                <c:pt idx="1107">
                  <c:v>9</c:v>
                </c:pt>
                <c:pt idx="1108">
                  <c:v>8.5</c:v>
                </c:pt>
                <c:pt idx="1109">
                  <c:v>8</c:v>
                </c:pt>
                <c:pt idx="1110">
                  <c:v>7.5</c:v>
                </c:pt>
                <c:pt idx="1111">
                  <c:v>7</c:v>
                </c:pt>
                <c:pt idx="1112">
                  <c:v>6.5</c:v>
                </c:pt>
                <c:pt idx="1113">
                  <c:v>6</c:v>
                </c:pt>
                <c:pt idx="1114">
                  <c:v>5.5</c:v>
                </c:pt>
                <c:pt idx="1115">
                  <c:v>5</c:v>
                </c:pt>
                <c:pt idx="1116">
                  <c:v>4.5</c:v>
                </c:pt>
                <c:pt idx="1117">
                  <c:v>4</c:v>
                </c:pt>
                <c:pt idx="1118">
                  <c:v>3.5</c:v>
                </c:pt>
                <c:pt idx="1119">
                  <c:v>3</c:v>
                </c:pt>
                <c:pt idx="1120">
                  <c:v>2.5</c:v>
                </c:pt>
                <c:pt idx="1121">
                  <c:v>2</c:v>
                </c:pt>
                <c:pt idx="1122">
                  <c:v>2</c:v>
                </c:pt>
                <c:pt idx="1123">
                  <c:v>2.5</c:v>
                </c:pt>
                <c:pt idx="1124">
                  <c:v>3</c:v>
                </c:pt>
                <c:pt idx="1125">
                  <c:v>3.5</c:v>
                </c:pt>
                <c:pt idx="1126">
                  <c:v>4</c:v>
                </c:pt>
                <c:pt idx="1127">
                  <c:v>4.5</c:v>
                </c:pt>
                <c:pt idx="1128">
                  <c:v>5</c:v>
                </c:pt>
                <c:pt idx="1129">
                  <c:v>5.5</c:v>
                </c:pt>
                <c:pt idx="1130">
                  <c:v>6</c:v>
                </c:pt>
                <c:pt idx="1131">
                  <c:v>6.5</c:v>
                </c:pt>
                <c:pt idx="1132">
                  <c:v>7</c:v>
                </c:pt>
                <c:pt idx="1133">
                  <c:v>7.5</c:v>
                </c:pt>
                <c:pt idx="1134">
                  <c:v>8</c:v>
                </c:pt>
                <c:pt idx="1135">
                  <c:v>8.5</c:v>
                </c:pt>
                <c:pt idx="1136">
                  <c:v>9</c:v>
                </c:pt>
                <c:pt idx="1137">
                  <c:v>9.5</c:v>
                </c:pt>
                <c:pt idx="1138">
                  <c:v>10</c:v>
                </c:pt>
                <c:pt idx="1139">
                  <c:v>9.5</c:v>
                </c:pt>
                <c:pt idx="1140">
                  <c:v>9</c:v>
                </c:pt>
                <c:pt idx="1141">
                  <c:v>8.5</c:v>
                </c:pt>
                <c:pt idx="1142">
                  <c:v>8</c:v>
                </c:pt>
                <c:pt idx="1143">
                  <c:v>7.5</c:v>
                </c:pt>
                <c:pt idx="1144">
                  <c:v>7</c:v>
                </c:pt>
                <c:pt idx="1145">
                  <c:v>6.5</c:v>
                </c:pt>
                <c:pt idx="1146">
                  <c:v>6</c:v>
                </c:pt>
                <c:pt idx="1147">
                  <c:v>5.5</c:v>
                </c:pt>
                <c:pt idx="1148">
                  <c:v>5</c:v>
                </c:pt>
                <c:pt idx="1149">
                  <c:v>4.5</c:v>
                </c:pt>
                <c:pt idx="1150">
                  <c:v>4</c:v>
                </c:pt>
                <c:pt idx="1151">
                  <c:v>3.5</c:v>
                </c:pt>
                <c:pt idx="1152">
                  <c:v>3</c:v>
                </c:pt>
                <c:pt idx="1153">
                  <c:v>2.5</c:v>
                </c:pt>
                <c:pt idx="1154">
                  <c:v>2</c:v>
                </c:pt>
                <c:pt idx="1155">
                  <c:v>1.8</c:v>
                </c:pt>
                <c:pt idx="1156">
                  <c:v>2.25</c:v>
                </c:pt>
                <c:pt idx="1157">
                  <c:v>2.6999999999999997</c:v>
                </c:pt>
                <c:pt idx="1158">
                  <c:v>3.1499999999999995</c:v>
                </c:pt>
                <c:pt idx="1159">
                  <c:v>3.5999999999999996</c:v>
                </c:pt>
                <c:pt idx="1160">
                  <c:v>4.05</c:v>
                </c:pt>
                <c:pt idx="1161">
                  <c:v>4.5</c:v>
                </c:pt>
                <c:pt idx="1162">
                  <c:v>4.95</c:v>
                </c:pt>
                <c:pt idx="1163">
                  <c:v>5.4</c:v>
                </c:pt>
                <c:pt idx="1164">
                  <c:v>5.8500000000000005</c:v>
                </c:pt>
                <c:pt idx="1165">
                  <c:v>6.3000000000000007</c:v>
                </c:pt>
                <c:pt idx="1166">
                  <c:v>6.7500000000000009</c:v>
                </c:pt>
                <c:pt idx="1167">
                  <c:v>7.2000000000000011</c:v>
                </c:pt>
                <c:pt idx="1168">
                  <c:v>7.6500000000000012</c:v>
                </c:pt>
                <c:pt idx="1169">
                  <c:v>8.1000000000000014</c:v>
                </c:pt>
                <c:pt idx="1170">
                  <c:v>8.5500000000000007</c:v>
                </c:pt>
                <c:pt idx="1171">
                  <c:v>9</c:v>
                </c:pt>
                <c:pt idx="1172">
                  <c:v>8.5500000000000007</c:v>
                </c:pt>
                <c:pt idx="1173">
                  <c:v>8.1000000000000014</c:v>
                </c:pt>
                <c:pt idx="1174">
                  <c:v>7.6500000000000012</c:v>
                </c:pt>
                <c:pt idx="1175">
                  <c:v>7.2000000000000011</c:v>
                </c:pt>
                <c:pt idx="1176">
                  <c:v>6.7500000000000009</c:v>
                </c:pt>
                <c:pt idx="1177">
                  <c:v>6.3000000000000007</c:v>
                </c:pt>
                <c:pt idx="1178">
                  <c:v>5.8500000000000005</c:v>
                </c:pt>
                <c:pt idx="1179">
                  <c:v>5.4</c:v>
                </c:pt>
                <c:pt idx="1180">
                  <c:v>4.95</c:v>
                </c:pt>
                <c:pt idx="1181">
                  <c:v>4.5</c:v>
                </c:pt>
                <c:pt idx="1182">
                  <c:v>4.05</c:v>
                </c:pt>
                <c:pt idx="1183">
                  <c:v>3.5999999999999996</c:v>
                </c:pt>
                <c:pt idx="1184">
                  <c:v>3.1499999999999995</c:v>
                </c:pt>
                <c:pt idx="1185">
                  <c:v>2.6999999999999997</c:v>
                </c:pt>
                <c:pt idx="1186">
                  <c:v>2.25</c:v>
                </c:pt>
                <c:pt idx="1187">
                  <c:v>1.8</c:v>
                </c:pt>
              </c:numCache>
            </c:numRef>
          </c:val>
          <c:extLst>
            <c:ext xmlns:c16="http://schemas.microsoft.com/office/drawing/2014/chart" uri="{C3380CC4-5D6E-409C-BE32-E72D297353CC}">
              <c16:uniqueId val="{00000002-DAEE-5B43-9036-CC2C4ABCAC92}"/>
            </c:ext>
          </c:extLst>
        </c:ser>
        <c:ser>
          <c:idx val="0"/>
          <c:order val="3"/>
          <c:spPr>
            <a:blipFill>
              <a:blip xmlns:r="http://schemas.openxmlformats.org/officeDocument/2006/relationships" r:embed="rId4"/>
              <a:stretch>
                <a:fillRect/>
              </a:stretch>
            </a:blipFill>
            <a:ln w="15875">
              <a:solidFill>
                <a:schemeClr val="accent4">
                  <a:lumMod val="50000"/>
                  <a:alpha val="90000"/>
                </a:schemeClr>
              </a:solidFill>
              <a:bevel/>
            </a:ln>
            <a:effectLst/>
          </c:spPr>
          <c:cat>
            <c:strRef>
              <c:f>'Happiness Flowers'!$D$3:$D$1224</c:f>
              <c:strCache>
                <c:ptCount val="1221"/>
                <c:pt idx="0">
                  <c:v>Positive about myself</c:v>
                </c:pt>
                <c:pt idx="1">
                  <c:v>Positive about myself</c:v>
                </c:pt>
                <c:pt idx="2">
                  <c:v>Positive about myself</c:v>
                </c:pt>
                <c:pt idx="3">
                  <c:v>Positive about myself</c:v>
                </c:pt>
                <c:pt idx="4">
                  <c:v>Positive about myself</c:v>
                </c:pt>
                <c:pt idx="5">
                  <c:v>Positive about myself</c:v>
                </c:pt>
                <c:pt idx="6">
                  <c:v>Positive about myself</c:v>
                </c:pt>
                <c:pt idx="7">
                  <c:v>Positive about myself</c:v>
                </c:pt>
                <c:pt idx="8">
                  <c:v>Positive about myself</c:v>
                </c:pt>
                <c:pt idx="9">
                  <c:v>Positive about myself</c:v>
                </c:pt>
                <c:pt idx="10">
                  <c:v>Positive about myself</c:v>
                </c:pt>
                <c:pt idx="11">
                  <c:v>Positive about myself</c:v>
                </c:pt>
                <c:pt idx="12">
                  <c:v>Positive about myself</c:v>
                </c:pt>
                <c:pt idx="13">
                  <c:v>Positive about myself</c:v>
                </c:pt>
                <c:pt idx="14">
                  <c:v>Positive about myself</c:v>
                </c:pt>
                <c:pt idx="15">
                  <c:v>Positive about myself</c:v>
                </c:pt>
                <c:pt idx="16">
                  <c:v>Positive about myself</c:v>
                </c:pt>
                <c:pt idx="17">
                  <c:v>Positive about myself</c:v>
                </c:pt>
                <c:pt idx="18">
                  <c:v>Positive about myself</c:v>
                </c:pt>
                <c:pt idx="19">
                  <c:v>Positive about myself</c:v>
                </c:pt>
                <c:pt idx="20">
                  <c:v>Positive about myself</c:v>
                </c:pt>
                <c:pt idx="21">
                  <c:v>Positive about myself</c:v>
                </c:pt>
                <c:pt idx="22">
                  <c:v>Positive about myself</c:v>
                </c:pt>
                <c:pt idx="23">
                  <c:v>Positive about myself</c:v>
                </c:pt>
                <c:pt idx="24">
                  <c:v>Positive about myself</c:v>
                </c:pt>
                <c:pt idx="25">
                  <c:v>Positive about myself</c:v>
                </c:pt>
                <c:pt idx="26">
                  <c:v>Positive about myself</c:v>
                </c:pt>
                <c:pt idx="27">
                  <c:v>Positive about myself</c:v>
                </c:pt>
                <c:pt idx="28">
                  <c:v>Positive about myself</c:v>
                </c:pt>
                <c:pt idx="29">
                  <c:v>Positive about myself</c:v>
                </c:pt>
                <c:pt idx="30">
                  <c:v>Positive about myself</c:v>
                </c:pt>
                <c:pt idx="31">
                  <c:v>Positive about myself</c:v>
                </c:pt>
                <c:pt idx="32">
                  <c:v>Positive about myself</c:v>
                </c:pt>
                <c:pt idx="33">
                  <c:v>Feeling at peace</c:v>
                </c:pt>
                <c:pt idx="34">
                  <c:v>Feeling at peace</c:v>
                </c:pt>
                <c:pt idx="35">
                  <c:v>Feeling at peace</c:v>
                </c:pt>
                <c:pt idx="36">
                  <c:v>Feeling at peace</c:v>
                </c:pt>
                <c:pt idx="37">
                  <c:v>Feeling at peace</c:v>
                </c:pt>
                <c:pt idx="38">
                  <c:v>Feeling at peace</c:v>
                </c:pt>
                <c:pt idx="39">
                  <c:v>Feeling at peace</c:v>
                </c:pt>
                <c:pt idx="40">
                  <c:v>Feeling at peace</c:v>
                </c:pt>
                <c:pt idx="41">
                  <c:v>Feeling at peace</c:v>
                </c:pt>
                <c:pt idx="42">
                  <c:v>Feeling at peace</c:v>
                </c:pt>
                <c:pt idx="43">
                  <c:v>Feeling at peace</c:v>
                </c:pt>
                <c:pt idx="44">
                  <c:v>Feeling at peace</c:v>
                </c:pt>
                <c:pt idx="45">
                  <c:v>Feeling at peace</c:v>
                </c:pt>
                <c:pt idx="46">
                  <c:v>Feeling at peace</c:v>
                </c:pt>
                <c:pt idx="47">
                  <c:v>Feeling at peace</c:v>
                </c:pt>
                <c:pt idx="48">
                  <c:v>Feeling at peace</c:v>
                </c:pt>
                <c:pt idx="49">
                  <c:v>Feeling at peace</c:v>
                </c:pt>
                <c:pt idx="50">
                  <c:v>Feeling at peace</c:v>
                </c:pt>
                <c:pt idx="51">
                  <c:v>Feeling at peace</c:v>
                </c:pt>
                <c:pt idx="52">
                  <c:v>Feeling at peace</c:v>
                </c:pt>
                <c:pt idx="53">
                  <c:v>Feeling at peace</c:v>
                </c:pt>
                <c:pt idx="54">
                  <c:v>Feeling at peace</c:v>
                </c:pt>
                <c:pt idx="55">
                  <c:v>Feeling at peace</c:v>
                </c:pt>
                <c:pt idx="56">
                  <c:v>Feeling at peace</c:v>
                </c:pt>
                <c:pt idx="57">
                  <c:v>Feeling at peace</c:v>
                </c:pt>
                <c:pt idx="58">
                  <c:v>Feeling at peace</c:v>
                </c:pt>
                <c:pt idx="59">
                  <c:v>Feeling at peace</c:v>
                </c:pt>
                <c:pt idx="60">
                  <c:v>Feeling at peace</c:v>
                </c:pt>
                <c:pt idx="61">
                  <c:v>Feeling at peace</c:v>
                </c:pt>
                <c:pt idx="62">
                  <c:v>Feeling at peace</c:v>
                </c:pt>
                <c:pt idx="63">
                  <c:v>Feeling at peace</c:v>
                </c:pt>
                <c:pt idx="64">
                  <c:v>Feeling at peace</c:v>
                </c:pt>
                <c:pt idx="65">
                  <c:v>Feeling at peace</c:v>
                </c:pt>
                <c:pt idx="66">
                  <c:v>Ability to handle daily challenges</c:v>
                </c:pt>
                <c:pt idx="67">
                  <c:v>Ability to handle daily challenges</c:v>
                </c:pt>
                <c:pt idx="68">
                  <c:v>Ability to handle daily challenges</c:v>
                </c:pt>
                <c:pt idx="69">
                  <c:v>Ability to handle daily challenges</c:v>
                </c:pt>
                <c:pt idx="70">
                  <c:v>Ability to handle daily challenges</c:v>
                </c:pt>
                <c:pt idx="71">
                  <c:v>Ability to handle daily challenges</c:v>
                </c:pt>
                <c:pt idx="72">
                  <c:v>Ability to handle daily challenges</c:v>
                </c:pt>
                <c:pt idx="73">
                  <c:v>Ability to handle daily challenges</c:v>
                </c:pt>
                <c:pt idx="74">
                  <c:v>Ability to handle daily challenges</c:v>
                </c:pt>
                <c:pt idx="75">
                  <c:v>Ability to handle daily challenges</c:v>
                </c:pt>
                <c:pt idx="76">
                  <c:v>Ability to handle daily challenges</c:v>
                </c:pt>
                <c:pt idx="77">
                  <c:v>Ability to handle daily challenges</c:v>
                </c:pt>
                <c:pt idx="78">
                  <c:v>Ability to handle daily challenges</c:v>
                </c:pt>
                <c:pt idx="79">
                  <c:v>Ability to handle daily challenges</c:v>
                </c:pt>
                <c:pt idx="80">
                  <c:v>Ability to handle daily challenges</c:v>
                </c:pt>
                <c:pt idx="81">
                  <c:v>Ability to handle daily challenges</c:v>
                </c:pt>
                <c:pt idx="82">
                  <c:v>Ability to handle daily challenges</c:v>
                </c:pt>
                <c:pt idx="83">
                  <c:v>Ability to handle daily challenges</c:v>
                </c:pt>
                <c:pt idx="84">
                  <c:v>Ability to handle daily challenges</c:v>
                </c:pt>
                <c:pt idx="85">
                  <c:v>Ability to handle daily challenges</c:v>
                </c:pt>
                <c:pt idx="86">
                  <c:v>Ability to handle daily challenges</c:v>
                </c:pt>
                <c:pt idx="87">
                  <c:v>Ability to handle daily challenges</c:v>
                </c:pt>
                <c:pt idx="88">
                  <c:v>Ability to handle daily challenges</c:v>
                </c:pt>
                <c:pt idx="89">
                  <c:v>Ability to handle daily challenges</c:v>
                </c:pt>
                <c:pt idx="90">
                  <c:v>Ability to handle daily challenges</c:v>
                </c:pt>
                <c:pt idx="91">
                  <c:v>Ability to handle daily challenges</c:v>
                </c:pt>
                <c:pt idx="92">
                  <c:v>Ability to handle daily challenges</c:v>
                </c:pt>
                <c:pt idx="93">
                  <c:v>Ability to handle daily challenges</c:v>
                </c:pt>
                <c:pt idx="94">
                  <c:v>Ability to handle daily challenges</c:v>
                </c:pt>
                <c:pt idx="95">
                  <c:v>Ability to handle daily challenges</c:v>
                </c:pt>
                <c:pt idx="96">
                  <c:v>Ability to handle daily challenges</c:v>
                </c:pt>
                <c:pt idx="97">
                  <c:v>Ability to handle daily challenges</c:v>
                </c:pt>
                <c:pt idx="98">
                  <c:v>Ability to handle daily challenges</c:v>
                </c:pt>
                <c:pt idx="99">
                  <c:v>Happiness</c:v>
                </c:pt>
                <c:pt idx="100">
                  <c:v>Energy for life</c:v>
                </c:pt>
                <c:pt idx="101">
                  <c:v>Energy for life</c:v>
                </c:pt>
                <c:pt idx="102">
                  <c:v>Energy for life</c:v>
                </c:pt>
                <c:pt idx="103">
                  <c:v>Energy for life</c:v>
                </c:pt>
                <c:pt idx="104">
                  <c:v>Energy for life</c:v>
                </c:pt>
                <c:pt idx="105">
                  <c:v>Energy for life</c:v>
                </c:pt>
                <c:pt idx="106">
                  <c:v>Energy for life</c:v>
                </c:pt>
                <c:pt idx="107">
                  <c:v>Energy for life</c:v>
                </c:pt>
                <c:pt idx="108">
                  <c:v>Energy for life</c:v>
                </c:pt>
                <c:pt idx="109">
                  <c:v>Energy for life</c:v>
                </c:pt>
                <c:pt idx="110">
                  <c:v>Energy for life</c:v>
                </c:pt>
                <c:pt idx="111">
                  <c:v>Energy for life</c:v>
                </c:pt>
                <c:pt idx="112">
                  <c:v>Energy for life</c:v>
                </c:pt>
                <c:pt idx="113">
                  <c:v>Energy for life</c:v>
                </c:pt>
                <c:pt idx="114">
                  <c:v>Energy for life</c:v>
                </c:pt>
                <c:pt idx="115">
                  <c:v>Energy for life</c:v>
                </c:pt>
                <c:pt idx="116">
                  <c:v>Energy for life</c:v>
                </c:pt>
                <c:pt idx="117">
                  <c:v>Energy for life</c:v>
                </c:pt>
                <c:pt idx="118">
                  <c:v>Energy for life</c:v>
                </c:pt>
                <c:pt idx="119">
                  <c:v>Energy for life</c:v>
                </c:pt>
                <c:pt idx="120">
                  <c:v>Energy for life</c:v>
                </c:pt>
                <c:pt idx="121">
                  <c:v>Energy for life</c:v>
                </c:pt>
                <c:pt idx="122">
                  <c:v>Energy for life</c:v>
                </c:pt>
                <c:pt idx="123">
                  <c:v>Energy for life</c:v>
                </c:pt>
                <c:pt idx="124">
                  <c:v>Energy for life</c:v>
                </c:pt>
                <c:pt idx="125">
                  <c:v>Energy for life</c:v>
                </c:pt>
                <c:pt idx="126">
                  <c:v>Energy for life</c:v>
                </c:pt>
                <c:pt idx="127">
                  <c:v>Energy for life</c:v>
                </c:pt>
                <c:pt idx="128">
                  <c:v>Energy for life</c:v>
                </c:pt>
                <c:pt idx="129">
                  <c:v>Energy for life</c:v>
                </c:pt>
                <c:pt idx="130">
                  <c:v>Energy for life</c:v>
                </c:pt>
                <c:pt idx="131">
                  <c:v>Energy for life</c:v>
                </c:pt>
                <c:pt idx="132">
                  <c:v>People to count on</c:v>
                </c:pt>
                <c:pt idx="133">
                  <c:v>People to count on</c:v>
                </c:pt>
                <c:pt idx="134">
                  <c:v>People to count on</c:v>
                </c:pt>
                <c:pt idx="135">
                  <c:v>People to count on</c:v>
                </c:pt>
                <c:pt idx="136">
                  <c:v>People to count on</c:v>
                </c:pt>
                <c:pt idx="137">
                  <c:v>People to count on</c:v>
                </c:pt>
                <c:pt idx="138">
                  <c:v>People to count on</c:v>
                </c:pt>
                <c:pt idx="139">
                  <c:v>People to count on</c:v>
                </c:pt>
                <c:pt idx="140">
                  <c:v>People to count on</c:v>
                </c:pt>
                <c:pt idx="141">
                  <c:v>People to count on</c:v>
                </c:pt>
                <c:pt idx="142">
                  <c:v>People to count on</c:v>
                </c:pt>
                <c:pt idx="143">
                  <c:v>People to count on</c:v>
                </c:pt>
                <c:pt idx="144">
                  <c:v>People to count on</c:v>
                </c:pt>
                <c:pt idx="145">
                  <c:v>People to count on</c:v>
                </c:pt>
                <c:pt idx="146">
                  <c:v>People to count on</c:v>
                </c:pt>
                <c:pt idx="147">
                  <c:v>People to count on</c:v>
                </c:pt>
                <c:pt idx="148">
                  <c:v>People to count on</c:v>
                </c:pt>
                <c:pt idx="149">
                  <c:v>People to count on</c:v>
                </c:pt>
                <c:pt idx="150">
                  <c:v>People to count on</c:v>
                </c:pt>
                <c:pt idx="151">
                  <c:v>People to count on</c:v>
                </c:pt>
                <c:pt idx="152">
                  <c:v>People to count on</c:v>
                </c:pt>
                <c:pt idx="153">
                  <c:v>People to count on</c:v>
                </c:pt>
                <c:pt idx="154">
                  <c:v>People to count on</c:v>
                </c:pt>
                <c:pt idx="155">
                  <c:v>People to count on</c:v>
                </c:pt>
                <c:pt idx="156">
                  <c:v>People to count on</c:v>
                </c:pt>
                <c:pt idx="157">
                  <c:v>People to count on</c:v>
                </c:pt>
                <c:pt idx="158">
                  <c:v>People to count on</c:v>
                </c:pt>
                <c:pt idx="159">
                  <c:v>People to count on</c:v>
                </c:pt>
                <c:pt idx="160">
                  <c:v>People to count on</c:v>
                </c:pt>
                <c:pt idx="161">
                  <c:v>People to count on</c:v>
                </c:pt>
                <c:pt idx="162">
                  <c:v>People to count on</c:v>
                </c:pt>
                <c:pt idx="163">
                  <c:v>People to count on</c:v>
                </c:pt>
                <c:pt idx="164">
                  <c:v>People to count on</c:v>
                </c:pt>
                <c:pt idx="165">
                  <c:v>UN-loneliness</c:v>
                </c:pt>
                <c:pt idx="166">
                  <c:v>UN-loneliness</c:v>
                </c:pt>
                <c:pt idx="167">
                  <c:v>UN-loneliness</c:v>
                </c:pt>
                <c:pt idx="168">
                  <c:v>UN-loneliness</c:v>
                </c:pt>
                <c:pt idx="169">
                  <c:v>UN-loneliness</c:v>
                </c:pt>
                <c:pt idx="170">
                  <c:v>UN-loneliness</c:v>
                </c:pt>
                <c:pt idx="171">
                  <c:v>UN-loneliness</c:v>
                </c:pt>
                <c:pt idx="172">
                  <c:v>UN-loneliness</c:v>
                </c:pt>
                <c:pt idx="173">
                  <c:v>UN-loneliness</c:v>
                </c:pt>
                <c:pt idx="174">
                  <c:v>UN-loneliness</c:v>
                </c:pt>
                <c:pt idx="175">
                  <c:v>UN-loneliness</c:v>
                </c:pt>
                <c:pt idx="176">
                  <c:v>UN-loneliness</c:v>
                </c:pt>
                <c:pt idx="177">
                  <c:v>UN-loneliness</c:v>
                </c:pt>
                <c:pt idx="178">
                  <c:v>UN-loneliness</c:v>
                </c:pt>
                <c:pt idx="179">
                  <c:v>UN-loneliness</c:v>
                </c:pt>
                <c:pt idx="180">
                  <c:v>UN-loneliness</c:v>
                </c:pt>
                <c:pt idx="181">
                  <c:v>UN-loneliness</c:v>
                </c:pt>
                <c:pt idx="182">
                  <c:v>UN-loneliness</c:v>
                </c:pt>
                <c:pt idx="183">
                  <c:v>UN-loneliness</c:v>
                </c:pt>
                <c:pt idx="184">
                  <c:v>UN-loneliness</c:v>
                </c:pt>
                <c:pt idx="185">
                  <c:v>UN-loneliness</c:v>
                </c:pt>
                <c:pt idx="186">
                  <c:v>UN-loneliness</c:v>
                </c:pt>
                <c:pt idx="187">
                  <c:v>UN-loneliness</c:v>
                </c:pt>
                <c:pt idx="188">
                  <c:v>UN-loneliness</c:v>
                </c:pt>
                <c:pt idx="189">
                  <c:v>UN-loneliness</c:v>
                </c:pt>
                <c:pt idx="190">
                  <c:v>UN-loneliness</c:v>
                </c:pt>
                <c:pt idx="191">
                  <c:v>UN-loneliness</c:v>
                </c:pt>
                <c:pt idx="192">
                  <c:v>UN-loneliness</c:v>
                </c:pt>
                <c:pt idx="193">
                  <c:v>UN-loneliness</c:v>
                </c:pt>
                <c:pt idx="194">
                  <c:v>UN-loneliness</c:v>
                </c:pt>
                <c:pt idx="195">
                  <c:v>UN-loneliness</c:v>
                </c:pt>
                <c:pt idx="196">
                  <c:v>UN-loneliness</c:v>
                </c:pt>
                <c:pt idx="197">
                  <c:v>UN-loneliness</c:v>
                </c:pt>
                <c:pt idx="198">
                  <c:v>Happiness</c:v>
                </c:pt>
                <c:pt idx="199">
                  <c:v>Happiness</c:v>
                </c:pt>
                <c:pt idx="200">
                  <c:v>Happiness</c:v>
                </c:pt>
                <c:pt idx="201">
                  <c:v>Happiness</c:v>
                </c:pt>
                <c:pt idx="202">
                  <c:v>Happiness</c:v>
                </c:pt>
                <c:pt idx="203">
                  <c:v>Happiness</c:v>
                </c:pt>
                <c:pt idx="204">
                  <c:v>Happiness</c:v>
                </c:pt>
                <c:pt idx="205">
                  <c:v>Happiness</c:v>
                </c:pt>
                <c:pt idx="206">
                  <c:v>Happiness</c:v>
                </c:pt>
                <c:pt idx="207">
                  <c:v>Happiness</c:v>
                </c:pt>
                <c:pt idx="208">
                  <c:v>Happiness</c:v>
                </c:pt>
                <c:pt idx="209">
                  <c:v>Happiness</c:v>
                </c:pt>
                <c:pt idx="210">
                  <c:v>Happiness</c:v>
                </c:pt>
                <c:pt idx="211">
                  <c:v>Happiness</c:v>
                </c:pt>
                <c:pt idx="212">
                  <c:v>Happiness</c:v>
                </c:pt>
                <c:pt idx="213">
                  <c:v>Happiness</c:v>
                </c:pt>
                <c:pt idx="214">
                  <c:v>Happiness</c:v>
                </c:pt>
                <c:pt idx="215">
                  <c:v>Happiness</c:v>
                </c:pt>
                <c:pt idx="216">
                  <c:v>Happiness</c:v>
                </c:pt>
                <c:pt idx="217">
                  <c:v>Happiness</c:v>
                </c:pt>
                <c:pt idx="218">
                  <c:v>Happiness</c:v>
                </c:pt>
                <c:pt idx="219">
                  <c:v>Happiness</c:v>
                </c:pt>
                <c:pt idx="220">
                  <c:v>Happiness</c:v>
                </c:pt>
                <c:pt idx="221">
                  <c:v>Happiness</c:v>
                </c:pt>
                <c:pt idx="222">
                  <c:v>Happiness</c:v>
                </c:pt>
                <c:pt idx="223">
                  <c:v>Happiness</c:v>
                </c:pt>
                <c:pt idx="224">
                  <c:v>Happiness</c:v>
                </c:pt>
                <c:pt idx="225">
                  <c:v>Happiness</c:v>
                </c:pt>
                <c:pt idx="226">
                  <c:v>Happiness</c:v>
                </c:pt>
                <c:pt idx="227">
                  <c:v>Happiness</c:v>
                </c:pt>
                <c:pt idx="228">
                  <c:v>Happiness</c:v>
                </c:pt>
                <c:pt idx="229">
                  <c:v>Happiness</c:v>
                </c:pt>
                <c:pt idx="230">
                  <c:v>Happiness</c:v>
                </c:pt>
                <c:pt idx="231">
                  <c:v>Happy childhood</c:v>
                </c:pt>
                <c:pt idx="232">
                  <c:v>Happy childhood</c:v>
                </c:pt>
                <c:pt idx="233">
                  <c:v>Happy childhood</c:v>
                </c:pt>
                <c:pt idx="234">
                  <c:v>Happy childhood</c:v>
                </c:pt>
                <c:pt idx="235">
                  <c:v>Happy childhood</c:v>
                </c:pt>
                <c:pt idx="236">
                  <c:v>Happy childhood</c:v>
                </c:pt>
                <c:pt idx="237">
                  <c:v>Happy childhood</c:v>
                </c:pt>
                <c:pt idx="238">
                  <c:v>Happy childhood</c:v>
                </c:pt>
                <c:pt idx="239">
                  <c:v>Happy childhood</c:v>
                </c:pt>
                <c:pt idx="240">
                  <c:v>Happy childhood</c:v>
                </c:pt>
                <c:pt idx="241">
                  <c:v>Happy childhood</c:v>
                </c:pt>
                <c:pt idx="242">
                  <c:v>Happy childhood</c:v>
                </c:pt>
                <c:pt idx="243">
                  <c:v>Happy childhood</c:v>
                </c:pt>
                <c:pt idx="244">
                  <c:v>Happy childhood</c:v>
                </c:pt>
                <c:pt idx="245">
                  <c:v>Happy childhood</c:v>
                </c:pt>
                <c:pt idx="246">
                  <c:v>Happy childhood</c:v>
                </c:pt>
                <c:pt idx="247">
                  <c:v>Happy childhood</c:v>
                </c:pt>
                <c:pt idx="248">
                  <c:v>Happy childhood</c:v>
                </c:pt>
                <c:pt idx="249">
                  <c:v>Happy childhood</c:v>
                </c:pt>
                <c:pt idx="250">
                  <c:v>Happy childhood</c:v>
                </c:pt>
                <c:pt idx="251">
                  <c:v>Happy childhood</c:v>
                </c:pt>
                <c:pt idx="252">
                  <c:v>Happy childhood</c:v>
                </c:pt>
                <c:pt idx="253">
                  <c:v>Happy childhood</c:v>
                </c:pt>
                <c:pt idx="254">
                  <c:v>Happy childhood</c:v>
                </c:pt>
                <c:pt idx="255">
                  <c:v>Happy childhood</c:v>
                </c:pt>
                <c:pt idx="256">
                  <c:v>Happy childhood</c:v>
                </c:pt>
                <c:pt idx="257">
                  <c:v>Happy childhood</c:v>
                </c:pt>
                <c:pt idx="258">
                  <c:v>Happy childhood</c:v>
                </c:pt>
                <c:pt idx="259">
                  <c:v>Happy childhood</c:v>
                </c:pt>
                <c:pt idx="260">
                  <c:v>Happy childhood</c:v>
                </c:pt>
                <c:pt idx="261">
                  <c:v>Happy childhood</c:v>
                </c:pt>
                <c:pt idx="262">
                  <c:v>Happy childhood</c:v>
                </c:pt>
                <c:pt idx="263">
                  <c:v>Happy childhood</c:v>
                </c:pt>
                <c:pt idx="264">
                  <c:v>Life satisfaction</c:v>
                </c:pt>
                <c:pt idx="265">
                  <c:v>Life satisfaction</c:v>
                </c:pt>
                <c:pt idx="266">
                  <c:v>Life satisfaction</c:v>
                </c:pt>
                <c:pt idx="267">
                  <c:v>Life satisfaction</c:v>
                </c:pt>
                <c:pt idx="268">
                  <c:v>Life satisfaction</c:v>
                </c:pt>
                <c:pt idx="269">
                  <c:v>Life satisfaction</c:v>
                </c:pt>
                <c:pt idx="270">
                  <c:v>Life satisfaction</c:v>
                </c:pt>
                <c:pt idx="271">
                  <c:v>Life satisfaction</c:v>
                </c:pt>
                <c:pt idx="272">
                  <c:v>Life satisfaction</c:v>
                </c:pt>
                <c:pt idx="273">
                  <c:v>Life satisfaction</c:v>
                </c:pt>
                <c:pt idx="274">
                  <c:v>Life satisfaction</c:v>
                </c:pt>
                <c:pt idx="275">
                  <c:v>Life satisfaction</c:v>
                </c:pt>
                <c:pt idx="276">
                  <c:v>Life satisfaction</c:v>
                </c:pt>
                <c:pt idx="277">
                  <c:v>Life satisfaction</c:v>
                </c:pt>
                <c:pt idx="278">
                  <c:v>Life satisfaction</c:v>
                </c:pt>
                <c:pt idx="279">
                  <c:v>Life satisfaction</c:v>
                </c:pt>
                <c:pt idx="280">
                  <c:v>Life satisfaction</c:v>
                </c:pt>
                <c:pt idx="281">
                  <c:v>Life satisfaction</c:v>
                </c:pt>
                <c:pt idx="282">
                  <c:v>Life satisfaction</c:v>
                </c:pt>
                <c:pt idx="283">
                  <c:v>Life satisfaction</c:v>
                </c:pt>
                <c:pt idx="284">
                  <c:v>Life satisfaction</c:v>
                </c:pt>
                <c:pt idx="285">
                  <c:v>Life satisfaction</c:v>
                </c:pt>
                <c:pt idx="286">
                  <c:v>Life satisfaction</c:v>
                </c:pt>
                <c:pt idx="287">
                  <c:v>Life satisfaction</c:v>
                </c:pt>
                <c:pt idx="288">
                  <c:v>Life satisfaction</c:v>
                </c:pt>
                <c:pt idx="289">
                  <c:v>Life satisfaction</c:v>
                </c:pt>
                <c:pt idx="290">
                  <c:v>Life satisfaction</c:v>
                </c:pt>
                <c:pt idx="291">
                  <c:v>Life satisfaction</c:v>
                </c:pt>
                <c:pt idx="292">
                  <c:v>Life satisfaction</c:v>
                </c:pt>
                <c:pt idx="293">
                  <c:v>Life satisfaction</c:v>
                </c:pt>
                <c:pt idx="294">
                  <c:v>Life satisfaction</c:v>
                </c:pt>
                <c:pt idx="295">
                  <c:v>Life satisfaction</c:v>
                </c:pt>
                <c:pt idx="296">
                  <c:v>Life satisfaction</c:v>
                </c:pt>
                <c:pt idx="297">
                  <c:v>Hope</c:v>
                </c:pt>
                <c:pt idx="298">
                  <c:v>Hope</c:v>
                </c:pt>
                <c:pt idx="299">
                  <c:v>Hope</c:v>
                </c:pt>
                <c:pt idx="300">
                  <c:v>Hope</c:v>
                </c:pt>
                <c:pt idx="301">
                  <c:v>Hope</c:v>
                </c:pt>
                <c:pt idx="302">
                  <c:v>Hope</c:v>
                </c:pt>
                <c:pt idx="303">
                  <c:v>Hope</c:v>
                </c:pt>
                <c:pt idx="304">
                  <c:v>Hope</c:v>
                </c:pt>
                <c:pt idx="305">
                  <c:v>Hope</c:v>
                </c:pt>
                <c:pt idx="306">
                  <c:v>Hope</c:v>
                </c:pt>
                <c:pt idx="307">
                  <c:v>Hope</c:v>
                </c:pt>
                <c:pt idx="308">
                  <c:v>Hope</c:v>
                </c:pt>
                <c:pt idx="309">
                  <c:v>Hope</c:v>
                </c:pt>
                <c:pt idx="310">
                  <c:v>Hope</c:v>
                </c:pt>
                <c:pt idx="311">
                  <c:v>Hope</c:v>
                </c:pt>
                <c:pt idx="312">
                  <c:v>Hope</c:v>
                </c:pt>
                <c:pt idx="313">
                  <c:v>Hope</c:v>
                </c:pt>
                <c:pt idx="314">
                  <c:v>Hope</c:v>
                </c:pt>
                <c:pt idx="315">
                  <c:v>Hope</c:v>
                </c:pt>
                <c:pt idx="316">
                  <c:v>Hope</c:v>
                </c:pt>
                <c:pt idx="317">
                  <c:v>Hope</c:v>
                </c:pt>
                <c:pt idx="318">
                  <c:v>Hope</c:v>
                </c:pt>
                <c:pt idx="319">
                  <c:v>Hope</c:v>
                </c:pt>
                <c:pt idx="320">
                  <c:v>Hope</c:v>
                </c:pt>
                <c:pt idx="321">
                  <c:v>Hope</c:v>
                </c:pt>
                <c:pt idx="322">
                  <c:v>Hope</c:v>
                </c:pt>
                <c:pt idx="323">
                  <c:v>Hope</c:v>
                </c:pt>
                <c:pt idx="324">
                  <c:v>Hope</c:v>
                </c:pt>
                <c:pt idx="325">
                  <c:v>Hope</c:v>
                </c:pt>
                <c:pt idx="326">
                  <c:v>Hope</c:v>
                </c:pt>
                <c:pt idx="327">
                  <c:v>Hope</c:v>
                </c:pt>
                <c:pt idx="328">
                  <c:v>Hope</c:v>
                </c:pt>
                <c:pt idx="329">
                  <c:v>Hope</c:v>
                </c:pt>
                <c:pt idx="330">
                  <c:v>Joy</c:v>
                </c:pt>
                <c:pt idx="331">
                  <c:v>Joy</c:v>
                </c:pt>
                <c:pt idx="332">
                  <c:v>Joy</c:v>
                </c:pt>
                <c:pt idx="333">
                  <c:v>Joy</c:v>
                </c:pt>
                <c:pt idx="334">
                  <c:v>Joy</c:v>
                </c:pt>
                <c:pt idx="335">
                  <c:v>Joy</c:v>
                </c:pt>
                <c:pt idx="336">
                  <c:v>Joy</c:v>
                </c:pt>
                <c:pt idx="337">
                  <c:v>Joy</c:v>
                </c:pt>
                <c:pt idx="338">
                  <c:v>Joy</c:v>
                </c:pt>
                <c:pt idx="339">
                  <c:v>Joy</c:v>
                </c:pt>
                <c:pt idx="340">
                  <c:v>Joy</c:v>
                </c:pt>
                <c:pt idx="341">
                  <c:v>Joy</c:v>
                </c:pt>
                <c:pt idx="342">
                  <c:v>Joy</c:v>
                </c:pt>
                <c:pt idx="343">
                  <c:v>Joy</c:v>
                </c:pt>
                <c:pt idx="344">
                  <c:v>Joy</c:v>
                </c:pt>
                <c:pt idx="345">
                  <c:v>Joy</c:v>
                </c:pt>
                <c:pt idx="346">
                  <c:v>Joy</c:v>
                </c:pt>
                <c:pt idx="347">
                  <c:v>Joy</c:v>
                </c:pt>
                <c:pt idx="348">
                  <c:v>Joy</c:v>
                </c:pt>
                <c:pt idx="349">
                  <c:v>Joy</c:v>
                </c:pt>
                <c:pt idx="350">
                  <c:v>Joy</c:v>
                </c:pt>
                <c:pt idx="351">
                  <c:v>Joy</c:v>
                </c:pt>
                <c:pt idx="352">
                  <c:v>Joy</c:v>
                </c:pt>
                <c:pt idx="353">
                  <c:v>Joy</c:v>
                </c:pt>
                <c:pt idx="354">
                  <c:v>Joy</c:v>
                </c:pt>
                <c:pt idx="355">
                  <c:v>Joy</c:v>
                </c:pt>
                <c:pt idx="356">
                  <c:v>Joy</c:v>
                </c:pt>
                <c:pt idx="357">
                  <c:v>Joy</c:v>
                </c:pt>
                <c:pt idx="358">
                  <c:v>Joy</c:v>
                </c:pt>
                <c:pt idx="359">
                  <c:v>Joy</c:v>
                </c:pt>
                <c:pt idx="360">
                  <c:v>Joy</c:v>
                </c:pt>
                <c:pt idx="361">
                  <c:v>Joy</c:v>
                </c:pt>
                <c:pt idx="362">
                  <c:v>Joy</c:v>
                </c:pt>
                <c:pt idx="363">
                  <c:v>Personal health</c:v>
                </c:pt>
                <c:pt idx="364">
                  <c:v>Personal health</c:v>
                </c:pt>
                <c:pt idx="365">
                  <c:v>Personal health</c:v>
                </c:pt>
                <c:pt idx="366">
                  <c:v>Personal health</c:v>
                </c:pt>
                <c:pt idx="367">
                  <c:v>Personal health</c:v>
                </c:pt>
                <c:pt idx="368">
                  <c:v>Personal health</c:v>
                </c:pt>
                <c:pt idx="369">
                  <c:v>Personal health</c:v>
                </c:pt>
                <c:pt idx="370">
                  <c:v>Personal health</c:v>
                </c:pt>
                <c:pt idx="371">
                  <c:v>Personal health</c:v>
                </c:pt>
                <c:pt idx="372">
                  <c:v>Personal health</c:v>
                </c:pt>
                <c:pt idx="373">
                  <c:v>Personal health</c:v>
                </c:pt>
                <c:pt idx="374">
                  <c:v>Personal health</c:v>
                </c:pt>
                <c:pt idx="375">
                  <c:v>Personal health</c:v>
                </c:pt>
                <c:pt idx="376">
                  <c:v>Personal health</c:v>
                </c:pt>
                <c:pt idx="377">
                  <c:v>Personal health</c:v>
                </c:pt>
                <c:pt idx="378">
                  <c:v>Personal health</c:v>
                </c:pt>
                <c:pt idx="379">
                  <c:v>Personal health</c:v>
                </c:pt>
                <c:pt idx="380">
                  <c:v>Personal health</c:v>
                </c:pt>
                <c:pt idx="381">
                  <c:v>Personal health</c:v>
                </c:pt>
                <c:pt idx="382">
                  <c:v>Personal health</c:v>
                </c:pt>
                <c:pt idx="383">
                  <c:v>Personal health</c:v>
                </c:pt>
                <c:pt idx="384">
                  <c:v>Personal health</c:v>
                </c:pt>
                <c:pt idx="385">
                  <c:v>Personal health</c:v>
                </c:pt>
                <c:pt idx="386">
                  <c:v>Personal health</c:v>
                </c:pt>
                <c:pt idx="387">
                  <c:v>Personal health</c:v>
                </c:pt>
                <c:pt idx="388">
                  <c:v>Personal health</c:v>
                </c:pt>
                <c:pt idx="389">
                  <c:v>Personal health</c:v>
                </c:pt>
                <c:pt idx="390">
                  <c:v>Personal health</c:v>
                </c:pt>
                <c:pt idx="391">
                  <c:v>Personal health</c:v>
                </c:pt>
                <c:pt idx="392">
                  <c:v>Personal health</c:v>
                </c:pt>
                <c:pt idx="393">
                  <c:v>Personal health</c:v>
                </c:pt>
                <c:pt idx="394">
                  <c:v>Personal health</c:v>
                </c:pt>
                <c:pt idx="395">
                  <c:v>Personal health</c:v>
                </c:pt>
                <c:pt idx="396">
                  <c:v>Spiritual well-being</c:v>
                </c:pt>
                <c:pt idx="397">
                  <c:v>Spiritual well-being</c:v>
                </c:pt>
                <c:pt idx="398">
                  <c:v>Spiritual well-being</c:v>
                </c:pt>
                <c:pt idx="399">
                  <c:v>Spiritual well-being</c:v>
                </c:pt>
                <c:pt idx="400">
                  <c:v>Spiritual well-being</c:v>
                </c:pt>
                <c:pt idx="401">
                  <c:v>Spiritual well-being</c:v>
                </c:pt>
                <c:pt idx="402">
                  <c:v>Spiritual well-being</c:v>
                </c:pt>
                <c:pt idx="403">
                  <c:v>Spiritual well-being</c:v>
                </c:pt>
                <c:pt idx="404">
                  <c:v>Spiritual well-being</c:v>
                </c:pt>
                <c:pt idx="405">
                  <c:v>Spiritual well-being</c:v>
                </c:pt>
                <c:pt idx="406">
                  <c:v>Spiritual well-being</c:v>
                </c:pt>
                <c:pt idx="407">
                  <c:v>Spiritual well-being</c:v>
                </c:pt>
                <c:pt idx="408">
                  <c:v>Spiritual well-being</c:v>
                </c:pt>
                <c:pt idx="409">
                  <c:v>Spiritual well-being</c:v>
                </c:pt>
                <c:pt idx="410">
                  <c:v>Spiritual well-being</c:v>
                </c:pt>
                <c:pt idx="411">
                  <c:v>Spiritual well-being</c:v>
                </c:pt>
                <c:pt idx="412">
                  <c:v>Spiritual well-being</c:v>
                </c:pt>
                <c:pt idx="413">
                  <c:v>Spiritual well-being</c:v>
                </c:pt>
                <c:pt idx="414">
                  <c:v>Spiritual well-being</c:v>
                </c:pt>
                <c:pt idx="415">
                  <c:v>Spiritual well-being</c:v>
                </c:pt>
                <c:pt idx="416">
                  <c:v>Spiritual well-being</c:v>
                </c:pt>
                <c:pt idx="417">
                  <c:v>Spiritual well-being</c:v>
                </c:pt>
                <c:pt idx="418">
                  <c:v>Spiritual well-being</c:v>
                </c:pt>
                <c:pt idx="419">
                  <c:v>Spiritual well-being</c:v>
                </c:pt>
                <c:pt idx="420">
                  <c:v>Spiritual well-being</c:v>
                </c:pt>
                <c:pt idx="421">
                  <c:v>Spiritual well-being</c:v>
                </c:pt>
                <c:pt idx="422">
                  <c:v>Spiritual well-being</c:v>
                </c:pt>
                <c:pt idx="423">
                  <c:v>Spiritual well-being</c:v>
                </c:pt>
                <c:pt idx="424">
                  <c:v>Spiritual well-being</c:v>
                </c:pt>
                <c:pt idx="425">
                  <c:v>Spiritual well-being</c:v>
                </c:pt>
                <c:pt idx="426">
                  <c:v>Spiritual well-being</c:v>
                </c:pt>
                <c:pt idx="427">
                  <c:v>Spiritual well-being</c:v>
                </c:pt>
                <c:pt idx="428">
                  <c:v>Spiritual well-being</c:v>
                </c:pt>
                <c:pt idx="429">
                  <c:v>Feeling loved</c:v>
                </c:pt>
                <c:pt idx="430">
                  <c:v>Feeling loved</c:v>
                </c:pt>
                <c:pt idx="431">
                  <c:v>Feeling loved</c:v>
                </c:pt>
                <c:pt idx="432">
                  <c:v>Feeling loved</c:v>
                </c:pt>
                <c:pt idx="433">
                  <c:v>Feeling loved</c:v>
                </c:pt>
                <c:pt idx="434">
                  <c:v>Feeling loved</c:v>
                </c:pt>
                <c:pt idx="435">
                  <c:v>Feeling loved</c:v>
                </c:pt>
                <c:pt idx="436">
                  <c:v>Feeling loved</c:v>
                </c:pt>
                <c:pt idx="437">
                  <c:v>Feeling loved</c:v>
                </c:pt>
                <c:pt idx="438">
                  <c:v>Feeling loved</c:v>
                </c:pt>
                <c:pt idx="439">
                  <c:v>Feeling loved</c:v>
                </c:pt>
                <c:pt idx="440">
                  <c:v>Feeling loved</c:v>
                </c:pt>
                <c:pt idx="441">
                  <c:v>Feeling loved</c:v>
                </c:pt>
                <c:pt idx="442">
                  <c:v>Feeling loved</c:v>
                </c:pt>
                <c:pt idx="443">
                  <c:v>Feeling loved</c:v>
                </c:pt>
                <c:pt idx="444">
                  <c:v>Feeling loved</c:v>
                </c:pt>
                <c:pt idx="445">
                  <c:v>Feeling loved</c:v>
                </c:pt>
                <c:pt idx="446">
                  <c:v>Feeling loved</c:v>
                </c:pt>
                <c:pt idx="447">
                  <c:v>Feeling loved</c:v>
                </c:pt>
                <c:pt idx="448">
                  <c:v>Feeling loved</c:v>
                </c:pt>
                <c:pt idx="449">
                  <c:v>Feeling loved</c:v>
                </c:pt>
                <c:pt idx="450">
                  <c:v>Feeling loved</c:v>
                </c:pt>
                <c:pt idx="451">
                  <c:v>Feeling loved</c:v>
                </c:pt>
                <c:pt idx="452">
                  <c:v>Feeling loved</c:v>
                </c:pt>
                <c:pt idx="453">
                  <c:v>Feeling loved</c:v>
                </c:pt>
                <c:pt idx="454">
                  <c:v>Feeling loved</c:v>
                </c:pt>
                <c:pt idx="455">
                  <c:v>Feeling loved</c:v>
                </c:pt>
                <c:pt idx="456">
                  <c:v>Feeling loved</c:v>
                </c:pt>
                <c:pt idx="457">
                  <c:v>Feeling loved</c:v>
                </c:pt>
                <c:pt idx="458">
                  <c:v>Feeling loved</c:v>
                </c:pt>
                <c:pt idx="459">
                  <c:v>Feeling loved</c:v>
                </c:pt>
                <c:pt idx="460">
                  <c:v>Feeling loved</c:v>
                </c:pt>
                <c:pt idx="461">
                  <c:v>Feeling loved</c:v>
                </c:pt>
                <c:pt idx="462">
                  <c:v>Personal health</c:v>
                </c:pt>
                <c:pt idx="463">
                  <c:v>Personal health</c:v>
                </c:pt>
                <c:pt idx="464">
                  <c:v>Personal health</c:v>
                </c:pt>
                <c:pt idx="465">
                  <c:v>Personal health</c:v>
                </c:pt>
                <c:pt idx="466">
                  <c:v>Personal health</c:v>
                </c:pt>
                <c:pt idx="467">
                  <c:v>Personal health</c:v>
                </c:pt>
                <c:pt idx="468">
                  <c:v>Personal health</c:v>
                </c:pt>
                <c:pt idx="469">
                  <c:v>Personal health</c:v>
                </c:pt>
                <c:pt idx="470">
                  <c:v>Personal health</c:v>
                </c:pt>
                <c:pt idx="471">
                  <c:v>Personal health</c:v>
                </c:pt>
                <c:pt idx="472">
                  <c:v>Personal health</c:v>
                </c:pt>
                <c:pt idx="473">
                  <c:v>Personal health</c:v>
                </c:pt>
                <c:pt idx="474">
                  <c:v>Personal health</c:v>
                </c:pt>
                <c:pt idx="475">
                  <c:v>Personal health</c:v>
                </c:pt>
                <c:pt idx="476">
                  <c:v>Personal health</c:v>
                </c:pt>
                <c:pt idx="477">
                  <c:v>Personal health</c:v>
                </c:pt>
                <c:pt idx="478">
                  <c:v>Personal health</c:v>
                </c:pt>
                <c:pt idx="479">
                  <c:v>Personal health</c:v>
                </c:pt>
                <c:pt idx="480">
                  <c:v>Personal health</c:v>
                </c:pt>
                <c:pt idx="481">
                  <c:v>Personal health</c:v>
                </c:pt>
                <c:pt idx="482">
                  <c:v>Personal health</c:v>
                </c:pt>
                <c:pt idx="483">
                  <c:v>Personal health</c:v>
                </c:pt>
                <c:pt idx="484">
                  <c:v>Personal health</c:v>
                </c:pt>
                <c:pt idx="485">
                  <c:v>Personal health</c:v>
                </c:pt>
                <c:pt idx="486">
                  <c:v>Personal health</c:v>
                </c:pt>
                <c:pt idx="487">
                  <c:v>Personal health</c:v>
                </c:pt>
                <c:pt idx="488">
                  <c:v>Personal health</c:v>
                </c:pt>
                <c:pt idx="489">
                  <c:v>Personal health</c:v>
                </c:pt>
                <c:pt idx="490">
                  <c:v>Personal health</c:v>
                </c:pt>
                <c:pt idx="491">
                  <c:v>Personal health</c:v>
                </c:pt>
                <c:pt idx="492">
                  <c:v>Personal health</c:v>
                </c:pt>
                <c:pt idx="493">
                  <c:v>Personal health</c:v>
                </c:pt>
                <c:pt idx="494">
                  <c:v>Personal health</c:v>
                </c:pt>
                <c:pt idx="495">
                  <c:v>Eating habits</c:v>
                </c:pt>
                <c:pt idx="496">
                  <c:v>Eating habits</c:v>
                </c:pt>
                <c:pt idx="497">
                  <c:v>Eating habits</c:v>
                </c:pt>
                <c:pt idx="498">
                  <c:v>Eating habits</c:v>
                </c:pt>
                <c:pt idx="499">
                  <c:v>Eating habits</c:v>
                </c:pt>
                <c:pt idx="500">
                  <c:v>Eating habits</c:v>
                </c:pt>
                <c:pt idx="501">
                  <c:v>Eating habits</c:v>
                </c:pt>
                <c:pt idx="502">
                  <c:v>Eating habits</c:v>
                </c:pt>
                <c:pt idx="503">
                  <c:v>Eating habits</c:v>
                </c:pt>
                <c:pt idx="504">
                  <c:v>Eating habits</c:v>
                </c:pt>
                <c:pt idx="505">
                  <c:v>Eating habits</c:v>
                </c:pt>
                <c:pt idx="506">
                  <c:v>Eating habits</c:v>
                </c:pt>
                <c:pt idx="507">
                  <c:v>Eating habits</c:v>
                </c:pt>
                <c:pt idx="508">
                  <c:v>Eating habits</c:v>
                </c:pt>
                <c:pt idx="509">
                  <c:v>Eating habits</c:v>
                </c:pt>
                <c:pt idx="510">
                  <c:v>Eating habits</c:v>
                </c:pt>
                <c:pt idx="511">
                  <c:v>Eating habits</c:v>
                </c:pt>
                <c:pt idx="512">
                  <c:v>Eating habits</c:v>
                </c:pt>
                <c:pt idx="513">
                  <c:v>Eating habits</c:v>
                </c:pt>
                <c:pt idx="514">
                  <c:v>Eating habits</c:v>
                </c:pt>
                <c:pt idx="515">
                  <c:v>Eating habits</c:v>
                </c:pt>
                <c:pt idx="516">
                  <c:v>Eating habits</c:v>
                </c:pt>
                <c:pt idx="517">
                  <c:v>Eating habits</c:v>
                </c:pt>
                <c:pt idx="518">
                  <c:v>Eating habits</c:v>
                </c:pt>
                <c:pt idx="519">
                  <c:v>Eating habits</c:v>
                </c:pt>
                <c:pt idx="520">
                  <c:v>Eating habits</c:v>
                </c:pt>
                <c:pt idx="521">
                  <c:v>Eating habits</c:v>
                </c:pt>
                <c:pt idx="522">
                  <c:v>Eating habits</c:v>
                </c:pt>
                <c:pt idx="523">
                  <c:v>Eating habits</c:v>
                </c:pt>
                <c:pt idx="524">
                  <c:v>Eating habits</c:v>
                </c:pt>
                <c:pt idx="525">
                  <c:v>Eating habits</c:v>
                </c:pt>
                <c:pt idx="526">
                  <c:v>Eating habits</c:v>
                </c:pt>
                <c:pt idx="527">
                  <c:v>Eating habits</c:v>
                </c:pt>
                <c:pt idx="528">
                  <c:v>Eating habits</c:v>
                </c:pt>
                <c:pt idx="529">
                  <c:v>Sleep</c:v>
                </c:pt>
                <c:pt idx="530">
                  <c:v>Sleep</c:v>
                </c:pt>
                <c:pt idx="531">
                  <c:v>Sleep</c:v>
                </c:pt>
                <c:pt idx="532">
                  <c:v>Sleep</c:v>
                </c:pt>
                <c:pt idx="533">
                  <c:v>Sleep</c:v>
                </c:pt>
                <c:pt idx="534">
                  <c:v>Sleep</c:v>
                </c:pt>
                <c:pt idx="535">
                  <c:v>Sleep</c:v>
                </c:pt>
                <c:pt idx="536">
                  <c:v>Sleep</c:v>
                </c:pt>
                <c:pt idx="537">
                  <c:v>Sleep</c:v>
                </c:pt>
                <c:pt idx="538">
                  <c:v>Sleep</c:v>
                </c:pt>
                <c:pt idx="539">
                  <c:v>Sleep</c:v>
                </c:pt>
                <c:pt idx="540">
                  <c:v>Sleep</c:v>
                </c:pt>
                <c:pt idx="541">
                  <c:v>Sleep</c:v>
                </c:pt>
                <c:pt idx="542">
                  <c:v>Sleep</c:v>
                </c:pt>
                <c:pt idx="543">
                  <c:v>Sleep</c:v>
                </c:pt>
                <c:pt idx="544">
                  <c:v>Sleep</c:v>
                </c:pt>
                <c:pt idx="545">
                  <c:v>Sleep</c:v>
                </c:pt>
                <c:pt idx="546">
                  <c:v>Sleep</c:v>
                </c:pt>
                <c:pt idx="547">
                  <c:v>Sleep</c:v>
                </c:pt>
                <c:pt idx="548">
                  <c:v>Sleep</c:v>
                </c:pt>
                <c:pt idx="549">
                  <c:v>Sleep</c:v>
                </c:pt>
                <c:pt idx="550">
                  <c:v>Sleep</c:v>
                </c:pt>
                <c:pt idx="551">
                  <c:v>Sleep</c:v>
                </c:pt>
                <c:pt idx="552">
                  <c:v>Sleep</c:v>
                </c:pt>
                <c:pt idx="553">
                  <c:v>Sleep</c:v>
                </c:pt>
                <c:pt idx="554">
                  <c:v>Sleep</c:v>
                </c:pt>
                <c:pt idx="555">
                  <c:v>Sleep</c:v>
                </c:pt>
                <c:pt idx="556">
                  <c:v>Sleep</c:v>
                </c:pt>
                <c:pt idx="557">
                  <c:v>Sleep</c:v>
                </c:pt>
                <c:pt idx="558">
                  <c:v>Sleep</c:v>
                </c:pt>
                <c:pt idx="559">
                  <c:v>Sleep</c:v>
                </c:pt>
                <c:pt idx="560">
                  <c:v>Sleep</c:v>
                </c:pt>
                <c:pt idx="561">
                  <c:v>Free from anxiety</c:v>
                </c:pt>
                <c:pt idx="562">
                  <c:v>Free from anxiety</c:v>
                </c:pt>
                <c:pt idx="563">
                  <c:v>Free from anxiety</c:v>
                </c:pt>
                <c:pt idx="564">
                  <c:v>Free from anxiety</c:v>
                </c:pt>
                <c:pt idx="565">
                  <c:v>Free from anxiety</c:v>
                </c:pt>
                <c:pt idx="566">
                  <c:v>Free from anxiety</c:v>
                </c:pt>
                <c:pt idx="567">
                  <c:v>Free from anxiety</c:v>
                </c:pt>
                <c:pt idx="568">
                  <c:v>Free from anxiety</c:v>
                </c:pt>
                <c:pt idx="569">
                  <c:v>Free from anxiety</c:v>
                </c:pt>
                <c:pt idx="570">
                  <c:v>Free from anxiety</c:v>
                </c:pt>
                <c:pt idx="571">
                  <c:v>Free from anxiety</c:v>
                </c:pt>
                <c:pt idx="572">
                  <c:v>Free from anxiety</c:v>
                </c:pt>
                <c:pt idx="573">
                  <c:v>Free from anxiety</c:v>
                </c:pt>
                <c:pt idx="574">
                  <c:v>Free from anxiety</c:v>
                </c:pt>
                <c:pt idx="575">
                  <c:v>Free from anxiety</c:v>
                </c:pt>
                <c:pt idx="576">
                  <c:v>Free from anxiety</c:v>
                </c:pt>
                <c:pt idx="577">
                  <c:v>Free from anxiety</c:v>
                </c:pt>
                <c:pt idx="578">
                  <c:v>Free from anxiety</c:v>
                </c:pt>
                <c:pt idx="579">
                  <c:v>Free from anxiety</c:v>
                </c:pt>
                <c:pt idx="580">
                  <c:v>Free from anxiety</c:v>
                </c:pt>
                <c:pt idx="581">
                  <c:v>Free from anxiety</c:v>
                </c:pt>
                <c:pt idx="582">
                  <c:v>Free from anxiety</c:v>
                </c:pt>
                <c:pt idx="583">
                  <c:v>Free from anxiety</c:v>
                </c:pt>
                <c:pt idx="584">
                  <c:v>Free from anxiety</c:v>
                </c:pt>
                <c:pt idx="585">
                  <c:v>Free from anxiety</c:v>
                </c:pt>
                <c:pt idx="586">
                  <c:v>Free from anxiety</c:v>
                </c:pt>
                <c:pt idx="587">
                  <c:v>Free from anxiety</c:v>
                </c:pt>
                <c:pt idx="588">
                  <c:v>Free from anxiety</c:v>
                </c:pt>
                <c:pt idx="589">
                  <c:v>Free from anxiety</c:v>
                </c:pt>
                <c:pt idx="590">
                  <c:v>Free from anxiety</c:v>
                </c:pt>
                <c:pt idx="591">
                  <c:v>Free from anxiety</c:v>
                </c:pt>
                <c:pt idx="592">
                  <c:v>Free from anxiety</c:v>
                </c:pt>
                <c:pt idx="593">
                  <c:v>Free from anxiety</c:v>
                </c:pt>
                <c:pt idx="594">
                  <c:v>Satisfaction with income</c:v>
                </c:pt>
                <c:pt idx="595">
                  <c:v>Satisfaction with income</c:v>
                </c:pt>
                <c:pt idx="596">
                  <c:v>Satisfaction with income</c:v>
                </c:pt>
                <c:pt idx="597">
                  <c:v>Satisfaction with income</c:v>
                </c:pt>
                <c:pt idx="598">
                  <c:v>Satisfaction with income</c:v>
                </c:pt>
                <c:pt idx="599">
                  <c:v>Satisfaction with income</c:v>
                </c:pt>
                <c:pt idx="600">
                  <c:v>Satisfaction with income</c:v>
                </c:pt>
                <c:pt idx="601">
                  <c:v>Satisfaction with income</c:v>
                </c:pt>
                <c:pt idx="602">
                  <c:v>Satisfaction with income</c:v>
                </c:pt>
                <c:pt idx="603">
                  <c:v>Satisfaction with income</c:v>
                </c:pt>
                <c:pt idx="604">
                  <c:v>Satisfaction with income</c:v>
                </c:pt>
                <c:pt idx="605">
                  <c:v>Satisfaction with income</c:v>
                </c:pt>
                <c:pt idx="606">
                  <c:v>Satisfaction with income</c:v>
                </c:pt>
                <c:pt idx="607">
                  <c:v>Satisfaction with income</c:v>
                </c:pt>
                <c:pt idx="608">
                  <c:v>Satisfaction with income</c:v>
                </c:pt>
                <c:pt idx="609">
                  <c:v>Satisfaction with income</c:v>
                </c:pt>
                <c:pt idx="610">
                  <c:v>Satisfaction with income</c:v>
                </c:pt>
                <c:pt idx="611">
                  <c:v>Satisfaction with income</c:v>
                </c:pt>
                <c:pt idx="612">
                  <c:v>Satisfaction with income</c:v>
                </c:pt>
                <c:pt idx="613">
                  <c:v>Satisfaction with income</c:v>
                </c:pt>
                <c:pt idx="614">
                  <c:v>Satisfaction with income</c:v>
                </c:pt>
                <c:pt idx="615">
                  <c:v>Satisfaction with income</c:v>
                </c:pt>
                <c:pt idx="616">
                  <c:v>Satisfaction with income</c:v>
                </c:pt>
                <c:pt idx="617">
                  <c:v>Satisfaction with income</c:v>
                </c:pt>
                <c:pt idx="618">
                  <c:v>Satisfaction with income</c:v>
                </c:pt>
                <c:pt idx="619">
                  <c:v>Satisfaction with income</c:v>
                </c:pt>
                <c:pt idx="620">
                  <c:v>Satisfaction with income</c:v>
                </c:pt>
                <c:pt idx="621">
                  <c:v>Satisfaction with income</c:v>
                </c:pt>
                <c:pt idx="622">
                  <c:v>Satisfaction with income</c:v>
                </c:pt>
                <c:pt idx="623">
                  <c:v>Satisfaction with income</c:v>
                </c:pt>
                <c:pt idx="624">
                  <c:v>Satisfaction with income</c:v>
                </c:pt>
                <c:pt idx="625">
                  <c:v>Satisfaction with income</c:v>
                </c:pt>
                <c:pt idx="626">
                  <c:v>Satisfaction with income</c:v>
                </c:pt>
                <c:pt idx="627">
                  <c:v>Financially healthy</c:v>
                </c:pt>
                <c:pt idx="628">
                  <c:v>Financially healthy</c:v>
                </c:pt>
                <c:pt idx="629">
                  <c:v>Financially healthy</c:v>
                </c:pt>
                <c:pt idx="630">
                  <c:v>Financially healthy</c:v>
                </c:pt>
                <c:pt idx="631">
                  <c:v>Financially healthy</c:v>
                </c:pt>
                <c:pt idx="632">
                  <c:v>Financially healthy</c:v>
                </c:pt>
                <c:pt idx="633">
                  <c:v>Financially healthy</c:v>
                </c:pt>
                <c:pt idx="634">
                  <c:v>Financially healthy</c:v>
                </c:pt>
                <c:pt idx="635">
                  <c:v>Financially healthy</c:v>
                </c:pt>
                <c:pt idx="636">
                  <c:v>Financially healthy</c:v>
                </c:pt>
                <c:pt idx="637">
                  <c:v>Financially healthy</c:v>
                </c:pt>
                <c:pt idx="638">
                  <c:v>Financially healthy</c:v>
                </c:pt>
                <c:pt idx="639">
                  <c:v>Financially healthy</c:v>
                </c:pt>
                <c:pt idx="640">
                  <c:v>Financially healthy</c:v>
                </c:pt>
                <c:pt idx="641">
                  <c:v>Financially healthy</c:v>
                </c:pt>
                <c:pt idx="642">
                  <c:v>Financially healthy</c:v>
                </c:pt>
                <c:pt idx="643">
                  <c:v>Financially healthy</c:v>
                </c:pt>
                <c:pt idx="644">
                  <c:v>Financially healthy</c:v>
                </c:pt>
                <c:pt idx="645">
                  <c:v>Financially healthy</c:v>
                </c:pt>
                <c:pt idx="646">
                  <c:v>Financially healthy</c:v>
                </c:pt>
                <c:pt idx="647">
                  <c:v>Financially healthy</c:v>
                </c:pt>
                <c:pt idx="648">
                  <c:v>Financially healthy</c:v>
                </c:pt>
                <c:pt idx="649">
                  <c:v>Financially healthy</c:v>
                </c:pt>
                <c:pt idx="650">
                  <c:v>Financially healthy</c:v>
                </c:pt>
                <c:pt idx="651">
                  <c:v>Financially healthy</c:v>
                </c:pt>
                <c:pt idx="652">
                  <c:v>Financially healthy</c:v>
                </c:pt>
                <c:pt idx="653">
                  <c:v>Financially healthy</c:v>
                </c:pt>
                <c:pt idx="654">
                  <c:v>Financially healthy</c:v>
                </c:pt>
                <c:pt idx="655">
                  <c:v>Financially healthy</c:v>
                </c:pt>
                <c:pt idx="656">
                  <c:v>Financially healthy</c:v>
                </c:pt>
                <c:pt idx="657">
                  <c:v>Financially healthy</c:v>
                </c:pt>
                <c:pt idx="658">
                  <c:v>Financially healthy</c:v>
                </c:pt>
                <c:pt idx="659">
                  <c:v>Financially healthy</c:v>
                </c:pt>
                <c:pt idx="660">
                  <c:v>Work life satisfaction</c:v>
                </c:pt>
                <c:pt idx="661">
                  <c:v>Work life satisfaction</c:v>
                </c:pt>
                <c:pt idx="662">
                  <c:v>Work life satisfaction</c:v>
                </c:pt>
                <c:pt idx="663">
                  <c:v>Work life satisfaction</c:v>
                </c:pt>
                <c:pt idx="664">
                  <c:v>Work life satisfaction</c:v>
                </c:pt>
                <c:pt idx="665">
                  <c:v>Work life satisfaction</c:v>
                </c:pt>
                <c:pt idx="666">
                  <c:v>Work life satisfaction</c:v>
                </c:pt>
                <c:pt idx="667">
                  <c:v>Work life satisfaction</c:v>
                </c:pt>
                <c:pt idx="668">
                  <c:v>Work life satisfaction</c:v>
                </c:pt>
                <c:pt idx="669">
                  <c:v>Work life satisfaction</c:v>
                </c:pt>
                <c:pt idx="670">
                  <c:v>Work life satisfaction</c:v>
                </c:pt>
                <c:pt idx="671">
                  <c:v>Work life satisfaction</c:v>
                </c:pt>
                <c:pt idx="672">
                  <c:v>Work life satisfaction</c:v>
                </c:pt>
                <c:pt idx="673">
                  <c:v>Work life satisfaction</c:v>
                </c:pt>
                <c:pt idx="674">
                  <c:v>Work life satisfaction</c:v>
                </c:pt>
                <c:pt idx="675">
                  <c:v>Work life satisfaction</c:v>
                </c:pt>
                <c:pt idx="676">
                  <c:v>Work life satisfaction</c:v>
                </c:pt>
                <c:pt idx="677">
                  <c:v>Work life satisfaction</c:v>
                </c:pt>
                <c:pt idx="678">
                  <c:v>Work life satisfaction</c:v>
                </c:pt>
                <c:pt idx="679">
                  <c:v>Work life satisfaction</c:v>
                </c:pt>
                <c:pt idx="680">
                  <c:v>Work life satisfaction</c:v>
                </c:pt>
                <c:pt idx="681">
                  <c:v>Work life satisfaction</c:v>
                </c:pt>
                <c:pt idx="682">
                  <c:v>Work life satisfaction</c:v>
                </c:pt>
                <c:pt idx="683">
                  <c:v>Work life satisfaction</c:v>
                </c:pt>
                <c:pt idx="684">
                  <c:v>Work life satisfaction</c:v>
                </c:pt>
                <c:pt idx="685">
                  <c:v>Work life satisfaction</c:v>
                </c:pt>
                <c:pt idx="686">
                  <c:v>Work life satisfaction</c:v>
                </c:pt>
                <c:pt idx="687">
                  <c:v>Work life satisfaction</c:v>
                </c:pt>
                <c:pt idx="688">
                  <c:v>Work life satisfaction</c:v>
                </c:pt>
                <c:pt idx="689">
                  <c:v>Work life satisfaction</c:v>
                </c:pt>
                <c:pt idx="690">
                  <c:v>Work life satisfaction</c:v>
                </c:pt>
                <c:pt idx="691">
                  <c:v>Work life satisfaction</c:v>
                </c:pt>
                <c:pt idx="692">
                  <c:v>Work life satisfaction</c:v>
                </c:pt>
                <c:pt idx="693">
                  <c:v>Satisfication with skills development</c:v>
                </c:pt>
                <c:pt idx="694">
                  <c:v>Satisfication with skills development</c:v>
                </c:pt>
                <c:pt idx="695">
                  <c:v>Satisfication with skills development</c:v>
                </c:pt>
                <c:pt idx="696">
                  <c:v>Satisfication with skills development</c:v>
                </c:pt>
                <c:pt idx="697">
                  <c:v>Satisfication with skills development</c:v>
                </c:pt>
                <c:pt idx="698">
                  <c:v>Satisfication with skills development</c:v>
                </c:pt>
                <c:pt idx="699">
                  <c:v>Satisfication with skills development</c:v>
                </c:pt>
                <c:pt idx="700">
                  <c:v>Satisfication with skills development</c:v>
                </c:pt>
                <c:pt idx="701">
                  <c:v>Satisfication with skills development</c:v>
                </c:pt>
                <c:pt idx="702">
                  <c:v>Satisfication with skills development</c:v>
                </c:pt>
                <c:pt idx="703">
                  <c:v>Satisfication with skills development</c:v>
                </c:pt>
                <c:pt idx="704">
                  <c:v>Satisfication with skills development</c:v>
                </c:pt>
                <c:pt idx="705">
                  <c:v>Satisfication with skills development</c:v>
                </c:pt>
                <c:pt idx="706">
                  <c:v>Satisfication with skills development</c:v>
                </c:pt>
                <c:pt idx="707">
                  <c:v>Satisfication with skills development</c:v>
                </c:pt>
                <c:pt idx="708">
                  <c:v>Satisfication with skills development</c:v>
                </c:pt>
                <c:pt idx="709">
                  <c:v>Satisfication with skills development</c:v>
                </c:pt>
                <c:pt idx="710">
                  <c:v>Satisfication with skills development</c:v>
                </c:pt>
                <c:pt idx="711">
                  <c:v>Satisfication with skills development</c:v>
                </c:pt>
                <c:pt idx="712">
                  <c:v>Satisfication with skills development</c:v>
                </c:pt>
                <c:pt idx="713">
                  <c:v>Satisfication with skills development</c:v>
                </c:pt>
                <c:pt idx="714">
                  <c:v>Satisfication with skills development</c:v>
                </c:pt>
                <c:pt idx="715">
                  <c:v>Satisfication with skills development</c:v>
                </c:pt>
                <c:pt idx="716">
                  <c:v>Satisfication with skills development</c:v>
                </c:pt>
                <c:pt idx="717">
                  <c:v>Satisfication with skills development</c:v>
                </c:pt>
                <c:pt idx="718">
                  <c:v>Satisfication with skills development</c:v>
                </c:pt>
                <c:pt idx="719">
                  <c:v>Satisfication with skills development</c:v>
                </c:pt>
                <c:pt idx="720">
                  <c:v>Satisfication with skills development</c:v>
                </c:pt>
                <c:pt idx="721">
                  <c:v>Satisfication with skills development</c:v>
                </c:pt>
                <c:pt idx="722">
                  <c:v>Satisfication with skills development</c:v>
                </c:pt>
                <c:pt idx="723">
                  <c:v>Satisfication with skills development</c:v>
                </c:pt>
                <c:pt idx="724">
                  <c:v>Satisfication with skills development</c:v>
                </c:pt>
                <c:pt idx="725">
                  <c:v>Satisfication with skills development</c:v>
                </c:pt>
                <c:pt idx="726">
                  <c:v>Work-life balance</c:v>
                </c:pt>
                <c:pt idx="727">
                  <c:v>Work-life balance</c:v>
                </c:pt>
                <c:pt idx="728">
                  <c:v>Work-life balance</c:v>
                </c:pt>
                <c:pt idx="729">
                  <c:v>Work-life balance</c:v>
                </c:pt>
                <c:pt idx="730">
                  <c:v>Work-life balance</c:v>
                </c:pt>
                <c:pt idx="731">
                  <c:v>Work-life balance</c:v>
                </c:pt>
                <c:pt idx="732">
                  <c:v>Work-life balance</c:v>
                </c:pt>
                <c:pt idx="733">
                  <c:v>Work-life balance</c:v>
                </c:pt>
                <c:pt idx="734">
                  <c:v>Work-life balance</c:v>
                </c:pt>
                <c:pt idx="735">
                  <c:v>Work-life balance</c:v>
                </c:pt>
                <c:pt idx="736">
                  <c:v>Work-life balance</c:v>
                </c:pt>
                <c:pt idx="737">
                  <c:v>Work-life balance</c:v>
                </c:pt>
                <c:pt idx="738">
                  <c:v>Work-life balance</c:v>
                </c:pt>
                <c:pt idx="739">
                  <c:v>Work-life balance</c:v>
                </c:pt>
                <c:pt idx="740">
                  <c:v>Work-life balance</c:v>
                </c:pt>
                <c:pt idx="741">
                  <c:v>Work-life balance</c:v>
                </c:pt>
                <c:pt idx="742">
                  <c:v>Work-life balance</c:v>
                </c:pt>
                <c:pt idx="743">
                  <c:v>Work-life balance</c:v>
                </c:pt>
                <c:pt idx="744">
                  <c:v>Work-life balance</c:v>
                </c:pt>
                <c:pt idx="745">
                  <c:v>Work-life balance</c:v>
                </c:pt>
                <c:pt idx="746">
                  <c:v>Work-life balance</c:v>
                </c:pt>
                <c:pt idx="747">
                  <c:v>Work-life balance</c:v>
                </c:pt>
                <c:pt idx="748">
                  <c:v>Work-life balance</c:v>
                </c:pt>
                <c:pt idx="749">
                  <c:v>Work-life balance</c:v>
                </c:pt>
                <c:pt idx="750">
                  <c:v>Work-life balance</c:v>
                </c:pt>
                <c:pt idx="751">
                  <c:v>Work-life balance</c:v>
                </c:pt>
                <c:pt idx="752">
                  <c:v>Work-life balance</c:v>
                </c:pt>
                <c:pt idx="753">
                  <c:v>Work-life balance</c:v>
                </c:pt>
                <c:pt idx="754">
                  <c:v>Work-life balance</c:v>
                </c:pt>
                <c:pt idx="755">
                  <c:v>Work-life balance</c:v>
                </c:pt>
                <c:pt idx="756">
                  <c:v>Work-life balance</c:v>
                </c:pt>
                <c:pt idx="757">
                  <c:v>Work-life balance</c:v>
                </c:pt>
                <c:pt idx="758">
                  <c:v>Work-life balance</c:v>
                </c:pt>
                <c:pt idx="759">
                  <c:v>Meaningful life</c:v>
                </c:pt>
                <c:pt idx="760">
                  <c:v>Meaningful life</c:v>
                </c:pt>
                <c:pt idx="761">
                  <c:v>Meaningful life</c:v>
                </c:pt>
                <c:pt idx="762">
                  <c:v>Meaningful life</c:v>
                </c:pt>
                <c:pt idx="763">
                  <c:v>Meaningful life</c:v>
                </c:pt>
                <c:pt idx="764">
                  <c:v>Meaningful life</c:v>
                </c:pt>
                <c:pt idx="765">
                  <c:v>Meaningful life</c:v>
                </c:pt>
                <c:pt idx="766">
                  <c:v>Meaningful life</c:v>
                </c:pt>
                <c:pt idx="767">
                  <c:v>Meaningful life</c:v>
                </c:pt>
                <c:pt idx="768">
                  <c:v>Meaningful life</c:v>
                </c:pt>
                <c:pt idx="769">
                  <c:v>Meaningful life</c:v>
                </c:pt>
                <c:pt idx="770">
                  <c:v>Meaningful life</c:v>
                </c:pt>
                <c:pt idx="771">
                  <c:v>Meaningful life</c:v>
                </c:pt>
                <c:pt idx="772">
                  <c:v>Meaningful life</c:v>
                </c:pt>
                <c:pt idx="773">
                  <c:v>Meaningful life</c:v>
                </c:pt>
                <c:pt idx="774">
                  <c:v>Meaningful life</c:v>
                </c:pt>
                <c:pt idx="775">
                  <c:v>Meaningful life</c:v>
                </c:pt>
                <c:pt idx="776">
                  <c:v>Meaningful life</c:v>
                </c:pt>
                <c:pt idx="777">
                  <c:v>Meaningful life</c:v>
                </c:pt>
                <c:pt idx="778">
                  <c:v>Meaningful life</c:v>
                </c:pt>
                <c:pt idx="779">
                  <c:v>Meaningful life</c:v>
                </c:pt>
                <c:pt idx="780">
                  <c:v>Meaningful life</c:v>
                </c:pt>
                <c:pt idx="781">
                  <c:v>Meaningful life</c:v>
                </c:pt>
                <c:pt idx="782">
                  <c:v>Meaningful life</c:v>
                </c:pt>
                <c:pt idx="783">
                  <c:v>Meaningful life</c:v>
                </c:pt>
                <c:pt idx="784">
                  <c:v>Meaningful life</c:v>
                </c:pt>
                <c:pt idx="785">
                  <c:v>Meaningful life</c:v>
                </c:pt>
                <c:pt idx="786">
                  <c:v>Meaningful life</c:v>
                </c:pt>
                <c:pt idx="787">
                  <c:v>Meaningful life</c:v>
                </c:pt>
                <c:pt idx="788">
                  <c:v>Meaningful life</c:v>
                </c:pt>
                <c:pt idx="789">
                  <c:v>Meaningful life</c:v>
                </c:pt>
                <c:pt idx="790">
                  <c:v>Meaningful life</c:v>
                </c:pt>
                <c:pt idx="791">
                  <c:v>Meaningful life</c:v>
                </c:pt>
                <c:pt idx="792">
                  <c:v>Belonging to community</c:v>
                </c:pt>
                <c:pt idx="793">
                  <c:v>Belonging to community</c:v>
                </c:pt>
                <c:pt idx="794">
                  <c:v>Belonging to community</c:v>
                </c:pt>
                <c:pt idx="795">
                  <c:v>Belonging to community</c:v>
                </c:pt>
                <c:pt idx="796">
                  <c:v>Belonging to community</c:v>
                </c:pt>
                <c:pt idx="797">
                  <c:v>Belonging to community</c:v>
                </c:pt>
                <c:pt idx="798">
                  <c:v>Belonging to community</c:v>
                </c:pt>
                <c:pt idx="799">
                  <c:v>Belonging to community</c:v>
                </c:pt>
                <c:pt idx="800">
                  <c:v>Belonging to community</c:v>
                </c:pt>
                <c:pt idx="801">
                  <c:v>Belonging to community</c:v>
                </c:pt>
                <c:pt idx="802">
                  <c:v>Belonging to community</c:v>
                </c:pt>
                <c:pt idx="803">
                  <c:v>Belonging to community</c:v>
                </c:pt>
                <c:pt idx="804">
                  <c:v>Belonging to community</c:v>
                </c:pt>
                <c:pt idx="805">
                  <c:v>Belonging to community</c:v>
                </c:pt>
                <c:pt idx="806">
                  <c:v>Belonging to community</c:v>
                </c:pt>
                <c:pt idx="807">
                  <c:v>Belonging to community</c:v>
                </c:pt>
                <c:pt idx="808">
                  <c:v>Belonging to community</c:v>
                </c:pt>
                <c:pt idx="809">
                  <c:v>Belonging to community</c:v>
                </c:pt>
                <c:pt idx="810">
                  <c:v>Belonging to community</c:v>
                </c:pt>
                <c:pt idx="811">
                  <c:v>Belonging to community</c:v>
                </c:pt>
                <c:pt idx="812">
                  <c:v>Belonging to community</c:v>
                </c:pt>
                <c:pt idx="813">
                  <c:v>Belonging to community</c:v>
                </c:pt>
                <c:pt idx="814">
                  <c:v>Belonging to community</c:v>
                </c:pt>
                <c:pt idx="815">
                  <c:v>Belonging to community</c:v>
                </c:pt>
                <c:pt idx="816">
                  <c:v>Belonging to community</c:v>
                </c:pt>
                <c:pt idx="817">
                  <c:v>Belonging to community</c:v>
                </c:pt>
                <c:pt idx="818">
                  <c:v>Belonging to community</c:v>
                </c:pt>
                <c:pt idx="819">
                  <c:v>Belonging to community</c:v>
                </c:pt>
                <c:pt idx="820">
                  <c:v>Belonging to community</c:v>
                </c:pt>
                <c:pt idx="821">
                  <c:v>Belonging to community</c:v>
                </c:pt>
                <c:pt idx="822">
                  <c:v>Belonging to community</c:v>
                </c:pt>
                <c:pt idx="823">
                  <c:v>Belonging to community</c:v>
                </c:pt>
                <c:pt idx="824">
                  <c:v>Belonging to community</c:v>
                </c:pt>
                <c:pt idx="825">
                  <c:v>Relationship with my household</c:v>
                </c:pt>
                <c:pt idx="826">
                  <c:v>Relationship with my household</c:v>
                </c:pt>
                <c:pt idx="827">
                  <c:v>Relationship with my household</c:v>
                </c:pt>
                <c:pt idx="828">
                  <c:v>Relationship with my household</c:v>
                </c:pt>
                <c:pt idx="829">
                  <c:v>Relationship with my household</c:v>
                </c:pt>
                <c:pt idx="830">
                  <c:v>Relationship with my household</c:v>
                </c:pt>
                <c:pt idx="831">
                  <c:v>Relationship with my household</c:v>
                </c:pt>
                <c:pt idx="832">
                  <c:v>Relationship with my household</c:v>
                </c:pt>
                <c:pt idx="833">
                  <c:v>Relationship with my household</c:v>
                </c:pt>
                <c:pt idx="834">
                  <c:v>Relationship with my household</c:v>
                </c:pt>
                <c:pt idx="835">
                  <c:v>Relationship with my household</c:v>
                </c:pt>
                <c:pt idx="836">
                  <c:v>Relationship with my household</c:v>
                </c:pt>
                <c:pt idx="837">
                  <c:v>Relationship with my household</c:v>
                </c:pt>
                <c:pt idx="838">
                  <c:v>Relationship with my household</c:v>
                </c:pt>
                <c:pt idx="839">
                  <c:v>Relationship with my household</c:v>
                </c:pt>
                <c:pt idx="840">
                  <c:v>Relationship with my household</c:v>
                </c:pt>
                <c:pt idx="841">
                  <c:v>Relationship with my household</c:v>
                </c:pt>
                <c:pt idx="842">
                  <c:v>Relationship with my household</c:v>
                </c:pt>
                <c:pt idx="843">
                  <c:v>Relationship with my household</c:v>
                </c:pt>
                <c:pt idx="844">
                  <c:v>Relationship with my household</c:v>
                </c:pt>
                <c:pt idx="845">
                  <c:v>Relationship with my household</c:v>
                </c:pt>
                <c:pt idx="846">
                  <c:v>Relationship with my household</c:v>
                </c:pt>
                <c:pt idx="847">
                  <c:v>Relationship with my household</c:v>
                </c:pt>
                <c:pt idx="848">
                  <c:v>Relationship with my household</c:v>
                </c:pt>
                <c:pt idx="849">
                  <c:v>Relationship with my household</c:v>
                </c:pt>
                <c:pt idx="850">
                  <c:v>Relationship with my household</c:v>
                </c:pt>
                <c:pt idx="851">
                  <c:v>Relationship with my household</c:v>
                </c:pt>
                <c:pt idx="852">
                  <c:v>Relationship with my household</c:v>
                </c:pt>
                <c:pt idx="853">
                  <c:v>Relationship with my household</c:v>
                </c:pt>
                <c:pt idx="854">
                  <c:v>Relationship with my household</c:v>
                </c:pt>
                <c:pt idx="855">
                  <c:v>Relationship with my household</c:v>
                </c:pt>
                <c:pt idx="856">
                  <c:v>Relationship with my household</c:v>
                </c:pt>
                <c:pt idx="857">
                  <c:v>Relationship with my household</c:v>
                </c:pt>
                <c:pt idx="858">
                  <c:v>Relationship with my family</c:v>
                </c:pt>
                <c:pt idx="859">
                  <c:v>Relationship with my family</c:v>
                </c:pt>
                <c:pt idx="860">
                  <c:v>Relationship with my family</c:v>
                </c:pt>
                <c:pt idx="861">
                  <c:v>Relationship with my family</c:v>
                </c:pt>
                <c:pt idx="862">
                  <c:v>Relationship with my family</c:v>
                </c:pt>
                <c:pt idx="863">
                  <c:v>Relationship with my family</c:v>
                </c:pt>
                <c:pt idx="864">
                  <c:v>Relationship with my family</c:v>
                </c:pt>
                <c:pt idx="865">
                  <c:v>Relationship with my family</c:v>
                </c:pt>
                <c:pt idx="866">
                  <c:v>Relationship with my family</c:v>
                </c:pt>
                <c:pt idx="867">
                  <c:v>Relationship with my family</c:v>
                </c:pt>
                <c:pt idx="868">
                  <c:v>Relationship with my family</c:v>
                </c:pt>
                <c:pt idx="869">
                  <c:v>Relationship with my family</c:v>
                </c:pt>
                <c:pt idx="870">
                  <c:v>Relationship with my family</c:v>
                </c:pt>
                <c:pt idx="871">
                  <c:v>Relationship with my family</c:v>
                </c:pt>
                <c:pt idx="872">
                  <c:v>Relationship with my family</c:v>
                </c:pt>
                <c:pt idx="873">
                  <c:v>Relationship with my family</c:v>
                </c:pt>
                <c:pt idx="874">
                  <c:v>Relationship with my family</c:v>
                </c:pt>
                <c:pt idx="875">
                  <c:v>Relationship with my family</c:v>
                </c:pt>
                <c:pt idx="876">
                  <c:v>Relationship with my family</c:v>
                </c:pt>
                <c:pt idx="877">
                  <c:v>Relationship with my family</c:v>
                </c:pt>
                <c:pt idx="878">
                  <c:v>Relationship with my family</c:v>
                </c:pt>
                <c:pt idx="879">
                  <c:v>Relationship with my family</c:v>
                </c:pt>
                <c:pt idx="880">
                  <c:v>Relationship with my family</c:v>
                </c:pt>
                <c:pt idx="881">
                  <c:v>Relationship with my family</c:v>
                </c:pt>
                <c:pt idx="882">
                  <c:v>Relationship with my family</c:v>
                </c:pt>
                <c:pt idx="883">
                  <c:v>Relationship with my family</c:v>
                </c:pt>
                <c:pt idx="884">
                  <c:v>Relationship with my family</c:v>
                </c:pt>
                <c:pt idx="885">
                  <c:v>Relationship with my family</c:v>
                </c:pt>
                <c:pt idx="886">
                  <c:v>Relationship with my family</c:v>
                </c:pt>
                <c:pt idx="887">
                  <c:v>Relationship with my family</c:v>
                </c:pt>
                <c:pt idx="888">
                  <c:v>Relationship with my family</c:v>
                </c:pt>
                <c:pt idx="889">
                  <c:v>Relationship with my family</c:v>
                </c:pt>
                <c:pt idx="890">
                  <c:v>Relationship with my family</c:v>
                </c:pt>
                <c:pt idx="891">
                  <c:v>Relationship with neighbours</c:v>
                </c:pt>
                <c:pt idx="892">
                  <c:v>Relationship with neighbours</c:v>
                </c:pt>
                <c:pt idx="893">
                  <c:v>Relationship with neighbours</c:v>
                </c:pt>
                <c:pt idx="894">
                  <c:v>Relationship with neighbours</c:v>
                </c:pt>
                <c:pt idx="895">
                  <c:v>Relationship with neighbours</c:v>
                </c:pt>
                <c:pt idx="896">
                  <c:v>Relationship with neighbours</c:v>
                </c:pt>
                <c:pt idx="897">
                  <c:v>Relationship with neighbours</c:v>
                </c:pt>
                <c:pt idx="898">
                  <c:v>Relationship with neighbours</c:v>
                </c:pt>
                <c:pt idx="899">
                  <c:v>Relationship with neighbours</c:v>
                </c:pt>
                <c:pt idx="900">
                  <c:v>Relationship with neighbours</c:v>
                </c:pt>
                <c:pt idx="901">
                  <c:v>Relationship with neighbours</c:v>
                </c:pt>
                <c:pt idx="902">
                  <c:v>Relationship with neighbours</c:v>
                </c:pt>
                <c:pt idx="903">
                  <c:v>Relationship with neighbours</c:v>
                </c:pt>
                <c:pt idx="904">
                  <c:v>Relationship with neighbours</c:v>
                </c:pt>
                <c:pt idx="905">
                  <c:v>Relationship with neighbours</c:v>
                </c:pt>
                <c:pt idx="906">
                  <c:v>Relationship with neighbours</c:v>
                </c:pt>
                <c:pt idx="907">
                  <c:v>Relationship with neighbours</c:v>
                </c:pt>
                <c:pt idx="908">
                  <c:v>Relationship with neighbours</c:v>
                </c:pt>
                <c:pt idx="909">
                  <c:v>Relationship with neighbours</c:v>
                </c:pt>
                <c:pt idx="910">
                  <c:v>Relationship with neighbours</c:v>
                </c:pt>
                <c:pt idx="911">
                  <c:v>Relationship with neighbours</c:v>
                </c:pt>
                <c:pt idx="912">
                  <c:v>Relationship with neighbours</c:v>
                </c:pt>
                <c:pt idx="913">
                  <c:v>Relationship with neighbours</c:v>
                </c:pt>
                <c:pt idx="914">
                  <c:v>Relationship with neighbours</c:v>
                </c:pt>
                <c:pt idx="915">
                  <c:v>Relationship with neighbours</c:v>
                </c:pt>
                <c:pt idx="916">
                  <c:v>Relationship with neighbours</c:v>
                </c:pt>
                <c:pt idx="917">
                  <c:v>Relationship with neighbours</c:v>
                </c:pt>
                <c:pt idx="918">
                  <c:v>Relationship with neighbours</c:v>
                </c:pt>
                <c:pt idx="919">
                  <c:v>Relationship with neighbours</c:v>
                </c:pt>
                <c:pt idx="920">
                  <c:v>Relationship with neighbours</c:v>
                </c:pt>
                <c:pt idx="921">
                  <c:v>Relationship with neighbours</c:v>
                </c:pt>
                <c:pt idx="922">
                  <c:v>Relationship with neighbours</c:v>
                </c:pt>
                <c:pt idx="923">
                  <c:v>Relationship with neighbours</c:v>
                </c:pt>
                <c:pt idx="924">
                  <c:v>Neighbours by first name</c:v>
                </c:pt>
                <c:pt idx="925">
                  <c:v>Neighbours by first name</c:v>
                </c:pt>
                <c:pt idx="926">
                  <c:v>Neighbours by first name</c:v>
                </c:pt>
                <c:pt idx="927">
                  <c:v>Neighbours by first name</c:v>
                </c:pt>
                <c:pt idx="928">
                  <c:v>Neighbours by first name</c:v>
                </c:pt>
                <c:pt idx="929">
                  <c:v>Neighbours by first name</c:v>
                </c:pt>
                <c:pt idx="930">
                  <c:v>Neighbours by first name</c:v>
                </c:pt>
                <c:pt idx="931">
                  <c:v>Neighbours by first name</c:v>
                </c:pt>
                <c:pt idx="932">
                  <c:v>Neighbours by first name</c:v>
                </c:pt>
                <c:pt idx="933">
                  <c:v>Neighbours by first name</c:v>
                </c:pt>
                <c:pt idx="934">
                  <c:v>Neighbours by first name</c:v>
                </c:pt>
                <c:pt idx="935">
                  <c:v>Neighbours by first name</c:v>
                </c:pt>
                <c:pt idx="936">
                  <c:v>Neighbours by first name</c:v>
                </c:pt>
                <c:pt idx="937">
                  <c:v>Neighbours by first name</c:v>
                </c:pt>
                <c:pt idx="938">
                  <c:v>Neighbours by first name</c:v>
                </c:pt>
                <c:pt idx="939">
                  <c:v>Neighbours by first name</c:v>
                </c:pt>
                <c:pt idx="940">
                  <c:v>Neighbours by first name</c:v>
                </c:pt>
                <c:pt idx="941">
                  <c:v>Neighbours by first name</c:v>
                </c:pt>
                <c:pt idx="942">
                  <c:v>Neighbours by first name</c:v>
                </c:pt>
                <c:pt idx="943">
                  <c:v>Neighbours by first name</c:v>
                </c:pt>
                <c:pt idx="944">
                  <c:v>Neighbours by first name</c:v>
                </c:pt>
                <c:pt idx="945">
                  <c:v>Neighbours by first name</c:v>
                </c:pt>
                <c:pt idx="946">
                  <c:v>Neighbours by first name</c:v>
                </c:pt>
                <c:pt idx="947">
                  <c:v>Neighbours by first name</c:v>
                </c:pt>
                <c:pt idx="948">
                  <c:v>Neighbours by first name</c:v>
                </c:pt>
                <c:pt idx="949">
                  <c:v>Neighbours by first name</c:v>
                </c:pt>
                <c:pt idx="950">
                  <c:v>Neighbours by first name</c:v>
                </c:pt>
                <c:pt idx="951">
                  <c:v>Neighbours by first name</c:v>
                </c:pt>
                <c:pt idx="952">
                  <c:v>Neighbours by first name</c:v>
                </c:pt>
                <c:pt idx="953">
                  <c:v>Neighbours by first name</c:v>
                </c:pt>
                <c:pt idx="954">
                  <c:v>Neighbours by first name</c:v>
                </c:pt>
                <c:pt idx="955">
                  <c:v>Neighbours by first name</c:v>
                </c:pt>
                <c:pt idx="956">
                  <c:v>Neighbours by first name</c:v>
                </c:pt>
                <c:pt idx="957">
                  <c:v>Trust in work colleagues</c:v>
                </c:pt>
                <c:pt idx="958">
                  <c:v>Trust in work colleagues</c:v>
                </c:pt>
                <c:pt idx="959">
                  <c:v>Trust in work colleagues</c:v>
                </c:pt>
                <c:pt idx="960">
                  <c:v>Trust in work colleagues</c:v>
                </c:pt>
                <c:pt idx="961">
                  <c:v>Trust in work colleagues</c:v>
                </c:pt>
                <c:pt idx="962">
                  <c:v>Trust in work colleagues</c:v>
                </c:pt>
                <c:pt idx="963">
                  <c:v>Trust in work colleagues</c:v>
                </c:pt>
                <c:pt idx="964">
                  <c:v>Trust in work colleagues</c:v>
                </c:pt>
                <c:pt idx="965">
                  <c:v>Trust in work colleagues</c:v>
                </c:pt>
                <c:pt idx="966">
                  <c:v>Trust in work colleagues</c:v>
                </c:pt>
                <c:pt idx="967">
                  <c:v>Trust in work colleagues</c:v>
                </c:pt>
                <c:pt idx="968">
                  <c:v>Trust in work colleagues</c:v>
                </c:pt>
                <c:pt idx="969">
                  <c:v>Trust in work colleagues</c:v>
                </c:pt>
                <c:pt idx="970">
                  <c:v>Trust in work colleagues</c:v>
                </c:pt>
                <c:pt idx="971">
                  <c:v>Trust in work colleagues</c:v>
                </c:pt>
                <c:pt idx="972">
                  <c:v>Trust in work colleagues</c:v>
                </c:pt>
                <c:pt idx="973">
                  <c:v>Trust in work colleagues</c:v>
                </c:pt>
                <c:pt idx="974">
                  <c:v>Trust in work colleagues</c:v>
                </c:pt>
                <c:pt idx="975">
                  <c:v>Trust in work colleagues</c:v>
                </c:pt>
                <c:pt idx="976">
                  <c:v>Trust in work colleagues</c:v>
                </c:pt>
                <c:pt idx="977">
                  <c:v>Trust in work colleagues</c:v>
                </c:pt>
                <c:pt idx="978">
                  <c:v>Trust in work colleagues</c:v>
                </c:pt>
                <c:pt idx="979">
                  <c:v>Trust in work colleagues</c:v>
                </c:pt>
                <c:pt idx="980">
                  <c:v>Trust in work colleagues</c:v>
                </c:pt>
                <c:pt idx="981">
                  <c:v>Trust in work colleagues</c:v>
                </c:pt>
                <c:pt idx="982">
                  <c:v>Trust in work colleagues</c:v>
                </c:pt>
                <c:pt idx="983">
                  <c:v>Trust in work colleagues</c:v>
                </c:pt>
                <c:pt idx="984">
                  <c:v>Trust in work colleagues</c:v>
                </c:pt>
                <c:pt idx="985">
                  <c:v>Trust in work colleagues</c:v>
                </c:pt>
                <c:pt idx="986">
                  <c:v>Trust in work colleagues</c:v>
                </c:pt>
                <c:pt idx="987">
                  <c:v>Trust in work colleagues</c:v>
                </c:pt>
                <c:pt idx="988">
                  <c:v>Trust in work colleagues</c:v>
                </c:pt>
                <c:pt idx="989">
                  <c:v>Trust in work colleagues</c:v>
                </c:pt>
                <c:pt idx="990">
                  <c:v>Trust of local businesses</c:v>
                </c:pt>
                <c:pt idx="991">
                  <c:v>Trust of local businesses</c:v>
                </c:pt>
                <c:pt idx="992">
                  <c:v>Trust of local businesses</c:v>
                </c:pt>
                <c:pt idx="993">
                  <c:v>Trust of local businesses</c:v>
                </c:pt>
                <c:pt idx="994">
                  <c:v>Trust of local businesses</c:v>
                </c:pt>
                <c:pt idx="995">
                  <c:v>Trust of local businesses</c:v>
                </c:pt>
                <c:pt idx="996">
                  <c:v>Trust of local businesses</c:v>
                </c:pt>
                <c:pt idx="997">
                  <c:v>Trust of local businesses</c:v>
                </c:pt>
                <c:pt idx="998">
                  <c:v>Trust of local businesses</c:v>
                </c:pt>
                <c:pt idx="999">
                  <c:v>Trust of local businesses</c:v>
                </c:pt>
                <c:pt idx="1000">
                  <c:v>Trust of local businesses</c:v>
                </c:pt>
                <c:pt idx="1001">
                  <c:v>Trust of local businesses</c:v>
                </c:pt>
                <c:pt idx="1002">
                  <c:v>Trust of local businesses</c:v>
                </c:pt>
                <c:pt idx="1003">
                  <c:v>Trust of local businesses</c:v>
                </c:pt>
                <c:pt idx="1004">
                  <c:v>Trust of local businesses</c:v>
                </c:pt>
                <c:pt idx="1005">
                  <c:v>Trust of local businesses</c:v>
                </c:pt>
                <c:pt idx="1006">
                  <c:v>Trust of local businesses</c:v>
                </c:pt>
                <c:pt idx="1007">
                  <c:v>Trust of local businesses</c:v>
                </c:pt>
                <c:pt idx="1008">
                  <c:v>Trust of local businesses</c:v>
                </c:pt>
                <c:pt idx="1009">
                  <c:v>Trust of local businesses</c:v>
                </c:pt>
                <c:pt idx="1010">
                  <c:v>Trust of local businesses</c:v>
                </c:pt>
                <c:pt idx="1011">
                  <c:v>Trust of local businesses</c:v>
                </c:pt>
                <c:pt idx="1012">
                  <c:v>Trust of local businesses</c:v>
                </c:pt>
                <c:pt idx="1013">
                  <c:v>Trust of local businesses</c:v>
                </c:pt>
                <c:pt idx="1014">
                  <c:v>Trust of local businesses</c:v>
                </c:pt>
                <c:pt idx="1015">
                  <c:v>Trust of local businesses</c:v>
                </c:pt>
                <c:pt idx="1016">
                  <c:v>Trust of local businesses</c:v>
                </c:pt>
                <c:pt idx="1017">
                  <c:v>Trust of local businesses</c:v>
                </c:pt>
                <c:pt idx="1018">
                  <c:v>Trust of local businesses</c:v>
                </c:pt>
                <c:pt idx="1019">
                  <c:v>Trust of local businesses</c:v>
                </c:pt>
                <c:pt idx="1020">
                  <c:v>Trust of local businesses</c:v>
                </c:pt>
                <c:pt idx="1021">
                  <c:v>Trust of local businesses</c:v>
                </c:pt>
                <c:pt idx="1022">
                  <c:v>Trust of local businesses</c:v>
                </c:pt>
                <c:pt idx="1023">
                  <c:v>Trust in local politicians</c:v>
                </c:pt>
                <c:pt idx="1024">
                  <c:v>Trust in local politicians</c:v>
                </c:pt>
                <c:pt idx="1025">
                  <c:v>Trust in local politicians</c:v>
                </c:pt>
                <c:pt idx="1026">
                  <c:v>Trust in local politicians</c:v>
                </c:pt>
                <c:pt idx="1027">
                  <c:v>Trust in local politicians</c:v>
                </c:pt>
                <c:pt idx="1028">
                  <c:v>Trust in local politicians</c:v>
                </c:pt>
                <c:pt idx="1029">
                  <c:v>Trust in local politicians</c:v>
                </c:pt>
                <c:pt idx="1030">
                  <c:v>Trust in local politicians</c:v>
                </c:pt>
                <c:pt idx="1031">
                  <c:v>Trust in local politicians</c:v>
                </c:pt>
                <c:pt idx="1032">
                  <c:v>Trust in local politicians</c:v>
                </c:pt>
                <c:pt idx="1033">
                  <c:v>Trust in local politicians</c:v>
                </c:pt>
                <c:pt idx="1034">
                  <c:v>Trust in local politicians</c:v>
                </c:pt>
                <c:pt idx="1035">
                  <c:v>Trust in local politicians</c:v>
                </c:pt>
                <c:pt idx="1036">
                  <c:v>Trust in local politicians</c:v>
                </c:pt>
                <c:pt idx="1037">
                  <c:v>Trust in local politicians</c:v>
                </c:pt>
                <c:pt idx="1038">
                  <c:v>Trust in local politicians</c:v>
                </c:pt>
                <c:pt idx="1039">
                  <c:v>Trust in local politicians</c:v>
                </c:pt>
                <c:pt idx="1040">
                  <c:v>Trust in local politicians</c:v>
                </c:pt>
                <c:pt idx="1041">
                  <c:v>Trust in local politicians</c:v>
                </c:pt>
                <c:pt idx="1042">
                  <c:v>Trust in local politicians</c:v>
                </c:pt>
                <c:pt idx="1043">
                  <c:v>Trust in local politicians</c:v>
                </c:pt>
                <c:pt idx="1044">
                  <c:v>Trust in local politicians</c:v>
                </c:pt>
                <c:pt idx="1045">
                  <c:v>Trust in local politicians</c:v>
                </c:pt>
                <c:pt idx="1046">
                  <c:v>Trust in local politicians</c:v>
                </c:pt>
                <c:pt idx="1047">
                  <c:v>Trust in local politicians</c:v>
                </c:pt>
                <c:pt idx="1048">
                  <c:v>Trust in local politicians</c:v>
                </c:pt>
                <c:pt idx="1049">
                  <c:v>Trust in local politicians</c:v>
                </c:pt>
                <c:pt idx="1050">
                  <c:v>Trust in local politicians</c:v>
                </c:pt>
                <c:pt idx="1051">
                  <c:v>Trust in local politicians</c:v>
                </c:pt>
                <c:pt idx="1052">
                  <c:v>Trust in local politicians</c:v>
                </c:pt>
                <c:pt idx="1053">
                  <c:v>Trust in local politicians</c:v>
                </c:pt>
                <c:pt idx="1054">
                  <c:v>Trust in local politicians</c:v>
                </c:pt>
                <c:pt idx="1055">
                  <c:v>Trust in local politicians</c:v>
                </c:pt>
                <c:pt idx="1056">
                  <c:v>Trust of strangers</c:v>
                </c:pt>
                <c:pt idx="1057">
                  <c:v>Trust of strangers</c:v>
                </c:pt>
                <c:pt idx="1058">
                  <c:v>Trust of strangers</c:v>
                </c:pt>
                <c:pt idx="1059">
                  <c:v>Trust of strangers</c:v>
                </c:pt>
                <c:pt idx="1060">
                  <c:v>Trust of strangers</c:v>
                </c:pt>
                <c:pt idx="1061">
                  <c:v>Trust of strangers</c:v>
                </c:pt>
                <c:pt idx="1062">
                  <c:v>Trust of strangers</c:v>
                </c:pt>
                <c:pt idx="1063">
                  <c:v>Trust of strangers</c:v>
                </c:pt>
                <c:pt idx="1064">
                  <c:v>Trust of strangers</c:v>
                </c:pt>
                <c:pt idx="1065">
                  <c:v>Trust of strangers</c:v>
                </c:pt>
                <c:pt idx="1066">
                  <c:v>Trust of strangers</c:v>
                </c:pt>
                <c:pt idx="1067">
                  <c:v>Trust of strangers</c:v>
                </c:pt>
                <c:pt idx="1068">
                  <c:v>Trust of strangers</c:v>
                </c:pt>
                <c:pt idx="1069">
                  <c:v>Trust of strangers</c:v>
                </c:pt>
                <c:pt idx="1070">
                  <c:v>Trust of strangers</c:v>
                </c:pt>
                <c:pt idx="1071">
                  <c:v>Trust of strangers</c:v>
                </c:pt>
                <c:pt idx="1072">
                  <c:v>Trust of strangers</c:v>
                </c:pt>
                <c:pt idx="1073">
                  <c:v>Trust of strangers</c:v>
                </c:pt>
                <c:pt idx="1074">
                  <c:v>Trust of strangers</c:v>
                </c:pt>
                <c:pt idx="1075">
                  <c:v>Trust of strangers</c:v>
                </c:pt>
                <c:pt idx="1076">
                  <c:v>Trust of strangers</c:v>
                </c:pt>
                <c:pt idx="1077">
                  <c:v>Trust of strangers</c:v>
                </c:pt>
                <c:pt idx="1078">
                  <c:v>Trust of strangers</c:v>
                </c:pt>
                <c:pt idx="1079">
                  <c:v>Trust of strangers</c:v>
                </c:pt>
                <c:pt idx="1080">
                  <c:v>Trust of strangers</c:v>
                </c:pt>
                <c:pt idx="1081">
                  <c:v>Trust of strangers</c:v>
                </c:pt>
                <c:pt idx="1082">
                  <c:v>Trust of strangers</c:v>
                </c:pt>
                <c:pt idx="1083">
                  <c:v>Trust of strangers</c:v>
                </c:pt>
                <c:pt idx="1084">
                  <c:v>Trust of strangers</c:v>
                </c:pt>
                <c:pt idx="1085">
                  <c:v>Trust of strangers</c:v>
                </c:pt>
                <c:pt idx="1086">
                  <c:v>Trust of strangers</c:v>
                </c:pt>
                <c:pt idx="1087">
                  <c:v>Trust of strangers</c:v>
                </c:pt>
                <c:pt idx="1088">
                  <c:v>Trust of strangers</c:v>
                </c:pt>
                <c:pt idx="1089">
                  <c:v>Feeling safe at night</c:v>
                </c:pt>
                <c:pt idx="1090">
                  <c:v>Feeling safe at night</c:v>
                </c:pt>
                <c:pt idx="1091">
                  <c:v>Feeling safe at night</c:v>
                </c:pt>
                <c:pt idx="1092">
                  <c:v>Feeling safe at night</c:v>
                </c:pt>
                <c:pt idx="1093">
                  <c:v>Feeling safe at night</c:v>
                </c:pt>
                <c:pt idx="1094">
                  <c:v>Feeling safe at night</c:v>
                </c:pt>
                <c:pt idx="1095">
                  <c:v>Feeling safe at night</c:v>
                </c:pt>
                <c:pt idx="1096">
                  <c:v>Feeling safe at night</c:v>
                </c:pt>
                <c:pt idx="1097">
                  <c:v>Feeling safe at night</c:v>
                </c:pt>
                <c:pt idx="1098">
                  <c:v>Feeling safe at night</c:v>
                </c:pt>
                <c:pt idx="1099">
                  <c:v>Feeling safe at night</c:v>
                </c:pt>
                <c:pt idx="1100">
                  <c:v>Feeling safe at night</c:v>
                </c:pt>
                <c:pt idx="1101">
                  <c:v>Feeling safe at night</c:v>
                </c:pt>
                <c:pt idx="1102">
                  <c:v>Feeling safe at night</c:v>
                </c:pt>
                <c:pt idx="1103">
                  <c:v>Feeling safe at night</c:v>
                </c:pt>
                <c:pt idx="1104">
                  <c:v>Feeling safe at night</c:v>
                </c:pt>
                <c:pt idx="1105">
                  <c:v>Feeling safe at night</c:v>
                </c:pt>
                <c:pt idx="1106">
                  <c:v>Feeling safe at night</c:v>
                </c:pt>
                <c:pt idx="1107">
                  <c:v>Feeling safe at night</c:v>
                </c:pt>
                <c:pt idx="1108">
                  <c:v>Feeling safe at night</c:v>
                </c:pt>
                <c:pt idx="1109">
                  <c:v>Feeling safe at night</c:v>
                </c:pt>
                <c:pt idx="1110">
                  <c:v>Feeling safe at night</c:v>
                </c:pt>
                <c:pt idx="1111">
                  <c:v>Feeling safe at night</c:v>
                </c:pt>
                <c:pt idx="1112">
                  <c:v>Feeling safe at night</c:v>
                </c:pt>
                <c:pt idx="1113">
                  <c:v>Feeling safe at night</c:v>
                </c:pt>
                <c:pt idx="1114">
                  <c:v>Feeling safe at night</c:v>
                </c:pt>
                <c:pt idx="1115">
                  <c:v>Feeling safe at night</c:v>
                </c:pt>
                <c:pt idx="1116">
                  <c:v>Feeling safe at night</c:v>
                </c:pt>
                <c:pt idx="1117">
                  <c:v>Feeling safe at night</c:v>
                </c:pt>
                <c:pt idx="1118">
                  <c:v>Feeling safe at night</c:v>
                </c:pt>
                <c:pt idx="1119">
                  <c:v>Feeling safe at night</c:v>
                </c:pt>
                <c:pt idx="1120">
                  <c:v>Feeling safe at night</c:v>
                </c:pt>
                <c:pt idx="1121">
                  <c:v>Feeling safe at night</c:v>
                </c:pt>
                <c:pt idx="1122">
                  <c:v>Comfortable in my neighbourhood</c:v>
                </c:pt>
                <c:pt idx="1123">
                  <c:v>Comfortable in my neighbourhood</c:v>
                </c:pt>
                <c:pt idx="1124">
                  <c:v>Comfortable in my neighbourhood</c:v>
                </c:pt>
                <c:pt idx="1125">
                  <c:v>Comfortable in my neighbourhood</c:v>
                </c:pt>
                <c:pt idx="1126">
                  <c:v>Comfortable in my neighbourhood</c:v>
                </c:pt>
                <c:pt idx="1127">
                  <c:v>Comfortable in my neighbourhood</c:v>
                </c:pt>
                <c:pt idx="1128">
                  <c:v>Comfortable in my neighbourhood</c:v>
                </c:pt>
                <c:pt idx="1129">
                  <c:v>Comfortable in my neighbourhood</c:v>
                </c:pt>
                <c:pt idx="1130">
                  <c:v>Comfortable in my neighbourhood</c:v>
                </c:pt>
                <c:pt idx="1131">
                  <c:v>Comfortable in my neighbourhood</c:v>
                </c:pt>
                <c:pt idx="1132">
                  <c:v>Comfortable in my neighbourhood</c:v>
                </c:pt>
                <c:pt idx="1133">
                  <c:v>Comfortable in my neighbourhood</c:v>
                </c:pt>
                <c:pt idx="1134">
                  <c:v>Comfortable in my neighbourhood</c:v>
                </c:pt>
                <c:pt idx="1135">
                  <c:v>Comfortable in my neighbourhood</c:v>
                </c:pt>
                <c:pt idx="1136">
                  <c:v>Comfortable in my neighbourhood</c:v>
                </c:pt>
                <c:pt idx="1137">
                  <c:v>Comfortable in my neighbourhood</c:v>
                </c:pt>
                <c:pt idx="1138">
                  <c:v>Comfortable in my neighbourhood</c:v>
                </c:pt>
                <c:pt idx="1139">
                  <c:v>Comfortable in my neighbourhood</c:v>
                </c:pt>
                <c:pt idx="1140">
                  <c:v>Comfortable in my neighbourhood</c:v>
                </c:pt>
                <c:pt idx="1141">
                  <c:v>Comfortable in my neighbourhood</c:v>
                </c:pt>
                <c:pt idx="1142">
                  <c:v>Comfortable in my neighbourhood</c:v>
                </c:pt>
                <c:pt idx="1143">
                  <c:v>Comfortable in my neighbourhood</c:v>
                </c:pt>
                <c:pt idx="1144">
                  <c:v>Comfortable in my neighbourhood</c:v>
                </c:pt>
                <c:pt idx="1145">
                  <c:v>Comfortable in my neighbourhood</c:v>
                </c:pt>
                <c:pt idx="1146">
                  <c:v>Comfortable in my neighbourhood</c:v>
                </c:pt>
                <c:pt idx="1147">
                  <c:v>Comfortable in my neighbourhood</c:v>
                </c:pt>
                <c:pt idx="1148">
                  <c:v>Comfortable in my neighbourhood</c:v>
                </c:pt>
                <c:pt idx="1149">
                  <c:v>Comfortable in my neighbourhood</c:v>
                </c:pt>
                <c:pt idx="1150">
                  <c:v>Comfortable in my neighbourhood</c:v>
                </c:pt>
                <c:pt idx="1151">
                  <c:v>Comfortable in my neighbourhood</c:v>
                </c:pt>
                <c:pt idx="1152">
                  <c:v>Comfortable in my neighbourhood</c:v>
                </c:pt>
                <c:pt idx="1153">
                  <c:v>Comfortable in my neighbourhood</c:v>
                </c:pt>
                <c:pt idx="1154">
                  <c:v>Comfortable in my neighbourhood</c:v>
                </c:pt>
                <c:pt idx="1155">
                  <c:v>Relationship with Nature</c:v>
                </c:pt>
                <c:pt idx="1156">
                  <c:v>Relationship with Nature</c:v>
                </c:pt>
                <c:pt idx="1157">
                  <c:v>Relationship with Nature</c:v>
                </c:pt>
                <c:pt idx="1158">
                  <c:v>Relationship with Nature</c:v>
                </c:pt>
                <c:pt idx="1159">
                  <c:v>Relationship with Nature</c:v>
                </c:pt>
                <c:pt idx="1160">
                  <c:v>Relationship with Nature</c:v>
                </c:pt>
                <c:pt idx="1161">
                  <c:v>Relationship with Nature</c:v>
                </c:pt>
                <c:pt idx="1162">
                  <c:v>Relationship with Nature</c:v>
                </c:pt>
                <c:pt idx="1163">
                  <c:v>Relationship with Nature</c:v>
                </c:pt>
                <c:pt idx="1164">
                  <c:v>Relationship with Nature</c:v>
                </c:pt>
                <c:pt idx="1165">
                  <c:v>Relationship with Nature</c:v>
                </c:pt>
                <c:pt idx="1166">
                  <c:v>Relationship with Nature</c:v>
                </c:pt>
                <c:pt idx="1167">
                  <c:v>Relationship with Nature</c:v>
                </c:pt>
                <c:pt idx="1168">
                  <c:v>Relationship with Nature</c:v>
                </c:pt>
                <c:pt idx="1169">
                  <c:v>Relationship with Nature</c:v>
                </c:pt>
                <c:pt idx="1170">
                  <c:v>Relationship with Nature</c:v>
                </c:pt>
                <c:pt idx="1171">
                  <c:v>Relationship with Nature</c:v>
                </c:pt>
                <c:pt idx="1172">
                  <c:v>Relationship with Nature</c:v>
                </c:pt>
                <c:pt idx="1173">
                  <c:v>Relationship with Nature</c:v>
                </c:pt>
                <c:pt idx="1174">
                  <c:v>Relationship with Nature</c:v>
                </c:pt>
                <c:pt idx="1175">
                  <c:v>Relationship with Nature</c:v>
                </c:pt>
                <c:pt idx="1176">
                  <c:v>Relationship with Nature</c:v>
                </c:pt>
                <c:pt idx="1177">
                  <c:v>Relationship with Nature</c:v>
                </c:pt>
                <c:pt idx="1178">
                  <c:v>Relationship with Nature</c:v>
                </c:pt>
                <c:pt idx="1179">
                  <c:v>Relationship with Nature</c:v>
                </c:pt>
                <c:pt idx="1180">
                  <c:v>Relationship with Nature</c:v>
                </c:pt>
                <c:pt idx="1181">
                  <c:v>Relationship with Nature</c:v>
                </c:pt>
                <c:pt idx="1182">
                  <c:v>Relationship with Nature</c:v>
                </c:pt>
                <c:pt idx="1183">
                  <c:v>Relationship with Nature</c:v>
                </c:pt>
                <c:pt idx="1184">
                  <c:v>Relationship with Nature</c:v>
                </c:pt>
                <c:pt idx="1185">
                  <c:v>Relationship with Nature</c:v>
                </c:pt>
                <c:pt idx="1186">
                  <c:v>Relationship with Nature</c:v>
                </c:pt>
                <c:pt idx="1187">
                  <c:v>Relationship with Nature</c:v>
                </c:pt>
                <c:pt idx="1188">
                  <c:v>Natural environment quality</c:v>
                </c:pt>
                <c:pt idx="1189">
                  <c:v>Natural environment quality</c:v>
                </c:pt>
                <c:pt idx="1190">
                  <c:v>Natural environment quality</c:v>
                </c:pt>
                <c:pt idx="1191">
                  <c:v>Natural environment quality</c:v>
                </c:pt>
                <c:pt idx="1192">
                  <c:v>Natural environment quality</c:v>
                </c:pt>
                <c:pt idx="1193">
                  <c:v>Natural environment quality</c:v>
                </c:pt>
                <c:pt idx="1194">
                  <c:v>Natural environment quality</c:v>
                </c:pt>
                <c:pt idx="1195">
                  <c:v>Natural environment quality</c:v>
                </c:pt>
                <c:pt idx="1196">
                  <c:v>Natural environment quality</c:v>
                </c:pt>
                <c:pt idx="1197">
                  <c:v>Natural environment quality</c:v>
                </c:pt>
                <c:pt idx="1198">
                  <c:v>Natural environment quality</c:v>
                </c:pt>
                <c:pt idx="1199">
                  <c:v>Natural environment quality</c:v>
                </c:pt>
                <c:pt idx="1200">
                  <c:v>Natural environment quality</c:v>
                </c:pt>
                <c:pt idx="1201">
                  <c:v>Natural environment quality</c:v>
                </c:pt>
                <c:pt idx="1202">
                  <c:v>Natural environment quality</c:v>
                </c:pt>
                <c:pt idx="1203">
                  <c:v>Natural environment quality</c:v>
                </c:pt>
                <c:pt idx="1204">
                  <c:v>Natural environment quality</c:v>
                </c:pt>
                <c:pt idx="1205">
                  <c:v>Natural environment quality</c:v>
                </c:pt>
                <c:pt idx="1206">
                  <c:v>Natural environment quality</c:v>
                </c:pt>
                <c:pt idx="1207">
                  <c:v>Natural environment quality</c:v>
                </c:pt>
                <c:pt idx="1208">
                  <c:v>Natural environment quality</c:v>
                </c:pt>
                <c:pt idx="1209">
                  <c:v>Natural environment quality</c:v>
                </c:pt>
                <c:pt idx="1210">
                  <c:v>Natural environment quality</c:v>
                </c:pt>
                <c:pt idx="1211">
                  <c:v>Natural environment quality</c:v>
                </c:pt>
                <c:pt idx="1212">
                  <c:v>Natural environment quality</c:v>
                </c:pt>
                <c:pt idx="1213">
                  <c:v>Natural environment quality</c:v>
                </c:pt>
                <c:pt idx="1214">
                  <c:v>Natural environment quality</c:v>
                </c:pt>
                <c:pt idx="1215">
                  <c:v>Natural environment quality</c:v>
                </c:pt>
                <c:pt idx="1216">
                  <c:v>Natural environment quality</c:v>
                </c:pt>
                <c:pt idx="1217">
                  <c:v>Natural environment quality</c:v>
                </c:pt>
                <c:pt idx="1218">
                  <c:v>Natural environment quality</c:v>
                </c:pt>
                <c:pt idx="1219">
                  <c:v>Natural environment quality</c:v>
                </c:pt>
                <c:pt idx="1220">
                  <c:v>Natural environment quality</c:v>
                </c:pt>
              </c:strCache>
            </c:strRef>
          </c:cat>
          <c:val>
            <c:numRef>
              <c:f>'Happiness Flowers'!$E$3:$E$1224</c:f>
              <c:numCache>
                <c:formatCode>_(* #,##0.00_);_(* \(#,##0.00\);_(* "-"??_);_(@_)</c:formatCode>
                <c:ptCount val="1221"/>
                <c:pt idx="0">
                  <c:v>1.5999999999999992</c:v>
                </c:pt>
                <c:pt idx="1">
                  <c:v>1.9999999999999991</c:v>
                </c:pt>
                <c:pt idx="2">
                  <c:v>2.399999999999999</c:v>
                </c:pt>
                <c:pt idx="3">
                  <c:v>2.7999999999999989</c:v>
                </c:pt>
                <c:pt idx="4">
                  <c:v>3.1999999999999988</c:v>
                </c:pt>
                <c:pt idx="5">
                  <c:v>3.5999999999999988</c:v>
                </c:pt>
                <c:pt idx="6">
                  <c:v>3.9999999999999987</c:v>
                </c:pt>
                <c:pt idx="7">
                  <c:v>4.3999999999999986</c:v>
                </c:pt>
                <c:pt idx="8">
                  <c:v>4.7999999999999989</c:v>
                </c:pt>
                <c:pt idx="9">
                  <c:v>5.1999999999999993</c:v>
                </c:pt>
                <c:pt idx="10">
                  <c:v>5.5999999999999988</c:v>
                </c:pt>
                <c:pt idx="11">
                  <c:v>5.9999999999999982</c:v>
                </c:pt>
                <c:pt idx="12">
                  <c:v>6.3999999999999986</c:v>
                </c:pt>
                <c:pt idx="13">
                  <c:v>6.7999999999999989</c:v>
                </c:pt>
                <c:pt idx="14">
                  <c:v>7.1999999999999993</c:v>
                </c:pt>
                <c:pt idx="15">
                  <c:v>7.6</c:v>
                </c:pt>
                <c:pt idx="16">
                  <c:v>8</c:v>
                </c:pt>
                <c:pt idx="17">
                  <c:v>7.6</c:v>
                </c:pt>
                <c:pt idx="18">
                  <c:v>7.1999999999999993</c:v>
                </c:pt>
                <c:pt idx="19">
                  <c:v>6.7999999999999989</c:v>
                </c:pt>
                <c:pt idx="20">
                  <c:v>6.3999999999999986</c:v>
                </c:pt>
                <c:pt idx="21">
                  <c:v>5.9999999999999982</c:v>
                </c:pt>
                <c:pt idx="22">
                  <c:v>5.5999999999999988</c:v>
                </c:pt>
                <c:pt idx="23">
                  <c:v>5.1999999999999993</c:v>
                </c:pt>
                <c:pt idx="24">
                  <c:v>4.7999999999999989</c:v>
                </c:pt>
                <c:pt idx="25">
                  <c:v>4.3999999999999986</c:v>
                </c:pt>
                <c:pt idx="26">
                  <c:v>3.9999999999999987</c:v>
                </c:pt>
                <c:pt idx="27">
                  <c:v>3.5999999999999988</c:v>
                </c:pt>
                <c:pt idx="28">
                  <c:v>3.1999999999999988</c:v>
                </c:pt>
                <c:pt idx="29">
                  <c:v>2.7999999999999989</c:v>
                </c:pt>
                <c:pt idx="30">
                  <c:v>2.399999999999999</c:v>
                </c:pt>
                <c:pt idx="31">
                  <c:v>1.9999999999999991</c:v>
                </c:pt>
                <c:pt idx="32">
                  <c:v>1.5999999999999992</c:v>
                </c:pt>
                <c:pt idx="33">
                  <c:v>1.5999999999999992</c:v>
                </c:pt>
                <c:pt idx="34">
                  <c:v>1.9999999999999991</c:v>
                </c:pt>
                <c:pt idx="35">
                  <c:v>2.399999999999999</c:v>
                </c:pt>
                <c:pt idx="36">
                  <c:v>2.7999999999999989</c:v>
                </c:pt>
                <c:pt idx="37">
                  <c:v>3.1999999999999988</c:v>
                </c:pt>
                <c:pt idx="38">
                  <c:v>3.5999999999999988</c:v>
                </c:pt>
                <c:pt idx="39">
                  <c:v>3.9999999999999987</c:v>
                </c:pt>
                <c:pt idx="40">
                  <c:v>4.3999999999999986</c:v>
                </c:pt>
                <c:pt idx="41">
                  <c:v>4.7999999999999989</c:v>
                </c:pt>
                <c:pt idx="42">
                  <c:v>5.1999999999999993</c:v>
                </c:pt>
                <c:pt idx="43">
                  <c:v>5.5999999999999988</c:v>
                </c:pt>
                <c:pt idx="44">
                  <c:v>5.9999999999999982</c:v>
                </c:pt>
                <c:pt idx="45">
                  <c:v>6.3999999999999986</c:v>
                </c:pt>
                <c:pt idx="46">
                  <c:v>6.7999999999999989</c:v>
                </c:pt>
                <c:pt idx="47">
                  <c:v>7.1999999999999993</c:v>
                </c:pt>
                <c:pt idx="48">
                  <c:v>7.6</c:v>
                </c:pt>
                <c:pt idx="49">
                  <c:v>8</c:v>
                </c:pt>
                <c:pt idx="50">
                  <c:v>7.6</c:v>
                </c:pt>
                <c:pt idx="51">
                  <c:v>7.1999999999999993</c:v>
                </c:pt>
                <c:pt idx="52">
                  <c:v>6.7999999999999989</c:v>
                </c:pt>
                <c:pt idx="53">
                  <c:v>6.3999999999999986</c:v>
                </c:pt>
                <c:pt idx="54">
                  <c:v>5.9999999999999982</c:v>
                </c:pt>
                <c:pt idx="55">
                  <c:v>5.5999999999999988</c:v>
                </c:pt>
                <c:pt idx="56">
                  <c:v>5.1999999999999993</c:v>
                </c:pt>
                <c:pt idx="57">
                  <c:v>4.7999999999999989</c:v>
                </c:pt>
                <c:pt idx="58">
                  <c:v>4.3999999999999986</c:v>
                </c:pt>
                <c:pt idx="59">
                  <c:v>3.9999999999999987</c:v>
                </c:pt>
                <c:pt idx="60">
                  <c:v>3.5999999999999988</c:v>
                </c:pt>
                <c:pt idx="61">
                  <c:v>3.1999999999999988</c:v>
                </c:pt>
                <c:pt idx="62">
                  <c:v>2.7999999999999989</c:v>
                </c:pt>
                <c:pt idx="63">
                  <c:v>2.399999999999999</c:v>
                </c:pt>
                <c:pt idx="64">
                  <c:v>1.9999999999999991</c:v>
                </c:pt>
                <c:pt idx="65">
                  <c:v>1.5999999999999992</c:v>
                </c:pt>
                <c:pt idx="66">
                  <c:v>1.8</c:v>
                </c:pt>
                <c:pt idx="67">
                  <c:v>2.25</c:v>
                </c:pt>
                <c:pt idx="68">
                  <c:v>2.6999999999999997</c:v>
                </c:pt>
                <c:pt idx="69">
                  <c:v>3.1499999999999995</c:v>
                </c:pt>
                <c:pt idx="70">
                  <c:v>3.5999999999999996</c:v>
                </c:pt>
                <c:pt idx="71">
                  <c:v>4.05</c:v>
                </c:pt>
                <c:pt idx="72">
                  <c:v>4.5</c:v>
                </c:pt>
                <c:pt idx="73">
                  <c:v>4.95</c:v>
                </c:pt>
                <c:pt idx="74">
                  <c:v>5.4</c:v>
                </c:pt>
                <c:pt idx="75">
                  <c:v>5.8500000000000005</c:v>
                </c:pt>
                <c:pt idx="76">
                  <c:v>6.3000000000000007</c:v>
                </c:pt>
                <c:pt idx="77">
                  <c:v>6.7500000000000009</c:v>
                </c:pt>
                <c:pt idx="78">
                  <c:v>7.2000000000000011</c:v>
                </c:pt>
                <c:pt idx="79">
                  <c:v>7.6500000000000012</c:v>
                </c:pt>
                <c:pt idx="80">
                  <c:v>8.1000000000000014</c:v>
                </c:pt>
                <c:pt idx="81">
                  <c:v>8.5500000000000007</c:v>
                </c:pt>
                <c:pt idx="82">
                  <c:v>9</c:v>
                </c:pt>
                <c:pt idx="83">
                  <c:v>8.5500000000000007</c:v>
                </c:pt>
                <c:pt idx="84">
                  <c:v>8.1000000000000014</c:v>
                </c:pt>
                <c:pt idx="85">
                  <c:v>7.6500000000000012</c:v>
                </c:pt>
                <c:pt idx="86">
                  <c:v>7.2000000000000011</c:v>
                </c:pt>
                <c:pt idx="87">
                  <c:v>6.7500000000000009</c:v>
                </c:pt>
                <c:pt idx="88">
                  <c:v>6.3000000000000007</c:v>
                </c:pt>
                <c:pt idx="89">
                  <c:v>5.8500000000000005</c:v>
                </c:pt>
                <c:pt idx="90">
                  <c:v>5.4</c:v>
                </c:pt>
                <c:pt idx="91">
                  <c:v>4.95</c:v>
                </c:pt>
                <c:pt idx="92">
                  <c:v>4.5</c:v>
                </c:pt>
                <c:pt idx="93">
                  <c:v>4.05</c:v>
                </c:pt>
                <c:pt idx="94">
                  <c:v>3.5999999999999996</c:v>
                </c:pt>
                <c:pt idx="95">
                  <c:v>3.1499999999999995</c:v>
                </c:pt>
                <c:pt idx="96">
                  <c:v>2.6999999999999997</c:v>
                </c:pt>
                <c:pt idx="97">
                  <c:v>2.25</c:v>
                </c:pt>
                <c:pt idx="98">
                  <c:v>1.8</c:v>
                </c:pt>
                <c:pt idx="99">
                  <c:v>1.8</c:v>
                </c:pt>
                <c:pt idx="100">
                  <c:v>2.25</c:v>
                </c:pt>
                <c:pt idx="101">
                  <c:v>2.6999999999999997</c:v>
                </c:pt>
                <c:pt idx="102">
                  <c:v>3.1499999999999995</c:v>
                </c:pt>
                <c:pt idx="103">
                  <c:v>3.5999999999999996</c:v>
                </c:pt>
                <c:pt idx="104">
                  <c:v>4.05</c:v>
                </c:pt>
                <c:pt idx="105">
                  <c:v>4.5</c:v>
                </c:pt>
                <c:pt idx="106">
                  <c:v>4.95</c:v>
                </c:pt>
                <c:pt idx="107">
                  <c:v>5.4</c:v>
                </c:pt>
                <c:pt idx="108">
                  <c:v>5.8500000000000005</c:v>
                </c:pt>
                <c:pt idx="109">
                  <c:v>6.3000000000000007</c:v>
                </c:pt>
                <c:pt idx="110">
                  <c:v>6.7500000000000009</c:v>
                </c:pt>
                <c:pt idx="111">
                  <c:v>7.2000000000000011</c:v>
                </c:pt>
                <c:pt idx="112">
                  <c:v>7.6500000000000012</c:v>
                </c:pt>
                <c:pt idx="113">
                  <c:v>8.1000000000000014</c:v>
                </c:pt>
                <c:pt idx="114">
                  <c:v>8.5500000000000007</c:v>
                </c:pt>
                <c:pt idx="115">
                  <c:v>9</c:v>
                </c:pt>
                <c:pt idx="116">
                  <c:v>8.5500000000000007</c:v>
                </c:pt>
                <c:pt idx="117">
                  <c:v>8.1000000000000014</c:v>
                </c:pt>
                <c:pt idx="118">
                  <c:v>7.6500000000000012</c:v>
                </c:pt>
                <c:pt idx="119">
                  <c:v>7.2000000000000011</c:v>
                </c:pt>
                <c:pt idx="120">
                  <c:v>6.7500000000000009</c:v>
                </c:pt>
                <c:pt idx="121">
                  <c:v>6.3000000000000007</c:v>
                </c:pt>
                <c:pt idx="122">
                  <c:v>5.8500000000000005</c:v>
                </c:pt>
                <c:pt idx="123">
                  <c:v>5.4</c:v>
                </c:pt>
                <c:pt idx="124">
                  <c:v>4.95</c:v>
                </c:pt>
                <c:pt idx="125">
                  <c:v>4.5</c:v>
                </c:pt>
                <c:pt idx="126">
                  <c:v>4.05</c:v>
                </c:pt>
                <c:pt idx="127">
                  <c:v>3.5999999999999996</c:v>
                </c:pt>
                <c:pt idx="128">
                  <c:v>3.1499999999999995</c:v>
                </c:pt>
                <c:pt idx="129">
                  <c:v>2.6999999999999997</c:v>
                </c:pt>
                <c:pt idx="130">
                  <c:v>2.25</c:v>
                </c:pt>
                <c:pt idx="131">
                  <c:v>1.8</c:v>
                </c:pt>
                <c:pt idx="132">
                  <c:v>1.5999999999999992</c:v>
                </c:pt>
                <c:pt idx="133">
                  <c:v>1.9999999999999991</c:v>
                </c:pt>
                <c:pt idx="134">
                  <c:v>2.399999999999999</c:v>
                </c:pt>
                <c:pt idx="135">
                  <c:v>2.7999999999999989</c:v>
                </c:pt>
                <c:pt idx="136">
                  <c:v>3.1999999999999988</c:v>
                </c:pt>
                <c:pt idx="137">
                  <c:v>3.5999999999999988</c:v>
                </c:pt>
                <c:pt idx="138">
                  <c:v>3.9999999999999987</c:v>
                </c:pt>
                <c:pt idx="139">
                  <c:v>4.3999999999999986</c:v>
                </c:pt>
                <c:pt idx="140">
                  <c:v>4.7999999999999989</c:v>
                </c:pt>
                <c:pt idx="141">
                  <c:v>5.1999999999999993</c:v>
                </c:pt>
                <c:pt idx="142">
                  <c:v>5.5999999999999988</c:v>
                </c:pt>
                <c:pt idx="143">
                  <c:v>5.9999999999999982</c:v>
                </c:pt>
                <c:pt idx="144">
                  <c:v>6.3999999999999986</c:v>
                </c:pt>
                <c:pt idx="145">
                  <c:v>6.7999999999999989</c:v>
                </c:pt>
                <c:pt idx="146">
                  <c:v>7.1999999999999993</c:v>
                </c:pt>
                <c:pt idx="147">
                  <c:v>7.6</c:v>
                </c:pt>
                <c:pt idx="148">
                  <c:v>8</c:v>
                </c:pt>
                <c:pt idx="149">
                  <c:v>7.6</c:v>
                </c:pt>
                <c:pt idx="150">
                  <c:v>7.1999999999999993</c:v>
                </c:pt>
                <c:pt idx="151">
                  <c:v>6.7999999999999989</c:v>
                </c:pt>
                <c:pt idx="152">
                  <c:v>6.3999999999999986</c:v>
                </c:pt>
                <c:pt idx="153">
                  <c:v>5.9999999999999982</c:v>
                </c:pt>
                <c:pt idx="154">
                  <c:v>5.5999999999999988</c:v>
                </c:pt>
                <c:pt idx="155">
                  <c:v>5.1999999999999993</c:v>
                </c:pt>
                <c:pt idx="156">
                  <c:v>4.7999999999999989</c:v>
                </c:pt>
                <c:pt idx="157">
                  <c:v>4.3999999999999986</c:v>
                </c:pt>
                <c:pt idx="158">
                  <c:v>3.9999999999999987</c:v>
                </c:pt>
                <c:pt idx="159">
                  <c:v>3.5999999999999988</c:v>
                </c:pt>
                <c:pt idx="160">
                  <c:v>3.1999999999999988</c:v>
                </c:pt>
                <c:pt idx="161">
                  <c:v>2.7999999999999989</c:v>
                </c:pt>
                <c:pt idx="162">
                  <c:v>2.399999999999999</c:v>
                </c:pt>
                <c:pt idx="163">
                  <c:v>1.9999999999999991</c:v>
                </c:pt>
                <c:pt idx="164">
                  <c:v>1.5999999999999992</c:v>
                </c:pt>
                <c:pt idx="165">
                  <c:v>2</c:v>
                </c:pt>
                <c:pt idx="166">
                  <c:v>2.5</c:v>
                </c:pt>
                <c:pt idx="167">
                  <c:v>3</c:v>
                </c:pt>
                <c:pt idx="168">
                  <c:v>3.5</c:v>
                </c:pt>
                <c:pt idx="169">
                  <c:v>4</c:v>
                </c:pt>
                <c:pt idx="170">
                  <c:v>4.5</c:v>
                </c:pt>
                <c:pt idx="171">
                  <c:v>5</c:v>
                </c:pt>
                <c:pt idx="172">
                  <c:v>5.5</c:v>
                </c:pt>
                <c:pt idx="173">
                  <c:v>6</c:v>
                </c:pt>
                <c:pt idx="174">
                  <c:v>6.5</c:v>
                </c:pt>
                <c:pt idx="175">
                  <c:v>7</c:v>
                </c:pt>
                <c:pt idx="176">
                  <c:v>7.5</c:v>
                </c:pt>
                <c:pt idx="177">
                  <c:v>8</c:v>
                </c:pt>
                <c:pt idx="178">
                  <c:v>8.5</c:v>
                </c:pt>
                <c:pt idx="179">
                  <c:v>9</c:v>
                </c:pt>
                <c:pt idx="180">
                  <c:v>9.5</c:v>
                </c:pt>
                <c:pt idx="181">
                  <c:v>10</c:v>
                </c:pt>
                <c:pt idx="182">
                  <c:v>9.5</c:v>
                </c:pt>
                <c:pt idx="183">
                  <c:v>9</c:v>
                </c:pt>
                <c:pt idx="184">
                  <c:v>8.5</c:v>
                </c:pt>
                <c:pt idx="185">
                  <c:v>8</c:v>
                </c:pt>
                <c:pt idx="186">
                  <c:v>7.5</c:v>
                </c:pt>
                <c:pt idx="187">
                  <c:v>7</c:v>
                </c:pt>
                <c:pt idx="188">
                  <c:v>6.5</c:v>
                </c:pt>
                <c:pt idx="189">
                  <c:v>6</c:v>
                </c:pt>
                <c:pt idx="190">
                  <c:v>5.5</c:v>
                </c:pt>
                <c:pt idx="191">
                  <c:v>5</c:v>
                </c:pt>
                <c:pt idx="192">
                  <c:v>4.5</c:v>
                </c:pt>
                <c:pt idx="193">
                  <c:v>4</c:v>
                </c:pt>
                <c:pt idx="194">
                  <c:v>3.5</c:v>
                </c:pt>
                <c:pt idx="195">
                  <c:v>3</c:v>
                </c:pt>
                <c:pt idx="196">
                  <c:v>2.5</c:v>
                </c:pt>
                <c:pt idx="197">
                  <c:v>2</c:v>
                </c:pt>
                <c:pt idx="198">
                  <c:v>1.8</c:v>
                </c:pt>
                <c:pt idx="199">
                  <c:v>2.25</c:v>
                </c:pt>
                <c:pt idx="200">
                  <c:v>2.6999999999999997</c:v>
                </c:pt>
                <c:pt idx="201">
                  <c:v>3.1499999999999995</c:v>
                </c:pt>
                <c:pt idx="202">
                  <c:v>3.5999999999999996</c:v>
                </c:pt>
                <c:pt idx="203">
                  <c:v>4.05</c:v>
                </c:pt>
                <c:pt idx="204">
                  <c:v>4.5</c:v>
                </c:pt>
                <c:pt idx="205">
                  <c:v>4.95</c:v>
                </c:pt>
                <c:pt idx="206">
                  <c:v>5.4</c:v>
                </c:pt>
                <c:pt idx="207">
                  <c:v>5.8500000000000005</c:v>
                </c:pt>
                <c:pt idx="208">
                  <c:v>6.3000000000000007</c:v>
                </c:pt>
                <c:pt idx="209">
                  <c:v>6.7500000000000009</c:v>
                </c:pt>
                <c:pt idx="210">
                  <c:v>7.2000000000000011</c:v>
                </c:pt>
                <c:pt idx="211">
                  <c:v>7.6500000000000012</c:v>
                </c:pt>
                <c:pt idx="212">
                  <c:v>8.1000000000000014</c:v>
                </c:pt>
                <c:pt idx="213">
                  <c:v>8.5500000000000007</c:v>
                </c:pt>
                <c:pt idx="214">
                  <c:v>9</c:v>
                </c:pt>
                <c:pt idx="215">
                  <c:v>8.5500000000000007</c:v>
                </c:pt>
                <c:pt idx="216">
                  <c:v>8.1000000000000014</c:v>
                </c:pt>
                <c:pt idx="217">
                  <c:v>7.6500000000000012</c:v>
                </c:pt>
                <c:pt idx="218">
                  <c:v>7.2000000000000011</c:v>
                </c:pt>
                <c:pt idx="219">
                  <c:v>6.7500000000000009</c:v>
                </c:pt>
                <c:pt idx="220">
                  <c:v>6.3000000000000007</c:v>
                </c:pt>
                <c:pt idx="221">
                  <c:v>5.8500000000000005</c:v>
                </c:pt>
                <c:pt idx="222">
                  <c:v>5.4</c:v>
                </c:pt>
                <c:pt idx="223">
                  <c:v>4.95</c:v>
                </c:pt>
                <c:pt idx="224">
                  <c:v>4.5</c:v>
                </c:pt>
                <c:pt idx="225">
                  <c:v>4.05</c:v>
                </c:pt>
                <c:pt idx="226">
                  <c:v>3.5999999999999996</c:v>
                </c:pt>
                <c:pt idx="227">
                  <c:v>3.1499999999999995</c:v>
                </c:pt>
                <c:pt idx="228">
                  <c:v>2.6999999999999997</c:v>
                </c:pt>
                <c:pt idx="229">
                  <c:v>2.25</c:v>
                </c:pt>
                <c:pt idx="230">
                  <c:v>1.8</c:v>
                </c:pt>
                <c:pt idx="231">
                  <c:v>1.8</c:v>
                </c:pt>
                <c:pt idx="232">
                  <c:v>2.25</c:v>
                </c:pt>
                <c:pt idx="233">
                  <c:v>2.6999999999999997</c:v>
                </c:pt>
                <c:pt idx="234">
                  <c:v>3.1499999999999995</c:v>
                </c:pt>
                <c:pt idx="235">
                  <c:v>3.5999999999999996</c:v>
                </c:pt>
                <c:pt idx="236">
                  <c:v>4.05</c:v>
                </c:pt>
                <c:pt idx="237">
                  <c:v>4.5</c:v>
                </c:pt>
                <c:pt idx="238">
                  <c:v>4.95</c:v>
                </c:pt>
                <c:pt idx="239">
                  <c:v>5.4</c:v>
                </c:pt>
                <c:pt idx="240">
                  <c:v>5.8500000000000005</c:v>
                </c:pt>
                <c:pt idx="241">
                  <c:v>6.3000000000000007</c:v>
                </c:pt>
                <c:pt idx="242">
                  <c:v>6.7500000000000009</c:v>
                </c:pt>
                <c:pt idx="243">
                  <c:v>7.2000000000000011</c:v>
                </c:pt>
                <c:pt idx="244">
                  <c:v>7.6500000000000012</c:v>
                </c:pt>
                <c:pt idx="245">
                  <c:v>8.1000000000000014</c:v>
                </c:pt>
                <c:pt idx="246">
                  <c:v>8.5500000000000007</c:v>
                </c:pt>
                <c:pt idx="247">
                  <c:v>9</c:v>
                </c:pt>
                <c:pt idx="248">
                  <c:v>8.5500000000000007</c:v>
                </c:pt>
                <c:pt idx="249">
                  <c:v>8.1000000000000014</c:v>
                </c:pt>
                <c:pt idx="250">
                  <c:v>7.6500000000000012</c:v>
                </c:pt>
                <c:pt idx="251">
                  <c:v>7.2000000000000011</c:v>
                </c:pt>
                <c:pt idx="252">
                  <c:v>6.7500000000000009</c:v>
                </c:pt>
                <c:pt idx="253">
                  <c:v>6.3000000000000007</c:v>
                </c:pt>
                <c:pt idx="254">
                  <c:v>5.8500000000000005</c:v>
                </c:pt>
                <c:pt idx="255">
                  <c:v>5.4</c:v>
                </c:pt>
                <c:pt idx="256">
                  <c:v>4.95</c:v>
                </c:pt>
                <c:pt idx="257">
                  <c:v>4.5</c:v>
                </c:pt>
                <c:pt idx="258">
                  <c:v>4.05</c:v>
                </c:pt>
                <c:pt idx="259">
                  <c:v>3.5999999999999996</c:v>
                </c:pt>
                <c:pt idx="260">
                  <c:v>3.1499999999999995</c:v>
                </c:pt>
                <c:pt idx="261">
                  <c:v>2.6999999999999997</c:v>
                </c:pt>
                <c:pt idx="262">
                  <c:v>2.25</c:v>
                </c:pt>
                <c:pt idx="263">
                  <c:v>1.8</c:v>
                </c:pt>
                <c:pt idx="264">
                  <c:v>1.8</c:v>
                </c:pt>
                <c:pt idx="265">
                  <c:v>2.25</c:v>
                </c:pt>
                <c:pt idx="266">
                  <c:v>2.6999999999999997</c:v>
                </c:pt>
                <c:pt idx="267">
                  <c:v>3.1499999999999995</c:v>
                </c:pt>
                <c:pt idx="268">
                  <c:v>3.5999999999999996</c:v>
                </c:pt>
                <c:pt idx="269">
                  <c:v>4.05</c:v>
                </c:pt>
                <c:pt idx="270">
                  <c:v>4.5</c:v>
                </c:pt>
                <c:pt idx="271">
                  <c:v>4.95</c:v>
                </c:pt>
                <c:pt idx="272">
                  <c:v>5.4</c:v>
                </c:pt>
                <c:pt idx="273">
                  <c:v>5.8500000000000005</c:v>
                </c:pt>
                <c:pt idx="274">
                  <c:v>6.3000000000000007</c:v>
                </c:pt>
                <c:pt idx="275">
                  <c:v>6.7500000000000009</c:v>
                </c:pt>
                <c:pt idx="276">
                  <c:v>7.2000000000000011</c:v>
                </c:pt>
                <c:pt idx="277">
                  <c:v>7.6500000000000012</c:v>
                </c:pt>
                <c:pt idx="278">
                  <c:v>8.1000000000000014</c:v>
                </c:pt>
                <c:pt idx="279">
                  <c:v>8.5500000000000007</c:v>
                </c:pt>
                <c:pt idx="280">
                  <c:v>9</c:v>
                </c:pt>
                <c:pt idx="281">
                  <c:v>8.5500000000000007</c:v>
                </c:pt>
                <c:pt idx="282">
                  <c:v>8.1000000000000014</c:v>
                </c:pt>
                <c:pt idx="283">
                  <c:v>7.6500000000000012</c:v>
                </c:pt>
                <c:pt idx="284">
                  <c:v>7.2000000000000011</c:v>
                </c:pt>
                <c:pt idx="285">
                  <c:v>6.7500000000000009</c:v>
                </c:pt>
                <c:pt idx="286">
                  <c:v>6.3000000000000007</c:v>
                </c:pt>
                <c:pt idx="287">
                  <c:v>5.8500000000000005</c:v>
                </c:pt>
                <c:pt idx="288">
                  <c:v>5.4</c:v>
                </c:pt>
                <c:pt idx="289">
                  <c:v>4.95</c:v>
                </c:pt>
                <c:pt idx="290">
                  <c:v>4.5</c:v>
                </c:pt>
                <c:pt idx="291">
                  <c:v>4.05</c:v>
                </c:pt>
                <c:pt idx="292">
                  <c:v>3.5999999999999996</c:v>
                </c:pt>
                <c:pt idx="293">
                  <c:v>3.1499999999999995</c:v>
                </c:pt>
                <c:pt idx="294">
                  <c:v>2.6999999999999997</c:v>
                </c:pt>
                <c:pt idx="295">
                  <c:v>2.25</c:v>
                </c:pt>
                <c:pt idx="296">
                  <c:v>1.8</c:v>
                </c:pt>
                <c:pt idx="297">
                  <c:v>1.5999999999999992</c:v>
                </c:pt>
                <c:pt idx="298">
                  <c:v>1.9999999999999991</c:v>
                </c:pt>
                <c:pt idx="299">
                  <c:v>2.399999999999999</c:v>
                </c:pt>
                <c:pt idx="300">
                  <c:v>2.7999999999999989</c:v>
                </c:pt>
                <c:pt idx="301">
                  <c:v>3.1999999999999988</c:v>
                </c:pt>
                <c:pt idx="302">
                  <c:v>3.5999999999999988</c:v>
                </c:pt>
                <c:pt idx="303">
                  <c:v>3.9999999999999987</c:v>
                </c:pt>
                <c:pt idx="304">
                  <c:v>4.3999999999999986</c:v>
                </c:pt>
                <c:pt idx="305">
                  <c:v>4.7999999999999989</c:v>
                </c:pt>
                <c:pt idx="306">
                  <c:v>5.1999999999999993</c:v>
                </c:pt>
                <c:pt idx="307">
                  <c:v>5.5999999999999988</c:v>
                </c:pt>
                <c:pt idx="308">
                  <c:v>5.9999999999999982</c:v>
                </c:pt>
                <c:pt idx="309">
                  <c:v>6.3999999999999986</c:v>
                </c:pt>
                <c:pt idx="310">
                  <c:v>6.7999999999999989</c:v>
                </c:pt>
                <c:pt idx="311">
                  <c:v>7.1999999999999993</c:v>
                </c:pt>
                <c:pt idx="312">
                  <c:v>7.6</c:v>
                </c:pt>
                <c:pt idx="313">
                  <c:v>8</c:v>
                </c:pt>
                <c:pt idx="314">
                  <c:v>7.6</c:v>
                </c:pt>
                <c:pt idx="315">
                  <c:v>7.1999999999999993</c:v>
                </c:pt>
                <c:pt idx="316">
                  <c:v>6.7999999999999989</c:v>
                </c:pt>
                <c:pt idx="317">
                  <c:v>6.3999999999999986</c:v>
                </c:pt>
                <c:pt idx="318">
                  <c:v>5.9999999999999982</c:v>
                </c:pt>
                <c:pt idx="319">
                  <c:v>5.5999999999999988</c:v>
                </c:pt>
                <c:pt idx="320">
                  <c:v>5.1999999999999993</c:v>
                </c:pt>
                <c:pt idx="321">
                  <c:v>4.7999999999999989</c:v>
                </c:pt>
                <c:pt idx="322">
                  <c:v>4.3999999999999986</c:v>
                </c:pt>
                <c:pt idx="323">
                  <c:v>3.9999999999999987</c:v>
                </c:pt>
                <c:pt idx="324">
                  <c:v>3.5999999999999988</c:v>
                </c:pt>
                <c:pt idx="325">
                  <c:v>3.1999999999999988</c:v>
                </c:pt>
                <c:pt idx="326">
                  <c:v>2.7999999999999989</c:v>
                </c:pt>
                <c:pt idx="327">
                  <c:v>2.399999999999999</c:v>
                </c:pt>
                <c:pt idx="328">
                  <c:v>1.9999999999999991</c:v>
                </c:pt>
                <c:pt idx="329">
                  <c:v>1.5999999999999992</c:v>
                </c:pt>
                <c:pt idx="330">
                  <c:v>1.4000000000000004</c:v>
                </c:pt>
                <c:pt idx="331">
                  <c:v>1.7500000000000004</c:v>
                </c:pt>
                <c:pt idx="332">
                  <c:v>2.1000000000000005</c:v>
                </c:pt>
                <c:pt idx="333">
                  <c:v>2.4500000000000006</c:v>
                </c:pt>
                <c:pt idx="334">
                  <c:v>2.8000000000000007</c:v>
                </c:pt>
                <c:pt idx="335">
                  <c:v>3.1500000000000008</c:v>
                </c:pt>
                <c:pt idx="336">
                  <c:v>3.5000000000000009</c:v>
                </c:pt>
                <c:pt idx="337">
                  <c:v>3.850000000000001</c:v>
                </c:pt>
                <c:pt idx="338">
                  <c:v>4.2000000000000011</c:v>
                </c:pt>
                <c:pt idx="339">
                  <c:v>4.5500000000000016</c:v>
                </c:pt>
                <c:pt idx="340">
                  <c:v>4.9000000000000021</c:v>
                </c:pt>
                <c:pt idx="341">
                  <c:v>5.2500000000000018</c:v>
                </c:pt>
                <c:pt idx="342">
                  <c:v>5.6000000000000014</c:v>
                </c:pt>
                <c:pt idx="343">
                  <c:v>5.9500000000000011</c:v>
                </c:pt>
                <c:pt idx="344">
                  <c:v>6.3000000000000007</c:v>
                </c:pt>
                <c:pt idx="345">
                  <c:v>6.65</c:v>
                </c:pt>
                <c:pt idx="346">
                  <c:v>7</c:v>
                </c:pt>
                <c:pt idx="347">
                  <c:v>6.65</c:v>
                </c:pt>
                <c:pt idx="348">
                  <c:v>6.3000000000000007</c:v>
                </c:pt>
                <c:pt idx="349">
                  <c:v>5.9500000000000011</c:v>
                </c:pt>
                <c:pt idx="350">
                  <c:v>5.6000000000000014</c:v>
                </c:pt>
                <c:pt idx="351">
                  <c:v>5.2500000000000018</c:v>
                </c:pt>
                <c:pt idx="352">
                  <c:v>4.9000000000000021</c:v>
                </c:pt>
                <c:pt idx="353">
                  <c:v>4.5500000000000016</c:v>
                </c:pt>
                <c:pt idx="354">
                  <c:v>4.2000000000000011</c:v>
                </c:pt>
                <c:pt idx="355">
                  <c:v>3.850000000000001</c:v>
                </c:pt>
                <c:pt idx="356">
                  <c:v>3.5000000000000009</c:v>
                </c:pt>
                <c:pt idx="357">
                  <c:v>3.1500000000000008</c:v>
                </c:pt>
                <c:pt idx="358">
                  <c:v>2.8000000000000007</c:v>
                </c:pt>
                <c:pt idx="359">
                  <c:v>2.4500000000000006</c:v>
                </c:pt>
                <c:pt idx="360">
                  <c:v>2.1000000000000005</c:v>
                </c:pt>
                <c:pt idx="361">
                  <c:v>1.7500000000000004</c:v>
                </c:pt>
                <c:pt idx="362">
                  <c:v>1.4000000000000004</c:v>
                </c:pt>
                <c:pt idx="363">
                  <c:v>1.8</c:v>
                </c:pt>
                <c:pt idx="364">
                  <c:v>2.25</c:v>
                </c:pt>
                <c:pt idx="365">
                  <c:v>2.6999999999999997</c:v>
                </c:pt>
                <c:pt idx="366">
                  <c:v>3.1499999999999995</c:v>
                </c:pt>
                <c:pt idx="367">
                  <c:v>3.5999999999999996</c:v>
                </c:pt>
                <c:pt idx="368">
                  <c:v>4.05</c:v>
                </c:pt>
                <c:pt idx="369">
                  <c:v>4.5</c:v>
                </c:pt>
                <c:pt idx="370">
                  <c:v>4.95</c:v>
                </c:pt>
                <c:pt idx="371">
                  <c:v>5.4</c:v>
                </c:pt>
                <c:pt idx="372">
                  <c:v>5.8500000000000005</c:v>
                </c:pt>
                <c:pt idx="373">
                  <c:v>6.3000000000000007</c:v>
                </c:pt>
                <c:pt idx="374">
                  <c:v>6.7500000000000009</c:v>
                </c:pt>
                <c:pt idx="375">
                  <c:v>7.2000000000000011</c:v>
                </c:pt>
                <c:pt idx="376">
                  <c:v>7.6500000000000012</c:v>
                </c:pt>
                <c:pt idx="377">
                  <c:v>8.1000000000000014</c:v>
                </c:pt>
                <c:pt idx="378">
                  <c:v>8.5500000000000007</c:v>
                </c:pt>
                <c:pt idx="379">
                  <c:v>9</c:v>
                </c:pt>
                <c:pt idx="380">
                  <c:v>8.5500000000000007</c:v>
                </c:pt>
                <c:pt idx="381">
                  <c:v>8.1000000000000014</c:v>
                </c:pt>
                <c:pt idx="382">
                  <c:v>7.6500000000000012</c:v>
                </c:pt>
                <c:pt idx="383">
                  <c:v>7.2000000000000011</c:v>
                </c:pt>
                <c:pt idx="384">
                  <c:v>6.7500000000000009</c:v>
                </c:pt>
                <c:pt idx="385">
                  <c:v>6.3000000000000007</c:v>
                </c:pt>
                <c:pt idx="386">
                  <c:v>5.8500000000000005</c:v>
                </c:pt>
                <c:pt idx="387">
                  <c:v>5.4</c:v>
                </c:pt>
                <c:pt idx="388">
                  <c:v>4.95</c:v>
                </c:pt>
                <c:pt idx="389">
                  <c:v>4.5</c:v>
                </c:pt>
                <c:pt idx="390">
                  <c:v>4.05</c:v>
                </c:pt>
                <c:pt idx="391">
                  <c:v>3.5999999999999996</c:v>
                </c:pt>
                <c:pt idx="392">
                  <c:v>3.1499999999999995</c:v>
                </c:pt>
                <c:pt idx="393">
                  <c:v>2.6999999999999997</c:v>
                </c:pt>
                <c:pt idx="394">
                  <c:v>2.25</c:v>
                </c:pt>
                <c:pt idx="395">
                  <c:v>1.8</c:v>
                </c:pt>
                <c:pt idx="396">
                  <c:v>1.8</c:v>
                </c:pt>
                <c:pt idx="397">
                  <c:v>2.25</c:v>
                </c:pt>
                <c:pt idx="398">
                  <c:v>2.6999999999999997</c:v>
                </c:pt>
                <c:pt idx="399">
                  <c:v>3.1499999999999995</c:v>
                </c:pt>
                <c:pt idx="400">
                  <c:v>3.5999999999999996</c:v>
                </c:pt>
                <c:pt idx="401">
                  <c:v>4.05</c:v>
                </c:pt>
                <c:pt idx="402">
                  <c:v>4.5</c:v>
                </c:pt>
                <c:pt idx="403">
                  <c:v>4.95</c:v>
                </c:pt>
                <c:pt idx="404">
                  <c:v>5.4</c:v>
                </c:pt>
                <c:pt idx="405">
                  <c:v>5.8500000000000005</c:v>
                </c:pt>
                <c:pt idx="406">
                  <c:v>6.3000000000000007</c:v>
                </c:pt>
                <c:pt idx="407">
                  <c:v>6.7500000000000009</c:v>
                </c:pt>
                <c:pt idx="408">
                  <c:v>7.2000000000000011</c:v>
                </c:pt>
                <c:pt idx="409">
                  <c:v>7.6500000000000012</c:v>
                </c:pt>
                <c:pt idx="410">
                  <c:v>8.1000000000000014</c:v>
                </c:pt>
                <c:pt idx="411">
                  <c:v>8.5500000000000007</c:v>
                </c:pt>
                <c:pt idx="412">
                  <c:v>9</c:v>
                </c:pt>
                <c:pt idx="413">
                  <c:v>8.5500000000000007</c:v>
                </c:pt>
                <c:pt idx="414">
                  <c:v>8.1000000000000014</c:v>
                </c:pt>
                <c:pt idx="415">
                  <c:v>7.6500000000000012</c:v>
                </c:pt>
                <c:pt idx="416">
                  <c:v>7.2000000000000011</c:v>
                </c:pt>
                <c:pt idx="417">
                  <c:v>6.7500000000000009</c:v>
                </c:pt>
                <c:pt idx="418">
                  <c:v>6.3000000000000007</c:v>
                </c:pt>
                <c:pt idx="419">
                  <c:v>5.8500000000000005</c:v>
                </c:pt>
                <c:pt idx="420">
                  <c:v>5.4</c:v>
                </c:pt>
                <c:pt idx="421">
                  <c:v>4.95</c:v>
                </c:pt>
                <c:pt idx="422">
                  <c:v>4.5</c:v>
                </c:pt>
                <c:pt idx="423">
                  <c:v>4.05</c:v>
                </c:pt>
                <c:pt idx="424">
                  <c:v>3.5999999999999996</c:v>
                </c:pt>
                <c:pt idx="425">
                  <c:v>3.1499999999999995</c:v>
                </c:pt>
                <c:pt idx="426">
                  <c:v>2.6999999999999997</c:v>
                </c:pt>
                <c:pt idx="427">
                  <c:v>2.25</c:v>
                </c:pt>
                <c:pt idx="428">
                  <c:v>1.8</c:v>
                </c:pt>
                <c:pt idx="429">
                  <c:v>2</c:v>
                </c:pt>
                <c:pt idx="430">
                  <c:v>2.5</c:v>
                </c:pt>
                <c:pt idx="431">
                  <c:v>3</c:v>
                </c:pt>
                <c:pt idx="432">
                  <c:v>3.5</c:v>
                </c:pt>
                <c:pt idx="433">
                  <c:v>4</c:v>
                </c:pt>
                <c:pt idx="434">
                  <c:v>4.5</c:v>
                </c:pt>
                <c:pt idx="435">
                  <c:v>5</c:v>
                </c:pt>
                <c:pt idx="436">
                  <c:v>5.5</c:v>
                </c:pt>
                <c:pt idx="437">
                  <c:v>6</c:v>
                </c:pt>
                <c:pt idx="438">
                  <c:v>6.5</c:v>
                </c:pt>
                <c:pt idx="439">
                  <c:v>7</c:v>
                </c:pt>
                <c:pt idx="440">
                  <c:v>7.5</c:v>
                </c:pt>
                <c:pt idx="441">
                  <c:v>8</c:v>
                </c:pt>
                <c:pt idx="442">
                  <c:v>8.5</c:v>
                </c:pt>
                <c:pt idx="443">
                  <c:v>9</c:v>
                </c:pt>
                <c:pt idx="444">
                  <c:v>9.5</c:v>
                </c:pt>
                <c:pt idx="445">
                  <c:v>10</c:v>
                </c:pt>
                <c:pt idx="446">
                  <c:v>9.5</c:v>
                </c:pt>
                <c:pt idx="447">
                  <c:v>9</c:v>
                </c:pt>
                <c:pt idx="448">
                  <c:v>8.5</c:v>
                </c:pt>
                <c:pt idx="449">
                  <c:v>8</c:v>
                </c:pt>
                <c:pt idx="450">
                  <c:v>7.5</c:v>
                </c:pt>
                <c:pt idx="451">
                  <c:v>7</c:v>
                </c:pt>
                <c:pt idx="452">
                  <c:v>6.5</c:v>
                </c:pt>
                <c:pt idx="453">
                  <c:v>6</c:v>
                </c:pt>
                <c:pt idx="454">
                  <c:v>5.5</c:v>
                </c:pt>
                <c:pt idx="455">
                  <c:v>5</c:v>
                </c:pt>
                <c:pt idx="456">
                  <c:v>4.5</c:v>
                </c:pt>
                <c:pt idx="457">
                  <c:v>4</c:v>
                </c:pt>
                <c:pt idx="458">
                  <c:v>3.5</c:v>
                </c:pt>
                <c:pt idx="459">
                  <c:v>3</c:v>
                </c:pt>
                <c:pt idx="460">
                  <c:v>2.5</c:v>
                </c:pt>
                <c:pt idx="461">
                  <c:v>2</c:v>
                </c:pt>
                <c:pt idx="462">
                  <c:v>1.5999999999999992</c:v>
                </c:pt>
                <c:pt idx="463">
                  <c:v>1.9999999999999991</c:v>
                </c:pt>
                <c:pt idx="464">
                  <c:v>2.399999999999999</c:v>
                </c:pt>
                <c:pt idx="465">
                  <c:v>2.7999999999999989</c:v>
                </c:pt>
                <c:pt idx="466">
                  <c:v>3.1999999999999988</c:v>
                </c:pt>
                <c:pt idx="467">
                  <c:v>3.5999999999999988</c:v>
                </c:pt>
                <c:pt idx="468">
                  <c:v>3.9999999999999987</c:v>
                </c:pt>
                <c:pt idx="469">
                  <c:v>4.3999999999999986</c:v>
                </c:pt>
                <c:pt idx="470">
                  <c:v>4.7999999999999989</c:v>
                </c:pt>
                <c:pt idx="471">
                  <c:v>5.1999999999999993</c:v>
                </c:pt>
                <c:pt idx="472">
                  <c:v>5.5999999999999988</c:v>
                </c:pt>
                <c:pt idx="473">
                  <c:v>5.9999999999999982</c:v>
                </c:pt>
                <c:pt idx="474">
                  <c:v>6.3999999999999986</c:v>
                </c:pt>
                <c:pt idx="475">
                  <c:v>6.7999999999999989</c:v>
                </c:pt>
                <c:pt idx="476">
                  <c:v>7.1999999999999993</c:v>
                </c:pt>
                <c:pt idx="477">
                  <c:v>7.6</c:v>
                </c:pt>
                <c:pt idx="478">
                  <c:v>8</c:v>
                </c:pt>
                <c:pt idx="479">
                  <c:v>7.6</c:v>
                </c:pt>
                <c:pt idx="480">
                  <c:v>7.1999999999999993</c:v>
                </c:pt>
                <c:pt idx="481">
                  <c:v>6.7999999999999989</c:v>
                </c:pt>
                <c:pt idx="482">
                  <c:v>6.3999999999999986</c:v>
                </c:pt>
                <c:pt idx="483">
                  <c:v>5.9999999999999982</c:v>
                </c:pt>
                <c:pt idx="484">
                  <c:v>5.5999999999999988</c:v>
                </c:pt>
                <c:pt idx="485">
                  <c:v>5.1999999999999993</c:v>
                </c:pt>
                <c:pt idx="486">
                  <c:v>4.7999999999999989</c:v>
                </c:pt>
                <c:pt idx="487">
                  <c:v>4.3999999999999986</c:v>
                </c:pt>
                <c:pt idx="488">
                  <c:v>3.9999999999999987</c:v>
                </c:pt>
                <c:pt idx="489">
                  <c:v>3.5999999999999988</c:v>
                </c:pt>
                <c:pt idx="490">
                  <c:v>3.1999999999999988</c:v>
                </c:pt>
                <c:pt idx="491">
                  <c:v>2.7999999999999989</c:v>
                </c:pt>
                <c:pt idx="492">
                  <c:v>2.399999999999999</c:v>
                </c:pt>
                <c:pt idx="493">
                  <c:v>1.9999999999999991</c:v>
                </c:pt>
                <c:pt idx="494">
                  <c:v>1.5999999999999992</c:v>
                </c:pt>
                <c:pt idx="495">
                  <c:v>1.5999999999999992</c:v>
                </c:pt>
                <c:pt idx="496">
                  <c:v>1.9999999999999991</c:v>
                </c:pt>
                <c:pt idx="497">
                  <c:v>2.399999999999999</c:v>
                </c:pt>
                <c:pt idx="498">
                  <c:v>2.7999999999999989</c:v>
                </c:pt>
                <c:pt idx="499">
                  <c:v>3.1999999999999988</c:v>
                </c:pt>
                <c:pt idx="500">
                  <c:v>3.5999999999999988</c:v>
                </c:pt>
                <c:pt idx="501">
                  <c:v>3.9999999999999987</c:v>
                </c:pt>
                <c:pt idx="502">
                  <c:v>4.3999999999999986</c:v>
                </c:pt>
                <c:pt idx="503">
                  <c:v>4.7999999999999989</c:v>
                </c:pt>
                <c:pt idx="504">
                  <c:v>5.1999999999999993</c:v>
                </c:pt>
                <c:pt idx="505">
                  <c:v>5.5999999999999988</c:v>
                </c:pt>
                <c:pt idx="506">
                  <c:v>5.9999999999999982</c:v>
                </c:pt>
                <c:pt idx="507">
                  <c:v>6.3999999999999986</c:v>
                </c:pt>
                <c:pt idx="508">
                  <c:v>6.7999999999999989</c:v>
                </c:pt>
                <c:pt idx="509">
                  <c:v>7.1999999999999993</c:v>
                </c:pt>
                <c:pt idx="510">
                  <c:v>7.6</c:v>
                </c:pt>
                <c:pt idx="511">
                  <c:v>8</c:v>
                </c:pt>
                <c:pt idx="512">
                  <c:v>7.6</c:v>
                </c:pt>
                <c:pt idx="513">
                  <c:v>7.1999999999999993</c:v>
                </c:pt>
                <c:pt idx="514">
                  <c:v>6.7999999999999989</c:v>
                </c:pt>
                <c:pt idx="515">
                  <c:v>6.3999999999999986</c:v>
                </c:pt>
                <c:pt idx="516">
                  <c:v>5.9999999999999982</c:v>
                </c:pt>
                <c:pt idx="517">
                  <c:v>5.5999999999999988</c:v>
                </c:pt>
                <c:pt idx="518">
                  <c:v>5.1999999999999993</c:v>
                </c:pt>
                <c:pt idx="519">
                  <c:v>4.7999999999999989</c:v>
                </c:pt>
                <c:pt idx="520">
                  <c:v>4.3999999999999986</c:v>
                </c:pt>
                <c:pt idx="521">
                  <c:v>3.9999999999999987</c:v>
                </c:pt>
                <c:pt idx="522">
                  <c:v>3.5999999999999988</c:v>
                </c:pt>
                <c:pt idx="523">
                  <c:v>3.1999999999999988</c:v>
                </c:pt>
                <c:pt idx="524">
                  <c:v>2.7999999999999989</c:v>
                </c:pt>
                <c:pt idx="525">
                  <c:v>2.399999999999999</c:v>
                </c:pt>
                <c:pt idx="526">
                  <c:v>1.9999999999999991</c:v>
                </c:pt>
                <c:pt idx="527">
                  <c:v>1.5999999999999992</c:v>
                </c:pt>
                <c:pt idx="528">
                  <c:v>1.4000000000000004</c:v>
                </c:pt>
                <c:pt idx="529">
                  <c:v>1.7500000000000004</c:v>
                </c:pt>
                <c:pt idx="530">
                  <c:v>2.1000000000000005</c:v>
                </c:pt>
                <c:pt idx="531">
                  <c:v>2.4500000000000006</c:v>
                </c:pt>
                <c:pt idx="532">
                  <c:v>2.8000000000000007</c:v>
                </c:pt>
                <c:pt idx="533">
                  <c:v>3.1500000000000008</c:v>
                </c:pt>
                <c:pt idx="534">
                  <c:v>3.5000000000000009</c:v>
                </c:pt>
                <c:pt idx="535">
                  <c:v>3.850000000000001</c:v>
                </c:pt>
                <c:pt idx="536">
                  <c:v>4.2000000000000011</c:v>
                </c:pt>
                <c:pt idx="537">
                  <c:v>4.5500000000000016</c:v>
                </c:pt>
                <c:pt idx="538">
                  <c:v>4.9000000000000021</c:v>
                </c:pt>
                <c:pt idx="539">
                  <c:v>5.2500000000000018</c:v>
                </c:pt>
                <c:pt idx="540">
                  <c:v>5.6000000000000014</c:v>
                </c:pt>
                <c:pt idx="541">
                  <c:v>5.9500000000000011</c:v>
                </c:pt>
                <c:pt idx="542">
                  <c:v>6.3000000000000007</c:v>
                </c:pt>
                <c:pt idx="543">
                  <c:v>6.65</c:v>
                </c:pt>
                <c:pt idx="544">
                  <c:v>7</c:v>
                </c:pt>
                <c:pt idx="545">
                  <c:v>6.65</c:v>
                </c:pt>
                <c:pt idx="546">
                  <c:v>6.3000000000000007</c:v>
                </c:pt>
                <c:pt idx="547">
                  <c:v>5.9500000000000011</c:v>
                </c:pt>
                <c:pt idx="548">
                  <c:v>5.6000000000000014</c:v>
                </c:pt>
                <c:pt idx="549">
                  <c:v>5.2500000000000018</c:v>
                </c:pt>
                <c:pt idx="550">
                  <c:v>4.9000000000000021</c:v>
                </c:pt>
                <c:pt idx="551">
                  <c:v>4.5500000000000016</c:v>
                </c:pt>
                <c:pt idx="552">
                  <c:v>4.2000000000000011</c:v>
                </c:pt>
                <c:pt idx="553">
                  <c:v>3.850000000000001</c:v>
                </c:pt>
                <c:pt idx="554">
                  <c:v>3.5000000000000009</c:v>
                </c:pt>
                <c:pt idx="555">
                  <c:v>3.1500000000000008</c:v>
                </c:pt>
                <c:pt idx="556">
                  <c:v>2.8000000000000007</c:v>
                </c:pt>
                <c:pt idx="557">
                  <c:v>2.4500000000000006</c:v>
                </c:pt>
                <c:pt idx="558">
                  <c:v>2.1000000000000005</c:v>
                </c:pt>
                <c:pt idx="559">
                  <c:v>1.7500000000000004</c:v>
                </c:pt>
                <c:pt idx="560">
                  <c:v>1.4000000000000004</c:v>
                </c:pt>
                <c:pt idx="561">
                  <c:v>1.8</c:v>
                </c:pt>
                <c:pt idx="562">
                  <c:v>2.25</c:v>
                </c:pt>
                <c:pt idx="563">
                  <c:v>2.6999999999999997</c:v>
                </c:pt>
                <c:pt idx="564">
                  <c:v>3.1499999999999995</c:v>
                </c:pt>
                <c:pt idx="565">
                  <c:v>3.5999999999999996</c:v>
                </c:pt>
                <c:pt idx="566">
                  <c:v>4.05</c:v>
                </c:pt>
                <c:pt idx="567">
                  <c:v>4.5</c:v>
                </c:pt>
                <c:pt idx="568">
                  <c:v>4.95</c:v>
                </c:pt>
                <c:pt idx="569">
                  <c:v>5.4</c:v>
                </c:pt>
                <c:pt idx="570">
                  <c:v>5.8500000000000005</c:v>
                </c:pt>
                <c:pt idx="571">
                  <c:v>6.3000000000000007</c:v>
                </c:pt>
                <c:pt idx="572">
                  <c:v>6.7500000000000009</c:v>
                </c:pt>
                <c:pt idx="573">
                  <c:v>7.2000000000000011</c:v>
                </c:pt>
                <c:pt idx="574">
                  <c:v>7.6500000000000012</c:v>
                </c:pt>
                <c:pt idx="575">
                  <c:v>8.1000000000000014</c:v>
                </c:pt>
                <c:pt idx="576">
                  <c:v>8.5500000000000007</c:v>
                </c:pt>
                <c:pt idx="577">
                  <c:v>9</c:v>
                </c:pt>
                <c:pt idx="578">
                  <c:v>8.5500000000000007</c:v>
                </c:pt>
                <c:pt idx="579">
                  <c:v>8.1000000000000014</c:v>
                </c:pt>
                <c:pt idx="580">
                  <c:v>7.6500000000000012</c:v>
                </c:pt>
                <c:pt idx="581">
                  <c:v>7.2000000000000011</c:v>
                </c:pt>
                <c:pt idx="582">
                  <c:v>6.7500000000000009</c:v>
                </c:pt>
                <c:pt idx="583">
                  <c:v>6.3000000000000007</c:v>
                </c:pt>
                <c:pt idx="584">
                  <c:v>5.8500000000000005</c:v>
                </c:pt>
                <c:pt idx="585">
                  <c:v>5.4</c:v>
                </c:pt>
                <c:pt idx="586">
                  <c:v>4.95</c:v>
                </c:pt>
                <c:pt idx="587">
                  <c:v>4.5</c:v>
                </c:pt>
                <c:pt idx="588">
                  <c:v>4.05</c:v>
                </c:pt>
                <c:pt idx="589">
                  <c:v>3.5999999999999996</c:v>
                </c:pt>
                <c:pt idx="590">
                  <c:v>3.1499999999999995</c:v>
                </c:pt>
                <c:pt idx="591">
                  <c:v>2.6999999999999997</c:v>
                </c:pt>
                <c:pt idx="592">
                  <c:v>2.25</c:v>
                </c:pt>
                <c:pt idx="593">
                  <c:v>1.8</c:v>
                </c:pt>
                <c:pt idx="594">
                  <c:v>2</c:v>
                </c:pt>
                <c:pt idx="595">
                  <c:v>2.5</c:v>
                </c:pt>
                <c:pt idx="596">
                  <c:v>3</c:v>
                </c:pt>
                <c:pt idx="597">
                  <c:v>3.5</c:v>
                </c:pt>
                <c:pt idx="598">
                  <c:v>4</c:v>
                </c:pt>
                <c:pt idx="599">
                  <c:v>4.5</c:v>
                </c:pt>
                <c:pt idx="600">
                  <c:v>5</c:v>
                </c:pt>
                <c:pt idx="601">
                  <c:v>5.5</c:v>
                </c:pt>
                <c:pt idx="602">
                  <c:v>6</c:v>
                </c:pt>
                <c:pt idx="603">
                  <c:v>6.5</c:v>
                </c:pt>
                <c:pt idx="604">
                  <c:v>7</c:v>
                </c:pt>
                <c:pt idx="605">
                  <c:v>7.5</c:v>
                </c:pt>
                <c:pt idx="606">
                  <c:v>8</c:v>
                </c:pt>
                <c:pt idx="607">
                  <c:v>8.5</c:v>
                </c:pt>
                <c:pt idx="608">
                  <c:v>9</c:v>
                </c:pt>
                <c:pt idx="609">
                  <c:v>9.5</c:v>
                </c:pt>
                <c:pt idx="610">
                  <c:v>10</c:v>
                </c:pt>
                <c:pt idx="611">
                  <c:v>9.5</c:v>
                </c:pt>
                <c:pt idx="612">
                  <c:v>9</c:v>
                </c:pt>
                <c:pt idx="613">
                  <c:v>8.5</c:v>
                </c:pt>
                <c:pt idx="614">
                  <c:v>8</c:v>
                </c:pt>
                <c:pt idx="615">
                  <c:v>7.5</c:v>
                </c:pt>
                <c:pt idx="616">
                  <c:v>7</c:v>
                </c:pt>
                <c:pt idx="617">
                  <c:v>6.5</c:v>
                </c:pt>
                <c:pt idx="618">
                  <c:v>6</c:v>
                </c:pt>
                <c:pt idx="619">
                  <c:v>5.5</c:v>
                </c:pt>
                <c:pt idx="620">
                  <c:v>5</c:v>
                </c:pt>
                <c:pt idx="621">
                  <c:v>4.5</c:v>
                </c:pt>
                <c:pt idx="622">
                  <c:v>4</c:v>
                </c:pt>
                <c:pt idx="623">
                  <c:v>3.5</c:v>
                </c:pt>
                <c:pt idx="624">
                  <c:v>3</c:v>
                </c:pt>
                <c:pt idx="625">
                  <c:v>2.5</c:v>
                </c:pt>
                <c:pt idx="626">
                  <c:v>2</c:v>
                </c:pt>
                <c:pt idx="627">
                  <c:v>2</c:v>
                </c:pt>
                <c:pt idx="628">
                  <c:v>2.5</c:v>
                </c:pt>
                <c:pt idx="629">
                  <c:v>3</c:v>
                </c:pt>
                <c:pt idx="630">
                  <c:v>3.5</c:v>
                </c:pt>
                <c:pt idx="631">
                  <c:v>4</c:v>
                </c:pt>
                <c:pt idx="632">
                  <c:v>4.5</c:v>
                </c:pt>
                <c:pt idx="633">
                  <c:v>5</c:v>
                </c:pt>
                <c:pt idx="634">
                  <c:v>5.5</c:v>
                </c:pt>
                <c:pt idx="635">
                  <c:v>6</c:v>
                </c:pt>
                <c:pt idx="636">
                  <c:v>6.5</c:v>
                </c:pt>
                <c:pt idx="637">
                  <c:v>7</c:v>
                </c:pt>
                <c:pt idx="638">
                  <c:v>7.5</c:v>
                </c:pt>
                <c:pt idx="639">
                  <c:v>8</c:v>
                </c:pt>
                <c:pt idx="640">
                  <c:v>8.5</c:v>
                </c:pt>
                <c:pt idx="641">
                  <c:v>9</c:v>
                </c:pt>
                <c:pt idx="642">
                  <c:v>9.5</c:v>
                </c:pt>
                <c:pt idx="643">
                  <c:v>10</c:v>
                </c:pt>
                <c:pt idx="644">
                  <c:v>9.5</c:v>
                </c:pt>
                <c:pt idx="645">
                  <c:v>9</c:v>
                </c:pt>
                <c:pt idx="646">
                  <c:v>8.5</c:v>
                </c:pt>
                <c:pt idx="647">
                  <c:v>8</c:v>
                </c:pt>
                <c:pt idx="648">
                  <c:v>7.5</c:v>
                </c:pt>
                <c:pt idx="649">
                  <c:v>7</c:v>
                </c:pt>
                <c:pt idx="650">
                  <c:v>6.5</c:v>
                </c:pt>
                <c:pt idx="651">
                  <c:v>6</c:v>
                </c:pt>
                <c:pt idx="652">
                  <c:v>5.5</c:v>
                </c:pt>
                <c:pt idx="653">
                  <c:v>5</c:v>
                </c:pt>
                <c:pt idx="654">
                  <c:v>4.5</c:v>
                </c:pt>
                <c:pt idx="655">
                  <c:v>4</c:v>
                </c:pt>
                <c:pt idx="656">
                  <c:v>3.5</c:v>
                </c:pt>
                <c:pt idx="657">
                  <c:v>3</c:v>
                </c:pt>
                <c:pt idx="658">
                  <c:v>2.5</c:v>
                </c:pt>
                <c:pt idx="659">
                  <c:v>2</c:v>
                </c:pt>
                <c:pt idx="660">
                  <c:v>1.9965270761876046</c:v>
                </c:pt>
                <c:pt idx="661">
                  <c:v>2.4956588452345057</c:v>
                </c:pt>
                <c:pt idx="662">
                  <c:v>2.9959890098853608</c:v>
                </c:pt>
                <c:pt idx="663">
                  <c:v>3.495903162059931</c:v>
                </c:pt>
                <c:pt idx="664">
                  <c:v>3.995317899497064</c:v>
                </c:pt>
                <c:pt idx="665">
                  <c:v>4.4941708655759998</c:v>
                </c:pt>
                <c:pt idx="666">
                  <c:v>4.9935231839733332</c:v>
                </c:pt>
                <c:pt idx="667">
                  <c:v>5.4934248448551521</c:v>
                </c:pt>
                <c:pt idx="668">
                  <c:v>5.9906486857744303</c:v>
                </c:pt>
                <c:pt idx="669">
                  <c:v>6.4904102771120584</c:v>
                </c:pt>
                <c:pt idx="670">
                  <c:v>6.9864480916168548</c:v>
                </c:pt>
                <c:pt idx="671">
                  <c:v>7.488154439031999</c:v>
                </c:pt>
                <c:pt idx="672">
                  <c:v>7.9916269359999985</c:v>
                </c:pt>
                <c:pt idx="673">
                  <c:v>8.4926959999999987</c:v>
                </c:pt>
                <c:pt idx="674">
                  <c:v>8.9964999999999993</c:v>
                </c:pt>
                <c:pt idx="675">
                  <c:v>9.5</c:v>
                </c:pt>
                <c:pt idx="676">
                  <c:v>10</c:v>
                </c:pt>
                <c:pt idx="677">
                  <c:v>9.5</c:v>
                </c:pt>
                <c:pt idx="678">
                  <c:v>9</c:v>
                </c:pt>
                <c:pt idx="679">
                  <c:v>8.5</c:v>
                </c:pt>
                <c:pt idx="680">
                  <c:v>8</c:v>
                </c:pt>
                <c:pt idx="681">
                  <c:v>7.5</c:v>
                </c:pt>
                <c:pt idx="682">
                  <c:v>7</c:v>
                </c:pt>
                <c:pt idx="683">
                  <c:v>6.5</c:v>
                </c:pt>
                <c:pt idx="684">
                  <c:v>6</c:v>
                </c:pt>
                <c:pt idx="685">
                  <c:v>5.5</c:v>
                </c:pt>
                <c:pt idx="686">
                  <c:v>5</c:v>
                </c:pt>
                <c:pt idx="687">
                  <c:v>4.5</c:v>
                </c:pt>
                <c:pt idx="688">
                  <c:v>4</c:v>
                </c:pt>
                <c:pt idx="689">
                  <c:v>3.5</c:v>
                </c:pt>
                <c:pt idx="690">
                  <c:v>3</c:v>
                </c:pt>
                <c:pt idx="691">
                  <c:v>2.5</c:v>
                </c:pt>
                <c:pt idx="692">
                  <c:v>2</c:v>
                </c:pt>
                <c:pt idx="693">
                  <c:v>2</c:v>
                </c:pt>
                <c:pt idx="694">
                  <c:v>2.5</c:v>
                </c:pt>
                <c:pt idx="695">
                  <c:v>3</c:v>
                </c:pt>
                <c:pt idx="696">
                  <c:v>3.5</c:v>
                </c:pt>
                <c:pt idx="697">
                  <c:v>4</c:v>
                </c:pt>
                <c:pt idx="698">
                  <c:v>4.5</c:v>
                </c:pt>
                <c:pt idx="699">
                  <c:v>5</c:v>
                </c:pt>
                <c:pt idx="700">
                  <c:v>5.5</c:v>
                </c:pt>
                <c:pt idx="701">
                  <c:v>6</c:v>
                </c:pt>
                <c:pt idx="702">
                  <c:v>6.5</c:v>
                </c:pt>
                <c:pt idx="703">
                  <c:v>7</c:v>
                </c:pt>
                <c:pt idx="704">
                  <c:v>7.5</c:v>
                </c:pt>
                <c:pt idx="705">
                  <c:v>8</c:v>
                </c:pt>
                <c:pt idx="706">
                  <c:v>8.5</c:v>
                </c:pt>
                <c:pt idx="707">
                  <c:v>9</c:v>
                </c:pt>
                <c:pt idx="708">
                  <c:v>9.5</c:v>
                </c:pt>
                <c:pt idx="709">
                  <c:v>10</c:v>
                </c:pt>
                <c:pt idx="710">
                  <c:v>9.5</c:v>
                </c:pt>
                <c:pt idx="711">
                  <c:v>9</c:v>
                </c:pt>
                <c:pt idx="712">
                  <c:v>8.5</c:v>
                </c:pt>
                <c:pt idx="713">
                  <c:v>8</c:v>
                </c:pt>
                <c:pt idx="714">
                  <c:v>7.5</c:v>
                </c:pt>
                <c:pt idx="715">
                  <c:v>7</c:v>
                </c:pt>
                <c:pt idx="716">
                  <c:v>6.5</c:v>
                </c:pt>
                <c:pt idx="717">
                  <c:v>6</c:v>
                </c:pt>
                <c:pt idx="718">
                  <c:v>5.5</c:v>
                </c:pt>
                <c:pt idx="719">
                  <c:v>5</c:v>
                </c:pt>
                <c:pt idx="720">
                  <c:v>4.5</c:v>
                </c:pt>
                <c:pt idx="721">
                  <c:v>4</c:v>
                </c:pt>
                <c:pt idx="722">
                  <c:v>3.5</c:v>
                </c:pt>
                <c:pt idx="723">
                  <c:v>3</c:v>
                </c:pt>
                <c:pt idx="724">
                  <c:v>2.5</c:v>
                </c:pt>
                <c:pt idx="725">
                  <c:v>2</c:v>
                </c:pt>
                <c:pt idx="726">
                  <c:v>1.5999999999999992</c:v>
                </c:pt>
                <c:pt idx="727">
                  <c:v>1.9999999999999991</c:v>
                </c:pt>
                <c:pt idx="728">
                  <c:v>2.399999999999999</c:v>
                </c:pt>
                <c:pt idx="729">
                  <c:v>2.7999999999999989</c:v>
                </c:pt>
                <c:pt idx="730">
                  <c:v>3.1999999999999988</c:v>
                </c:pt>
                <c:pt idx="731">
                  <c:v>3.5999999999999988</c:v>
                </c:pt>
                <c:pt idx="732">
                  <c:v>3.9999999999999987</c:v>
                </c:pt>
                <c:pt idx="733">
                  <c:v>4.3999999999999986</c:v>
                </c:pt>
                <c:pt idx="734">
                  <c:v>4.7999999999999989</c:v>
                </c:pt>
                <c:pt idx="735">
                  <c:v>5.1999999999999993</c:v>
                </c:pt>
                <c:pt idx="736">
                  <c:v>5.5999999999999988</c:v>
                </c:pt>
                <c:pt idx="737">
                  <c:v>5.9999999999999982</c:v>
                </c:pt>
                <c:pt idx="738">
                  <c:v>6.3999999999999986</c:v>
                </c:pt>
                <c:pt idx="739">
                  <c:v>6.7999999999999989</c:v>
                </c:pt>
                <c:pt idx="740">
                  <c:v>7.1999999999999993</c:v>
                </c:pt>
                <c:pt idx="741">
                  <c:v>7.6</c:v>
                </c:pt>
                <c:pt idx="742">
                  <c:v>8</c:v>
                </c:pt>
                <c:pt idx="743">
                  <c:v>7.6</c:v>
                </c:pt>
                <c:pt idx="744">
                  <c:v>7.1999999999999993</c:v>
                </c:pt>
                <c:pt idx="745">
                  <c:v>6.7999999999999989</c:v>
                </c:pt>
                <c:pt idx="746">
                  <c:v>6.3999999999999986</c:v>
                </c:pt>
                <c:pt idx="747">
                  <c:v>5.9999999999999982</c:v>
                </c:pt>
                <c:pt idx="748">
                  <c:v>5.5999999999999988</c:v>
                </c:pt>
                <c:pt idx="749">
                  <c:v>5.1999999999999993</c:v>
                </c:pt>
                <c:pt idx="750">
                  <c:v>4.7999999999999989</c:v>
                </c:pt>
                <c:pt idx="751">
                  <c:v>4.3999999999999986</c:v>
                </c:pt>
                <c:pt idx="752">
                  <c:v>3.9999999999999987</c:v>
                </c:pt>
                <c:pt idx="753">
                  <c:v>3.5999999999999988</c:v>
                </c:pt>
                <c:pt idx="754">
                  <c:v>3.1999999999999988</c:v>
                </c:pt>
                <c:pt idx="755">
                  <c:v>2.7999999999999989</c:v>
                </c:pt>
                <c:pt idx="756">
                  <c:v>2.399999999999999</c:v>
                </c:pt>
                <c:pt idx="757">
                  <c:v>1.9999999999999991</c:v>
                </c:pt>
                <c:pt idx="758">
                  <c:v>1.5999999999999992</c:v>
                </c:pt>
                <c:pt idx="759">
                  <c:v>2</c:v>
                </c:pt>
                <c:pt idx="760">
                  <c:v>2.5</c:v>
                </c:pt>
                <c:pt idx="761">
                  <c:v>3</c:v>
                </c:pt>
                <c:pt idx="762">
                  <c:v>3.5</c:v>
                </c:pt>
                <c:pt idx="763">
                  <c:v>4</c:v>
                </c:pt>
                <c:pt idx="764">
                  <c:v>4.5</c:v>
                </c:pt>
                <c:pt idx="765">
                  <c:v>5</c:v>
                </c:pt>
                <c:pt idx="766">
                  <c:v>5.5</c:v>
                </c:pt>
                <c:pt idx="767">
                  <c:v>6</c:v>
                </c:pt>
                <c:pt idx="768">
                  <c:v>6.5</c:v>
                </c:pt>
                <c:pt idx="769">
                  <c:v>7</c:v>
                </c:pt>
                <c:pt idx="770">
                  <c:v>7.5</c:v>
                </c:pt>
                <c:pt idx="771">
                  <c:v>8</c:v>
                </c:pt>
                <c:pt idx="772">
                  <c:v>8.5</c:v>
                </c:pt>
                <c:pt idx="773">
                  <c:v>9</c:v>
                </c:pt>
                <c:pt idx="774">
                  <c:v>9.5</c:v>
                </c:pt>
                <c:pt idx="775">
                  <c:v>10</c:v>
                </c:pt>
                <c:pt idx="776">
                  <c:v>9.5</c:v>
                </c:pt>
                <c:pt idx="777">
                  <c:v>9</c:v>
                </c:pt>
                <c:pt idx="778">
                  <c:v>8.5</c:v>
                </c:pt>
                <c:pt idx="779">
                  <c:v>8</c:v>
                </c:pt>
                <c:pt idx="780">
                  <c:v>7.5</c:v>
                </c:pt>
                <c:pt idx="781">
                  <c:v>7</c:v>
                </c:pt>
                <c:pt idx="782">
                  <c:v>6.5</c:v>
                </c:pt>
                <c:pt idx="783">
                  <c:v>6</c:v>
                </c:pt>
                <c:pt idx="784">
                  <c:v>5.5</c:v>
                </c:pt>
                <c:pt idx="785">
                  <c:v>5</c:v>
                </c:pt>
                <c:pt idx="786">
                  <c:v>4.5</c:v>
                </c:pt>
                <c:pt idx="787">
                  <c:v>4</c:v>
                </c:pt>
                <c:pt idx="788">
                  <c:v>3.5</c:v>
                </c:pt>
                <c:pt idx="789">
                  <c:v>3</c:v>
                </c:pt>
                <c:pt idx="790">
                  <c:v>2.5</c:v>
                </c:pt>
                <c:pt idx="791">
                  <c:v>2</c:v>
                </c:pt>
                <c:pt idx="792">
                  <c:v>2</c:v>
                </c:pt>
                <c:pt idx="793">
                  <c:v>2.5</c:v>
                </c:pt>
                <c:pt idx="794">
                  <c:v>3</c:v>
                </c:pt>
                <c:pt idx="795">
                  <c:v>3.5</c:v>
                </c:pt>
                <c:pt idx="796">
                  <c:v>4</c:v>
                </c:pt>
                <c:pt idx="797">
                  <c:v>4.5</c:v>
                </c:pt>
                <c:pt idx="798">
                  <c:v>5</c:v>
                </c:pt>
                <c:pt idx="799">
                  <c:v>5.5</c:v>
                </c:pt>
                <c:pt idx="800">
                  <c:v>6</c:v>
                </c:pt>
                <c:pt idx="801">
                  <c:v>6.5</c:v>
                </c:pt>
                <c:pt idx="802">
                  <c:v>7</c:v>
                </c:pt>
                <c:pt idx="803">
                  <c:v>7.5</c:v>
                </c:pt>
                <c:pt idx="804">
                  <c:v>8</c:v>
                </c:pt>
                <c:pt idx="805">
                  <c:v>8.5</c:v>
                </c:pt>
                <c:pt idx="806">
                  <c:v>9</c:v>
                </c:pt>
                <c:pt idx="807">
                  <c:v>9.5</c:v>
                </c:pt>
                <c:pt idx="808">
                  <c:v>10</c:v>
                </c:pt>
                <c:pt idx="809">
                  <c:v>9.5</c:v>
                </c:pt>
                <c:pt idx="810">
                  <c:v>9</c:v>
                </c:pt>
                <c:pt idx="811">
                  <c:v>8.5</c:v>
                </c:pt>
                <c:pt idx="812">
                  <c:v>8</c:v>
                </c:pt>
                <c:pt idx="813">
                  <c:v>7.5</c:v>
                </c:pt>
                <c:pt idx="814">
                  <c:v>7</c:v>
                </c:pt>
                <c:pt idx="815">
                  <c:v>6.5</c:v>
                </c:pt>
                <c:pt idx="816">
                  <c:v>6</c:v>
                </c:pt>
                <c:pt idx="817">
                  <c:v>5.5</c:v>
                </c:pt>
                <c:pt idx="818">
                  <c:v>5</c:v>
                </c:pt>
                <c:pt idx="819">
                  <c:v>4.5</c:v>
                </c:pt>
                <c:pt idx="820">
                  <c:v>4</c:v>
                </c:pt>
                <c:pt idx="821">
                  <c:v>3.5</c:v>
                </c:pt>
                <c:pt idx="822">
                  <c:v>3</c:v>
                </c:pt>
                <c:pt idx="823">
                  <c:v>2.5</c:v>
                </c:pt>
                <c:pt idx="824">
                  <c:v>2</c:v>
                </c:pt>
                <c:pt idx="825">
                  <c:v>2</c:v>
                </c:pt>
                <c:pt idx="826">
                  <c:v>2.5</c:v>
                </c:pt>
                <c:pt idx="827">
                  <c:v>3</c:v>
                </c:pt>
                <c:pt idx="828">
                  <c:v>3.5</c:v>
                </c:pt>
                <c:pt idx="829">
                  <c:v>4</c:v>
                </c:pt>
                <c:pt idx="830">
                  <c:v>4.5</c:v>
                </c:pt>
                <c:pt idx="831">
                  <c:v>5</c:v>
                </c:pt>
                <c:pt idx="832">
                  <c:v>5.5</c:v>
                </c:pt>
                <c:pt idx="833">
                  <c:v>6</c:v>
                </c:pt>
                <c:pt idx="834">
                  <c:v>6.5</c:v>
                </c:pt>
                <c:pt idx="835">
                  <c:v>7</c:v>
                </c:pt>
                <c:pt idx="836">
                  <c:v>7.5</c:v>
                </c:pt>
                <c:pt idx="837">
                  <c:v>8</c:v>
                </c:pt>
                <c:pt idx="838">
                  <c:v>8.5</c:v>
                </c:pt>
                <c:pt idx="839">
                  <c:v>9</c:v>
                </c:pt>
                <c:pt idx="840">
                  <c:v>9.5</c:v>
                </c:pt>
                <c:pt idx="841">
                  <c:v>10</c:v>
                </c:pt>
                <c:pt idx="842">
                  <c:v>9.5</c:v>
                </c:pt>
                <c:pt idx="843">
                  <c:v>9</c:v>
                </c:pt>
                <c:pt idx="844">
                  <c:v>8.5</c:v>
                </c:pt>
                <c:pt idx="845">
                  <c:v>8</c:v>
                </c:pt>
                <c:pt idx="846">
                  <c:v>7.5</c:v>
                </c:pt>
                <c:pt idx="847">
                  <c:v>7</c:v>
                </c:pt>
                <c:pt idx="848">
                  <c:v>6.5</c:v>
                </c:pt>
                <c:pt idx="849">
                  <c:v>6</c:v>
                </c:pt>
                <c:pt idx="850">
                  <c:v>5.5</c:v>
                </c:pt>
                <c:pt idx="851">
                  <c:v>5</c:v>
                </c:pt>
                <c:pt idx="852">
                  <c:v>4.5</c:v>
                </c:pt>
                <c:pt idx="853">
                  <c:v>4</c:v>
                </c:pt>
                <c:pt idx="854">
                  <c:v>3.5</c:v>
                </c:pt>
                <c:pt idx="855">
                  <c:v>3</c:v>
                </c:pt>
                <c:pt idx="856">
                  <c:v>2.5</c:v>
                </c:pt>
                <c:pt idx="857">
                  <c:v>2</c:v>
                </c:pt>
                <c:pt idx="858">
                  <c:v>1.8</c:v>
                </c:pt>
                <c:pt idx="859">
                  <c:v>2.25</c:v>
                </c:pt>
                <c:pt idx="860">
                  <c:v>2.6999999999999997</c:v>
                </c:pt>
                <c:pt idx="861">
                  <c:v>3.1499999999999995</c:v>
                </c:pt>
                <c:pt idx="862">
                  <c:v>3.5999999999999996</c:v>
                </c:pt>
                <c:pt idx="863">
                  <c:v>4.05</c:v>
                </c:pt>
                <c:pt idx="864">
                  <c:v>4.5</c:v>
                </c:pt>
                <c:pt idx="865">
                  <c:v>4.95</c:v>
                </c:pt>
                <c:pt idx="866">
                  <c:v>5.4</c:v>
                </c:pt>
                <c:pt idx="867">
                  <c:v>5.8500000000000005</c:v>
                </c:pt>
                <c:pt idx="868">
                  <c:v>6.3000000000000007</c:v>
                </c:pt>
                <c:pt idx="869">
                  <c:v>6.7500000000000009</c:v>
                </c:pt>
                <c:pt idx="870">
                  <c:v>7.2000000000000011</c:v>
                </c:pt>
                <c:pt idx="871">
                  <c:v>7.6500000000000012</c:v>
                </c:pt>
                <c:pt idx="872">
                  <c:v>8.1000000000000014</c:v>
                </c:pt>
                <c:pt idx="873">
                  <c:v>8.5500000000000007</c:v>
                </c:pt>
                <c:pt idx="874">
                  <c:v>9</c:v>
                </c:pt>
                <c:pt idx="875">
                  <c:v>8.5500000000000007</c:v>
                </c:pt>
                <c:pt idx="876">
                  <c:v>8.1000000000000014</c:v>
                </c:pt>
                <c:pt idx="877">
                  <c:v>7.6500000000000012</c:v>
                </c:pt>
                <c:pt idx="878">
                  <c:v>7.2000000000000011</c:v>
                </c:pt>
                <c:pt idx="879">
                  <c:v>6.7500000000000009</c:v>
                </c:pt>
                <c:pt idx="880">
                  <c:v>6.3000000000000007</c:v>
                </c:pt>
                <c:pt idx="881">
                  <c:v>5.8500000000000005</c:v>
                </c:pt>
                <c:pt idx="882">
                  <c:v>5.4</c:v>
                </c:pt>
                <c:pt idx="883">
                  <c:v>4.95</c:v>
                </c:pt>
                <c:pt idx="884">
                  <c:v>4.5</c:v>
                </c:pt>
                <c:pt idx="885">
                  <c:v>4.05</c:v>
                </c:pt>
                <c:pt idx="886">
                  <c:v>3.5999999999999996</c:v>
                </c:pt>
                <c:pt idx="887">
                  <c:v>3.1499999999999995</c:v>
                </c:pt>
                <c:pt idx="888">
                  <c:v>2.6999999999999997</c:v>
                </c:pt>
                <c:pt idx="889">
                  <c:v>2.25</c:v>
                </c:pt>
                <c:pt idx="890">
                  <c:v>1.8</c:v>
                </c:pt>
                <c:pt idx="891">
                  <c:v>2</c:v>
                </c:pt>
                <c:pt idx="892">
                  <c:v>2.5</c:v>
                </c:pt>
                <c:pt idx="893">
                  <c:v>3</c:v>
                </c:pt>
                <c:pt idx="894">
                  <c:v>3.5</c:v>
                </c:pt>
                <c:pt idx="895">
                  <c:v>4</c:v>
                </c:pt>
                <c:pt idx="896">
                  <c:v>4.5</c:v>
                </c:pt>
                <c:pt idx="897">
                  <c:v>5</c:v>
                </c:pt>
                <c:pt idx="898">
                  <c:v>5.5</c:v>
                </c:pt>
                <c:pt idx="899">
                  <c:v>6</c:v>
                </c:pt>
                <c:pt idx="900">
                  <c:v>6.5</c:v>
                </c:pt>
                <c:pt idx="901">
                  <c:v>7</c:v>
                </c:pt>
                <c:pt idx="902">
                  <c:v>7.5</c:v>
                </c:pt>
                <c:pt idx="903">
                  <c:v>8</c:v>
                </c:pt>
                <c:pt idx="904">
                  <c:v>8.5</c:v>
                </c:pt>
                <c:pt idx="905">
                  <c:v>9</c:v>
                </c:pt>
                <c:pt idx="906">
                  <c:v>9.5</c:v>
                </c:pt>
                <c:pt idx="907">
                  <c:v>10</c:v>
                </c:pt>
                <c:pt idx="908">
                  <c:v>9.5</c:v>
                </c:pt>
                <c:pt idx="909">
                  <c:v>9</c:v>
                </c:pt>
                <c:pt idx="910">
                  <c:v>8.5</c:v>
                </c:pt>
                <c:pt idx="911">
                  <c:v>8</c:v>
                </c:pt>
                <c:pt idx="912">
                  <c:v>7.5</c:v>
                </c:pt>
                <c:pt idx="913">
                  <c:v>7</c:v>
                </c:pt>
                <c:pt idx="914">
                  <c:v>6.5</c:v>
                </c:pt>
                <c:pt idx="915">
                  <c:v>6</c:v>
                </c:pt>
                <c:pt idx="916">
                  <c:v>5.5</c:v>
                </c:pt>
                <c:pt idx="917">
                  <c:v>5</c:v>
                </c:pt>
                <c:pt idx="918">
                  <c:v>4.5</c:v>
                </c:pt>
                <c:pt idx="919">
                  <c:v>4</c:v>
                </c:pt>
                <c:pt idx="920">
                  <c:v>3.5</c:v>
                </c:pt>
                <c:pt idx="921">
                  <c:v>3</c:v>
                </c:pt>
                <c:pt idx="922">
                  <c:v>2.5</c:v>
                </c:pt>
                <c:pt idx="923">
                  <c:v>2</c:v>
                </c:pt>
                <c:pt idx="924">
                  <c:v>2</c:v>
                </c:pt>
                <c:pt idx="925">
                  <c:v>2.5</c:v>
                </c:pt>
                <c:pt idx="926">
                  <c:v>3</c:v>
                </c:pt>
                <c:pt idx="927">
                  <c:v>3.5</c:v>
                </c:pt>
                <c:pt idx="928">
                  <c:v>4</c:v>
                </c:pt>
                <c:pt idx="929">
                  <c:v>4.5</c:v>
                </c:pt>
                <c:pt idx="930">
                  <c:v>5</c:v>
                </c:pt>
                <c:pt idx="931">
                  <c:v>5.5</c:v>
                </c:pt>
                <c:pt idx="932">
                  <c:v>6</c:v>
                </c:pt>
                <c:pt idx="933">
                  <c:v>6.5</c:v>
                </c:pt>
                <c:pt idx="934">
                  <c:v>7</c:v>
                </c:pt>
                <c:pt idx="935">
                  <c:v>7.5</c:v>
                </c:pt>
                <c:pt idx="936">
                  <c:v>8</c:v>
                </c:pt>
                <c:pt idx="937">
                  <c:v>8.5</c:v>
                </c:pt>
                <c:pt idx="938">
                  <c:v>9</c:v>
                </c:pt>
                <c:pt idx="939">
                  <c:v>9.5</c:v>
                </c:pt>
                <c:pt idx="940">
                  <c:v>10</c:v>
                </c:pt>
                <c:pt idx="941">
                  <c:v>9.5</c:v>
                </c:pt>
                <c:pt idx="942">
                  <c:v>9</c:v>
                </c:pt>
                <c:pt idx="943">
                  <c:v>8.5</c:v>
                </c:pt>
                <c:pt idx="944">
                  <c:v>8</c:v>
                </c:pt>
                <c:pt idx="945">
                  <c:v>7.5</c:v>
                </c:pt>
                <c:pt idx="946">
                  <c:v>7</c:v>
                </c:pt>
                <c:pt idx="947">
                  <c:v>6.5</c:v>
                </c:pt>
                <c:pt idx="948">
                  <c:v>6</c:v>
                </c:pt>
                <c:pt idx="949">
                  <c:v>5.5</c:v>
                </c:pt>
                <c:pt idx="950">
                  <c:v>5</c:v>
                </c:pt>
                <c:pt idx="951">
                  <c:v>4.5</c:v>
                </c:pt>
                <c:pt idx="952">
                  <c:v>4</c:v>
                </c:pt>
                <c:pt idx="953">
                  <c:v>3.5</c:v>
                </c:pt>
                <c:pt idx="954">
                  <c:v>3</c:v>
                </c:pt>
                <c:pt idx="955">
                  <c:v>2.5</c:v>
                </c:pt>
                <c:pt idx="956">
                  <c:v>2</c:v>
                </c:pt>
                <c:pt idx="957">
                  <c:v>1.8</c:v>
                </c:pt>
                <c:pt idx="958">
                  <c:v>2.25</c:v>
                </c:pt>
                <c:pt idx="959">
                  <c:v>2.6999999999999997</c:v>
                </c:pt>
                <c:pt idx="960">
                  <c:v>3.1499999999999995</c:v>
                </c:pt>
                <c:pt idx="961">
                  <c:v>3.5999999999999996</c:v>
                </c:pt>
                <c:pt idx="962">
                  <c:v>4.05</c:v>
                </c:pt>
                <c:pt idx="963">
                  <c:v>4.5</c:v>
                </c:pt>
                <c:pt idx="964">
                  <c:v>4.95</c:v>
                </c:pt>
                <c:pt idx="965">
                  <c:v>5.4</c:v>
                </c:pt>
                <c:pt idx="966">
                  <c:v>5.8500000000000005</c:v>
                </c:pt>
                <c:pt idx="967">
                  <c:v>6.3000000000000007</c:v>
                </c:pt>
                <c:pt idx="968">
                  <c:v>6.7500000000000009</c:v>
                </c:pt>
                <c:pt idx="969">
                  <c:v>7.2000000000000011</c:v>
                </c:pt>
                <c:pt idx="970">
                  <c:v>7.6500000000000012</c:v>
                </c:pt>
                <c:pt idx="971">
                  <c:v>8.1000000000000014</c:v>
                </c:pt>
                <c:pt idx="972">
                  <c:v>8.5500000000000007</c:v>
                </c:pt>
                <c:pt idx="973">
                  <c:v>9</c:v>
                </c:pt>
                <c:pt idx="974">
                  <c:v>8.5500000000000007</c:v>
                </c:pt>
                <c:pt idx="975">
                  <c:v>8.1000000000000014</c:v>
                </c:pt>
                <c:pt idx="976">
                  <c:v>7.6500000000000012</c:v>
                </c:pt>
                <c:pt idx="977">
                  <c:v>7.2000000000000011</c:v>
                </c:pt>
                <c:pt idx="978">
                  <c:v>6.7500000000000009</c:v>
                </c:pt>
                <c:pt idx="979">
                  <c:v>6.3000000000000007</c:v>
                </c:pt>
                <c:pt idx="980">
                  <c:v>5.8500000000000005</c:v>
                </c:pt>
                <c:pt idx="981">
                  <c:v>5.4</c:v>
                </c:pt>
                <c:pt idx="982">
                  <c:v>4.95</c:v>
                </c:pt>
                <c:pt idx="983">
                  <c:v>4.5</c:v>
                </c:pt>
                <c:pt idx="984">
                  <c:v>4.05</c:v>
                </c:pt>
                <c:pt idx="985">
                  <c:v>3.5999999999999996</c:v>
                </c:pt>
                <c:pt idx="986">
                  <c:v>3.1499999999999995</c:v>
                </c:pt>
                <c:pt idx="987">
                  <c:v>2.6999999999999997</c:v>
                </c:pt>
                <c:pt idx="988">
                  <c:v>2.25</c:v>
                </c:pt>
                <c:pt idx="989">
                  <c:v>1.8</c:v>
                </c:pt>
                <c:pt idx="990">
                  <c:v>1.8</c:v>
                </c:pt>
                <c:pt idx="991">
                  <c:v>2.25</c:v>
                </c:pt>
                <c:pt idx="992">
                  <c:v>2.6999999999999997</c:v>
                </c:pt>
                <c:pt idx="993">
                  <c:v>3.1499999999999995</c:v>
                </c:pt>
                <c:pt idx="994">
                  <c:v>3.5999999999999996</c:v>
                </c:pt>
                <c:pt idx="995">
                  <c:v>4.05</c:v>
                </c:pt>
                <c:pt idx="996">
                  <c:v>4.5</c:v>
                </c:pt>
                <c:pt idx="997">
                  <c:v>4.95</c:v>
                </c:pt>
                <c:pt idx="998">
                  <c:v>5.4</c:v>
                </c:pt>
                <c:pt idx="999">
                  <c:v>5.8500000000000005</c:v>
                </c:pt>
                <c:pt idx="1000">
                  <c:v>6.3000000000000007</c:v>
                </c:pt>
                <c:pt idx="1001">
                  <c:v>6.7500000000000009</c:v>
                </c:pt>
                <c:pt idx="1002">
                  <c:v>7.2000000000000011</c:v>
                </c:pt>
                <c:pt idx="1003">
                  <c:v>7.6500000000000012</c:v>
                </c:pt>
                <c:pt idx="1004">
                  <c:v>8.1000000000000014</c:v>
                </c:pt>
                <c:pt idx="1005">
                  <c:v>8.5500000000000007</c:v>
                </c:pt>
                <c:pt idx="1006">
                  <c:v>9</c:v>
                </c:pt>
                <c:pt idx="1007">
                  <c:v>8.5500000000000007</c:v>
                </c:pt>
                <c:pt idx="1008">
                  <c:v>8.1000000000000014</c:v>
                </c:pt>
                <c:pt idx="1009">
                  <c:v>7.6500000000000012</c:v>
                </c:pt>
                <c:pt idx="1010">
                  <c:v>7.2000000000000011</c:v>
                </c:pt>
                <c:pt idx="1011">
                  <c:v>6.7500000000000009</c:v>
                </c:pt>
                <c:pt idx="1012">
                  <c:v>6.3000000000000007</c:v>
                </c:pt>
                <c:pt idx="1013">
                  <c:v>5.8500000000000005</c:v>
                </c:pt>
                <c:pt idx="1014">
                  <c:v>5.4</c:v>
                </c:pt>
                <c:pt idx="1015">
                  <c:v>4.95</c:v>
                </c:pt>
                <c:pt idx="1016">
                  <c:v>4.5</c:v>
                </c:pt>
                <c:pt idx="1017">
                  <c:v>4.05</c:v>
                </c:pt>
                <c:pt idx="1018">
                  <c:v>3.5999999999999996</c:v>
                </c:pt>
                <c:pt idx="1019">
                  <c:v>3.1499999999999995</c:v>
                </c:pt>
                <c:pt idx="1020">
                  <c:v>2.6999999999999997</c:v>
                </c:pt>
                <c:pt idx="1021">
                  <c:v>2.25</c:v>
                </c:pt>
                <c:pt idx="1022">
                  <c:v>1.8</c:v>
                </c:pt>
                <c:pt idx="1023">
                  <c:v>1.8</c:v>
                </c:pt>
                <c:pt idx="1024">
                  <c:v>2.25</c:v>
                </c:pt>
                <c:pt idx="1025">
                  <c:v>2.6999999999999997</c:v>
                </c:pt>
                <c:pt idx="1026">
                  <c:v>3.1499999999999995</c:v>
                </c:pt>
                <c:pt idx="1027">
                  <c:v>3.5999999999999996</c:v>
                </c:pt>
                <c:pt idx="1028">
                  <c:v>4.05</c:v>
                </c:pt>
                <c:pt idx="1029">
                  <c:v>4.5</c:v>
                </c:pt>
                <c:pt idx="1030">
                  <c:v>4.95</c:v>
                </c:pt>
                <c:pt idx="1031">
                  <c:v>5.4</c:v>
                </c:pt>
                <c:pt idx="1032">
                  <c:v>5.8500000000000005</c:v>
                </c:pt>
                <c:pt idx="1033">
                  <c:v>6.3000000000000007</c:v>
                </c:pt>
                <c:pt idx="1034">
                  <c:v>6.7500000000000009</c:v>
                </c:pt>
                <c:pt idx="1035">
                  <c:v>7.2000000000000011</c:v>
                </c:pt>
                <c:pt idx="1036">
                  <c:v>7.6500000000000012</c:v>
                </c:pt>
                <c:pt idx="1037">
                  <c:v>8.1000000000000014</c:v>
                </c:pt>
                <c:pt idx="1038">
                  <c:v>8.5500000000000007</c:v>
                </c:pt>
                <c:pt idx="1039">
                  <c:v>9</c:v>
                </c:pt>
                <c:pt idx="1040">
                  <c:v>8.5500000000000007</c:v>
                </c:pt>
                <c:pt idx="1041">
                  <c:v>8.1000000000000014</c:v>
                </c:pt>
                <c:pt idx="1042">
                  <c:v>7.6500000000000012</c:v>
                </c:pt>
                <c:pt idx="1043">
                  <c:v>7.2000000000000011</c:v>
                </c:pt>
                <c:pt idx="1044">
                  <c:v>6.7500000000000009</c:v>
                </c:pt>
                <c:pt idx="1045">
                  <c:v>6.3000000000000007</c:v>
                </c:pt>
                <c:pt idx="1046">
                  <c:v>5.8500000000000005</c:v>
                </c:pt>
                <c:pt idx="1047">
                  <c:v>5.4</c:v>
                </c:pt>
                <c:pt idx="1048">
                  <c:v>4.95</c:v>
                </c:pt>
                <c:pt idx="1049">
                  <c:v>4.5</c:v>
                </c:pt>
                <c:pt idx="1050">
                  <c:v>4.05</c:v>
                </c:pt>
                <c:pt idx="1051">
                  <c:v>3.5999999999999996</c:v>
                </c:pt>
                <c:pt idx="1052">
                  <c:v>3.1499999999999995</c:v>
                </c:pt>
                <c:pt idx="1053">
                  <c:v>2.6999999999999997</c:v>
                </c:pt>
                <c:pt idx="1054">
                  <c:v>2.25</c:v>
                </c:pt>
                <c:pt idx="1055">
                  <c:v>1.8</c:v>
                </c:pt>
                <c:pt idx="1056">
                  <c:v>2</c:v>
                </c:pt>
                <c:pt idx="1057">
                  <c:v>2.5</c:v>
                </c:pt>
                <c:pt idx="1058">
                  <c:v>3</c:v>
                </c:pt>
                <c:pt idx="1059">
                  <c:v>3.5</c:v>
                </c:pt>
                <c:pt idx="1060">
                  <c:v>4</c:v>
                </c:pt>
                <c:pt idx="1061">
                  <c:v>4.5</c:v>
                </c:pt>
                <c:pt idx="1062">
                  <c:v>5</c:v>
                </c:pt>
                <c:pt idx="1063">
                  <c:v>5.5</c:v>
                </c:pt>
                <c:pt idx="1064">
                  <c:v>6</c:v>
                </c:pt>
                <c:pt idx="1065">
                  <c:v>6.5</c:v>
                </c:pt>
                <c:pt idx="1066">
                  <c:v>7</c:v>
                </c:pt>
                <c:pt idx="1067">
                  <c:v>7.5</c:v>
                </c:pt>
                <c:pt idx="1068">
                  <c:v>8</c:v>
                </c:pt>
                <c:pt idx="1069">
                  <c:v>8.5</c:v>
                </c:pt>
                <c:pt idx="1070">
                  <c:v>9</c:v>
                </c:pt>
                <c:pt idx="1071">
                  <c:v>9.5</c:v>
                </c:pt>
                <c:pt idx="1072">
                  <c:v>10</c:v>
                </c:pt>
                <c:pt idx="1073">
                  <c:v>9.5</c:v>
                </c:pt>
                <c:pt idx="1074">
                  <c:v>9</c:v>
                </c:pt>
                <c:pt idx="1075">
                  <c:v>8.5</c:v>
                </c:pt>
                <c:pt idx="1076">
                  <c:v>8</c:v>
                </c:pt>
                <c:pt idx="1077">
                  <c:v>7.5</c:v>
                </c:pt>
                <c:pt idx="1078">
                  <c:v>7</c:v>
                </c:pt>
                <c:pt idx="1079">
                  <c:v>6.5</c:v>
                </c:pt>
                <c:pt idx="1080">
                  <c:v>6</c:v>
                </c:pt>
                <c:pt idx="1081">
                  <c:v>5.5</c:v>
                </c:pt>
                <c:pt idx="1082">
                  <c:v>5</c:v>
                </c:pt>
                <c:pt idx="1083">
                  <c:v>4.5</c:v>
                </c:pt>
                <c:pt idx="1084">
                  <c:v>4</c:v>
                </c:pt>
                <c:pt idx="1085">
                  <c:v>3.5</c:v>
                </c:pt>
                <c:pt idx="1086">
                  <c:v>3</c:v>
                </c:pt>
                <c:pt idx="1087">
                  <c:v>2.5</c:v>
                </c:pt>
                <c:pt idx="1088">
                  <c:v>2</c:v>
                </c:pt>
                <c:pt idx="1089">
                  <c:v>2</c:v>
                </c:pt>
                <c:pt idx="1090">
                  <c:v>2.5</c:v>
                </c:pt>
                <c:pt idx="1091">
                  <c:v>3</c:v>
                </c:pt>
                <c:pt idx="1092">
                  <c:v>3.5</c:v>
                </c:pt>
                <c:pt idx="1093">
                  <c:v>4</c:v>
                </c:pt>
                <c:pt idx="1094">
                  <c:v>4.5</c:v>
                </c:pt>
                <c:pt idx="1095">
                  <c:v>5</c:v>
                </c:pt>
                <c:pt idx="1096">
                  <c:v>5.5</c:v>
                </c:pt>
                <c:pt idx="1097">
                  <c:v>6</c:v>
                </c:pt>
                <c:pt idx="1098">
                  <c:v>6.5</c:v>
                </c:pt>
                <c:pt idx="1099">
                  <c:v>7</c:v>
                </c:pt>
                <c:pt idx="1100">
                  <c:v>7.5</c:v>
                </c:pt>
                <c:pt idx="1101">
                  <c:v>8</c:v>
                </c:pt>
                <c:pt idx="1102">
                  <c:v>8.5</c:v>
                </c:pt>
                <c:pt idx="1103">
                  <c:v>9</c:v>
                </c:pt>
                <c:pt idx="1104">
                  <c:v>9.5</c:v>
                </c:pt>
                <c:pt idx="1105">
                  <c:v>10</c:v>
                </c:pt>
                <c:pt idx="1106">
                  <c:v>9.5</c:v>
                </c:pt>
                <c:pt idx="1107">
                  <c:v>9</c:v>
                </c:pt>
                <c:pt idx="1108">
                  <c:v>8.5</c:v>
                </c:pt>
                <c:pt idx="1109">
                  <c:v>8</c:v>
                </c:pt>
                <c:pt idx="1110">
                  <c:v>7.5</c:v>
                </c:pt>
                <c:pt idx="1111">
                  <c:v>7</c:v>
                </c:pt>
                <c:pt idx="1112">
                  <c:v>6.5</c:v>
                </c:pt>
                <c:pt idx="1113">
                  <c:v>6</c:v>
                </c:pt>
                <c:pt idx="1114">
                  <c:v>5.5</c:v>
                </c:pt>
                <c:pt idx="1115">
                  <c:v>5</c:v>
                </c:pt>
                <c:pt idx="1116">
                  <c:v>4.5</c:v>
                </c:pt>
                <c:pt idx="1117">
                  <c:v>4</c:v>
                </c:pt>
                <c:pt idx="1118">
                  <c:v>3.5</c:v>
                </c:pt>
                <c:pt idx="1119">
                  <c:v>3</c:v>
                </c:pt>
                <c:pt idx="1120">
                  <c:v>2.5</c:v>
                </c:pt>
                <c:pt idx="1121">
                  <c:v>2</c:v>
                </c:pt>
                <c:pt idx="1122">
                  <c:v>2</c:v>
                </c:pt>
                <c:pt idx="1123">
                  <c:v>2.5</c:v>
                </c:pt>
                <c:pt idx="1124">
                  <c:v>3</c:v>
                </c:pt>
                <c:pt idx="1125">
                  <c:v>3.5</c:v>
                </c:pt>
                <c:pt idx="1126">
                  <c:v>4</c:v>
                </c:pt>
                <c:pt idx="1127">
                  <c:v>4.5</c:v>
                </c:pt>
                <c:pt idx="1128">
                  <c:v>5</c:v>
                </c:pt>
                <c:pt idx="1129">
                  <c:v>5.5</c:v>
                </c:pt>
                <c:pt idx="1130">
                  <c:v>6</c:v>
                </c:pt>
                <c:pt idx="1131">
                  <c:v>6.5</c:v>
                </c:pt>
                <c:pt idx="1132">
                  <c:v>7</c:v>
                </c:pt>
                <c:pt idx="1133">
                  <c:v>7.5</c:v>
                </c:pt>
                <c:pt idx="1134">
                  <c:v>8</c:v>
                </c:pt>
                <c:pt idx="1135">
                  <c:v>8.5</c:v>
                </c:pt>
                <c:pt idx="1136">
                  <c:v>9</c:v>
                </c:pt>
                <c:pt idx="1137">
                  <c:v>9.5</c:v>
                </c:pt>
                <c:pt idx="1138">
                  <c:v>10</c:v>
                </c:pt>
                <c:pt idx="1139">
                  <c:v>9.5</c:v>
                </c:pt>
                <c:pt idx="1140">
                  <c:v>9</c:v>
                </c:pt>
                <c:pt idx="1141">
                  <c:v>8.5</c:v>
                </c:pt>
                <c:pt idx="1142">
                  <c:v>8</c:v>
                </c:pt>
                <c:pt idx="1143">
                  <c:v>7.5</c:v>
                </c:pt>
                <c:pt idx="1144">
                  <c:v>7</c:v>
                </c:pt>
                <c:pt idx="1145">
                  <c:v>6.5</c:v>
                </c:pt>
                <c:pt idx="1146">
                  <c:v>6</c:v>
                </c:pt>
                <c:pt idx="1147">
                  <c:v>5.5</c:v>
                </c:pt>
                <c:pt idx="1148">
                  <c:v>5</c:v>
                </c:pt>
                <c:pt idx="1149">
                  <c:v>4.5</c:v>
                </c:pt>
                <c:pt idx="1150">
                  <c:v>4</c:v>
                </c:pt>
                <c:pt idx="1151">
                  <c:v>3.5</c:v>
                </c:pt>
                <c:pt idx="1152">
                  <c:v>3</c:v>
                </c:pt>
                <c:pt idx="1153">
                  <c:v>2.5</c:v>
                </c:pt>
                <c:pt idx="1154">
                  <c:v>2</c:v>
                </c:pt>
                <c:pt idx="1155">
                  <c:v>1.8</c:v>
                </c:pt>
                <c:pt idx="1156">
                  <c:v>2.25</c:v>
                </c:pt>
                <c:pt idx="1157">
                  <c:v>2.6999999999999997</c:v>
                </c:pt>
                <c:pt idx="1158">
                  <c:v>3.1499999999999995</c:v>
                </c:pt>
                <c:pt idx="1159">
                  <c:v>3.5999999999999996</c:v>
                </c:pt>
                <c:pt idx="1160">
                  <c:v>4.05</c:v>
                </c:pt>
                <c:pt idx="1161">
                  <c:v>4.5</c:v>
                </c:pt>
                <c:pt idx="1162">
                  <c:v>4.95</c:v>
                </c:pt>
                <c:pt idx="1163">
                  <c:v>5.4</c:v>
                </c:pt>
                <c:pt idx="1164">
                  <c:v>5.8500000000000005</c:v>
                </c:pt>
                <c:pt idx="1165">
                  <c:v>6.3000000000000007</c:v>
                </c:pt>
                <c:pt idx="1166">
                  <c:v>6.7500000000000009</c:v>
                </c:pt>
                <c:pt idx="1167">
                  <c:v>7.2000000000000011</c:v>
                </c:pt>
                <c:pt idx="1168">
                  <c:v>7.6500000000000012</c:v>
                </c:pt>
                <c:pt idx="1169">
                  <c:v>8.1000000000000014</c:v>
                </c:pt>
                <c:pt idx="1170">
                  <c:v>8.5500000000000007</c:v>
                </c:pt>
                <c:pt idx="1171">
                  <c:v>9</c:v>
                </c:pt>
                <c:pt idx="1172">
                  <c:v>8.5500000000000007</c:v>
                </c:pt>
                <c:pt idx="1173">
                  <c:v>8.1000000000000014</c:v>
                </c:pt>
                <c:pt idx="1174">
                  <c:v>7.6500000000000012</c:v>
                </c:pt>
                <c:pt idx="1175">
                  <c:v>7.2000000000000011</c:v>
                </c:pt>
                <c:pt idx="1176">
                  <c:v>6.7500000000000009</c:v>
                </c:pt>
                <c:pt idx="1177">
                  <c:v>6.3000000000000007</c:v>
                </c:pt>
                <c:pt idx="1178">
                  <c:v>5.8500000000000005</c:v>
                </c:pt>
                <c:pt idx="1179">
                  <c:v>5.4</c:v>
                </c:pt>
                <c:pt idx="1180">
                  <c:v>4.95</c:v>
                </c:pt>
                <c:pt idx="1181">
                  <c:v>4.5</c:v>
                </c:pt>
                <c:pt idx="1182">
                  <c:v>4.05</c:v>
                </c:pt>
                <c:pt idx="1183">
                  <c:v>3.5999999999999996</c:v>
                </c:pt>
                <c:pt idx="1184">
                  <c:v>3.1499999999999995</c:v>
                </c:pt>
                <c:pt idx="1185">
                  <c:v>2.6999999999999997</c:v>
                </c:pt>
                <c:pt idx="1186">
                  <c:v>2.25</c:v>
                </c:pt>
                <c:pt idx="1187">
                  <c:v>1.8</c:v>
                </c:pt>
                <c:pt idx="1188">
                  <c:v>1.8</c:v>
                </c:pt>
                <c:pt idx="1189">
                  <c:v>2.25</c:v>
                </c:pt>
                <c:pt idx="1190">
                  <c:v>2.6999999999999997</c:v>
                </c:pt>
                <c:pt idx="1191">
                  <c:v>3.1499999999999995</c:v>
                </c:pt>
                <c:pt idx="1192">
                  <c:v>3.5999999999999996</c:v>
                </c:pt>
                <c:pt idx="1193">
                  <c:v>4.05</c:v>
                </c:pt>
                <c:pt idx="1194">
                  <c:v>4.5</c:v>
                </c:pt>
                <c:pt idx="1195">
                  <c:v>4.95</c:v>
                </c:pt>
                <c:pt idx="1196">
                  <c:v>5.4</c:v>
                </c:pt>
                <c:pt idx="1197">
                  <c:v>5.8500000000000005</c:v>
                </c:pt>
                <c:pt idx="1198">
                  <c:v>6.3000000000000007</c:v>
                </c:pt>
                <c:pt idx="1199">
                  <c:v>6.7500000000000009</c:v>
                </c:pt>
                <c:pt idx="1200">
                  <c:v>7.2000000000000011</c:v>
                </c:pt>
                <c:pt idx="1201">
                  <c:v>7.6500000000000012</c:v>
                </c:pt>
                <c:pt idx="1202">
                  <c:v>8.1000000000000014</c:v>
                </c:pt>
                <c:pt idx="1203">
                  <c:v>8.5500000000000007</c:v>
                </c:pt>
                <c:pt idx="1204">
                  <c:v>9</c:v>
                </c:pt>
                <c:pt idx="1205">
                  <c:v>8.5500000000000007</c:v>
                </c:pt>
                <c:pt idx="1206">
                  <c:v>8.1000000000000014</c:v>
                </c:pt>
                <c:pt idx="1207">
                  <c:v>7.6500000000000012</c:v>
                </c:pt>
                <c:pt idx="1208">
                  <c:v>7.2000000000000011</c:v>
                </c:pt>
                <c:pt idx="1209">
                  <c:v>6.7500000000000009</c:v>
                </c:pt>
                <c:pt idx="1210">
                  <c:v>6.3000000000000007</c:v>
                </c:pt>
                <c:pt idx="1211">
                  <c:v>5.8500000000000005</c:v>
                </c:pt>
                <c:pt idx="1212">
                  <c:v>5.4</c:v>
                </c:pt>
                <c:pt idx="1213">
                  <c:v>4.95</c:v>
                </c:pt>
                <c:pt idx="1214">
                  <c:v>4.5</c:v>
                </c:pt>
                <c:pt idx="1215">
                  <c:v>4.05</c:v>
                </c:pt>
                <c:pt idx="1216">
                  <c:v>3.5999999999999996</c:v>
                </c:pt>
                <c:pt idx="1217">
                  <c:v>3.1499999999999995</c:v>
                </c:pt>
                <c:pt idx="1218">
                  <c:v>2.6999999999999997</c:v>
                </c:pt>
                <c:pt idx="1219">
                  <c:v>2.25</c:v>
                </c:pt>
                <c:pt idx="1220">
                  <c:v>1.8</c:v>
                </c:pt>
              </c:numCache>
            </c:numRef>
          </c:val>
          <c:extLst>
            <c:ext xmlns:c16="http://schemas.microsoft.com/office/drawing/2014/chart" uri="{C3380CC4-5D6E-409C-BE32-E72D297353CC}">
              <c16:uniqueId val="{00000003-DAEE-5B43-9036-CC2C4ABCAC92}"/>
            </c:ext>
          </c:extLst>
        </c:ser>
        <c:dLbls>
          <c:showLegendKey val="0"/>
          <c:showVal val="0"/>
          <c:showCatName val="0"/>
          <c:showSerName val="0"/>
          <c:showPercent val="0"/>
          <c:showBubbleSize val="0"/>
        </c:dLbls>
        <c:axId val="2135253056"/>
        <c:axId val="2135255888"/>
      </c:radarChart>
      <c:catAx>
        <c:axId val="2135253056"/>
        <c:scaling>
          <c:orientation val="minMax"/>
        </c:scaling>
        <c:delete val="1"/>
        <c:axPos val="b"/>
        <c:numFmt formatCode="General" sourceLinked="1"/>
        <c:majorTickMark val="none"/>
        <c:minorTickMark val="none"/>
        <c:tickLblPos val="nextTo"/>
        <c:crossAx val="2135255888"/>
        <c:crosses val="autoZero"/>
        <c:auto val="1"/>
        <c:lblAlgn val="ctr"/>
        <c:lblOffset val="100"/>
        <c:noMultiLvlLbl val="0"/>
      </c:catAx>
      <c:valAx>
        <c:axId val="2135255888"/>
        <c:scaling>
          <c:orientation val="minMax"/>
          <c:max val="10"/>
        </c:scaling>
        <c:delete val="0"/>
        <c:axPos val="l"/>
        <c:majorGridlines>
          <c:spPr>
            <a:ln w="9525" cap="flat" cmpd="sng" algn="ctr">
              <a:solidFill>
                <a:schemeClr val="dk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50000"/>
                    <a:lumOff val="50000"/>
                  </a:schemeClr>
                </a:solidFill>
                <a:latin typeface="+mn-lt"/>
                <a:ea typeface="+mn-ea"/>
                <a:cs typeface="+mn-cs"/>
              </a:defRPr>
            </a:pPr>
            <a:endParaRPr lang="sl-SI"/>
          </a:p>
        </c:txPr>
        <c:crossAx val="2135253056"/>
        <c:crosses val="autoZero"/>
        <c:crossBetween val="between"/>
      </c:valAx>
      <c:spPr>
        <a:noFill/>
        <a:ln>
          <a:noFill/>
        </a:ln>
        <a:effectLst/>
      </c:spPr>
    </c:plotArea>
    <c:plotVisOnly val="1"/>
    <c:dispBlanksAs val="gap"/>
    <c:showDLblsOverMax val="0"/>
    <c:extLst/>
  </c:chart>
  <c:spPr>
    <a:noFill/>
    <a:ln w="9525" cap="flat" cmpd="sng" algn="ctr">
      <a:solidFill>
        <a:schemeClr val="dk1">
          <a:lumMod val="15000"/>
          <a:lumOff val="85000"/>
        </a:schemeClr>
      </a:solidFill>
      <a:round/>
    </a:ln>
    <a:effectLst/>
  </c:spPr>
  <c:txPr>
    <a:bodyPr/>
    <a:lstStyle/>
    <a:p>
      <a:pPr>
        <a:defRPr/>
      </a:pPr>
      <a:endParaRPr lang="sl-SI"/>
    </a:p>
  </c:txPr>
  <c:externalData r:id="rId5">
    <c:autoUpdate val="0"/>
  </c:externalData>
  <c:userShapes r:id="rId6"/>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vert="horz"/>
          <a:lstStyle/>
          <a:p>
            <a:pPr>
              <a:defRPr/>
            </a:pPr>
            <a:r>
              <a:rPr lang="en-US"/>
              <a:t>Personal Health,  Happiness and Financial Well-being</a:t>
            </a:r>
          </a:p>
        </c:rich>
      </c:tx>
      <c:overlay val="0"/>
      <c:spPr>
        <a:noFill/>
        <a:ln>
          <a:noFill/>
        </a:ln>
        <a:effectLst/>
      </c:spPr>
    </c:title>
    <c:autoTitleDeleted val="0"/>
    <c:plotArea>
      <c:layout>
        <c:manualLayout>
          <c:layoutTarget val="inner"/>
          <c:xMode val="edge"/>
          <c:yMode val="edge"/>
          <c:x val="0.23287407369006199"/>
          <c:y val="0.14859745542689801"/>
          <c:w val="0.53132567804591402"/>
          <c:h val="0.733032642941709"/>
        </c:manualLayout>
      </c:layout>
      <c:radarChart>
        <c:radarStyle val="marker"/>
        <c:varyColors val="0"/>
        <c:ser>
          <c:idx val="0"/>
          <c:order val="0"/>
          <c:spPr>
            <a:ln w="19050" cap="rnd" cmpd="sng" algn="ctr">
              <a:solidFill>
                <a:srgbClr val="7030A0"/>
              </a:solidFill>
              <a:prstDash val="solid"/>
              <a:round/>
            </a:ln>
            <a:effectLst/>
          </c:spPr>
          <c:marker>
            <c:symbol val="circle"/>
            <c:size val="4"/>
            <c:spPr>
              <a:solidFill>
                <a:srgbClr val="FF0000"/>
              </a:solidFill>
              <a:ln>
                <a:noFill/>
              </a:ln>
              <a:effectLst/>
            </c:spPr>
          </c:marker>
          <c:cat>
            <c:strRef>
              <c:f>'Wellbeing Flower Index'!$A$1:$A$27</c:f>
              <c:strCache>
                <c:ptCount val="27"/>
                <c:pt idx="0">
                  <c:v>Happiness</c:v>
                </c:pt>
                <c:pt idx="1">
                  <c:v>Life Satisfaction</c:v>
                </c:pt>
                <c:pt idx="2">
                  <c:v>Hope</c:v>
                </c:pt>
                <c:pt idx="3">
                  <c:v>Doing things I enjoy</c:v>
                </c:pt>
                <c:pt idx="4">
                  <c:v>Positive about self</c:v>
                </c:pt>
                <c:pt idx="5">
                  <c:v>Stress-free life</c:v>
                </c:pt>
                <c:pt idx="6">
                  <c:v>Ability to handle life challenges</c:v>
                </c:pt>
                <c:pt idx="7">
                  <c:v>Personal health</c:v>
                </c:pt>
                <c:pt idx="8">
                  <c:v>Mental health </c:v>
                </c:pt>
                <c:pt idx="9">
                  <c:v>Sleep quality</c:v>
                </c:pt>
                <c:pt idx="10">
                  <c:v>Emotional counselling</c:v>
                </c:pt>
                <c:pt idx="11">
                  <c:v>Handling daily life demands</c:v>
                </c:pt>
                <c:pt idx="12">
                  <c:v>Eating habits &amp; diet</c:v>
                </c:pt>
                <c:pt idx="13">
                  <c:v>Access to nutrious foods</c:v>
                </c:pt>
                <c:pt idx="14">
                  <c:v>Access to medical care</c:v>
                </c:pt>
                <c:pt idx="15">
                  <c:v>Access to dental care</c:v>
                </c:pt>
                <c:pt idx="16">
                  <c:v>Access to medical, dental, drugs through work</c:v>
                </c:pt>
                <c:pt idx="17">
                  <c:v>Levels of financial stress</c:v>
                </c:pt>
                <c:pt idx="18">
                  <c:v>Manageable debt load</c:v>
                </c:pt>
                <c:pt idx="19">
                  <c:v>Income meets needs</c:v>
                </c:pt>
                <c:pt idx="20">
                  <c:v>Struggle to pay the bills</c:v>
                </c:pt>
                <c:pt idx="21">
                  <c:v>Access to pay-day loans</c:v>
                </c:pt>
                <c:pt idx="22">
                  <c:v>Access credit counselling</c:v>
                </c:pt>
                <c:pt idx="23">
                  <c:v>Work satisfaction</c:v>
                </c:pt>
                <c:pt idx="24">
                  <c:v>Employment security</c:v>
                </c:pt>
                <c:pt idx="25">
                  <c:v>Balance bedtween work and other life</c:v>
                </c:pt>
                <c:pt idx="26">
                  <c:v>Life achievements</c:v>
                </c:pt>
              </c:strCache>
            </c:strRef>
          </c:cat>
          <c:val>
            <c:numRef>
              <c:f>'Wellbeing Flower Index'!$B$1:$B$27</c:f>
              <c:numCache>
                <c:formatCode>_(* #,##0.00_);_(* \(#,##0.00\);_(* "-"??_);_(@_)</c:formatCode>
                <c:ptCount val="27"/>
                <c:pt idx="0">
                  <c:v>3.5106382978723398</c:v>
                </c:pt>
                <c:pt idx="1">
                  <c:v>3.1685393258426959</c:v>
                </c:pt>
                <c:pt idx="2">
                  <c:v>3.7951807228915659</c:v>
                </c:pt>
                <c:pt idx="3">
                  <c:v>3</c:v>
                </c:pt>
                <c:pt idx="4">
                  <c:v>3.864864864864864</c:v>
                </c:pt>
                <c:pt idx="5">
                  <c:v>2.617647058823529</c:v>
                </c:pt>
                <c:pt idx="6">
                  <c:v>3.549295774647887</c:v>
                </c:pt>
                <c:pt idx="7">
                  <c:v>3.1</c:v>
                </c:pt>
                <c:pt idx="8">
                  <c:v>3.4505494505494512</c:v>
                </c:pt>
                <c:pt idx="9">
                  <c:v>3.088888888888889</c:v>
                </c:pt>
                <c:pt idx="10">
                  <c:v>3.15625</c:v>
                </c:pt>
                <c:pt idx="11">
                  <c:v>3.5274725274725269</c:v>
                </c:pt>
                <c:pt idx="12">
                  <c:v>3.3636363636363642</c:v>
                </c:pt>
                <c:pt idx="13">
                  <c:v>3.4</c:v>
                </c:pt>
                <c:pt idx="14">
                  <c:v>3.6853932584269669</c:v>
                </c:pt>
                <c:pt idx="15">
                  <c:v>3.4318181818181812</c:v>
                </c:pt>
                <c:pt idx="16">
                  <c:v>2.925925925925926</c:v>
                </c:pt>
                <c:pt idx="17">
                  <c:v>2.494117647058824</c:v>
                </c:pt>
                <c:pt idx="18">
                  <c:v>2.833333333333333</c:v>
                </c:pt>
                <c:pt idx="19">
                  <c:v>2.5714285714285721</c:v>
                </c:pt>
                <c:pt idx="20">
                  <c:v>2.971428571428572</c:v>
                </c:pt>
                <c:pt idx="21">
                  <c:v>4.666666666666667</c:v>
                </c:pt>
                <c:pt idx="22">
                  <c:v>4.6136363636363624</c:v>
                </c:pt>
                <c:pt idx="23">
                  <c:v>3.2666666666666671</c:v>
                </c:pt>
                <c:pt idx="24">
                  <c:v>3.5172413793103452</c:v>
                </c:pt>
                <c:pt idx="25">
                  <c:v>3.103448275862069</c:v>
                </c:pt>
                <c:pt idx="26">
                  <c:v>3.1785714285714279</c:v>
                </c:pt>
              </c:numCache>
            </c:numRef>
          </c:val>
          <c:extLst>
            <c:ext xmlns:c16="http://schemas.microsoft.com/office/drawing/2014/chart" uri="{C3380CC4-5D6E-409C-BE32-E72D297353CC}">
              <c16:uniqueId val="{00000006-5AAC-4D48-B291-409C3FC25A7D}"/>
            </c:ext>
          </c:extLst>
        </c:ser>
        <c:dLbls>
          <c:showLegendKey val="0"/>
          <c:showVal val="0"/>
          <c:showCatName val="0"/>
          <c:showSerName val="0"/>
          <c:showPercent val="0"/>
          <c:showBubbleSize val="0"/>
        </c:dLbls>
        <c:axId val="-2045489776"/>
        <c:axId val="-2106343840"/>
      </c:radarChart>
      <c:catAx>
        <c:axId val="-2045489776"/>
        <c:scaling>
          <c:orientation val="minMax"/>
        </c:scaling>
        <c:delete val="0"/>
        <c:axPos val="b"/>
        <c:majorGridlines>
          <c:spPr>
            <a:ln>
              <a:noFill/>
            </a:ln>
            <a:effectLst/>
          </c:spPr>
        </c:majorGridlines>
        <c:numFmt formatCode="General" sourceLinked="0"/>
        <c:majorTickMark val="out"/>
        <c:minorTickMark val="none"/>
        <c:tickLblPos val="nextTo"/>
        <c:txPr>
          <a:bodyPr rot="-60000000" vert="horz"/>
          <a:lstStyle/>
          <a:p>
            <a:pPr>
              <a:defRPr/>
            </a:pPr>
            <a:endParaRPr lang="sl-SI"/>
          </a:p>
        </c:txPr>
        <c:crossAx val="-2106343840"/>
        <c:crosses val="autoZero"/>
        <c:auto val="0"/>
        <c:lblAlgn val="ctr"/>
        <c:lblOffset val="100"/>
        <c:noMultiLvlLbl val="0"/>
      </c:catAx>
      <c:valAx>
        <c:axId val="-2106343840"/>
        <c:scaling>
          <c:orientation val="minMax"/>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vert="horz"/>
          <a:lstStyle/>
          <a:p>
            <a:pPr>
              <a:defRPr/>
            </a:pPr>
            <a:endParaRPr lang="sl-SI"/>
          </a:p>
        </c:txPr>
        <c:crossAx val="-2045489776"/>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400"/>
      </a:pPr>
      <a:endParaRPr lang="sl-SI"/>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a:t>Social CapitaL Trust, Belonging, Personal Safety</a:t>
            </a:r>
          </a:p>
        </c:rich>
      </c:tx>
      <c:layout>
        <c:manualLayout>
          <c:xMode val="edge"/>
          <c:yMode val="edge"/>
          <c:x val="0.27390795259032691"/>
          <c:y val="0"/>
        </c:manualLayout>
      </c:layout>
      <c:overlay val="0"/>
      <c:spPr>
        <a:noFill/>
        <a:ln>
          <a:noFill/>
        </a:ln>
        <a:effectLst/>
      </c:spPr>
    </c:title>
    <c:autoTitleDeleted val="0"/>
    <c:plotArea>
      <c:layout/>
      <c:radarChart>
        <c:radarStyle val="marker"/>
        <c:varyColors val="0"/>
        <c:ser>
          <c:idx val="0"/>
          <c:order val="0"/>
          <c:spPr>
            <a:ln w="3175" cap="rnd">
              <a:solidFill>
                <a:schemeClr val="accent1"/>
              </a:solidFill>
              <a:round/>
            </a:ln>
            <a:effectLst/>
          </c:spPr>
          <c:marker>
            <c:symbol val="circle"/>
            <c:size val="5"/>
            <c:spPr>
              <a:solidFill>
                <a:srgbClr val="FFC000"/>
              </a:solidFill>
              <a:ln w="3175">
                <a:solidFill>
                  <a:schemeClr val="accent1"/>
                </a:solidFill>
              </a:ln>
              <a:effectLst/>
            </c:spPr>
          </c:marker>
          <c:cat>
            <c:strRef>
              <c:f>'Wellbeing Flower Index'!$A$28:$A$47</c:f>
              <c:strCache>
                <c:ptCount val="20"/>
                <c:pt idx="0">
                  <c:v>Feeling of belonging to community</c:v>
                </c:pt>
                <c:pt idx="1">
                  <c:v>Relationships with family</c:v>
                </c:pt>
                <c:pt idx="2">
                  <c:v>Relationships with friends</c:v>
                </c:pt>
                <c:pt idx="3">
                  <c:v>Releationships with neighbours</c:v>
                </c:pt>
                <c:pt idx="4">
                  <c:v>Trust of neigbours</c:v>
                </c:pt>
                <c:pt idx="5">
                  <c:v>Trust of strangers</c:v>
                </c:pt>
                <c:pt idx="6">
                  <c:v>Trust of police/peace officers</c:v>
                </c:pt>
                <c:pt idx="7">
                  <c:v>Trust of service providers</c:v>
                </c:pt>
                <c:pt idx="8">
                  <c:v>Trust of employers</c:v>
                </c:pt>
                <c:pt idx="9">
                  <c:v>Trust of family members</c:v>
                </c:pt>
                <c:pt idx="10">
                  <c:v>Trust of Government</c:v>
                </c:pt>
                <c:pt idx="11">
                  <c:v>Trust of CRHC</c:v>
                </c:pt>
                <c:pt idx="12">
                  <c:v>Safe from crime in community</c:v>
                </c:pt>
                <c:pt idx="13">
                  <c:v>Safe from crime in your home</c:v>
                </c:pt>
                <c:pt idx="14">
                  <c:v>Feeling uncomfortable or excluded from community</c:v>
                </c:pt>
                <c:pt idx="15">
                  <c:v>Satisfaction with access to recreational activities</c:v>
                </c:pt>
                <c:pt idx="16">
                  <c:v>Satisfaction with access to arts and culture</c:v>
                </c:pt>
                <c:pt idx="17">
                  <c:v>Satisfaction with access to libraries</c:v>
                </c:pt>
                <c:pt idx="18">
                  <c:v>Satisfaction with child care</c:v>
                </c:pt>
                <c:pt idx="19">
                  <c:v>Personal and educational development</c:v>
                </c:pt>
              </c:strCache>
            </c:strRef>
          </c:cat>
          <c:val>
            <c:numRef>
              <c:f>'Wellbeing Flower Index'!$B$28:$B$47</c:f>
              <c:numCache>
                <c:formatCode>_(* #,##0.00_);_(* \(#,##0.00\);_(* "-"??_);_(@_)</c:formatCode>
                <c:ptCount val="20"/>
                <c:pt idx="0">
                  <c:v>2.6847826086956519</c:v>
                </c:pt>
                <c:pt idx="1">
                  <c:v>3.7555555555555551</c:v>
                </c:pt>
                <c:pt idx="2">
                  <c:v>3.5681818181818179</c:v>
                </c:pt>
                <c:pt idx="3">
                  <c:v>3.1</c:v>
                </c:pt>
                <c:pt idx="4">
                  <c:v>2.6417910447761201</c:v>
                </c:pt>
                <c:pt idx="5">
                  <c:v>1.9852941176470591</c:v>
                </c:pt>
                <c:pt idx="6">
                  <c:v>3.7826086956521738</c:v>
                </c:pt>
                <c:pt idx="7">
                  <c:v>3.632183908045977</c:v>
                </c:pt>
                <c:pt idx="8">
                  <c:v>3.2467532467532472</c:v>
                </c:pt>
                <c:pt idx="9">
                  <c:v>4.0543478260869543</c:v>
                </c:pt>
                <c:pt idx="10">
                  <c:v>3.6341463414634152</c:v>
                </c:pt>
                <c:pt idx="11">
                  <c:v>3.7840909090909101</c:v>
                </c:pt>
                <c:pt idx="12">
                  <c:v>3.7111111111111108</c:v>
                </c:pt>
                <c:pt idx="13">
                  <c:v>3.7931034482758621</c:v>
                </c:pt>
                <c:pt idx="14">
                  <c:v>4.0877192982456139</c:v>
                </c:pt>
                <c:pt idx="15">
                  <c:v>3.49438202247191</c:v>
                </c:pt>
                <c:pt idx="16">
                  <c:v>3.060240963855422</c:v>
                </c:pt>
                <c:pt idx="17">
                  <c:v>3.8588235294117639</c:v>
                </c:pt>
                <c:pt idx="18">
                  <c:v>3.2804878048780499</c:v>
                </c:pt>
                <c:pt idx="19">
                  <c:v>3.3604651162790691</c:v>
                </c:pt>
              </c:numCache>
            </c:numRef>
          </c:val>
          <c:extLst>
            <c:ext xmlns:c16="http://schemas.microsoft.com/office/drawing/2014/chart" uri="{C3380CC4-5D6E-409C-BE32-E72D297353CC}">
              <c16:uniqueId val="{0000000D-1A3A-8844-BB7D-1D64236BE31B}"/>
            </c:ext>
          </c:extLst>
        </c:ser>
        <c:dLbls>
          <c:showLegendKey val="0"/>
          <c:showVal val="0"/>
          <c:showCatName val="0"/>
          <c:showSerName val="0"/>
          <c:showPercent val="0"/>
          <c:showBubbleSize val="0"/>
        </c:dLbls>
        <c:axId val="-2071737552"/>
        <c:axId val="-2071637728"/>
      </c:radarChart>
      <c:catAx>
        <c:axId val="-2071737552"/>
        <c:scaling>
          <c:orientation val="minMax"/>
        </c:scaling>
        <c:delete val="0"/>
        <c:axPos val="b"/>
        <c:majorGridlines>
          <c:spPr>
            <a:ln>
              <a:noFill/>
            </a:ln>
            <a:effectLst/>
          </c:spPr>
        </c:majorGridlines>
        <c:numFmt formatCode="General" sourceLinked="0"/>
        <c:majorTickMark val="out"/>
        <c:minorTickMark val="none"/>
        <c:tickLblPos val="nextTo"/>
        <c:txPr>
          <a:bodyPr rot="-60000000" vert="horz"/>
          <a:lstStyle/>
          <a:p>
            <a:pPr>
              <a:defRPr/>
            </a:pPr>
            <a:endParaRPr lang="sl-SI"/>
          </a:p>
        </c:txPr>
        <c:crossAx val="-2071637728"/>
        <c:crosses val="autoZero"/>
        <c:auto val="0"/>
        <c:lblAlgn val="ctr"/>
        <c:lblOffset val="100"/>
        <c:noMultiLvlLbl val="0"/>
      </c:catAx>
      <c:valAx>
        <c:axId val="-2071637728"/>
        <c:scaling>
          <c:orientation val="minMax"/>
          <c:max val="5"/>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vert="horz"/>
          <a:lstStyle/>
          <a:p>
            <a:pPr>
              <a:defRPr/>
            </a:pPr>
            <a:endParaRPr lang="sl-SI"/>
          </a:p>
        </c:txPr>
        <c:crossAx val="-2071737552"/>
        <c:crosses val="autoZero"/>
        <c:crossBetween val="between"/>
      </c:valAx>
      <c:spPr>
        <a:noFill/>
        <a:ln w="25400">
          <a:noFill/>
        </a:ln>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400"/>
      </a:pPr>
      <a:endParaRPr lang="sl-SI"/>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278510023203621"/>
          <c:y val="5.5956917835912702E-2"/>
          <c:w val="0.59324761901138079"/>
          <c:h val="0.84806246128713392"/>
        </c:manualLayout>
      </c:layout>
      <c:radarChart>
        <c:radarStyle val="marker"/>
        <c:varyColors val="0"/>
        <c:ser>
          <c:idx val="0"/>
          <c:order val="0"/>
          <c:tx>
            <c:strRef>
              <c:f>'overall index comparison'!$B$1</c:f>
              <c:strCache>
                <c:ptCount val="1"/>
                <c:pt idx="0">
                  <c:v>Republic of Ireland</c:v>
                </c:pt>
              </c:strCache>
            </c:strRef>
          </c:tx>
          <c:spPr>
            <a:ln w="22225" cap="rnd">
              <a:solidFill>
                <a:srgbClr val="92D050"/>
              </a:solidFill>
              <a:prstDash val="solid"/>
              <a:round/>
            </a:ln>
            <a:effectLst/>
          </c:spPr>
          <c:marker>
            <c:symbol val="square"/>
            <c:size val="5"/>
            <c:spPr>
              <a:solidFill>
                <a:schemeClr val="accent1"/>
              </a:solidFill>
              <a:ln w="9525">
                <a:solidFill>
                  <a:schemeClr val="accent1"/>
                </a:solidFill>
              </a:ln>
              <a:effectLst/>
            </c:spPr>
          </c:marker>
          <c:cat>
            <c:strRef>
              <c:f>'overall index comparison'!$A$2:$A$36</c:f>
              <c:strCache>
                <c:ptCount val="35"/>
                <c:pt idx="0">
                  <c:v>Life Satisfaction</c:v>
                </c:pt>
                <c:pt idx="1">
                  <c:v>Happiness</c:v>
                </c:pt>
                <c:pt idx="2">
                  <c:v>Childhood</c:v>
                </c:pt>
                <c:pt idx="3">
                  <c:v>Joy</c:v>
                </c:pt>
                <c:pt idx="4">
                  <c:v>Hope</c:v>
                </c:pt>
                <c:pt idx="5">
                  <c:v>Positive about Myself</c:v>
                </c:pt>
                <c:pt idx="6">
                  <c:v>Free of Anxiety</c:v>
                </c:pt>
                <c:pt idx="7">
                  <c:v>Ability to Handle Problems</c:v>
                </c:pt>
                <c:pt idx="8">
                  <c:v>Energy for Life</c:v>
                </c:pt>
                <c:pt idx="9">
                  <c:v>Someone to Count On</c:v>
                </c:pt>
                <c:pt idx="10">
                  <c:v>Un-Loneliness</c:v>
                </c:pt>
                <c:pt idx="11">
                  <c:v>Soul Peace</c:v>
                </c:pt>
                <c:pt idx="12">
                  <c:v>Spirituality</c:v>
                </c:pt>
                <c:pt idx="13">
                  <c:v>Feel Loved</c:v>
                </c:pt>
                <c:pt idx="14">
                  <c:v>Health</c:v>
                </c:pt>
                <c:pt idx="15">
                  <c:v>Eating habits</c:v>
                </c:pt>
                <c:pt idx="16">
                  <c:v>Sleep</c:v>
                </c:pt>
                <c:pt idx="17">
                  <c:v>Exercise</c:v>
                </c:pt>
                <c:pt idx="18">
                  <c:v>Income Meets Needs</c:v>
                </c:pt>
                <c:pt idx="19">
                  <c:v>Financial Health</c:v>
                </c:pt>
                <c:pt idx="20">
                  <c:v>Work Satisfaction</c:v>
                </c:pt>
                <c:pt idx="21">
                  <c:v>Work-Life Balance</c:v>
                </c:pt>
                <c:pt idx="22">
                  <c:v>Purposeful Life</c:v>
                </c:pt>
                <c:pt idx="23">
                  <c:v>Belonging to Community</c:v>
                </c:pt>
                <c:pt idx="24">
                  <c:v>My Household Relations</c:v>
                </c:pt>
                <c:pt idx="25">
                  <c:v>Good Neighbours</c:v>
                </c:pt>
                <c:pt idx="26">
                  <c:v>Trust of Work Colleagues</c:v>
                </c:pt>
                <c:pt idx="27">
                  <c:v>Trust in Local Businesses</c:v>
                </c:pt>
                <c:pt idx="28">
                  <c:v>Trust in Local Government</c:v>
                </c:pt>
                <c:pt idx="29">
                  <c:v>Trust in National Government</c:v>
                </c:pt>
                <c:pt idx="30">
                  <c:v>Feeling Safe After Dark</c:v>
                </c:pt>
                <c:pt idx="31">
                  <c:v>Comfort in Neighbourhood</c:v>
                </c:pt>
                <c:pt idx="32">
                  <c:v>Feeling toward environment</c:v>
                </c:pt>
                <c:pt idx="33">
                  <c:v>Govt treatment of Nature</c:v>
                </c:pt>
                <c:pt idx="34">
                  <c:v>Feeling positive about climate change action</c:v>
                </c:pt>
              </c:strCache>
            </c:strRef>
          </c:cat>
          <c:val>
            <c:numRef>
              <c:f>'overall index comparison'!$B$2:$B$36</c:f>
              <c:numCache>
                <c:formatCode>_(* #,##0.00_);_(* \(#,##0.00\);_(* "-"??_);_(@_)</c:formatCode>
                <c:ptCount val="35"/>
                <c:pt idx="0">
                  <c:v>6.6954756380510441</c:v>
                </c:pt>
                <c:pt idx="1">
                  <c:v>6.7923433874709973</c:v>
                </c:pt>
                <c:pt idx="2">
                  <c:v>7.3097447795823669</c:v>
                </c:pt>
                <c:pt idx="3">
                  <c:v>6.6102088167053363</c:v>
                </c:pt>
                <c:pt idx="4">
                  <c:v>7.3816705336426915</c:v>
                </c:pt>
                <c:pt idx="5">
                  <c:v>6.6745939675174011</c:v>
                </c:pt>
                <c:pt idx="6">
                  <c:v>6.5249419953596286</c:v>
                </c:pt>
                <c:pt idx="7">
                  <c:v>7.2761020881670531</c:v>
                </c:pt>
                <c:pt idx="8">
                  <c:v>8.2395591647331781</c:v>
                </c:pt>
                <c:pt idx="9">
                  <c:v>7.3027842227378192</c:v>
                </c:pt>
                <c:pt idx="10">
                  <c:v>6.6438515081206493</c:v>
                </c:pt>
                <c:pt idx="11">
                  <c:v>6.8625290023201853</c:v>
                </c:pt>
                <c:pt idx="12">
                  <c:v>7.6763341067285387</c:v>
                </c:pt>
                <c:pt idx="13">
                  <c:v>6.8051044083526682</c:v>
                </c:pt>
                <c:pt idx="14">
                  <c:v>6.5910672853828309</c:v>
                </c:pt>
                <c:pt idx="15">
                  <c:v>6.2824825986078885</c:v>
                </c:pt>
                <c:pt idx="16">
                  <c:v>6.3990719257540603</c:v>
                </c:pt>
                <c:pt idx="17">
                  <c:v>6.1252900232018561</c:v>
                </c:pt>
                <c:pt idx="18">
                  <c:v>7.132830626450116</c:v>
                </c:pt>
                <c:pt idx="19">
                  <c:v>7.283642691415313</c:v>
                </c:pt>
                <c:pt idx="20">
                  <c:v>6.745598057073467</c:v>
                </c:pt>
                <c:pt idx="21">
                  <c:v>6.5875870069605567</c:v>
                </c:pt>
                <c:pt idx="22">
                  <c:v>6.7233178654292347</c:v>
                </c:pt>
                <c:pt idx="23">
                  <c:v>5.7209976798143849</c:v>
                </c:pt>
                <c:pt idx="24">
                  <c:v>7.8207656612529002</c:v>
                </c:pt>
                <c:pt idx="25">
                  <c:v>6.9303944315545243</c:v>
                </c:pt>
                <c:pt idx="26">
                  <c:v>6.7978580990629185</c:v>
                </c:pt>
                <c:pt idx="27">
                  <c:v>7.1600928074245935</c:v>
                </c:pt>
                <c:pt idx="28">
                  <c:v>5.3259860788863111</c:v>
                </c:pt>
                <c:pt idx="29">
                  <c:v>5.1473317865429236</c:v>
                </c:pt>
                <c:pt idx="30">
                  <c:v>6.3225058004640369</c:v>
                </c:pt>
                <c:pt idx="31">
                  <c:v>8.523781902552205</c:v>
                </c:pt>
                <c:pt idx="32">
                  <c:v>7.8109048723897914</c:v>
                </c:pt>
                <c:pt idx="33">
                  <c:v>5.4280742459396754</c:v>
                </c:pt>
                <c:pt idx="34">
                  <c:v>5.9733178654292347</c:v>
                </c:pt>
              </c:numCache>
            </c:numRef>
          </c:val>
          <c:extLst>
            <c:ext xmlns:c16="http://schemas.microsoft.com/office/drawing/2014/chart" uri="{C3380CC4-5D6E-409C-BE32-E72D297353CC}">
              <c16:uniqueId val="{00000000-9B6E-E144-AE08-4DCFA612579F}"/>
            </c:ext>
          </c:extLst>
        </c:ser>
        <c:ser>
          <c:idx val="1"/>
          <c:order val="1"/>
          <c:tx>
            <c:strRef>
              <c:f>'overall index comparison'!$C$1</c:f>
              <c:strCache>
                <c:ptCount val="1"/>
                <c:pt idx="0">
                  <c:v>Northern Ireland</c:v>
                </c:pt>
              </c:strCache>
            </c:strRef>
          </c:tx>
          <c:spPr>
            <a:ln w="28575" cap="rnd">
              <a:solidFill>
                <a:schemeClr val="accent6">
                  <a:lumMod val="75000"/>
                </a:schemeClr>
              </a:solidFill>
              <a:round/>
            </a:ln>
            <a:effectLst/>
          </c:spPr>
          <c:marker>
            <c:symbol val="circle"/>
            <c:size val="5"/>
            <c:spPr>
              <a:solidFill>
                <a:srgbClr val="00B050"/>
              </a:solidFill>
              <a:ln w="9525">
                <a:solidFill>
                  <a:schemeClr val="accent2"/>
                </a:solidFill>
              </a:ln>
              <a:effectLst/>
            </c:spPr>
          </c:marker>
          <c:cat>
            <c:strRef>
              <c:f>'overall index comparison'!$A$2:$A$36</c:f>
              <c:strCache>
                <c:ptCount val="35"/>
                <c:pt idx="0">
                  <c:v>Life Satisfaction</c:v>
                </c:pt>
                <c:pt idx="1">
                  <c:v>Happiness</c:v>
                </c:pt>
                <c:pt idx="2">
                  <c:v>Childhood</c:v>
                </c:pt>
                <c:pt idx="3">
                  <c:v>Joy</c:v>
                </c:pt>
                <c:pt idx="4">
                  <c:v>Hope</c:v>
                </c:pt>
                <c:pt idx="5">
                  <c:v>Positive about Myself</c:v>
                </c:pt>
                <c:pt idx="6">
                  <c:v>Free of Anxiety</c:v>
                </c:pt>
                <c:pt idx="7">
                  <c:v>Ability to Handle Problems</c:v>
                </c:pt>
                <c:pt idx="8">
                  <c:v>Energy for Life</c:v>
                </c:pt>
                <c:pt idx="9">
                  <c:v>Someone to Count On</c:v>
                </c:pt>
                <c:pt idx="10">
                  <c:v>Un-Loneliness</c:v>
                </c:pt>
                <c:pt idx="11">
                  <c:v>Soul Peace</c:v>
                </c:pt>
                <c:pt idx="12">
                  <c:v>Spirituality</c:v>
                </c:pt>
                <c:pt idx="13">
                  <c:v>Feel Loved</c:v>
                </c:pt>
                <c:pt idx="14">
                  <c:v>Health</c:v>
                </c:pt>
                <c:pt idx="15">
                  <c:v>Eating habits</c:v>
                </c:pt>
                <c:pt idx="16">
                  <c:v>Sleep</c:v>
                </c:pt>
                <c:pt idx="17">
                  <c:v>Exercise</c:v>
                </c:pt>
                <c:pt idx="18">
                  <c:v>Income Meets Needs</c:v>
                </c:pt>
                <c:pt idx="19">
                  <c:v>Financial Health</c:v>
                </c:pt>
                <c:pt idx="20">
                  <c:v>Work Satisfaction</c:v>
                </c:pt>
                <c:pt idx="21">
                  <c:v>Work-Life Balance</c:v>
                </c:pt>
                <c:pt idx="22">
                  <c:v>Purposeful Life</c:v>
                </c:pt>
                <c:pt idx="23">
                  <c:v>Belonging to Community</c:v>
                </c:pt>
                <c:pt idx="24">
                  <c:v>My Household Relations</c:v>
                </c:pt>
                <c:pt idx="25">
                  <c:v>Good Neighbours</c:v>
                </c:pt>
                <c:pt idx="26">
                  <c:v>Trust of Work Colleagues</c:v>
                </c:pt>
                <c:pt idx="27">
                  <c:v>Trust in Local Businesses</c:v>
                </c:pt>
                <c:pt idx="28">
                  <c:v>Trust in Local Government</c:v>
                </c:pt>
                <c:pt idx="29">
                  <c:v>Trust in National Government</c:v>
                </c:pt>
                <c:pt idx="30">
                  <c:v>Feeling Safe After Dark</c:v>
                </c:pt>
                <c:pt idx="31">
                  <c:v>Comfort in Neighbourhood</c:v>
                </c:pt>
                <c:pt idx="32">
                  <c:v>Feeling toward environment</c:v>
                </c:pt>
                <c:pt idx="33">
                  <c:v>Govt treatment of Nature</c:v>
                </c:pt>
                <c:pt idx="34">
                  <c:v>Feeling positive about climate change action</c:v>
                </c:pt>
              </c:strCache>
            </c:strRef>
          </c:cat>
          <c:val>
            <c:numRef>
              <c:f>'overall index comparison'!$C$2:$C$36</c:f>
              <c:numCache>
                <c:formatCode>_(* #,##0.00_);_(* \(#,##0.00\);_(* "-"??_);_(@_)</c:formatCode>
                <c:ptCount val="35"/>
                <c:pt idx="0">
                  <c:v>7.145161290322581</c:v>
                </c:pt>
                <c:pt idx="1">
                  <c:v>7.3202764976958523</c:v>
                </c:pt>
                <c:pt idx="2">
                  <c:v>7.5737327188940089</c:v>
                </c:pt>
                <c:pt idx="3">
                  <c:v>6.9308755760368665</c:v>
                </c:pt>
                <c:pt idx="4">
                  <c:v>7.2165898617511521</c:v>
                </c:pt>
                <c:pt idx="5">
                  <c:v>6.9976958525345623</c:v>
                </c:pt>
                <c:pt idx="6">
                  <c:v>6.790322580645161</c:v>
                </c:pt>
                <c:pt idx="7">
                  <c:v>7.5714285714285712</c:v>
                </c:pt>
                <c:pt idx="8">
                  <c:v>8.410138248847927</c:v>
                </c:pt>
                <c:pt idx="9">
                  <c:v>7.3018433179723505</c:v>
                </c:pt>
                <c:pt idx="10">
                  <c:v>7.1175115207373274</c:v>
                </c:pt>
                <c:pt idx="11">
                  <c:v>7.3133640552995391</c:v>
                </c:pt>
                <c:pt idx="12">
                  <c:v>7.9447004608294929</c:v>
                </c:pt>
                <c:pt idx="13">
                  <c:v>7.2972350230414751</c:v>
                </c:pt>
                <c:pt idx="14">
                  <c:v>6.5506912442396317</c:v>
                </c:pt>
                <c:pt idx="15">
                  <c:v>6.5230414746543781</c:v>
                </c:pt>
                <c:pt idx="16">
                  <c:v>6.1705069124423959</c:v>
                </c:pt>
                <c:pt idx="17">
                  <c:v>6.0391705069124422</c:v>
                </c:pt>
                <c:pt idx="18">
                  <c:v>7.5714285714285712</c:v>
                </c:pt>
                <c:pt idx="19">
                  <c:v>7.5990783410138247</c:v>
                </c:pt>
                <c:pt idx="20">
                  <c:v>7.1916010498687664</c:v>
                </c:pt>
                <c:pt idx="21">
                  <c:v>7.0414746543778799</c:v>
                </c:pt>
                <c:pt idx="22">
                  <c:v>7.193548387096774</c:v>
                </c:pt>
                <c:pt idx="23">
                  <c:v>6.0138248847926263</c:v>
                </c:pt>
                <c:pt idx="24">
                  <c:v>8.3894009216589858</c:v>
                </c:pt>
                <c:pt idx="25">
                  <c:v>7.3594470046082954</c:v>
                </c:pt>
                <c:pt idx="26">
                  <c:v>7.0864197530864201</c:v>
                </c:pt>
                <c:pt idx="27">
                  <c:v>7.1474654377880187</c:v>
                </c:pt>
                <c:pt idx="28">
                  <c:v>4.290322580645161</c:v>
                </c:pt>
                <c:pt idx="29">
                  <c:v>3.9585253456221197</c:v>
                </c:pt>
                <c:pt idx="30">
                  <c:v>6.8271889400921655</c:v>
                </c:pt>
                <c:pt idx="31">
                  <c:v>8.6267281105990783</c:v>
                </c:pt>
                <c:pt idx="32">
                  <c:v>7.9516129032258061</c:v>
                </c:pt>
                <c:pt idx="33">
                  <c:v>5.3640552995391708</c:v>
                </c:pt>
                <c:pt idx="34">
                  <c:v>5.7050691244239635</c:v>
                </c:pt>
              </c:numCache>
            </c:numRef>
          </c:val>
          <c:extLst>
            <c:ext xmlns:c16="http://schemas.microsoft.com/office/drawing/2014/chart" uri="{C3380CC4-5D6E-409C-BE32-E72D297353CC}">
              <c16:uniqueId val="{00000001-9B6E-E144-AE08-4DCFA612579F}"/>
            </c:ext>
          </c:extLst>
        </c:ser>
        <c:dLbls>
          <c:showLegendKey val="0"/>
          <c:showVal val="0"/>
          <c:showCatName val="0"/>
          <c:showSerName val="0"/>
          <c:showPercent val="0"/>
          <c:showBubbleSize val="0"/>
        </c:dLbls>
        <c:axId val="1980649104"/>
        <c:axId val="1980628672"/>
      </c:radarChart>
      <c:catAx>
        <c:axId val="1980649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sl-SI"/>
          </a:p>
        </c:txPr>
        <c:crossAx val="1980628672"/>
        <c:crosses val="autoZero"/>
        <c:auto val="1"/>
        <c:lblAlgn val="ctr"/>
        <c:lblOffset val="100"/>
        <c:noMultiLvlLbl val="0"/>
      </c:catAx>
      <c:valAx>
        <c:axId val="1980628672"/>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980649104"/>
        <c:crosses val="autoZero"/>
        <c:crossBetween val="between"/>
      </c:valAx>
      <c:spPr>
        <a:noFill/>
        <a:ln>
          <a:noFill/>
        </a:ln>
        <a:effectLst/>
      </c:spPr>
    </c:plotArea>
    <c:legend>
      <c:legendPos val="t"/>
      <c:layout>
        <c:manualLayout>
          <c:xMode val="edge"/>
          <c:yMode val="edge"/>
          <c:x val="1.9698566650558788E-2"/>
          <c:y val="0.95075699597219299"/>
          <c:w val="0.31335803826300801"/>
          <c:h val="3.406398429121897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Analysis!$B$78</c:f>
              <c:strCache>
                <c:ptCount val="1"/>
                <c:pt idx="0">
                  <c:v>Ecological Footprint, Slovenia, 2018, gha per capita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9FD7-6542-ACD6-28117400254D}"/>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9FD7-6542-ACD6-28117400254D}"/>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9FD7-6542-ACD6-28117400254D}"/>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9FD7-6542-ACD6-28117400254D}"/>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9FD7-6542-ACD6-28117400254D}"/>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9FD7-6542-ACD6-28117400254D}"/>
              </c:ext>
            </c:extLst>
          </c:dPt>
          <c:dLbls>
            <c:dLbl>
              <c:idx val="1"/>
              <c:layout>
                <c:manualLayout>
                  <c:x val="-2.4090374209863176E-3"/>
                  <c:y val="4.92632834928682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FD7-6542-ACD6-28117400254D}"/>
                </c:ext>
              </c:extLst>
            </c:dLbl>
            <c:dLbl>
              <c:idx val="2"/>
              <c:layout>
                <c:manualLayout>
                  <c:x val="1.0699405196714813E-2"/>
                  <c:y val="5.152444731853951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FD7-6542-ACD6-28117400254D}"/>
                </c:ext>
              </c:extLst>
            </c:dLbl>
            <c:dLbl>
              <c:idx val="4"/>
              <c:layout>
                <c:manualLayout>
                  <c:x val="-3.2718091340510638E-2"/>
                  <c:y val="3.69793092977196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FD7-6542-ACD6-28117400254D}"/>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sl-S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Analysis!$A$79:$A$84</c:f>
              <c:strCache>
                <c:ptCount val="6"/>
                <c:pt idx="0">
                  <c:v>Built-up Land</c:v>
                </c:pt>
                <c:pt idx="1">
                  <c:v>Carbon</c:v>
                </c:pt>
                <c:pt idx="2">
                  <c:v>Cropland</c:v>
                </c:pt>
                <c:pt idx="3">
                  <c:v>Fishing Grounds</c:v>
                </c:pt>
                <c:pt idx="4">
                  <c:v>Forest Products</c:v>
                </c:pt>
                <c:pt idx="5">
                  <c:v>Grazing Land</c:v>
                </c:pt>
              </c:strCache>
            </c:strRef>
          </c:cat>
          <c:val>
            <c:numRef>
              <c:f>Analysis!$B$79:$B$84</c:f>
              <c:numCache>
                <c:formatCode>_(* #,##0.000_);_(* \(#,##0.000\);_(* "-"??_);_(@_)</c:formatCode>
                <c:ptCount val="6"/>
                <c:pt idx="0">
                  <c:v>8.2507292228391399E-2</c:v>
                </c:pt>
                <c:pt idx="1">
                  <c:v>3.3025793405094399</c:v>
                </c:pt>
                <c:pt idx="2">
                  <c:v>0.61990047123175096</c:v>
                </c:pt>
                <c:pt idx="3">
                  <c:v>4.9340608185266102E-2</c:v>
                </c:pt>
                <c:pt idx="4">
                  <c:v>1.11926842887018</c:v>
                </c:pt>
                <c:pt idx="5">
                  <c:v>0.19260458119469501</c:v>
                </c:pt>
              </c:numCache>
            </c:numRef>
          </c:val>
          <c:extLst>
            <c:ext xmlns:c16="http://schemas.microsoft.com/office/drawing/2014/chart" uri="{C3380CC4-5D6E-409C-BE32-E72D297353CC}">
              <c16:uniqueId val="{0000000C-9FD7-6542-ACD6-28117400254D}"/>
            </c:ext>
          </c:extLst>
        </c:ser>
        <c:dLbls>
          <c:showLegendKey val="0"/>
          <c:showVal val="1"/>
          <c:showCatName val="1"/>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Analysis!$B$78</c:f>
              <c:strCache>
                <c:ptCount val="1"/>
                <c:pt idx="0">
                  <c:v>Ecological Footprint, Slovenia, 2018, gha per capita</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7CC1-DE46-A790-C30EB82F70C8}"/>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7CC1-DE46-A790-C30EB82F70C8}"/>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7CC1-DE46-A790-C30EB82F70C8}"/>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7CC1-DE46-A790-C30EB82F70C8}"/>
              </c:ext>
            </c:extLst>
          </c:dPt>
          <c:dPt>
            <c:idx val="4"/>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09-7CC1-DE46-A790-C30EB82F70C8}"/>
              </c:ext>
            </c:extLst>
          </c:dPt>
          <c:dPt>
            <c:idx val="5"/>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0B-7CC1-DE46-A790-C30EB82F70C8}"/>
              </c:ext>
            </c:extLst>
          </c:dPt>
          <c:dLbls>
            <c:dLbl>
              <c:idx val="1"/>
              <c:layout>
                <c:manualLayout>
                  <c:x val="-2.4090374209863176E-3"/>
                  <c:y val="4.92632834928682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CC1-DE46-A790-C30EB82F70C8}"/>
                </c:ext>
              </c:extLst>
            </c:dLbl>
            <c:dLbl>
              <c:idx val="2"/>
              <c:layout>
                <c:manualLayout>
                  <c:x val="1.0699405196714813E-2"/>
                  <c:y val="5.152444731853951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CC1-DE46-A790-C30EB82F70C8}"/>
                </c:ext>
              </c:extLst>
            </c:dLbl>
            <c:dLbl>
              <c:idx val="4"/>
              <c:layout>
                <c:manualLayout>
                  <c:x val="-3.2718091340510638E-2"/>
                  <c:y val="3.697930929771963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CC1-DE46-A790-C30EB82F70C8}"/>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Analysis!$A$79:$A$84</c:f>
              <c:strCache>
                <c:ptCount val="6"/>
                <c:pt idx="0">
                  <c:v>Built-up Land</c:v>
                </c:pt>
                <c:pt idx="1">
                  <c:v>Carbon</c:v>
                </c:pt>
                <c:pt idx="2">
                  <c:v>Cropland</c:v>
                </c:pt>
                <c:pt idx="3">
                  <c:v>Fishing Grounds</c:v>
                </c:pt>
                <c:pt idx="4">
                  <c:v>Forest Products</c:v>
                </c:pt>
                <c:pt idx="5">
                  <c:v>Grazing Land</c:v>
                </c:pt>
              </c:strCache>
            </c:strRef>
          </c:cat>
          <c:val>
            <c:numRef>
              <c:f>Analysis!$B$79:$B$84</c:f>
              <c:numCache>
                <c:formatCode>_(* #,##0.000_);_(* \(#,##0.000\);_(* "-"??_);_(@_)</c:formatCode>
                <c:ptCount val="6"/>
                <c:pt idx="0">
                  <c:v>8.2507292228391399E-2</c:v>
                </c:pt>
                <c:pt idx="1">
                  <c:v>3.3025793405094399</c:v>
                </c:pt>
                <c:pt idx="2">
                  <c:v>0.61990047123175096</c:v>
                </c:pt>
                <c:pt idx="3">
                  <c:v>4.9340608185266102E-2</c:v>
                </c:pt>
                <c:pt idx="4">
                  <c:v>1.11926842887018</c:v>
                </c:pt>
                <c:pt idx="5">
                  <c:v>0.19260458119469501</c:v>
                </c:pt>
              </c:numCache>
            </c:numRef>
          </c:val>
          <c:extLst>
            <c:ext xmlns:c16="http://schemas.microsoft.com/office/drawing/2014/chart" uri="{C3380CC4-5D6E-409C-BE32-E72D297353CC}">
              <c16:uniqueId val="{0000000C-7CC1-DE46-A790-C30EB82F70C8}"/>
            </c:ext>
          </c:extLst>
        </c:ser>
        <c:dLbls>
          <c:showLegendKey val="0"/>
          <c:showVal val="1"/>
          <c:showCatName val="1"/>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pPr>
      <a:endParaRPr lang="sl-SI"/>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'1817903S'!$AA$3</c:f>
              <c:strCache>
                <c:ptCount val="1"/>
                <c:pt idx="0">
                  <c:v>% of total energy supplies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D42-9545-9E94-7E980DACFD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D42-9545-9E94-7E980DACFD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D42-9545-9E94-7E980DACFDD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D42-9545-9E94-7E980DACFDD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D42-9545-9E94-7E980DACFDD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D42-9545-9E94-7E980DACFDD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D42-9545-9E94-7E980DACFDD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D42-9545-9E94-7E980DACFDD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D42-9545-9E94-7E980DACFDD8}"/>
              </c:ext>
            </c:extLst>
          </c:dPt>
          <c:dLbls>
            <c:dLbl>
              <c:idx val="0"/>
              <c:layout>
                <c:manualLayout>
                  <c:x val="3.3612759140693893E-2"/>
                  <c:y val="1.135570010270455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D42-9545-9E94-7E980DACFDD8}"/>
                </c:ext>
              </c:extLst>
            </c:dLbl>
            <c:dLbl>
              <c:idx val="2"/>
              <c:layout>
                <c:manualLayout>
                  <c:x val="6.0385195389343728E-3"/>
                  <c:y val="-2.859209174940082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42-9545-9E94-7E980DACFDD8}"/>
                </c:ext>
              </c:extLst>
            </c:dLbl>
            <c:dLbl>
              <c:idx val="3"/>
              <c:layout>
                <c:manualLayout>
                  <c:x val="6.278027373814902E-3"/>
                  <c:y val="4.588040625356612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42-9545-9E94-7E980DACFDD8}"/>
                </c:ext>
              </c:extLst>
            </c:dLbl>
            <c:dLbl>
              <c:idx val="4"/>
              <c:layout>
                <c:manualLayout>
                  <c:x val="-1.29846120129616E-2"/>
                  <c:y val="-6.6665240214538396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D42-9545-9E94-7E980DACFDD8}"/>
                </c:ext>
              </c:extLst>
            </c:dLbl>
            <c:dLbl>
              <c:idx val="5"/>
              <c:layout>
                <c:manualLayout>
                  <c:x val="-3.5064364469351871E-2"/>
                  <c:y val="2.63119080223667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D42-9545-9E94-7E980DACFDD8}"/>
                </c:ext>
              </c:extLst>
            </c:dLbl>
            <c:dLbl>
              <c:idx val="7"/>
              <c:layout>
                <c:manualLayout>
                  <c:x val="2.7540374550596682E-2"/>
                  <c:y val="-1.880919776332306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D42-9545-9E94-7E980DACFDD8}"/>
                </c:ext>
              </c:extLst>
            </c:dLbl>
            <c:dLbl>
              <c:idx val="8"/>
              <c:layout>
                <c:manualLayout>
                  <c:x val="-6.1045798698621922E-4"/>
                  <c:y val="-1.7772595001711744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D42-9545-9E94-7E980DACFDD8}"/>
                </c:ext>
              </c:extLst>
            </c:dLbl>
            <c:spPr>
              <a:noFill/>
              <a:ln>
                <a:noFill/>
              </a:ln>
              <a:effectLst/>
            </c:spPr>
            <c:txPr>
              <a:bodyPr rot="0" spcFirstLastPara="1" vertOverflow="ellipsis" vert="horz" wrap="square" anchor="ctr" anchorCtr="1"/>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'1817903S'!$Z$4:$Z$12</c:f>
              <c:strCache>
                <c:ptCount val="9"/>
                <c:pt idx="0">
                  <c:v>Solid fuels</c:v>
                </c:pt>
                <c:pt idx="1">
                  <c:v>Crude oil</c:v>
                </c:pt>
                <c:pt idx="2">
                  <c:v>Petroleum products</c:v>
                </c:pt>
                <c:pt idx="3">
                  <c:v>Natural Gas</c:v>
                </c:pt>
                <c:pt idx="4">
                  <c:v>Nuclear energy</c:v>
                </c:pt>
                <c:pt idx="5">
                  <c:v>Hydro energy</c:v>
                </c:pt>
                <c:pt idx="6">
                  <c:v>Geotherm., solar, etc.</c:v>
                </c:pt>
                <c:pt idx="7">
                  <c:v>Renewable resources and waste</c:v>
                </c:pt>
                <c:pt idx="8">
                  <c:v>Electricity</c:v>
                </c:pt>
              </c:strCache>
            </c:strRef>
          </c:cat>
          <c:val>
            <c:numRef>
              <c:f>'1817903S'!$AA$4:$AA$12</c:f>
              <c:numCache>
                <c:formatCode>0.0%</c:formatCode>
                <c:ptCount val="9"/>
                <c:pt idx="0">
                  <c:v>0.14829644320541846</c:v>
                </c:pt>
                <c:pt idx="1">
                  <c:v>0</c:v>
                </c:pt>
                <c:pt idx="2">
                  <c:v>0.30733998166407844</c:v>
                </c:pt>
                <c:pt idx="3">
                  <c:v>0.12142870507231462</c:v>
                </c:pt>
                <c:pt idx="4">
                  <c:v>0.2329298183246955</c:v>
                </c:pt>
                <c:pt idx="5">
                  <c:v>6.3475966845660189E-2</c:v>
                </c:pt>
                <c:pt idx="6">
                  <c:v>1.748648193537523E-2</c:v>
                </c:pt>
                <c:pt idx="7">
                  <c:v>0.11268733511703183</c:v>
                </c:pt>
                <c:pt idx="8">
                  <c:v>-3.6447321645742513E-3</c:v>
                </c:pt>
              </c:numCache>
            </c:numRef>
          </c:val>
          <c:extLst>
            <c:ext xmlns:c16="http://schemas.microsoft.com/office/drawing/2014/chart" uri="{C3380CC4-5D6E-409C-BE32-E72D297353CC}">
              <c16:uniqueId val="{00000012-8D42-9545-9E94-7E980DACFDD8}"/>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pPr>
      <a:endParaRPr lang="sl-SI"/>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accent3">
                    <a:lumMod val="50000"/>
                  </a:schemeClr>
                </a:solidFill>
                <a:latin typeface="+mn-lt"/>
                <a:ea typeface="+mn-ea"/>
                <a:cs typeface="+mn-cs"/>
              </a:defRPr>
            </a:pPr>
            <a:r>
              <a:rPr lang="en-US" sz="1800" dirty="0">
                <a:solidFill>
                  <a:schemeClr val="accent3">
                    <a:lumMod val="50000"/>
                  </a:schemeClr>
                </a:solidFill>
              </a:rPr>
              <a:t>Ecological Footprint (2018</a:t>
            </a:r>
            <a:r>
              <a:rPr lang="en-US" sz="1800" baseline="0" dirty="0">
                <a:solidFill>
                  <a:schemeClr val="accent3">
                    <a:lumMod val="50000"/>
                  </a:schemeClr>
                </a:solidFill>
              </a:rPr>
              <a:t> vs. </a:t>
            </a:r>
            <a:r>
              <a:rPr lang="en-US" sz="1800" dirty="0">
                <a:solidFill>
                  <a:schemeClr val="accent3">
                    <a:lumMod val="50000"/>
                  </a:schemeClr>
                </a:solidFill>
              </a:rPr>
              <a:t>Life Satisfaction (2021) </a:t>
            </a:r>
          </a:p>
        </c:rich>
      </c:tx>
      <c:layout>
        <c:manualLayout>
          <c:xMode val="edge"/>
          <c:yMode val="edge"/>
          <c:x val="0.28715078728413201"/>
          <c:y val="6.4613886872531426E-3"/>
        </c:manualLayout>
      </c:layout>
      <c:overlay val="0"/>
      <c:spPr>
        <a:noFill/>
        <a:ln>
          <a:noFill/>
        </a:ln>
        <a:effectLst/>
      </c:spPr>
      <c:txPr>
        <a:bodyPr rot="0" spcFirstLastPara="1" vertOverflow="ellipsis" vert="horz" wrap="square" anchor="ctr" anchorCtr="1"/>
        <a:lstStyle/>
        <a:p>
          <a:pPr>
            <a:defRPr sz="1800" b="0" i="0" u="none" strike="noStrike" kern="1200" spc="0" baseline="0">
              <a:solidFill>
                <a:schemeClr val="accent3">
                  <a:lumMod val="50000"/>
                </a:schemeClr>
              </a:solidFill>
              <a:latin typeface="+mn-lt"/>
              <a:ea typeface="+mn-ea"/>
              <a:cs typeface="+mn-cs"/>
            </a:defRPr>
          </a:pPr>
          <a:endParaRPr lang="sl-SI"/>
        </a:p>
      </c:txPr>
    </c:title>
    <c:autoTitleDeleted val="0"/>
    <c:plotArea>
      <c:layout/>
      <c:scatterChart>
        <c:scatterStyle val="lineMarker"/>
        <c:varyColors val="0"/>
        <c:ser>
          <c:idx val="0"/>
          <c:order val="0"/>
          <c:tx>
            <c:strRef>
              <c:f>'Ecological footprint'!$G$435</c:f>
              <c:strCache>
                <c:ptCount val="1"/>
                <c:pt idx="0">
                  <c:v>Life Satisfaction</c:v>
                </c:pt>
              </c:strCache>
            </c:strRef>
          </c:tx>
          <c:spPr>
            <a:ln w="28575" cap="rnd">
              <a:noFill/>
              <a:round/>
            </a:ln>
            <a:effectLst/>
          </c:spPr>
          <c:marker>
            <c:symbol val="circle"/>
            <c:size val="5"/>
            <c:spPr>
              <a:solidFill>
                <a:schemeClr val="accent1"/>
              </a:solidFill>
              <a:ln w="9525">
                <a:solidFill>
                  <a:schemeClr val="accent1"/>
                </a:solidFill>
              </a:ln>
              <a:effectLst/>
            </c:spPr>
          </c:marker>
          <c:xVal>
            <c:numRef>
              <c:f>'Ecological footprint'!$F$436:$F$629</c:f>
              <c:numCache>
                <c:formatCode>_(* #,##0.000_);_(* \(#,##0.000\);_(* "-"??_);_(@_)</c:formatCode>
                <c:ptCount val="194"/>
                <c:pt idx="0">
                  <c:v>0.68225535150769001</c:v>
                </c:pt>
                <c:pt idx="1">
                  <c:v>1.88645802312157</c:v>
                </c:pt>
                <c:pt idx="2">
                  <c:v>2.34090871533432</c:v>
                </c:pt>
                <c:pt idx="3">
                  <c:v>0.86184467253062602</c:v>
                </c:pt>
                <c:pt idx="5">
                  <c:v>3.3117460978551598</c:v>
                </c:pt>
                <c:pt idx="8">
                  <c:v>7.0860389506563903</c:v>
                </c:pt>
                <c:pt idx="9">
                  <c:v>6.0644595526287004</c:v>
                </c:pt>
                <c:pt idx="13">
                  <c:v>0.90389422733705405</c:v>
                </c:pt>
                <c:pt idx="15">
                  <c:v>4.4029788498251996</c:v>
                </c:pt>
                <c:pt idx="16">
                  <c:v>6.8656336548181303</c:v>
                </c:pt>
                <c:pt idx="17">
                  <c:v>7.8724602193744397</c:v>
                </c:pt>
                <c:pt idx="19">
                  <c:v>5.1587696384310204</c:v>
                </c:pt>
                <c:pt idx="20">
                  <c:v>3.1085020429750001</c:v>
                </c:pt>
                <c:pt idx="22">
                  <c:v>2.3692558565950299</c:v>
                </c:pt>
                <c:pt idx="23">
                  <c:v>2.58795918509511</c:v>
                </c:pt>
                <c:pt idx="26">
                  <c:v>3.6210698790688798</c:v>
                </c:pt>
                <c:pt idx="27">
                  <c:v>1.2612862055826799</c:v>
                </c:pt>
                <c:pt idx="28">
                  <c:v>0.83346031742015003</c:v>
                </c:pt>
                <c:pt idx="29">
                  <c:v>1.50140806941894</c:v>
                </c:pt>
                <c:pt idx="30">
                  <c:v>1.2138312610441699</c:v>
                </c:pt>
                <c:pt idx="31">
                  <c:v>8.0650497063545199</c:v>
                </c:pt>
                <c:pt idx="34">
                  <c:v>1.2038289524435499</c:v>
                </c:pt>
                <c:pt idx="36">
                  <c:v>4.2932063437119004</c:v>
                </c:pt>
                <c:pt idx="37">
                  <c:v>3.79673334803674</c:v>
                </c:pt>
                <c:pt idx="38">
                  <c:v>1.8566279563167101</c:v>
                </c:pt>
                <c:pt idx="40">
                  <c:v>1.02807457935432</c:v>
                </c:pt>
                <c:pt idx="42">
                  <c:v>2.4462471056922901</c:v>
                </c:pt>
                <c:pt idx="43">
                  <c:v>1.3963828437130701</c:v>
                </c:pt>
                <c:pt idx="44">
                  <c:v>3.8808645727081399</c:v>
                </c:pt>
                <c:pt idx="46">
                  <c:v>3.8501678833415598</c:v>
                </c:pt>
                <c:pt idx="47">
                  <c:v>5.7176329444960103</c:v>
                </c:pt>
                <c:pt idx="48">
                  <c:v>6.6533873537305199</c:v>
                </c:pt>
                <c:pt idx="51">
                  <c:v>1.7688437851294001</c:v>
                </c:pt>
                <c:pt idx="52">
                  <c:v>1.70246786871039</c:v>
                </c:pt>
                <c:pt idx="53">
                  <c:v>1.83631018042192</c:v>
                </c:pt>
                <c:pt idx="54">
                  <c:v>2.0280359749100798</c:v>
                </c:pt>
                <c:pt idx="57">
                  <c:v>8.0094405060858005</c:v>
                </c:pt>
                <c:pt idx="60">
                  <c:v>6.4434641726135897</c:v>
                </c:pt>
                <c:pt idx="61">
                  <c:v>4.4210313211776997</c:v>
                </c:pt>
                <c:pt idx="64">
                  <c:v>1.95333933753514</c:v>
                </c:pt>
                <c:pt idx="66">
                  <c:v>2.3199085753344</c:v>
                </c:pt>
                <c:pt idx="67">
                  <c:v>4.6723378213118503</c:v>
                </c:pt>
                <c:pt idx="68">
                  <c:v>2.0046645317769398</c:v>
                </c:pt>
                <c:pt idx="69">
                  <c:v>4.09905529778682</c:v>
                </c:pt>
                <c:pt idx="73">
                  <c:v>1.8440159153626201</c:v>
                </c:pt>
                <c:pt idx="77">
                  <c:v>1.5745547056118601</c:v>
                </c:pt>
                <c:pt idx="79">
                  <c:v>3.8658697495049901</c:v>
                </c:pt>
                <c:pt idx="81">
                  <c:v>1.20955650138726</c:v>
                </c:pt>
                <c:pt idx="82">
                  <c:v>1.7171810508657701</c:v>
                </c:pt>
                <c:pt idx="83">
                  <c:v>9.5990400420590705E-2</c:v>
                </c:pt>
                <c:pt idx="84">
                  <c:v>1.7643310471712801</c:v>
                </c:pt>
                <c:pt idx="85">
                  <c:v>5.25090167865892</c:v>
                </c:pt>
                <c:pt idx="86">
                  <c:v>4.6594185574855898</c:v>
                </c:pt>
                <c:pt idx="87">
                  <c:v>4.3105326210993997</c:v>
                </c:pt>
                <c:pt idx="88">
                  <c:v>1.63385581569761</c:v>
                </c:pt>
                <c:pt idx="89">
                  <c:v>4.6076923859993197</c:v>
                </c:pt>
                <c:pt idx="90">
                  <c:v>1.7570558600658099</c:v>
                </c:pt>
                <c:pt idx="91">
                  <c:v>4.9508857127275201</c:v>
                </c:pt>
                <c:pt idx="92">
                  <c:v>1.00210909403882</c:v>
                </c:pt>
                <c:pt idx="93">
                  <c:v>7.8997299983414999</c:v>
                </c:pt>
                <c:pt idx="94">
                  <c:v>1.54155172869091</c:v>
                </c:pt>
                <c:pt idx="95">
                  <c:v>1.8398868343122701</c:v>
                </c:pt>
                <c:pt idx="96">
                  <c:v>6.4051738430967902</c:v>
                </c:pt>
                <c:pt idx="100">
                  <c:v>3.2811346073019498</c:v>
                </c:pt>
                <c:pt idx="105">
                  <c:v>0.88037309752035697</c:v>
                </c:pt>
                <c:pt idx="106">
                  <c:v>4.2594544380563004</c:v>
                </c:pt>
                <c:pt idx="109">
                  <c:v>3.49389618229202</c:v>
                </c:pt>
                <c:pt idx="111">
                  <c:v>3.2200023031540601</c:v>
                </c:pt>
                <c:pt idx="112">
                  <c:v>2.3824619730771799</c:v>
                </c:pt>
                <c:pt idx="113">
                  <c:v>1.8686587605960701</c:v>
                </c:pt>
                <c:pt idx="114">
                  <c:v>7.27571556657582</c:v>
                </c:pt>
                <c:pt idx="117">
                  <c:v>1.7535541934677801</c:v>
                </c:pt>
                <c:pt idx="118">
                  <c:v>0.79917289588729501</c:v>
                </c:pt>
                <c:pt idx="119">
                  <c:v>1.6581714779225201</c:v>
                </c:pt>
                <c:pt idx="120">
                  <c:v>2.5100526099912202</c:v>
                </c:pt>
                <c:pt idx="122">
                  <c:v>1.18944205144603</c:v>
                </c:pt>
                <c:pt idx="123">
                  <c:v>5.6915677825539897</c:v>
                </c:pt>
                <c:pt idx="125">
                  <c:v>5.3002445427201899</c:v>
                </c:pt>
                <c:pt idx="126">
                  <c:v>1.4274634651417</c:v>
                </c:pt>
                <c:pt idx="128">
                  <c:v>1.08772146414212</c:v>
                </c:pt>
                <c:pt idx="130">
                  <c:v>5.6689029107169402</c:v>
                </c:pt>
                <c:pt idx="132">
                  <c:v>0.77103446890001104</c:v>
                </c:pt>
                <c:pt idx="134">
                  <c:v>2.9230821425067801</c:v>
                </c:pt>
                <c:pt idx="135">
                  <c:v>1.72218038757873</c:v>
                </c:pt>
                <c:pt idx="136">
                  <c:v>3.0699498071762799</c:v>
                </c:pt>
                <c:pt idx="137">
                  <c:v>2.3574470991699501</c:v>
                </c:pt>
                <c:pt idx="138">
                  <c:v>1.46785605512825</c:v>
                </c:pt>
                <c:pt idx="139">
                  <c:v>4.7547457304611598</c:v>
                </c:pt>
                <c:pt idx="143">
                  <c:v>3.58438499339697</c:v>
                </c:pt>
                <c:pt idx="144">
                  <c:v>5.3106346939750804</c:v>
                </c:pt>
                <c:pt idx="151">
                  <c:v>4.9554264600600604</c:v>
                </c:pt>
                <c:pt idx="152">
                  <c:v>1.4120225816721601</c:v>
                </c:pt>
                <c:pt idx="153">
                  <c:v>3.0705124873756402</c:v>
                </c:pt>
                <c:pt idx="154">
                  <c:v>1.1336960483759</c:v>
                </c:pt>
                <c:pt idx="155">
                  <c:v>5.9314859538035698</c:v>
                </c:pt>
                <c:pt idx="156">
                  <c:v>4.7314644459859903</c:v>
                </c:pt>
                <c:pt idx="157">
                  <c:v>5.3662007222197303</c:v>
                </c:pt>
                <c:pt idx="160">
                  <c:v>3.8004622467212799</c:v>
                </c:pt>
                <c:pt idx="163">
                  <c:v>4.3914912061328097</c:v>
                </c:pt>
                <c:pt idx="164">
                  <c:v>1.5131859549703299</c:v>
                </c:pt>
                <c:pt idx="167">
                  <c:v>6.2762556724511898</c:v>
                </c:pt>
                <c:pt idx="168">
                  <c:v>4.3482501388537402</c:v>
                </c:pt>
                <c:pt idx="171">
                  <c:v>1.1276497284206</c:v>
                </c:pt>
                <c:pt idx="173">
                  <c:v>2.3523667430519</c:v>
                </c:pt>
                <c:pt idx="175">
                  <c:v>1.0437312799645799</c:v>
                </c:pt>
                <c:pt idx="176">
                  <c:v>2.9205765244697299</c:v>
                </c:pt>
                <c:pt idx="177">
                  <c:v>7.4437415272762104</c:v>
                </c:pt>
                <c:pt idx="178">
                  <c:v>2.0243796150104099</c:v>
                </c:pt>
                <c:pt idx="181">
                  <c:v>1.0589566182807999</c:v>
                </c:pt>
                <c:pt idx="182">
                  <c:v>2.4227728898666498</c:v>
                </c:pt>
                <c:pt idx="183">
                  <c:v>8.0962186446552291</c:v>
                </c:pt>
                <c:pt idx="184">
                  <c:v>4.17932377823987</c:v>
                </c:pt>
                <c:pt idx="185">
                  <c:v>8.1223831248632798</c:v>
                </c:pt>
                <c:pt idx="186">
                  <c:v>1.25862051771198</c:v>
                </c:pt>
                <c:pt idx="187">
                  <c:v>2.0383668522241098</c:v>
                </c:pt>
                <c:pt idx="188">
                  <c:v>0.62175422655341195</c:v>
                </c:pt>
                <c:pt idx="189">
                  <c:v>2.2721456694867599</c:v>
                </c:pt>
                <c:pt idx="193">
                  <c:v>1.2156883153215901</c:v>
                </c:pt>
              </c:numCache>
            </c:numRef>
          </c:xVal>
          <c:yVal>
            <c:numRef>
              <c:f>'Ecological footprint'!$G$436:$G$629</c:f>
              <c:numCache>
                <c:formatCode>_(* #,##0.00_);_(* \(#,##0.00\);_(* "-"??_);_(@_)</c:formatCode>
                <c:ptCount val="194"/>
                <c:pt idx="0">
                  <c:v>2.44</c:v>
                </c:pt>
                <c:pt idx="1">
                  <c:v>5.26</c:v>
                </c:pt>
                <c:pt idx="2">
                  <c:v>5.22</c:v>
                </c:pt>
                <c:pt idx="3">
                  <c:v>3.7948379516601563</c:v>
                </c:pt>
                <c:pt idx="5">
                  <c:v>5.91</c:v>
                </c:pt>
                <c:pt idx="8">
                  <c:v>7.11</c:v>
                </c:pt>
                <c:pt idx="9">
                  <c:v>7.08</c:v>
                </c:pt>
                <c:pt idx="13">
                  <c:v>5.2799868583679199</c:v>
                </c:pt>
                <c:pt idx="15">
                  <c:v>5.8214530944824219</c:v>
                </c:pt>
                <c:pt idx="16">
                  <c:v>6.8387608528137207</c:v>
                </c:pt>
                <c:pt idx="17">
                  <c:v>4.49</c:v>
                </c:pt>
                <c:pt idx="19">
                  <c:v>5.0821285247802734</c:v>
                </c:pt>
                <c:pt idx="20">
                  <c:v>5.57</c:v>
                </c:pt>
                <c:pt idx="22">
                  <c:v>5.75</c:v>
                </c:pt>
                <c:pt idx="23">
                  <c:v>6.01</c:v>
                </c:pt>
                <c:pt idx="26">
                  <c:v>5.42</c:v>
                </c:pt>
                <c:pt idx="27">
                  <c:v>4.6399999999999997</c:v>
                </c:pt>
                <c:pt idx="29">
                  <c:v>4.5599999999999996</c:v>
                </c:pt>
                <c:pt idx="30">
                  <c:v>4.96</c:v>
                </c:pt>
                <c:pt idx="31">
                  <c:v>6.94</c:v>
                </c:pt>
                <c:pt idx="36">
                  <c:v>6.44</c:v>
                </c:pt>
                <c:pt idx="37">
                  <c:v>5.86</c:v>
                </c:pt>
                <c:pt idx="38">
                  <c:v>5.29</c:v>
                </c:pt>
                <c:pt idx="40">
                  <c:v>4.92</c:v>
                </c:pt>
                <c:pt idx="42">
                  <c:v>6.41</c:v>
                </c:pt>
                <c:pt idx="43">
                  <c:v>5.0599999999999996</c:v>
                </c:pt>
                <c:pt idx="44">
                  <c:v>6.29</c:v>
                </c:pt>
                <c:pt idx="46">
                  <c:v>6.27</c:v>
                </c:pt>
                <c:pt idx="47">
                  <c:v>6.94</c:v>
                </c:pt>
                <c:pt idx="48">
                  <c:v>7.7</c:v>
                </c:pt>
                <c:pt idx="51">
                  <c:v>6.03</c:v>
                </c:pt>
                <c:pt idx="52">
                  <c:v>5.43</c:v>
                </c:pt>
                <c:pt idx="53">
                  <c:v>4.03</c:v>
                </c:pt>
                <c:pt idx="54">
                  <c:v>6.43</c:v>
                </c:pt>
                <c:pt idx="57">
                  <c:v>6.55</c:v>
                </c:pt>
                <c:pt idx="60">
                  <c:v>7.79</c:v>
                </c:pt>
                <c:pt idx="61">
                  <c:v>6.66</c:v>
                </c:pt>
                <c:pt idx="64">
                  <c:v>5.08</c:v>
                </c:pt>
                <c:pt idx="66">
                  <c:v>4.91</c:v>
                </c:pt>
                <c:pt idx="67">
                  <c:v>6.75</c:v>
                </c:pt>
                <c:pt idx="68">
                  <c:v>4.38</c:v>
                </c:pt>
                <c:pt idx="69">
                  <c:v>6.1</c:v>
                </c:pt>
                <c:pt idx="73">
                  <c:v>4.9400000000000004</c:v>
                </c:pt>
                <c:pt idx="77">
                  <c:v>6.11</c:v>
                </c:pt>
                <c:pt idx="79">
                  <c:v>6.23</c:v>
                </c:pt>
                <c:pt idx="81">
                  <c:v>3.56</c:v>
                </c:pt>
                <c:pt idx="82">
                  <c:v>5.43</c:v>
                </c:pt>
                <c:pt idx="83">
                  <c:v>4.79</c:v>
                </c:pt>
                <c:pt idx="84">
                  <c:v>5.09</c:v>
                </c:pt>
                <c:pt idx="85">
                  <c:v>6.83</c:v>
                </c:pt>
                <c:pt idx="86">
                  <c:v>7.58</c:v>
                </c:pt>
                <c:pt idx="87">
                  <c:v>6.47</c:v>
                </c:pt>
                <c:pt idx="88">
                  <c:v>5.81</c:v>
                </c:pt>
                <c:pt idx="89">
                  <c:v>6.09</c:v>
                </c:pt>
                <c:pt idx="90">
                  <c:v>3.91</c:v>
                </c:pt>
                <c:pt idx="91">
                  <c:v>6.26</c:v>
                </c:pt>
                <c:pt idx="92">
                  <c:v>4.46</c:v>
                </c:pt>
                <c:pt idx="93">
                  <c:v>5.56</c:v>
                </c:pt>
                <c:pt idx="94">
                  <c:v>4.93</c:v>
                </c:pt>
                <c:pt idx="95">
                  <c:v>6.35</c:v>
                </c:pt>
                <c:pt idx="96">
                  <c:v>2.1800000000000002</c:v>
                </c:pt>
                <c:pt idx="100">
                  <c:v>6.86</c:v>
                </c:pt>
                <c:pt idx="105">
                  <c:v>3.64</c:v>
                </c:pt>
                <c:pt idx="106">
                  <c:v>4.1100000000000003</c:v>
                </c:pt>
                <c:pt idx="109">
                  <c:v>6.44</c:v>
                </c:pt>
                <c:pt idx="111">
                  <c:v>5.95</c:v>
                </c:pt>
                <c:pt idx="112">
                  <c:v>5.99</c:v>
                </c:pt>
                <c:pt idx="113">
                  <c:v>5.96</c:v>
                </c:pt>
                <c:pt idx="114">
                  <c:v>5.72</c:v>
                </c:pt>
                <c:pt idx="117">
                  <c:v>5.33</c:v>
                </c:pt>
                <c:pt idx="118">
                  <c:v>5.18</c:v>
                </c:pt>
                <c:pt idx="119">
                  <c:v>4.3099999999999996</c:v>
                </c:pt>
                <c:pt idx="120">
                  <c:v>4.49</c:v>
                </c:pt>
                <c:pt idx="122">
                  <c:v>4.62</c:v>
                </c:pt>
                <c:pt idx="123">
                  <c:v>7.31</c:v>
                </c:pt>
                <c:pt idx="125">
                  <c:v>7.14</c:v>
                </c:pt>
                <c:pt idx="126">
                  <c:v>6.1</c:v>
                </c:pt>
                <c:pt idx="128">
                  <c:v>4.4800000000000004</c:v>
                </c:pt>
                <c:pt idx="130">
                  <c:v>7.36</c:v>
                </c:pt>
                <c:pt idx="132">
                  <c:v>4.49</c:v>
                </c:pt>
                <c:pt idx="134">
                  <c:v>6.55</c:v>
                </c:pt>
                <c:pt idx="135">
                  <c:v>5.58</c:v>
                </c:pt>
                <c:pt idx="136">
                  <c:v>5.69</c:v>
                </c:pt>
                <c:pt idx="137">
                  <c:v>5.97</c:v>
                </c:pt>
                <c:pt idx="138">
                  <c:v>5.98</c:v>
                </c:pt>
                <c:pt idx="139">
                  <c:v>6.18</c:v>
                </c:pt>
                <c:pt idx="143">
                  <c:v>6.55</c:v>
                </c:pt>
                <c:pt idx="144">
                  <c:v>5.45</c:v>
                </c:pt>
                <c:pt idx="151">
                  <c:v>6.45</c:v>
                </c:pt>
                <c:pt idx="152">
                  <c:v>4.9000000000000004</c:v>
                </c:pt>
                <c:pt idx="153">
                  <c:v>6.25</c:v>
                </c:pt>
                <c:pt idx="154">
                  <c:v>3.71</c:v>
                </c:pt>
                <c:pt idx="155">
                  <c:v>6.59</c:v>
                </c:pt>
                <c:pt idx="156">
                  <c:v>6.42</c:v>
                </c:pt>
                <c:pt idx="157">
                  <c:v>6.76</c:v>
                </c:pt>
                <c:pt idx="160">
                  <c:v>5.6</c:v>
                </c:pt>
                <c:pt idx="163">
                  <c:v>6.47</c:v>
                </c:pt>
                <c:pt idx="164">
                  <c:v>4.0999999999999996</c:v>
                </c:pt>
                <c:pt idx="167">
                  <c:v>7.44</c:v>
                </c:pt>
                <c:pt idx="168">
                  <c:v>7.33</c:v>
                </c:pt>
                <c:pt idx="171">
                  <c:v>5.29</c:v>
                </c:pt>
                <c:pt idx="173">
                  <c:v>5.64</c:v>
                </c:pt>
                <c:pt idx="175">
                  <c:v>4.04</c:v>
                </c:pt>
                <c:pt idx="177">
                  <c:v>4.5</c:v>
                </c:pt>
                <c:pt idx="178">
                  <c:v>4.37</c:v>
                </c:pt>
                <c:pt idx="181">
                  <c:v>4.22</c:v>
                </c:pt>
                <c:pt idx="182">
                  <c:v>5.31</c:v>
                </c:pt>
                <c:pt idx="183">
                  <c:v>6.73</c:v>
                </c:pt>
                <c:pt idx="184">
                  <c:v>6.87</c:v>
                </c:pt>
                <c:pt idx="185">
                  <c:v>6.96</c:v>
                </c:pt>
                <c:pt idx="186">
                  <c:v>6.5</c:v>
                </c:pt>
                <c:pt idx="187">
                  <c:v>6.19</c:v>
                </c:pt>
                <c:pt idx="188">
                  <c:v>5.1100000000000003</c:v>
                </c:pt>
                <c:pt idx="189">
                  <c:v>5.54</c:v>
                </c:pt>
                <c:pt idx="193">
                  <c:v>3.08</c:v>
                </c:pt>
              </c:numCache>
            </c:numRef>
          </c:yVal>
          <c:smooth val="0"/>
          <c:extLst>
            <c:ext xmlns:c16="http://schemas.microsoft.com/office/drawing/2014/chart" uri="{C3380CC4-5D6E-409C-BE32-E72D297353CC}">
              <c16:uniqueId val="{00000000-2C18-F947-B8B1-DDDD027EC490}"/>
            </c:ext>
          </c:extLst>
        </c:ser>
        <c:dLbls>
          <c:showLegendKey val="0"/>
          <c:showVal val="0"/>
          <c:showCatName val="0"/>
          <c:showSerName val="0"/>
          <c:showPercent val="0"/>
          <c:showBubbleSize val="0"/>
        </c:dLbls>
        <c:axId val="427546448"/>
        <c:axId val="427475072"/>
      </c:scatterChart>
      <c:valAx>
        <c:axId val="427546448"/>
        <c:scaling>
          <c:orientation val="minMax"/>
        </c:scaling>
        <c:delete val="0"/>
        <c:axPos val="b"/>
        <c:majorGridlines>
          <c:spPr>
            <a:ln w="9525" cap="flat" cmpd="sng" algn="ctr">
              <a:solidFill>
                <a:schemeClr val="tx1">
                  <a:lumMod val="15000"/>
                  <a:lumOff val="85000"/>
                </a:schemeClr>
              </a:solidFill>
              <a:round/>
            </a:ln>
            <a:effectLst/>
          </c:spPr>
        </c:majorGridlines>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427475072"/>
        <c:crosses val="autoZero"/>
        <c:crossBetween val="midCat"/>
      </c:valAx>
      <c:valAx>
        <c:axId val="427475072"/>
        <c:scaling>
          <c:orientation val="minMax"/>
          <c:max val="8"/>
          <c:min val="1"/>
        </c:scaling>
        <c:delete val="0"/>
        <c:axPos val="l"/>
        <c:majorGridlines>
          <c:spPr>
            <a:ln w="9525" cap="flat" cmpd="sng" algn="ctr">
              <a:solidFill>
                <a:schemeClr val="tx1">
                  <a:lumMod val="15000"/>
                  <a:lumOff val="85000"/>
                </a:schemeClr>
              </a:solidFill>
              <a:round/>
            </a:ln>
            <a:effectLst/>
          </c:spPr>
        </c:majorGridlines>
        <c:numFmt formatCode="_(* #,##0.00_);_(* \(#,##0.00\);_(* &quot;-&quot;??_);_(@_)"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4275464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l-SI"/>
  <c:roundedCorners val="0"/>
  <c:style val="18"/>
  <c:chart>
    <c:title>
      <c:tx>
        <c:rich>
          <a:bodyPr rot="0"/>
          <a:lstStyle/>
          <a:p>
            <a:pPr lvl="0"/>
            <a:endParaRPr lang="en-US"/>
          </a:p>
        </c:rich>
      </c:tx>
      <c:overlay val="1"/>
    </c:title>
    <c:autoTitleDeleted val="0"/>
    <c:plotArea>
      <c:layout>
        <c:manualLayout>
          <c:layoutTarget val="inner"/>
          <c:xMode val="edge"/>
          <c:yMode val="edge"/>
          <c:x val="0.27593200000000001"/>
          <c:y val="0.27593200000000001"/>
          <c:w val="0.44813599999999998"/>
          <c:h val="0.44813599999999998"/>
        </c:manualLayout>
      </c:layout>
      <c:pieChart>
        <c:varyColors val="0"/>
        <c:ser>
          <c:idx val="0"/>
          <c:order val="0"/>
          <c:tx>
            <c:strRef>
              <c:f>Sheet1!$A$2</c:f>
              <c:strCache>
                <c:ptCount val="1"/>
                <c:pt idx="0">
                  <c:v>Region 1</c:v>
                </c:pt>
              </c:strCache>
            </c:strRef>
          </c:tx>
          <c:spPr>
            <a:blipFill rotWithShape="1">
              <a:blip xmlns:r="http://schemas.openxmlformats.org/officeDocument/2006/relationships" r:embed="rId1"/>
              <a:srcRect/>
              <a:stretch>
                <a:fillRect/>
              </a:stretch>
            </a:blipFill>
            <a:ln w="12700" cap="flat">
              <a:noFill/>
              <a:miter lim="400000"/>
            </a:ln>
            <a:effectLst>
              <a:outerShdw blurRad="76200" dir="18900000" algn="tl">
                <a:srgbClr val="000000">
                  <a:alpha val="80000"/>
                </a:srgbClr>
              </a:outerShdw>
            </a:effectLst>
          </c:spPr>
          <c:explosion val="5"/>
          <c:dPt>
            <c:idx val="0"/>
            <c:bubble3D val="0"/>
            <c:extLst>
              <c:ext xmlns:c16="http://schemas.microsoft.com/office/drawing/2014/chart" uri="{C3380CC4-5D6E-409C-BE32-E72D297353CC}">
                <c16:uniqueId val="{00000000-9814-6D41-A7F9-628D4F5AE0BA}"/>
              </c:ext>
            </c:extLst>
          </c:dPt>
          <c:dPt>
            <c:idx val="1"/>
            <c:bubble3D val="0"/>
            <c:spPr>
              <a:blipFill rotWithShape="1">
                <a:blip xmlns:r="http://schemas.openxmlformats.org/officeDocument/2006/relationships" r:embed="rId2"/>
                <a:srcRect/>
                <a:stretch>
                  <a:fillRect/>
                </a:stretch>
              </a:blip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2-9814-6D41-A7F9-628D4F5AE0BA}"/>
              </c:ext>
            </c:extLst>
          </c:dPt>
          <c:dPt>
            <c:idx val="2"/>
            <c:bubble3D val="0"/>
            <c:spPr>
              <a:blipFill rotWithShape="1">
                <a:blip xmlns:r="http://schemas.openxmlformats.org/officeDocument/2006/relationships" r:embed="rId3"/>
                <a:srcRect/>
                <a:stretch>
                  <a:fillRect/>
                </a:stretch>
              </a:blipFill>
              <a:ln w="12700" cap="flat">
                <a:noFill/>
                <a:miter lim="400000"/>
              </a:ln>
              <a:effectLst>
                <a:outerShdw blurRad="76200" dir="18900000" algn="tl">
                  <a:srgbClr val="000000">
                    <a:alpha val="80000"/>
                  </a:srgbClr>
                </a:outerShdw>
              </a:effectLst>
            </c:spPr>
            <c:extLst>
              <c:ext xmlns:c16="http://schemas.microsoft.com/office/drawing/2014/chart" uri="{C3380CC4-5D6E-409C-BE32-E72D297353CC}">
                <c16:uniqueId val="{00000004-9814-6D41-A7F9-628D4F5AE0BA}"/>
              </c:ext>
            </c:extLst>
          </c:dPt>
          <c:dLbls>
            <c:dLbl>
              <c:idx val="0"/>
              <c:tx>
                <c:rich>
                  <a:bodyPr/>
                  <a:lstStyle/>
                  <a:p>
                    <a:pPr lvl="0">
                      <a:defRPr sz="1600" b="0" i="0" u="none" strike="noStrike">
                        <a:solidFill>
                          <a:schemeClr val="bg1"/>
                        </a:solidFill>
                        <a:effectLst>
                          <a:outerShdw dist="38100" dir="2700000" rotWithShape="0">
                            <a:srgbClr val="000000"/>
                          </a:outerShdw>
                        </a:effectLst>
                        <a:latin typeface="Avenir Book" charset="0"/>
                        <a:ea typeface="Avenir Book" charset="0"/>
                        <a:cs typeface="Avenir Book" charset="0"/>
                      </a:defRPr>
                    </a:pPr>
                    <a:r>
                      <a:rPr lang="en-US" sz="1600" dirty="0">
                        <a:latin typeface="Avenir Book" charset="0"/>
                        <a:ea typeface="Avenir Book" charset="0"/>
                        <a:cs typeface="Avenir Book" charset="0"/>
                      </a:rPr>
                      <a:t>Upbringing</a:t>
                    </a:r>
                  </a:p>
                  <a:p>
                    <a:pPr lvl="0">
                      <a:defRPr sz="1600" b="0" i="0" u="none" strike="noStrike">
                        <a:solidFill>
                          <a:schemeClr val="bg1"/>
                        </a:solidFill>
                        <a:effectLst>
                          <a:outerShdw dist="38100" dir="2700000" rotWithShape="0">
                            <a:srgbClr val="000000"/>
                          </a:outerShdw>
                        </a:effectLst>
                        <a:latin typeface="Avenir Book" charset="0"/>
                        <a:ea typeface="Avenir Book" charset="0"/>
                        <a:cs typeface="Avenir Book" charset="0"/>
                      </a:defRPr>
                    </a:pPr>
                    <a:r>
                      <a:rPr lang="en-US" sz="1600" dirty="0">
                        <a:latin typeface="Avenir Book" charset="0"/>
                        <a:ea typeface="Avenir Book" charset="0"/>
                        <a:cs typeface="Avenir Book" charset="0"/>
                      </a:rPr>
                      <a:t>Genetics</a:t>
                    </a:r>
                    <a:r>
                      <a:rPr lang="en-US" sz="1600" baseline="0" dirty="0">
                        <a:latin typeface="Avenir Book" charset="0"/>
                        <a:ea typeface="Avenir Book" charset="0"/>
                        <a:cs typeface="Avenir Book" charset="0"/>
                      </a:rPr>
                      <a:t>
</a:t>
                    </a:r>
                    <a:fld id="{130756FD-4AC7-4F44-8026-AE60BA237614}" type="PERCENTAGE">
                      <a:rPr lang="en-US" sz="1600" baseline="0">
                        <a:latin typeface="Avenir Book" charset="0"/>
                        <a:ea typeface="Avenir Book" charset="0"/>
                        <a:cs typeface="Avenir Book" charset="0"/>
                      </a:rPr>
                      <a:pPr lvl="0">
                        <a:defRPr sz="1600" b="0" i="0" u="none" strike="noStrike">
                          <a:solidFill>
                            <a:schemeClr val="bg1"/>
                          </a:solidFill>
                          <a:effectLst>
                            <a:outerShdw dist="38100" dir="2700000" rotWithShape="0">
                              <a:srgbClr val="000000"/>
                            </a:outerShdw>
                          </a:effectLst>
                          <a:latin typeface="Avenir Book" charset="0"/>
                          <a:ea typeface="Avenir Book" charset="0"/>
                          <a:cs typeface="Avenir Book" charset="0"/>
                        </a:defRPr>
                      </a:pPr>
                      <a:t>[ODSTOTEK]</a:t>
                    </a:fld>
                    <a:endParaRPr lang="en-US" sz="1600" baseline="0" dirty="0">
                      <a:latin typeface="Avenir Book" charset="0"/>
                      <a:ea typeface="Avenir Book" charset="0"/>
                      <a:cs typeface="Avenir Book" charset="0"/>
                    </a:endParaRPr>
                  </a:p>
                </c:rich>
              </c:tx>
              <c:numFmt formatCode="0%" sourceLinked="0"/>
              <c:spPr>
                <a:noFill/>
                <a:ln>
                  <a:noFill/>
                </a:ln>
                <a:effectLst/>
              </c:spPr>
              <c:dLblPos val="ctr"/>
              <c:showLegendKey val="0"/>
              <c:showVal val="0"/>
              <c:showCatName val="1"/>
              <c:showSerName val="0"/>
              <c:showPercent val="1"/>
              <c:showBubbleSize val="0"/>
              <c:extLst>
                <c:ext xmlns:c15="http://schemas.microsoft.com/office/drawing/2012/chart" uri="{CE6537A1-D6FC-4f65-9D91-7224C49458BB}">
                  <c15:layout>
                    <c:manualLayout>
                      <c:w val="0.1559335473136928"/>
                      <c:h val="0.10100226751004569"/>
                    </c:manualLayout>
                  </c15:layout>
                  <c15:dlblFieldTable/>
                  <c15:showDataLabelsRange val="0"/>
                </c:ext>
                <c:ext xmlns:c16="http://schemas.microsoft.com/office/drawing/2014/chart" uri="{C3380CC4-5D6E-409C-BE32-E72D297353CC}">
                  <c16:uniqueId val="{00000000-9814-6D41-A7F9-628D4F5AE0BA}"/>
                </c:ext>
              </c:extLst>
            </c:dLbl>
            <c:dLbl>
              <c:idx val="1"/>
              <c:tx>
                <c:rich>
                  <a:bodyPr/>
                  <a:lstStyle/>
                  <a:p>
                    <a:pPr lvl="0">
                      <a:defRPr sz="1600" b="0" i="0" u="none" strike="noStrike">
                        <a:solidFill>
                          <a:schemeClr val="bg2">
                            <a:lumMod val="25000"/>
                          </a:schemeClr>
                        </a:solidFill>
                        <a:effectLst>
                          <a:outerShdw dist="38100" dir="2700000" rotWithShape="0">
                            <a:srgbClr val="000000"/>
                          </a:outerShdw>
                        </a:effectLst>
                        <a:latin typeface="Avenir Book" charset="0"/>
                        <a:ea typeface="Avenir Book" charset="0"/>
                        <a:cs typeface="Avenir Book" charset="0"/>
                      </a:defRPr>
                    </a:pPr>
                    <a:r>
                      <a:rPr lang="en-US" sz="1600">
                        <a:solidFill>
                          <a:schemeClr val="bg2">
                            <a:lumMod val="25000"/>
                          </a:schemeClr>
                        </a:solidFill>
                        <a:latin typeface="Avenir Book" charset="0"/>
                        <a:ea typeface="Avenir Book" charset="0"/>
                        <a:cs typeface="Avenir Book" charset="0"/>
                      </a:rPr>
                      <a:t>Life </a:t>
                    </a:r>
                    <a:fld id="{611CED78-5E2F-9341-A1EC-46A5E5811A05}" type="CATEGORYNAME">
                      <a:rPr lang="en-US" sz="1600" smtClean="0">
                        <a:solidFill>
                          <a:schemeClr val="bg2">
                            <a:lumMod val="25000"/>
                          </a:schemeClr>
                        </a:solidFill>
                        <a:latin typeface="Avenir Book" charset="0"/>
                        <a:ea typeface="Avenir Book" charset="0"/>
                        <a:cs typeface="Avenir Book" charset="0"/>
                      </a:rPr>
                      <a:pPr lvl="0">
                        <a:defRPr sz="1600" b="0" i="0" u="none" strike="noStrike">
                          <a:solidFill>
                            <a:schemeClr val="bg2">
                              <a:lumMod val="25000"/>
                            </a:schemeClr>
                          </a:solidFill>
                          <a:effectLst>
                            <a:outerShdw dist="38100" dir="2700000" rotWithShape="0">
                              <a:srgbClr val="000000"/>
                            </a:outerShdw>
                          </a:effectLst>
                          <a:latin typeface="Avenir Book" charset="0"/>
                          <a:ea typeface="Avenir Book" charset="0"/>
                          <a:cs typeface="Avenir Book" charset="0"/>
                        </a:defRPr>
                      </a:pPr>
                      <a:t>[IME KATEGORIJE]</a:t>
                    </a:fld>
                    <a:r>
                      <a:rPr lang="en-US" sz="1600" baseline="0" dirty="0">
                        <a:solidFill>
                          <a:schemeClr val="bg2">
                            <a:lumMod val="25000"/>
                          </a:schemeClr>
                        </a:solidFill>
                        <a:latin typeface="Avenir Book" charset="0"/>
                        <a:ea typeface="Avenir Book" charset="0"/>
                        <a:cs typeface="Avenir Book" charset="0"/>
                      </a:rPr>
                      <a:t>
</a:t>
                    </a:r>
                    <a:fld id="{7510EDC7-2D3A-1443-9E0D-0DFCEF0DA5DD}" type="PERCENTAGE">
                      <a:rPr lang="en-US" sz="1600" baseline="0">
                        <a:solidFill>
                          <a:schemeClr val="bg2">
                            <a:lumMod val="25000"/>
                          </a:schemeClr>
                        </a:solidFill>
                        <a:latin typeface="Avenir Book" charset="0"/>
                        <a:ea typeface="Avenir Book" charset="0"/>
                        <a:cs typeface="Avenir Book" charset="0"/>
                      </a:rPr>
                      <a:pPr lvl="0">
                        <a:defRPr sz="1600" b="0" i="0" u="none" strike="noStrike">
                          <a:solidFill>
                            <a:schemeClr val="bg2">
                              <a:lumMod val="25000"/>
                            </a:schemeClr>
                          </a:solidFill>
                          <a:effectLst>
                            <a:outerShdw dist="38100" dir="2700000" rotWithShape="0">
                              <a:srgbClr val="000000"/>
                            </a:outerShdw>
                          </a:effectLst>
                          <a:latin typeface="Avenir Book" charset="0"/>
                          <a:ea typeface="Avenir Book" charset="0"/>
                          <a:cs typeface="Avenir Book" charset="0"/>
                        </a:defRPr>
                      </a:pPr>
                      <a:t>[ODSTOTEK]</a:t>
                    </a:fld>
                    <a:endParaRPr lang="en-US" sz="1600" baseline="0" dirty="0">
                      <a:solidFill>
                        <a:schemeClr val="bg2">
                          <a:lumMod val="25000"/>
                        </a:schemeClr>
                      </a:solidFill>
                      <a:latin typeface="Avenir Book" charset="0"/>
                      <a:ea typeface="Avenir Book" charset="0"/>
                      <a:cs typeface="Avenir Book" charset="0"/>
                    </a:endParaRPr>
                  </a:p>
                </c:rich>
              </c:tx>
              <c:numFmt formatCode="0%" sourceLinked="0"/>
              <c:spPr/>
              <c:dLblPos val="ctr"/>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9814-6D41-A7F9-628D4F5AE0BA}"/>
                </c:ext>
              </c:extLst>
            </c:dLbl>
            <c:dLbl>
              <c:idx val="2"/>
              <c:numFmt formatCode="0%" sourceLinked="0"/>
              <c:spPr/>
              <c:txPr>
                <a:bodyPr/>
                <a:lstStyle/>
                <a:p>
                  <a:pPr lvl="0">
                    <a:defRPr sz="1600" b="0" i="0" u="none" strike="noStrike">
                      <a:solidFill>
                        <a:schemeClr val="bg1"/>
                      </a:solidFill>
                      <a:effectLst>
                        <a:outerShdw dist="38100" dir="2700000" rotWithShape="0">
                          <a:srgbClr val="000000"/>
                        </a:outerShdw>
                      </a:effectLst>
                      <a:latin typeface="Avenir Book" charset="0"/>
                      <a:ea typeface="Avenir Book" charset="0"/>
                      <a:cs typeface="Avenir Book" charset="0"/>
                    </a:defRPr>
                  </a:pPr>
                  <a:endParaRPr lang="sl-SI"/>
                </a:p>
              </c:txPr>
              <c:dLblPos val="inEnd"/>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4-9814-6D41-A7F9-628D4F5AE0BA}"/>
                </c:ext>
              </c:extLst>
            </c:dLbl>
            <c:numFmt formatCode="0%" sourceLinked="0"/>
            <c:spPr>
              <a:noFill/>
              <a:ln>
                <a:noFill/>
              </a:ln>
              <a:effectLst/>
            </c:spPr>
            <c:txPr>
              <a:bodyPr/>
              <a:lstStyle/>
              <a:p>
                <a:pPr lvl="0">
                  <a:defRPr sz="1600" b="0" i="0" u="none" strike="noStrike">
                    <a:solidFill>
                      <a:srgbClr val="F5EC00"/>
                    </a:solidFill>
                    <a:effectLst>
                      <a:outerShdw dist="38100" dir="2700000" rotWithShape="0">
                        <a:srgbClr val="000000"/>
                      </a:outerShdw>
                    </a:effectLst>
                    <a:latin typeface="Avenir Book" charset="0"/>
                    <a:ea typeface="Avenir Book" charset="0"/>
                    <a:cs typeface="Avenir Book" charset="0"/>
                  </a:defRPr>
                </a:pPr>
                <a:endParaRPr lang="sl-SI"/>
              </a:p>
            </c:txPr>
            <c:dLblPos val="ctr"/>
            <c:showLegendKey val="0"/>
            <c:showVal val="0"/>
            <c:showCatName val="1"/>
            <c:showSerName val="0"/>
            <c:showPercent val="1"/>
            <c:showBubbleSize val="0"/>
            <c:showLeaderLines val="0"/>
            <c:extLst>
              <c:ext xmlns:c15="http://schemas.microsoft.com/office/drawing/2012/chart" uri="{CE6537A1-D6FC-4f65-9D91-7224C49458BB}"/>
            </c:extLst>
          </c:dLbls>
          <c:cat>
            <c:strRef>
              <c:f>Sheet1!$B$1:$D$1</c:f>
              <c:strCache>
                <c:ptCount val="3"/>
                <c:pt idx="0">
                  <c:v>Set Point (Genetics)</c:v>
                </c:pt>
                <c:pt idx="1">
                  <c:v>Circumstances (Income, Education, Age, Location)</c:v>
                </c:pt>
                <c:pt idx="2">
                  <c:v>Intentional Activities (Relationships)</c:v>
                </c:pt>
              </c:strCache>
            </c:strRef>
          </c:cat>
          <c:val>
            <c:numRef>
              <c:f>Sheet1!$B$2:$D$2</c:f>
              <c:numCache>
                <c:formatCode>General</c:formatCode>
                <c:ptCount val="3"/>
                <c:pt idx="0">
                  <c:v>50</c:v>
                </c:pt>
                <c:pt idx="1">
                  <c:v>10</c:v>
                </c:pt>
                <c:pt idx="2">
                  <c:v>40</c:v>
                </c:pt>
              </c:numCache>
            </c:numRef>
          </c:val>
          <c:extLst>
            <c:ext xmlns:c16="http://schemas.microsoft.com/office/drawing/2014/chart" uri="{C3380CC4-5D6E-409C-BE32-E72D297353CC}">
              <c16:uniqueId val="{00000005-9814-6D41-A7F9-628D4F5AE0BA}"/>
            </c:ext>
          </c:extLst>
        </c:ser>
        <c:dLbls>
          <c:showLegendKey val="0"/>
          <c:showVal val="0"/>
          <c:showCatName val="0"/>
          <c:showSerName val="0"/>
          <c:showPercent val="0"/>
          <c:showBubbleSize val="0"/>
          <c:showLeaderLines val="0"/>
        </c:dLbls>
        <c:firstSliceAng val="0"/>
      </c:pieChart>
      <c:spPr>
        <a:noFill/>
        <a:ln w="12700" cap="flat">
          <a:noFill/>
          <a:miter lim="400000"/>
        </a:ln>
        <a:effectLst/>
      </c:spPr>
    </c:plotArea>
    <c:plotVisOnly val="1"/>
    <c:dispBlanksAs val="gap"/>
    <c:showDLblsOverMax val="1"/>
  </c:chart>
  <c:spPr>
    <a:noFill/>
    <a:ln>
      <a:noFill/>
    </a:ln>
    <a:effectLst/>
  </c:sp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9964774537411001"/>
          <c:y val="0.178856819549299"/>
          <c:w val="0.551111111111111"/>
          <c:h val="0.81045751633986896"/>
        </c:manualLayout>
      </c:layout>
      <c:radarChart>
        <c:radarStyle val="filled"/>
        <c:varyColors val="0"/>
        <c:ser>
          <c:idx val="0"/>
          <c:order val="0"/>
          <c:spPr>
            <a:solidFill>
              <a:srgbClr val="DD0806"/>
            </a:solidFill>
            <a:ln w="12700">
              <a:solidFill>
                <a:srgbClr val="000000"/>
              </a:solidFill>
              <a:prstDash val="solid"/>
            </a:ln>
          </c:spPr>
          <c:cat>
            <c:strRef>
              <c:f>'Macintosh HD:Users:anielski:Mark''s Documents:Business:AMI:Marketing:[AMI BUSINESS LOGO DESIGN.XLS]Sheet1'!$D$1:$D$90</c:f>
              <c:strCache>
                <c:ptCount val="90"/>
                <c:pt idx="0">
                  <c:v>_x000f_Economic growth</c:v>
                </c:pt>
                <c:pt idx="1">
                  <c:v>_x0012_Economic diversity</c:v>
                </c:pt>
                <c:pt idx="2">
                  <c:v>_x000e_Trade Balance </c:v>
                </c:pt>
                <c:pt idx="3">
                  <c:v>_x0011_Disposable income</c:v>
                </c:pt>
                <c:pt idx="4">
                  <c:v>_x0010_Weekly wage rate</c:v>
                </c:pt>
                <c:pt idx="5">
                  <c:v>_x0015_Personal expenditures</c:v>
                </c:pt>
                <c:pt idx="6">
                  <c:v>_x001b_Transportation expenditures</c:v>
                </c:pt>
                <c:pt idx="7">
                  <c:v>_x0005_Taxes</c:v>
                </c:pt>
                <c:pt idx="8">
                  <c:v>_x000c_Savings rate</c:v>
                </c:pt>
                <c:pt idx="9">
                  <c:v>_x000e_Household debt</c:v>
                </c:pt>
                <c:pt idx="10">
                  <c:v>_x0015_Public infrastructure</c:v>
                </c:pt>
                <c:pt idx="11">
                  <c:v>_x0018_Household infrastructure</c:v>
                </c:pt>
                <c:pt idx="12">
                  <c:v>_x0007_Poverty</c:v>
                </c:pt>
                <c:pt idx="13">
                  <c:v>_x0014_Income distribution </c:v>
                </c:pt>
                <c:pt idx="14">
                  <c:v>_x000c_Unemployment</c:v>
                </c:pt>
                <c:pt idx="15">
                  <c:v>_x000f_Underemployment</c:v>
                </c:pt>
                <c:pt idx="16">
                  <c:v>_x000e_Paid work time</c:v>
                </c:pt>
                <c:pt idx="17">
                  <c:v>_x000e_Household work</c:v>
                </c:pt>
                <c:pt idx="18">
                  <c:v>_x0017_Parenting and eldercare</c:v>
                </c:pt>
                <c:pt idx="19">
                  <c:v>	Free time</c:v>
                </c:pt>
                <c:pt idx="20">
                  <c:v>_x000c_Volunteerism</c:v>
                </c:pt>
                <c:pt idx="21">
                  <c:v>_x000e_Commuting time</c:v>
                </c:pt>
                <c:pt idx="22">
                  <c:v>_x000f_Life expectancy</c:v>
                </c:pt>
                <c:pt idx="23">
                  <c:v>_x0013_Premature mortality</c:v>
                </c:pt>
                <c:pt idx="24">
                  <c:v>_x0010_Infant mortality</c:v>
                </c:pt>
                <c:pt idx="25">
                  <c:v>_x0007_Obesity</c:v>
                </c:pt>
                <c:pt idx="26">
                  <c:v>_x0007_Suicide</c:v>
                </c:pt>
                <c:pt idx="27">
                  <c:v>_x0010_Drug use (youth)</c:v>
                </c:pt>
                <c:pt idx="28">
                  <c:v>_x000c_Auto crashes</c:v>
                </c:pt>
                <c:pt idx="29">
                  <c:v>_x0010_Family breakdown</c:v>
                </c:pt>
                <c:pt idx="30">
                  <c:v>_x0005_Crime</c:v>
                </c:pt>
                <c:pt idx="31">
                  <c:v>_x0010_Problem gambling</c:v>
                </c:pt>
                <c:pt idx="32">
                  <c:v>_x0013_Voter participation</c:v>
                </c:pt>
                <c:pt idx="33">
                  <c:v>_x0016_Educational attainment</c:v>
                </c:pt>
                <c:pt idx="35">
                  <c:v>_x0018_Oil and gas reserve life</c:v>
                </c:pt>
                <c:pt idx="36">
                  <c:v>_x0015_Oilsands reserve life</c:v>
                </c:pt>
                <c:pt idx="37">
                  <c:v>
Energy use</c:v>
                </c:pt>
                <c:pt idx="38">
                  <c:v>_x001b_Agricultural sustainability</c:v>
                </c:pt>
                <c:pt idx="39">
                  <c:v>_x0015_Timber sustainability</c:v>
                </c:pt>
                <c:pt idx="40">
                  <c:v>_x0014_Forest fragmentation</c:v>
                </c:pt>
                <c:pt idx="41">
                  <c:v>_x0014_Parks and wilderness</c:v>
                </c:pt>
                <c:pt idx="42">
                  <c:v>_x0011_Fish and wildlife</c:v>
                </c:pt>
                <c:pt idx="43">
                  <c:v>	Wetlands </c:v>
                </c:pt>
                <c:pt idx="44">
                  <c:v>	Peatlands</c:v>
                </c:pt>
                <c:pt idx="45">
                  <c:v>_x000d_Water quality</c:v>
                </c:pt>
                <c:pt idx="46">
                  <c:v>_x0018_Oil and gas reserve life</c:v>
                </c:pt>
                <c:pt idx="47">
                  <c:v>_x0015_Oilsands reserve life</c:v>
                </c:pt>
                <c:pt idx="48">
                  <c:v>
Energy use</c:v>
                </c:pt>
                <c:pt idx="49">
                  <c:v>_x001b_Agricultural sustainability</c:v>
                </c:pt>
                <c:pt idx="50">
                  <c:v>_x0015_Timber sustainability</c:v>
                </c:pt>
                <c:pt idx="51">
                  <c:v>_x0014_Forest fragmentation</c:v>
                </c:pt>
                <c:pt idx="52">
                  <c:v>_x0014_Parks and wilderness</c:v>
                </c:pt>
                <c:pt idx="53">
                  <c:v>_x0011_Fish and wildlife</c:v>
                </c:pt>
                <c:pt idx="54">
                  <c:v>	Wetlands </c:v>
                </c:pt>
                <c:pt idx="55">
                  <c:v>	Peatlands</c:v>
                </c:pt>
                <c:pt idx="56">
                  <c:v>_x000d_Water quality</c:v>
                </c:pt>
                <c:pt idx="57">
                  <c:v>_x0015_Oilsands reserve life</c:v>
                </c:pt>
                <c:pt idx="58">
                  <c:v>
Energy use</c:v>
                </c:pt>
                <c:pt idx="59">
                  <c:v>_x001b_Agricultural sustainability</c:v>
                </c:pt>
                <c:pt idx="60">
                  <c:v>_x0015_Timber sustainability</c:v>
                </c:pt>
                <c:pt idx="61">
                  <c:v>_x0014_Forest fragmentation</c:v>
                </c:pt>
                <c:pt idx="62">
                  <c:v>_x0014_Parks and wilderness</c:v>
                </c:pt>
                <c:pt idx="63">
                  <c:v>_x0011_Fish and wildlife</c:v>
                </c:pt>
                <c:pt idx="64">
                  <c:v>_x0011_Fish and wildlife</c:v>
                </c:pt>
                <c:pt idx="65">
                  <c:v>_x0011_Fish and wildlife</c:v>
                </c:pt>
                <c:pt idx="66">
                  <c:v>_x0011_Fish and wildlife</c:v>
                </c:pt>
                <c:pt idx="67">
                  <c:v>_x0011_Fish and wildlife</c:v>
                </c:pt>
                <c:pt idx="68">
                  <c:v>_x0011_Fish and wildlife</c:v>
                </c:pt>
                <c:pt idx="69">
                  <c:v>_x0011_Fish and wildlife</c:v>
                </c:pt>
                <c:pt idx="70">
                  <c:v>_x0011_Fish and wildlife</c:v>
                </c:pt>
                <c:pt idx="71">
                  <c:v>_x0011_Fish and wildlife</c:v>
                </c:pt>
                <c:pt idx="72">
                  <c:v>_x0011_Fish and wildlife</c:v>
                </c:pt>
                <c:pt idx="73">
                  <c:v>_x0011_Fish and wildlife</c:v>
                </c:pt>
                <c:pt idx="74">
                  <c:v>_x0011_Fish and wildlife</c:v>
                </c:pt>
                <c:pt idx="75">
                  <c:v>_x0011_Fish and wildlife</c:v>
                </c:pt>
                <c:pt idx="76">
                  <c:v>_x0011_Fish and wildlife</c:v>
                </c:pt>
                <c:pt idx="77">
                  <c:v>_x0011_Fish and wildlife</c:v>
                </c:pt>
                <c:pt idx="78">
                  <c:v>_x0011_Fish and wildlife</c:v>
                </c:pt>
                <c:pt idx="79">
                  <c:v>_x0011_Fish and wildlife</c:v>
                </c:pt>
                <c:pt idx="80">
                  <c:v>_x0011_Fish and wildlife</c:v>
                </c:pt>
                <c:pt idx="81">
                  <c:v>_x0011_Fish and wildlife</c:v>
                </c:pt>
                <c:pt idx="82">
                  <c:v>_x0011_Fish and wildlife</c:v>
                </c:pt>
                <c:pt idx="83">
                  <c:v>_x0011_Fish and wildlife</c:v>
                </c:pt>
                <c:pt idx="84">
                  <c:v>_x0011_Fish and wildlife</c:v>
                </c:pt>
                <c:pt idx="85">
                  <c:v>_x0011_Fish and wildlife</c:v>
                </c:pt>
                <c:pt idx="86">
                  <c:v>_x0011_Fish and wildlife</c:v>
                </c:pt>
                <c:pt idx="87">
                  <c:v>_x0011_Fish and wildlife</c:v>
                </c:pt>
                <c:pt idx="88">
                  <c:v>_x0011_Fish and wildlife</c:v>
                </c:pt>
                <c:pt idx="89">
                  <c:v>_x0011_Fish and wildlife</c:v>
                </c:pt>
              </c:strCache>
            </c:strRef>
          </c:cat>
          <c:val>
            <c:numRef>
              <c:f>'Macintosh HD:Users:anielski:Mark''s Documents:Business:AMI:Marketing:[AMI BUSINESS LOGO DESIGN.XLS]Sheet1'!$E$1:$E$90</c:f>
              <c:numCache>
                <c:formatCode>General</c:formatCode>
                <c:ptCount val="90"/>
                <c:pt idx="0">
                  <c:v>55</c:v>
                </c:pt>
                <c:pt idx="1">
                  <c:v>60</c:v>
                </c:pt>
                <c:pt idx="2">
                  <c:v>65</c:v>
                </c:pt>
                <c:pt idx="3">
                  <c:v>70</c:v>
                </c:pt>
                <c:pt idx="4">
                  <c:v>75</c:v>
                </c:pt>
                <c:pt idx="5">
                  <c:v>80</c:v>
                </c:pt>
                <c:pt idx="6">
                  <c:v>85</c:v>
                </c:pt>
                <c:pt idx="7">
                  <c:v>90</c:v>
                </c:pt>
                <c:pt idx="8">
                  <c:v>95</c:v>
                </c:pt>
                <c:pt idx="9">
                  <c:v>100</c:v>
                </c:pt>
                <c:pt idx="10">
                  <c:v>95</c:v>
                </c:pt>
                <c:pt idx="11">
                  <c:v>90</c:v>
                </c:pt>
                <c:pt idx="12">
                  <c:v>85</c:v>
                </c:pt>
                <c:pt idx="13">
                  <c:v>80</c:v>
                </c:pt>
                <c:pt idx="14">
                  <c:v>75</c:v>
                </c:pt>
                <c:pt idx="15">
                  <c:v>70</c:v>
                </c:pt>
                <c:pt idx="16">
                  <c:v>65</c:v>
                </c:pt>
                <c:pt idx="17">
                  <c:v>60</c:v>
                </c:pt>
                <c:pt idx="18">
                  <c:v>55</c:v>
                </c:pt>
                <c:pt idx="19">
                  <c:v>60</c:v>
                </c:pt>
                <c:pt idx="20">
                  <c:v>65</c:v>
                </c:pt>
                <c:pt idx="21">
                  <c:v>70</c:v>
                </c:pt>
                <c:pt idx="22">
                  <c:v>75</c:v>
                </c:pt>
                <c:pt idx="23">
                  <c:v>80</c:v>
                </c:pt>
                <c:pt idx="24">
                  <c:v>85</c:v>
                </c:pt>
                <c:pt idx="25">
                  <c:v>90</c:v>
                </c:pt>
                <c:pt idx="26">
                  <c:v>95</c:v>
                </c:pt>
                <c:pt idx="27">
                  <c:v>100</c:v>
                </c:pt>
                <c:pt idx="28">
                  <c:v>95</c:v>
                </c:pt>
                <c:pt idx="29">
                  <c:v>90</c:v>
                </c:pt>
                <c:pt idx="30">
                  <c:v>85</c:v>
                </c:pt>
                <c:pt idx="31">
                  <c:v>80</c:v>
                </c:pt>
                <c:pt idx="32">
                  <c:v>75</c:v>
                </c:pt>
                <c:pt idx="33">
                  <c:v>70</c:v>
                </c:pt>
                <c:pt idx="34">
                  <c:v>65</c:v>
                </c:pt>
                <c:pt idx="35">
                  <c:v>60</c:v>
                </c:pt>
                <c:pt idx="36">
                  <c:v>55</c:v>
                </c:pt>
                <c:pt idx="37">
                  <c:v>60</c:v>
                </c:pt>
                <c:pt idx="38">
                  <c:v>65</c:v>
                </c:pt>
                <c:pt idx="39">
                  <c:v>70</c:v>
                </c:pt>
                <c:pt idx="40">
                  <c:v>75</c:v>
                </c:pt>
                <c:pt idx="41">
                  <c:v>80</c:v>
                </c:pt>
                <c:pt idx="42">
                  <c:v>85</c:v>
                </c:pt>
                <c:pt idx="43">
                  <c:v>90</c:v>
                </c:pt>
                <c:pt idx="44">
                  <c:v>95</c:v>
                </c:pt>
                <c:pt idx="45">
                  <c:v>100</c:v>
                </c:pt>
                <c:pt idx="46">
                  <c:v>95</c:v>
                </c:pt>
                <c:pt idx="47">
                  <c:v>90</c:v>
                </c:pt>
                <c:pt idx="48">
                  <c:v>85</c:v>
                </c:pt>
                <c:pt idx="49">
                  <c:v>80</c:v>
                </c:pt>
                <c:pt idx="50">
                  <c:v>75</c:v>
                </c:pt>
                <c:pt idx="51">
                  <c:v>70</c:v>
                </c:pt>
                <c:pt idx="52">
                  <c:v>65</c:v>
                </c:pt>
                <c:pt idx="53">
                  <c:v>60</c:v>
                </c:pt>
                <c:pt idx="54">
                  <c:v>55</c:v>
                </c:pt>
                <c:pt idx="55">
                  <c:v>60</c:v>
                </c:pt>
                <c:pt idx="56">
                  <c:v>65</c:v>
                </c:pt>
                <c:pt idx="57">
                  <c:v>70</c:v>
                </c:pt>
                <c:pt idx="58">
                  <c:v>75</c:v>
                </c:pt>
                <c:pt idx="59">
                  <c:v>80</c:v>
                </c:pt>
                <c:pt idx="60">
                  <c:v>85</c:v>
                </c:pt>
                <c:pt idx="61">
                  <c:v>90</c:v>
                </c:pt>
                <c:pt idx="62">
                  <c:v>95</c:v>
                </c:pt>
                <c:pt idx="63">
                  <c:v>100</c:v>
                </c:pt>
                <c:pt idx="64">
                  <c:v>95</c:v>
                </c:pt>
                <c:pt idx="65">
                  <c:v>90</c:v>
                </c:pt>
                <c:pt idx="66">
                  <c:v>85</c:v>
                </c:pt>
                <c:pt idx="67">
                  <c:v>80</c:v>
                </c:pt>
                <c:pt idx="68">
                  <c:v>75</c:v>
                </c:pt>
                <c:pt idx="69">
                  <c:v>70</c:v>
                </c:pt>
                <c:pt idx="70">
                  <c:v>65</c:v>
                </c:pt>
                <c:pt idx="71">
                  <c:v>60</c:v>
                </c:pt>
                <c:pt idx="72">
                  <c:v>55</c:v>
                </c:pt>
                <c:pt idx="73">
                  <c:v>60</c:v>
                </c:pt>
                <c:pt idx="74">
                  <c:v>65</c:v>
                </c:pt>
                <c:pt idx="75">
                  <c:v>70</c:v>
                </c:pt>
                <c:pt idx="76">
                  <c:v>75</c:v>
                </c:pt>
                <c:pt idx="77">
                  <c:v>80</c:v>
                </c:pt>
                <c:pt idx="78">
                  <c:v>85</c:v>
                </c:pt>
                <c:pt idx="79">
                  <c:v>90</c:v>
                </c:pt>
                <c:pt idx="80">
                  <c:v>95</c:v>
                </c:pt>
                <c:pt idx="81">
                  <c:v>100</c:v>
                </c:pt>
                <c:pt idx="82">
                  <c:v>95</c:v>
                </c:pt>
                <c:pt idx="83">
                  <c:v>90</c:v>
                </c:pt>
                <c:pt idx="84">
                  <c:v>85</c:v>
                </c:pt>
                <c:pt idx="85">
                  <c:v>80</c:v>
                </c:pt>
                <c:pt idx="86">
                  <c:v>75</c:v>
                </c:pt>
                <c:pt idx="87">
                  <c:v>70</c:v>
                </c:pt>
                <c:pt idx="88">
                  <c:v>65</c:v>
                </c:pt>
                <c:pt idx="89">
                  <c:v>60</c:v>
                </c:pt>
              </c:numCache>
            </c:numRef>
          </c:val>
          <c:extLst>
            <c:ext xmlns:c16="http://schemas.microsoft.com/office/drawing/2014/chart" uri="{C3380CC4-5D6E-409C-BE32-E72D297353CC}">
              <c16:uniqueId val="{00000000-34C3-544A-8CAD-DAF97F8C5549}"/>
            </c:ext>
          </c:extLst>
        </c:ser>
        <c:dLbls>
          <c:showLegendKey val="0"/>
          <c:showVal val="0"/>
          <c:showCatName val="0"/>
          <c:showSerName val="0"/>
          <c:showPercent val="0"/>
          <c:showBubbleSize val="0"/>
        </c:dLbls>
        <c:axId val="2093778712"/>
        <c:axId val="2093860936"/>
      </c:radarChart>
      <c:catAx>
        <c:axId val="2093778712"/>
        <c:scaling>
          <c:orientation val="minMax"/>
        </c:scaling>
        <c:delete val="0"/>
        <c:axPos val="b"/>
        <c:majorGridlines>
          <c:spPr>
            <a:ln w="3175">
              <a:solidFill>
                <a:srgbClr val="000000"/>
              </a:solidFill>
              <a:prstDash val="solid"/>
            </a:ln>
          </c:spPr>
        </c:majorGridlines>
        <c:numFmt formatCode="General" sourceLinked="1"/>
        <c:majorTickMark val="out"/>
        <c:minorTickMark val="none"/>
        <c:tickLblPos val="none"/>
        <c:txPr>
          <a:bodyPr rot="0" vert="horz"/>
          <a:lstStyle/>
          <a:p>
            <a:pPr>
              <a:defRPr sz="1000" b="0" i="0" u="none" strike="noStrike" baseline="0">
                <a:solidFill>
                  <a:srgbClr val="000000"/>
                </a:solidFill>
                <a:latin typeface="Arial"/>
                <a:ea typeface="Arial"/>
                <a:cs typeface="Arial"/>
              </a:defRPr>
            </a:pPr>
            <a:endParaRPr lang="sl-SI"/>
          </a:p>
        </c:txPr>
        <c:crossAx val="2093860936"/>
        <c:crosses val="autoZero"/>
        <c:auto val="0"/>
        <c:lblAlgn val="ctr"/>
        <c:lblOffset val="100"/>
        <c:noMultiLvlLbl val="0"/>
      </c:catAx>
      <c:valAx>
        <c:axId val="2093860936"/>
        <c:scaling>
          <c:orientation val="minMax"/>
        </c:scaling>
        <c:delete val="0"/>
        <c:axPos val="l"/>
        <c:majorGridlines>
          <c:spPr>
            <a:ln w="25400">
              <a:solidFill>
                <a:srgbClr val="DD0806"/>
              </a:solidFill>
              <a:prstDash val="solid"/>
            </a:ln>
          </c:spPr>
        </c:majorGridlines>
        <c:minorGridlines>
          <c:spPr>
            <a:ln w="3175">
              <a:solidFill>
                <a:srgbClr val="000000"/>
              </a:solidFill>
              <a:prstDash val="solid"/>
            </a:ln>
          </c:spPr>
        </c:minorGridlines>
        <c:numFmt formatCode="General" sourceLinked="0"/>
        <c:majorTickMark val="cross"/>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sl-SI"/>
          </a:p>
        </c:txPr>
        <c:crossAx val="2093778712"/>
        <c:crosses val="autoZero"/>
        <c:crossBetween val="between"/>
        <c:majorUnit val="50"/>
      </c:valAx>
      <c:spPr>
        <a:noFill/>
        <a:ln w="25400">
          <a:noFill/>
        </a:ln>
      </c:spPr>
    </c:plotArea>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sl-SI"/>
    </a:p>
  </c:txPr>
  <c:externalData r:id="rId2">
    <c:autoUpdate val="0"/>
  </c:externalData>
  <c:userShapes r:id="rId3"/>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Alberta</a:t>
            </a:r>
            <a:r>
              <a:rPr lang="en-US" baseline="0"/>
              <a:t> GDP per capita vs. Ecological Fooprint per capita</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sl-SI"/>
        </a:p>
      </c:txPr>
    </c:title>
    <c:autoTitleDeleted val="0"/>
    <c:plotArea>
      <c:layout/>
      <c:lineChart>
        <c:grouping val="standard"/>
        <c:varyColors val="0"/>
        <c:ser>
          <c:idx val="0"/>
          <c:order val="0"/>
          <c:tx>
            <c:strRef>
              <c:f>Sheet1!$B$1:$B$2</c:f>
              <c:strCache>
                <c:ptCount val="2"/>
                <c:pt idx="0">
                  <c:v>Economic growth</c:v>
                </c:pt>
              </c:strCache>
            </c:strRef>
          </c:tx>
          <c:spPr>
            <a:ln w="28575" cap="rnd">
              <a:solidFill>
                <a:schemeClr val="accent1"/>
              </a:solidFill>
              <a:round/>
            </a:ln>
            <a:effectLst/>
          </c:spPr>
          <c:marker>
            <c:symbol val="none"/>
          </c:marker>
          <c:cat>
            <c:numRef>
              <c:f>Sheet1!$A$3:$A$45</c:f>
              <c:numCache>
                <c:formatCode>General</c:formatCode>
                <c:ptCount val="4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numCache>
            </c:numRef>
          </c:cat>
          <c:val>
            <c:numRef>
              <c:f>Sheet1!$B$3:$B$45</c:f>
              <c:numCache>
                <c:formatCode>_("$"* #,##0_);_("$"* \(#,##0\);_("$"* "-"??_);_(@_)</c:formatCode>
                <c:ptCount val="43"/>
                <c:pt idx="0">
                  <c:v>16395.104738058148</c:v>
                </c:pt>
                <c:pt idx="1">
                  <c:v>16806.488097095</c:v>
                </c:pt>
                <c:pt idx="2">
                  <c:v>17261.057337905473</c:v>
                </c:pt>
                <c:pt idx="3">
                  <c:v>17711.504923540666</c:v>
                </c:pt>
                <c:pt idx="4">
                  <c:v>18425.646960079317</c:v>
                </c:pt>
                <c:pt idx="5">
                  <c:v>19552.779830948319</c:v>
                </c:pt>
                <c:pt idx="6">
                  <c:v>19424.002991863093</c:v>
                </c:pt>
                <c:pt idx="7">
                  <c:v>19603.985134027258</c:v>
                </c:pt>
                <c:pt idx="8">
                  <c:v>20161.242818507264</c:v>
                </c:pt>
                <c:pt idx="9">
                  <c:v>20834.736314352169</c:v>
                </c:pt>
                <c:pt idx="10">
                  <c:v>20964.131312435049</c:v>
                </c:pt>
                <c:pt idx="11">
                  <c:v>22163.002333151187</c:v>
                </c:pt>
                <c:pt idx="12">
                  <c:v>23840.589225514595</c:v>
                </c:pt>
                <c:pt idx="13">
                  <c:v>25398.69387800241</c:v>
                </c:pt>
                <c:pt idx="14">
                  <c:v>25134.562019748471</c:v>
                </c:pt>
                <c:pt idx="15">
                  <c:v>24924.880287630662</c:v>
                </c:pt>
                <c:pt idx="16">
                  <c:v>25435.819093998001</c:v>
                </c:pt>
                <c:pt idx="17">
                  <c:v>26275.808982292241</c:v>
                </c:pt>
                <c:pt idx="18">
                  <c:v>28357.845184890088</c:v>
                </c:pt>
                <c:pt idx="19">
                  <c:v>28449.447314094024</c:v>
                </c:pt>
                <c:pt idx="20">
                  <c:v>29641.916509720013</c:v>
                </c:pt>
                <c:pt idx="21">
                  <c:v>27155.59855926015</c:v>
                </c:pt>
                <c:pt idx="22">
                  <c:v>25656.173305061558</c:v>
                </c:pt>
                <c:pt idx="23">
                  <c:v>26582.543251611689</c:v>
                </c:pt>
                <c:pt idx="24">
                  <c:v>27307.162973397953</c:v>
                </c:pt>
                <c:pt idx="25">
                  <c:v>27495.164854818024</c:v>
                </c:pt>
                <c:pt idx="26">
                  <c:v>28492.268510816553</c:v>
                </c:pt>
                <c:pt idx="27">
                  <c:v>30831.924969116568</c:v>
                </c:pt>
                <c:pt idx="28">
                  <c:v>30345.114176081795</c:v>
                </c:pt>
                <c:pt idx="29">
                  <c:v>29895.633442140086</c:v>
                </c:pt>
                <c:pt idx="30">
                  <c:v>29802.244010836283</c:v>
                </c:pt>
                <c:pt idx="31">
                  <c:v>29737.191675704278</c:v>
                </c:pt>
                <c:pt idx="32">
                  <c:v>32037.647232286145</c:v>
                </c:pt>
                <c:pt idx="33">
                  <c:v>33315.88310961338</c:v>
                </c:pt>
                <c:pt idx="34">
                  <c:v>34118.071827970809</c:v>
                </c:pt>
                <c:pt idx="35">
                  <c:v>34319.363603010926</c:v>
                </c:pt>
                <c:pt idx="36">
                  <c:v>36477.985733252652</c:v>
                </c:pt>
                <c:pt idx="37">
                  <c:v>36440.226085101844</c:v>
                </c:pt>
                <c:pt idx="38">
                  <c:v>37005.036737314513</c:v>
                </c:pt>
                <c:pt idx="39">
                  <c:v>39256.98290319548</c:v>
                </c:pt>
                <c:pt idx="40">
                  <c:v>39458.440464218191</c:v>
                </c:pt>
                <c:pt idx="41">
                  <c:v>39659.927119446838</c:v>
                </c:pt>
                <c:pt idx="42">
                  <c:v>40366.731395088216</c:v>
                </c:pt>
              </c:numCache>
            </c:numRef>
          </c:val>
          <c:smooth val="0"/>
          <c:extLst>
            <c:ext xmlns:c16="http://schemas.microsoft.com/office/drawing/2014/chart" uri="{C3380CC4-5D6E-409C-BE32-E72D297353CC}">
              <c16:uniqueId val="{00000000-52A7-B84A-8478-F05823AFCEED}"/>
            </c:ext>
          </c:extLst>
        </c:ser>
        <c:dLbls>
          <c:showLegendKey val="0"/>
          <c:showVal val="0"/>
          <c:showCatName val="0"/>
          <c:showSerName val="0"/>
          <c:showPercent val="0"/>
          <c:showBubbleSize val="0"/>
        </c:dLbls>
        <c:marker val="1"/>
        <c:smooth val="0"/>
        <c:axId val="1240258096"/>
        <c:axId val="1239886128"/>
      </c:lineChart>
      <c:lineChart>
        <c:grouping val="standard"/>
        <c:varyColors val="0"/>
        <c:ser>
          <c:idx val="1"/>
          <c:order val="1"/>
          <c:tx>
            <c:strRef>
              <c:f>Sheet1!$C$1:$C$2</c:f>
              <c:strCache>
                <c:ptCount val="2"/>
                <c:pt idx="0">
                  <c:v> Ecological footprint </c:v>
                </c:pt>
              </c:strCache>
            </c:strRef>
          </c:tx>
          <c:spPr>
            <a:ln w="28575" cap="rnd">
              <a:solidFill>
                <a:schemeClr val="accent3">
                  <a:lumMod val="75000"/>
                </a:schemeClr>
              </a:solidFill>
              <a:prstDash val="sysDot"/>
              <a:round/>
            </a:ln>
            <a:effectLst/>
          </c:spPr>
          <c:marker>
            <c:symbol val="none"/>
          </c:marker>
          <c:cat>
            <c:numRef>
              <c:f>Sheet1!$A$3:$A$45</c:f>
              <c:numCache>
                <c:formatCode>General</c:formatCode>
                <c:ptCount val="43"/>
                <c:pt idx="0">
                  <c:v>1961</c:v>
                </c:pt>
                <c:pt idx="1">
                  <c:v>1962</c:v>
                </c:pt>
                <c:pt idx="2">
                  <c:v>1963</c:v>
                </c:pt>
                <c:pt idx="3">
                  <c:v>1964</c:v>
                </c:pt>
                <c:pt idx="4">
                  <c:v>1965</c:v>
                </c:pt>
                <c:pt idx="5">
                  <c:v>1966</c:v>
                </c:pt>
                <c:pt idx="6">
                  <c:v>1967</c:v>
                </c:pt>
                <c:pt idx="7">
                  <c:v>1968</c:v>
                </c:pt>
                <c:pt idx="8">
                  <c:v>1969</c:v>
                </c:pt>
                <c:pt idx="9">
                  <c:v>1970</c:v>
                </c:pt>
                <c:pt idx="10">
                  <c:v>1971</c:v>
                </c:pt>
                <c:pt idx="11">
                  <c:v>1972</c:v>
                </c:pt>
                <c:pt idx="12">
                  <c:v>1973</c:v>
                </c:pt>
                <c:pt idx="13">
                  <c:v>1974</c:v>
                </c:pt>
                <c:pt idx="14">
                  <c:v>1975</c:v>
                </c:pt>
                <c:pt idx="15">
                  <c:v>1976</c:v>
                </c:pt>
                <c:pt idx="16">
                  <c:v>1977</c:v>
                </c:pt>
                <c:pt idx="17">
                  <c:v>1978</c:v>
                </c:pt>
                <c:pt idx="18">
                  <c:v>1979</c:v>
                </c:pt>
                <c:pt idx="19">
                  <c:v>1980</c:v>
                </c:pt>
                <c:pt idx="20">
                  <c:v>1981</c:v>
                </c:pt>
                <c:pt idx="21">
                  <c:v>1982</c:v>
                </c:pt>
                <c:pt idx="22">
                  <c:v>1983</c:v>
                </c:pt>
                <c:pt idx="23">
                  <c:v>1984</c:v>
                </c:pt>
                <c:pt idx="24">
                  <c:v>1985</c:v>
                </c:pt>
                <c:pt idx="25">
                  <c:v>1986</c:v>
                </c:pt>
                <c:pt idx="26">
                  <c:v>1987</c:v>
                </c:pt>
                <c:pt idx="27">
                  <c:v>1988</c:v>
                </c:pt>
                <c:pt idx="28">
                  <c:v>1989</c:v>
                </c:pt>
                <c:pt idx="29">
                  <c:v>1990</c:v>
                </c:pt>
                <c:pt idx="30">
                  <c:v>1991</c:v>
                </c:pt>
                <c:pt idx="31">
                  <c:v>1992</c:v>
                </c:pt>
                <c:pt idx="32">
                  <c:v>1993</c:v>
                </c:pt>
                <c:pt idx="33">
                  <c:v>1994</c:v>
                </c:pt>
                <c:pt idx="34">
                  <c:v>1995</c:v>
                </c:pt>
                <c:pt idx="35">
                  <c:v>1996</c:v>
                </c:pt>
                <c:pt idx="36">
                  <c:v>1997</c:v>
                </c:pt>
                <c:pt idx="37">
                  <c:v>1998</c:v>
                </c:pt>
                <c:pt idx="38">
                  <c:v>1999</c:v>
                </c:pt>
                <c:pt idx="39">
                  <c:v>2000</c:v>
                </c:pt>
                <c:pt idx="40">
                  <c:v>2001</c:v>
                </c:pt>
                <c:pt idx="41">
                  <c:v>2002</c:v>
                </c:pt>
                <c:pt idx="42">
                  <c:v>2003</c:v>
                </c:pt>
              </c:numCache>
            </c:numRef>
          </c:cat>
          <c:val>
            <c:numRef>
              <c:f>Sheet1!$C$3:$C$45</c:f>
              <c:numCache>
                <c:formatCode>_(* #,##0.00_);_(* \(#,##0.00\);_(* "-"??_);_(@_)</c:formatCode>
                <c:ptCount val="43"/>
                <c:pt idx="0">
                  <c:v>5.1370155916439497</c:v>
                </c:pt>
                <c:pt idx="1">
                  <c:v>5.2832271992306916</c:v>
                </c:pt>
                <c:pt idx="2">
                  <c:v>5.3996100273481185</c:v>
                </c:pt>
                <c:pt idx="3">
                  <c:v>5.4833779085000902</c:v>
                </c:pt>
                <c:pt idx="4">
                  <c:v>5.6302532592196739</c:v>
                </c:pt>
                <c:pt idx="5">
                  <c:v>5.902007644711178</c:v>
                </c:pt>
                <c:pt idx="6">
                  <c:v>5.8576991624048969</c:v>
                </c:pt>
                <c:pt idx="7">
                  <c:v>6.0553828531832519</c:v>
                </c:pt>
                <c:pt idx="8">
                  <c:v>6.3762597624514887</c:v>
                </c:pt>
                <c:pt idx="9">
                  <c:v>6.636193190644696</c:v>
                </c:pt>
                <c:pt idx="10">
                  <c:v>6.7121808804872591</c:v>
                </c:pt>
                <c:pt idx="11">
                  <c:v>7.2168548755898287</c:v>
                </c:pt>
                <c:pt idx="12">
                  <c:v>7.7182049885681101</c:v>
                </c:pt>
                <c:pt idx="13">
                  <c:v>8.0996396488690348</c:v>
                </c:pt>
                <c:pt idx="14">
                  <c:v>7.8392642293331019</c:v>
                </c:pt>
                <c:pt idx="15">
                  <c:v>7.6804311447190434</c:v>
                </c:pt>
                <c:pt idx="16">
                  <c:v>7.6087760879240429</c:v>
                </c:pt>
                <c:pt idx="17">
                  <c:v>7.7556039456808366</c:v>
                </c:pt>
                <c:pt idx="18">
                  <c:v>8.2510465442495615</c:v>
                </c:pt>
                <c:pt idx="19">
                  <c:v>8.1823627466804787</c:v>
                </c:pt>
                <c:pt idx="20">
                  <c:v>7.9742867808000488</c:v>
                </c:pt>
                <c:pt idx="21">
                  <c:v>7.9686285232498717</c:v>
                </c:pt>
                <c:pt idx="22">
                  <c:v>7.4577755503446124</c:v>
                </c:pt>
                <c:pt idx="23">
                  <c:v>7.6545519828903474</c:v>
                </c:pt>
                <c:pt idx="24">
                  <c:v>8.0056901986326299</c:v>
                </c:pt>
                <c:pt idx="25">
                  <c:v>7.9688725735587127</c:v>
                </c:pt>
                <c:pt idx="26">
                  <c:v>7.9755171378582439</c:v>
                </c:pt>
                <c:pt idx="27">
                  <c:v>8.3659235258557132</c:v>
                </c:pt>
                <c:pt idx="28">
                  <c:v>8.3775384880196704</c:v>
                </c:pt>
                <c:pt idx="29">
                  <c:v>8.2968741527677263</c:v>
                </c:pt>
                <c:pt idx="30">
                  <c:v>8.0057210496822577</c:v>
                </c:pt>
                <c:pt idx="31">
                  <c:v>7.8640488844348955</c:v>
                </c:pt>
                <c:pt idx="32">
                  <c:v>7.8636460886754849</c:v>
                </c:pt>
                <c:pt idx="33">
                  <c:v>8.0560744649550546</c:v>
                </c:pt>
                <c:pt idx="34">
                  <c:v>8.2612149630067826</c:v>
                </c:pt>
                <c:pt idx="35">
                  <c:v>8.5203127715746891</c:v>
                </c:pt>
                <c:pt idx="36">
                  <c:v>8.619338572195872</c:v>
                </c:pt>
                <c:pt idx="37">
                  <c:v>8.4982681635941244</c:v>
                </c:pt>
                <c:pt idx="38">
                  <c:v>8.5406685155101822</c:v>
                </c:pt>
                <c:pt idx="39">
                  <c:v>8.5813940005825771</c:v>
                </c:pt>
                <c:pt idx="40">
                  <c:v>9.02</c:v>
                </c:pt>
                <c:pt idx="41">
                  <c:v>8.8366771494792093</c:v>
                </c:pt>
                <c:pt idx="42">
                  <c:v>9.0424000000000007</c:v>
                </c:pt>
              </c:numCache>
            </c:numRef>
          </c:val>
          <c:smooth val="0"/>
          <c:extLst>
            <c:ext xmlns:c16="http://schemas.microsoft.com/office/drawing/2014/chart" uri="{C3380CC4-5D6E-409C-BE32-E72D297353CC}">
              <c16:uniqueId val="{00000001-52A7-B84A-8478-F05823AFCEED}"/>
            </c:ext>
          </c:extLst>
        </c:ser>
        <c:dLbls>
          <c:showLegendKey val="0"/>
          <c:showVal val="0"/>
          <c:showCatName val="0"/>
          <c:showSerName val="0"/>
          <c:showPercent val="0"/>
          <c:showBubbleSize val="0"/>
        </c:dLbls>
        <c:marker val="1"/>
        <c:smooth val="0"/>
        <c:axId val="1239292656"/>
        <c:axId val="1061818592"/>
      </c:lineChart>
      <c:catAx>
        <c:axId val="1240258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239886128"/>
        <c:crosses val="autoZero"/>
        <c:auto val="1"/>
        <c:lblAlgn val="ctr"/>
        <c:lblOffset val="100"/>
        <c:noMultiLvlLbl val="0"/>
      </c:catAx>
      <c:valAx>
        <c:axId val="123988612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GDP per capita, in constant  1998 dollars)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title>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240258096"/>
        <c:crosses val="autoZero"/>
        <c:crossBetween val="between"/>
      </c:valAx>
      <c:valAx>
        <c:axId val="106181859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Ecological</a:t>
                </a:r>
                <a:r>
                  <a:rPr lang="en-US" baseline="0"/>
                  <a:t> Fooprint gha/capita </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sl-SI"/>
            </a:p>
          </c:txPr>
        </c:title>
        <c:numFmt formatCode="_(* #,##0.00_);_(* \(#,##0.00\);_(*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239292656"/>
        <c:crosses val="max"/>
        <c:crossBetween val="between"/>
      </c:valAx>
      <c:catAx>
        <c:axId val="1239292656"/>
        <c:scaling>
          <c:orientation val="minMax"/>
        </c:scaling>
        <c:delete val="1"/>
        <c:axPos val="b"/>
        <c:numFmt formatCode="General" sourceLinked="1"/>
        <c:majorTickMark val="out"/>
        <c:minorTickMark val="none"/>
        <c:tickLblPos val="nextTo"/>
        <c:crossAx val="10618185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sl-SI"/>
  <c:roundedCorners val="0"/>
  <c:style val="2"/>
  <c:chart>
    <c:title>
      <c:tx>
        <c:rich>
          <a:bodyPr rot="0"/>
          <a:lstStyle/>
          <a:p>
            <a:pPr>
              <a:defRPr sz="1800" b="0" i="0" u="none" strike="noStrike">
                <a:solidFill>
                  <a:srgbClr val="595959"/>
                </a:solidFill>
                <a:latin typeface="Helvetica Neue Medium"/>
              </a:defRPr>
            </a:pPr>
            <a:r>
              <a:rPr lang="en-CA" sz="1800" b="0" i="0" u="none" strike="noStrike">
                <a:solidFill>
                  <a:srgbClr val="595959"/>
                </a:solidFill>
                <a:latin typeface="Helvetica Neue Medium"/>
              </a:rPr>
              <a:t>Alberta real GDP per capita vs. Cancer Incidence per 100,000</a:t>
            </a:r>
          </a:p>
        </c:rich>
      </c:tx>
      <c:layout>
        <c:manualLayout>
          <c:xMode val="edge"/>
          <c:yMode val="edge"/>
          <c:x val="0.181256"/>
          <c:y val="0"/>
          <c:w val="0.63748899999999997"/>
          <c:h val="6.8218899999999999E-2"/>
        </c:manualLayout>
      </c:layout>
      <c:overlay val="1"/>
      <c:spPr>
        <a:noFill/>
        <a:effectLst/>
      </c:spPr>
    </c:title>
    <c:autoTitleDeleted val="0"/>
    <c:plotArea>
      <c:layout>
        <c:manualLayout>
          <c:layoutTarget val="inner"/>
          <c:xMode val="edge"/>
          <c:yMode val="edge"/>
          <c:x val="8.8793300000000006E-2"/>
          <c:y val="6.8218899999999999E-2"/>
          <c:w val="0.84119299999999997"/>
          <c:h val="0.84670400000000001"/>
        </c:manualLayout>
      </c:layout>
      <c:lineChart>
        <c:grouping val="standard"/>
        <c:varyColors val="0"/>
        <c:ser>
          <c:idx val="1"/>
          <c:order val="0"/>
          <c:tx>
            <c:strRef>
              <c:f>Sheet1!$A$3</c:f>
              <c:strCache>
                <c:ptCount val="1"/>
                <c:pt idx="0">
                  <c:v>GDP per capita, 2015$</c:v>
                </c:pt>
              </c:strCache>
            </c:strRef>
          </c:tx>
          <c:spPr>
            <a:ln w="28575" cap="rnd">
              <a:solidFill>
                <a:srgbClr val="002060"/>
              </a:solidFill>
              <a:prstDash val="sysDash"/>
              <a:round/>
            </a:ln>
            <a:effectLst/>
          </c:spPr>
          <c:marker>
            <c:symbol val="none"/>
          </c:marker>
          <c:cat>
            <c:strRef>
              <c:f>Sheet1!$B$1:$AL$1</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Sheet1!$B$3:$AL$3</c:f>
              <c:numCache>
                <c:formatCode>General</c:formatCode>
                <c:ptCount val="37"/>
                <c:pt idx="0">
                  <c:v>55785.635454000003</c:v>
                </c:pt>
                <c:pt idx="1">
                  <c:v>60952.486631</c:v>
                </c:pt>
                <c:pt idx="2">
                  <c:v>57058.337892000003</c:v>
                </c:pt>
                <c:pt idx="3">
                  <c:v>56159.636114000001</c:v>
                </c:pt>
                <c:pt idx="4">
                  <c:v>58685.537729999996</c:v>
                </c:pt>
                <c:pt idx="5">
                  <c:v>62613.784274999998</c:v>
                </c:pt>
                <c:pt idx="6">
                  <c:v>60011.524834999997</c:v>
                </c:pt>
                <c:pt idx="7">
                  <c:v>60729.372766</c:v>
                </c:pt>
                <c:pt idx="8">
                  <c:v>65114.064212999998</c:v>
                </c:pt>
                <c:pt idx="9">
                  <c:v>65119.529109000003</c:v>
                </c:pt>
                <c:pt idx="10">
                  <c:v>65184.947206999997</c:v>
                </c:pt>
                <c:pt idx="11">
                  <c:v>64395.347747</c:v>
                </c:pt>
                <c:pt idx="12">
                  <c:v>64072.852309000002</c:v>
                </c:pt>
                <c:pt idx="13">
                  <c:v>68209.745636000007</c:v>
                </c:pt>
                <c:pt idx="14">
                  <c:v>71238.846927999999</c:v>
                </c:pt>
                <c:pt idx="15">
                  <c:v>73127.855874000001</c:v>
                </c:pt>
                <c:pt idx="16">
                  <c:v>74233.892491999999</c:v>
                </c:pt>
                <c:pt idx="17">
                  <c:v>77463.195735000001</c:v>
                </c:pt>
                <c:pt idx="18">
                  <c:v>80379.923504000006</c:v>
                </c:pt>
                <c:pt idx="19">
                  <c:v>78786.368103999994</c:v>
                </c:pt>
                <c:pt idx="20">
                  <c:v>81850.852656999996</c:v>
                </c:pt>
                <c:pt idx="21">
                  <c:v>82450.684957000005</c:v>
                </c:pt>
                <c:pt idx="22">
                  <c:v>81938.563899999994</c:v>
                </c:pt>
                <c:pt idx="23">
                  <c:v>83505.323023000004</c:v>
                </c:pt>
                <c:pt idx="24">
                  <c:v>87227.706516000006</c:v>
                </c:pt>
                <c:pt idx="25">
                  <c:v>87641.246717000002</c:v>
                </c:pt>
                <c:pt idx="26">
                  <c:v>86602.104047000001</c:v>
                </c:pt>
                <c:pt idx="27">
                  <c:v>85919.216549999997</c:v>
                </c:pt>
                <c:pt idx="28">
                  <c:v>85112.827504000001</c:v>
                </c:pt>
                <c:pt idx="29">
                  <c:v>79272.767598000006</c:v>
                </c:pt>
                <c:pt idx="30">
                  <c:v>82070.217734000005</c:v>
                </c:pt>
                <c:pt idx="31">
                  <c:v>85613.588323999997</c:v>
                </c:pt>
                <c:pt idx="32">
                  <c:v>86227.542654000004</c:v>
                </c:pt>
                <c:pt idx="33">
                  <c:v>88544.849616000007</c:v>
                </c:pt>
                <c:pt idx="34">
                  <c:v>92115.517217999994</c:v>
                </c:pt>
                <c:pt idx="35">
                  <c:v>77787.762390999997</c:v>
                </c:pt>
                <c:pt idx="36">
                  <c:v>71808.399351999993</c:v>
                </c:pt>
              </c:numCache>
            </c:numRef>
          </c:val>
          <c:smooth val="0"/>
          <c:extLst>
            <c:ext xmlns:c16="http://schemas.microsoft.com/office/drawing/2014/chart" uri="{C3380CC4-5D6E-409C-BE32-E72D297353CC}">
              <c16:uniqueId val="{00000000-A500-6243-B2F4-8B7BD7C8CBF2}"/>
            </c:ext>
          </c:extLst>
        </c:ser>
        <c:dLbls>
          <c:showLegendKey val="0"/>
          <c:showVal val="0"/>
          <c:showCatName val="0"/>
          <c:showSerName val="0"/>
          <c:showPercent val="0"/>
          <c:showBubbleSize val="0"/>
        </c:dLbls>
        <c:marker val="1"/>
        <c:smooth val="0"/>
        <c:axId val="2094734552"/>
        <c:axId val="2094734553"/>
      </c:lineChart>
      <c:lineChart>
        <c:grouping val="standard"/>
        <c:varyColors val="0"/>
        <c:ser>
          <c:idx val="0"/>
          <c:order val="1"/>
          <c:tx>
            <c:strRef>
              <c:f>Sheet1!$A$2</c:f>
              <c:strCache>
                <c:ptCount val="1"/>
                <c:pt idx="0">
                  <c:v>Cancer Incidence, Alberta, Age-standardized per 100,000</c:v>
                </c:pt>
              </c:strCache>
            </c:strRef>
          </c:tx>
          <c:spPr>
            <a:ln w="28575" cap="rnd">
              <a:solidFill>
                <a:srgbClr val="FF0000"/>
              </a:solidFill>
              <a:prstDash val="solid"/>
              <a:round/>
            </a:ln>
            <a:effectLst/>
          </c:spPr>
          <c:marker>
            <c:symbol val="none"/>
          </c:marker>
          <c:cat>
            <c:strRef>
              <c:f>Sheet1!$B$1:$AL$1</c:f>
              <c:strCache>
                <c:ptCount val="37"/>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pt idx="36">
                  <c:v>2016</c:v>
                </c:pt>
              </c:strCache>
            </c:strRef>
          </c:cat>
          <c:val>
            <c:numRef>
              <c:f>Sheet1!$B$2:$AL$2</c:f>
              <c:numCache>
                <c:formatCode>General</c:formatCode>
                <c:ptCount val="37"/>
                <c:pt idx="0">
                  <c:v>326.39999999999998</c:v>
                </c:pt>
                <c:pt idx="1">
                  <c:v>331.9</c:v>
                </c:pt>
                <c:pt idx="2">
                  <c:v>330.7</c:v>
                </c:pt>
                <c:pt idx="3">
                  <c:v>349.1</c:v>
                </c:pt>
                <c:pt idx="4">
                  <c:v>351.5</c:v>
                </c:pt>
                <c:pt idx="5">
                  <c:v>359.5</c:v>
                </c:pt>
                <c:pt idx="6">
                  <c:v>353.6</c:v>
                </c:pt>
                <c:pt idx="7">
                  <c:v>349.3</c:v>
                </c:pt>
                <c:pt idx="8">
                  <c:v>366.7</c:v>
                </c:pt>
                <c:pt idx="9">
                  <c:v>355.1</c:v>
                </c:pt>
                <c:pt idx="10">
                  <c:v>349.2</c:v>
                </c:pt>
                <c:pt idx="11">
                  <c:v>359.5</c:v>
                </c:pt>
                <c:pt idx="12">
                  <c:v>388.1</c:v>
                </c:pt>
                <c:pt idx="13">
                  <c:v>390.4</c:v>
                </c:pt>
                <c:pt idx="14">
                  <c:v>389.3</c:v>
                </c:pt>
                <c:pt idx="15">
                  <c:v>384.4</c:v>
                </c:pt>
                <c:pt idx="16">
                  <c:v>394.2</c:v>
                </c:pt>
                <c:pt idx="17">
                  <c:v>390.8</c:v>
                </c:pt>
                <c:pt idx="18">
                  <c:v>391.1</c:v>
                </c:pt>
                <c:pt idx="19">
                  <c:v>408.9</c:v>
                </c:pt>
                <c:pt idx="20">
                  <c:v>407.3</c:v>
                </c:pt>
                <c:pt idx="21">
                  <c:v>415.1</c:v>
                </c:pt>
                <c:pt idx="22">
                  <c:v>421.43978499999997</c:v>
                </c:pt>
                <c:pt idx="23">
                  <c:v>424.14198800000003</c:v>
                </c:pt>
                <c:pt idx="24">
                  <c:v>422.37516299999999</c:v>
                </c:pt>
                <c:pt idx="25">
                  <c:v>413.12531300000001</c:v>
                </c:pt>
                <c:pt idx="26">
                  <c:v>420.088683</c:v>
                </c:pt>
                <c:pt idx="27">
                  <c:v>419.67295899999999</c:v>
                </c:pt>
                <c:pt idx="28">
                  <c:v>421.95943899999997</c:v>
                </c:pt>
                <c:pt idx="29">
                  <c:v>423.310541</c:v>
                </c:pt>
                <c:pt idx="30">
                  <c:v>421.54371600000002</c:v>
                </c:pt>
                <c:pt idx="31">
                  <c:v>438.48445199999998</c:v>
                </c:pt>
                <c:pt idx="32">
                  <c:v>428.611017</c:v>
                </c:pt>
                <c:pt idx="33">
                  <c:v>371.3</c:v>
                </c:pt>
                <c:pt idx="34">
                  <c:v>367.3</c:v>
                </c:pt>
                <c:pt idx="35">
                  <c:v>365.7</c:v>
                </c:pt>
                <c:pt idx="36">
                  <c:v>493.5</c:v>
                </c:pt>
              </c:numCache>
            </c:numRef>
          </c:val>
          <c:smooth val="0"/>
          <c:extLst>
            <c:ext xmlns:c16="http://schemas.microsoft.com/office/drawing/2014/chart" uri="{C3380CC4-5D6E-409C-BE32-E72D297353CC}">
              <c16:uniqueId val="{00000001-A500-6243-B2F4-8B7BD7C8CBF2}"/>
            </c:ext>
          </c:extLst>
        </c:ser>
        <c:dLbls>
          <c:showLegendKey val="0"/>
          <c:showVal val="0"/>
          <c:showCatName val="0"/>
          <c:showSerName val="0"/>
          <c:showPercent val="0"/>
          <c:showBubbleSize val="0"/>
        </c:dLbls>
        <c:marker val="1"/>
        <c:smooth val="0"/>
        <c:axId val="2094734555"/>
        <c:axId val="2094734556"/>
      </c:lineChart>
      <c:catAx>
        <c:axId val="2094734552"/>
        <c:scaling>
          <c:orientation val="minMax"/>
        </c:scaling>
        <c:delete val="0"/>
        <c:axPos val="b"/>
        <c:numFmt formatCode="General" sourceLinked="0"/>
        <c:majorTickMark val="none"/>
        <c:minorTickMark val="none"/>
        <c:tickLblPos val="low"/>
        <c:spPr>
          <a:ln w="12700" cap="flat">
            <a:solidFill>
              <a:srgbClr val="D9D9D9"/>
            </a:solidFill>
            <a:prstDash val="solid"/>
            <a:round/>
          </a:ln>
        </c:spPr>
        <c:txPr>
          <a:bodyPr rot="0"/>
          <a:lstStyle/>
          <a:p>
            <a:pPr>
              <a:defRPr sz="900" b="0" i="0" u="none" strike="noStrike">
                <a:solidFill>
                  <a:srgbClr val="595959"/>
                </a:solidFill>
                <a:latin typeface="Helvetica Neue Medium"/>
              </a:defRPr>
            </a:pPr>
            <a:endParaRPr lang="sl-SI"/>
          </a:p>
        </c:txPr>
        <c:crossAx val="2094734553"/>
        <c:crosses val="autoZero"/>
        <c:auto val="1"/>
        <c:lblAlgn val="ctr"/>
        <c:lblOffset val="100"/>
        <c:noMultiLvlLbl val="1"/>
      </c:catAx>
      <c:valAx>
        <c:axId val="2094734553"/>
        <c:scaling>
          <c:orientation val="minMax"/>
          <c:min val="50000"/>
        </c:scaling>
        <c:delete val="0"/>
        <c:axPos val="l"/>
        <c:majorGridlines>
          <c:spPr>
            <a:ln w="12700" cap="flat">
              <a:solidFill>
                <a:srgbClr val="D9D9D9"/>
              </a:solidFill>
              <a:prstDash val="solid"/>
              <a:round/>
            </a:ln>
          </c:spPr>
        </c:majorGridlines>
        <c:title>
          <c:tx>
            <c:rich>
              <a:bodyPr rot="-5400000"/>
              <a:lstStyle/>
              <a:p>
                <a:pPr>
                  <a:defRPr sz="1000" b="0" i="0" u="none" strike="noStrike">
                    <a:solidFill>
                      <a:srgbClr val="595959"/>
                    </a:solidFill>
                    <a:latin typeface="Helvetica Neue Medium"/>
                  </a:defRPr>
                </a:pPr>
                <a:r>
                  <a:rPr lang="en-CA" sz="1000" b="0" i="0" u="none" strike="noStrike">
                    <a:solidFill>
                      <a:srgbClr val="595959"/>
                    </a:solidFill>
                    <a:latin typeface="Helvetica Neue Medium"/>
                  </a:rPr>
                  <a:t>GDP per  capita, 2015 real dollars</a:t>
                </a:r>
              </a:p>
            </c:rich>
          </c:tx>
          <c:overlay val="1"/>
        </c:title>
        <c:numFmt formatCode="&quot; &quot;&quot;$&quot;#,##0&quot; &quot;;&quot;-&quot;&quot;$&quot;#,##0&quot; &quot;;&quot; &quot;&quot;$&quot;&quot;-&quot;??&quot; &quot;" sourceLinked="0"/>
        <c:majorTickMark val="none"/>
        <c:minorTickMark val="none"/>
        <c:tickLblPos val="nextTo"/>
        <c:spPr>
          <a:ln w="12700" cap="flat">
            <a:noFill/>
            <a:prstDash val="solid"/>
            <a:round/>
          </a:ln>
        </c:spPr>
        <c:txPr>
          <a:bodyPr rot="0"/>
          <a:lstStyle/>
          <a:p>
            <a:pPr>
              <a:defRPr sz="900" b="0" i="0" u="none" strike="noStrike">
                <a:solidFill>
                  <a:srgbClr val="595959"/>
                </a:solidFill>
                <a:latin typeface="Helvetica Neue Medium"/>
              </a:defRPr>
            </a:pPr>
            <a:endParaRPr lang="sl-SI"/>
          </a:p>
        </c:txPr>
        <c:crossAx val="2094734552"/>
        <c:crosses val="autoZero"/>
        <c:crossBetween val="between"/>
        <c:majorUnit val="12500"/>
        <c:minorUnit val="6250"/>
      </c:valAx>
      <c:catAx>
        <c:axId val="2094734555"/>
        <c:scaling>
          <c:orientation val="minMax"/>
        </c:scaling>
        <c:delete val="0"/>
        <c:axPos val="b"/>
        <c:numFmt formatCode="General" sourceLinked="1"/>
        <c:majorTickMark val="out"/>
        <c:minorTickMark val="none"/>
        <c:tickLblPos val="none"/>
        <c:spPr>
          <a:ln w="12700" cap="flat">
            <a:noFill/>
            <a:prstDash val="solid"/>
            <a:round/>
          </a:ln>
        </c:spPr>
        <c:crossAx val="2094734556"/>
        <c:crosses val="autoZero"/>
        <c:auto val="1"/>
        <c:lblAlgn val="ctr"/>
        <c:lblOffset val="100"/>
        <c:noMultiLvlLbl val="1"/>
      </c:catAx>
      <c:valAx>
        <c:axId val="2094734556"/>
        <c:scaling>
          <c:orientation val="minMax"/>
          <c:min val="250"/>
        </c:scaling>
        <c:delete val="0"/>
        <c:axPos val="r"/>
        <c:title>
          <c:tx>
            <c:rich>
              <a:bodyPr rot="-5400000"/>
              <a:lstStyle/>
              <a:p>
                <a:pPr>
                  <a:defRPr sz="1000" b="0" i="0" u="none" strike="noStrike">
                    <a:solidFill>
                      <a:srgbClr val="595959"/>
                    </a:solidFill>
                    <a:latin typeface="Helvetica Neue Medium"/>
                  </a:defRPr>
                </a:pPr>
                <a:r>
                  <a:rPr lang="en-CA" sz="1000" b="0" i="0" u="none" strike="noStrike">
                    <a:solidFill>
                      <a:srgbClr val="595959"/>
                    </a:solidFill>
                    <a:latin typeface="Helvetica Neue Medium"/>
                  </a:rPr>
                  <a:t>Incidence of Cancer per 100,000 population	</a:t>
                </a:r>
              </a:p>
            </c:rich>
          </c:tx>
          <c:overlay val="1"/>
        </c:title>
        <c:numFmt formatCode="&quot; &quot;#,##0.0&quot; &quot;;&quot;-&quot;#,##0.0&quot; &quot;;&quot; '-&quot;??&quot; &quot;" sourceLinked="0"/>
        <c:majorTickMark val="none"/>
        <c:minorTickMark val="none"/>
        <c:tickLblPos val="nextTo"/>
        <c:spPr>
          <a:ln w="12700" cap="flat">
            <a:noFill/>
            <a:prstDash val="solid"/>
            <a:round/>
          </a:ln>
        </c:spPr>
        <c:txPr>
          <a:bodyPr rot="0"/>
          <a:lstStyle/>
          <a:p>
            <a:pPr>
              <a:defRPr sz="900" b="0" i="0" u="none" strike="noStrike">
                <a:solidFill>
                  <a:srgbClr val="595959"/>
                </a:solidFill>
                <a:latin typeface="Helvetica Neue Medium"/>
              </a:defRPr>
            </a:pPr>
            <a:endParaRPr lang="sl-SI"/>
          </a:p>
        </c:txPr>
        <c:crossAx val="2094734555"/>
        <c:crosses val="max"/>
        <c:crossBetween val="between"/>
        <c:majorUnit val="62.5"/>
        <c:minorUnit val="31.25"/>
      </c:valAx>
      <c:spPr>
        <a:noFill/>
        <a:ln w="12700" cap="flat">
          <a:noFill/>
          <a:miter lim="400000"/>
        </a:ln>
        <a:effectLst/>
      </c:spPr>
    </c:plotArea>
    <c:legend>
      <c:legendPos val="b"/>
      <c:layout>
        <c:manualLayout>
          <c:xMode val="edge"/>
          <c:yMode val="edge"/>
          <c:x val="0.25220399999999998"/>
          <c:y val="0.965445"/>
          <c:w val="0.49559300000000001"/>
          <c:h val="3.4555099999999998E-2"/>
        </c:manualLayout>
      </c:layout>
      <c:overlay val="1"/>
      <c:spPr>
        <a:noFill/>
        <a:ln w="12700" cap="flat">
          <a:noFill/>
          <a:miter lim="400000"/>
        </a:ln>
        <a:effectLst/>
      </c:spPr>
      <c:txPr>
        <a:bodyPr rot="0"/>
        <a:lstStyle/>
        <a:p>
          <a:pPr>
            <a:defRPr sz="900" b="0" i="0" u="none" strike="noStrike">
              <a:solidFill>
                <a:srgbClr val="595959"/>
              </a:solidFill>
              <a:latin typeface="Helvetica Neue Medium"/>
            </a:defRPr>
          </a:pPr>
          <a:endParaRPr lang="sl-SI"/>
        </a:p>
      </c:txPr>
    </c:legend>
    <c:plotVisOnly val="1"/>
    <c:dispBlanksAs val="gap"/>
    <c:showDLblsOverMax val="1"/>
  </c:chart>
  <c:spPr>
    <a:noFill/>
    <a:ln>
      <a:noFill/>
    </a:ln>
    <a:effectLst/>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803615393146279"/>
          <c:y val="9.5184057597334337E-2"/>
          <c:w val="0.5003054855236303"/>
          <c:h val="0.71183411805101227"/>
        </c:manualLayout>
      </c:layout>
      <c:radarChart>
        <c:radarStyle val="marker"/>
        <c:varyColors val="0"/>
        <c:ser>
          <c:idx val="0"/>
          <c:order val="0"/>
          <c:spPr>
            <a:ln w="28575" cap="rnd" cmpd="dbl">
              <a:solidFill>
                <a:srgbClr val="C00000"/>
              </a:solidFill>
              <a:round/>
            </a:ln>
            <a:effectLst/>
          </c:spPr>
          <c:marker>
            <c:symbol val="diamond"/>
            <c:size val="5"/>
            <c:spPr>
              <a:solidFill>
                <a:schemeClr val="accent1"/>
              </a:solidFill>
              <a:ln w="9525">
                <a:solidFill>
                  <a:schemeClr val="accent1"/>
                </a:solidFill>
              </a:ln>
              <a:effectLst/>
            </c:spPr>
          </c:marker>
          <c:dLbls>
            <c:dLbl>
              <c:idx val="0"/>
              <c:layout>
                <c:manualLayout>
                  <c:x val="0"/>
                  <c:y val="1.21354662025673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A43-824D-A291-F21F18455A34}"/>
                </c:ext>
              </c:extLst>
            </c:dLbl>
            <c:dLbl>
              <c:idx val="1"/>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extLst>
                <c:ext xmlns:c15="http://schemas.microsoft.com/office/drawing/2012/chart" uri="{CE6537A1-D6FC-4f65-9D91-7224C49458BB}">
                  <c15:layout>
                    <c:manualLayout>
                      <c:w val="2.3433242129740361E-2"/>
                      <c:h val="3.0126374476916816E-2"/>
                    </c:manualLayout>
                  </c15:layout>
                </c:ext>
                <c:ext xmlns:c16="http://schemas.microsoft.com/office/drawing/2014/chart" uri="{C3380CC4-5D6E-409C-BE32-E72D297353CC}">
                  <c16:uniqueId val="{00000001-7A43-824D-A291-F21F18455A34}"/>
                </c:ext>
              </c:extLst>
            </c:dLbl>
            <c:dLbl>
              <c:idx val="2"/>
              <c:layout>
                <c:manualLayout>
                  <c:x val="0"/>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A43-824D-A291-F21F18455A34}"/>
                </c:ext>
              </c:extLst>
            </c:dLbl>
            <c:dLbl>
              <c:idx val="3"/>
              <c:layout>
                <c:manualLayout>
                  <c:x val="5.8583105324349826E-3"/>
                  <c:y val="4.0451554008557522E-3"/>
                </c:manualLayout>
              </c:layout>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extLst>
                <c:ext xmlns:c15="http://schemas.microsoft.com/office/drawing/2012/chart" uri="{CE6537A1-D6FC-4f65-9D91-7224C49458BB}">
                  <c15:layout>
                    <c:manualLayout>
                      <c:w val="2.3433242129740361E-2"/>
                      <c:h val="2.4058641375633131E-2"/>
                    </c:manualLayout>
                  </c15:layout>
                </c:ext>
                <c:ext xmlns:c16="http://schemas.microsoft.com/office/drawing/2014/chart" uri="{C3380CC4-5D6E-409C-BE32-E72D297353CC}">
                  <c16:uniqueId val="{00000003-7A43-824D-A291-F21F18455A34}"/>
                </c:ext>
              </c:extLst>
            </c:dLbl>
            <c:dLbl>
              <c:idx val="4"/>
              <c:layout>
                <c:manualLayout>
                  <c:x val="1.464577633108772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A43-824D-A291-F21F18455A34}"/>
                </c:ext>
              </c:extLst>
            </c:dLbl>
            <c:dLbl>
              <c:idx val="5"/>
              <c:layout>
                <c:manualLayout>
                  <c:x val="0"/>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A43-824D-A291-F21F18455A34}"/>
                </c:ext>
              </c:extLst>
            </c:dLbl>
            <c:dLbl>
              <c:idx val="6"/>
              <c:layout>
                <c:manualLayout>
                  <c:x val="1.4645776331087725E-3"/>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A43-824D-A291-F21F18455A34}"/>
                </c:ext>
              </c:extLst>
            </c:dLbl>
            <c:dLbl>
              <c:idx val="7"/>
              <c:layout>
                <c:manualLayout>
                  <c:x val="-4.3937328993263174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A43-824D-A291-F21F18455A34}"/>
                </c:ext>
              </c:extLst>
            </c:dLbl>
            <c:dLbl>
              <c:idx val="8"/>
              <c:layout>
                <c:manualLayout>
                  <c:x val="-2.9291552662175451E-3"/>
                  <c:y val="2.0225777004278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A43-824D-A291-F21F18455A34}"/>
                </c:ext>
              </c:extLst>
            </c:dLbl>
            <c:dLbl>
              <c:idx val="9"/>
              <c:layout>
                <c:manualLayout>
                  <c:x val="-7.322888165543862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A43-824D-A291-F21F18455A34}"/>
                </c:ext>
              </c:extLst>
            </c:dLbl>
            <c:dLbl>
              <c:idx val="10"/>
              <c:layout>
                <c:manualLayout>
                  <c:x val="1.46457763310866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A43-824D-A291-F21F18455A34}"/>
                </c:ext>
              </c:extLst>
            </c:dLbl>
            <c:dLbl>
              <c:idx val="11"/>
              <c:showLegendKey val="0"/>
              <c:showVal val="1"/>
              <c:showCatName val="0"/>
              <c:showSerName val="0"/>
              <c:showPercent val="0"/>
              <c:showBubbleSize val="0"/>
              <c:extLst>
                <c:ext xmlns:c15="http://schemas.microsoft.com/office/drawing/2012/chart" uri="{CE6537A1-D6FC-4f65-9D91-7224C49458BB}">
                  <c15:layout>
                    <c:manualLayout>
                      <c:w val="2.3433242129740361E-2"/>
                      <c:h val="2.001348597477734E-2"/>
                    </c:manualLayout>
                  </c15:layout>
                </c:ext>
                <c:ext xmlns:c16="http://schemas.microsoft.com/office/drawing/2014/chart" uri="{C3380CC4-5D6E-409C-BE32-E72D297353CC}">
                  <c16:uniqueId val="{0000000B-7A43-824D-A291-F21F18455A34}"/>
                </c:ext>
              </c:extLst>
            </c:dLbl>
            <c:dLbl>
              <c:idx val="12"/>
              <c:layout>
                <c:manualLayout>
                  <c:x val="-2.9291552662176522E-3"/>
                  <c:y val="2.02257770042782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A43-824D-A291-F21F18455A34}"/>
                </c:ext>
              </c:extLst>
            </c:dLbl>
            <c:dLbl>
              <c:idx val="13"/>
              <c:layout>
                <c:manualLayout>
                  <c:x val="-2.9291552662175451E-3"/>
                  <c:y val="2.022577700427820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A43-824D-A291-F21F18455A34}"/>
                </c:ext>
              </c:extLst>
            </c:dLbl>
            <c:dLbl>
              <c:idx val="14"/>
              <c:layout>
                <c:manualLayout>
                  <c:x val="-1.4645776331087725E-3"/>
                  <c:y val="-2.02257770042796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A43-824D-A291-F21F18455A34}"/>
                </c:ext>
              </c:extLst>
            </c:dLbl>
            <c:dLbl>
              <c:idx val="15"/>
              <c:layout>
                <c:manualLayout>
                  <c:x val="-1.4645776331088799E-3"/>
                  <c:y val="-1.01128885021396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A43-824D-A291-F21F18455A34}"/>
                </c:ext>
              </c:extLst>
            </c:dLbl>
            <c:dLbl>
              <c:idx val="16"/>
              <c:layout>
                <c:manualLayout>
                  <c:x val="-1.4645776331087725E-3"/>
                  <c:y val="-2.0225777004278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A43-824D-A291-F21F18455A34}"/>
                </c:ext>
              </c:extLst>
            </c:dLbl>
            <c:dLbl>
              <c:idx val="17"/>
              <c:layout>
                <c:manualLayout>
                  <c:x val="1.464577633108665E-3"/>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A43-824D-A291-F21F18455A34}"/>
                </c:ext>
              </c:extLst>
            </c:dLbl>
            <c:dLbl>
              <c:idx val="18"/>
              <c:layout>
                <c:manualLayout>
                  <c:x val="1.464577633108665E-3"/>
                  <c:y val="-1.21354662025673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A43-824D-A291-F21F18455A34}"/>
                </c:ext>
              </c:extLst>
            </c:dLbl>
            <c:dLbl>
              <c:idx val="19"/>
              <c:layout>
                <c:manualLayout>
                  <c:x val="0"/>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A43-824D-A291-F21F18455A34}"/>
                </c:ext>
              </c:extLst>
            </c:dLbl>
            <c:dLbl>
              <c:idx val="20"/>
              <c:layout>
                <c:manualLayout>
                  <c:x val="0"/>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A43-824D-A291-F21F18455A34}"/>
                </c:ext>
              </c:extLst>
            </c:dLbl>
            <c:dLbl>
              <c:idx val="21"/>
              <c:layout>
                <c:manualLayout>
                  <c:x val="0"/>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A43-824D-A291-F21F18455A34}"/>
                </c:ext>
              </c:extLst>
            </c:dLbl>
            <c:dLbl>
              <c:idx val="22"/>
              <c:layout>
                <c:manualLayout>
                  <c:x val="2.9291552662175451E-3"/>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A43-824D-A291-F21F18455A34}"/>
                </c:ext>
              </c:extLst>
            </c:dLbl>
            <c:dLbl>
              <c:idx val="23"/>
              <c:layout>
                <c:manualLayout>
                  <c:x val="4.3937328993262637E-3"/>
                  <c:y val="-6.06773310128368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A43-824D-A291-F21F18455A34}"/>
                </c:ext>
              </c:extLst>
            </c:dLbl>
            <c:dLbl>
              <c:idx val="24"/>
              <c:layout>
                <c:manualLayout>
                  <c:x val="1.4645776331087725E-3"/>
                  <c:y val="-2.0225777004280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A43-824D-A291-F21F18455A34}"/>
                </c:ext>
              </c:extLst>
            </c:dLbl>
            <c:dLbl>
              <c:idx val="25"/>
              <c:layout>
                <c:manualLayout>
                  <c:x val="4.3937328993263174E-3"/>
                  <c:y val="-2.0225777004280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A43-824D-A291-F21F18455A34}"/>
                </c:ext>
              </c:extLst>
            </c:dLbl>
            <c:dLbl>
              <c:idx val="26"/>
              <c:layout>
                <c:manualLayout>
                  <c:x val="1.4645776331087188E-3"/>
                  <c:y val="-2.022577700428043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A43-824D-A291-F21F18455A34}"/>
                </c:ext>
              </c:extLst>
            </c:dLbl>
            <c:dLbl>
              <c:idx val="27"/>
              <c:layout>
                <c:manualLayout>
                  <c:x val="2.9291552662175451E-3"/>
                  <c:y val="-2.022577700427894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7A43-824D-A291-F21F18455A34}"/>
                </c:ext>
              </c:extLst>
            </c:dLbl>
            <c:dLbl>
              <c:idx val="28"/>
              <c:layout>
                <c:manualLayout>
                  <c:x val="4.3937328993262637E-3"/>
                  <c:y val="-8.090310801711578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C-7A43-824D-A291-F21F18455A34}"/>
                </c:ext>
              </c:extLst>
            </c:dLbl>
            <c:dLbl>
              <c:idx val="29"/>
              <c:layout>
                <c:manualLayout>
                  <c:x val="5.8583105324350902E-3"/>
                  <c:y val="-4.045155400855863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D-7A43-824D-A291-F21F18455A34}"/>
                </c:ext>
              </c:extLst>
            </c:dLbl>
            <c:dLbl>
              <c:idx val="30"/>
              <c:layout>
                <c:manualLayout>
                  <c:x val="2.92915526621749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E-7A43-824D-A291-F21F18455A34}"/>
                </c:ext>
              </c:extLst>
            </c:dLbl>
            <c:dLbl>
              <c:idx val="31"/>
              <c:layout>
                <c:manualLayout>
                  <c:x val="1.464577633108772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F-7A43-824D-A291-F21F18455A34}"/>
                </c:ext>
              </c:extLst>
            </c:dLbl>
            <c:dLbl>
              <c:idx val="32"/>
              <c:layout>
                <c:manualLayout>
                  <c:x val="2.929155266217545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0-7A43-824D-A291-F21F18455A34}"/>
                </c:ext>
              </c:extLst>
            </c:dLbl>
            <c:dLbl>
              <c:idx val="33"/>
              <c:layout>
                <c:manualLayout>
                  <c:x val="2.9291552662174913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1-7A43-824D-A291-F21F18455A34}"/>
                </c:ext>
              </c:extLst>
            </c:dLbl>
            <c:dLbl>
              <c:idx val="34"/>
              <c:layout>
                <c:manualLayout>
                  <c:x val="5.858310532435090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2-7A43-824D-A291-F21F18455A34}"/>
                </c:ext>
              </c:extLst>
            </c:dLbl>
            <c:dLbl>
              <c:idx val="35"/>
              <c:showLegendKey val="0"/>
              <c:showVal val="1"/>
              <c:showCatName val="0"/>
              <c:showSerName val="0"/>
              <c:showPercent val="0"/>
              <c:showBubbleSize val="0"/>
              <c:extLst>
                <c:ext xmlns:c15="http://schemas.microsoft.com/office/drawing/2012/chart" uri="{CE6537A1-D6FC-4f65-9D91-7224C49458BB}">
                  <c15:layout>
                    <c:manualLayout>
                      <c:w val="2.3433242129740361E-2"/>
                      <c:h val="2.001348597477734E-2"/>
                    </c:manualLayout>
                  </c15:layout>
                </c:ext>
                <c:ext xmlns:c16="http://schemas.microsoft.com/office/drawing/2014/chart" uri="{C3380CC4-5D6E-409C-BE32-E72D297353CC}">
                  <c16:uniqueId val="{00000023-7A43-824D-A291-F21F18455A34}"/>
                </c:ext>
              </c:extLst>
            </c:dLbl>
            <c:dLbl>
              <c:idx val="36"/>
              <c:spPr>
                <a:noFill/>
                <a:ln>
                  <a:noFill/>
                </a:ln>
                <a:effectLst/>
              </c:spPr>
              <c:txPr>
                <a:bodyPr rot="0" spcFirstLastPara="1" vertOverflow="ellipsis" vert="horz" wrap="square" lIns="38100" tIns="19050" rIns="38100" bIns="19050" anchor="ctr" anchorCtr="1">
                  <a:noAutofit/>
                </a:bodyPr>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extLst>
                <c:ext xmlns:c15="http://schemas.microsoft.com/office/drawing/2012/chart" uri="{CE6537A1-D6FC-4f65-9D91-7224C49458BB}">
                  <c15:layout>
                    <c:manualLayout>
                      <c:w val="2.3433242129740361E-2"/>
                      <c:h val="1.5968330573921552E-2"/>
                    </c:manualLayout>
                  </c15:layout>
                </c:ext>
                <c:ext xmlns:c16="http://schemas.microsoft.com/office/drawing/2014/chart" uri="{C3380CC4-5D6E-409C-BE32-E72D297353CC}">
                  <c16:uniqueId val="{00000024-7A43-824D-A291-F21F18455A34}"/>
                </c:ext>
              </c:extLst>
            </c:dLbl>
            <c:dLbl>
              <c:idx val="37"/>
              <c:layout>
                <c:manualLayout>
                  <c:x val="1.4645776331087188E-3"/>
                  <c:y val="4.045155400855752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5-7A43-824D-A291-F21F18455A34}"/>
                </c:ext>
              </c:extLst>
            </c:dLbl>
            <c:dLbl>
              <c:idx val="38"/>
              <c:layout>
                <c:manualLayout>
                  <c:x val="0"/>
                  <c:y val="4.045155400855789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6-7A43-824D-A291-F21F18455A34}"/>
                </c:ext>
              </c:extLst>
            </c:dLbl>
            <c:dLbl>
              <c:idx val="39"/>
              <c:layout>
                <c:manualLayout>
                  <c:x val="0"/>
                  <c:y val="8.0903108017115408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27-7A43-824D-A291-F21F18455A3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sl-SI"/>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'Well-being by Survey categories'!$A$76:$A$115</c:f>
              <c:strCache>
                <c:ptCount val="40"/>
                <c:pt idx="0">
                  <c:v>Happiness</c:v>
                </c:pt>
                <c:pt idx="1">
                  <c:v>Life Satisfaction</c:v>
                </c:pt>
                <c:pt idx="2">
                  <c:v>Hope</c:v>
                </c:pt>
                <c:pt idx="3">
                  <c:v>Joy</c:v>
                </c:pt>
                <c:pt idx="4">
                  <c:v>Spend time doing things I enjoy</c:v>
                </c:pt>
                <c:pt idx="5">
                  <c:v>Feel positive</c:v>
                </c:pt>
                <c:pt idx="6">
                  <c:v>Little stress</c:v>
                </c:pt>
                <c:pt idx="7">
                  <c:v>Ability to handle life challenges</c:v>
                </c:pt>
                <c:pt idx="8">
                  <c:v>Enough energy in life</c:v>
                </c:pt>
                <c:pt idx="9">
                  <c:v>Unloneliness</c:v>
                </c:pt>
                <c:pt idx="10">
                  <c:v>Soul peace</c:v>
                </c:pt>
                <c:pt idx="11">
                  <c:v>Spiritual well-being</c:v>
                </c:pt>
                <c:pt idx="12">
                  <c:v>Physical health last 30 days</c:v>
                </c:pt>
                <c:pt idx="13">
                  <c:v>Diet and eating habits</c:v>
                </c:pt>
                <c:pt idx="14">
                  <c:v>Quality of sleep</c:v>
                </c:pt>
                <c:pt idx="15">
                  <c:v>Little anxiety</c:v>
                </c:pt>
                <c:pt idx="16">
                  <c:v>Ability to handle day-to-day life demands</c:v>
                </c:pt>
                <c:pt idx="17">
                  <c:v>Use of traditional medicine</c:v>
                </c:pt>
                <c:pt idx="18">
                  <c:v>Financial well-being</c:v>
                </c:pt>
                <c:pt idx="19">
                  <c:v>Income meets life needs</c:v>
                </c:pt>
                <c:pt idx="20">
                  <c:v>Economic conditions at OCN</c:v>
                </c:pt>
                <c:pt idx="21">
                  <c:v>Work happiness</c:v>
                </c:pt>
                <c:pt idx="22">
                  <c:v>Abiility to develop personal  skills</c:v>
                </c:pt>
                <c:pt idx="23">
                  <c:v>Balance of work time and other personal time</c:v>
                </c:pt>
                <c:pt idx="24">
                  <c:v>Doing things I enjoy</c:v>
                </c:pt>
                <c:pt idx="25">
                  <c:v>Belonging to community</c:v>
                </c:pt>
                <c:pt idx="26">
                  <c:v>Relationship with immediate family</c:v>
                </c:pt>
                <c:pt idx="27">
                  <c:v>Relationship with extended family</c:v>
                </c:pt>
                <c:pt idx="28">
                  <c:v>Relationship with friends</c:v>
                </c:pt>
                <c:pt idx="29">
                  <c:v>Relationship with neighbours</c:v>
                </c:pt>
                <c:pt idx="30">
                  <c:v>Trust of work colleagues</c:v>
                </c:pt>
                <c:pt idx="31">
                  <c:v>Trust of local businesses</c:v>
                </c:pt>
                <c:pt idx="32">
                  <c:v>Trust of Chief and Council</c:v>
                </c:pt>
                <c:pt idx="33">
                  <c:v>Trust of the community, as a whole</c:v>
                </c:pt>
                <c:pt idx="34">
                  <c:v>Feeling safe walking alone at night</c:v>
                </c:pt>
                <c:pt idx="35">
                  <c:v>Satisfaction with access to sports and recreational facilities and activities</c:v>
                </c:pt>
                <c:pt idx="36">
                  <c:v>Satisfaction with access to arts and cultural opportunities</c:v>
                </c:pt>
                <c:pt idx="37">
                  <c:v>Satisfaction with access to informal education for skills</c:v>
                </c:pt>
                <c:pt idx="38">
                  <c:v>Feeling about quality of the natural environment</c:v>
                </c:pt>
                <c:pt idx="39">
                  <c:v>Interaction with traditional territory</c:v>
                </c:pt>
              </c:strCache>
            </c:strRef>
          </c:cat>
          <c:val>
            <c:numRef>
              <c:f>'Well-being by Survey categories'!$B$76:$B$115</c:f>
              <c:numCache>
                <c:formatCode>_(* #,##0.0_);_(* \(#,##0.0\);_(* "-"??_);_(@_)</c:formatCode>
                <c:ptCount val="40"/>
                <c:pt idx="0">
                  <c:v>7.3002070393374741</c:v>
                </c:pt>
                <c:pt idx="1">
                  <c:v>7.5341614906832302</c:v>
                </c:pt>
                <c:pt idx="2">
                  <c:v>7.1097308488612834</c:v>
                </c:pt>
                <c:pt idx="3">
                  <c:v>7.1334745762711869</c:v>
                </c:pt>
                <c:pt idx="4">
                  <c:v>5.5747126436781613</c:v>
                </c:pt>
                <c:pt idx="5">
                  <c:v>5.7534562211981566</c:v>
                </c:pt>
                <c:pt idx="6">
                  <c:v>4.2413793103448274</c:v>
                </c:pt>
                <c:pt idx="7">
                  <c:v>5.4367816091954024</c:v>
                </c:pt>
                <c:pt idx="8">
                  <c:v>5.4746543778801842</c:v>
                </c:pt>
                <c:pt idx="9">
                  <c:v>6.5548654244306421</c:v>
                </c:pt>
                <c:pt idx="10">
                  <c:v>7.0366132723112127</c:v>
                </c:pt>
                <c:pt idx="11">
                  <c:v>7.2808219178082192</c:v>
                </c:pt>
                <c:pt idx="12">
                  <c:v>6.2929061784897025</c:v>
                </c:pt>
                <c:pt idx="13">
                  <c:v>5.5743707093821513</c:v>
                </c:pt>
                <c:pt idx="14">
                  <c:v>6.0068649885583527</c:v>
                </c:pt>
                <c:pt idx="15">
                  <c:v>6.5942028985507246</c:v>
                </c:pt>
                <c:pt idx="16">
                  <c:v>7.1098398169336381</c:v>
                </c:pt>
                <c:pt idx="17">
                  <c:v>4.6605504587155959</c:v>
                </c:pt>
                <c:pt idx="18">
                  <c:v>6.251716247139588</c:v>
                </c:pt>
                <c:pt idx="19">
                  <c:v>5.7368421052631575</c:v>
                </c:pt>
                <c:pt idx="20">
                  <c:v>6.5171624713958813</c:v>
                </c:pt>
                <c:pt idx="21">
                  <c:v>6.4874141876430205</c:v>
                </c:pt>
                <c:pt idx="22">
                  <c:v>6.6338672768878721</c:v>
                </c:pt>
                <c:pt idx="23">
                  <c:v>6.363844393592677</c:v>
                </c:pt>
                <c:pt idx="24">
                  <c:v>6.112128146453089</c:v>
                </c:pt>
                <c:pt idx="25">
                  <c:v>6.2857142857142856</c:v>
                </c:pt>
                <c:pt idx="26">
                  <c:v>7.024844720496894</c:v>
                </c:pt>
                <c:pt idx="27">
                  <c:v>5.7991718426501038</c:v>
                </c:pt>
                <c:pt idx="28">
                  <c:v>5.9130434782608692</c:v>
                </c:pt>
                <c:pt idx="29">
                  <c:v>4.4016563146997933</c:v>
                </c:pt>
                <c:pt idx="30">
                  <c:v>4.8452655889145495</c:v>
                </c:pt>
                <c:pt idx="31">
                  <c:v>4.6902286902286905</c:v>
                </c:pt>
                <c:pt idx="32">
                  <c:v>4.7644539614561028</c:v>
                </c:pt>
                <c:pt idx="33">
                  <c:v>4.6201716738197423</c:v>
                </c:pt>
                <c:pt idx="34">
                  <c:v>4.7283105022831053</c:v>
                </c:pt>
                <c:pt idx="35">
                  <c:v>3.8535469107551488</c:v>
                </c:pt>
                <c:pt idx="36">
                  <c:v>3.5354691075514872</c:v>
                </c:pt>
                <c:pt idx="37">
                  <c:v>4.3569794050343251</c:v>
                </c:pt>
                <c:pt idx="38">
                  <c:v>6.7437070938215102</c:v>
                </c:pt>
                <c:pt idx="39">
                  <c:v>5.8032036613272311</c:v>
                </c:pt>
              </c:numCache>
            </c:numRef>
          </c:val>
          <c:extLst>
            <c:ext xmlns:c16="http://schemas.microsoft.com/office/drawing/2014/chart" uri="{C3380CC4-5D6E-409C-BE32-E72D297353CC}">
              <c16:uniqueId val="{00000028-7A43-824D-A291-F21F18455A34}"/>
            </c:ext>
          </c:extLst>
        </c:ser>
        <c:dLbls>
          <c:showLegendKey val="0"/>
          <c:showVal val="1"/>
          <c:showCatName val="0"/>
          <c:showSerName val="0"/>
          <c:showPercent val="0"/>
          <c:showBubbleSize val="0"/>
        </c:dLbls>
        <c:axId val="181553440"/>
        <c:axId val="182353840"/>
      </c:radarChart>
      <c:catAx>
        <c:axId val="181553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182353840"/>
        <c:crosses val="autoZero"/>
        <c:auto val="1"/>
        <c:lblAlgn val="ctr"/>
        <c:lblOffset val="100"/>
        <c:noMultiLvlLbl val="0"/>
      </c:catAx>
      <c:valAx>
        <c:axId val="182353840"/>
        <c:scaling>
          <c:orientation val="minMax"/>
          <c:max val="10"/>
        </c:scaling>
        <c:delete val="1"/>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crossAx val="1815534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888888888888889"/>
          <c:y val="3.9215686274509803E-2"/>
          <c:w val="0.7659259259259259"/>
          <c:h val="0.88017429193899777"/>
        </c:manualLayout>
      </c:layout>
      <c:lineChart>
        <c:grouping val="standard"/>
        <c:varyColors val="0"/>
        <c:ser>
          <c:idx val="1"/>
          <c:order val="0"/>
          <c:tx>
            <c:strRef>
              <c:f>'Raw Data'!$C$1</c:f>
              <c:strCache>
                <c:ptCount val="1"/>
                <c:pt idx="0">
                  <c:v>GDP per capita</c:v>
                </c:pt>
              </c:strCache>
            </c:strRef>
          </c:tx>
          <c:spPr>
            <a:ln w="12700">
              <a:solidFill>
                <a:srgbClr val="000090"/>
              </a:solidFill>
              <a:prstDash val="solid"/>
            </a:ln>
          </c:spPr>
          <c:marker>
            <c:symbol val="circle"/>
            <c:size val="5"/>
            <c:spPr>
              <a:noFill/>
              <a:ln>
                <a:solidFill>
                  <a:srgbClr val="000000"/>
                </a:solidFill>
                <a:prstDash val="solid"/>
              </a:ln>
            </c:spPr>
          </c:marker>
          <c:cat>
            <c:numRef>
              <c:f>'Raw Data'!$A$3:$A$29</c:f>
              <c:numCache>
                <c:formatCode>General</c:formatCode>
                <c:ptCount val="2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numCache>
            </c:numRef>
          </c:cat>
          <c:val>
            <c:numRef>
              <c:f>'Raw Data'!$C$3:$C$29</c:f>
              <c:numCache>
                <c:formatCode>_(* #,##0.0_);_(* \(#,##0.0\);_(* "-"??_);_(@_)</c:formatCode>
                <c:ptCount val="27"/>
                <c:pt idx="0">
                  <c:v>28407.089133798836</c:v>
                </c:pt>
                <c:pt idx="1">
                  <c:v>26643.361054790643</c:v>
                </c:pt>
                <c:pt idx="2">
                  <c:v>26085.3316806941</c:v>
                </c:pt>
                <c:pt idx="3">
                  <c:v>27198.410910308063</c:v>
                </c:pt>
                <c:pt idx="4">
                  <c:v>29219.877760630206</c:v>
                </c:pt>
                <c:pt idx="5">
                  <c:v>28219.150144144125</c:v>
                </c:pt>
                <c:pt idx="6">
                  <c:v>28751.91244438546</c:v>
                </c:pt>
                <c:pt idx="7">
                  <c:v>30803.737936495116</c:v>
                </c:pt>
                <c:pt idx="8">
                  <c:v>30726.090950742488</c:v>
                </c:pt>
                <c:pt idx="9">
                  <c:v>30774.818914606247</c:v>
                </c:pt>
                <c:pt idx="10">
                  <c:v>30436.889554478646</c:v>
                </c:pt>
                <c:pt idx="11">
                  <c:v>30230.516374020004</c:v>
                </c:pt>
                <c:pt idx="12">
                  <c:v>31958.103321434155</c:v>
                </c:pt>
                <c:pt idx="13">
                  <c:v>33518.368613809391</c:v>
                </c:pt>
                <c:pt idx="14">
                  <c:v>33034.733360351158</c:v>
                </c:pt>
                <c:pt idx="15">
                  <c:v>31141.508994378768</c:v>
                </c:pt>
                <c:pt idx="16">
                  <c:v>35521.262766184911</c:v>
                </c:pt>
                <c:pt idx="17">
                  <c:v>36712.254190866377</c:v>
                </c:pt>
                <c:pt idx="18">
                  <c:v>35208.631979004502</c:v>
                </c:pt>
                <c:pt idx="19">
                  <c:v>36064.482282303055</c:v>
                </c:pt>
                <c:pt idx="20">
                  <c:v>37782.720341902379</c:v>
                </c:pt>
                <c:pt idx="21">
                  <c:v>37827.646547468161</c:v>
                </c:pt>
                <c:pt idx="22">
                  <c:v>38364.664903041987</c:v>
                </c:pt>
                <c:pt idx="23">
                  <c:v>39714.880331739776</c:v>
                </c:pt>
                <c:pt idx="24">
                  <c:v>40324.522037064919</c:v>
                </c:pt>
                <c:pt idx="25">
                  <c:v>41575.684142979233</c:v>
                </c:pt>
                <c:pt idx="26">
                  <c:v>42239.880671337407</c:v>
                </c:pt>
              </c:numCache>
            </c:numRef>
          </c:val>
          <c:smooth val="0"/>
          <c:extLst>
            <c:ext xmlns:c16="http://schemas.microsoft.com/office/drawing/2014/chart" uri="{C3380CC4-5D6E-409C-BE32-E72D297353CC}">
              <c16:uniqueId val="{00000000-3FD8-824B-951F-7695302FBDB7}"/>
            </c:ext>
          </c:extLst>
        </c:ser>
        <c:dLbls>
          <c:showLegendKey val="0"/>
          <c:showVal val="0"/>
          <c:showCatName val="0"/>
          <c:showSerName val="0"/>
          <c:showPercent val="0"/>
          <c:showBubbleSize val="0"/>
        </c:dLbls>
        <c:marker val="1"/>
        <c:smooth val="0"/>
        <c:axId val="1058923840"/>
        <c:axId val="1"/>
      </c:lineChart>
      <c:lineChart>
        <c:grouping val="standard"/>
        <c:varyColors val="0"/>
        <c:ser>
          <c:idx val="0"/>
          <c:order val="1"/>
          <c:tx>
            <c:strRef>
              <c:f>'Raw Data'!$BB$1</c:f>
              <c:strCache>
                <c:ptCount val="1"/>
                <c:pt idx="0">
                  <c:v>Ecological Footprint</c:v>
                </c:pt>
              </c:strCache>
            </c:strRef>
          </c:tx>
          <c:spPr>
            <a:ln w="38100">
              <a:solidFill>
                <a:srgbClr val="000000"/>
              </a:solidFill>
              <a:prstDash val="solid"/>
            </a:ln>
          </c:spPr>
          <c:marker>
            <c:symbol val="none"/>
          </c:marker>
          <c:cat>
            <c:numRef>
              <c:f>'Raw Data'!$A$3:$A$29</c:f>
              <c:numCache>
                <c:formatCode>General</c:formatCode>
                <c:ptCount val="27"/>
                <c:pt idx="0">
                  <c:v>1981</c:v>
                </c:pt>
                <c:pt idx="1">
                  <c:v>1982</c:v>
                </c:pt>
                <c:pt idx="2">
                  <c:v>1983</c:v>
                </c:pt>
                <c:pt idx="3">
                  <c:v>1984</c:v>
                </c:pt>
                <c:pt idx="4">
                  <c:v>1985</c:v>
                </c:pt>
                <c:pt idx="5">
                  <c:v>1986</c:v>
                </c:pt>
                <c:pt idx="6">
                  <c:v>1987</c:v>
                </c:pt>
                <c:pt idx="7">
                  <c:v>1988</c:v>
                </c:pt>
                <c:pt idx="8">
                  <c:v>1989</c:v>
                </c:pt>
                <c:pt idx="9">
                  <c:v>1990</c:v>
                </c:pt>
                <c:pt idx="10">
                  <c:v>1991</c:v>
                </c:pt>
                <c:pt idx="11">
                  <c:v>1992</c:v>
                </c:pt>
                <c:pt idx="12">
                  <c:v>1993</c:v>
                </c:pt>
                <c:pt idx="13">
                  <c:v>1994</c:v>
                </c:pt>
                <c:pt idx="14">
                  <c:v>1995</c:v>
                </c:pt>
                <c:pt idx="15">
                  <c:v>1996</c:v>
                </c:pt>
                <c:pt idx="16">
                  <c:v>1997</c:v>
                </c:pt>
                <c:pt idx="17">
                  <c:v>1998</c:v>
                </c:pt>
                <c:pt idx="18">
                  <c:v>1999</c:v>
                </c:pt>
                <c:pt idx="19">
                  <c:v>2000</c:v>
                </c:pt>
                <c:pt idx="20">
                  <c:v>2001</c:v>
                </c:pt>
                <c:pt idx="21">
                  <c:v>2002</c:v>
                </c:pt>
                <c:pt idx="22">
                  <c:v>2003</c:v>
                </c:pt>
                <c:pt idx="23">
                  <c:v>2004</c:v>
                </c:pt>
                <c:pt idx="24">
                  <c:v>2005</c:v>
                </c:pt>
                <c:pt idx="25">
                  <c:v>2006</c:v>
                </c:pt>
                <c:pt idx="26">
                  <c:v>2007</c:v>
                </c:pt>
              </c:numCache>
            </c:numRef>
          </c:cat>
          <c:val>
            <c:numRef>
              <c:f>'Raw Data'!$BB$3:$BB$29</c:f>
              <c:numCache>
                <c:formatCode>_(* #,##0.00_);_(* \(#,##0.00\);_(* "-"??_);_(@_)</c:formatCode>
                <c:ptCount val="27"/>
                <c:pt idx="0">
                  <c:v>6.3076010978195338</c:v>
                </c:pt>
                <c:pt idx="1">
                  <c:v>6.0471512750338006</c:v>
                </c:pt>
                <c:pt idx="2">
                  <c:v>6.0097989223972128</c:v>
                </c:pt>
                <c:pt idx="3">
                  <c:v>6.0820788809007142</c:v>
                </c:pt>
                <c:pt idx="4">
                  <c:v>6.3923672852055233</c:v>
                </c:pt>
                <c:pt idx="5">
                  <c:v>6.3997978272550728</c:v>
                </c:pt>
                <c:pt idx="6">
                  <c:v>6.5256844402849294</c:v>
                </c:pt>
                <c:pt idx="7">
                  <c:v>6.7199528798107684</c:v>
                </c:pt>
                <c:pt idx="8">
                  <c:v>6.8800218039131629</c:v>
                </c:pt>
                <c:pt idx="9">
                  <c:v>6.9060907963604468</c:v>
                </c:pt>
                <c:pt idx="10">
                  <c:v>6.7000103673554721</c:v>
                </c:pt>
                <c:pt idx="11">
                  <c:v>6.6460597210398724</c:v>
                </c:pt>
                <c:pt idx="12">
                  <c:v>6.7484229693261613</c:v>
                </c:pt>
                <c:pt idx="13">
                  <c:v>6.9289534839701394</c:v>
                </c:pt>
                <c:pt idx="14">
                  <c:v>6.9680822804061027</c:v>
                </c:pt>
                <c:pt idx="15">
                  <c:v>7.0105078698010441</c:v>
                </c:pt>
                <c:pt idx="16">
                  <c:v>7.401428930016789</c:v>
                </c:pt>
                <c:pt idx="17">
                  <c:v>7.4919695171308165</c:v>
                </c:pt>
                <c:pt idx="18">
                  <c:v>7.6348251148590522</c:v>
                </c:pt>
                <c:pt idx="19">
                  <c:v>7.8820239274320345</c:v>
                </c:pt>
                <c:pt idx="20">
                  <c:v>8.0261379243970143</c:v>
                </c:pt>
                <c:pt idx="21">
                  <c:v>8.1931825912147218</c:v>
                </c:pt>
                <c:pt idx="22">
                  <c:v>8.3650409769671636</c:v>
                </c:pt>
                <c:pt idx="23">
                  <c:v>8.6764578237799821</c:v>
                </c:pt>
                <c:pt idx="24">
                  <c:v>9.06</c:v>
                </c:pt>
                <c:pt idx="25">
                  <c:v>9.4913082297097286</c:v>
                </c:pt>
                <c:pt idx="26">
                  <c:v>9.8000000000000007</c:v>
                </c:pt>
              </c:numCache>
            </c:numRef>
          </c:val>
          <c:smooth val="0"/>
          <c:extLst>
            <c:ext xmlns:c16="http://schemas.microsoft.com/office/drawing/2014/chart" uri="{C3380CC4-5D6E-409C-BE32-E72D297353CC}">
              <c16:uniqueId val="{00000001-3FD8-824B-951F-7695302FBDB7}"/>
            </c:ext>
          </c:extLst>
        </c:ser>
        <c:dLbls>
          <c:showLegendKey val="0"/>
          <c:showVal val="0"/>
          <c:showCatName val="0"/>
          <c:showSerName val="0"/>
          <c:showPercent val="0"/>
          <c:showBubbleSize val="0"/>
        </c:dLbls>
        <c:marker val="1"/>
        <c:smooth val="0"/>
        <c:axId val="3"/>
        <c:axId val="4"/>
      </c:lineChart>
      <c:catAx>
        <c:axId val="1058923840"/>
        <c:scaling>
          <c:orientation val="minMax"/>
        </c:scaling>
        <c:delete val="0"/>
        <c:axPos val="b"/>
        <c:numFmt formatCode="General" sourceLinked="1"/>
        <c:majorTickMark val="cross"/>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sl-SI"/>
          </a:p>
        </c:txPr>
        <c:crossAx val="1"/>
        <c:crosses val="autoZero"/>
        <c:auto val="0"/>
        <c:lblAlgn val="ctr"/>
        <c:lblOffset val="100"/>
        <c:tickLblSkip val="5"/>
        <c:tickMarkSkip val="5"/>
        <c:noMultiLvlLbl val="0"/>
      </c:catAx>
      <c:valAx>
        <c:axId val="1"/>
        <c:scaling>
          <c:orientation val="minMax"/>
        </c:scaling>
        <c:delete val="0"/>
        <c:axPos val="l"/>
        <c:title>
          <c:tx>
            <c:rich>
              <a:bodyPr/>
              <a:lstStyle/>
              <a:p>
                <a:pPr>
                  <a:defRPr sz="1200" b="0" i="0" u="none" strike="noStrike" baseline="0">
                    <a:solidFill>
                      <a:srgbClr val="000000"/>
                    </a:solidFill>
                    <a:latin typeface="Arial"/>
                    <a:ea typeface="Arial"/>
                    <a:cs typeface="Arial"/>
                  </a:defRPr>
                </a:pPr>
                <a:r>
                  <a:rPr lang="en-US"/>
                  <a:t>GDP Per Capita ($1998)</a:t>
                </a:r>
              </a:p>
            </c:rich>
          </c:tx>
          <c:layout>
            <c:manualLayout>
              <c:xMode val="edge"/>
              <c:yMode val="edge"/>
              <c:x val="1.037037037037037E-2"/>
              <c:y val="0.33115468409586057"/>
            </c:manualLayout>
          </c:layout>
          <c:overlay val="0"/>
          <c:spPr>
            <a:noFill/>
            <a:ln w="25400">
              <a:noFill/>
            </a:ln>
          </c:spPr>
        </c:title>
        <c:numFmt formatCode="_(* #,##0_);_(* \(#,##0\);_(* &quot;-&quot;??_);_(@_)" sourceLinked="0"/>
        <c:majorTickMark val="cross"/>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sl-SI"/>
          </a:p>
        </c:txPr>
        <c:crossAx val="1058923840"/>
        <c:crosses val="autoZero"/>
        <c:crossBetween val="between"/>
      </c:valAx>
      <c:catAx>
        <c:axId val="3"/>
        <c:scaling>
          <c:orientation val="minMax"/>
        </c:scaling>
        <c:delete val="1"/>
        <c:axPos val="b"/>
        <c:numFmt formatCode="General" sourceLinked="1"/>
        <c:majorTickMark val="out"/>
        <c:minorTickMark val="none"/>
        <c:tickLblPos val="nextTo"/>
        <c:crossAx val="4"/>
        <c:crosses val="autoZero"/>
        <c:auto val="0"/>
        <c:lblAlgn val="ctr"/>
        <c:lblOffset val="100"/>
        <c:noMultiLvlLbl val="0"/>
      </c:catAx>
      <c:valAx>
        <c:axId val="4"/>
        <c:scaling>
          <c:orientation val="minMax"/>
          <c:max val="10"/>
        </c:scaling>
        <c:delete val="0"/>
        <c:axPos val="r"/>
        <c:title>
          <c:tx>
            <c:rich>
              <a:bodyPr/>
              <a:lstStyle/>
              <a:p>
                <a:pPr>
                  <a:defRPr sz="1200" b="0" i="0" u="none" strike="noStrike" baseline="0">
                    <a:solidFill>
                      <a:srgbClr val="000000"/>
                    </a:solidFill>
                    <a:latin typeface="Arial"/>
                    <a:ea typeface="Arial"/>
                    <a:cs typeface="Arial"/>
                  </a:defRPr>
                </a:pPr>
                <a:r>
                  <a:rPr lang="en-US"/>
                  <a:t>Ecological Footprint (hectare per capita)</a:t>
                </a:r>
              </a:p>
            </c:rich>
          </c:tx>
          <c:layout>
            <c:manualLayout>
              <c:xMode val="edge"/>
              <c:yMode val="edge"/>
              <c:x val="0.94814814814814818"/>
              <c:y val="0.23965141612200436"/>
            </c:manualLayout>
          </c:layout>
          <c:overlay val="0"/>
          <c:spPr>
            <a:noFill/>
            <a:ln w="25400">
              <a:noFill/>
            </a:ln>
          </c:spPr>
        </c:title>
        <c:numFmt formatCode="0.0" sourceLinked="0"/>
        <c:majorTickMark val="cross"/>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sl-SI"/>
          </a:p>
        </c:txPr>
        <c:crossAx val="3"/>
        <c:crosses val="max"/>
        <c:crossBetween val="between"/>
      </c:valAx>
      <c:spPr>
        <a:noFill/>
        <a:ln w="12700">
          <a:solidFill>
            <a:srgbClr val="808080"/>
          </a:solidFill>
          <a:prstDash val="solid"/>
        </a:ln>
      </c:spPr>
    </c:plotArea>
    <c:legend>
      <c:legendPos val="r"/>
      <c:layout>
        <c:manualLayout>
          <c:xMode val="edge"/>
          <c:yMode val="edge"/>
          <c:x val="0.14962962962962964"/>
          <c:y val="0.77124183006535951"/>
          <c:w val="0.2562962962962963"/>
          <c:h val="0.11546840958605664"/>
        </c:manualLayout>
      </c:layout>
      <c:overlay val="0"/>
      <c:spPr>
        <a:solidFill>
          <a:srgbClr val="FFFFFF"/>
        </a:solidFill>
        <a:ln w="25400">
          <a:noFill/>
        </a:ln>
      </c:spPr>
      <c:txPr>
        <a:bodyPr/>
        <a:lstStyle/>
        <a:p>
          <a:pPr>
            <a:defRPr sz="1100" b="0" i="0" u="none" strike="noStrike" baseline="0">
              <a:solidFill>
                <a:srgbClr val="000000"/>
              </a:solidFill>
              <a:latin typeface="Arial"/>
              <a:ea typeface="Arial"/>
              <a:cs typeface="Arial"/>
            </a:defRPr>
          </a:pPr>
          <a:endParaRPr lang="sl-SI"/>
        </a:p>
      </c:txPr>
    </c:legend>
    <c:plotVisOnly val="1"/>
    <c:dispBlanksAs val="gap"/>
    <c:showDLblsOverMax val="0"/>
  </c:chart>
  <c:spPr>
    <a:noFill/>
    <a:ln w="6350">
      <a:noFill/>
    </a:ln>
  </c:spPr>
  <c:txPr>
    <a:bodyPr/>
    <a:lstStyle/>
    <a:p>
      <a:pPr>
        <a:defRPr sz="1200" b="0" i="0" u="none" strike="noStrike" baseline="0">
          <a:solidFill>
            <a:srgbClr val="000000"/>
          </a:solidFill>
          <a:latin typeface="Arial"/>
          <a:ea typeface="Arial"/>
          <a:cs typeface="Arial"/>
        </a:defRPr>
      </a:pPr>
      <a:endParaRPr lang="sl-SI"/>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l-SI"/>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18758428813859"/>
          <c:y val="0.22186307900966526"/>
          <c:w val="0.51375203066264596"/>
          <c:h val="0.70859007664385898"/>
        </c:manualLayout>
      </c:layout>
      <c:radarChart>
        <c:radarStyle val="marker"/>
        <c:varyColors val="0"/>
        <c:ser>
          <c:idx val="0"/>
          <c:order val="0"/>
          <c:tx>
            <c:strRef>
              <c:f>'medicine wheel'!$B$54</c:f>
              <c:strCache>
                <c:ptCount val="1"/>
              </c:strCache>
            </c:strRef>
          </c:tx>
          <c:spPr>
            <a:ln w="12700" cap="rnd">
              <a:solidFill>
                <a:srgbClr val="C00000"/>
              </a:solidFill>
              <a:round/>
            </a:ln>
            <a:effectLst/>
          </c:spPr>
          <c:marker>
            <c:symbol val="circle"/>
            <c:size val="5"/>
            <c:spPr>
              <a:solidFill>
                <a:schemeClr val="accent1"/>
              </a:solidFill>
              <a:ln w="9525">
                <a:solidFill>
                  <a:schemeClr val="accent1"/>
                </a:solidFill>
              </a:ln>
              <a:effectLst/>
            </c:spPr>
          </c:marker>
          <c:cat>
            <c:strRef>
              <c:f>'medicine wheel'!$A$55:$A$90</c:f>
              <c:strCache>
                <c:ptCount val="36"/>
                <c:pt idx="0">
                  <c:v>Free from anxiety</c:v>
                </c:pt>
                <c:pt idx="1">
                  <c:v>Positive about self</c:v>
                </c:pt>
                <c:pt idx="2">
                  <c:v>Feeling at peace</c:v>
                </c:pt>
                <c:pt idx="3">
                  <c:v>Ability to handle problems</c:v>
                </c:pt>
                <c:pt idx="4">
                  <c:v>Energy for life</c:v>
                </c:pt>
                <c:pt idx="5">
                  <c:v>Lead a meaningful life</c:v>
                </c:pt>
                <c:pt idx="6">
                  <c:v>Someone you can count on</c:v>
                </c:pt>
                <c:pt idx="7">
                  <c:v>Unloneliness</c:v>
                </c:pt>
                <c:pt idx="8">
                  <c:v>Happy</c:v>
                </c:pt>
                <c:pt idx="9">
                  <c:v>Happy childhood</c:v>
                </c:pt>
                <c:pt idx="10">
                  <c:v>Life Satisfaction</c:v>
                </c:pt>
                <c:pt idx="11">
                  <c:v>Hope for the future</c:v>
                </c:pt>
                <c:pt idx="12">
                  <c:v>Joy</c:v>
                </c:pt>
                <c:pt idx="13">
                  <c:v>Soul peace</c:v>
                </c:pt>
                <c:pt idx="14">
                  <c:v>Spirituality</c:v>
                </c:pt>
                <c:pt idx="15">
                  <c:v>Feel loved</c:v>
                </c:pt>
                <c:pt idx="16">
                  <c:v> Belonging to community </c:v>
                </c:pt>
                <c:pt idx="17">
                  <c:v> Relationship with household </c:v>
                </c:pt>
                <c:pt idx="18">
                  <c:v> Relationship with family </c:v>
                </c:pt>
                <c:pt idx="19">
                  <c:v> Lead a meaningful life </c:v>
                </c:pt>
                <c:pt idx="20">
                  <c:v> Relationship with neighbors </c:v>
                </c:pt>
                <c:pt idx="21">
                  <c:v> Trust of work colleagues </c:v>
                </c:pt>
                <c:pt idx="22">
                  <c:v> Trust of local business </c:v>
                </c:pt>
                <c:pt idx="23">
                  <c:v> Trust of local politicians </c:v>
                </c:pt>
                <c:pt idx="24">
                  <c:v> Number of neighbours by first name </c:v>
                </c:pt>
                <c:pt idx="25">
                  <c:v> Feeling safe after dark </c:v>
                </c:pt>
                <c:pt idx="26">
                  <c:v> Feeling included in neighborhood </c:v>
                </c:pt>
                <c:pt idx="27">
                  <c:v>Health</c:v>
                </c:pt>
                <c:pt idx="28">
                  <c:v>Eating habits</c:v>
                </c:pt>
                <c:pt idx="29">
                  <c:v>Sleep</c:v>
                </c:pt>
                <c:pt idx="30">
                  <c:v>Income meets needs</c:v>
                </c:pt>
                <c:pt idx="31">
                  <c:v>Financial health</c:v>
                </c:pt>
                <c:pt idx="32">
                  <c:v>Work satisfaction</c:v>
                </c:pt>
                <c:pt idx="33">
                  <c:v>Satisfied with skills</c:v>
                </c:pt>
                <c:pt idx="34">
                  <c:v>Work-Life balance</c:v>
                </c:pt>
                <c:pt idx="35">
                  <c:v>Trust of strangers</c:v>
                </c:pt>
              </c:strCache>
            </c:strRef>
          </c:cat>
          <c:val>
            <c:numRef>
              <c:f>'medicine wheel'!$B$55:$B$90</c:f>
              <c:numCache>
                <c:formatCode>General</c:formatCode>
                <c:ptCount val="36"/>
                <c:pt idx="0">
                  <c:v>5</c:v>
                </c:pt>
                <c:pt idx="1">
                  <c:v>5</c:v>
                </c:pt>
                <c:pt idx="2">
                  <c:v>5</c:v>
                </c:pt>
                <c:pt idx="3">
                  <c:v>9</c:v>
                </c:pt>
                <c:pt idx="4">
                  <c:v>8</c:v>
                </c:pt>
                <c:pt idx="5">
                  <c:v>6</c:v>
                </c:pt>
                <c:pt idx="6">
                  <c:v>10</c:v>
                </c:pt>
                <c:pt idx="7">
                  <c:v>4</c:v>
                </c:pt>
                <c:pt idx="8">
                  <c:v>5</c:v>
                </c:pt>
                <c:pt idx="9">
                  <c:v>6</c:v>
                </c:pt>
                <c:pt idx="10">
                  <c:v>5</c:v>
                </c:pt>
                <c:pt idx="11">
                  <c:v>7</c:v>
                </c:pt>
                <c:pt idx="12">
                  <c:v>5</c:v>
                </c:pt>
                <c:pt idx="13">
                  <c:v>5</c:v>
                </c:pt>
                <c:pt idx="14">
                  <c:v>6</c:v>
                </c:pt>
                <c:pt idx="15">
                  <c:v>6</c:v>
                </c:pt>
                <c:pt idx="16" formatCode="_(* #,##0_);_(* \(#,##0\);_(* &quot;-&quot;??_);_(@_)">
                  <c:v>8</c:v>
                </c:pt>
                <c:pt idx="17" formatCode="_(* #,##0_);_(* \(#,##0\);_(* &quot;-&quot;??_);_(@_)">
                  <c:v>7</c:v>
                </c:pt>
                <c:pt idx="18" formatCode="_(* #,##0_);_(* \(#,##0\);_(* &quot;-&quot;??_);_(@_)">
                  <c:v>9</c:v>
                </c:pt>
                <c:pt idx="19" formatCode="_(* #,##0_);_(* \(#,##0\);_(* &quot;-&quot;??_);_(@_)">
                  <c:v>6</c:v>
                </c:pt>
                <c:pt idx="20" formatCode="_(* #,##0_);_(* \(#,##0\);_(* &quot;-&quot;??_);_(@_)">
                  <c:v>9</c:v>
                </c:pt>
                <c:pt idx="21" formatCode="_(* #,##0_);_(* \(#,##0\);_(* &quot;-&quot;??_);_(@_)">
                  <c:v>10</c:v>
                </c:pt>
                <c:pt idx="22" formatCode="_(* #,##0_);_(* \(#,##0\);_(* &quot;-&quot;??_);_(@_)">
                  <c:v>8</c:v>
                </c:pt>
                <c:pt idx="23" formatCode="_(* #,##0_);_(* \(#,##0\);_(* &quot;-&quot;??_);_(@_)">
                  <c:v>7</c:v>
                </c:pt>
                <c:pt idx="24" formatCode="_(* #,##0_);_(* \(#,##0\);_(* &quot;-&quot;??_);_(@_)">
                  <c:v>10</c:v>
                </c:pt>
                <c:pt idx="25" formatCode="_(* #,##0_);_(* \(#,##0\);_(* &quot;-&quot;??_);_(@_)">
                  <c:v>9</c:v>
                </c:pt>
                <c:pt idx="26" formatCode="_(* #,##0_);_(* \(#,##0\);_(* &quot;-&quot;??_);_(@_)">
                  <c:v>10</c:v>
                </c:pt>
                <c:pt idx="27">
                  <c:v>8</c:v>
                </c:pt>
                <c:pt idx="28">
                  <c:v>7</c:v>
                </c:pt>
                <c:pt idx="29">
                  <c:v>4</c:v>
                </c:pt>
                <c:pt idx="30">
                  <c:v>8</c:v>
                </c:pt>
                <c:pt idx="31">
                  <c:v>8</c:v>
                </c:pt>
                <c:pt idx="32">
                  <c:v>4</c:v>
                </c:pt>
                <c:pt idx="33">
                  <c:v>4</c:v>
                </c:pt>
                <c:pt idx="34">
                  <c:v>5</c:v>
                </c:pt>
                <c:pt idx="35">
                  <c:v>5</c:v>
                </c:pt>
              </c:numCache>
            </c:numRef>
          </c:val>
          <c:extLst>
            <c:ext xmlns:c16="http://schemas.microsoft.com/office/drawing/2014/chart" uri="{C3380CC4-5D6E-409C-BE32-E72D297353CC}">
              <c16:uniqueId val="{00000000-71C0-414E-A76B-55C19E2E6DB1}"/>
            </c:ext>
          </c:extLst>
        </c:ser>
        <c:dLbls>
          <c:showLegendKey val="0"/>
          <c:showVal val="0"/>
          <c:showCatName val="0"/>
          <c:showSerName val="0"/>
          <c:showPercent val="0"/>
          <c:showBubbleSize val="0"/>
        </c:dLbls>
        <c:axId val="2131790240"/>
        <c:axId val="2131786960"/>
      </c:radarChart>
      <c:catAx>
        <c:axId val="2131790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sl-SI"/>
          </a:p>
        </c:txPr>
        <c:crossAx val="2131786960"/>
        <c:crosses val="autoZero"/>
        <c:auto val="1"/>
        <c:lblAlgn val="ctr"/>
        <c:lblOffset val="100"/>
        <c:noMultiLvlLbl val="0"/>
      </c:catAx>
      <c:valAx>
        <c:axId val="2131786960"/>
        <c:scaling>
          <c:orientation val="minMax"/>
          <c:max val="1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l-SI"/>
          </a:p>
        </c:txPr>
        <c:crossAx val="213179024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l-SI"/>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colors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19">
  <cs:axisTitle>
    <cs:lnRef idx="0"/>
    <cs:fillRef idx="0"/>
    <cs:effectRef idx="0"/>
    <cs:fontRef idx="minor">
      <a:schemeClr val="dk1">
        <a:lumMod val="50000"/>
        <a:lumOff val="50000"/>
      </a:schemeClr>
    </cs:fontRef>
    <cs:defRPr sz="900" b="1" kern="1200"/>
  </cs:axisTitle>
  <cs:categoryAxis>
    <cs:lnRef idx="0"/>
    <cs:fillRef idx="0"/>
    <cs:effectRef idx="0"/>
    <cs:fontRef idx="minor">
      <a:schemeClr val="dk1">
        <a:lumMod val="50000"/>
        <a:lumOff val="50000"/>
      </a:schemeClr>
    </cs:fontRef>
    <cs:spPr>
      <a:ln w="9525" cap="flat" cmpd="sng" algn="ctr">
        <a:solidFill>
          <a:schemeClr val="dk1">
            <a:lumMod val="15000"/>
            <a:lumOff val="85000"/>
          </a:schemeClr>
        </a:solidFill>
        <a:round/>
      </a:ln>
    </cs:spPr>
    <cs:defRPr sz="900" kern="1200"/>
  </cs:categoryAxis>
  <cs:chartArea>
    <cs:lnRef idx="0"/>
    <cs:fillRef idx="0"/>
    <cs:effectRef idx="0"/>
    <cs:fontRef idx="minor">
      <a:schemeClr val="dk1"/>
    </cs:fontRef>
    <cs:spPr>
      <a:gradFill flip="none" rotWithShape="1">
        <a:gsLst>
          <a:gs pos="100000">
            <a:schemeClr val="lt1">
              <a:lumMod val="95000"/>
            </a:schemeClr>
          </a:gs>
          <a:gs pos="43000">
            <a:schemeClr val="lt1"/>
          </a:gs>
        </a:gsLst>
        <a:path path="circle">
          <a:fillToRect l="50000" t="50000" r="50000" b="50000"/>
        </a:path>
        <a:tileRect/>
      </a:gradFill>
      <a:ln w="9525" cap="flat" cmpd="sng" algn="ctr">
        <a:solidFill>
          <a:schemeClr val="dk1">
            <a:lumMod val="15000"/>
            <a:lumOff val="85000"/>
          </a:schemeClr>
        </a:solidFill>
        <a:round/>
      </a:ln>
    </cs:spPr>
    <cs:defRPr sz="900" kern="1200"/>
  </cs:chartArea>
  <cs:dataLabel>
    <cs:lnRef idx="0"/>
    <cs:fillRef idx="0"/>
    <cs:effectRef idx="0"/>
    <cs:fontRef idx="minor">
      <a:schemeClr val="dk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
  <cs:dataPoint3D>
    <cs:lnRef idx="0">
      <cs:styleClr val="auto"/>
    </cs:lnRef>
    <cs:fillRef idx="0">
      <cs:styleClr val="auto"/>
    </cs:fillRef>
    <cs:effectRef idx="0"/>
    <cs:fontRef idx="minor">
      <a:schemeClr val="tx1"/>
    </cs:fontRef>
    <cs:spPr>
      <a:solidFill>
        <a:schemeClr val="phClr">
          <a:alpha val="10196"/>
        </a:schemeClr>
      </a:solidFill>
      <a:ln w="50800">
        <a:solidFill>
          <a:schemeClr val="phClr">
            <a:alpha val="30000"/>
          </a:schemeClr>
        </a:solidFill>
      </a:ln>
    </cs:spPr>
  </cs:dataPoint3D>
  <cs:dataPointLine>
    <cs:lnRef idx="0">
      <cs:styleClr val="auto"/>
    </cs:lnRef>
    <cs:fillRef idx="0"/>
    <cs:effectRef idx="0"/>
    <cs:fontRef idx="minor">
      <a:schemeClr val="tx1"/>
    </cs:fontRef>
    <cs:spPr>
      <a:ln w="50800" cap="rnd" cmpd="sng" algn="ctr">
        <a:solidFill>
          <a:schemeClr val="phClr">
            <a:alpha val="30000"/>
          </a:schemeClr>
        </a:solidFill>
        <a:round/>
      </a:ln>
    </cs:spPr>
  </cs:dataPointLine>
  <cs:dataPointMarker>
    <cs:lnRef idx="0"/>
    <cs:fillRef idx="0">
      <cs:styleClr val="auto"/>
    </cs:fillRef>
    <cs:effectRef idx="0"/>
    <cs:fontRef idx="minor">
      <a:schemeClr val="tx1"/>
    </cs:fontRef>
    <cs:spPr>
      <a:solidFill>
        <a:schemeClr val="phClr"/>
      </a:solidFill>
      <a:ln w="12700" cap="flat" cmpd="sng" algn="ctr">
        <a:solidFill>
          <a:schemeClr val="lt1"/>
        </a:solidFill>
        <a:round/>
      </a:ln>
    </cs:spPr>
  </cs:dataPointMarker>
  <cs:dataPointMarkerLayout symbol="circle" size="4"/>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dk1">
        <a:lumMod val="50000"/>
        <a:lumOff val="50000"/>
      </a:schemeClr>
    </cs:fontRef>
    <cs:spPr>
      <a:ln w="9525" cap="rnd">
        <a:solidFill>
          <a:schemeClr val="dk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a:solidFill>
          <a:schemeClr val="dk1">
            <a:lumMod val="50000"/>
            <a:lumOff val="50000"/>
          </a:schemeClr>
        </a:solidFill>
      </a:ln>
    </cs:spPr>
  </cs:downBar>
  <cs:dropLine>
    <cs:lnRef idx="0"/>
    <cs:fillRef idx="0"/>
    <cs:effectRef idx="0"/>
    <cs:fontRef idx="minor">
      <a:schemeClr val="tx1"/>
    </cs:fontRef>
    <cs:spPr>
      <a:ln w="9525">
        <a:solidFill>
          <a:schemeClr val="dk1">
            <a:lumMod val="35000"/>
            <a:lumOff val="65000"/>
          </a:schemeClr>
        </a:solidFill>
      </a:ln>
    </cs:spPr>
  </cs:dropLine>
  <cs:errorBar>
    <cs:lnRef idx="0"/>
    <cs:fillRef idx="0"/>
    <cs:effectRef idx="0"/>
    <cs:fontRef idx="minor">
      <a:schemeClr val="tx1"/>
    </cs:fontRef>
    <cs:spPr>
      <a:ln w="9525">
        <a:solidFill>
          <a:schemeClr val="dk1">
            <a:lumMod val="50000"/>
            <a:lumOff val="50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dk1">
            <a:lumMod val="15000"/>
            <a:lumOff val="85000"/>
          </a:schemeClr>
        </a:solidFill>
        <a:round/>
      </a:ln>
    </cs:spPr>
  </cs:gridlineMajor>
  <cs:gridlineMinor>
    <cs:lnRef idx="0"/>
    <cs:fillRef idx="0"/>
    <cs:effectRef idx="0"/>
    <cs:fontRef idx="minor">
      <a:schemeClr val="tx1"/>
    </cs:fontRef>
    <cs:spPr>
      <a:ln w="9525" cap="flat" cmpd="sng" algn="ctr">
        <a:solidFill>
          <a:schemeClr val="dk1">
            <a:lumMod val="5000"/>
            <a:lumOff val="95000"/>
          </a:schemeClr>
        </a:solidFill>
        <a:round/>
      </a:ln>
    </cs:spPr>
  </cs:gridlineMinor>
  <cs:hiLoLine>
    <cs:lnRef idx="0"/>
    <cs:fillRef idx="0"/>
    <cs:effectRef idx="0"/>
    <cs:fontRef idx="minor">
      <a:schemeClr val="tx1"/>
    </cs:fontRef>
    <cs:spPr>
      <a:ln w="9525">
        <a:solidFill>
          <a:schemeClr val="dk1">
            <a:lumMod val="35000"/>
            <a:lumOff val="65000"/>
          </a:schemeClr>
        </a:solidFill>
      </a:ln>
    </cs:spPr>
  </cs:hiLoLine>
  <cs:leaderLine>
    <cs:lnRef idx="0"/>
    <cs:fillRef idx="0"/>
    <cs:effectRef idx="0"/>
    <cs:fontRef idx="minor">
      <a:schemeClr val="tx1"/>
    </cs:fontRef>
    <cs:spPr>
      <a:ln w="9525">
        <a:solidFill>
          <a:schemeClr val="dk1">
            <a:lumMod val="35000"/>
            <a:lumOff val="65000"/>
          </a:schemeClr>
        </a:solidFill>
      </a:ln>
    </cs:spPr>
  </cs:leaderLine>
  <cs:legend>
    <cs:lnRef idx="0"/>
    <cs:fillRef idx="0"/>
    <cs:effectRef idx="0"/>
    <cs:fontRef idx="minor">
      <a:schemeClr val="dk1">
        <a:lumMod val="50000"/>
        <a:lumOff val="50000"/>
      </a:schemeClr>
    </cs:fontRef>
    <cs:defRPr sz="900" kern="1200"/>
  </cs:legend>
  <cs:plotArea>
    <cs:lnRef idx="0"/>
    <cs:fillRef idx="0"/>
    <cs:effectRef idx="0"/>
    <cs:fontRef idx="minor">
      <a:schemeClr val="tx1"/>
    </cs:fontRef>
  </cs:plotArea>
  <cs:plotArea3D>
    <cs:lnRef idx="0"/>
    <cs:fillRef idx="0"/>
    <cs:effectRef idx="0"/>
    <cs:fontRef idx="minor">
      <a:schemeClr val="tx1"/>
    </cs:fontRef>
  </cs:plotArea3D>
  <cs:seriesAxis>
    <cs:lnRef idx="0"/>
    <cs:fillRef idx="0"/>
    <cs:effectRef idx="0"/>
    <cs:fontRef idx="minor">
      <a:schemeClr val="tx1">
        <a:lumMod val="50000"/>
        <a:lumOff val="50000"/>
      </a:schemeClr>
    </cs:fontRef>
    <cs:spPr>
      <a:ln w="9525">
        <a:solidFill>
          <a:schemeClr val="dk1">
            <a:lumMod val="15000"/>
            <a:lumOff val="85000"/>
          </a:schemeClr>
        </a:solidFill>
      </a:ln>
    </cs:spPr>
    <cs:defRPr sz="900" kern="1200"/>
  </cs:seriesAxis>
  <cs:seriesLine>
    <cs:lnRef idx="0"/>
    <cs:fillRef idx="0"/>
    <cs:effectRef idx="0"/>
    <cs:fontRef idx="minor">
      <a:schemeClr val="tx1"/>
    </cs:fontRef>
    <cs:spPr>
      <a:ln w="9525">
        <a:solidFill>
          <a:schemeClr val="dk1">
            <a:lumMod val="35000"/>
            <a:lumOff val="65000"/>
          </a:schemeClr>
        </a:solidFill>
      </a:ln>
    </cs:spPr>
  </cs:seriesLine>
  <cs:title>
    <cs:lnRef idx="0"/>
    <cs:fillRef idx="0"/>
    <cs:effectRef idx="0"/>
    <cs:fontRef idx="minor">
      <a:schemeClr val="dk1">
        <a:lumMod val="50000"/>
        <a:lumOff val="50000"/>
      </a:schemeClr>
    </cs:fontRef>
    <cs:defRPr sz="1600" b="0" kern="1200" spc="70" baseline="0"/>
  </cs:title>
  <cs:trendline>
    <cs:lnRef idx="0">
      <cs:styleClr val="0"/>
    </cs:lnRef>
    <cs:fillRef idx="0"/>
    <cs:effectRef idx="0"/>
    <cs:fontRef idx="minor">
      <a:schemeClr val="tx1"/>
    </cs:fontRef>
    <cs:spPr>
      <a:ln w="63500" cap="rnd" cmpd="sng" algn="ctr">
        <a:solidFill>
          <a:schemeClr val="phClr">
            <a:alpha val="25000"/>
          </a:schemeClr>
        </a:solidFill>
        <a:round/>
      </a:ln>
    </cs:spPr>
  </cs:trendline>
  <cs:trendlineLabel>
    <cs:lnRef idx="0"/>
    <cs:fillRef idx="0"/>
    <cs:effectRef idx="0"/>
    <cs:fontRef idx="minor">
      <a:schemeClr val="dk1">
        <a:lumMod val="50000"/>
        <a:lumOff val="50000"/>
      </a:schemeClr>
    </cs:fontRef>
    <cs:defRPr sz="900" kern="1200"/>
  </cs:trendlineLabel>
  <cs:upBar>
    <cs:lnRef idx="0"/>
    <cs:fillRef idx="0"/>
    <cs:effectRef idx="0"/>
    <cs:fontRef idx="minor">
      <a:schemeClr val="tx1"/>
    </cs:fontRef>
    <cs:spPr>
      <a:solidFill>
        <a:schemeClr val="lt1"/>
      </a:solidFill>
      <a:ln w="9525">
        <a:solidFill>
          <a:schemeClr val="dk1">
            <a:lumMod val="50000"/>
            <a:lumOff val="50000"/>
          </a:schemeClr>
        </a:solidFill>
      </a:ln>
    </cs:spPr>
  </cs:upBar>
  <cs:valueAxis>
    <cs:lnRef idx="0"/>
    <cs:fillRef idx="0"/>
    <cs:effectRef idx="0"/>
    <cs:fontRef idx="minor">
      <a:schemeClr val="dk1">
        <a:lumMod val="50000"/>
        <a:lumOff val="50000"/>
      </a:schemeClr>
    </cs:fontRef>
    <cs:defRPr sz="9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31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drawing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image" Target="../media/image120.png"/><Relationship Id="rId4" Type="http://schemas.openxmlformats.org/officeDocument/2006/relationships/image" Target="../media/image123.png"/></Relationships>
</file>

<file path=ppt/drawings/_rels/drawing4.xml.rels><?xml version="1.0" encoding="UTF-8" standalone="yes"?>
<Relationships xmlns="http://schemas.openxmlformats.org/package/2006/relationships"><Relationship Id="rId1" Type="http://schemas.openxmlformats.org/officeDocument/2006/relationships/image" Target="../media/image126.jpg"/></Relationships>
</file>

<file path=ppt/drawings/_rels/drawing5.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hyperlink" Target="https://en.wikipedia.org/wiki/Partition_of_Ireland" TargetMode="External"/><Relationship Id="rId1" Type="http://schemas.openxmlformats.org/officeDocument/2006/relationships/image" Target="../media/image161.png"/></Relationships>
</file>

<file path=ppt/drawings/drawing1.xml><?xml version="1.0" encoding="utf-8"?>
<c:userShapes xmlns:c="http://schemas.openxmlformats.org/drawingml/2006/chart">
  <cdr:relSizeAnchor xmlns:cdr="http://schemas.openxmlformats.org/drawingml/2006/chartDrawing">
    <cdr:from>
      <cdr:x>0.29333</cdr:x>
      <cdr:y>0.26852</cdr:y>
    </cdr:from>
    <cdr:to>
      <cdr:x>0.32711</cdr:x>
      <cdr:y>0.30653</cdr:y>
    </cdr:to>
    <cdr:sp macro="" textlink="">
      <cdr:nvSpPr>
        <cdr:cNvPr id="2" name="Oval 1">
          <a:extLst xmlns:a="http://schemas.openxmlformats.org/drawingml/2006/main">
            <a:ext uri="{FF2B5EF4-FFF2-40B4-BE49-F238E27FC236}">
              <a16:creationId xmlns:a16="http://schemas.microsoft.com/office/drawing/2014/main" id="{7A17D690-44FA-D7D8-0B15-51A69BB23795}"/>
            </a:ext>
          </a:extLst>
        </cdr:cNvPr>
        <cdr:cNvSpPr/>
      </cdr:nvSpPr>
      <cdr:spPr>
        <a:xfrm xmlns:a="http://schemas.openxmlformats.org/drawingml/2006/main">
          <a:off x="3550024" y="2431230"/>
          <a:ext cx="408790" cy="344244"/>
        </a:xfrm>
        <a:prstGeom xmlns:a="http://schemas.openxmlformats.org/drawingml/2006/main" prst="ellipse">
          <a:avLst/>
        </a:prstGeom>
        <a:solidFill xmlns:a="http://schemas.openxmlformats.org/drawingml/2006/main">
          <a:schemeClr val="bg1">
            <a:alpha val="50083"/>
          </a:schemeClr>
        </a:solidFill>
        <a:ln xmlns:a="http://schemas.openxmlformats.org/drawingml/2006/main" w="9525" cap="flat">
          <a:solidFill>
            <a:srgbClr val="002060">
              <a:alpha val="74000"/>
            </a:srgbClr>
          </a:solidFill>
          <a:prstDash val="solid"/>
          <a:round/>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overflow" horzOverflow="overflow" vert="horz" wrap="square" lIns="50800" tIns="50800" rIns="50800" bIns="50800" numCol="1" spcCol="38100" rtlCol="0" anchor="ctr">
          <a:spAutoFit/>
        </a:bodyPr>
        <a:lstStyle xmlns:a="http://schemas.openxmlformats.org/drawingml/2006/main"/>
        <a:p xmlns:a="http://schemas.openxmlformats.org/drawingml/2006/main">
          <a:endParaRPr lang="en-US"/>
        </a:p>
      </cdr:txBody>
    </cdr:sp>
  </cdr:relSizeAnchor>
  <cdr:relSizeAnchor xmlns:cdr="http://schemas.openxmlformats.org/drawingml/2006/chartDrawing">
    <cdr:from>
      <cdr:x>0.32533</cdr:x>
      <cdr:y>0.2569</cdr:y>
    </cdr:from>
    <cdr:to>
      <cdr:x>0.37447</cdr:x>
      <cdr:y>0.28607</cdr:y>
    </cdr:to>
    <cdr:sp macro="" textlink="">
      <cdr:nvSpPr>
        <cdr:cNvPr id="3" name="TextBox 2">
          <a:extLst xmlns:a="http://schemas.openxmlformats.org/drawingml/2006/main">
            <a:ext uri="{FF2B5EF4-FFF2-40B4-BE49-F238E27FC236}">
              <a16:creationId xmlns:a16="http://schemas.microsoft.com/office/drawing/2014/main" id="{9DAD78E6-5CC5-9AE6-8238-737C011422C7}"/>
            </a:ext>
          </a:extLst>
        </cdr:cNvPr>
        <cdr:cNvSpPr txBox="1"/>
      </cdr:nvSpPr>
      <cdr:spPr>
        <a:xfrm xmlns:a="http://schemas.openxmlformats.org/drawingml/2006/main">
          <a:off x="3937299" y="2326035"/>
          <a:ext cx="594715"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Overflow="clip" horzOverflow="overflow" vert="horz" wrap="none" lIns="50800" tIns="50800" rIns="50800" bIns="50800" numCol="1" spcCol="38100" rtlCol="0" anchor="ctr">
          <a:spAutoFit/>
        </a:bodyPr>
        <a:lstStyle xmlns:a="http://schemas.openxmlformats.org/drawingml/2006/main"/>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S</a:t>
          </a:r>
          <a:r>
            <a:rPr lang="en-US" sz="1050" dirty="0">
              <a:solidFill>
                <a:srgbClr val="002060"/>
              </a:solidFill>
              <a:latin typeface="Chalkboard"/>
              <a:ea typeface="Chalkboard"/>
              <a:cs typeface="Chalkboard"/>
              <a:sym typeface="Chalkboard"/>
            </a:rPr>
            <a:t>lovenia</a:t>
          </a:r>
          <a:endParaRPr kumimoji="0" lang="en-US" sz="1050" b="0" i="0" u="none" strike="noStrike" cap="none" spc="0" normalizeH="0" baseline="0" dirty="0">
            <a:ln>
              <a:noFill/>
            </a:ln>
            <a:solidFill>
              <a:srgbClr val="002060"/>
            </a:solidFill>
            <a:effectLst/>
            <a:uFillTx/>
            <a:latin typeface="Chalkboard"/>
            <a:ea typeface="Chalkboard"/>
            <a:cs typeface="Chalkboard"/>
            <a:sym typeface="Chalkboard"/>
          </a:endParaRPr>
        </a:p>
      </cdr:txBody>
    </cdr:sp>
  </cdr:relSizeAnchor>
  <cdr:relSizeAnchor xmlns:cdr="http://schemas.openxmlformats.org/drawingml/2006/chartDrawing">
    <cdr:from>
      <cdr:x>0.26268</cdr:x>
      <cdr:y>0.21334</cdr:y>
    </cdr:from>
    <cdr:to>
      <cdr:x>0.3097</cdr:x>
      <cdr:y>0.24252</cdr:y>
    </cdr:to>
    <cdr:sp macro="" textlink="">
      <cdr:nvSpPr>
        <cdr:cNvPr id="4" name="TextBox 1">
          <a:extLst xmlns:a="http://schemas.openxmlformats.org/drawingml/2006/main">
            <a:ext uri="{FF2B5EF4-FFF2-40B4-BE49-F238E27FC236}">
              <a16:creationId xmlns:a16="http://schemas.microsoft.com/office/drawing/2014/main" id="{C3183FA2-0A06-4AE8-E915-B1E7B7B45048}"/>
            </a:ext>
          </a:extLst>
        </cdr:cNvPr>
        <cdr:cNvSpPr txBox="1"/>
      </cdr:nvSpPr>
      <cdr:spPr>
        <a:xfrm xmlns:a="http://schemas.openxmlformats.org/drawingml/2006/main">
          <a:off x="3179080" y="1931663"/>
          <a:ext cx="569067"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Czechia</a:t>
          </a:r>
        </a:p>
      </cdr:txBody>
    </cdr:sp>
  </cdr:relSizeAnchor>
  <cdr:relSizeAnchor xmlns:cdr="http://schemas.openxmlformats.org/drawingml/2006/chartDrawing">
    <cdr:from>
      <cdr:x>0.91555</cdr:x>
      <cdr:y>0.23064</cdr:y>
    </cdr:from>
    <cdr:to>
      <cdr:x>0.96032</cdr:x>
      <cdr:y>0.25982</cdr:y>
    </cdr:to>
    <cdr:sp macro="" textlink="">
      <cdr:nvSpPr>
        <cdr:cNvPr id="5" name="TextBox 1">
          <a:extLst xmlns:a="http://schemas.openxmlformats.org/drawingml/2006/main">
            <a:ext uri="{FF2B5EF4-FFF2-40B4-BE49-F238E27FC236}">
              <a16:creationId xmlns:a16="http://schemas.microsoft.com/office/drawing/2014/main" id="{14F6B82E-1BED-F2A5-0107-BEDE4650F140}"/>
            </a:ext>
          </a:extLst>
        </cdr:cNvPr>
        <cdr:cNvSpPr txBox="1"/>
      </cdr:nvSpPr>
      <cdr:spPr>
        <a:xfrm xmlns:a="http://schemas.openxmlformats.org/drawingml/2006/main">
          <a:off x="11080271" y="2088314"/>
          <a:ext cx="541815"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Ireland</a:t>
          </a:r>
        </a:p>
      </cdr:txBody>
    </cdr:sp>
  </cdr:relSizeAnchor>
  <cdr:relSizeAnchor xmlns:cdr="http://schemas.openxmlformats.org/drawingml/2006/chartDrawing">
    <cdr:from>
      <cdr:x>0.63488</cdr:x>
      <cdr:y>0.13505</cdr:y>
    </cdr:from>
    <cdr:to>
      <cdr:x>0.64336</cdr:x>
      <cdr:y>0.16423</cdr:y>
    </cdr:to>
    <cdr:sp macro="" textlink="">
      <cdr:nvSpPr>
        <cdr:cNvPr id="6" name="TextBox 1">
          <a:extLst xmlns:a="http://schemas.openxmlformats.org/drawingml/2006/main">
            <a:ext uri="{FF2B5EF4-FFF2-40B4-BE49-F238E27FC236}">
              <a16:creationId xmlns:a16="http://schemas.microsoft.com/office/drawing/2014/main" id="{14F6B82E-1BED-F2A5-0107-BEDE4650F140}"/>
            </a:ext>
          </a:extLst>
        </cdr:cNvPr>
        <cdr:cNvSpPr txBox="1"/>
      </cdr:nvSpPr>
      <cdr:spPr>
        <a:xfrm xmlns:a="http://schemas.openxmlformats.org/drawingml/2006/main">
          <a:off x="7683546" y="1222780"/>
          <a:ext cx="102657"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endParaRPr kumimoji="0" lang="en-US" sz="1050" b="0" i="0" u="none" strike="noStrike" cap="none" spc="0" normalizeH="0" baseline="0" dirty="0">
            <a:ln>
              <a:noFill/>
            </a:ln>
            <a:solidFill>
              <a:srgbClr val="002060"/>
            </a:solidFill>
            <a:effectLst/>
            <a:uFillTx/>
            <a:latin typeface="Chalkboard"/>
            <a:ea typeface="Chalkboard"/>
            <a:cs typeface="Chalkboard"/>
            <a:sym typeface="Chalkboard"/>
          </a:endParaRPr>
        </a:p>
      </cdr:txBody>
    </cdr:sp>
  </cdr:relSizeAnchor>
  <cdr:relSizeAnchor xmlns:cdr="http://schemas.openxmlformats.org/drawingml/2006/chartDrawing">
    <cdr:from>
      <cdr:x>0.83174</cdr:x>
      <cdr:y>0.16686</cdr:y>
    </cdr:from>
    <cdr:to>
      <cdr:x>0.87784</cdr:x>
      <cdr:y>0.19604</cdr:y>
    </cdr:to>
    <cdr:sp macro="" textlink="">
      <cdr:nvSpPr>
        <cdr:cNvPr id="7" name="TextBox 1">
          <a:extLst xmlns:a="http://schemas.openxmlformats.org/drawingml/2006/main">
            <a:ext uri="{FF2B5EF4-FFF2-40B4-BE49-F238E27FC236}">
              <a16:creationId xmlns:a16="http://schemas.microsoft.com/office/drawing/2014/main" id="{B0FBAA4B-518F-0CD1-C282-AAEE18C6BECA}"/>
            </a:ext>
          </a:extLst>
        </cdr:cNvPr>
        <cdr:cNvSpPr txBox="1"/>
      </cdr:nvSpPr>
      <cdr:spPr>
        <a:xfrm xmlns:a="http://schemas.openxmlformats.org/drawingml/2006/main">
          <a:off x="10066065" y="1510839"/>
          <a:ext cx="557845" cy="264175"/>
        </a:xfrm>
        <a:prstGeom xmlns:a="http://schemas.openxmlformats.org/drawingml/2006/main" prst="rect">
          <a:avLst/>
        </a:prstGeom>
        <a:noFill xmlns:a="http://schemas.openxmlformats.org/drawingml/2006/main"/>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Norway</a:t>
          </a:r>
        </a:p>
      </cdr:txBody>
    </cdr:sp>
  </cdr:relSizeAnchor>
  <cdr:relSizeAnchor xmlns:cdr="http://schemas.openxmlformats.org/drawingml/2006/chartDrawing">
    <cdr:from>
      <cdr:x>0.50991</cdr:x>
      <cdr:y>0.13997</cdr:y>
    </cdr:from>
    <cdr:to>
      <cdr:x>0.55468</cdr:x>
      <cdr:y>0.17</cdr:y>
    </cdr:to>
    <cdr:sp macro="" textlink="">
      <cdr:nvSpPr>
        <cdr:cNvPr id="8" name="TextBox 1">
          <a:extLst xmlns:a="http://schemas.openxmlformats.org/drawingml/2006/main">
            <a:ext uri="{FF2B5EF4-FFF2-40B4-BE49-F238E27FC236}">
              <a16:creationId xmlns:a16="http://schemas.microsoft.com/office/drawing/2014/main" id="{573BDDB3-4FC6-BDB3-8332-E40257517088}"/>
            </a:ext>
          </a:extLst>
        </cdr:cNvPr>
        <cdr:cNvSpPr txBox="1"/>
      </cdr:nvSpPr>
      <cdr:spPr>
        <a:xfrm xmlns:a="http://schemas.openxmlformats.org/drawingml/2006/main">
          <a:off x="6171086" y="1267336"/>
          <a:ext cx="541815" cy="271869"/>
        </a:xfrm>
        <a:prstGeom xmlns:a="http://schemas.openxmlformats.org/drawingml/2006/main" prst="rect">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2060"/>
              </a:solidFill>
              <a:effectLst/>
              <a:uFillTx/>
              <a:latin typeface="Chalkboard"/>
              <a:ea typeface="Chalkboard"/>
              <a:cs typeface="Chalkboard"/>
              <a:sym typeface="Chalkboard"/>
            </a:rPr>
            <a:t>Finland</a:t>
          </a:r>
        </a:p>
      </cdr:txBody>
    </cdr:sp>
  </cdr:relSizeAnchor>
  <cdr:relSizeAnchor xmlns:cdr="http://schemas.openxmlformats.org/drawingml/2006/chartDrawing">
    <cdr:from>
      <cdr:x>0.63677</cdr:x>
      <cdr:y>0.12657</cdr:y>
    </cdr:from>
    <cdr:to>
      <cdr:x>0.69081</cdr:x>
      <cdr:y>0.1566</cdr:y>
    </cdr:to>
    <cdr:sp macro="" textlink="">
      <cdr:nvSpPr>
        <cdr:cNvPr id="9" name="TextBox 1">
          <a:extLst xmlns:a="http://schemas.openxmlformats.org/drawingml/2006/main">
            <a:ext uri="{FF2B5EF4-FFF2-40B4-BE49-F238E27FC236}">
              <a16:creationId xmlns:a16="http://schemas.microsoft.com/office/drawing/2014/main" id="{0C7D0270-7F64-CBAC-3F4A-9C40F1477D32}"/>
            </a:ext>
          </a:extLst>
        </cdr:cNvPr>
        <cdr:cNvSpPr txBox="1"/>
      </cdr:nvSpPr>
      <cdr:spPr>
        <a:xfrm xmlns:a="http://schemas.openxmlformats.org/drawingml/2006/main">
          <a:off x="7706442" y="1146014"/>
          <a:ext cx="654025" cy="271869"/>
        </a:xfrm>
        <a:prstGeom xmlns:a="http://schemas.openxmlformats.org/drawingml/2006/main" prst="rect">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2060"/>
              </a:solidFill>
              <a:effectLst/>
              <a:uFillTx/>
              <a:latin typeface="Chalkboard"/>
              <a:ea typeface="Chalkboard"/>
              <a:cs typeface="Chalkboard"/>
              <a:sym typeface="Chalkboard"/>
            </a:rPr>
            <a:t>Denmark</a:t>
          </a:r>
        </a:p>
      </cdr:txBody>
    </cdr:sp>
  </cdr:relSizeAnchor>
  <cdr:relSizeAnchor xmlns:cdr="http://schemas.openxmlformats.org/drawingml/2006/chartDrawing">
    <cdr:from>
      <cdr:x>0.07297</cdr:x>
      <cdr:y>0.22979</cdr:y>
    </cdr:from>
    <cdr:to>
      <cdr:x>0.12953</cdr:x>
      <cdr:y>0.25982</cdr:y>
    </cdr:to>
    <cdr:sp macro="" textlink="">
      <cdr:nvSpPr>
        <cdr:cNvPr id="10" name="TextBox 1">
          <a:extLst xmlns:a="http://schemas.openxmlformats.org/drawingml/2006/main">
            <a:ext uri="{FF2B5EF4-FFF2-40B4-BE49-F238E27FC236}">
              <a16:creationId xmlns:a16="http://schemas.microsoft.com/office/drawing/2014/main" id="{D07892F3-E3E0-F4A0-3F68-30DAA0FC484E}"/>
            </a:ext>
          </a:extLst>
        </cdr:cNvPr>
        <cdr:cNvSpPr txBox="1"/>
      </cdr:nvSpPr>
      <cdr:spPr>
        <a:xfrm xmlns:a="http://schemas.openxmlformats.org/drawingml/2006/main">
          <a:off x="883105" y="2080620"/>
          <a:ext cx="684483" cy="271869"/>
        </a:xfrm>
        <a:prstGeom xmlns:a="http://schemas.openxmlformats.org/drawingml/2006/main" prst="rect">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2060"/>
              </a:solidFill>
              <a:effectLst/>
              <a:uFillTx/>
              <a:latin typeface="Chalkboard"/>
              <a:ea typeface="Chalkboard"/>
              <a:cs typeface="Chalkboard"/>
              <a:sym typeface="Chalkboard"/>
            </a:rPr>
            <a:t>Lithuania</a:t>
          </a:r>
        </a:p>
      </cdr:txBody>
    </cdr:sp>
  </cdr:relSizeAnchor>
  <cdr:relSizeAnchor xmlns:cdr="http://schemas.openxmlformats.org/drawingml/2006/chartDrawing">
    <cdr:from>
      <cdr:x>0.06739</cdr:x>
      <cdr:y>0.79976</cdr:y>
    </cdr:from>
    <cdr:to>
      <cdr:x>0.11401</cdr:x>
      <cdr:y>0.82979</cdr:y>
    </cdr:to>
    <cdr:sp macro="" textlink="">
      <cdr:nvSpPr>
        <cdr:cNvPr id="11" name="TextBox 1">
          <a:extLst xmlns:a="http://schemas.openxmlformats.org/drawingml/2006/main">
            <a:ext uri="{FF2B5EF4-FFF2-40B4-BE49-F238E27FC236}">
              <a16:creationId xmlns:a16="http://schemas.microsoft.com/office/drawing/2014/main" id="{84A38FFA-3D9B-D788-6363-5470B52A3E9B}"/>
            </a:ext>
          </a:extLst>
        </cdr:cNvPr>
        <cdr:cNvSpPr txBox="1"/>
      </cdr:nvSpPr>
      <cdr:spPr>
        <a:xfrm xmlns:a="http://schemas.openxmlformats.org/drawingml/2006/main">
          <a:off x="815571" y="7241302"/>
          <a:ext cx="564257" cy="271869"/>
        </a:xfrm>
        <a:prstGeom xmlns:a="http://schemas.openxmlformats.org/drawingml/2006/main" prst="rect">
          <a:avLst/>
        </a:prstGeom>
        <a:solidFill xmlns:a="http://schemas.openxmlformats.org/drawingml/2006/main">
          <a:schemeClr val="bg1"/>
        </a:solidFill>
        <a:ln xmlns:a="http://schemas.openxmlformats.org/drawingml/2006/main" w="12700" cap="flat">
          <a:noFill/>
          <a:miter lim="400000"/>
        </a:ln>
        <a:effectLst xmlns:a="http://schemas.openxmlformats.org/drawingml/2006/main"/>
        <a:sp3d xmlns:a="http://schemas.openxmlformats.org/drawingml/2006/mai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none"/>
      </cdr:style>
      <cdr:txBody>
        <a:bodyPr xmlns:a="http://schemas.openxmlformats.org/drawingml/2006/main" rot="0" spcFirstLastPara="1" vert="horz" wrap="none" lIns="50800" tIns="50800" rIns="50800" bIns="50800" numCol="1" spcCol="38100" rtlCol="0" anchor="ctr">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marL="0" marR="0" indent="0" algn="l" defTabSz="4572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dirty="0">
              <a:ln>
                <a:noFill/>
              </a:ln>
              <a:solidFill>
                <a:srgbClr val="002060"/>
              </a:solidFill>
              <a:effectLst/>
              <a:uFillTx/>
              <a:latin typeface="Chalkboard"/>
              <a:ea typeface="Chalkboard"/>
              <a:cs typeface="Chalkboard"/>
              <a:sym typeface="Chalkboard"/>
            </a:rPr>
            <a:t>Zambia</a:t>
          </a:r>
        </a:p>
      </cdr:txBody>
    </cdr:sp>
  </cdr:relSizeAnchor>
</c:userShapes>
</file>

<file path=ppt/drawings/drawing2.xml><?xml version="1.0" encoding="utf-8"?>
<c:userShapes xmlns:c="http://schemas.openxmlformats.org/drawingml/2006/chart">
  <cdr:relSizeAnchor xmlns:cdr="http://schemas.openxmlformats.org/drawingml/2006/chartDrawing">
    <cdr:from>
      <cdr:x>0.806</cdr:x>
      <cdr:y>0.15025</cdr:y>
    </cdr:from>
    <cdr:to>
      <cdr:x>0.81775</cdr:x>
      <cdr:y>0.183</cdr:y>
    </cdr:to>
    <cdr:sp macro="" textlink="">
      <cdr:nvSpPr>
        <cdr:cNvPr id="1025" name="Text Box 1"/>
        <cdr:cNvSpPr txBox="1">
          <a:spLocks xmlns:a="http://schemas.openxmlformats.org/drawingml/2006/main" noChangeArrowheads="1"/>
        </cdr:cNvSpPr>
      </cdr:nvSpPr>
      <cdr:spPr bwMode="auto">
        <a:xfrm xmlns:a="http://schemas.openxmlformats.org/drawingml/2006/main">
          <a:off x="6909435" y="875852"/>
          <a:ext cx="100727" cy="190910"/>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a:lstStyle xmlns:a="http://schemas.openxmlformats.org/drawingml/2006/main"/>
        <a:p xmlns:a="http://schemas.openxmlformats.org/drawingml/2006/main">
          <a:endParaRPr lang="en-US"/>
        </a:p>
      </cdr:txBody>
    </cdr:sp>
  </cdr:relSizeAnchor>
  <cdr:relSizeAnchor xmlns:cdr="http://schemas.openxmlformats.org/drawingml/2006/chartDrawing">
    <cdr:from>
      <cdr:x>0.19392</cdr:x>
      <cdr:y>0.18302</cdr:y>
    </cdr:from>
    <cdr:to>
      <cdr:x>0.27529</cdr:x>
      <cdr:y>0.25259</cdr:y>
    </cdr:to>
    <cdr:sp macro="" textlink="">
      <cdr:nvSpPr>
        <cdr:cNvPr id="7" name="Text Box 2"/>
        <cdr:cNvSpPr txBox="1">
          <a:spLocks xmlns:a="http://schemas.openxmlformats.org/drawingml/2006/main" noChangeArrowheads="1"/>
        </cdr:cNvSpPr>
      </cdr:nvSpPr>
      <cdr:spPr bwMode="auto">
        <a:xfrm xmlns:a="http://schemas.openxmlformats.org/drawingml/2006/main">
          <a:off x="1231581" y="947406"/>
          <a:ext cx="516785" cy="36012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dirty="0">
              <a:solidFill>
                <a:srgbClr val="000000"/>
              </a:solidFill>
              <a:latin typeface="Arial"/>
              <a:ea typeface="Arial"/>
              <a:cs typeface="Arial"/>
            </a:rPr>
            <a:t>Financial</a:t>
          </a:r>
        </a:p>
        <a:p xmlns:a="http://schemas.openxmlformats.org/drawingml/2006/main">
          <a:pPr algn="ctr" rtl="0">
            <a:defRPr sz="1000"/>
          </a:pPr>
          <a:r>
            <a:rPr lang="en-US" sz="1200" b="1" i="0" strike="noStrike" dirty="0">
              <a:solidFill>
                <a:srgbClr val="000000"/>
              </a:solidFill>
              <a:latin typeface="Arial"/>
              <a:ea typeface="Arial"/>
              <a:cs typeface="Arial"/>
            </a:rPr>
            <a:t>Capital</a:t>
          </a:r>
        </a:p>
      </cdr:txBody>
    </cdr:sp>
  </cdr:relSizeAnchor>
  <cdr:relSizeAnchor xmlns:cdr="http://schemas.openxmlformats.org/drawingml/2006/chartDrawing">
    <cdr:from>
      <cdr:x>0.7749</cdr:x>
      <cdr:y>0.62093</cdr:y>
    </cdr:from>
    <cdr:to>
      <cdr:x>0.83856</cdr:x>
      <cdr:y>0.69075</cdr:y>
    </cdr:to>
    <cdr:sp macro="" textlink="">
      <cdr:nvSpPr>
        <cdr:cNvPr id="8" name="Text Box 3"/>
        <cdr:cNvSpPr txBox="1">
          <a:spLocks xmlns:a="http://schemas.openxmlformats.org/drawingml/2006/main" noChangeArrowheads="1"/>
        </cdr:cNvSpPr>
      </cdr:nvSpPr>
      <cdr:spPr bwMode="auto">
        <a:xfrm xmlns:a="http://schemas.openxmlformats.org/drawingml/2006/main">
          <a:off x="6638553" y="3623959"/>
          <a:ext cx="549994" cy="392415"/>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a:solidFill>
                <a:srgbClr val="000000"/>
              </a:solidFill>
              <a:latin typeface="Arial"/>
              <a:ea typeface="Arial"/>
              <a:cs typeface="Arial"/>
            </a:rPr>
            <a:t>Social</a:t>
          </a:r>
        </a:p>
        <a:p xmlns:a="http://schemas.openxmlformats.org/drawingml/2006/main">
          <a:pPr algn="ctr" rtl="0">
            <a:defRPr sz="1000"/>
          </a:pPr>
          <a:r>
            <a:rPr lang="en-US" sz="1200" b="1" i="0" strike="noStrike">
              <a:solidFill>
                <a:srgbClr val="000000"/>
              </a:solidFill>
              <a:latin typeface="Arial"/>
              <a:ea typeface="Arial"/>
              <a:cs typeface="Arial"/>
            </a:rPr>
            <a:t>Capital</a:t>
          </a:r>
        </a:p>
      </cdr:txBody>
    </cdr:sp>
  </cdr:relSizeAnchor>
  <cdr:relSizeAnchor xmlns:cdr="http://schemas.openxmlformats.org/drawingml/2006/chartDrawing">
    <cdr:from>
      <cdr:x>0.65606</cdr:x>
      <cdr:y>0.15927</cdr:y>
    </cdr:from>
    <cdr:to>
      <cdr:x>0.72121</cdr:x>
      <cdr:y>0.22659</cdr:y>
    </cdr:to>
    <cdr:sp macro="" textlink="">
      <cdr:nvSpPr>
        <cdr:cNvPr id="9" name="Text Box 4"/>
        <cdr:cNvSpPr txBox="1">
          <a:spLocks xmlns:a="http://schemas.openxmlformats.org/drawingml/2006/main" noChangeArrowheads="1"/>
        </cdr:cNvSpPr>
      </cdr:nvSpPr>
      <cdr:spPr bwMode="auto">
        <a:xfrm xmlns:a="http://schemas.openxmlformats.org/drawingml/2006/main">
          <a:off x="4166695" y="824468"/>
          <a:ext cx="413771" cy="348478"/>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dirty="0">
              <a:solidFill>
                <a:srgbClr val="000000"/>
              </a:solidFill>
              <a:latin typeface="Arial"/>
              <a:ea typeface="Arial"/>
              <a:cs typeface="Arial"/>
            </a:rPr>
            <a:t>Human</a:t>
          </a:r>
        </a:p>
        <a:p xmlns:a="http://schemas.openxmlformats.org/drawingml/2006/main">
          <a:pPr algn="ctr" rtl="0">
            <a:defRPr sz="1000"/>
          </a:pPr>
          <a:r>
            <a:rPr lang="en-US" sz="1200" b="1" i="0" strike="noStrike" dirty="0">
              <a:solidFill>
                <a:srgbClr val="000000"/>
              </a:solidFill>
              <a:latin typeface="Arial"/>
              <a:ea typeface="Arial"/>
              <a:cs typeface="Arial"/>
            </a:rPr>
            <a:t>Capital</a:t>
          </a:r>
        </a:p>
      </cdr:txBody>
    </cdr:sp>
  </cdr:relSizeAnchor>
  <cdr:relSizeAnchor xmlns:cdr="http://schemas.openxmlformats.org/drawingml/2006/chartDrawing">
    <cdr:from>
      <cdr:x>0.43922</cdr:x>
      <cdr:y>0.93268</cdr:y>
    </cdr:from>
    <cdr:to>
      <cdr:x>0.50537</cdr:x>
      <cdr:y>1</cdr:y>
    </cdr:to>
    <cdr:sp macro="" textlink="">
      <cdr:nvSpPr>
        <cdr:cNvPr id="10" name="Text Box 5"/>
        <cdr:cNvSpPr txBox="1">
          <a:spLocks xmlns:a="http://schemas.openxmlformats.org/drawingml/2006/main" noChangeArrowheads="1"/>
        </cdr:cNvSpPr>
      </cdr:nvSpPr>
      <cdr:spPr bwMode="auto">
        <a:xfrm xmlns:a="http://schemas.openxmlformats.org/drawingml/2006/main">
          <a:off x="2625421" y="3926472"/>
          <a:ext cx="395410" cy="28340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dirty="0">
              <a:solidFill>
                <a:srgbClr val="000000"/>
              </a:solidFill>
              <a:latin typeface="Arial"/>
              <a:ea typeface="Arial"/>
              <a:cs typeface="Arial"/>
            </a:rPr>
            <a:t>Natural </a:t>
          </a:r>
        </a:p>
        <a:p xmlns:a="http://schemas.openxmlformats.org/drawingml/2006/main">
          <a:pPr algn="ctr" rtl="0">
            <a:defRPr sz="1000"/>
          </a:pPr>
          <a:r>
            <a:rPr lang="en-US" sz="1200" b="1" i="0" strike="noStrike" dirty="0">
              <a:solidFill>
                <a:srgbClr val="000000"/>
              </a:solidFill>
              <a:latin typeface="Arial"/>
              <a:ea typeface="Arial"/>
              <a:cs typeface="Arial"/>
            </a:rPr>
            <a:t>Capital</a:t>
          </a:r>
        </a:p>
      </cdr:txBody>
    </cdr:sp>
  </cdr:relSizeAnchor>
  <cdr:relSizeAnchor xmlns:cdr="http://schemas.openxmlformats.org/drawingml/2006/chartDrawing">
    <cdr:from>
      <cdr:x>0.11116</cdr:x>
      <cdr:y>0.72747</cdr:y>
    </cdr:from>
    <cdr:to>
      <cdr:x>0.17507</cdr:x>
      <cdr:y>0.79729</cdr:y>
    </cdr:to>
    <cdr:sp macro="" textlink="">
      <cdr:nvSpPr>
        <cdr:cNvPr id="11" name="Text Box 6"/>
        <cdr:cNvSpPr txBox="1">
          <a:spLocks xmlns:a="http://schemas.openxmlformats.org/drawingml/2006/main" noChangeArrowheads="1"/>
        </cdr:cNvSpPr>
      </cdr:nvSpPr>
      <cdr:spPr bwMode="auto">
        <a:xfrm xmlns:a="http://schemas.openxmlformats.org/drawingml/2006/main">
          <a:off x="664449" y="3298337"/>
          <a:ext cx="382020" cy="31656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none" lIns="18288" tIns="22860" rIns="18288" bIns="0" anchor="t" upright="1">
          <a:spAutoFit/>
        </a:bodyPr>
        <a:lstStyle xmlns:a="http://schemas.openxmlformats.org/drawingml/2006/main">
          <a:lvl1pPr marL="0" indent="0">
            <a:defRPr sz="1100">
              <a:latin typeface="Calibri"/>
            </a:defRPr>
          </a:lvl1pPr>
          <a:lvl2pPr marL="457200" indent="0">
            <a:defRPr sz="1100">
              <a:latin typeface="Calibri"/>
            </a:defRPr>
          </a:lvl2pPr>
          <a:lvl3pPr marL="914400" indent="0">
            <a:defRPr sz="1100">
              <a:latin typeface="Calibri"/>
            </a:defRPr>
          </a:lvl3pPr>
          <a:lvl4pPr marL="1371600" indent="0">
            <a:defRPr sz="1100">
              <a:latin typeface="Calibri"/>
            </a:defRPr>
          </a:lvl4pPr>
          <a:lvl5pPr marL="1828800" indent="0">
            <a:defRPr sz="1100">
              <a:latin typeface="Calibri"/>
            </a:defRPr>
          </a:lvl5pPr>
          <a:lvl6pPr marL="2286000" indent="0">
            <a:defRPr sz="1100">
              <a:latin typeface="Calibri"/>
            </a:defRPr>
          </a:lvl6pPr>
          <a:lvl7pPr marL="2743200" indent="0">
            <a:defRPr sz="1100">
              <a:latin typeface="Calibri"/>
            </a:defRPr>
          </a:lvl7pPr>
          <a:lvl8pPr marL="3200400" indent="0">
            <a:defRPr sz="1100">
              <a:latin typeface="Calibri"/>
            </a:defRPr>
          </a:lvl8pPr>
          <a:lvl9pPr marL="3657600" indent="0">
            <a:defRPr sz="1100">
              <a:latin typeface="Calibri"/>
            </a:defRPr>
          </a:lvl9pPr>
        </a:lstStyle>
        <a:p xmlns:a="http://schemas.openxmlformats.org/drawingml/2006/main">
          <a:pPr algn="ctr" rtl="0">
            <a:defRPr sz="1000"/>
          </a:pPr>
          <a:r>
            <a:rPr lang="en-US" sz="1200" b="1" i="0" strike="noStrike" dirty="0">
              <a:solidFill>
                <a:srgbClr val="000000"/>
              </a:solidFill>
              <a:latin typeface="Arial"/>
              <a:ea typeface="Arial"/>
              <a:cs typeface="Arial"/>
            </a:rPr>
            <a:t>Built</a:t>
          </a:r>
        </a:p>
        <a:p xmlns:a="http://schemas.openxmlformats.org/drawingml/2006/main">
          <a:pPr algn="ctr" rtl="0">
            <a:defRPr sz="1000"/>
          </a:pPr>
          <a:r>
            <a:rPr lang="en-US" sz="1200" b="1" i="0" strike="noStrike" dirty="0">
              <a:solidFill>
                <a:srgbClr val="000000"/>
              </a:solidFill>
              <a:latin typeface="Arial"/>
              <a:ea typeface="Arial"/>
              <a:cs typeface="Arial"/>
            </a:rPr>
            <a:t>Capital</a:t>
          </a:r>
        </a:p>
      </cdr:txBody>
    </cdr:sp>
  </cdr:relSizeAnchor>
</c:userShapes>
</file>

<file path=ppt/drawings/drawing3.xml><?xml version="1.0" encoding="utf-8"?>
<c:userShapes xmlns:c="http://schemas.openxmlformats.org/drawingml/2006/chart">
  <cdr:relSizeAnchor xmlns:cdr="http://schemas.openxmlformats.org/drawingml/2006/chartDrawing">
    <cdr:from>
      <cdr:x>0.43623</cdr:x>
      <cdr:y>0.89623</cdr:y>
    </cdr:from>
    <cdr:to>
      <cdr:x>0.51147</cdr:x>
      <cdr:y>1</cdr:y>
    </cdr:to>
    <cdr:pic>
      <cdr:nvPicPr>
        <cdr:cNvPr id="5" name="Graphic 4" descr="Heart">
          <a:extLst xmlns:a="http://schemas.openxmlformats.org/drawingml/2006/main">
            <a:ext uri="{FF2B5EF4-FFF2-40B4-BE49-F238E27FC236}">
              <a16:creationId xmlns:a16="http://schemas.microsoft.com/office/drawing/2014/main" id="{CBA256B8-145A-8D41-92C1-C31FBEF29C9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4702523" y="7568048"/>
          <a:ext cx="811081" cy="876266"/>
        </a:xfrm>
        <a:prstGeom xmlns:a="http://schemas.openxmlformats.org/drawingml/2006/main" prst="rect">
          <a:avLst/>
        </a:prstGeom>
      </cdr:spPr>
    </cdr:pic>
  </cdr:relSizeAnchor>
  <cdr:relSizeAnchor xmlns:cdr="http://schemas.openxmlformats.org/drawingml/2006/chartDrawing">
    <cdr:from>
      <cdr:x>0.43829</cdr:x>
      <cdr:y>0.1049</cdr:y>
    </cdr:from>
    <cdr:to>
      <cdr:x>0.51586</cdr:x>
      <cdr:y>0.20015</cdr:y>
    </cdr:to>
    <cdr:pic>
      <cdr:nvPicPr>
        <cdr:cNvPr id="7" name="Graphic 6" descr="Grinning Face with No Fill">
          <a:extLst xmlns:a="http://schemas.openxmlformats.org/drawingml/2006/main">
            <a:ext uri="{FF2B5EF4-FFF2-40B4-BE49-F238E27FC236}">
              <a16:creationId xmlns:a16="http://schemas.microsoft.com/office/drawing/2014/main" id="{4B345153-A1D6-8A42-9C8E-3C23FC251D5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2"/>
        <a:stretch xmlns:a="http://schemas.openxmlformats.org/drawingml/2006/main">
          <a:fillRect/>
        </a:stretch>
      </cdr:blipFill>
      <cdr:spPr>
        <a:xfrm xmlns:a="http://schemas.openxmlformats.org/drawingml/2006/main">
          <a:off x="4126154" y="820369"/>
          <a:ext cx="730181" cy="745005"/>
        </a:xfrm>
        <a:prstGeom xmlns:a="http://schemas.openxmlformats.org/drawingml/2006/main" prst="rect">
          <a:avLst/>
        </a:prstGeom>
      </cdr:spPr>
    </cdr:pic>
  </cdr:relSizeAnchor>
  <cdr:relSizeAnchor xmlns:cdr="http://schemas.openxmlformats.org/drawingml/2006/chartDrawing">
    <cdr:from>
      <cdr:x>0.06142</cdr:x>
      <cdr:y>0.42075</cdr:y>
    </cdr:from>
    <cdr:to>
      <cdr:x>0.11888</cdr:x>
      <cdr:y>0.5</cdr:y>
    </cdr:to>
    <cdr:pic>
      <cdr:nvPicPr>
        <cdr:cNvPr id="9" name="Graphic 8" descr="Run">
          <a:extLst xmlns:a="http://schemas.openxmlformats.org/drawingml/2006/main">
            <a:ext uri="{FF2B5EF4-FFF2-40B4-BE49-F238E27FC236}">
              <a16:creationId xmlns:a16="http://schemas.microsoft.com/office/drawing/2014/main" id="{778DB060-B584-F14C-B584-3C0673BDD2C2}"/>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stretch xmlns:a="http://schemas.openxmlformats.org/drawingml/2006/main">
          <a:fillRect/>
        </a:stretch>
      </cdr:blipFill>
      <cdr:spPr>
        <a:xfrm xmlns:a="http://schemas.openxmlformats.org/drawingml/2006/main">
          <a:off x="533412" y="2648530"/>
          <a:ext cx="499035" cy="498861"/>
        </a:xfrm>
        <a:prstGeom xmlns:a="http://schemas.openxmlformats.org/drawingml/2006/main" prst="rect">
          <a:avLst/>
        </a:prstGeom>
      </cdr:spPr>
    </cdr:pic>
  </cdr:relSizeAnchor>
  <cdr:relSizeAnchor xmlns:cdr="http://schemas.openxmlformats.org/drawingml/2006/chartDrawing">
    <cdr:from>
      <cdr:x>0.51592</cdr:x>
      <cdr:y>0.12325</cdr:y>
    </cdr:from>
    <cdr:to>
      <cdr:x>0.62134</cdr:x>
      <cdr:y>0.16573</cdr:y>
    </cdr:to>
    <cdr:sp macro="" textlink="">
      <cdr:nvSpPr>
        <cdr:cNvPr id="2" name="TextBox 1"/>
        <cdr:cNvSpPr txBox="1"/>
      </cdr:nvSpPr>
      <cdr:spPr>
        <a:xfrm xmlns:a="http://schemas.openxmlformats.org/drawingml/2006/main">
          <a:off x="4856905" y="892413"/>
          <a:ext cx="992438" cy="30757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t>Intellect-Mind</a:t>
          </a:r>
        </a:p>
      </cdr:txBody>
    </cdr:sp>
  </cdr:relSizeAnchor>
  <cdr:relSizeAnchor xmlns:cdr="http://schemas.openxmlformats.org/drawingml/2006/chartDrawing">
    <cdr:from>
      <cdr:x>0.85716</cdr:x>
      <cdr:y>0.54933</cdr:y>
    </cdr:from>
    <cdr:to>
      <cdr:x>0.9495</cdr:x>
      <cdr:y>0.59181</cdr:y>
    </cdr:to>
    <cdr:sp macro="" textlink="">
      <cdr:nvSpPr>
        <cdr:cNvPr id="13" name="TextBox 1"/>
        <cdr:cNvSpPr txBox="1"/>
      </cdr:nvSpPr>
      <cdr:spPr>
        <a:xfrm xmlns:a="http://schemas.openxmlformats.org/drawingml/2006/main">
          <a:off x="8069407" y="3977380"/>
          <a:ext cx="869301" cy="30757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Spiritual-Soul</a:t>
          </a:r>
        </a:p>
      </cdr:txBody>
    </cdr:sp>
  </cdr:relSizeAnchor>
  <cdr:relSizeAnchor xmlns:cdr="http://schemas.openxmlformats.org/drawingml/2006/chartDrawing">
    <cdr:from>
      <cdr:x>0.03042</cdr:x>
      <cdr:y>0.5</cdr:y>
    </cdr:from>
    <cdr:to>
      <cdr:x>0.12276</cdr:x>
      <cdr:y>0.54248</cdr:y>
    </cdr:to>
    <cdr:sp macro="" textlink="">
      <cdr:nvSpPr>
        <cdr:cNvPr id="14" name="TextBox 1"/>
        <cdr:cNvSpPr txBox="1"/>
      </cdr:nvSpPr>
      <cdr:spPr>
        <a:xfrm xmlns:a="http://schemas.openxmlformats.org/drawingml/2006/main">
          <a:off x="264216" y="3147391"/>
          <a:ext cx="801965" cy="26740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Physical-Body</a:t>
          </a:r>
        </a:p>
      </cdr:txBody>
    </cdr:sp>
  </cdr:relSizeAnchor>
  <cdr:relSizeAnchor xmlns:cdr="http://schemas.openxmlformats.org/drawingml/2006/chartDrawing">
    <cdr:from>
      <cdr:x>0.53285</cdr:x>
      <cdr:y>0.95215</cdr:y>
    </cdr:from>
    <cdr:to>
      <cdr:x>0.70696</cdr:x>
      <cdr:y>0.99616</cdr:y>
    </cdr:to>
    <cdr:sp macro="" textlink="">
      <cdr:nvSpPr>
        <cdr:cNvPr id="15" name="TextBox 1"/>
        <cdr:cNvSpPr txBox="1"/>
      </cdr:nvSpPr>
      <cdr:spPr>
        <a:xfrm xmlns:a="http://schemas.openxmlformats.org/drawingml/2006/main">
          <a:off x="5297168" y="7661645"/>
          <a:ext cx="1730943" cy="35418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100" dirty="0"/>
            <a:t>Heart-</a:t>
          </a:r>
          <a:r>
            <a:rPr lang="en-US" sz="1100" baseline="0" dirty="0"/>
            <a:t> E</a:t>
          </a:r>
          <a:r>
            <a:rPr lang="en-US" sz="1100" dirty="0"/>
            <a:t>motional</a:t>
          </a:r>
        </a:p>
      </cdr:txBody>
    </cdr:sp>
  </cdr:relSizeAnchor>
  <cdr:relSizeAnchor xmlns:cdr="http://schemas.openxmlformats.org/drawingml/2006/chartDrawing">
    <cdr:from>
      <cdr:x>0.87659</cdr:x>
      <cdr:y>0.43551</cdr:y>
    </cdr:from>
    <cdr:to>
      <cdr:x>0.95024</cdr:x>
      <cdr:y>0.53716</cdr:y>
    </cdr:to>
    <cdr:pic>
      <cdr:nvPicPr>
        <cdr:cNvPr id="6" name="Graphic 5" descr="Feather outline">
          <a:extLst xmlns:a="http://schemas.openxmlformats.org/drawingml/2006/main">
            <a:ext uri="{FF2B5EF4-FFF2-40B4-BE49-F238E27FC236}">
              <a16:creationId xmlns:a16="http://schemas.microsoft.com/office/drawing/2014/main" id="{9F4601B3-7355-0A42-B22D-17BF8AA2B5CD}"/>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4"/>
        <a:stretch xmlns:a="http://schemas.openxmlformats.org/drawingml/2006/main">
          <a:fillRect/>
        </a:stretch>
      </cdr:blipFill>
      <cdr:spPr>
        <a:xfrm xmlns:a="http://schemas.openxmlformats.org/drawingml/2006/main">
          <a:off x="8252310" y="3153227"/>
          <a:ext cx="693351" cy="735984"/>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0.86734</cdr:x>
      <cdr:y>0.9375</cdr:y>
    </cdr:from>
    <cdr:to>
      <cdr:x>0.98198</cdr:x>
      <cdr:y>0.98437</cdr:y>
    </cdr:to>
    <cdr:pic>
      <cdr:nvPicPr>
        <cdr:cNvPr id="4" name="Picture 3">
          <a:extLst xmlns:a="http://schemas.openxmlformats.org/drawingml/2006/main">
            <a:ext uri="{FF2B5EF4-FFF2-40B4-BE49-F238E27FC236}">
              <a16:creationId xmlns:a16="http://schemas.microsoft.com/office/drawing/2014/main" id="{E2FA0D08-D347-324F-ABED-D71BCCE41A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26157" y="5894459"/>
          <a:ext cx="994729" cy="294735"/>
        </a:xfrm>
        <a:prstGeom xmlns:a="http://schemas.openxmlformats.org/drawingml/2006/main" prst="rect">
          <a:avLst/>
        </a:prstGeom>
      </cdr:spPr>
    </cdr:pic>
  </cdr:relSizeAnchor>
  <cdr:relSizeAnchor xmlns:cdr="http://schemas.openxmlformats.org/drawingml/2006/chartDrawing">
    <cdr:from>
      <cdr:x>0.86734</cdr:x>
      <cdr:y>0.9375</cdr:y>
    </cdr:from>
    <cdr:to>
      <cdr:x>0.98198</cdr:x>
      <cdr:y>0.98437</cdr:y>
    </cdr:to>
    <cdr:pic>
      <cdr:nvPicPr>
        <cdr:cNvPr id="6" name="Picture 3">
          <a:extLst xmlns:a="http://schemas.openxmlformats.org/drawingml/2006/main">
            <a:ext uri="{FF2B5EF4-FFF2-40B4-BE49-F238E27FC236}">
              <a16:creationId xmlns:a16="http://schemas.microsoft.com/office/drawing/2014/main" id="{E2FA0D08-D347-324F-ABED-D71BCCE41A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26157" y="5894459"/>
          <a:ext cx="994729" cy="294735"/>
        </a:xfrm>
        <a:prstGeom xmlns:a="http://schemas.openxmlformats.org/drawingml/2006/main" prst="rect">
          <a:avLst/>
        </a:prstGeom>
      </cdr:spPr>
    </cdr:pic>
  </cdr:relSizeAnchor>
  <cdr:relSizeAnchor xmlns:cdr="http://schemas.openxmlformats.org/drawingml/2006/chartDrawing">
    <cdr:from>
      <cdr:x>0.86734</cdr:x>
      <cdr:y>0.9375</cdr:y>
    </cdr:from>
    <cdr:to>
      <cdr:x>0.98198</cdr:x>
      <cdr:y>0.98437</cdr:y>
    </cdr:to>
    <cdr:pic>
      <cdr:nvPicPr>
        <cdr:cNvPr id="8" name="Picture 3">
          <a:extLst xmlns:a="http://schemas.openxmlformats.org/drawingml/2006/main">
            <a:ext uri="{FF2B5EF4-FFF2-40B4-BE49-F238E27FC236}">
              <a16:creationId xmlns:a16="http://schemas.microsoft.com/office/drawing/2014/main" id="{E2FA0D08-D347-324F-ABED-D71BCCE41A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26157" y="5894459"/>
          <a:ext cx="994729" cy="294735"/>
        </a:xfrm>
        <a:prstGeom xmlns:a="http://schemas.openxmlformats.org/drawingml/2006/main" prst="rect">
          <a:avLst/>
        </a:prstGeom>
      </cdr:spPr>
    </cdr:pic>
  </cdr:relSizeAnchor>
  <cdr:relSizeAnchor xmlns:cdr="http://schemas.openxmlformats.org/drawingml/2006/chartDrawing">
    <cdr:from>
      <cdr:x>0.86734</cdr:x>
      <cdr:y>0.9375</cdr:y>
    </cdr:from>
    <cdr:to>
      <cdr:x>0.98198</cdr:x>
      <cdr:y>0.98437</cdr:y>
    </cdr:to>
    <cdr:pic>
      <cdr:nvPicPr>
        <cdr:cNvPr id="10" name="Picture 3">
          <a:extLst xmlns:a="http://schemas.openxmlformats.org/drawingml/2006/main">
            <a:ext uri="{FF2B5EF4-FFF2-40B4-BE49-F238E27FC236}">
              <a16:creationId xmlns:a16="http://schemas.microsoft.com/office/drawing/2014/main" id="{E2FA0D08-D347-324F-ABED-D71BCCE41A4E}"/>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526157" y="5894459"/>
          <a:ext cx="994729" cy="294735"/>
        </a:xfrm>
        <a:prstGeom xmlns:a="http://schemas.openxmlformats.org/drawingml/2006/main" prst="rect">
          <a:avLst/>
        </a:prstGeom>
      </cdr:spPr>
    </cdr:pic>
  </cdr:relSizeAnchor>
  <cdr:relSizeAnchor xmlns:cdr="http://schemas.openxmlformats.org/drawingml/2006/chartDrawing">
    <cdr:from>
      <cdr:x>0.80822</cdr:x>
      <cdr:y>0.94129</cdr:y>
    </cdr:from>
    <cdr:to>
      <cdr:x>0.85869</cdr:x>
      <cdr:y>0.97114</cdr:y>
    </cdr:to>
    <cdr:sp macro="" textlink="">
      <cdr:nvSpPr>
        <cdr:cNvPr id="11" name="TextBox 4">
          <a:extLst xmlns:a="http://schemas.openxmlformats.org/drawingml/2006/main">
            <a:ext uri="{FF2B5EF4-FFF2-40B4-BE49-F238E27FC236}">
              <a16:creationId xmlns:a16="http://schemas.microsoft.com/office/drawing/2014/main" id="{0B244203-0695-254F-BE5C-3F96B7F35959}"/>
            </a:ext>
          </a:extLst>
        </cdr:cNvPr>
        <cdr:cNvSpPr txBox="1"/>
      </cdr:nvSpPr>
      <cdr:spPr>
        <a:xfrm xmlns:a="http://schemas.openxmlformats.org/drawingml/2006/main">
          <a:off x="7013146" y="5918303"/>
          <a:ext cx="437943" cy="18768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a:latin typeface="Avenir Book" panose="02000503020000020003" pitchFamily="2" charset="0"/>
            </a:rPr>
            <a:t>2022</a:t>
          </a:r>
        </a:p>
      </cdr:txBody>
    </cdr:sp>
  </cdr:relSizeAnchor>
</c:userShapes>
</file>

<file path=ppt/drawings/drawing5.xml><?xml version="1.0" encoding="utf-8"?>
<c:userShapes xmlns:c="http://schemas.openxmlformats.org/drawingml/2006/chart">
  <cdr:relSizeAnchor xmlns:cdr="http://schemas.openxmlformats.org/drawingml/2006/chartDrawing">
    <cdr:from>
      <cdr:x>0.03757</cdr:x>
      <cdr:y>0.82204</cdr:y>
    </cdr:from>
    <cdr:to>
      <cdr:x>0.14301</cdr:x>
      <cdr:y>0.88582</cdr:y>
    </cdr:to>
    <cdr:sp macro="" textlink="">
      <cdr:nvSpPr>
        <cdr:cNvPr id="2" name="TextBox 1">
          <a:extLst xmlns:a="http://schemas.openxmlformats.org/drawingml/2006/main">
            <a:ext uri="{FF2B5EF4-FFF2-40B4-BE49-F238E27FC236}">
              <a16:creationId xmlns:a16="http://schemas.microsoft.com/office/drawing/2014/main" id="{5CD6C7BE-FA77-0A4D-8210-9F97E06E91DF}"/>
            </a:ext>
          </a:extLst>
        </cdr:cNvPr>
        <cdr:cNvSpPr txBox="1"/>
      </cdr:nvSpPr>
      <cdr:spPr>
        <a:xfrm xmlns:a="http://schemas.openxmlformats.org/drawingml/2006/main">
          <a:off x="395071" y="5255602"/>
          <a:ext cx="1108765" cy="40778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900" dirty="0"/>
            <a:t>Republic (n=1,717)</a:t>
          </a:r>
        </a:p>
        <a:p xmlns:a="http://schemas.openxmlformats.org/drawingml/2006/main">
          <a:r>
            <a:rPr lang="en-US" sz="900" dirty="0"/>
            <a:t>Northern (n=450)</a:t>
          </a:r>
        </a:p>
      </cdr:txBody>
    </cdr:sp>
  </cdr:relSizeAnchor>
  <cdr:relSizeAnchor xmlns:cdr="http://schemas.openxmlformats.org/drawingml/2006/chartDrawing">
    <cdr:from>
      <cdr:x>0.43376</cdr:x>
      <cdr:y>0.39823</cdr:y>
    </cdr:from>
    <cdr:to>
      <cdr:x>0.59685</cdr:x>
      <cdr:y>0.69936</cdr:y>
    </cdr:to>
    <cdr:pic>
      <cdr:nvPicPr>
        <cdr:cNvPr id="6" name="Picture 5" descr="Partition of Ireland - Wikipedia">
          <a:extLst xmlns:a="http://schemas.openxmlformats.org/drawingml/2006/main">
            <a:ext uri="{FF2B5EF4-FFF2-40B4-BE49-F238E27FC236}">
              <a16:creationId xmlns:a16="http://schemas.microsoft.com/office/drawing/2014/main" id="{FE7D4D50-CD9B-DF45-B622-C0ABB70B11BA}"/>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extLst>
            <a:ext uri="{28A0092B-C50C-407E-A947-70E740481C1C}">
              <a14:useLocalDpi xmlns:a14="http://schemas.microsoft.com/office/drawing/2010/main" val="0"/>
            </a:ext>
            <a:ext uri="{837473B0-CC2E-450A-ABE3-18F120FF3D39}">
              <a1611:picAttrSrcUrl xmlns:a1611="http://schemas.microsoft.com/office/drawing/2016/11/main" r:id="rId2"/>
            </a:ext>
          </a:extLst>
        </a:blip>
        <a:stretch xmlns:a="http://schemas.openxmlformats.org/drawingml/2006/main">
          <a:fillRect/>
        </a:stretch>
      </cdr:blipFill>
      <cdr:spPr>
        <a:xfrm xmlns:a="http://schemas.openxmlformats.org/drawingml/2006/main">
          <a:off x="4561221" y="2337256"/>
          <a:ext cx="1715058" cy="1767346"/>
        </a:xfrm>
        <a:prstGeom xmlns:a="http://schemas.openxmlformats.org/drawingml/2006/main" prst="rect">
          <a:avLst/>
        </a:prstGeom>
      </cdr:spPr>
    </cdr:pic>
  </cdr:relSizeAnchor>
  <cdr:relSizeAnchor xmlns:cdr="http://schemas.openxmlformats.org/drawingml/2006/chartDrawing">
    <cdr:from>
      <cdr:x>0.49985</cdr:x>
      <cdr:y>0.56544</cdr:y>
    </cdr:from>
    <cdr:to>
      <cdr:x>0.60528</cdr:x>
      <cdr:y>0.71078</cdr:y>
    </cdr:to>
    <cdr:sp macro="" textlink="">
      <cdr:nvSpPr>
        <cdr:cNvPr id="7" name="TextBox 6">
          <a:extLst xmlns:a="http://schemas.openxmlformats.org/drawingml/2006/main">
            <a:ext uri="{FF2B5EF4-FFF2-40B4-BE49-F238E27FC236}">
              <a16:creationId xmlns:a16="http://schemas.microsoft.com/office/drawing/2014/main" id="{C60657FA-0960-294A-BABB-49F66EEA9B47}"/>
            </a:ext>
          </a:extLst>
        </cdr:cNvPr>
        <cdr:cNvSpPr txBox="1"/>
      </cdr:nvSpPr>
      <cdr:spPr>
        <a:xfrm xmlns:a="http://schemas.openxmlformats.org/drawingml/2006/main">
          <a:off x="5256275" y="3318647"/>
          <a:ext cx="1108659" cy="85301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solidFill>
                <a:schemeClr val="accent3">
                  <a:lumMod val="50000"/>
                </a:schemeClr>
              </a:solidFill>
            </a:rPr>
            <a:t>67.8</a:t>
          </a:r>
        </a:p>
      </cdr:txBody>
    </cdr:sp>
  </cdr:relSizeAnchor>
  <cdr:relSizeAnchor xmlns:cdr="http://schemas.openxmlformats.org/drawingml/2006/chartDrawing">
    <cdr:from>
      <cdr:x>0.55243</cdr:x>
      <cdr:y>0.45726</cdr:y>
    </cdr:from>
    <cdr:to>
      <cdr:x>0.65786</cdr:x>
      <cdr:y>0.52186</cdr:y>
    </cdr:to>
    <cdr:sp macro="" textlink="">
      <cdr:nvSpPr>
        <cdr:cNvPr id="8" name="TextBox 1">
          <a:extLst xmlns:a="http://schemas.openxmlformats.org/drawingml/2006/main">
            <a:ext uri="{FF2B5EF4-FFF2-40B4-BE49-F238E27FC236}">
              <a16:creationId xmlns:a16="http://schemas.microsoft.com/office/drawing/2014/main" id="{6CBFF3F7-2508-F049-B812-112A15DC74FB}"/>
            </a:ext>
          </a:extLst>
        </cdr:cNvPr>
        <cdr:cNvSpPr txBox="1"/>
      </cdr:nvSpPr>
      <cdr:spPr>
        <a:xfrm xmlns:a="http://schemas.openxmlformats.org/drawingml/2006/main">
          <a:off x="5809142" y="2683726"/>
          <a:ext cx="1108660" cy="37914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accent4">
                  <a:lumMod val="75000"/>
                </a:schemeClr>
              </a:solidFill>
            </a:rPr>
            <a:t>69.6</a:t>
          </a:r>
        </a:p>
      </cdr:txBody>
    </cdr:sp>
  </cdr:relSizeAnchor>
  <cdr:relSizeAnchor xmlns:cdr="http://schemas.openxmlformats.org/drawingml/2006/chartDrawing">
    <cdr:from>
      <cdr:x>0.45336</cdr:x>
      <cdr:y>0.34219</cdr:y>
    </cdr:from>
    <cdr:to>
      <cdr:x>0.5588</cdr:x>
      <cdr:y>0.39786</cdr:y>
    </cdr:to>
    <cdr:sp macro="" textlink="">
      <cdr:nvSpPr>
        <cdr:cNvPr id="9" name="TextBox 1">
          <a:extLst xmlns:a="http://schemas.openxmlformats.org/drawingml/2006/main">
            <a:ext uri="{FF2B5EF4-FFF2-40B4-BE49-F238E27FC236}">
              <a16:creationId xmlns:a16="http://schemas.microsoft.com/office/drawing/2014/main" id="{F011A891-BA0D-564D-975F-C2456537E12A}"/>
            </a:ext>
          </a:extLst>
        </cdr:cNvPr>
        <cdr:cNvSpPr txBox="1"/>
      </cdr:nvSpPr>
      <cdr:spPr>
        <a:xfrm xmlns:a="http://schemas.openxmlformats.org/drawingml/2006/main">
          <a:off x="4767376" y="2187769"/>
          <a:ext cx="1108764" cy="35591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accent3">
                  <a:lumMod val="50000"/>
                </a:schemeClr>
              </a:solidFill>
            </a:rPr>
            <a:t>Wellbeing Index</a:t>
          </a:r>
        </a:p>
      </cdr:txBody>
    </cdr:sp>
  </cdr:relSizeAnchor>
  <cdr:relSizeAnchor xmlns:cdr="http://schemas.openxmlformats.org/drawingml/2006/chartDrawing">
    <cdr:from>
      <cdr:x>0.00586</cdr:x>
      <cdr:y>0.00807</cdr:y>
    </cdr:from>
    <cdr:to>
      <cdr:x>0.11129</cdr:x>
      <cdr:y>0.06375</cdr:y>
    </cdr:to>
    <cdr:sp macro="" textlink="">
      <cdr:nvSpPr>
        <cdr:cNvPr id="10" name="TextBox 1">
          <a:extLst xmlns:a="http://schemas.openxmlformats.org/drawingml/2006/main">
            <a:ext uri="{FF2B5EF4-FFF2-40B4-BE49-F238E27FC236}">
              <a16:creationId xmlns:a16="http://schemas.microsoft.com/office/drawing/2014/main" id="{6A6ACBDA-E466-3F45-95E6-13FB69B41AF4}"/>
            </a:ext>
          </a:extLst>
        </cdr:cNvPr>
        <cdr:cNvSpPr txBox="1"/>
      </cdr:nvSpPr>
      <cdr:spPr>
        <a:xfrm xmlns:a="http://schemas.openxmlformats.org/drawingml/2006/main">
          <a:off x="50800" y="50800"/>
          <a:ext cx="914400" cy="350253"/>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a:solidFill>
                <a:schemeClr val="tx1"/>
              </a:solidFill>
            </a:rPr>
            <a:t>Wellbeing Index</a:t>
          </a:r>
        </a:p>
        <a:p xmlns:a="http://schemas.openxmlformats.org/drawingml/2006/main">
          <a:r>
            <a:rPr lang="en-US" sz="1600" b="1" dirty="0">
              <a:solidFill>
                <a:schemeClr val="accent3">
                  <a:lumMod val="50000"/>
                </a:schemeClr>
              </a:solidFill>
            </a:rPr>
            <a:t>South/</a:t>
          </a:r>
          <a:r>
            <a:rPr lang="en-US" sz="1600" b="1" dirty="0">
              <a:solidFill>
                <a:schemeClr val="accent6">
                  <a:lumMod val="75000"/>
                </a:schemeClr>
              </a:solidFill>
            </a:rPr>
            <a:t>North</a:t>
          </a:r>
        </a:p>
      </cdr:txBody>
    </cdr:sp>
  </cdr:relSizeAnchor>
  <cdr:relSizeAnchor xmlns:cdr="http://schemas.openxmlformats.org/drawingml/2006/chartDrawing">
    <cdr:from>
      <cdr:x>0.85645</cdr:x>
      <cdr:y>0.9336</cdr:y>
    </cdr:from>
    <cdr:to>
      <cdr:x>0.98266</cdr:x>
      <cdr:y>0.98515</cdr:y>
    </cdr:to>
    <cdr:pic>
      <cdr:nvPicPr>
        <cdr:cNvPr id="12" name="Picture 11">
          <a:extLst xmlns:a="http://schemas.openxmlformats.org/drawingml/2006/main">
            <a:ext uri="{FF2B5EF4-FFF2-40B4-BE49-F238E27FC236}">
              <a16:creationId xmlns:a16="http://schemas.microsoft.com/office/drawing/2014/main" id="{BE3C7FA5-A4C8-1344-AF32-1333EE8B83B8}"/>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3">
          <a:extLst>
            <a:ext uri="{28A0092B-C50C-407E-A947-70E740481C1C}">
              <a14:useLocalDpi xmlns:a14="http://schemas.microsoft.com/office/drawing/2010/main" val="0"/>
            </a:ext>
          </a:extLst>
        </a:blip>
        <a:stretch xmlns:a="http://schemas.openxmlformats.org/drawingml/2006/main">
          <a:fillRect/>
        </a:stretch>
      </cdr:blipFill>
      <cdr:spPr>
        <a:xfrm xmlns:a="http://schemas.openxmlformats.org/drawingml/2006/main">
          <a:off x="7427829" y="5873749"/>
          <a:ext cx="1094539" cy="324308"/>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03" name="Shape 603"/>
          <p:cNvSpPr>
            <a:spLocks noGrp="1" noRot="1" noChangeAspect="1"/>
          </p:cNvSpPr>
          <p:nvPr>
            <p:ph type="sldImg"/>
          </p:nvPr>
        </p:nvSpPr>
        <p:spPr>
          <a:xfrm>
            <a:off x="1143000" y="685800"/>
            <a:ext cx="4572000" cy="3429000"/>
          </a:xfrm>
          <a:prstGeom prst="rect">
            <a:avLst/>
          </a:prstGeom>
        </p:spPr>
        <p:txBody>
          <a:bodyPr/>
          <a:lstStyle/>
          <a:p>
            <a:endParaRPr/>
          </a:p>
        </p:txBody>
      </p:sp>
      <p:sp>
        <p:nvSpPr>
          <p:cNvPr id="604" name="Shape 604"/>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584200" latinLnBrk="0">
      <a:defRPr sz="2200">
        <a:latin typeface="+mj-lt"/>
        <a:ea typeface="+mj-ea"/>
        <a:cs typeface="+mj-cs"/>
        <a:sym typeface="Lucida Grande"/>
      </a:defRPr>
    </a:lvl1pPr>
    <a:lvl2pPr indent="228600" defTabSz="584200" latinLnBrk="0">
      <a:defRPr sz="2200">
        <a:latin typeface="+mj-lt"/>
        <a:ea typeface="+mj-ea"/>
        <a:cs typeface="+mj-cs"/>
        <a:sym typeface="Lucida Grande"/>
      </a:defRPr>
    </a:lvl2pPr>
    <a:lvl3pPr indent="457200" defTabSz="584200" latinLnBrk="0">
      <a:defRPr sz="2200">
        <a:latin typeface="+mj-lt"/>
        <a:ea typeface="+mj-ea"/>
        <a:cs typeface="+mj-cs"/>
        <a:sym typeface="Lucida Grande"/>
      </a:defRPr>
    </a:lvl3pPr>
    <a:lvl4pPr indent="685800" defTabSz="584200" latinLnBrk="0">
      <a:defRPr sz="2200">
        <a:latin typeface="+mj-lt"/>
        <a:ea typeface="+mj-ea"/>
        <a:cs typeface="+mj-cs"/>
        <a:sym typeface="Lucida Grande"/>
      </a:defRPr>
    </a:lvl4pPr>
    <a:lvl5pPr indent="914400" defTabSz="584200" latinLnBrk="0">
      <a:defRPr sz="2200">
        <a:latin typeface="+mj-lt"/>
        <a:ea typeface="+mj-ea"/>
        <a:cs typeface="+mj-cs"/>
        <a:sym typeface="Lucida Grande"/>
      </a:defRPr>
    </a:lvl5pPr>
    <a:lvl6pPr indent="1143000" defTabSz="584200" latinLnBrk="0">
      <a:defRPr sz="2200">
        <a:latin typeface="+mj-lt"/>
        <a:ea typeface="+mj-ea"/>
        <a:cs typeface="+mj-cs"/>
        <a:sym typeface="Lucida Grande"/>
      </a:defRPr>
    </a:lvl6pPr>
    <a:lvl7pPr indent="1371600" defTabSz="584200" latinLnBrk="0">
      <a:defRPr sz="2200">
        <a:latin typeface="+mj-lt"/>
        <a:ea typeface="+mj-ea"/>
        <a:cs typeface="+mj-cs"/>
        <a:sym typeface="Lucida Grande"/>
      </a:defRPr>
    </a:lvl7pPr>
    <a:lvl8pPr indent="1600200" defTabSz="584200" latinLnBrk="0">
      <a:defRPr sz="2200">
        <a:latin typeface="+mj-lt"/>
        <a:ea typeface="+mj-ea"/>
        <a:cs typeface="+mj-cs"/>
        <a:sym typeface="Lucida Grande"/>
      </a:defRPr>
    </a:lvl8pPr>
    <a:lvl9pPr indent="1828800" defTabSz="584200" latinLnBrk="0">
      <a:defRPr sz="2200">
        <a:latin typeface="+mj-lt"/>
        <a:ea typeface="+mj-ea"/>
        <a:cs typeface="+mj-cs"/>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onjalyubomirsky.com/"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According to psychologists who have studied happiness, we are happiest at an early age then life satisfaction (our perceptional satisfaction with life or our happiness) begins to fall by the time we hit puberty hitting our lowest point on our happiness-life curve about 45 years of age. Happiness then improves through our senior years reaching a steady plateau at about 80 years of age. The average person in Canada will live to about 82 years of age, meaning you will have roughly 740,000 hours of time to live, sleep, work and recreate throughout a typical life time.</a:t>
            </a:r>
          </a:p>
        </p:txBody>
      </p:sp>
    </p:spTree>
    <p:extLst>
      <p:ext uri="{BB962C8B-B14F-4D97-AF65-F5344CB8AC3E}">
        <p14:creationId xmlns:p14="http://schemas.microsoft.com/office/powerpoint/2010/main" val="34820329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1249" name="Google Shape;1146;p79:notes">
            <a:extLst>
              <a:ext uri="{FF2B5EF4-FFF2-40B4-BE49-F238E27FC236}">
                <a16:creationId xmlns:a16="http://schemas.microsoft.com/office/drawing/2014/main" id="{B93120AC-98E2-464E-AB96-2EF66E819A6D}"/>
              </a:ext>
            </a:extLst>
          </p:cNvPr>
          <p:cNvSpPr>
            <a:spLocks noGrp="1" noRot="1" noChangeAspect="1" noTextEdit="1"/>
          </p:cNvSpPr>
          <p:nvPr>
            <p:ph type="sldImg" idx="2"/>
          </p:nvPr>
        </p:nvSpPr>
        <p:spPr>
          <a:noFill/>
        </p:spPr>
      </p:sp>
      <p:sp>
        <p:nvSpPr>
          <p:cNvPr id="181250" name="Google Shape;1147;p79:notes">
            <a:extLst>
              <a:ext uri="{FF2B5EF4-FFF2-40B4-BE49-F238E27FC236}">
                <a16:creationId xmlns:a16="http://schemas.microsoft.com/office/drawing/2014/main" id="{1823DBBF-99DC-6842-B41A-3BF23750904A}"/>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81251" name="Google Shape;1148;p79:notes">
            <a:extLst>
              <a:ext uri="{FF2B5EF4-FFF2-40B4-BE49-F238E27FC236}">
                <a16:creationId xmlns:a16="http://schemas.microsoft.com/office/drawing/2014/main" id="{4BAB2BBD-34B7-4F4F-A5B8-313223D1008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SzPts val="1400"/>
            </a:pPr>
            <a:fld id="{3704345D-6A0A-9D47-9D1A-9EA2F71A0EC8}" type="slidenum">
              <a:rPr lang="en-US" altLang="en-US"/>
              <a:pPr>
                <a:buSzPts val="1400"/>
              </a:pPr>
              <a:t>87</a:t>
            </a:fld>
            <a:endParaRPr lang="en-US" altLang="en-US"/>
          </a:p>
        </p:txBody>
      </p:sp>
    </p:spTree>
    <p:extLst>
      <p:ext uri="{BB962C8B-B14F-4D97-AF65-F5344CB8AC3E}">
        <p14:creationId xmlns:p14="http://schemas.microsoft.com/office/powerpoint/2010/main" val="33176883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7393" name="Google Shape;1190;p82:notes">
            <a:extLst>
              <a:ext uri="{FF2B5EF4-FFF2-40B4-BE49-F238E27FC236}">
                <a16:creationId xmlns:a16="http://schemas.microsoft.com/office/drawing/2014/main" id="{3A8AB71B-0C1A-4F48-8834-3E56FEAD4A6C}"/>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87394" name="Google Shape;1191;p82:notes">
            <a:extLst>
              <a:ext uri="{FF2B5EF4-FFF2-40B4-BE49-F238E27FC236}">
                <a16:creationId xmlns:a16="http://schemas.microsoft.com/office/drawing/2014/main" id="{8CE2C600-71FD-5C4E-A890-99516A821860}"/>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14747010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The Genuine Wealth model recognizes that sustainable livelihoods and flourishing lives of well-being requires five capital assets (human, physical, personal, social/cultural, and financial). Within each of the five personal genuine wealth asset categories are a suite of well-being indicators to assess the relative conditions of well-being of an individual or family/household. Both objective and self-rated subjective metrics are used to assess overall well-being. Each of these indicators can be scored in terms of a well-being index and aggregated into a composite well-being index for individuals and households as well as neighbourhoods and municipal-scale reporting.</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14055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3537" name="Google Shape;1209;p85:notes">
            <a:extLst>
              <a:ext uri="{FF2B5EF4-FFF2-40B4-BE49-F238E27FC236}">
                <a16:creationId xmlns:a16="http://schemas.microsoft.com/office/drawing/2014/main" id="{775CF953-B084-6746-ADDA-4DCBE1C3E4FB}"/>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93538" name="Google Shape;1210;p85:notes">
            <a:extLst>
              <a:ext uri="{FF2B5EF4-FFF2-40B4-BE49-F238E27FC236}">
                <a16:creationId xmlns:a16="http://schemas.microsoft.com/office/drawing/2014/main" id="{5FAC450B-EF39-1C44-93DC-CAC92EB96EEA}"/>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5427085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stranske slike 1">
            <a:extLst>
              <a:ext uri="{FF2B5EF4-FFF2-40B4-BE49-F238E27FC236}">
                <a16:creationId xmlns:a16="http://schemas.microsoft.com/office/drawing/2014/main" id="{12050D99-67EC-4282-0803-9C2897A6CA35}"/>
              </a:ext>
            </a:extLst>
          </p:cNvPr>
          <p:cNvSpPr>
            <a:spLocks noGrp="1" noRot="1" noChangeAspect="1"/>
          </p:cNvSpPr>
          <p:nvPr>
            <p:ph type="sldImg"/>
          </p:nvPr>
        </p:nvSpPr>
        <p:spPr/>
      </p:sp>
      <p:sp>
        <p:nvSpPr>
          <p:cNvPr id="3" name="Ograda opomb 2">
            <a:extLst>
              <a:ext uri="{FF2B5EF4-FFF2-40B4-BE49-F238E27FC236}">
                <a16:creationId xmlns:a16="http://schemas.microsoft.com/office/drawing/2014/main" id="{F4D9AB05-AE70-2113-0995-19D1E7B4B5F6}"/>
              </a:ext>
            </a:extLst>
          </p:cNvPr>
          <p:cNvSpPr txBox="1">
            <a:spLocks noGrp="1"/>
          </p:cNvSpPr>
          <p:nvPr>
            <p:ph type="body" sz="quarter" idx="1"/>
          </p:nvPr>
        </p:nvSpPr>
        <p:spPr/>
        <p:txBody>
          <a:bodyPr/>
          <a:lstStyle/>
          <a:p>
            <a:pPr lvl="0"/>
            <a:r>
              <a:rPr lang="sl-SI"/>
              <a:t>Seminal models of integral economy – inspirations for Integral Green Slovenia. </a:t>
            </a:r>
          </a:p>
          <a:p>
            <a:pPr lvl="0"/>
            <a:endParaRPr lang="sl-SI"/>
          </a:p>
          <a:p>
            <a:pPr lvl="0"/>
            <a:r>
              <a:rPr lang="sl-SI"/>
              <a:t>From Part I: </a:t>
            </a:r>
          </a:p>
          <a:p>
            <a:pPr lvl="0"/>
            <a:r>
              <a:rPr lang="sl-SI"/>
              <a:t>„</a:t>
            </a:r>
            <a:r>
              <a:rPr lang="en-US"/>
              <a:t>The next phase of the IGS movement is dominated by Integral Economics, elaborating four integral econ</a:t>
            </a:r>
            <a:r>
              <a:rPr lang="sl-SI"/>
              <a:t>o</a:t>
            </a:r>
            <a:r>
              <a:rPr lang="en-US"/>
              <a:t>mic paths and searching for Slovenian integral practices, studying them and presenting them to a wider public in an int</a:t>
            </a:r>
            <a:r>
              <a:rPr lang="sl-SI"/>
              <a:t>egral</a:t>
            </a:r>
            <a:r>
              <a:rPr lang="en-US"/>
              <a:t> manner</a:t>
            </a:r>
            <a:r>
              <a:rPr lang="sl-SI"/>
              <a:t>, also aligning them with seminal global integral models.“</a:t>
            </a:r>
          </a:p>
          <a:p>
            <a:pPr lvl="0"/>
            <a:endParaRPr lang="sl-SI"/>
          </a:p>
        </p:txBody>
      </p:sp>
      <p:sp>
        <p:nvSpPr>
          <p:cNvPr id="4" name="Ograda številke diapozitiva 3">
            <a:extLst>
              <a:ext uri="{FF2B5EF4-FFF2-40B4-BE49-F238E27FC236}">
                <a16:creationId xmlns:a16="http://schemas.microsoft.com/office/drawing/2014/main" id="{0A29687A-4523-D8B3-FE52-8AB43E98C45E}"/>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036F583-467A-8742-B0A2-90E8EA03D18C}" type="slidenum">
              <a:t>96</a:t>
            </a:fld>
            <a:endParaRPr lang="sl-SI" sz="1200" b="0" i="0" u="none" strike="noStrike" kern="1200" cap="none" spc="0" baseline="0">
              <a:solidFill>
                <a:srgbClr val="000000"/>
              </a:solidFill>
              <a:uFillTx/>
              <a:latin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B9D1583-A002-F840-8CF7-41DC333E3AD7}" type="slidenum">
              <a:rPr lang="en-US" smtClean="0"/>
              <a:t>101</a:t>
            </a:fld>
            <a:endParaRPr lang="en-US"/>
          </a:p>
        </p:txBody>
      </p:sp>
    </p:spTree>
    <p:extLst>
      <p:ext uri="{BB962C8B-B14F-4D97-AF65-F5344CB8AC3E}">
        <p14:creationId xmlns:p14="http://schemas.microsoft.com/office/powerpoint/2010/main" val="15844601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21265654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38498478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p:cNvSpPr>
            <a:spLocks noGrp="1" noRot="1" noChangeAspect="1"/>
          </p:cNvSpPr>
          <p:nvPr>
            <p:ph type="sldImg"/>
          </p:nvPr>
        </p:nvSpPr>
        <p:spPr>
          <a:prstGeom prst="rect">
            <a:avLst/>
          </a:prstGeom>
        </p:spPr>
        <p:txBody>
          <a:bodyPr/>
          <a:lstStyle/>
          <a:p>
            <a:endParaRPr/>
          </a:p>
        </p:txBody>
      </p:sp>
      <p:sp>
        <p:nvSpPr>
          <p:cNvPr id="773" name="Shape 773"/>
          <p:cNvSpPr>
            <a:spLocks noGrp="1"/>
          </p:cNvSpPr>
          <p:nvPr>
            <p:ph type="body" sz="quarter" idx="1"/>
          </p:nvPr>
        </p:nvSpPr>
        <p:spPr>
          <a:prstGeom prst="rect">
            <a:avLst/>
          </a:prstGeom>
        </p:spPr>
        <p:txBody>
          <a:bodyPr/>
          <a:lstStyle/>
          <a:p>
            <a:pPr defTabSz="457200">
              <a:lnSpc>
                <a:spcPts val="19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r>
              <a:t>Despite continuous growth in spending power (income) and growing consumer expenditures, our the number of Americans who say they are very happy hasn’t literally remained unchanged since the 1950s. </a:t>
            </a:r>
          </a:p>
          <a:p>
            <a:pPr defTabSz="457200">
              <a:lnSpc>
                <a:spcPts val="19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endParaRPr/>
          </a:p>
          <a:p>
            <a:pPr defTabSz="457200">
              <a:lnSpc>
                <a:spcPts val="19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600"/>
            </a:pPr>
            <a:r>
              <a:t>Why then do we continue to pursue “more economic growth”, as measured by GDP, as our primary economic mantra?</a:t>
            </a:r>
          </a:p>
        </p:txBody>
      </p:sp>
    </p:spTree>
    <p:extLst>
      <p:ext uri="{BB962C8B-B14F-4D97-AF65-F5344CB8AC3E}">
        <p14:creationId xmlns:p14="http://schemas.microsoft.com/office/powerpoint/2010/main" val="39447241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98154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Tree>
    <p:extLst>
      <p:ext uri="{BB962C8B-B14F-4D97-AF65-F5344CB8AC3E}">
        <p14:creationId xmlns:p14="http://schemas.microsoft.com/office/powerpoint/2010/main" val="17845761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Positive Psychologist</a:t>
            </a:r>
            <a:r>
              <a:rPr lang="en-US" baseline="0" dirty="0"/>
              <a:t> </a:t>
            </a:r>
            <a:r>
              <a:rPr lang="en-US" sz="1200" b="0" i="0" u="none" strike="noStrike" kern="1200" dirty="0">
                <a:solidFill>
                  <a:schemeClr val="tx1"/>
                </a:solidFill>
                <a:effectLst/>
                <a:latin typeface="+mn-lt"/>
                <a:ea typeface="+mn-ea"/>
                <a:cs typeface="+mn-cs"/>
                <a:hlinkClick r:id="rId3"/>
              </a:rPr>
              <a:t>Sonja Lyubomirsky</a:t>
            </a:r>
            <a:r>
              <a:rPr lang="en-US" sz="1200" b="0" i="0" u="none" strike="noStrike" kern="1200" dirty="0">
                <a:solidFill>
                  <a:schemeClr val="tx1"/>
                </a:solidFill>
                <a:effectLst/>
                <a:latin typeface="+mn-lt"/>
                <a:ea typeface="+mn-ea"/>
                <a:cs typeface="+mn-cs"/>
              </a:rPr>
              <a:t> in</a:t>
            </a:r>
            <a:r>
              <a:rPr lang="en-US" sz="1200" b="0" i="0" u="none" strike="noStrike" kern="1200" baseline="0" dirty="0">
                <a:solidFill>
                  <a:schemeClr val="tx1"/>
                </a:solidFill>
                <a:effectLst/>
                <a:latin typeface="+mn-lt"/>
                <a:ea typeface="+mn-ea"/>
                <a:cs typeface="+mn-cs"/>
              </a:rPr>
              <a:t> her research over the years identified three key drivers or determinants of self-rated happiness and life satisfaction: 1) 50% is related to your genetics 2) 40% is related to your intentional activities or relationships with others (we are social creatures and the more we are in healthy relationships with others the happier we tend to be) and 3) 10% of our happiness relates to our life circumstances including income, marital status, location, education, and age (50+ year olds tend to be happiest as well as 0-12 year olds),</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7D9505CD-D530-2C4D-8702-FE92023E2CE4}" type="slidenum">
              <a:rPr lang="en-US" smtClean="0"/>
              <a:t>30</a:t>
            </a:fld>
            <a:endParaRPr lang="en-US"/>
          </a:p>
        </p:txBody>
      </p:sp>
    </p:spTree>
    <p:extLst>
      <p:ext uri="{BB962C8B-B14F-4D97-AF65-F5344CB8AC3E}">
        <p14:creationId xmlns:p14="http://schemas.microsoft.com/office/powerpoint/2010/main" val="9844980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9937" name="Google Shape;336;p11:notes">
            <a:extLst>
              <a:ext uri="{FF2B5EF4-FFF2-40B4-BE49-F238E27FC236}">
                <a16:creationId xmlns:a16="http://schemas.microsoft.com/office/drawing/2014/main" id="{DD2577F3-4A4B-BC44-A2EB-E0755E370598}"/>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39938" name="Google Shape;337;p11:notes">
            <a:extLst>
              <a:ext uri="{FF2B5EF4-FFF2-40B4-BE49-F238E27FC236}">
                <a16:creationId xmlns:a16="http://schemas.microsoft.com/office/drawing/2014/main" id="{29E5A782-B2E2-5C43-9B56-541053475165}"/>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1996789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Google Shape;1138;p78:notes">
            <a:extLst>
              <a:ext uri="{FF2B5EF4-FFF2-40B4-BE49-F238E27FC236}">
                <a16:creationId xmlns:a16="http://schemas.microsoft.com/office/drawing/2014/main" id="{77D8C2A0-751B-6C49-A1BF-1C3AB00BABEA}"/>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79202" name="Google Shape;1139;p78:notes">
            <a:extLst>
              <a:ext uri="{FF2B5EF4-FFF2-40B4-BE49-F238E27FC236}">
                <a16:creationId xmlns:a16="http://schemas.microsoft.com/office/drawing/2014/main" id="{6A185871-D145-0544-9CEA-0CBDE809FE82}"/>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586752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noRot="1" noChangeAspect="1"/>
          </p:cNvSpPr>
          <p:nvPr>
            <p:ph type="sldImg"/>
          </p:nvPr>
        </p:nvSpPr>
        <p:spPr>
          <a:prstGeom prst="rect">
            <a:avLst/>
          </a:prstGeom>
        </p:spPr>
        <p:txBody>
          <a:bodyPr/>
          <a:lstStyle/>
          <a:p>
            <a:endParaRPr/>
          </a:p>
        </p:txBody>
      </p:sp>
      <p:sp>
        <p:nvSpPr>
          <p:cNvPr id="271" name="Shape 271"/>
          <p:cNvSpPr>
            <a:spLocks noGrp="1"/>
          </p:cNvSpPr>
          <p:nvPr>
            <p:ph type="body" sz="quarter" idx="1"/>
          </p:nvPr>
        </p:nvSpPr>
        <p:spPr>
          <a:prstGeom prst="rect">
            <a:avLst/>
          </a:prstGeom>
        </p:spPr>
        <p:txBody>
          <a:bodyPr/>
          <a:lstStyle>
            <a:lvl1pPr>
              <a:defRPr>
                <a:latin typeface="+mn-lt"/>
                <a:ea typeface="+mn-ea"/>
                <a:cs typeface="+mn-cs"/>
                <a:sym typeface="Helvetica"/>
              </a:defRPr>
            </a:lvl1pPr>
          </a:lstStyle>
          <a:p>
            <a:r>
              <a:t>The Genuine Wealth model recognizes that sustainable livelihoods and flourishing lives of well-being requires five capital assets (human, physical, personal, social/cultural, and financial). Within each of the five personal genuine wealth asset categories are a suite of well-being indicators to assess the relative conditions of well-being of an individual or family/household. Both objective and self-rated subjective metrics are used to assess overall well-being. Each of these indicators can be scored in terms of a well-being index and aggregated into a composite well-being index for individuals and households as well as neighbourhoods and municipal-scale reporting.</a:t>
            </a:r>
          </a:p>
        </p:txBody>
      </p:sp>
    </p:spTree>
    <p:extLst>
      <p:ext uri="{BB962C8B-B14F-4D97-AF65-F5344CB8AC3E}">
        <p14:creationId xmlns:p14="http://schemas.microsoft.com/office/powerpoint/2010/main" val="978515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4194A65-C739-CD4F-BB6C-F6EE46B2E8AD}" type="slidenum">
              <a:rPr lang="en-US" smtClean="0"/>
              <a:t>47</a:t>
            </a:fld>
            <a:endParaRPr lang="en-US"/>
          </a:p>
        </p:txBody>
      </p:sp>
    </p:spTree>
    <p:extLst>
      <p:ext uri="{BB962C8B-B14F-4D97-AF65-F5344CB8AC3E}">
        <p14:creationId xmlns:p14="http://schemas.microsoft.com/office/powerpoint/2010/main" val="2562206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5" name="Google Shape;460;p17:notes">
            <a:extLst>
              <a:ext uri="{FF2B5EF4-FFF2-40B4-BE49-F238E27FC236}">
                <a16:creationId xmlns:a16="http://schemas.microsoft.com/office/drawing/2014/main" id="{BB7FC0E3-DA03-534A-B5E0-8F0D16473A3F}"/>
              </a:ext>
            </a:extLst>
          </p:cNvPr>
          <p:cNvSpPr>
            <a:spLocks noGrp="1" noRot="1" noChangeAspect="1" noTextEdit="1"/>
          </p:cNvSpPr>
          <p:nvPr>
            <p:ph type="sldImg" idx="2"/>
          </p:nvPr>
        </p:nvSpPr>
        <p:spPr>
          <a:noFill/>
        </p:spPr>
      </p:sp>
      <p:sp>
        <p:nvSpPr>
          <p:cNvPr id="52226" name="Google Shape;461;p17:notes">
            <a:extLst>
              <a:ext uri="{FF2B5EF4-FFF2-40B4-BE49-F238E27FC236}">
                <a16:creationId xmlns:a16="http://schemas.microsoft.com/office/drawing/2014/main" id="{8FCD28E2-833D-F542-B0B8-90E0293E6275}"/>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52227" name="Google Shape;462;p17:notes">
            <a:extLst>
              <a:ext uri="{FF2B5EF4-FFF2-40B4-BE49-F238E27FC236}">
                <a16:creationId xmlns:a16="http://schemas.microsoft.com/office/drawing/2014/main" id="{25B17C11-DA52-6E44-AA11-19897C738877}"/>
              </a:ext>
            </a:extLst>
          </p:cNvPr>
          <p:cNvSpPr>
            <a:spLocks noGrp="1" noChangeArrowheads="1"/>
          </p:cNvSpPr>
          <p:nvPr>
            <p:ph type="sldNum" sz="quarter" idx="12"/>
          </p:nvPr>
        </p:nvSpPr>
        <p:spPr>
          <a:noFill/>
        </p:spPr>
        <p:txBody>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buSzPts val="1400"/>
            </a:pPr>
            <a:fld id="{661B97E6-959C-DA47-9664-DAE578D2778D}" type="slidenum">
              <a:rPr lang="en-US" altLang="en-US"/>
              <a:pPr>
                <a:buSzPts val="1400"/>
              </a:pPr>
              <a:t>85</a:t>
            </a:fld>
            <a:endParaRPr lang="en-US" altLang="en-US"/>
          </a:p>
        </p:txBody>
      </p:sp>
    </p:spTree>
    <p:extLst>
      <p:ext uri="{BB962C8B-B14F-4D97-AF65-F5344CB8AC3E}">
        <p14:creationId xmlns:p14="http://schemas.microsoft.com/office/powerpoint/2010/main" val="3328244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1" name="Google Shape;1138;p78:notes">
            <a:extLst>
              <a:ext uri="{FF2B5EF4-FFF2-40B4-BE49-F238E27FC236}">
                <a16:creationId xmlns:a16="http://schemas.microsoft.com/office/drawing/2014/main" id="{77D8C2A0-751B-6C49-A1BF-1C3AB00BABEA}"/>
              </a:ext>
            </a:extLst>
          </p:cNvPr>
          <p:cNvSpPr txBox="1">
            <a:spLocks noGrp="1" noChangeArrowheads="1"/>
          </p:cNvSpPr>
          <p:nvPr>
            <p:ph type="body" idx="1"/>
          </p:nvPr>
        </p:nvSpPr>
        <p:spPr>
          <a:noFill/>
          <a:ln/>
        </p:spPr>
        <p:txBody>
          <a:bodyPr/>
          <a:lstStyle/>
          <a:p>
            <a:pPr marL="0" indent="0" eaLnBrk="1" hangingPunct="1">
              <a:buSzPts val="1400"/>
            </a:pPr>
            <a:endParaRPr lang="en-US" altLang="en-US" sz="1200">
              <a:latin typeface="Calibri" panose="020F0502020204030204" pitchFamily="34" charset="0"/>
              <a:cs typeface="Arial" panose="020B0604020202020204" pitchFamily="34" charset="0"/>
              <a:sym typeface="Calibri" panose="020F0502020204030204" pitchFamily="34" charset="0"/>
            </a:endParaRPr>
          </a:p>
        </p:txBody>
      </p:sp>
      <p:sp>
        <p:nvSpPr>
          <p:cNvPr id="179202" name="Google Shape;1139;p78:notes">
            <a:extLst>
              <a:ext uri="{FF2B5EF4-FFF2-40B4-BE49-F238E27FC236}">
                <a16:creationId xmlns:a16="http://schemas.microsoft.com/office/drawing/2014/main" id="{6A185871-D145-0544-9CEA-0CBDE809FE82}"/>
              </a:ext>
            </a:extLst>
          </p:cNvPr>
          <p:cNvSpPr>
            <a:spLocks noGrp="1" noRot="1" noChangeAspect="1" noTextEdit="1"/>
          </p:cNvSpPr>
          <p:nvPr>
            <p:ph type="sldImg" idx="2"/>
          </p:nvPr>
        </p:nvSpPr>
        <p:spPr>
          <a:noFill/>
        </p:spPr>
      </p:sp>
    </p:spTree>
    <p:extLst>
      <p:ext uri="{BB962C8B-B14F-4D97-AF65-F5344CB8AC3E}">
        <p14:creationId xmlns:p14="http://schemas.microsoft.com/office/powerpoint/2010/main" val="42640346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ti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40" name="Slide Number"/>
          <p:cNvSpPr txBox="1">
            <a:spLocks noGrp="1"/>
          </p:cNvSpPr>
          <p:nvPr>
            <p:ph type="sldNum" sz="quarter" idx="2"/>
          </p:nvPr>
        </p:nvSpPr>
        <p:spPr>
          <a:xfrm>
            <a:off x="6325108" y="9258299"/>
            <a:ext cx="341885" cy="355601"/>
          </a:xfrm>
          <a:prstGeom prst="rect">
            <a:avLst/>
          </a:prstGeom>
        </p:spPr>
        <p:txBody>
          <a:bodyPr anchor="ctr"/>
          <a:lstStyle>
            <a:lvl1pPr>
              <a:defRPr sz="1600" b="1" spc="96">
                <a:solidFill>
                  <a:srgbClr val="929292"/>
                </a:solidFill>
                <a:latin typeface="Palatino"/>
                <a:ea typeface="Palatino"/>
                <a:cs typeface="Palatino"/>
                <a:sym typeface="Palatino"/>
              </a:defRPr>
            </a:lvl1p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Horizontal">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15" name="Image"/>
          <p:cNvSpPr>
            <a:spLocks noGrp="1"/>
          </p:cNvSpPr>
          <p:nvPr>
            <p:ph type="pic" sz="half" idx="13"/>
          </p:nvPr>
        </p:nvSpPr>
        <p:spPr>
          <a:xfrm>
            <a:off x="3149600" y="2159000"/>
            <a:ext cx="6705600" cy="4876800"/>
          </a:xfrm>
          <a:prstGeom prst="rect">
            <a:avLst/>
          </a:prstGeom>
          <a:effectLst>
            <a:outerShdw blurRad="1270000" dir="5400000" rotWithShape="0">
              <a:srgbClr val="000000">
                <a:alpha val="20000"/>
              </a:srgbClr>
            </a:outerShdw>
          </a:effectLst>
        </p:spPr>
        <p:txBody>
          <a:bodyPr lIns="91439" tIns="45719" rIns="91439" bIns="45719" anchor="t">
            <a:noAutofit/>
          </a:bodyPr>
          <a:lstStyle/>
          <a:p>
            <a:endParaRPr/>
          </a:p>
        </p:txBody>
      </p:sp>
      <p:sp>
        <p:nvSpPr>
          <p:cNvPr id="116" name="Title Text"/>
          <p:cNvSpPr txBox="1">
            <a:spLocks noGrp="1"/>
          </p:cNvSpPr>
          <p:nvPr>
            <p:ph type="title"/>
          </p:nvPr>
        </p:nvSpPr>
        <p:spPr>
          <a:xfrm>
            <a:off x="635000" y="7721600"/>
            <a:ext cx="11734800" cy="1473200"/>
          </a:xfrm>
          <a:prstGeom prst="rect">
            <a:avLst/>
          </a:prstGeom>
        </p:spPr>
        <p:txBody>
          <a:bodyPr/>
          <a:lstStyle>
            <a:lvl1pPr algn="ctr">
              <a:defRPr sz="8600"/>
            </a:lvl1pPr>
          </a:lstStyle>
          <a:p>
            <a:r>
              <a:t>Title Text</a:t>
            </a: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134" name="Image"/>
          <p:cNvSpPr>
            <a:spLocks noGrp="1"/>
          </p:cNvSpPr>
          <p:nvPr>
            <p:ph type="pic" sz="half" idx="13"/>
          </p:nvPr>
        </p:nvSpPr>
        <p:spPr>
          <a:xfrm>
            <a:off x="7239000" y="2184400"/>
            <a:ext cx="4876800" cy="6629400"/>
          </a:xfrm>
          <a:prstGeom prst="rect">
            <a:avLst/>
          </a:prstGeom>
          <a:effectLst>
            <a:outerShdw blurRad="1270000" dir="5400000" rotWithShape="0">
              <a:srgbClr val="000000">
                <a:alpha val="20000"/>
              </a:srgbClr>
            </a:outerShdw>
          </a:effectLst>
        </p:spPr>
        <p:txBody>
          <a:bodyPr lIns="91439" tIns="45719" rIns="91439" bIns="45719" anchor="t">
            <a:noAutofit/>
          </a:bodyPr>
          <a:lstStyle/>
          <a:p>
            <a:endParaRPr/>
          </a:p>
        </p:txBody>
      </p:sp>
      <p:sp>
        <p:nvSpPr>
          <p:cNvPr id="135" name="Title Text"/>
          <p:cNvSpPr txBox="1">
            <a:spLocks noGrp="1"/>
          </p:cNvSpPr>
          <p:nvPr>
            <p:ph type="title"/>
          </p:nvPr>
        </p:nvSpPr>
        <p:spPr>
          <a:prstGeom prst="rect">
            <a:avLst/>
          </a:prstGeom>
        </p:spPr>
        <p:txBody>
          <a:bodyPr/>
          <a:lstStyle/>
          <a:p>
            <a:r>
              <a:t>Title Text</a:t>
            </a:r>
          </a:p>
        </p:txBody>
      </p:sp>
      <p:sp>
        <p:nvSpPr>
          <p:cNvPr id="136" name="Body Level One…"/>
          <p:cNvSpPr txBox="1">
            <a:spLocks noGrp="1"/>
          </p:cNvSpPr>
          <p:nvPr>
            <p:ph type="body" sz="half" idx="1"/>
          </p:nvPr>
        </p:nvSpPr>
        <p:spPr>
          <a:xfrm>
            <a:off x="635000" y="2146300"/>
            <a:ext cx="5969000" cy="6705600"/>
          </a:xfrm>
          <a:prstGeom prst="rect">
            <a:avLst/>
          </a:prstGeom>
        </p:spPr>
        <p:txBody>
          <a:bodyPr/>
          <a:lstStyle>
            <a:lvl1pPr>
              <a:buBlip>
                <a:blip r:embed="rId2"/>
              </a:buBlip>
              <a:defRPr sz="3400"/>
            </a:lvl1pPr>
            <a:lvl2pPr>
              <a:buBlip>
                <a:blip r:embed="rId2"/>
              </a:buBlip>
              <a:defRPr sz="3400"/>
            </a:lvl2pPr>
            <a:lvl3pPr>
              <a:buBlip>
                <a:blip r:embed="rId2"/>
              </a:buBlip>
              <a:defRPr sz="3400"/>
            </a:lvl3pPr>
            <a:lvl4pPr>
              <a:buBlip>
                <a:blip r:embed="rId2"/>
              </a:buBlip>
              <a:defRPr sz="3400"/>
            </a:lvl4pPr>
            <a:lvl5pPr>
              <a:buBlip>
                <a:blip r:embed="rId2"/>
              </a:buBlip>
              <a:defRPr sz="3400"/>
            </a:lvl5pPr>
          </a:lstStyle>
          <a:p>
            <a:r>
              <a:t>Body Level One</a:t>
            </a:r>
          </a:p>
          <a:p>
            <a:pPr lvl="1"/>
            <a:r>
              <a:t>Body Level Two</a:t>
            </a:r>
          </a:p>
          <a:p>
            <a:pPr lvl="2"/>
            <a:r>
              <a:t>Body Level Three</a:t>
            </a:r>
          </a:p>
          <a:p>
            <a:pPr lvl="3"/>
            <a:r>
              <a:t>Body Level Four</a:t>
            </a:r>
          </a:p>
          <a:p>
            <a:pPr lvl="4"/>
            <a:r>
              <a:t>Body Level Five</a:t>
            </a:r>
          </a:p>
        </p:txBody>
      </p:sp>
      <p:sp>
        <p:nvSpPr>
          <p:cNvPr id="13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Left">
    <p:spTree>
      <p:nvGrpSpPr>
        <p:cNvPr id="1" name=""/>
        <p:cNvGrpSpPr/>
        <p:nvPr/>
      </p:nvGrpSpPr>
      <p:grpSpPr>
        <a:xfrm>
          <a:off x="0" y="0"/>
          <a:ext cx="0" cy="0"/>
          <a:chOff x="0" y="0"/>
          <a:chExt cx="0" cy="0"/>
        </a:xfrm>
      </p:grpSpPr>
      <p:sp>
        <p:nvSpPr>
          <p:cNvPr id="144" name="Title Text"/>
          <p:cNvSpPr txBox="1">
            <a:spLocks noGrp="1"/>
          </p:cNvSpPr>
          <p:nvPr>
            <p:ph type="title"/>
          </p:nvPr>
        </p:nvSpPr>
        <p:spPr>
          <a:prstGeom prst="rect">
            <a:avLst/>
          </a:prstGeom>
        </p:spPr>
        <p:txBody>
          <a:bodyPr/>
          <a:lstStyle/>
          <a:p>
            <a:r>
              <a:t>Title Text</a:t>
            </a:r>
          </a:p>
        </p:txBody>
      </p:sp>
      <p:sp>
        <p:nvSpPr>
          <p:cNvPr id="145" name="Body Level One…"/>
          <p:cNvSpPr txBox="1">
            <a:spLocks noGrp="1"/>
          </p:cNvSpPr>
          <p:nvPr>
            <p:ph type="body" sz="half" idx="1"/>
          </p:nvPr>
        </p:nvSpPr>
        <p:spPr>
          <a:xfrm>
            <a:off x="635000" y="2146300"/>
            <a:ext cx="5969000" cy="6705600"/>
          </a:xfrm>
          <a:prstGeom prst="rect">
            <a:avLst/>
          </a:prstGeom>
        </p:spPr>
        <p:txBody>
          <a:bodyPr/>
          <a:lstStyle>
            <a:lvl1pPr>
              <a:buBlip>
                <a:blip r:embed="rId2"/>
              </a:buBlip>
              <a:defRPr sz="3400"/>
            </a:lvl1pPr>
            <a:lvl2pPr>
              <a:buBlip>
                <a:blip r:embed="rId2"/>
              </a:buBlip>
              <a:defRPr sz="3400"/>
            </a:lvl2pPr>
            <a:lvl3pPr>
              <a:buBlip>
                <a:blip r:embed="rId2"/>
              </a:buBlip>
              <a:defRPr sz="3400"/>
            </a:lvl3pPr>
            <a:lvl4pPr>
              <a:buBlip>
                <a:blip r:embed="rId2"/>
              </a:buBlip>
              <a:defRPr sz="3400"/>
            </a:lvl4pPr>
            <a:lvl5pPr>
              <a:buBlip>
                <a:blip r:embed="rId2"/>
              </a:buBlip>
              <a:defRPr sz="3400"/>
            </a:lvl5pPr>
          </a:lstStyle>
          <a:p>
            <a:r>
              <a:t>Body Level One</a:t>
            </a:r>
          </a:p>
          <a:p>
            <a:pPr lvl="1"/>
            <a:r>
              <a:t>Body Level Two</a:t>
            </a:r>
          </a:p>
          <a:p>
            <a:pPr lvl="2"/>
            <a:r>
              <a:t>Body Level Three</a:t>
            </a:r>
          </a:p>
          <a:p>
            <a:pPr lvl="3"/>
            <a:r>
              <a:t>Body Level Four</a:t>
            </a:r>
          </a:p>
          <a:p>
            <a:pPr lvl="4"/>
            <a:r>
              <a:t>Body Level Five</a:t>
            </a:r>
          </a:p>
        </p:txBody>
      </p:sp>
      <p:sp>
        <p:nvSpPr>
          <p:cNvPr id="14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153" name="Title Text"/>
          <p:cNvSpPr txBox="1">
            <a:spLocks noGrp="1"/>
          </p:cNvSpPr>
          <p:nvPr>
            <p:ph type="title"/>
          </p:nvPr>
        </p:nvSpPr>
        <p:spPr>
          <a:prstGeom prst="rect">
            <a:avLst/>
          </a:prstGeom>
        </p:spPr>
        <p:txBody>
          <a:bodyPr/>
          <a:lstStyle/>
          <a:p>
            <a:r>
              <a:t>Title Text</a:t>
            </a:r>
          </a:p>
        </p:txBody>
      </p:sp>
      <p:sp>
        <p:nvSpPr>
          <p:cNvPr id="154" name="Body Level One…"/>
          <p:cNvSpPr txBox="1">
            <a:spLocks noGrp="1"/>
          </p:cNvSpPr>
          <p:nvPr>
            <p:ph type="body" sz="half" idx="1"/>
          </p:nvPr>
        </p:nvSpPr>
        <p:spPr>
          <a:xfrm>
            <a:off x="8242300" y="2146300"/>
            <a:ext cx="4127500" cy="6705600"/>
          </a:xfrm>
          <a:prstGeom prst="rect">
            <a:avLst/>
          </a:prstGeom>
        </p:spPr>
        <p:txBody>
          <a:bodyPr/>
          <a:lstStyle>
            <a:lvl1pPr>
              <a:buBlip>
                <a:blip r:embed="rId2"/>
              </a:buBlip>
              <a:defRPr sz="3400"/>
            </a:lvl1pPr>
            <a:lvl2pPr>
              <a:buBlip>
                <a:blip r:embed="rId2"/>
              </a:buBlip>
              <a:defRPr sz="3400"/>
            </a:lvl2pPr>
            <a:lvl3pPr>
              <a:buBlip>
                <a:blip r:embed="rId2"/>
              </a:buBlip>
              <a:defRPr sz="3400"/>
            </a:lvl3pPr>
            <a:lvl4pPr>
              <a:buBlip>
                <a:blip r:embed="rId2"/>
              </a:buBlip>
              <a:defRPr sz="3400"/>
            </a:lvl4pPr>
            <a:lvl5pPr>
              <a:buBlip>
                <a:blip r:embed="rId2"/>
              </a:buBlip>
              <a:defRPr sz="3400"/>
            </a:lvl5pPr>
          </a:lstStyle>
          <a:p>
            <a:r>
              <a:t>Body Level One</a:t>
            </a:r>
          </a:p>
          <a:p>
            <a:pPr lvl="1"/>
            <a:r>
              <a:t>Body Level Two</a:t>
            </a:r>
          </a:p>
          <a:p>
            <a:pPr lvl="2"/>
            <a:r>
              <a:t>Body Level Three</a:t>
            </a:r>
          </a:p>
          <a:p>
            <a:pPr lvl="3"/>
            <a:r>
              <a:t>Body Level Four</a:t>
            </a:r>
          </a:p>
          <a:p>
            <a:pPr lvl="4"/>
            <a:r>
              <a:t>Body Level Five</a:t>
            </a:r>
          </a:p>
        </p:txBody>
      </p:sp>
      <p:sp>
        <p:nvSpPr>
          <p:cNvPr id="15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pic>
        <p:nvPicPr>
          <p:cNvPr id="16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
        <p:nvSpPr>
          <p:cNvPr id="163"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164" name="Body Level One…"/>
          <p:cNvSpPr txBox="1">
            <a:spLocks noGrp="1"/>
          </p:cNvSpPr>
          <p:nvPr>
            <p:ph type="body" idx="1"/>
          </p:nvPr>
        </p:nvSpPr>
        <p:spPr>
          <a:xfrm>
            <a:off x="1270000" y="2768600"/>
            <a:ext cx="10464800" cy="5715000"/>
          </a:xfrm>
          <a:prstGeom prst="rect">
            <a:avLst/>
          </a:prstGeom>
        </p:spPr>
        <p:txBody>
          <a:bodyPr/>
          <a:lstStyle>
            <a:lvl1pPr marL="889000" indent="-571500">
              <a:spcBef>
                <a:spcPts val="2400"/>
              </a:spcBef>
              <a:buSzPct val="171000"/>
              <a:buChar char="•"/>
              <a:defRPr sz="4200">
                <a:solidFill>
                  <a:srgbClr val="000000"/>
                </a:solidFill>
                <a:latin typeface="Gill Sans"/>
                <a:ea typeface="Gill Sans"/>
                <a:cs typeface="Gill Sans"/>
                <a:sym typeface="Gill Sans"/>
              </a:defRPr>
            </a:lvl1pPr>
            <a:lvl2pPr marL="1333500" indent="-571500">
              <a:spcBef>
                <a:spcPts val="2400"/>
              </a:spcBef>
              <a:buSzPct val="171000"/>
              <a:buChar char="•"/>
              <a:defRPr sz="4200">
                <a:solidFill>
                  <a:srgbClr val="000000"/>
                </a:solidFill>
                <a:latin typeface="Gill Sans"/>
                <a:ea typeface="Gill Sans"/>
                <a:cs typeface="Gill Sans"/>
                <a:sym typeface="Gill Sans"/>
              </a:defRPr>
            </a:lvl2pPr>
            <a:lvl3pPr marL="1778000" indent="-571500">
              <a:spcBef>
                <a:spcPts val="2400"/>
              </a:spcBef>
              <a:buSzPct val="171000"/>
              <a:buChar char="•"/>
              <a:defRPr sz="4200">
                <a:solidFill>
                  <a:srgbClr val="000000"/>
                </a:solidFill>
                <a:latin typeface="Gill Sans"/>
                <a:ea typeface="Gill Sans"/>
                <a:cs typeface="Gill Sans"/>
                <a:sym typeface="Gill Sans"/>
              </a:defRPr>
            </a:lvl3pPr>
            <a:lvl4pPr marL="2222500" indent="-571500">
              <a:spcBef>
                <a:spcPts val="2400"/>
              </a:spcBef>
              <a:buSzPct val="171000"/>
              <a:buChar char="•"/>
              <a:defRPr sz="4200">
                <a:solidFill>
                  <a:srgbClr val="000000"/>
                </a:solidFill>
                <a:latin typeface="Gill Sans"/>
                <a:ea typeface="Gill Sans"/>
                <a:cs typeface="Gill Sans"/>
                <a:sym typeface="Gill Sans"/>
              </a:defRPr>
            </a:lvl4pPr>
            <a:lvl5pPr marL="2667000" indent="-571500">
              <a:spcBef>
                <a:spcPts val="2400"/>
              </a:spcBef>
              <a:buSzPct val="171000"/>
              <a:buChar char="•"/>
              <a:defRPr sz="4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65"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pic>
        <p:nvPicPr>
          <p:cNvPr id="17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
        <p:nvSpPr>
          <p:cNvPr id="173"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174" name="Body Level One…"/>
          <p:cNvSpPr txBox="1">
            <a:spLocks noGrp="1"/>
          </p:cNvSpPr>
          <p:nvPr>
            <p:ph type="body" idx="1"/>
          </p:nvPr>
        </p:nvSpPr>
        <p:spPr>
          <a:xfrm>
            <a:off x="1270000" y="2768600"/>
            <a:ext cx="10464800" cy="5715000"/>
          </a:xfrm>
          <a:prstGeom prst="rect">
            <a:avLst/>
          </a:prstGeom>
        </p:spPr>
        <p:txBody>
          <a:bodyPr/>
          <a:lstStyle>
            <a:lvl1pPr marL="889000" indent="-571500">
              <a:spcBef>
                <a:spcPts val="2400"/>
              </a:spcBef>
              <a:buSzPct val="171000"/>
              <a:buChar char="•"/>
              <a:defRPr sz="4200">
                <a:solidFill>
                  <a:srgbClr val="000000"/>
                </a:solidFill>
                <a:latin typeface="Gill Sans"/>
                <a:ea typeface="Gill Sans"/>
                <a:cs typeface="Gill Sans"/>
                <a:sym typeface="Gill Sans"/>
              </a:defRPr>
            </a:lvl1pPr>
            <a:lvl2pPr marL="1333500" indent="-571500">
              <a:spcBef>
                <a:spcPts val="2400"/>
              </a:spcBef>
              <a:buSzPct val="171000"/>
              <a:buChar char="•"/>
              <a:defRPr sz="4200">
                <a:solidFill>
                  <a:srgbClr val="000000"/>
                </a:solidFill>
                <a:latin typeface="Gill Sans"/>
                <a:ea typeface="Gill Sans"/>
                <a:cs typeface="Gill Sans"/>
                <a:sym typeface="Gill Sans"/>
              </a:defRPr>
            </a:lvl2pPr>
            <a:lvl3pPr marL="1778000" indent="-571500">
              <a:spcBef>
                <a:spcPts val="2400"/>
              </a:spcBef>
              <a:buSzPct val="171000"/>
              <a:buChar char="•"/>
              <a:defRPr sz="4200">
                <a:solidFill>
                  <a:srgbClr val="000000"/>
                </a:solidFill>
                <a:latin typeface="Gill Sans"/>
                <a:ea typeface="Gill Sans"/>
                <a:cs typeface="Gill Sans"/>
                <a:sym typeface="Gill Sans"/>
              </a:defRPr>
            </a:lvl3pPr>
            <a:lvl4pPr marL="2222500" indent="-571500">
              <a:spcBef>
                <a:spcPts val="2400"/>
              </a:spcBef>
              <a:buSzPct val="171000"/>
              <a:buChar char="•"/>
              <a:defRPr sz="4200">
                <a:solidFill>
                  <a:srgbClr val="000000"/>
                </a:solidFill>
                <a:latin typeface="Gill Sans"/>
                <a:ea typeface="Gill Sans"/>
                <a:cs typeface="Gill Sans"/>
                <a:sym typeface="Gill Sans"/>
              </a:defRPr>
            </a:lvl4pPr>
            <a:lvl5pPr marL="2667000" indent="-571500">
              <a:spcBef>
                <a:spcPts val="2400"/>
              </a:spcBef>
              <a:buSzPct val="171000"/>
              <a:buChar char="•"/>
              <a:defRPr sz="4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75"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amp; Bullets - 2 Column">
    <p:bg>
      <p:bgPr>
        <a:solidFill>
          <a:srgbClr val="FFFFFF"/>
        </a:solidFill>
        <a:effectLst/>
      </p:bgPr>
    </p:bg>
    <p:spTree>
      <p:nvGrpSpPr>
        <p:cNvPr id="1" name=""/>
        <p:cNvGrpSpPr/>
        <p:nvPr/>
      </p:nvGrpSpPr>
      <p:grpSpPr>
        <a:xfrm>
          <a:off x="0" y="0"/>
          <a:ext cx="0" cy="0"/>
          <a:chOff x="0" y="0"/>
          <a:chExt cx="0" cy="0"/>
        </a:xfrm>
      </p:grpSpPr>
      <p:pic>
        <p:nvPicPr>
          <p:cNvPr id="18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
        <p:nvSpPr>
          <p:cNvPr id="183"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184" name="Body Level One…"/>
          <p:cNvSpPr txBox="1">
            <a:spLocks noGrp="1"/>
          </p:cNvSpPr>
          <p:nvPr>
            <p:ph type="body" idx="1"/>
          </p:nvPr>
        </p:nvSpPr>
        <p:spPr>
          <a:xfrm>
            <a:off x="1270000" y="2768600"/>
            <a:ext cx="10464800" cy="5715000"/>
          </a:xfrm>
          <a:prstGeom prst="rect">
            <a:avLst/>
          </a:prstGeom>
        </p:spPr>
        <p:txBody>
          <a:bodyPr numCol="2" spcCol="523240" anchor="t"/>
          <a:lstStyle>
            <a:lvl1pPr marL="812120" indent="-494620">
              <a:spcBef>
                <a:spcPts val="3800"/>
              </a:spcBef>
              <a:buSzPct val="171000"/>
              <a:buChar char="•"/>
              <a:defRPr sz="3200">
                <a:solidFill>
                  <a:srgbClr val="000000"/>
                </a:solidFill>
                <a:latin typeface="Gill Sans"/>
                <a:ea typeface="Gill Sans"/>
                <a:cs typeface="Gill Sans"/>
                <a:sym typeface="Gill Sans"/>
              </a:defRPr>
            </a:lvl1pPr>
            <a:lvl2pPr marL="1256620" indent="-494620">
              <a:spcBef>
                <a:spcPts val="3800"/>
              </a:spcBef>
              <a:buSzPct val="171000"/>
              <a:buChar char="•"/>
              <a:defRPr sz="3200">
                <a:solidFill>
                  <a:srgbClr val="000000"/>
                </a:solidFill>
                <a:latin typeface="Gill Sans"/>
                <a:ea typeface="Gill Sans"/>
                <a:cs typeface="Gill Sans"/>
                <a:sym typeface="Gill Sans"/>
              </a:defRPr>
            </a:lvl2pPr>
            <a:lvl3pPr marL="1701120" indent="-494620">
              <a:spcBef>
                <a:spcPts val="3800"/>
              </a:spcBef>
              <a:buSzPct val="171000"/>
              <a:buChar char="•"/>
              <a:defRPr sz="3200">
                <a:solidFill>
                  <a:srgbClr val="000000"/>
                </a:solidFill>
                <a:latin typeface="Gill Sans"/>
                <a:ea typeface="Gill Sans"/>
                <a:cs typeface="Gill Sans"/>
                <a:sym typeface="Gill Sans"/>
              </a:defRPr>
            </a:lvl3pPr>
            <a:lvl4pPr marL="2145620" indent="-494620">
              <a:spcBef>
                <a:spcPts val="3800"/>
              </a:spcBef>
              <a:buSzPct val="171000"/>
              <a:buChar char="•"/>
              <a:defRPr sz="3200">
                <a:solidFill>
                  <a:srgbClr val="000000"/>
                </a:solidFill>
                <a:latin typeface="Gill Sans"/>
                <a:ea typeface="Gill Sans"/>
                <a:cs typeface="Gill Sans"/>
                <a:sym typeface="Gill Sans"/>
              </a:defRPr>
            </a:lvl4pPr>
            <a:lvl5pPr marL="2590120" indent="-494620">
              <a:spcBef>
                <a:spcPts val="3800"/>
              </a:spcBef>
              <a:buSzPct val="171000"/>
              <a:buChar char="•"/>
              <a:defRPr sz="3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85"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Bullets">
    <p:bg>
      <p:bgPr>
        <a:solidFill>
          <a:srgbClr val="FFFFFF"/>
        </a:solidFill>
        <a:effectLst/>
      </p:bgPr>
    </p:bg>
    <p:spTree>
      <p:nvGrpSpPr>
        <p:cNvPr id="1" name=""/>
        <p:cNvGrpSpPr/>
        <p:nvPr/>
      </p:nvGrpSpPr>
      <p:grpSpPr>
        <a:xfrm>
          <a:off x="0" y="0"/>
          <a:ext cx="0" cy="0"/>
          <a:chOff x="0" y="0"/>
          <a:chExt cx="0" cy="0"/>
        </a:xfrm>
      </p:grpSpPr>
      <p:pic>
        <p:nvPicPr>
          <p:cNvPr id="19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
        <p:nvSpPr>
          <p:cNvPr id="193" name="Body Level One…"/>
          <p:cNvSpPr txBox="1">
            <a:spLocks noGrp="1"/>
          </p:cNvSpPr>
          <p:nvPr>
            <p:ph type="body" idx="1"/>
          </p:nvPr>
        </p:nvSpPr>
        <p:spPr>
          <a:xfrm>
            <a:off x="1270000" y="1270000"/>
            <a:ext cx="10464800" cy="7213600"/>
          </a:xfrm>
          <a:prstGeom prst="rect">
            <a:avLst/>
          </a:prstGeom>
        </p:spPr>
        <p:txBody>
          <a:bodyPr/>
          <a:lstStyle>
            <a:lvl1pPr marL="889000" indent="-571500">
              <a:spcBef>
                <a:spcPts val="4800"/>
              </a:spcBef>
              <a:buSzPct val="171000"/>
              <a:buChar char="•"/>
              <a:defRPr sz="4200">
                <a:solidFill>
                  <a:srgbClr val="000000"/>
                </a:solidFill>
                <a:latin typeface="Gill Sans"/>
                <a:ea typeface="Gill Sans"/>
                <a:cs typeface="Gill Sans"/>
                <a:sym typeface="Gill Sans"/>
              </a:defRPr>
            </a:lvl1pPr>
            <a:lvl2pPr marL="1333500" indent="-571500">
              <a:spcBef>
                <a:spcPts val="4800"/>
              </a:spcBef>
              <a:buSzPct val="171000"/>
              <a:buChar char="•"/>
              <a:defRPr sz="4200">
                <a:solidFill>
                  <a:srgbClr val="000000"/>
                </a:solidFill>
                <a:latin typeface="Gill Sans"/>
                <a:ea typeface="Gill Sans"/>
                <a:cs typeface="Gill Sans"/>
                <a:sym typeface="Gill Sans"/>
              </a:defRPr>
            </a:lvl2pPr>
            <a:lvl3pPr marL="1778000" indent="-571500">
              <a:spcBef>
                <a:spcPts val="4800"/>
              </a:spcBef>
              <a:buSzPct val="171000"/>
              <a:buChar char="•"/>
              <a:defRPr sz="4200">
                <a:solidFill>
                  <a:srgbClr val="000000"/>
                </a:solidFill>
                <a:latin typeface="Gill Sans"/>
                <a:ea typeface="Gill Sans"/>
                <a:cs typeface="Gill Sans"/>
                <a:sym typeface="Gill Sans"/>
              </a:defRPr>
            </a:lvl3pPr>
            <a:lvl4pPr marL="2222500" indent="-571500">
              <a:spcBef>
                <a:spcPts val="4800"/>
              </a:spcBef>
              <a:buSzPct val="171000"/>
              <a:buChar char="•"/>
              <a:defRPr sz="4200">
                <a:solidFill>
                  <a:srgbClr val="000000"/>
                </a:solidFill>
                <a:latin typeface="Gill Sans"/>
                <a:ea typeface="Gill Sans"/>
                <a:cs typeface="Gill Sans"/>
                <a:sym typeface="Gill Sans"/>
              </a:defRPr>
            </a:lvl4pPr>
            <a:lvl5pPr marL="2667000" indent="-571500">
              <a:spcBef>
                <a:spcPts val="4800"/>
              </a:spcBef>
              <a:buSzPct val="171000"/>
              <a:buChar char="•"/>
              <a:defRPr sz="4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194"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02"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 Top">
    <p:bg>
      <p:bgPr>
        <a:solidFill>
          <a:srgbClr val="FFFFFF"/>
        </a:solidFill>
        <a:effectLst/>
      </p:bgPr>
    </p:bg>
    <p:spTree>
      <p:nvGrpSpPr>
        <p:cNvPr id="1" name=""/>
        <p:cNvGrpSpPr/>
        <p:nvPr/>
      </p:nvGrpSpPr>
      <p:grpSpPr>
        <a:xfrm>
          <a:off x="0" y="0"/>
          <a:ext cx="0" cy="0"/>
          <a:chOff x="0" y="0"/>
          <a:chExt cx="0" cy="0"/>
        </a:xfrm>
      </p:grpSpPr>
      <p:sp>
        <p:nvSpPr>
          <p:cNvPr id="209"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pic>
        <p:nvPicPr>
          <p:cNvPr id="210"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99097" y="9055157"/>
            <a:ext cx="1825695" cy="436139"/>
          </a:xfrm>
          <a:prstGeom prst="rect">
            <a:avLst/>
          </a:prstGeom>
          <a:ln w="12700">
            <a:miter lim="400000"/>
          </a:ln>
        </p:spPr>
      </p:pic>
      <p:sp>
        <p:nvSpPr>
          <p:cNvPr id="211"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12" name="Title Text"/>
          <p:cNvSpPr txBox="1">
            <a:spLocks noGrp="1"/>
          </p:cNvSpPr>
          <p:nvPr>
            <p:ph type="title"/>
          </p:nvPr>
        </p:nvSpPr>
        <p:spPr>
          <a:xfrm>
            <a:off x="1270000" y="203200"/>
            <a:ext cx="10464800" cy="2540000"/>
          </a:xfrm>
          <a:prstGeom prst="rect">
            <a:avLst/>
          </a:prstGeom>
        </p:spPr>
        <p:txBody>
          <a:bodyPr lIns="0" tIns="0" rIns="0" bIns="0"/>
          <a:lstStyle>
            <a:lvl1pPr algn="ctr" defTabSz="457200">
              <a:lnSpc>
                <a:spcPts val="8600"/>
              </a:lnSpc>
              <a:spcBef>
                <a:spcPts val="200"/>
              </a:spcBef>
              <a:tabLst>
                <a:tab pos="1219200" algn="l"/>
              </a:tabLst>
              <a:defRPr sz="7200">
                <a:solidFill>
                  <a:srgbClr val="FFFFFF"/>
                </a:solidFill>
                <a:latin typeface="Chalkboard"/>
                <a:ea typeface="Chalkboard"/>
                <a:cs typeface="Chalkboard"/>
                <a:sym typeface="Chalkboard"/>
              </a:defRPr>
            </a:lvl1pPr>
          </a:lstStyle>
          <a:p>
            <a:r>
              <a:t>Title Text</a:t>
            </a:r>
          </a:p>
        </p:txBody>
      </p:sp>
      <p:sp>
        <p:nvSpPr>
          <p:cNvPr id="13" name="Body Level One…"/>
          <p:cNvSpPr txBox="1">
            <a:spLocks noGrp="1"/>
          </p:cNvSpPr>
          <p:nvPr>
            <p:ph type="body" idx="1"/>
          </p:nvPr>
        </p:nvSpPr>
        <p:spPr>
          <a:xfrm>
            <a:off x="1270000" y="2946400"/>
            <a:ext cx="10464800" cy="5740400"/>
          </a:xfrm>
          <a:prstGeom prst="rect">
            <a:avLst/>
          </a:prstGeom>
        </p:spPr>
        <p:txBody>
          <a:bodyPr/>
          <a:lstStyle>
            <a:lvl1pPr marL="8386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1pPr>
            <a:lvl2pPr marL="14101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2pPr>
            <a:lvl3pPr marL="19816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3pPr>
            <a:lvl4pPr marL="25531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4pPr>
            <a:lvl5pPr marL="3124674" indent="-521174" defTabSz="457200">
              <a:lnSpc>
                <a:spcPts val="4300"/>
              </a:lnSpc>
              <a:spcBef>
                <a:spcPts val="3200"/>
              </a:spcBef>
              <a:buSzPct val="58951"/>
              <a:buBlip>
                <a:blip r:embed="rId2"/>
              </a:buBlip>
              <a:tabLst>
                <a:tab pos="1409700" algn="l"/>
              </a:tabLst>
              <a:defRPr sz="3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6350470" y="9272376"/>
            <a:ext cx="303860" cy="354224"/>
          </a:xfrm>
          <a:prstGeom prst="rect">
            <a:avLst/>
          </a:prstGeom>
        </p:spPr>
        <p:txBody>
          <a:bodyPr lIns="38100" tIns="38100" rIns="38100" bIns="38100"/>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227" name="Image"/>
          <p:cNvSpPr>
            <a:spLocks noGrp="1"/>
          </p:cNvSpPr>
          <p:nvPr>
            <p:ph type="pic" sz="half" idx="13"/>
          </p:nvPr>
        </p:nvSpPr>
        <p:spPr>
          <a:xfrm>
            <a:off x="2438400" y="1638300"/>
            <a:ext cx="8128000" cy="4559300"/>
          </a:xfrm>
          <a:prstGeom prst="rect">
            <a:avLst/>
          </a:prstGeom>
        </p:spPr>
        <p:txBody>
          <a:bodyPr lIns="91439" tIns="45719" rIns="91439" bIns="45719" anchor="t">
            <a:noAutofit/>
          </a:bodyPr>
          <a:lstStyle/>
          <a:p>
            <a:endParaRPr/>
          </a:p>
        </p:txBody>
      </p:sp>
      <p:sp>
        <p:nvSpPr>
          <p:cNvPr id="228" name="Title Text"/>
          <p:cNvSpPr txBox="1">
            <a:spLocks noGrp="1"/>
          </p:cNvSpPr>
          <p:nvPr>
            <p:ph type="title"/>
          </p:nvPr>
        </p:nvSpPr>
        <p:spPr>
          <a:xfrm>
            <a:off x="1270000" y="7366000"/>
            <a:ext cx="10464800" cy="17018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229"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 Horizontal Reflection">
    <p:bg>
      <p:bgPr>
        <a:solidFill>
          <a:srgbClr val="FFFFFF"/>
        </a:solidFill>
        <a:effectLst/>
      </p:bgPr>
    </p:bg>
    <p:spTree>
      <p:nvGrpSpPr>
        <p:cNvPr id="1" name=""/>
        <p:cNvGrpSpPr/>
        <p:nvPr/>
      </p:nvGrpSpPr>
      <p:grpSpPr>
        <a:xfrm>
          <a:off x="0" y="0"/>
          <a:ext cx="0" cy="0"/>
          <a:chOff x="0" y="0"/>
          <a:chExt cx="0" cy="0"/>
        </a:xfrm>
      </p:grpSpPr>
      <p:sp>
        <p:nvSpPr>
          <p:cNvPr id="236" name="Image"/>
          <p:cNvSpPr>
            <a:spLocks noGrp="1"/>
          </p:cNvSpPr>
          <p:nvPr>
            <p:ph type="pic" sz="half" idx="13"/>
          </p:nvPr>
        </p:nvSpPr>
        <p:spPr>
          <a:xfrm>
            <a:off x="2438400" y="1638300"/>
            <a:ext cx="8128000" cy="4559300"/>
          </a:xfrm>
          <a:prstGeom prst="rect">
            <a:avLst/>
          </a:prstGeom>
          <a:effectLst>
            <a:reflection stA="50000" endPos="40000" dir="5400000" sy="-100000" algn="bl" rotWithShape="0"/>
          </a:effectLst>
        </p:spPr>
        <p:txBody>
          <a:bodyPr lIns="91439" tIns="45719" rIns="91439" bIns="45719" anchor="t">
            <a:noAutofit/>
          </a:bodyPr>
          <a:lstStyle/>
          <a:p>
            <a:endParaRPr/>
          </a:p>
        </p:txBody>
      </p:sp>
      <p:sp>
        <p:nvSpPr>
          <p:cNvPr id="237" name="Title Text"/>
          <p:cNvSpPr txBox="1">
            <a:spLocks noGrp="1"/>
          </p:cNvSpPr>
          <p:nvPr>
            <p:ph type="title"/>
          </p:nvPr>
        </p:nvSpPr>
        <p:spPr>
          <a:xfrm>
            <a:off x="1270000" y="7366000"/>
            <a:ext cx="10464800" cy="17018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238"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Vertical">
    <p:bg>
      <p:bgPr>
        <a:solidFill>
          <a:srgbClr val="FFFFFF"/>
        </a:solidFill>
        <a:effectLst/>
      </p:bgPr>
    </p:bg>
    <p:spTree>
      <p:nvGrpSpPr>
        <p:cNvPr id="1" name=""/>
        <p:cNvGrpSpPr/>
        <p:nvPr/>
      </p:nvGrpSpPr>
      <p:grpSpPr>
        <a:xfrm>
          <a:off x="0" y="0"/>
          <a:ext cx="0" cy="0"/>
          <a:chOff x="0" y="0"/>
          <a:chExt cx="0" cy="0"/>
        </a:xfrm>
      </p:grpSpPr>
      <p:sp>
        <p:nvSpPr>
          <p:cNvPr id="245" name="Image"/>
          <p:cNvSpPr>
            <a:spLocks noGrp="1"/>
          </p:cNvSpPr>
          <p:nvPr>
            <p:ph type="pic" sz="quarter" idx="13"/>
          </p:nvPr>
        </p:nvSpPr>
        <p:spPr>
          <a:xfrm>
            <a:off x="7124700" y="1968500"/>
            <a:ext cx="4216400" cy="5626100"/>
          </a:xfrm>
          <a:prstGeom prst="rect">
            <a:avLst/>
          </a:prstGeom>
        </p:spPr>
        <p:txBody>
          <a:bodyPr lIns="91439" tIns="45719" rIns="91439" bIns="45719" anchor="t">
            <a:noAutofit/>
          </a:bodyPr>
          <a:lstStyle/>
          <a:p>
            <a:endParaRPr/>
          </a:p>
        </p:txBody>
      </p:sp>
      <p:sp>
        <p:nvSpPr>
          <p:cNvPr id="246" name="Title Text"/>
          <p:cNvSpPr txBox="1">
            <a:spLocks noGrp="1"/>
          </p:cNvSpPr>
          <p:nvPr>
            <p:ph type="title"/>
          </p:nvPr>
        </p:nvSpPr>
        <p:spPr>
          <a:xfrm>
            <a:off x="635000" y="1409700"/>
            <a:ext cx="5867400" cy="3302000"/>
          </a:xfrm>
          <a:prstGeom prst="rect">
            <a:avLst/>
          </a:prstGeom>
        </p:spPr>
        <p:txBody>
          <a:bodyPr anchor="b"/>
          <a:lstStyle>
            <a:lvl1pPr algn="ctr">
              <a:defRPr sz="7000">
                <a:solidFill>
                  <a:srgbClr val="000000"/>
                </a:solidFill>
                <a:latin typeface="Gill Sans"/>
                <a:ea typeface="Gill Sans"/>
                <a:cs typeface="Gill Sans"/>
                <a:sym typeface="Gill Sans"/>
              </a:defRPr>
            </a:lvl1pPr>
          </a:lstStyle>
          <a:p>
            <a:r>
              <a:t>Title Text</a:t>
            </a:r>
          </a:p>
        </p:txBody>
      </p:sp>
      <p:sp>
        <p:nvSpPr>
          <p:cNvPr id="247"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solidFill>
                  <a:srgbClr val="000000"/>
                </a:solidFill>
                <a:latin typeface="Gill Sans"/>
                <a:ea typeface="Gill Sans"/>
                <a:cs typeface="Gill Sans"/>
                <a:sym typeface="Gill Sans"/>
              </a:defRPr>
            </a:lvl1pPr>
            <a:lvl2pPr marL="0" indent="0" algn="ctr">
              <a:spcBef>
                <a:spcPts val="0"/>
              </a:spcBef>
              <a:buSzTx/>
              <a:buNone/>
              <a:defRPr sz="3400">
                <a:solidFill>
                  <a:srgbClr val="000000"/>
                </a:solidFill>
                <a:latin typeface="Gill Sans"/>
                <a:ea typeface="Gill Sans"/>
                <a:cs typeface="Gill Sans"/>
                <a:sym typeface="Gill Sans"/>
              </a:defRPr>
            </a:lvl2pPr>
            <a:lvl3pPr marL="0" indent="0" algn="ctr">
              <a:spcBef>
                <a:spcPts val="0"/>
              </a:spcBef>
              <a:buSzTx/>
              <a:buNone/>
              <a:defRPr sz="3400">
                <a:solidFill>
                  <a:srgbClr val="000000"/>
                </a:solidFill>
                <a:latin typeface="Gill Sans"/>
                <a:ea typeface="Gill Sans"/>
                <a:cs typeface="Gill Sans"/>
                <a:sym typeface="Gill Sans"/>
              </a:defRPr>
            </a:lvl3pPr>
            <a:lvl4pPr marL="0" indent="0" algn="ctr">
              <a:spcBef>
                <a:spcPts val="0"/>
              </a:spcBef>
              <a:buSzTx/>
              <a:buNone/>
              <a:defRPr sz="3400">
                <a:solidFill>
                  <a:srgbClr val="000000"/>
                </a:solidFill>
                <a:latin typeface="Gill Sans"/>
                <a:ea typeface="Gill Sans"/>
                <a:cs typeface="Gill Sans"/>
                <a:sym typeface="Gill Sans"/>
              </a:defRPr>
            </a:lvl4pPr>
            <a:lvl5pPr marL="0" indent="0" algn="ctr">
              <a:spcBef>
                <a:spcPts val="0"/>
              </a:spcBef>
              <a:buSzTx/>
              <a:buNone/>
              <a:defRPr sz="34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48"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 Vertical Reflection">
    <p:bg>
      <p:bgPr>
        <a:solidFill>
          <a:srgbClr val="FFFFFF"/>
        </a:solidFill>
        <a:effectLst/>
      </p:bgPr>
    </p:bg>
    <p:spTree>
      <p:nvGrpSpPr>
        <p:cNvPr id="1" name=""/>
        <p:cNvGrpSpPr/>
        <p:nvPr/>
      </p:nvGrpSpPr>
      <p:grpSpPr>
        <a:xfrm>
          <a:off x="0" y="0"/>
          <a:ext cx="0" cy="0"/>
          <a:chOff x="0" y="0"/>
          <a:chExt cx="0" cy="0"/>
        </a:xfrm>
      </p:grpSpPr>
      <p:sp>
        <p:nvSpPr>
          <p:cNvPr id="255" name="Image"/>
          <p:cNvSpPr>
            <a:spLocks noGrp="1"/>
          </p:cNvSpPr>
          <p:nvPr>
            <p:ph type="pic" sz="quarter" idx="13"/>
          </p:nvPr>
        </p:nvSpPr>
        <p:spPr>
          <a:xfrm>
            <a:off x="7124700" y="1968500"/>
            <a:ext cx="4216400" cy="5626100"/>
          </a:xfrm>
          <a:prstGeom prst="rect">
            <a:avLst/>
          </a:prstGeom>
          <a:effectLst>
            <a:reflection stA="50000" endPos="40000" dir="5400000" sy="-100000" algn="bl" rotWithShape="0"/>
          </a:effectLst>
        </p:spPr>
        <p:txBody>
          <a:bodyPr lIns="91439" tIns="45719" rIns="91439" bIns="45719" anchor="t">
            <a:noAutofit/>
          </a:bodyPr>
          <a:lstStyle/>
          <a:p>
            <a:endParaRPr/>
          </a:p>
        </p:txBody>
      </p:sp>
      <p:sp>
        <p:nvSpPr>
          <p:cNvPr id="256" name="Title Text"/>
          <p:cNvSpPr txBox="1">
            <a:spLocks noGrp="1"/>
          </p:cNvSpPr>
          <p:nvPr>
            <p:ph type="title"/>
          </p:nvPr>
        </p:nvSpPr>
        <p:spPr>
          <a:xfrm>
            <a:off x="635000" y="1409700"/>
            <a:ext cx="5867400" cy="3302000"/>
          </a:xfrm>
          <a:prstGeom prst="rect">
            <a:avLst/>
          </a:prstGeom>
        </p:spPr>
        <p:txBody>
          <a:bodyPr anchor="b"/>
          <a:lstStyle>
            <a:lvl1pPr algn="ctr">
              <a:defRPr sz="7000">
                <a:solidFill>
                  <a:srgbClr val="000000"/>
                </a:solidFill>
                <a:latin typeface="Gill Sans"/>
                <a:ea typeface="Gill Sans"/>
                <a:cs typeface="Gill Sans"/>
                <a:sym typeface="Gill Sans"/>
              </a:defRPr>
            </a:lvl1pPr>
          </a:lstStyle>
          <a:p>
            <a:r>
              <a:t>Title Text</a:t>
            </a:r>
          </a:p>
        </p:txBody>
      </p:sp>
      <p:sp>
        <p:nvSpPr>
          <p:cNvPr id="257" name="Body Level One…"/>
          <p:cNvSpPr txBox="1">
            <a:spLocks noGrp="1"/>
          </p:cNvSpPr>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solidFill>
                  <a:srgbClr val="000000"/>
                </a:solidFill>
                <a:latin typeface="Gill Sans"/>
                <a:ea typeface="Gill Sans"/>
                <a:cs typeface="Gill Sans"/>
                <a:sym typeface="Gill Sans"/>
              </a:defRPr>
            </a:lvl1pPr>
            <a:lvl2pPr marL="0" indent="0" algn="ctr">
              <a:spcBef>
                <a:spcPts val="0"/>
              </a:spcBef>
              <a:buSzTx/>
              <a:buNone/>
              <a:defRPr sz="3400">
                <a:solidFill>
                  <a:srgbClr val="000000"/>
                </a:solidFill>
                <a:latin typeface="Gill Sans"/>
                <a:ea typeface="Gill Sans"/>
                <a:cs typeface="Gill Sans"/>
                <a:sym typeface="Gill Sans"/>
              </a:defRPr>
            </a:lvl2pPr>
            <a:lvl3pPr marL="0" indent="0" algn="ctr">
              <a:spcBef>
                <a:spcPts val="0"/>
              </a:spcBef>
              <a:buSzTx/>
              <a:buNone/>
              <a:defRPr sz="3400">
                <a:solidFill>
                  <a:srgbClr val="000000"/>
                </a:solidFill>
                <a:latin typeface="Gill Sans"/>
                <a:ea typeface="Gill Sans"/>
                <a:cs typeface="Gill Sans"/>
                <a:sym typeface="Gill Sans"/>
              </a:defRPr>
            </a:lvl3pPr>
            <a:lvl4pPr marL="0" indent="0" algn="ctr">
              <a:spcBef>
                <a:spcPts val="0"/>
              </a:spcBef>
              <a:buSzTx/>
              <a:buNone/>
              <a:defRPr sz="3400">
                <a:solidFill>
                  <a:srgbClr val="000000"/>
                </a:solidFill>
                <a:latin typeface="Gill Sans"/>
                <a:ea typeface="Gill Sans"/>
                <a:cs typeface="Gill Sans"/>
                <a:sym typeface="Gill Sans"/>
              </a:defRPr>
            </a:lvl4pPr>
            <a:lvl5pPr marL="0" indent="0" algn="ctr">
              <a:spcBef>
                <a:spcPts val="0"/>
              </a:spcBef>
              <a:buSzTx/>
              <a:buNone/>
              <a:defRPr sz="34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58"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 Left">
    <p:bg>
      <p:bgPr>
        <a:solidFill>
          <a:srgbClr val="FFFFFF"/>
        </a:solidFill>
        <a:effectLst/>
      </p:bgPr>
    </p:bg>
    <p:spTree>
      <p:nvGrpSpPr>
        <p:cNvPr id="1" name=""/>
        <p:cNvGrpSpPr/>
        <p:nvPr/>
      </p:nvGrpSpPr>
      <p:grpSpPr>
        <a:xfrm>
          <a:off x="0" y="0"/>
          <a:ext cx="0" cy="0"/>
          <a:chOff x="0" y="0"/>
          <a:chExt cx="0" cy="0"/>
        </a:xfrm>
      </p:grpSpPr>
      <p:sp>
        <p:nvSpPr>
          <p:cNvPr id="275"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276" name="Body Level One…"/>
          <p:cNvSpPr txBox="1">
            <a:spLocks noGrp="1"/>
          </p:cNvSpPr>
          <p:nvPr>
            <p:ph type="body" sz="half" idx="1"/>
          </p:nvPr>
        </p:nvSpPr>
        <p:spPr>
          <a:xfrm>
            <a:off x="1270000" y="2768600"/>
            <a:ext cx="5041900" cy="5715000"/>
          </a:xfrm>
          <a:prstGeom prst="rect">
            <a:avLst/>
          </a:prstGeom>
        </p:spPr>
        <p:txBody>
          <a:bodyPr/>
          <a:lstStyle>
            <a:lvl1pPr marL="812120" indent="-494620">
              <a:spcBef>
                <a:spcPts val="3800"/>
              </a:spcBef>
              <a:buSzPct val="171000"/>
              <a:buChar char="•"/>
              <a:defRPr sz="3200">
                <a:solidFill>
                  <a:srgbClr val="000000"/>
                </a:solidFill>
                <a:latin typeface="Gill Sans"/>
                <a:ea typeface="Gill Sans"/>
                <a:cs typeface="Gill Sans"/>
                <a:sym typeface="Gill Sans"/>
              </a:defRPr>
            </a:lvl1pPr>
            <a:lvl2pPr marL="1256620" indent="-494620">
              <a:spcBef>
                <a:spcPts val="3800"/>
              </a:spcBef>
              <a:buSzPct val="171000"/>
              <a:buChar char="•"/>
              <a:defRPr sz="3200">
                <a:solidFill>
                  <a:srgbClr val="000000"/>
                </a:solidFill>
                <a:latin typeface="Gill Sans"/>
                <a:ea typeface="Gill Sans"/>
                <a:cs typeface="Gill Sans"/>
                <a:sym typeface="Gill Sans"/>
              </a:defRPr>
            </a:lvl2pPr>
            <a:lvl3pPr marL="1701120" indent="-494620">
              <a:spcBef>
                <a:spcPts val="3800"/>
              </a:spcBef>
              <a:buSzPct val="171000"/>
              <a:buChar char="•"/>
              <a:defRPr sz="3200">
                <a:solidFill>
                  <a:srgbClr val="000000"/>
                </a:solidFill>
                <a:latin typeface="Gill Sans"/>
                <a:ea typeface="Gill Sans"/>
                <a:cs typeface="Gill Sans"/>
                <a:sym typeface="Gill Sans"/>
              </a:defRPr>
            </a:lvl3pPr>
            <a:lvl4pPr marL="2145620" indent="-494620">
              <a:spcBef>
                <a:spcPts val="3800"/>
              </a:spcBef>
              <a:buSzPct val="171000"/>
              <a:buChar char="•"/>
              <a:defRPr sz="3200">
                <a:solidFill>
                  <a:srgbClr val="000000"/>
                </a:solidFill>
                <a:latin typeface="Gill Sans"/>
                <a:ea typeface="Gill Sans"/>
                <a:cs typeface="Gill Sans"/>
                <a:sym typeface="Gill Sans"/>
              </a:defRPr>
            </a:lvl4pPr>
            <a:lvl5pPr marL="2590120" indent="-494620">
              <a:spcBef>
                <a:spcPts val="3800"/>
              </a:spcBef>
              <a:buSzPct val="171000"/>
              <a:buChar char="•"/>
              <a:defRPr sz="3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77"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Title &amp; Bullets - Right">
    <p:bg>
      <p:bgPr>
        <a:solidFill>
          <a:srgbClr val="FFFFFF"/>
        </a:solidFill>
        <a:effectLst/>
      </p:bgPr>
    </p:bg>
    <p:spTree>
      <p:nvGrpSpPr>
        <p:cNvPr id="1" name=""/>
        <p:cNvGrpSpPr/>
        <p:nvPr/>
      </p:nvGrpSpPr>
      <p:grpSpPr>
        <a:xfrm>
          <a:off x="0" y="0"/>
          <a:ext cx="0" cy="0"/>
          <a:chOff x="0" y="0"/>
          <a:chExt cx="0" cy="0"/>
        </a:xfrm>
      </p:grpSpPr>
      <p:sp>
        <p:nvSpPr>
          <p:cNvPr id="284" name="Title Text"/>
          <p:cNvSpPr txBox="1">
            <a:spLocks noGrp="1"/>
          </p:cNvSpPr>
          <p:nvPr>
            <p:ph type="title"/>
          </p:nvPr>
        </p:nvSpPr>
        <p:spPr>
          <a:xfrm>
            <a:off x="1270000" y="254000"/>
            <a:ext cx="10464800" cy="2438400"/>
          </a:xfrm>
          <a:prstGeom prst="rect">
            <a:avLst/>
          </a:prstGeom>
        </p:spPr>
        <p:txBody>
          <a:bodyPr/>
          <a:lstStyle>
            <a:lvl1pPr algn="ctr">
              <a:defRPr sz="8400">
                <a:solidFill>
                  <a:srgbClr val="000000"/>
                </a:solidFill>
                <a:latin typeface="Gill Sans"/>
                <a:ea typeface="Gill Sans"/>
                <a:cs typeface="Gill Sans"/>
                <a:sym typeface="Gill Sans"/>
              </a:defRPr>
            </a:lvl1pPr>
          </a:lstStyle>
          <a:p>
            <a:r>
              <a:t>Title Text</a:t>
            </a:r>
          </a:p>
        </p:txBody>
      </p:sp>
      <p:sp>
        <p:nvSpPr>
          <p:cNvPr id="285" name="Body Level One…"/>
          <p:cNvSpPr txBox="1">
            <a:spLocks noGrp="1"/>
          </p:cNvSpPr>
          <p:nvPr>
            <p:ph type="body" sz="quarter" idx="1"/>
          </p:nvPr>
        </p:nvSpPr>
        <p:spPr>
          <a:xfrm>
            <a:off x="7772400" y="2768600"/>
            <a:ext cx="3962400" cy="5715000"/>
          </a:xfrm>
          <a:prstGeom prst="rect">
            <a:avLst/>
          </a:prstGeom>
        </p:spPr>
        <p:txBody>
          <a:bodyPr/>
          <a:lstStyle>
            <a:lvl1pPr marL="812120" indent="-494620">
              <a:spcBef>
                <a:spcPts val="3800"/>
              </a:spcBef>
              <a:buSzPct val="171000"/>
              <a:buChar char="•"/>
              <a:defRPr sz="3200">
                <a:solidFill>
                  <a:srgbClr val="000000"/>
                </a:solidFill>
                <a:latin typeface="Gill Sans"/>
                <a:ea typeface="Gill Sans"/>
                <a:cs typeface="Gill Sans"/>
                <a:sym typeface="Gill Sans"/>
              </a:defRPr>
            </a:lvl1pPr>
            <a:lvl2pPr marL="1256620" indent="-494620">
              <a:spcBef>
                <a:spcPts val="3800"/>
              </a:spcBef>
              <a:buSzPct val="171000"/>
              <a:buChar char="•"/>
              <a:defRPr sz="3200">
                <a:solidFill>
                  <a:srgbClr val="000000"/>
                </a:solidFill>
                <a:latin typeface="Gill Sans"/>
                <a:ea typeface="Gill Sans"/>
                <a:cs typeface="Gill Sans"/>
                <a:sym typeface="Gill Sans"/>
              </a:defRPr>
            </a:lvl2pPr>
            <a:lvl3pPr marL="1701120" indent="-494620">
              <a:spcBef>
                <a:spcPts val="3800"/>
              </a:spcBef>
              <a:buSzPct val="171000"/>
              <a:buChar char="•"/>
              <a:defRPr sz="3200">
                <a:solidFill>
                  <a:srgbClr val="000000"/>
                </a:solidFill>
                <a:latin typeface="Gill Sans"/>
                <a:ea typeface="Gill Sans"/>
                <a:cs typeface="Gill Sans"/>
                <a:sym typeface="Gill Sans"/>
              </a:defRPr>
            </a:lvl3pPr>
            <a:lvl4pPr marL="2145620" indent="-494620">
              <a:spcBef>
                <a:spcPts val="3800"/>
              </a:spcBef>
              <a:buSzPct val="171000"/>
              <a:buChar char="•"/>
              <a:defRPr sz="3200">
                <a:solidFill>
                  <a:srgbClr val="000000"/>
                </a:solidFill>
                <a:latin typeface="Gill Sans"/>
                <a:ea typeface="Gill Sans"/>
                <a:cs typeface="Gill Sans"/>
                <a:sym typeface="Gill Sans"/>
              </a:defRPr>
            </a:lvl4pPr>
            <a:lvl5pPr marL="2590120" indent="-494620">
              <a:spcBef>
                <a:spcPts val="3800"/>
              </a:spcBef>
              <a:buSzPct val="171000"/>
              <a:buChar char="•"/>
              <a:defRPr sz="32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286" name="Slide Number"/>
          <p:cNvSpPr txBox="1">
            <a:spLocks noGrp="1"/>
          </p:cNvSpPr>
          <p:nvPr>
            <p:ph type="sldNum" sz="quarter" idx="2"/>
          </p:nvPr>
        </p:nvSpPr>
        <p:spPr>
          <a:xfrm>
            <a:off x="6324599" y="9258300"/>
            <a:ext cx="342901" cy="368301"/>
          </a:xfrm>
          <a:prstGeom prst="rect">
            <a:avLst/>
          </a:prstGeom>
        </p:spPr>
        <p:txBody>
          <a:bodyPr/>
          <a:lstStyle>
            <a:lvl1pPr>
              <a:defRPr>
                <a:solidFill>
                  <a:srgbClr val="000000"/>
                </a:solid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293" name="Line"/>
          <p:cNvSpPr/>
          <p:nvPr/>
        </p:nvSpPr>
        <p:spPr>
          <a:xfrm>
            <a:off x="647700" y="1968501"/>
            <a:ext cx="11709400" cy="125"/>
          </a:xfrm>
          <a:prstGeom prst="line">
            <a:avLst/>
          </a:prstGeom>
          <a:ln w="12700">
            <a:solidFill>
              <a:srgbClr val="9A9A9A"/>
            </a:solidFill>
            <a:miter lim="400000"/>
          </a:ln>
        </p:spPr>
        <p:txBody>
          <a:bodyPr lIns="45718" tIns="45718" rIns="45718" bIns="45718"/>
          <a:lstStyle/>
          <a:p>
            <a:endParaRPr/>
          </a:p>
        </p:txBody>
      </p:sp>
      <p:sp>
        <p:nvSpPr>
          <p:cNvPr id="294" name="Title Text"/>
          <p:cNvSpPr txBox="1">
            <a:spLocks noGrp="1"/>
          </p:cNvSpPr>
          <p:nvPr>
            <p:ph type="title"/>
          </p:nvPr>
        </p:nvSpPr>
        <p:spPr>
          <a:xfrm>
            <a:off x="571500" y="330200"/>
            <a:ext cx="11861800" cy="1397000"/>
          </a:xfrm>
          <a:prstGeom prst="rect">
            <a:avLst/>
          </a:prstGeom>
        </p:spPr>
        <p:txBody>
          <a:bodyPr anchor="b"/>
          <a:lstStyle>
            <a:lvl1pPr>
              <a:defRPr sz="4200">
                <a:solidFill>
                  <a:srgbClr val="000000"/>
                </a:solidFill>
                <a:latin typeface="Helvetica Neue Light"/>
                <a:ea typeface="Helvetica Neue Light"/>
                <a:cs typeface="Helvetica Neue Light"/>
                <a:sym typeface="Helvetica Neue Light"/>
              </a:defRPr>
            </a:lvl1pPr>
          </a:lstStyle>
          <a:p>
            <a:r>
              <a:t>Title Text</a:t>
            </a:r>
          </a:p>
        </p:txBody>
      </p:sp>
      <p:sp>
        <p:nvSpPr>
          <p:cNvPr id="295" name="Body Level One…"/>
          <p:cNvSpPr txBox="1">
            <a:spLocks noGrp="1"/>
          </p:cNvSpPr>
          <p:nvPr>
            <p:ph type="body" idx="1"/>
          </p:nvPr>
        </p:nvSpPr>
        <p:spPr>
          <a:xfrm>
            <a:off x="571500" y="2324100"/>
            <a:ext cx="11861800" cy="6565900"/>
          </a:xfrm>
          <a:prstGeom prst="rect">
            <a:avLst/>
          </a:prstGeom>
        </p:spPr>
        <p:txBody>
          <a:bodyPr anchor="t"/>
          <a:lstStyle>
            <a:lvl1pPr marL="266700" indent="-266700">
              <a:spcBef>
                <a:spcPts val="4800"/>
              </a:spcBef>
              <a:buSzPct val="100000"/>
              <a:buChar char="•"/>
              <a:defRPr sz="2600">
                <a:solidFill>
                  <a:srgbClr val="747474"/>
                </a:solidFill>
                <a:latin typeface="Helvetica Neue"/>
                <a:ea typeface="Helvetica Neue"/>
                <a:cs typeface="Helvetica Neue"/>
                <a:sym typeface="Helvetica Neue"/>
              </a:defRPr>
            </a:lvl1pPr>
            <a:lvl2pPr marL="711200" indent="-266700">
              <a:spcBef>
                <a:spcPts val="4800"/>
              </a:spcBef>
              <a:buSzPct val="100000"/>
              <a:buChar char="•"/>
              <a:defRPr sz="2600">
                <a:solidFill>
                  <a:srgbClr val="747474"/>
                </a:solidFill>
                <a:latin typeface="Helvetica Neue"/>
                <a:ea typeface="Helvetica Neue"/>
                <a:cs typeface="Helvetica Neue"/>
                <a:sym typeface="Helvetica Neue"/>
              </a:defRPr>
            </a:lvl2pPr>
            <a:lvl3pPr marL="1155700" indent="-266700">
              <a:spcBef>
                <a:spcPts val="4800"/>
              </a:spcBef>
              <a:buSzPct val="100000"/>
              <a:buChar char="•"/>
              <a:defRPr sz="2600">
                <a:solidFill>
                  <a:srgbClr val="747474"/>
                </a:solidFill>
                <a:latin typeface="Helvetica Neue"/>
                <a:ea typeface="Helvetica Neue"/>
                <a:cs typeface="Helvetica Neue"/>
                <a:sym typeface="Helvetica Neue"/>
              </a:defRPr>
            </a:lvl3pPr>
            <a:lvl4pPr marL="1600200" indent="-266700">
              <a:spcBef>
                <a:spcPts val="4800"/>
              </a:spcBef>
              <a:buSzPct val="100000"/>
              <a:buChar char="•"/>
              <a:defRPr sz="2600">
                <a:solidFill>
                  <a:srgbClr val="747474"/>
                </a:solidFill>
                <a:latin typeface="Helvetica Neue"/>
                <a:ea typeface="Helvetica Neue"/>
                <a:cs typeface="Helvetica Neue"/>
                <a:sym typeface="Helvetica Neue"/>
              </a:defRPr>
            </a:lvl4pPr>
            <a:lvl5pPr marL="2044700" indent="-266700">
              <a:spcBef>
                <a:spcPts val="4800"/>
              </a:spcBef>
              <a:buSzPct val="100000"/>
              <a:buChar char="•"/>
              <a:defRPr sz="2600">
                <a:solidFill>
                  <a:srgbClr val="747474"/>
                </a:solidFill>
                <a:latin typeface="Helvetica Neue"/>
                <a:ea typeface="Helvetica Neue"/>
                <a:cs typeface="Helvetica Neue"/>
                <a:sym typeface="Helvetica Neue"/>
              </a:defRPr>
            </a:lvl5pPr>
          </a:lstStyle>
          <a:p>
            <a:r>
              <a:t>Body Level One</a:t>
            </a:r>
          </a:p>
          <a:p>
            <a:pPr lvl="1"/>
            <a:r>
              <a:t>Body Level Two</a:t>
            </a:r>
          </a:p>
          <a:p>
            <a:pPr lvl="2"/>
            <a:r>
              <a:t>Body Level Three</a:t>
            </a:r>
          </a:p>
          <a:p>
            <a:pPr lvl="3"/>
            <a:r>
              <a:t>Body Level Four</a:t>
            </a:r>
          </a:p>
          <a:p>
            <a:pPr lvl="4"/>
            <a:r>
              <a:t>Body Level Five</a:t>
            </a:r>
          </a:p>
        </p:txBody>
      </p:sp>
      <p:sp>
        <p:nvSpPr>
          <p:cNvPr id="296" name="Slide Number"/>
          <p:cNvSpPr txBox="1">
            <a:spLocks noGrp="1"/>
          </p:cNvSpPr>
          <p:nvPr>
            <p:ph type="sldNum" sz="quarter" idx="2"/>
          </p:nvPr>
        </p:nvSpPr>
        <p:spPr>
          <a:xfrm>
            <a:off x="12268200" y="9199779"/>
            <a:ext cx="312015" cy="299822"/>
          </a:xfrm>
          <a:prstGeom prst="rect">
            <a:avLst/>
          </a:prstGeom>
        </p:spPr>
        <p:txBody>
          <a:bodyPr/>
          <a:lstStyle>
            <a:lvl1pPr algn="r">
              <a:defRPr sz="1400">
                <a:solidFill>
                  <a:srgbClr val="000000"/>
                </a:solidFill>
                <a:latin typeface="Helvetica Neue"/>
                <a:ea typeface="Helvetica Neue"/>
                <a:cs typeface="Helvetica Neue"/>
                <a:sym typeface="Helvetica Neue"/>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Title Slide">
    <p:bg>
      <p:bgPr>
        <a:solidFill>
          <a:srgbClr val="FFFFFF"/>
        </a:solidFill>
        <a:effectLst/>
      </p:bgPr>
    </p:bg>
    <p:spTree>
      <p:nvGrpSpPr>
        <p:cNvPr id="1" name=""/>
        <p:cNvGrpSpPr/>
        <p:nvPr/>
      </p:nvGrpSpPr>
      <p:grpSpPr>
        <a:xfrm>
          <a:off x="0" y="0"/>
          <a:ext cx="0" cy="0"/>
          <a:chOff x="0" y="0"/>
          <a:chExt cx="0" cy="0"/>
        </a:xfrm>
      </p:grpSpPr>
      <p:sp>
        <p:nvSpPr>
          <p:cNvPr id="323" name="Anielski Inc. ©2015"/>
          <p:cNvSpPr txBox="1"/>
          <p:nvPr/>
        </p:nvSpPr>
        <p:spPr>
          <a:xfrm>
            <a:off x="10095987" y="17494148"/>
            <a:ext cx="779448" cy="324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defTabSz="685775">
              <a:defRPr sz="1100" b="1">
                <a:solidFill>
                  <a:srgbClr val="929292"/>
                </a:solidFill>
                <a:uFill>
                  <a:solidFill>
                    <a:srgbClr val="929292"/>
                  </a:solidFill>
                </a:uFill>
                <a:latin typeface="Garamond"/>
                <a:ea typeface="Garamond"/>
                <a:cs typeface="Garamond"/>
                <a:sym typeface="Garamond"/>
              </a:defRPr>
            </a:pPr>
            <a:r>
              <a:t>Anielski Inc. </a:t>
            </a:r>
            <a:r>
              <a:rPr>
                <a:latin typeface="+mj-lt"/>
                <a:ea typeface="+mj-ea"/>
                <a:cs typeface="+mj-cs"/>
                <a:sym typeface="Lucida Grande"/>
              </a:rPr>
              <a:t>©</a:t>
            </a:r>
            <a:r>
              <a:rPr b="0"/>
              <a:t>2015</a:t>
            </a:r>
          </a:p>
        </p:txBody>
      </p:sp>
      <p:sp>
        <p:nvSpPr>
          <p:cNvPr id="324" name="Title Text"/>
          <p:cNvSpPr txBox="1">
            <a:spLocks noGrp="1"/>
          </p:cNvSpPr>
          <p:nvPr>
            <p:ph type="title"/>
          </p:nvPr>
        </p:nvSpPr>
        <p:spPr>
          <a:xfrm>
            <a:off x="2356642" y="2"/>
            <a:ext cx="8291516" cy="5121277"/>
          </a:xfrm>
          <a:prstGeom prst="rect">
            <a:avLst/>
          </a:prstGeom>
        </p:spPr>
        <p:txBody>
          <a:bodyPr lIns="65022" tIns="65022" rIns="65022" bIns="65022" anchor="b"/>
          <a:lstStyle>
            <a:lvl1pPr algn="ctr" defTabSz="685775">
              <a:defRPr sz="6000">
                <a:solidFill>
                  <a:srgbClr val="000000"/>
                </a:solidFill>
                <a:uFill>
                  <a:solidFill>
                    <a:srgbClr val="000000"/>
                  </a:solidFill>
                </a:uFill>
                <a:latin typeface="Gill Sans"/>
                <a:ea typeface="Gill Sans"/>
                <a:cs typeface="Gill Sans"/>
                <a:sym typeface="Gill Sans"/>
              </a:defRPr>
            </a:lvl1pPr>
          </a:lstStyle>
          <a:p>
            <a:r>
              <a:t>Title Text</a:t>
            </a:r>
          </a:p>
        </p:txBody>
      </p:sp>
      <p:sp>
        <p:nvSpPr>
          <p:cNvPr id="325" name="Body Level One…"/>
          <p:cNvSpPr txBox="1">
            <a:spLocks noGrp="1"/>
          </p:cNvSpPr>
          <p:nvPr>
            <p:ph type="body" sz="half" idx="1"/>
          </p:nvPr>
        </p:nvSpPr>
        <p:spPr>
          <a:xfrm>
            <a:off x="3088877" y="5527675"/>
            <a:ext cx="6827048" cy="4225929"/>
          </a:xfrm>
          <a:prstGeom prst="rect">
            <a:avLst/>
          </a:prstGeom>
        </p:spPr>
        <p:txBody>
          <a:bodyPr lIns="65022" tIns="65022" rIns="65022" bIns="65022" anchor="t"/>
          <a:lstStyle>
            <a:lvl1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1pPr>
            <a:lvl2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2pPr>
            <a:lvl3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3pPr>
            <a:lvl4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4pPr>
            <a:lvl5pPr marL="0" indent="0" algn="ctr" defTabSz="685775">
              <a:spcBef>
                <a:spcPts val="0"/>
              </a:spcBef>
              <a:buSzTx/>
              <a:buNone/>
              <a:defRPr sz="34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xfrm>
            <a:off x="10647178" y="9297560"/>
            <a:ext cx="244345" cy="244345"/>
          </a:xfrm>
          <a:prstGeom prst="rect">
            <a:avLst/>
          </a:prstGeom>
        </p:spPr>
        <p:txBody>
          <a:bodyPr lIns="65022" tIns="65022" rIns="65022" bIns="65022" anchor="ctr"/>
          <a:lstStyle>
            <a:lvl1pPr algn="r" defTabSz="685775">
              <a:defRPr sz="800">
                <a:solidFill>
                  <a:srgbClr val="888888"/>
                </a:solidFill>
                <a:uFill>
                  <a:solidFill>
                    <a:srgbClr val="000000"/>
                  </a:solidFill>
                </a:uFill>
                <a:latin typeface="Gill Sans"/>
                <a:ea typeface="Gill Sans"/>
                <a:cs typeface="Gill Sans"/>
                <a:sym typeface="Gill Sans"/>
              </a:defRPr>
            </a:lvl1p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353" name="Slide Number"/>
          <p:cNvSpPr txBox="1">
            <a:spLocks noGrp="1"/>
          </p:cNvSpPr>
          <p:nvPr>
            <p:ph type="sldNum" sz="quarter" idx="2"/>
          </p:nvPr>
        </p:nvSpPr>
        <p:spPr>
          <a:xfrm>
            <a:off x="6311798" y="9251950"/>
            <a:ext cx="368504" cy="381000"/>
          </a:xfrm>
          <a:prstGeom prst="rect">
            <a:avLst/>
          </a:prstGeom>
        </p:spPr>
        <p:txBody>
          <a:bodyPr anchor="t"/>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lank copy">
    <p:bg>
      <p:bgPr>
        <a:solidFill>
          <a:srgbClr val="FFFFFF"/>
        </a:solidFill>
        <a:effectLst/>
      </p:bgPr>
    </p:bg>
    <p:spTree>
      <p:nvGrpSpPr>
        <p:cNvPr id="1" name=""/>
        <p:cNvGrpSpPr/>
        <p:nvPr/>
      </p:nvGrpSpPr>
      <p:grpSpPr>
        <a:xfrm>
          <a:off x="0" y="0"/>
          <a:ext cx="0" cy="0"/>
          <a:chOff x="0" y="0"/>
          <a:chExt cx="0" cy="0"/>
        </a:xfrm>
      </p:grpSpPr>
      <p:sp>
        <p:nvSpPr>
          <p:cNvPr id="361" name="Slide Number"/>
          <p:cNvSpPr txBox="1">
            <a:spLocks noGrp="1"/>
          </p:cNvSpPr>
          <p:nvPr>
            <p:ph type="sldNum" sz="quarter" idx="2"/>
          </p:nvPr>
        </p:nvSpPr>
        <p:spPr>
          <a:xfrm>
            <a:off x="6311798" y="9251950"/>
            <a:ext cx="368504" cy="381000"/>
          </a:xfrm>
          <a:prstGeom prst="rect">
            <a:avLst/>
          </a:prstGeom>
        </p:spPr>
        <p:txBody>
          <a:bodyPr anchor="t"/>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22" name="Slide Number"/>
          <p:cNvSpPr txBox="1">
            <a:spLocks noGrp="1"/>
          </p:cNvSpPr>
          <p:nvPr>
            <p:ph type="sldNum" sz="quarter" idx="2"/>
          </p:nvPr>
        </p:nvSpPr>
        <p:spPr>
          <a:xfrm>
            <a:off x="6350470" y="9272376"/>
            <a:ext cx="303860" cy="354224"/>
          </a:xfrm>
          <a:prstGeom prst="rect">
            <a:avLst/>
          </a:prstGeom>
        </p:spPr>
        <p:txBody>
          <a:bodyPr lIns="38100" tIns="38100" rIns="38100" bIns="38100"/>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68" name="Title Text"/>
          <p:cNvSpPr txBox="1">
            <a:spLocks noGrp="1"/>
          </p:cNvSpPr>
          <p:nvPr>
            <p:ph type="title"/>
          </p:nvPr>
        </p:nvSpPr>
        <p:spPr>
          <a:xfrm>
            <a:off x="1270000" y="203200"/>
            <a:ext cx="10464800" cy="2540000"/>
          </a:xfrm>
          <a:prstGeom prst="rect">
            <a:avLst/>
          </a:prstGeom>
        </p:spPr>
        <p:txBody>
          <a:bodyPr lIns="0" tIns="0" rIns="0" bIns="0"/>
          <a:lstStyle>
            <a:lvl1pPr algn="ctr" defTabSz="457200">
              <a:lnSpc>
                <a:spcPts val="8600"/>
              </a:lnSpc>
              <a:spcBef>
                <a:spcPts val="200"/>
              </a:spcBef>
              <a:tabLst>
                <a:tab pos="1219200" algn="l"/>
              </a:tabLst>
              <a:defRPr sz="7200">
                <a:solidFill>
                  <a:srgbClr val="FFFFFF"/>
                </a:solidFill>
                <a:latin typeface="Chalkboard"/>
                <a:ea typeface="Chalkboard"/>
                <a:cs typeface="Chalkboard"/>
                <a:sym typeface="Chalkboard"/>
              </a:defRPr>
            </a:lvl1pPr>
          </a:lstStyle>
          <a:p>
            <a:r>
              <a:t>Title Text</a:t>
            </a:r>
          </a:p>
        </p:txBody>
      </p:sp>
      <p:sp>
        <p:nvSpPr>
          <p:cNvPr id="369" name="Body Level One…"/>
          <p:cNvSpPr txBox="1">
            <a:spLocks noGrp="1"/>
          </p:cNvSpPr>
          <p:nvPr>
            <p:ph type="body" idx="1"/>
          </p:nvPr>
        </p:nvSpPr>
        <p:spPr>
          <a:xfrm>
            <a:off x="1270000" y="2946400"/>
            <a:ext cx="10464800" cy="5740400"/>
          </a:xfrm>
          <a:prstGeom prst="rect">
            <a:avLst/>
          </a:prstGeom>
        </p:spPr>
        <p:txBody>
          <a:bodyPr/>
          <a:lstStyle>
            <a:lvl1pPr marL="838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1pPr>
            <a:lvl2pPr marL="1410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2pPr>
            <a:lvl3pPr marL="1981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3pPr>
            <a:lvl4pPr marL="2553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4pPr>
            <a:lvl5pPr marL="3124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370" name="Slide Number"/>
          <p:cNvSpPr txBox="1">
            <a:spLocks noGrp="1"/>
          </p:cNvSpPr>
          <p:nvPr>
            <p:ph type="sldNum" sz="quarter" idx="2"/>
          </p:nvPr>
        </p:nvSpPr>
        <p:spPr>
          <a:xfrm>
            <a:off x="6350470" y="9272376"/>
            <a:ext cx="303860" cy="354224"/>
          </a:xfrm>
          <a:prstGeom prst="rect">
            <a:avLst/>
          </a:prstGeom>
        </p:spPr>
        <p:txBody>
          <a:bodyPr lIns="38100" tIns="38100" rIns="38100" bIns="38100"/>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Title &amp; Bullets">
    <p:bg>
      <p:bgPr>
        <a:solidFill>
          <a:srgbClr val="FFFFFF"/>
        </a:solidFill>
        <a:effectLst/>
      </p:bgPr>
    </p:bg>
    <p:spTree>
      <p:nvGrpSpPr>
        <p:cNvPr id="1" name=""/>
        <p:cNvGrpSpPr/>
        <p:nvPr/>
      </p:nvGrpSpPr>
      <p:grpSpPr>
        <a:xfrm>
          <a:off x="0" y="0"/>
          <a:ext cx="0" cy="0"/>
          <a:chOff x="0" y="0"/>
          <a:chExt cx="0" cy="0"/>
        </a:xfrm>
      </p:grpSpPr>
      <p:sp>
        <p:nvSpPr>
          <p:cNvPr id="377" name="Title Text"/>
          <p:cNvSpPr txBox="1">
            <a:spLocks noGrp="1"/>
          </p:cNvSpPr>
          <p:nvPr>
            <p:ph type="title"/>
          </p:nvPr>
        </p:nvSpPr>
        <p:spPr>
          <a:xfrm>
            <a:off x="952499" y="444498"/>
            <a:ext cx="11099801" cy="2159002"/>
          </a:xfrm>
          <a:prstGeom prst="rect">
            <a:avLst/>
          </a:prstGeom>
        </p:spPr>
        <p:txBody>
          <a:bodyPr/>
          <a:lstStyle>
            <a:lvl1pPr algn="ctr">
              <a:defRPr sz="7800">
                <a:solidFill>
                  <a:srgbClr val="000000"/>
                </a:solidFill>
                <a:latin typeface="Helvetica Light"/>
                <a:ea typeface="Helvetica Light"/>
                <a:cs typeface="Helvetica Light"/>
                <a:sym typeface="Helvetica Light"/>
              </a:defRPr>
            </a:lvl1pPr>
          </a:lstStyle>
          <a:p>
            <a:r>
              <a:t>Title Text</a:t>
            </a:r>
          </a:p>
        </p:txBody>
      </p:sp>
      <p:sp>
        <p:nvSpPr>
          <p:cNvPr id="378" name="Body Level One…"/>
          <p:cNvSpPr txBox="1">
            <a:spLocks noGrp="1"/>
          </p:cNvSpPr>
          <p:nvPr>
            <p:ph type="body" idx="1"/>
          </p:nvPr>
        </p:nvSpPr>
        <p:spPr>
          <a:xfrm>
            <a:off x="952499" y="2603500"/>
            <a:ext cx="11099801" cy="6286500"/>
          </a:xfrm>
          <a:prstGeom prst="rect">
            <a:avLst/>
          </a:prstGeom>
        </p:spPr>
        <p:txBody>
          <a:bodyPr/>
          <a:lstStyle>
            <a:lvl1pPr marL="419804" indent="-419804">
              <a:spcBef>
                <a:spcPts val="4200"/>
              </a:spcBef>
              <a:buSzPct val="75000"/>
              <a:buChar char="•"/>
              <a:defRPr sz="3400">
                <a:solidFill>
                  <a:srgbClr val="000000"/>
                </a:solidFill>
                <a:latin typeface="Helvetica Light"/>
                <a:ea typeface="Helvetica Light"/>
                <a:cs typeface="Helvetica Light"/>
                <a:sym typeface="Helvetica Light"/>
              </a:defRPr>
            </a:lvl1pPr>
            <a:lvl2pPr marL="864304" indent="-419804">
              <a:spcBef>
                <a:spcPts val="4200"/>
              </a:spcBef>
              <a:buSzPct val="75000"/>
              <a:buChar char="•"/>
              <a:defRPr sz="3400">
                <a:solidFill>
                  <a:srgbClr val="000000"/>
                </a:solidFill>
                <a:latin typeface="Helvetica Light"/>
                <a:ea typeface="Helvetica Light"/>
                <a:cs typeface="Helvetica Light"/>
                <a:sym typeface="Helvetica Light"/>
              </a:defRPr>
            </a:lvl2pPr>
            <a:lvl3pPr marL="1308804" indent="-419804">
              <a:spcBef>
                <a:spcPts val="4200"/>
              </a:spcBef>
              <a:buSzPct val="75000"/>
              <a:buChar char="•"/>
              <a:defRPr sz="3400">
                <a:solidFill>
                  <a:srgbClr val="000000"/>
                </a:solidFill>
                <a:latin typeface="Helvetica Light"/>
                <a:ea typeface="Helvetica Light"/>
                <a:cs typeface="Helvetica Light"/>
                <a:sym typeface="Helvetica Light"/>
              </a:defRPr>
            </a:lvl3pPr>
            <a:lvl4pPr marL="1753304" indent="-419804">
              <a:spcBef>
                <a:spcPts val="4200"/>
              </a:spcBef>
              <a:buSzPct val="75000"/>
              <a:buChar char="•"/>
              <a:defRPr sz="3400">
                <a:solidFill>
                  <a:srgbClr val="000000"/>
                </a:solidFill>
                <a:latin typeface="Helvetica Light"/>
                <a:ea typeface="Helvetica Light"/>
                <a:cs typeface="Helvetica Light"/>
                <a:sym typeface="Helvetica Light"/>
              </a:defRPr>
            </a:lvl4pPr>
            <a:lvl5pPr marL="2197804" indent="-419804">
              <a:spcBef>
                <a:spcPts val="4200"/>
              </a:spcBef>
              <a:buSzPct val="75000"/>
              <a:buChar char="•"/>
              <a:defRPr sz="34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387" name="Title Text"/>
          <p:cNvSpPr txBox="1">
            <a:spLocks noGrp="1"/>
          </p:cNvSpPr>
          <p:nvPr>
            <p:ph type="title"/>
          </p:nvPr>
        </p:nvSpPr>
        <p:spPr>
          <a:xfrm>
            <a:off x="1269999" y="1638300"/>
            <a:ext cx="10464801" cy="3302000"/>
          </a:xfrm>
          <a:prstGeom prst="rect">
            <a:avLst/>
          </a:prstGeom>
        </p:spPr>
        <p:txBody>
          <a:bodyPr anchor="b"/>
          <a:lstStyle>
            <a:lvl1pPr algn="ctr">
              <a:defRPr sz="7800">
                <a:solidFill>
                  <a:srgbClr val="000000"/>
                </a:solidFill>
                <a:latin typeface="Helvetica Light"/>
                <a:ea typeface="Helvetica Light"/>
                <a:cs typeface="Helvetica Light"/>
                <a:sym typeface="Helvetica Light"/>
              </a:defRPr>
            </a:lvl1pPr>
          </a:lstStyle>
          <a:p>
            <a:r>
              <a:t>Title Text</a:t>
            </a:r>
          </a:p>
        </p:txBody>
      </p:sp>
      <p:sp>
        <p:nvSpPr>
          <p:cNvPr id="388" name="Body Level One…"/>
          <p:cNvSpPr txBox="1">
            <a:spLocks noGrp="1"/>
          </p:cNvSpPr>
          <p:nvPr>
            <p:ph type="body" sz="quarter" idx="1"/>
          </p:nvPr>
        </p:nvSpPr>
        <p:spPr>
          <a:xfrm>
            <a:off x="1269999" y="5029200"/>
            <a:ext cx="10464801" cy="1130300"/>
          </a:xfrm>
          <a:prstGeom prst="rect">
            <a:avLst/>
          </a:prstGeom>
        </p:spPr>
        <p:txBody>
          <a:bodyPr anchor="t"/>
          <a:lstStyle>
            <a:lvl1pPr marL="0" indent="0" algn="ctr">
              <a:spcBef>
                <a:spcPts val="0"/>
              </a:spcBef>
              <a:buSzTx/>
              <a:buNone/>
              <a:defRPr sz="3000">
                <a:solidFill>
                  <a:srgbClr val="000000"/>
                </a:solidFill>
                <a:latin typeface="Helvetica Light"/>
                <a:ea typeface="Helvetica Light"/>
                <a:cs typeface="Helvetica Light"/>
                <a:sym typeface="Helvetica Light"/>
              </a:defRPr>
            </a:lvl1pPr>
            <a:lvl2pPr marL="0" indent="0" algn="ctr">
              <a:spcBef>
                <a:spcPts val="0"/>
              </a:spcBef>
              <a:buSzTx/>
              <a:buNone/>
              <a:defRPr sz="3000">
                <a:solidFill>
                  <a:srgbClr val="000000"/>
                </a:solidFill>
                <a:latin typeface="Helvetica Light"/>
                <a:ea typeface="Helvetica Light"/>
                <a:cs typeface="Helvetica Light"/>
                <a:sym typeface="Helvetica Light"/>
              </a:defRPr>
            </a:lvl2pPr>
            <a:lvl3pPr marL="0" indent="0" algn="ctr">
              <a:spcBef>
                <a:spcPts val="0"/>
              </a:spcBef>
              <a:buSzTx/>
              <a:buNone/>
              <a:defRPr sz="3000">
                <a:solidFill>
                  <a:srgbClr val="000000"/>
                </a:solidFill>
                <a:latin typeface="Helvetica Light"/>
                <a:ea typeface="Helvetica Light"/>
                <a:cs typeface="Helvetica Light"/>
                <a:sym typeface="Helvetica Light"/>
              </a:defRPr>
            </a:lvl3pPr>
            <a:lvl4pPr marL="0" indent="0" algn="ctr">
              <a:spcBef>
                <a:spcPts val="0"/>
              </a:spcBef>
              <a:buSzTx/>
              <a:buNone/>
              <a:defRPr sz="3000">
                <a:solidFill>
                  <a:srgbClr val="000000"/>
                </a:solidFill>
                <a:latin typeface="Helvetica Light"/>
                <a:ea typeface="Helvetica Light"/>
                <a:cs typeface="Helvetica Light"/>
                <a:sym typeface="Helvetica Light"/>
              </a:defRPr>
            </a:lvl4pPr>
            <a:lvl5pPr marL="0" indent="0" algn="ctr">
              <a:spcBef>
                <a:spcPts val="0"/>
              </a:spcBef>
              <a:buSzTx/>
              <a:buNone/>
              <a:defRPr sz="30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390" name="Slide Number"/>
          <p:cNvSpPr txBox="1">
            <a:spLocks noGrp="1"/>
          </p:cNvSpPr>
          <p:nvPr>
            <p:ph type="sldNum" sz="quarter" idx="2"/>
          </p:nvPr>
        </p:nvSpPr>
        <p:spPr>
          <a:xfrm>
            <a:off x="6325920" y="9251950"/>
            <a:ext cx="340260" cy="342900"/>
          </a:xfrm>
          <a:prstGeom prst="rect">
            <a:avLst/>
          </a:prstGeom>
        </p:spPr>
        <p:txBody>
          <a:bodyPr anchor="t"/>
          <a:lstStyle>
            <a:lvl1pPr>
              <a:defRPr sz="16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Horizontal">
    <p:bg>
      <p:bgPr>
        <a:solidFill>
          <a:srgbClr val="FFFFFF"/>
        </a:solidFill>
        <a:effectLst/>
      </p:bgPr>
    </p:bg>
    <p:spTree>
      <p:nvGrpSpPr>
        <p:cNvPr id="1" name=""/>
        <p:cNvGrpSpPr/>
        <p:nvPr/>
      </p:nvGrpSpPr>
      <p:grpSpPr>
        <a:xfrm>
          <a:off x="0" y="0"/>
          <a:ext cx="0" cy="0"/>
          <a:chOff x="0" y="0"/>
          <a:chExt cx="0" cy="0"/>
        </a:xfrm>
      </p:grpSpPr>
      <p:sp>
        <p:nvSpPr>
          <p:cNvPr id="397" name="Anielski Inc. ©2015"/>
          <p:cNvSpPr txBox="1"/>
          <p:nvPr/>
        </p:nvSpPr>
        <p:spPr>
          <a:xfrm>
            <a:off x="11293850" y="17442353"/>
            <a:ext cx="1039262" cy="4283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defTabSz="914368">
              <a:defRPr sz="1400" b="1">
                <a:solidFill>
                  <a:srgbClr val="929292"/>
                </a:solidFill>
                <a:uFill>
                  <a:solidFill>
                    <a:srgbClr val="929292"/>
                  </a:solidFill>
                </a:uFill>
                <a:latin typeface="Garamond"/>
                <a:ea typeface="Garamond"/>
                <a:cs typeface="Garamond"/>
                <a:sym typeface="Garamond"/>
              </a:defRPr>
            </a:pPr>
            <a:r>
              <a:t>Anielski Inc. </a:t>
            </a:r>
            <a:r>
              <a:rPr>
                <a:latin typeface="+mj-lt"/>
                <a:ea typeface="+mj-ea"/>
                <a:cs typeface="+mj-cs"/>
                <a:sym typeface="Lucida Grande"/>
              </a:rPr>
              <a:t>©</a:t>
            </a:r>
            <a:r>
              <a:rPr b="0"/>
              <a:t>2015</a:t>
            </a:r>
          </a:p>
        </p:txBody>
      </p:sp>
      <p:sp>
        <p:nvSpPr>
          <p:cNvPr id="398" name="Image"/>
          <p:cNvSpPr>
            <a:spLocks noGrp="1"/>
          </p:cNvSpPr>
          <p:nvPr>
            <p:ph type="pic" idx="13"/>
          </p:nvPr>
        </p:nvSpPr>
        <p:spPr>
          <a:xfrm>
            <a:off x="1606550" y="635000"/>
            <a:ext cx="9779001" cy="5918202"/>
          </a:xfrm>
          <a:prstGeom prst="rect">
            <a:avLst/>
          </a:prstGeom>
        </p:spPr>
        <p:txBody>
          <a:bodyPr lIns="91439" tIns="45719" rIns="91439" bIns="45719" anchor="t">
            <a:noAutofit/>
          </a:bodyPr>
          <a:lstStyle/>
          <a:p>
            <a:endParaRPr/>
          </a:p>
        </p:txBody>
      </p:sp>
      <p:sp>
        <p:nvSpPr>
          <p:cNvPr id="399" name="Title Text"/>
          <p:cNvSpPr txBox="1">
            <a:spLocks noGrp="1"/>
          </p:cNvSpPr>
          <p:nvPr>
            <p:ph type="title"/>
          </p:nvPr>
        </p:nvSpPr>
        <p:spPr>
          <a:xfrm>
            <a:off x="1270000" y="6718300"/>
            <a:ext cx="10464803" cy="1422401"/>
          </a:xfrm>
          <a:prstGeom prst="rect">
            <a:avLst/>
          </a:prstGeom>
        </p:spPr>
        <p:txBody>
          <a:bodyPr lIns="65022" tIns="65022" rIns="65022" bIns="65022" anchor="b"/>
          <a:lstStyle>
            <a:lvl1pPr algn="ctr" defTabSz="650240">
              <a:defRPr sz="6200">
                <a:solidFill>
                  <a:srgbClr val="000000"/>
                </a:solidFill>
                <a:latin typeface="Calibri"/>
                <a:ea typeface="Calibri"/>
                <a:cs typeface="Calibri"/>
                <a:sym typeface="Calibri"/>
              </a:defRPr>
            </a:lvl1pPr>
          </a:lstStyle>
          <a:p>
            <a:r>
              <a:t>Title Text</a:t>
            </a:r>
          </a:p>
        </p:txBody>
      </p:sp>
      <p:sp>
        <p:nvSpPr>
          <p:cNvPr id="401" name="Slide Number"/>
          <p:cNvSpPr txBox="1">
            <a:spLocks noGrp="1"/>
          </p:cNvSpPr>
          <p:nvPr>
            <p:ph type="sldNum" sz="quarter" idx="2"/>
          </p:nvPr>
        </p:nvSpPr>
        <p:spPr>
          <a:xfrm>
            <a:off x="6324434" y="9250427"/>
            <a:ext cx="355869" cy="371347"/>
          </a:xfrm>
          <a:prstGeom prst="rect">
            <a:avLst/>
          </a:prstGeom>
        </p:spPr>
        <p:txBody>
          <a:bodyPr lIns="65022" tIns="65022" rIns="65022" bIns="65022" anchor="ctr"/>
          <a:lstStyle>
            <a:lvl1pPr algn="r" defTabSz="65024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08" name="Title Text"/>
          <p:cNvSpPr txBox="1">
            <a:spLocks noGrp="1"/>
          </p:cNvSpPr>
          <p:nvPr>
            <p:ph type="title"/>
          </p:nvPr>
        </p:nvSpPr>
        <p:spPr>
          <a:xfrm>
            <a:off x="1270000" y="203200"/>
            <a:ext cx="10464800" cy="2540000"/>
          </a:xfrm>
          <a:prstGeom prst="rect">
            <a:avLst/>
          </a:prstGeom>
        </p:spPr>
        <p:txBody>
          <a:bodyPr lIns="0" tIns="0" rIns="0" bIns="0"/>
          <a:lstStyle>
            <a:lvl1pPr algn="ctr" defTabSz="457200">
              <a:lnSpc>
                <a:spcPts val="8600"/>
              </a:lnSpc>
              <a:spcBef>
                <a:spcPts val="200"/>
              </a:spcBef>
              <a:tabLst>
                <a:tab pos="1219200" algn="l"/>
              </a:tabLst>
              <a:defRPr sz="7200">
                <a:solidFill>
                  <a:srgbClr val="FFFFFF"/>
                </a:solidFill>
                <a:latin typeface="Chalkboard"/>
                <a:ea typeface="Chalkboard"/>
                <a:cs typeface="Chalkboard"/>
                <a:sym typeface="Chalkboard"/>
              </a:defRPr>
            </a:lvl1pPr>
          </a:lstStyle>
          <a:p>
            <a:r>
              <a:t>Title Text</a:t>
            </a:r>
          </a:p>
        </p:txBody>
      </p:sp>
      <p:sp>
        <p:nvSpPr>
          <p:cNvPr id="409" name="Body Level One…"/>
          <p:cNvSpPr txBox="1">
            <a:spLocks noGrp="1"/>
          </p:cNvSpPr>
          <p:nvPr>
            <p:ph type="body" idx="1"/>
          </p:nvPr>
        </p:nvSpPr>
        <p:spPr>
          <a:xfrm>
            <a:off x="1270000" y="2946400"/>
            <a:ext cx="10464800" cy="5740400"/>
          </a:xfrm>
          <a:prstGeom prst="rect">
            <a:avLst/>
          </a:prstGeom>
        </p:spPr>
        <p:txBody>
          <a:bodyPr/>
          <a:lstStyle>
            <a:lvl1pPr marL="838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1pPr>
            <a:lvl2pPr marL="1410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2pPr>
            <a:lvl3pPr marL="1981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3pPr>
            <a:lvl4pPr marL="2553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4pPr>
            <a:lvl5pPr marL="3124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10" name="Slide Number"/>
          <p:cNvSpPr txBox="1">
            <a:spLocks noGrp="1"/>
          </p:cNvSpPr>
          <p:nvPr>
            <p:ph type="sldNum" sz="quarter" idx="2"/>
          </p:nvPr>
        </p:nvSpPr>
        <p:spPr>
          <a:xfrm>
            <a:off x="6350470" y="9272376"/>
            <a:ext cx="303860" cy="354224"/>
          </a:xfrm>
          <a:prstGeom prst="rect">
            <a:avLst/>
          </a:prstGeom>
        </p:spPr>
        <p:txBody>
          <a:bodyPr lIns="38100" tIns="38100" rIns="38100" bIns="38100"/>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Title &amp; Bullets">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417" name="Title Text"/>
          <p:cNvSpPr txBox="1">
            <a:spLocks noGrp="1"/>
          </p:cNvSpPr>
          <p:nvPr>
            <p:ph type="title"/>
          </p:nvPr>
        </p:nvSpPr>
        <p:spPr>
          <a:xfrm>
            <a:off x="1270000" y="203200"/>
            <a:ext cx="10464800" cy="2540000"/>
          </a:xfrm>
          <a:prstGeom prst="rect">
            <a:avLst/>
          </a:prstGeom>
        </p:spPr>
        <p:txBody>
          <a:bodyPr lIns="0" tIns="0" rIns="0" bIns="0"/>
          <a:lstStyle>
            <a:lvl1pPr algn="ctr" defTabSz="457200">
              <a:lnSpc>
                <a:spcPts val="8600"/>
              </a:lnSpc>
              <a:spcBef>
                <a:spcPts val="200"/>
              </a:spcBef>
              <a:tabLst>
                <a:tab pos="1219200" algn="l"/>
              </a:tabLst>
              <a:defRPr sz="7200">
                <a:solidFill>
                  <a:srgbClr val="FFFFFF"/>
                </a:solidFill>
                <a:latin typeface="Chalkboard"/>
                <a:ea typeface="Chalkboard"/>
                <a:cs typeface="Chalkboard"/>
                <a:sym typeface="Chalkboard"/>
              </a:defRPr>
            </a:lvl1pPr>
          </a:lstStyle>
          <a:p>
            <a:r>
              <a:t>Title Text</a:t>
            </a:r>
          </a:p>
        </p:txBody>
      </p:sp>
      <p:sp>
        <p:nvSpPr>
          <p:cNvPr id="418" name="Body Level One…"/>
          <p:cNvSpPr txBox="1">
            <a:spLocks noGrp="1"/>
          </p:cNvSpPr>
          <p:nvPr>
            <p:ph type="body" idx="1"/>
          </p:nvPr>
        </p:nvSpPr>
        <p:spPr>
          <a:xfrm>
            <a:off x="1270000" y="2946400"/>
            <a:ext cx="10464800" cy="5740400"/>
          </a:xfrm>
          <a:prstGeom prst="rect">
            <a:avLst/>
          </a:prstGeom>
        </p:spPr>
        <p:txBody>
          <a:bodyPr/>
          <a:lstStyle>
            <a:lvl1pPr marL="838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1pPr>
            <a:lvl2pPr marL="1410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2pPr>
            <a:lvl3pPr marL="1981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3pPr>
            <a:lvl4pPr marL="25531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4pPr>
            <a:lvl5pPr marL="3124674" indent="-521174" defTabSz="457200">
              <a:lnSpc>
                <a:spcPts val="4300"/>
              </a:lnSpc>
              <a:spcBef>
                <a:spcPts val="3200"/>
              </a:spcBef>
              <a:buSzPct val="58951"/>
              <a:buBlip>
                <a:blip r:embed="rId3"/>
              </a:buBlip>
              <a:tabLst>
                <a:tab pos="1409700" algn="l"/>
              </a:tabLst>
              <a:defRPr sz="3600">
                <a:solidFill>
                  <a:srgbClr val="FFFFFF"/>
                </a:solidFill>
                <a:latin typeface="Chalkboard"/>
                <a:ea typeface="Chalkboard"/>
                <a:cs typeface="Chalkboard"/>
                <a:sym typeface="Chalkboard"/>
              </a:defRPr>
            </a:lvl5pPr>
          </a:lstStyle>
          <a:p>
            <a:r>
              <a:t>Body Level One</a:t>
            </a:r>
          </a:p>
          <a:p>
            <a:pPr lvl="1"/>
            <a:r>
              <a:t>Body Level Two</a:t>
            </a:r>
          </a:p>
          <a:p>
            <a:pPr lvl="2"/>
            <a:r>
              <a:t>Body Level Three</a:t>
            </a:r>
          </a:p>
          <a:p>
            <a:pPr lvl="3"/>
            <a:r>
              <a:t>Body Level Four</a:t>
            </a:r>
          </a:p>
          <a:p>
            <a:pPr lvl="4"/>
            <a:r>
              <a:t>Body Level Five</a:t>
            </a:r>
          </a:p>
        </p:txBody>
      </p:sp>
      <p:sp>
        <p:nvSpPr>
          <p:cNvPr id="419" name="Slide Number"/>
          <p:cNvSpPr txBox="1">
            <a:spLocks noGrp="1"/>
          </p:cNvSpPr>
          <p:nvPr>
            <p:ph type="sldNum" sz="quarter" idx="2"/>
          </p:nvPr>
        </p:nvSpPr>
        <p:spPr>
          <a:xfrm>
            <a:off x="6350470" y="9265338"/>
            <a:ext cx="303860" cy="354224"/>
          </a:xfrm>
          <a:prstGeom prst="rect">
            <a:avLst/>
          </a:prstGeom>
        </p:spPr>
        <p:txBody>
          <a:bodyPr lIns="38100" tIns="38100" rIns="38100" bIns="38100" anchor="ctr"/>
          <a:lstStyle>
            <a:lvl1pPr defTabSz="457200">
              <a:lnSpc>
                <a:spcPts val="2100"/>
              </a:lnSpc>
              <a:tabLst>
                <a:tab pos="1066800" algn="l"/>
              </a:tabLst>
              <a:defRPr>
                <a:solidFill>
                  <a:srgbClr val="FFFFFF"/>
                </a:solidFill>
                <a:latin typeface="Chalkboard"/>
                <a:ea typeface="Chalkboard"/>
                <a:cs typeface="Chalkboard"/>
                <a:sym typeface="Chalkboard"/>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Title &amp; Subtitle">
    <p:bg>
      <p:bgPr>
        <a:solidFill>
          <a:srgbClr val="FFFFFF"/>
        </a:solidFill>
        <a:effectLst/>
      </p:bgPr>
    </p:bg>
    <p:spTree>
      <p:nvGrpSpPr>
        <p:cNvPr id="1" name=""/>
        <p:cNvGrpSpPr/>
        <p:nvPr/>
      </p:nvGrpSpPr>
      <p:grpSpPr>
        <a:xfrm>
          <a:off x="0" y="0"/>
          <a:ext cx="0" cy="0"/>
          <a:chOff x="0" y="0"/>
          <a:chExt cx="0" cy="0"/>
        </a:xfrm>
      </p:grpSpPr>
      <p:sp>
        <p:nvSpPr>
          <p:cNvPr id="436" name="Title Text"/>
          <p:cNvSpPr txBox="1">
            <a:spLocks noGrp="1"/>
          </p:cNvSpPr>
          <p:nvPr>
            <p:ph type="title"/>
          </p:nvPr>
        </p:nvSpPr>
        <p:spPr>
          <a:xfrm>
            <a:off x="1270000" y="1638300"/>
            <a:ext cx="10464800" cy="3302000"/>
          </a:xfrm>
          <a:prstGeom prst="rect">
            <a:avLst/>
          </a:prstGeom>
        </p:spPr>
        <p:txBody>
          <a:bodyPr anchor="b"/>
          <a:lstStyle>
            <a:lvl1pPr algn="ctr">
              <a:defRPr>
                <a:solidFill>
                  <a:srgbClr val="000000"/>
                </a:solidFill>
                <a:latin typeface="Helvetica Light"/>
                <a:ea typeface="Helvetica Light"/>
                <a:cs typeface="Helvetica Light"/>
                <a:sym typeface="Helvetica Light"/>
              </a:defRPr>
            </a:lvl1pPr>
          </a:lstStyle>
          <a:p>
            <a:r>
              <a:t>Title Text</a:t>
            </a:r>
          </a:p>
        </p:txBody>
      </p:sp>
      <p:sp>
        <p:nvSpPr>
          <p:cNvPr id="437" name="Body Level One…"/>
          <p:cNvSpPr txBox="1">
            <a:spLocks noGrp="1"/>
          </p:cNvSpPr>
          <p:nvPr>
            <p:ph type="body" sz="quarter" idx="1"/>
          </p:nvPr>
        </p:nvSpPr>
        <p:spPr>
          <a:xfrm>
            <a:off x="1270000" y="5029200"/>
            <a:ext cx="10464800" cy="1130300"/>
          </a:xfrm>
          <a:prstGeom prst="rect">
            <a:avLst/>
          </a:prstGeom>
        </p:spPr>
        <p:txBody>
          <a:bodyPr anchor="t"/>
          <a:lstStyle>
            <a:lvl1pPr marL="0" indent="0" algn="ctr">
              <a:spcBef>
                <a:spcPts val="0"/>
              </a:spcBef>
              <a:buSzTx/>
              <a:buNone/>
              <a:defRPr sz="3200">
                <a:solidFill>
                  <a:srgbClr val="000000"/>
                </a:solidFill>
                <a:latin typeface="Helvetica Light"/>
                <a:ea typeface="Helvetica Light"/>
                <a:cs typeface="Helvetica Light"/>
                <a:sym typeface="Helvetica Light"/>
              </a:defRPr>
            </a:lvl1pPr>
            <a:lvl2pPr marL="0" indent="0" algn="ctr">
              <a:spcBef>
                <a:spcPts val="0"/>
              </a:spcBef>
              <a:buSzTx/>
              <a:buNone/>
              <a:defRPr sz="3200">
                <a:solidFill>
                  <a:srgbClr val="000000"/>
                </a:solidFill>
                <a:latin typeface="Helvetica Light"/>
                <a:ea typeface="Helvetica Light"/>
                <a:cs typeface="Helvetica Light"/>
                <a:sym typeface="Helvetica Light"/>
              </a:defRPr>
            </a:lvl2pPr>
            <a:lvl3pPr marL="0" indent="0" algn="ctr">
              <a:spcBef>
                <a:spcPts val="0"/>
              </a:spcBef>
              <a:buSzTx/>
              <a:buNone/>
              <a:defRPr sz="3200">
                <a:solidFill>
                  <a:srgbClr val="000000"/>
                </a:solidFill>
                <a:latin typeface="Helvetica Light"/>
                <a:ea typeface="Helvetica Light"/>
                <a:cs typeface="Helvetica Light"/>
                <a:sym typeface="Helvetica Light"/>
              </a:defRPr>
            </a:lvl3pPr>
            <a:lvl4pPr marL="0" indent="0" algn="ctr">
              <a:spcBef>
                <a:spcPts val="0"/>
              </a:spcBef>
              <a:buSzTx/>
              <a:buNone/>
              <a:defRPr sz="3200">
                <a:solidFill>
                  <a:srgbClr val="000000"/>
                </a:solidFill>
                <a:latin typeface="Helvetica Light"/>
                <a:ea typeface="Helvetica Light"/>
                <a:cs typeface="Helvetica Light"/>
                <a:sym typeface="Helvetica Light"/>
              </a:defRPr>
            </a:lvl4pPr>
            <a:lvl5pPr marL="0" indent="0" algn="ctr">
              <a:spcBef>
                <a:spcPts val="0"/>
              </a:spcBef>
              <a:buSzTx/>
              <a:buNone/>
              <a:defRPr sz="3200">
                <a:solidFill>
                  <a:srgbClr val="000000"/>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39" name="Slide Number"/>
          <p:cNvSpPr txBox="1">
            <a:spLocks noGrp="1"/>
          </p:cNvSpPr>
          <p:nvPr>
            <p:ph type="sldNum" sz="quarter" idx="2"/>
          </p:nvPr>
        </p:nvSpPr>
        <p:spPr>
          <a:xfrm>
            <a:off x="6311798" y="9251950"/>
            <a:ext cx="368504" cy="381000"/>
          </a:xfrm>
          <a:prstGeom prst="rect">
            <a:avLst/>
          </a:prstGeom>
        </p:spPr>
        <p:txBody>
          <a:bodyPr anchor="t"/>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 Title Only">
    <p:bg>
      <p:bgPr>
        <a:solidFill>
          <a:srgbClr val="FFFFFF"/>
        </a:solidFill>
        <a:effectLst/>
      </p:bgPr>
    </p:bg>
    <p:spTree>
      <p:nvGrpSpPr>
        <p:cNvPr id="1" name=""/>
        <p:cNvGrpSpPr/>
        <p:nvPr/>
      </p:nvGrpSpPr>
      <p:grpSpPr>
        <a:xfrm>
          <a:off x="0" y="0"/>
          <a:ext cx="0" cy="0"/>
          <a:chOff x="0" y="0"/>
          <a:chExt cx="0" cy="0"/>
        </a:xfrm>
      </p:grpSpPr>
      <p:sp>
        <p:nvSpPr>
          <p:cNvPr id="446" name="Title Text"/>
          <p:cNvSpPr txBox="1">
            <a:spLocks noGrp="1"/>
          </p:cNvSpPr>
          <p:nvPr>
            <p:ph type="title"/>
          </p:nvPr>
        </p:nvSpPr>
        <p:spPr>
          <a:xfrm>
            <a:off x="889000" y="98494"/>
            <a:ext cx="11709400" cy="1625603"/>
          </a:xfrm>
          <a:prstGeom prst="rect">
            <a:avLst/>
          </a:prstGeom>
        </p:spPr>
        <p:txBody>
          <a:bodyPr lIns="38100" tIns="38100" rIns="38100" bIns="38100"/>
          <a:lstStyle>
            <a:lvl1pPr algn="ctr" defTabSz="647700">
              <a:defRPr sz="5800">
                <a:solidFill>
                  <a:srgbClr val="000000"/>
                </a:solidFill>
                <a:uFill>
                  <a:solidFill>
                    <a:srgbClr val="000000"/>
                  </a:solidFill>
                </a:uFill>
                <a:latin typeface="Calibri"/>
                <a:ea typeface="Calibri"/>
                <a:cs typeface="Calibri"/>
                <a:sym typeface="Calibri"/>
              </a:defRPr>
            </a:lvl1pPr>
          </a:lstStyle>
          <a:p>
            <a:r>
              <a:t>Title Text</a:t>
            </a:r>
          </a:p>
        </p:txBody>
      </p:sp>
      <p:sp>
        <p:nvSpPr>
          <p:cNvPr id="447" name="Shape 36"/>
          <p:cNvSpPr txBox="1"/>
          <p:nvPr/>
        </p:nvSpPr>
        <p:spPr>
          <a:xfrm>
            <a:off x="3180287" y="9141967"/>
            <a:ext cx="473990" cy="165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lgn="ctr" defTabSz="584200">
              <a:defRPr sz="1100">
                <a:solidFill>
                  <a:srgbClr val="187A22"/>
                </a:solidFill>
                <a:latin typeface="Helvetica Light"/>
                <a:ea typeface="Helvetica Light"/>
                <a:cs typeface="Helvetica Light"/>
                <a:sym typeface="Helvetica Light"/>
              </a:defRPr>
            </a:lvl1pPr>
          </a:lstStyle>
          <a:p>
            <a:r>
              <a:t>© 2018</a:t>
            </a:r>
          </a:p>
        </p:txBody>
      </p:sp>
      <p:pic>
        <p:nvPicPr>
          <p:cNvPr id="448" name="Picture 7" descr="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841" y="9130048"/>
            <a:ext cx="1398906" cy="396425"/>
          </a:xfrm>
          <a:prstGeom prst="rect">
            <a:avLst/>
          </a:prstGeom>
          <a:ln w="12700">
            <a:miter lim="400000"/>
          </a:ln>
        </p:spPr>
      </p:pic>
      <p:sp>
        <p:nvSpPr>
          <p:cNvPr id="450" name="Slide Number"/>
          <p:cNvSpPr txBox="1">
            <a:spLocks noGrp="1"/>
          </p:cNvSpPr>
          <p:nvPr>
            <p:ph type="sldNum" sz="quarter" idx="2"/>
          </p:nvPr>
        </p:nvSpPr>
        <p:spPr>
          <a:xfrm>
            <a:off x="12079180" y="9275374"/>
            <a:ext cx="275383" cy="279401"/>
          </a:xfrm>
          <a:prstGeom prst="rect">
            <a:avLst/>
          </a:prstGeom>
        </p:spPr>
        <p:txBody>
          <a:bodyPr lIns="38100" tIns="38100" rIns="38100" bIns="38100" anchor="ctr"/>
          <a:lstStyle>
            <a:lvl1pPr algn="r" defTabSz="647700">
              <a:defRPr sz="1400">
                <a:solidFill>
                  <a:srgbClr val="9A9A9A"/>
                </a:solidFill>
                <a:uFill>
                  <a:solidFill>
                    <a:srgbClr val="9A9A9A"/>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Title Slide">
    <p:bg>
      <p:bgPr>
        <a:solidFill>
          <a:srgbClr val="FFFFFF"/>
        </a:solidFill>
        <a:effectLst/>
      </p:bgPr>
    </p:bg>
    <p:spTree>
      <p:nvGrpSpPr>
        <p:cNvPr id="1" name=""/>
        <p:cNvGrpSpPr/>
        <p:nvPr/>
      </p:nvGrpSpPr>
      <p:grpSpPr>
        <a:xfrm>
          <a:off x="0" y="0"/>
          <a:ext cx="0" cy="0"/>
          <a:chOff x="0" y="0"/>
          <a:chExt cx="0" cy="0"/>
        </a:xfrm>
      </p:grpSpPr>
      <p:sp>
        <p:nvSpPr>
          <p:cNvPr id="457" name="Title Text"/>
          <p:cNvSpPr txBox="1">
            <a:spLocks noGrp="1"/>
          </p:cNvSpPr>
          <p:nvPr>
            <p:ph type="title"/>
          </p:nvPr>
        </p:nvSpPr>
        <p:spPr>
          <a:xfrm>
            <a:off x="1625599" y="2416387"/>
            <a:ext cx="9753604" cy="2546775"/>
          </a:xfrm>
          <a:prstGeom prst="rect">
            <a:avLst/>
          </a:prstGeom>
        </p:spPr>
        <p:txBody>
          <a:bodyPr lIns="48766" tIns="48766" rIns="48766" bIns="48766" anchor="b"/>
          <a:lstStyle>
            <a:lvl1pPr algn="ctr" defTabSz="1300480">
              <a:lnSpc>
                <a:spcPct val="90000"/>
              </a:lnSpc>
              <a:defRPr sz="8400">
                <a:solidFill>
                  <a:srgbClr val="000000"/>
                </a:solidFill>
                <a:latin typeface="Calibri Light"/>
                <a:ea typeface="Calibri Light"/>
                <a:cs typeface="Calibri Light"/>
                <a:sym typeface="Calibri Light"/>
              </a:defRPr>
            </a:lvl1pPr>
          </a:lstStyle>
          <a:p>
            <a:r>
              <a:t>Title Text</a:t>
            </a:r>
          </a:p>
        </p:txBody>
      </p:sp>
      <p:sp>
        <p:nvSpPr>
          <p:cNvPr id="458" name="Body Level One…"/>
          <p:cNvSpPr txBox="1">
            <a:spLocks noGrp="1"/>
          </p:cNvSpPr>
          <p:nvPr>
            <p:ph type="body" sz="quarter" idx="1"/>
          </p:nvPr>
        </p:nvSpPr>
        <p:spPr>
          <a:xfrm>
            <a:off x="1625599" y="5061372"/>
            <a:ext cx="9753604" cy="1766149"/>
          </a:xfrm>
          <a:prstGeom prst="rect">
            <a:avLst/>
          </a:prstGeom>
        </p:spPr>
        <p:txBody>
          <a:bodyPr lIns="48766" tIns="48766" rIns="48766" bIns="48766" anchor="t"/>
          <a:lstStyle>
            <a:lvl1pPr marL="0" indent="0" algn="ctr" defTabSz="1300480">
              <a:lnSpc>
                <a:spcPct val="90000"/>
              </a:lnSpc>
              <a:spcBef>
                <a:spcPts val="1400"/>
              </a:spcBef>
              <a:buSzTx/>
              <a:buNone/>
              <a:defRPr sz="3400">
                <a:solidFill>
                  <a:srgbClr val="000000"/>
                </a:solidFill>
                <a:latin typeface="Calibri"/>
                <a:ea typeface="Calibri"/>
                <a:cs typeface="Calibri"/>
                <a:sym typeface="Calibri"/>
              </a:defRPr>
            </a:lvl1pPr>
            <a:lvl2pPr marL="0" indent="0" algn="ctr" defTabSz="1300480">
              <a:lnSpc>
                <a:spcPct val="90000"/>
              </a:lnSpc>
              <a:spcBef>
                <a:spcPts val="1400"/>
              </a:spcBef>
              <a:buSzTx/>
              <a:buNone/>
              <a:defRPr sz="3400">
                <a:solidFill>
                  <a:srgbClr val="000000"/>
                </a:solidFill>
                <a:latin typeface="Calibri"/>
                <a:ea typeface="Calibri"/>
                <a:cs typeface="Calibri"/>
                <a:sym typeface="Calibri"/>
              </a:defRPr>
            </a:lvl2pPr>
            <a:lvl3pPr marL="0" indent="0" algn="ctr" defTabSz="1300480">
              <a:lnSpc>
                <a:spcPct val="90000"/>
              </a:lnSpc>
              <a:spcBef>
                <a:spcPts val="1400"/>
              </a:spcBef>
              <a:buSzTx/>
              <a:buNone/>
              <a:defRPr sz="3400">
                <a:solidFill>
                  <a:srgbClr val="000000"/>
                </a:solidFill>
                <a:latin typeface="Calibri"/>
                <a:ea typeface="Calibri"/>
                <a:cs typeface="Calibri"/>
                <a:sym typeface="Calibri"/>
              </a:defRPr>
            </a:lvl3pPr>
            <a:lvl4pPr marL="0" indent="0" algn="ctr" defTabSz="1300480">
              <a:lnSpc>
                <a:spcPct val="90000"/>
              </a:lnSpc>
              <a:spcBef>
                <a:spcPts val="1400"/>
              </a:spcBef>
              <a:buSzTx/>
              <a:buNone/>
              <a:defRPr sz="3400">
                <a:solidFill>
                  <a:srgbClr val="000000"/>
                </a:solidFill>
                <a:latin typeface="Calibri"/>
                <a:ea typeface="Calibri"/>
                <a:cs typeface="Calibri"/>
                <a:sym typeface="Calibri"/>
              </a:defRPr>
            </a:lvl4pPr>
            <a:lvl5pPr marL="0" indent="0" algn="ctr" defTabSz="1300480">
              <a:lnSpc>
                <a:spcPct val="90000"/>
              </a:lnSpc>
              <a:spcBef>
                <a:spcPts val="1400"/>
              </a:spcBef>
              <a:buSzTx/>
              <a:buNone/>
              <a:defRPr sz="3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460" name="Slide Number"/>
          <p:cNvSpPr txBox="1">
            <a:spLocks noGrp="1"/>
          </p:cNvSpPr>
          <p:nvPr>
            <p:ph type="sldNum" sz="quarter" idx="2"/>
          </p:nvPr>
        </p:nvSpPr>
        <p:spPr>
          <a:xfrm>
            <a:off x="11787368" y="8024624"/>
            <a:ext cx="323355" cy="338833"/>
          </a:xfrm>
          <a:prstGeom prst="rect">
            <a:avLst/>
          </a:prstGeom>
        </p:spPr>
        <p:txBody>
          <a:bodyPr lIns="48766" tIns="48766" rIns="48766" bIns="48766"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Blank">
    <p:bg>
      <p:bgPr>
        <a:solidFill>
          <a:srgbClr val="FFFFFF"/>
        </a:solidFill>
        <a:effectLst/>
      </p:bgPr>
    </p:bg>
    <p:spTree>
      <p:nvGrpSpPr>
        <p:cNvPr id="1" name=""/>
        <p:cNvGrpSpPr/>
        <p:nvPr/>
      </p:nvGrpSpPr>
      <p:grpSpPr>
        <a:xfrm>
          <a:off x="0" y="0"/>
          <a:ext cx="0" cy="0"/>
          <a:chOff x="0" y="0"/>
          <a:chExt cx="0" cy="0"/>
        </a:xfrm>
      </p:grpSpPr>
      <p:sp>
        <p:nvSpPr>
          <p:cNvPr id="468" name="Slide Number"/>
          <p:cNvSpPr txBox="1">
            <a:spLocks noGrp="1"/>
          </p:cNvSpPr>
          <p:nvPr>
            <p:ph type="sldNum" sz="quarter" idx="2"/>
          </p:nvPr>
        </p:nvSpPr>
        <p:spPr>
          <a:xfrm>
            <a:off x="6311798" y="9251950"/>
            <a:ext cx="368504" cy="381000"/>
          </a:xfrm>
          <a:prstGeom prst="rect">
            <a:avLst/>
          </a:prstGeom>
        </p:spPr>
        <p:txBody>
          <a:bodyPr anchor="t"/>
          <a:lstStyle>
            <a:lvl1pPr>
              <a:defRPr>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Title and Content">
    <p:bg>
      <p:bgPr>
        <a:solidFill>
          <a:srgbClr val="FFFFFF"/>
        </a:solidFill>
        <a:effectLst/>
      </p:bgPr>
    </p:bg>
    <p:spTree>
      <p:nvGrpSpPr>
        <p:cNvPr id="1" name=""/>
        <p:cNvGrpSpPr/>
        <p:nvPr/>
      </p:nvGrpSpPr>
      <p:grpSpPr>
        <a:xfrm>
          <a:off x="0" y="0"/>
          <a:ext cx="0" cy="0"/>
          <a:chOff x="0" y="0"/>
          <a:chExt cx="0" cy="0"/>
        </a:xfrm>
      </p:grpSpPr>
      <p:pic>
        <p:nvPicPr>
          <p:cNvPr id="562" name="Anielski - Logo 2018.jpg" descr="Anielski - Logo 2018.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4931" y="10740253"/>
            <a:ext cx="2665933" cy="636863"/>
          </a:xfrm>
          <a:prstGeom prst="rect">
            <a:avLst/>
          </a:prstGeom>
          <a:ln w="12700">
            <a:miter lim="400000"/>
          </a:ln>
        </p:spPr>
      </p:pic>
      <p:sp>
        <p:nvSpPr>
          <p:cNvPr id="563" name="Title Text"/>
          <p:cNvSpPr txBox="1">
            <a:spLocks noGrp="1"/>
          </p:cNvSpPr>
          <p:nvPr>
            <p:ph type="title"/>
          </p:nvPr>
        </p:nvSpPr>
        <p:spPr>
          <a:xfrm>
            <a:off x="894079" y="1608666"/>
            <a:ext cx="11216641" cy="1413935"/>
          </a:xfrm>
          <a:prstGeom prst="rect">
            <a:avLst/>
          </a:prstGeom>
        </p:spPr>
        <p:txBody>
          <a:bodyPr lIns="48767" tIns="48767" rIns="48767" bIns="48767"/>
          <a:lstStyle>
            <a:lvl1pPr defTabSz="1300480">
              <a:lnSpc>
                <a:spcPct val="90000"/>
              </a:lnSpc>
              <a:defRPr sz="6200">
                <a:solidFill>
                  <a:srgbClr val="000000"/>
                </a:solidFill>
                <a:latin typeface="Calibri Light"/>
                <a:ea typeface="Calibri Light"/>
                <a:cs typeface="Calibri Light"/>
                <a:sym typeface="Calibri Light"/>
              </a:defRPr>
            </a:lvl1pPr>
          </a:lstStyle>
          <a:p>
            <a:r>
              <a:t>Title Text</a:t>
            </a:r>
          </a:p>
        </p:txBody>
      </p:sp>
      <p:sp>
        <p:nvSpPr>
          <p:cNvPr id="564" name="Body Level One…"/>
          <p:cNvSpPr txBox="1">
            <a:spLocks noGrp="1"/>
          </p:cNvSpPr>
          <p:nvPr>
            <p:ph type="body" idx="1"/>
          </p:nvPr>
        </p:nvSpPr>
        <p:spPr>
          <a:xfrm>
            <a:off x="894079" y="3166533"/>
            <a:ext cx="11216641" cy="4641428"/>
          </a:xfrm>
          <a:prstGeom prst="rect">
            <a:avLst/>
          </a:prstGeom>
        </p:spPr>
        <p:txBody>
          <a:bodyPr lIns="48767" tIns="48767" rIns="48767" bIns="48767" anchor="t"/>
          <a:lstStyle>
            <a:lvl1pPr marL="310242" indent="-310242" defTabSz="1300480">
              <a:lnSpc>
                <a:spcPct val="90000"/>
              </a:lnSpc>
              <a:spcBef>
                <a:spcPts val="1400"/>
              </a:spcBef>
              <a:buSzPct val="100000"/>
              <a:buFont typeface="Arial"/>
              <a:buChar char="•"/>
              <a:defRPr>
                <a:solidFill>
                  <a:srgbClr val="000000"/>
                </a:solidFill>
                <a:latin typeface="Calibri"/>
                <a:ea typeface="Calibri"/>
                <a:cs typeface="Calibri"/>
                <a:sym typeface="Calibri"/>
              </a:defRPr>
            </a:lvl1pPr>
            <a:lvl2pPr marL="819150" indent="-361950" defTabSz="1300480">
              <a:lnSpc>
                <a:spcPct val="90000"/>
              </a:lnSpc>
              <a:spcBef>
                <a:spcPts val="1400"/>
              </a:spcBef>
              <a:buSzPct val="100000"/>
              <a:buFont typeface="Arial"/>
              <a:buChar char="•"/>
              <a:defRPr>
                <a:solidFill>
                  <a:srgbClr val="000000"/>
                </a:solidFill>
                <a:latin typeface="Calibri"/>
                <a:ea typeface="Calibri"/>
                <a:cs typeface="Calibri"/>
                <a:sym typeface="Calibri"/>
              </a:defRPr>
            </a:lvl2pPr>
            <a:lvl3pPr marL="1348739" indent="-434339" defTabSz="1300480">
              <a:lnSpc>
                <a:spcPct val="90000"/>
              </a:lnSpc>
              <a:spcBef>
                <a:spcPts val="1400"/>
              </a:spcBef>
              <a:buSzPct val="100000"/>
              <a:buFont typeface="Arial"/>
              <a:buChar char="•"/>
              <a:defRPr>
                <a:solidFill>
                  <a:srgbClr val="000000"/>
                </a:solidFill>
                <a:latin typeface="Calibri"/>
                <a:ea typeface="Calibri"/>
                <a:cs typeface="Calibri"/>
                <a:sym typeface="Calibri"/>
              </a:defRPr>
            </a:lvl3pPr>
            <a:lvl4pPr marL="1854200" indent="-482600" defTabSz="1300480">
              <a:lnSpc>
                <a:spcPct val="90000"/>
              </a:lnSpc>
              <a:spcBef>
                <a:spcPts val="1400"/>
              </a:spcBef>
              <a:buSzPct val="100000"/>
              <a:buFont typeface="Arial"/>
              <a:buChar char="•"/>
              <a:defRPr>
                <a:solidFill>
                  <a:srgbClr val="000000"/>
                </a:solidFill>
                <a:latin typeface="Calibri"/>
                <a:ea typeface="Calibri"/>
                <a:cs typeface="Calibri"/>
                <a:sym typeface="Calibri"/>
              </a:defRPr>
            </a:lvl4pPr>
            <a:lvl5pPr marL="2311400" indent="-482600" defTabSz="1300480">
              <a:lnSpc>
                <a:spcPct val="90000"/>
              </a:lnSpc>
              <a:spcBef>
                <a:spcPts val="1400"/>
              </a:spcBef>
              <a:buSzPct val="10000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7" name="Slide Number"/>
          <p:cNvSpPr txBox="1">
            <a:spLocks noGrp="1"/>
          </p:cNvSpPr>
          <p:nvPr>
            <p:ph type="sldNum" sz="quarter" idx="2"/>
          </p:nvPr>
        </p:nvSpPr>
        <p:spPr>
          <a:xfrm>
            <a:off x="11774464" y="8024622"/>
            <a:ext cx="336257" cy="338837"/>
          </a:xfrm>
          <a:prstGeom prst="rect">
            <a:avLst/>
          </a:prstGeom>
        </p:spPr>
        <p:txBody>
          <a:bodyPr lIns="48767" tIns="48767" rIns="48767" bIns="48767" anchor="ctr"/>
          <a:lstStyle>
            <a:lvl1pPr algn="r" defTabSz="130048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mp; Bullets">
  <p:cSld name="1_Title &amp; Bullets">
    <p:spTree>
      <p:nvGrpSpPr>
        <p:cNvPr id="1" name="Shape 28"/>
        <p:cNvGrpSpPr/>
        <p:nvPr/>
      </p:nvGrpSpPr>
      <p:grpSpPr>
        <a:xfrm>
          <a:off x="0" y="0"/>
          <a:ext cx="0" cy="0"/>
          <a:chOff x="0" y="0"/>
          <a:chExt cx="0" cy="0"/>
        </a:xfrm>
      </p:grpSpPr>
      <p:sp>
        <p:nvSpPr>
          <p:cNvPr id="29" name="Google Shape;29;p4"/>
          <p:cNvSpPr txBox="1">
            <a:spLocks noGrp="1"/>
          </p:cNvSpPr>
          <p:nvPr>
            <p:ph type="title"/>
          </p:nvPr>
        </p:nvSpPr>
        <p:spPr>
          <a:xfrm>
            <a:off x="894080" y="519290"/>
            <a:ext cx="11216640" cy="1885245"/>
          </a:xfrm>
          <a:prstGeom prst="rect">
            <a:avLst/>
          </a:prstGeom>
          <a:noFill/>
          <a:ln>
            <a:noFill/>
          </a:ln>
        </p:spPr>
        <p:txBody>
          <a:bodyPr spcFirstLastPara="1">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
          <p:cNvSpPr txBox="1">
            <a:spLocks noGrp="1"/>
          </p:cNvSpPr>
          <p:nvPr>
            <p:ph type="body" idx="1"/>
          </p:nvPr>
        </p:nvSpPr>
        <p:spPr>
          <a:xfrm>
            <a:off x="894080" y="2596444"/>
            <a:ext cx="11216640" cy="6188570"/>
          </a:xfrm>
          <a:prstGeom prst="rect">
            <a:avLst/>
          </a:prstGeom>
          <a:noFill/>
          <a:ln>
            <a:noFill/>
          </a:ln>
        </p:spPr>
        <p:txBody>
          <a:bodyPr spcFirstLastPara="1">
            <a:normAutofit/>
          </a:bodyPr>
          <a:lstStyle>
            <a:lvl1pPr marL="487695" lvl="0" indent="-365771" algn="l">
              <a:lnSpc>
                <a:spcPct val="90000"/>
              </a:lnSpc>
              <a:spcBef>
                <a:spcPts val="1067"/>
              </a:spcBef>
              <a:spcAft>
                <a:spcPts val="0"/>
              </a:spcAft>
              <a:buClr>
                <a:schemeClr val="dk1"/>
              </a:buClr>
              <a:buSzPts val="1800"/>
              <a:buChar char="•"/>
              <a:defRPr/>
            </a:lvl1pPr>
            <a:lvl2pPr marL="975390" lvl="1" indent="-365771" algn="l">
              <a:lnSpc>
                <a:spcPct val="90000"/>
              </a:lnSpc>
              <a:spcBef>
                <a:spcPts val="533"/>
              </a:spcBef>
              <a:spcAft>
                <a:spcPts val="0"/>
              </a:spcAft>
              <a:buClr>
                <a:schemeClr val="dk1"/>
              </a:buClr>
              <a:buSzPts val="1800"/>
              <a:buChar char="•"/>
              <a:defRPr/>
            </a:lvl2pPr>
            <a:lvl3pPr marL="1463086" lvl="2" indent="-365771" algn="l">
              <a:lnSpc>
                <a:spcPct val="90000"/>
              </a:lnSpc>
              <a:spcBef>
                <a:spcPts val="533"/>
              </a:spcBef>
              <a:spcAft>
                <a:spcPts val="0"/>
              </a:spcAft>
              <a:buClr>
                <a:schemeClr val="dk1"/>
              </a:buClr>
              <a:buSzPts val="1800"/>
              <a:buChar char="•"/>
              <a:defRPr/>
            </a:lvl3pPr>
            <a:lvl4pPr marL="1950781" lvl="3" indent="-365771" algn="l">
              <a:lnSpc>
                <a:spcPct val="90000"/>
              </a:lnSpc>
              <a:spcBef>
                <a:spcPts val="533"/>
              </a:spcBef>
              <a:spcAft>
                <a:spcPts val="0"/>
              </a:spcAft>
              <a:buClr>
                <a:schemeClr val="dk1"/>
              </a:buClr>
              <a:buSzPts val="1800"/>
              <a:buChar char="•"/>
              <a:defRPr/>
            </a:lvl4pPr>
            <a:lvl5pPr marL="2438476" lvl="4" indent="-365771" algn="l">
              <a:lnSpc>
                <a:spcPct val="90000"/>
              </a:lnSpc>
              <a:spcBef>
                <a:spcPts val="533"/>
              </a:spcBef>
              <a:spcAft>
                <a:spcPts val="0"/>
              </a:spcAft>
              <a:buClr>
                <a:schemeClr val="dk1"/>
              </a:buClr>
              <a:buSzPts val="1800"/>
              <a:buChar char="•"/>
              <a:defRPr/>
            </a:lvl5pPr>
            <a:lvl6pPr marL="2926171" lvl="5" indent="-365771" algn="l">
              <a:lnSpc>
                <a:spcPct val="90000"/>
              </a:lnSpc>
              <a:spcBef>
                <a:spcPts val="533"/>
              </a:spcBef>
              <a:spcAft>
                <a:spcPts val="0"/>
              </a:spcAft>
              <a:buClr>
                <a:schemeClr val="dk1"/>
              </a:buClr>
              <a:buSzPts val="1800"/>
              <a:buChar char="•"/>
              <a:defRPr/>
            </a:lvl6pPr>
            <a:lvl7pPr marL="3413867" lvl="6" indent="-365771" algn="l">
              <a:lnSpc>
                <a:spcPct val="90000"/>
              </a:lnSpc>
              <a:spcBef>
                <a:spcPts val="533"/>
              </a:spcBef>
              <a:spcAft>
                <a:spcPts val="0"/>
              </a:spcAft>
              <a:buClr>
                <a:schemeClr val="dk1"/>
              </a:buClr>
              <a:buSzPts val="1800"/>
              <a:buChar char="•"/>
              <a:defRPr/>
            </a:lvl7pPr>
            <a:lvl8pPr marL="3901562" lvl="7" indent="-365771" algn="l">
              <a:lnSpc>
                <a:spcPct val="90000"/>
              </a:lnSpc>
              <a:spcBef>
                <a:spcPts val="533"/>
              </a:spcBef>
              <a:spcAft>
                <a:spcPts val="0"/>
              </a:spcAft>
              <a:buClr>
                <a:schemeClr val="dk1"/>
              </a:buClr>
              <a:buSzPts val="1800"/>
              <a:buChar char="•"/>
              <a:defRPr/>
            </a:lvl8pPr>
            <a:lvl9pPr marL="4389257" lvl="8" indent="-365771" algn="l">
              <a:lnSpc>
                <a:spcPct val="90000"/>
              </a:lnSpc>
              <a:spcBef>
                <a:spcPts val="533"/>
              </a:spcBef>
              <a:spcAft>
                <a:spcPts val="0"/>
              </a:spcAft>
              <a:buClr>
                <a:schemeClr val="dk1"/>
              </a:buClr>
              <a:buSzPts val="1800"/>
              <a:buChar char="•"/>
              <a:defRPr/>
            </a:lvl9pPr>
          </a:lstStyle>
          <a:p>
            <a:endParaRPr/>
          </a:p>
        </p:txBody>
      </p:sp>
      <p:sp>
        <p:nvSpPr>
          <p:cNvPr id="4" name="Google Shape;31;p4">
            <a:extLst>
              <a:ext uri="{FF2B5EF4-FFF2-40B4-BE49-F238E27FC236}">
                <a16:creationId xmlns:a16="http://schemas.microsoft.com/office/drawing/2014/main" id="{02B10079-F98D-D24D-93B3-CE298B9E388F}"/>
              </a:ext>
            </a:extLst>
          </p:cNvPr>
          <p:cNvSpPr txBox="1">
            <a:spLocks noGrp="1" noChangeArrowheads="1"/>
          </p:cNvSpPr>
          <p:nvPr>
            <p:ph type="sldNum" idx="10"/>
          </p:nvPr>
        </p:nvSpPr>
        <p:spPr>
          <a:xfrm>
            <a:off x="6297278" y="9247010"/>
            <a:ext cx="397545" cy="379591"/>
          </a:xfrm>
        </p:spPr>
        <p:txBody>
          <a:bodyPr/>
          <a:lstStyle>
            <a:lvl1pPr>
              <a:defRPr/>
            </a:lvl1pPr>
          </a:lstStyle>
          <a:p>
            <a:fld id="{E4DD63DD-0D56-6A40-8BCD-17AB6280746C}" type="slidenum">
              <a:rPr lang="en-US" altLang="en-US"/>
              <a:pPr/>
              <a:t>‹#›</a:t>
            </a:fld>
            <a:endParaRPr lang="en-US" altLang="en-US"/>
          </a:p>
        </p:txBody>
      </p:sp>
    </p:spTree>
    <p:extLst>
      <p:ext uri="{BB962C8B-B14F-4D97-AF65-F5344CB8AC3E}">
        <p14:creationId xmlns:p14="http://schemas.microsoft.com/office/powerpoint/2010/main" val="19359157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Photo - 3 Up">
    <p:spTree>
      <p:nvGrpSpPr>
        <p:cNvPr id="1" name=""/>
        <p:cNvGrpSpPr/>
        <p:nvPr/>
      </p:nvGrpSpPr>
      <p:grpSpPr>
        <a:xfrm>
          <a:off x="0" y="0"/>
          <a:ext cx="0" cy="0"/>
          <a:chOff x="0" y="0"/>
          <a:chExt cx="0" cy="0"/>
        </a:xfrm>
      </p:grpSpPr>
      <p:sp>
        <p:nvSpPr>
          <p:cNvPr id="84" name="Image"/>
          <p:cNvSpPr>
            <a:spLocks noGrp="1"/>
          </p:cNvSpPr>
          <p:nvPr>
            <p:ph type="pic" sz="quarter" idx="21"/>
          </p:nvPr>
        </p:nvSpPr>
        <p:spPr>
          <a:xfrm>
            <a:off x="6680200" y="5029200"/>
            <a:ext cx="6054748" cy="4038600"/>
          </a:xfrm>
          <a:prstGeom prst="rect">
            <a:avLst/>
          </a:prstGeom>
        </p:spPr>
        <p:txBody>
          <a:bodyPr lIns="91439" tIns="45719" rIns="91439" bIns="45719" anchor="t">
            <a:noAutofit/>
          </a:bodyPr>
          <a:lstStyle/>
          <a:p>
            <a:endParaRPr/>
          </a:p>
        </p:txBody>
      </p:sp>
      <p:sp>
        <p:nvSpPr>
          <p:cNvPr id="85" name="Image"/>
          <p:cNvSpPr>
            <a:spLocks noGrp="1"/>
          </p:cNvSpPr>
          <p:nvPr>
            <p:ph type="pic" sz="quarter" idx="22"/>
          </p:nvPr>
        </p:nvSpPr>
        <p:spPr>
          <a:xfrm>
            <a:off x="6502400" y="889000"/>
            <a:ext cx="5867400" cy="3911601"/>
          </a:xfrm>
          <a:prstGeom prst="rect">
            <a:avLst/>
          </a:prstGeom>
        </p:spPr>
        <p:txBody>
          <a:bodyPr lIns="91439" tIns="45719" rIns="91439" bIns="45719" anchor="t">
            <a:noAutofit/>
          </a:bodyPr>
          <a:lstStyle/>
          <a:p>
            <a:endParaRPr/>
          </a:p>
        </p:txBody>
      </p:sp>
      <p:sp>
        <p:nvSpPr>
          <p:cNvPr id="86" name="Image"/>
          <p:cNvSpPr>
            <a:spLocks noGrp="1"/>
          </p:cNvSpPr>
          <p:nvPr>
            <p:ph type="pic" idx="23"/>
          </p:nvPr>
        </p:nvSpPr>
        <p:spPr>
          <a:xfrm>
            <a:off x="-2374900" y="889000"/>
            <a:ext cx="11982450" cy="7988300"/>
          </a:xfrm>
          <a:prstGeom prst="rect">
            <a:avLst/>
          </a:prstGeom>
        </p:spPr>
        <p:txBody>
          <a:bodyPr lIns="91439" tIns="45719" rIns="91439" bIns="45719" anchor="t">
            <a:noAutofit/>
          </a:bodyPr>
          <a:lstStyle/>
          <a:p>
            <a:endParaRPr/>
          </a:p>
        </p:txBody>
      </p:sp>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1148895"/>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fault - Blank">
  <p:cSld name="Default - Blank">
    <p:spTree>
      <p:nvGrpSpPr>
        <p:cNvPr id="1" name="Shape 43"/>
        <p:cNvGrpSpPr/>
        <p:nvPr/>
      </p:nvGrpSpPr>
      <p:grpSpPr>
        <a:xfrm>
          <a:off x="0" y="0"/>
          <a:ext cx="0" cy="0"/>
          <a:chOff x="0" y="0"/>
          <a:chExt cx="0" cy="0"/>
        </a:xfrm>
      </p:grpSpPr>
      <p:sp>
        <p:nvSpPr>
          <p:cNvPr id="2" name="Google Shape;45;p7">
            <a:extLst>
              <a:ext uri="{FF2B5EF4-FFF2-40B4-BE49-F238E27FC236}">
                <a16:creationId xmlns:a16="http://schemas.microsoft.com/office/drawing/2014/main" id="{9FA55CD7-9E91-184F-9FEA-E02762FB8E05}"/>
              </a:ext>
            </a:extLst>
          </p:cNvPr>
          <p:cNvSpPr txBox="1">
            <a:spLocks noChangeArrowheads="1"/>
          </p:cNvSpPr>
          <p:nvPr/>
        </p:nvSpPr>
        <p:spPr bwMode="auto">
          <a:xfrm>
            <a:off x="2782147" y="9101103"/>
            <a:ext cx="623147" cy="262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000"/>
            </a:pPr>
            <a:r>
              <a:rPr lang="en-US" altLang="en-US" sz="1067">
                <a:latin typeface="Calibri" panose="020F0502020204030204" pitchFamily="34" charset="0"/>
                <a:sym typeface="Calibri" panose="020F0502020204030204" pitchFamily="34" charset="0"/>
              </a:rPr>
              <a:t>© 2018</a:t>
            </a:r>
            <a:endParaRPr lang="en-US" altLang="en-US" sz="1493"/>
          </a:p>
        </p:txBody>
      </p:sp>
      <p:sp>
        <p:nvSpPr>
          <p:cNvPr id="3" name="Google Shape;44;p7">
            <a:extLst>
              <a:ext uri="{FF2B5EF4-FFF2-40B4-BE49-F238E27FC236}">
                <a16:creationId xmlns:a16="http://schemas.microsoft.com/office/drawing/2014/main" id="{08089614-083B-3F4C-8878-C04A9CB3233D}"/>
              </a:ext>
            </a:extLst>
          </p:cNvPr>
          <p:cNvSpPr txBox="1">
            <a:spLocks noGrp="1" noChangeArrowheads="1"/>
          </p:cNvSpPr>
          <p:nvPr>
            <p:ph type="sldNum" idx="10"/>
          </p:nvPr>
        </p:nvSpPr>
        <p:spPr>
          <a:xfrm>
            <a:off x="11995891" y="9205488"/>
            <a:ext cx="371898" cy="353943"/>
          </a:xfrm>
        </p:spPr>
        <p:txBody>
          <a:bodyPr lIns="38100" tIns="38100" rIns="38100" bIns="38100"/>
          <a:lstStyle>
            <a:lvl1pPr>
              <a:defRPr>
                <a:solidFill>
                  <a:srgbClr val="9A9A9A"/>
                </a:solidFill>
              </a:defRPr>
            </a:lvl1pPr>
          </a:lstStyle>
          <a:p>
            <a:fld id="{1743EA47-D210-A448-934D-45CE126EF149}" type="slidenum">
              <a:rPr lang="en-US" altLang="en-US"/>
              <a:pPr/>
              <a:t>‹#›</a:t>
            </a:fld>
            <a:endParaRPr lang="en-US" altLang="en-US"/>
          </a:p>
        </p:txBody>
      </p:sp>
    </p:spTree>
    <p:extLst>
      <p:ext uri="{BB962C8B-B14F-4D97-AF65-F5344CB8AC3E}">
        <p14:creationId xmlns:p14="http://schemas.microsoft.com/office/powerpoint/2010/main" val="40317700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Prazen">
    <p:spTree>
      <p:nvGrpSpPr>
        <p:cNvPr id="1" name=""/>
        <p:cNvGrpSpPr/>
        <p:nvPr/>
      </p:nvGrpSpPr>
      <p:grpSpPr>
        <a:xfrm>
          <a:off x="0" y="0"/>
          <a:ext cx="0" cy="0"/>
          <a:chOff x="0" y="0"/>
          <a:chExt cx="0" cy="0"/>
        </a:xfrm>
      </p:grpSpPr>
      <p:sp>
        <p:nvSpPr>
          <p:cNvPr id="2" name="Označba mesta datuma 1">
            <a:extLst>
              <a:ext uri="{FF2B5EF4-FFF2-40B4-BE49-F238E27FC236}">
                <a16:creationId xmlns:a16="http://schemas.microsoft.com/office/drawing/2014/main" id="{4CEB43E6-A1FD-43EF-E4A5-4A5A81F5564D}"/>
              </a:ext>
            </a:extLst>
          </p:cNvPr>
          <p:cNvSpPr txBox="1">
            <a:spLocks noGrp="1"/>
          </p:cNvSpPr>
          <p:nvPr>
            <p:ph type="dt" sz="half" idx="7"/>
          </p:nvPr>
        </p:nvSpPr>
        <p:spPr/>
        <p:txBody>
          <a:bodyPr/>
          <a:lstStyle>
            <a:lvl1pPr>
              <a:defRPr/>
            </a:lvl1pPr>
          </a:lstStyle>
          <a:p>
            <a:pPr lvl="0"/>
            <a:fld id="{025E68B6-DF73-6D46-8E1E-F37A1E4935EB}" type="datetime1">
              <a:rPr lang="sl-SI"/>
              <a:pPr lvl="0"/>
              <a:t>10. 10. 2022</a:t>
            </a:fld>
            <a:endParaRPr lang="sl-SI"/>
          </a:p>
        </p:txBody>
      </p:sp>
      <p:sp>
        <p:nvSpPr>
          <p:cNvPr id="3" name="Označba mesta noge 2">
            <a:extLst>
              <a:ext uri="{FF2B5EF4-FFF2-40B4-BE49-F238E27FC236}">
                <a16:creationId xmlns:a16="http://schemas.microsoft.com/office/drawing/2014/main" id="{A826416D-CB14-5C29-10D3-94B2CE186DE0}"/>
              </a:ext>
            </a:extLst>
          </p:cNvPr>
          <p:cNvSpPr txBox="1">
            <a:spLocks noGrp="1"/>
          </p:cNvSpPr>
          <p:nvPr>
            <p:ph type="ftr" sz="quarter" idx="9"/>
          </p:nvPr>
        </p:nvSpPr>
        <p:spPr/>
        <p:txBody>
          <a:bodyPr/>
          <a:lstStyle>
            <a:lvl1pPr>
              <a:defRPr/>
            </a:lvl1pPr>
          </a:lstStyle>
          <a:p>
            <a:pPr lvl="0"/>
            <a:endParaRPr lang="sl-SI"/>
          </a:p>
        </p:txBody>
      </p:sp>
      <p:sp>
        <p:nvSpPr>
          <p:cNvPr id="4" name="Označba mesta številke diapozitiva 3">
            <a:extLst>
              <a:ext uri="{FF2B5EF4-FFF2-40B4-BE49-F238E27FC236}">
                <a16:creationId xmlns:a16="http://schemas.microsoft.com/office/drawing/2014/main" id="{21F5D0EF-881B-29B1-7FAF-034ADE07105E}"/>
              </a:ext>
            </a:extLst>
          </p:cNvPr>
          <p:cNvSpPr txBox="1">
            <a:spLocks noGrp="1"/>
          </p:cNvSpPr>
          <p:nvPr>
            <p:ph type="sldNum" sz="quarter" idx="8"/>
          </p:nvPr>
        </p:nvSpPr>
        <p:spPr>
          <a:xfrm>
            <a:off x="6297278" y="9247010"/>
            <a:ext cx="397545" cy="379591"/>
          </a:xfrm>
        </p:spPr>
        <p:txBody>
          <a:bodyPr/>
          <a:lstStyle>
            <a:lvl1pPr>
              <a:defRPr/>
            </a:lvl1pPr>
          </a:lstStyle>
          <a:p>
            <a:pPr lvl="0"/>
            <a:fld id="{AEEE0798-356D-D248-8923-1DD580A37FBB}" type="slidenum">
              <a:t>‹#›</a:t>
            </a:fld>
            <a:endParaRPr lang="sl-SI"/>
          </a:p>
        </p:txBody>
      </p:sp>
    </p:spTree>
    <p:extLst>
      <p:ext uri="{BB962C8B-B14F-4D97-AF65-F5344CB8AC3E}">
        <p14:creationId xmlns:p14="http://schemas.microsoft.com/office/powerpoint/2010/main" val="304004980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75" name="Title Text"/>
          <p:cNvSpPr txBox="1">
            <a:spLocks noGrp="1"/>
          </p:cNvSpPr>
          <p:nvPr>
            <p:ph type="title"/>
          </p:nvPr>
        </p:nvSpPr>
        <p:spPr>
          <a:prstGeom prst="rect">
            <a:avLst/>
          </a:prstGeom>
        </p:spPr>
        <p:txBody>
          <a:bodyPr/>
          <a:lstStyle/>
          <a:p>
            <a:r>
              <a:t>Title Text</a:t>
            </a:r>
          </a:p>
        </p:txBody>
      </p:sp>
      <p:sp>
        <p:nvSpPr>
          <p:cNvPr id="76" name="Body Level One…"/>
          <p:cNvSpPr txBox="1">
            <a:spLocks noGrp="1"/>
          </p:cNvSpPr>
          <p:nvPr>
            <p:ph type="body" idx="1"/>
          </p:nvPr>
        </p:nvSpPr>
        <p:spPr>
          <a:prstGeom prst="rect">
            <a:avLst/>
          </a:prstGeom>
        </p:spPr>
        <p:txBody>
          <a:bodyPr numCol="2" spcCol="586740" anchor="t"/>
          <a:lstStyle>
            <a:lvl1pPr>
              <a:spcBef>
                <a:spcPts val="4400"/>
              </a:spcBef>
              <a:buBlip>
                <a:blip r:embed="rId2"/>
              </a:buBlip>
              <a:defRPr sz="3400"/>
            </a:lvl1pPr>
            <a:lvl2pPr>
              <a:spcBef>
                <a:spcPts val="4400"/>
              </a:spcBef>
              <a:buBlip>
                <a:blip r:embed="rId2"/>
              </a:buBlip>
              <a:defRPr sz="3400"/>
            </a:lvl2pPr>
            <a:lvl3pPr>
              <a:spcBef>
                <a:spcPts val="4400"/>
              </a:spcBef>
              <a:buBlip>
                <a:blip r:embed="rId2"/>
              </a:buBlip>
              <a:defRPr sz="3400"/>
            </a:lvl3pPr>
            <a:lvl4pPr>
              <a:spcBef>
                <a:spcPts val="4400"/>
              </a:spcBef>
              <a:buBlip>
                <a:blip r:embed="rId2"/>
              </a:buBlip>
              <a:defRPr sz="3400"/>
            </a:lvl4pPr>
            <a:lvl5pPr>
              <a:spcBef>
                <a:spcPts val="4400"/>
              </a:spcBef>
              <a:buBlip>
                <a:blip r:embed="rId2"/>
              </a:buBlip>
              <a:defRPr sz="3400"/>
            </a:lvl5pPr>
          </a:lstStyle>
          <a:p>
            <a:r>
              <a:t>Body Level One</a:t>
            </a:r>
          </a:p>
          <a:p>
            <a:pPr lvl="1"/>
            <a:r>
              <a:t>Body Level Two</a:t>
            </a:r>
          </a:p>
          <a:p>
            <a:pPr lvl="2"/>
            <a:r>
              <a:t>Body Level Three</a:t>
            </a:r>
          </a:p>
          <a:p>
            <a:pPr lvl="3"/>
            <a:r>
              <a:t>Body Level Four</a:t>
            </a:r>
          </a:p>
          <a:p>
            <a:pPr lvl="4"/>
            <a:r>
              <a:t>Body Level Five</a:t>
            </a:r>
          </a:p>
        </p:txBody>
      </p:sp>
      <p:sp>
        <p:nvSpPr>
          <p:cNvPr id="7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4" name="Body Level One…"/>
          <p:cNvSpPr txBox="1">
            <a:spLocks noGrp="1"/>
          </p:cNvSpPr>
          <p:nvPr>
            <p:ph type="body" idx="1"/>
          </p:nvPr>
        </p:nvSpPr>
        <p:spPr>
          <a:xfrm>
            <a:off x="635000" y="889000"/>
            <a:ext cx="11734800" cy="7975600"/>
          </a:xfrm>
          <a:prstGeom prst="rect">
            <a:avLst/>
          </a:prstGeom>
        </p:spPr>
        <p:txBody>
          <a:bodyPr/>
          <a:lstStyle>
            <a:lvl1pPr>
              <a:spcBef>
                <a:spcPts val="6200"/>
              </a:spcBef>
              <a:buBlip>
                <a:blip r:embed="rId2"/>
              </a:buBlip>
              <a:defRPr sz="4400"/>
            </a:lvl1pPr>
            <a:lvl2pPr>
              <a:spcBef>
                <a:spcPts val="6200"/>
              </a:spcBef>
              <a:buBlip>
                <a:blip r:embed="rId2"/>
              </a:buBlip>
              <a:defRPr sz="4400"/>
            </a:lvl2pPr>
            <a:lvl3pPr>
              <a:spcBef>
                <a:spcPts val="6200"/>
              </a:spcBef>
              <a:buBlip>
                <a:blip r:embed="rId2"/>
              </a:buBlip>
              <a:defRPr sz="4400"/>
            </a:lvl3pPr>
            <a:lvl4pPr>
              <a:spcBef>
                <a:spcPts val="6200"/>
              </a:spcBef>
              <a:buBlip>
                <a:blip r:embed="rId2"/>
              </a:buBlip>
              <a:defRPr sz="4400"/>
            </a:lvl4pPr>
            <a:lvl5pPr>
              <a:spcBef>
                <a:spcPts val="6200"/>
              </a:spcBef>
              <a:buBlip>
                <a:blip r:embed="rId2"/>
              </a:buBlip>
              <a:defRPr sz="4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99" name="Title Text"/>
          <p:cNvSpPr txBox="1">
            <a:spLocks noGrp="1"/>
          </p:cNvSpPr>
          <p:nvPr>
            <p:ph type="title"/>
          </p:nvPr>
        </p:nvSpPr>
        <p:spPr>
          <a:prstGeom prst="rect">
            <a:avLst/>
          </a:prstGeom>
        </p:spPr>
        <p:txBody>
          <a:bodyPr/>
          <a:lstStyle/>
          <a:p>
            <a:r>
              <a:t>Title Text</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1028700" y="2946400"/>
            <a:ext cx="10947400" cy="3860800"/>
          </a:xfrm>
          <a:prstGeom prst="rect">
            <a:avLst/>
          </a:prstGeom>
        </p:spPr>
        <p:txBody>
          <a:bodyPr/>
          <a:lstStyle>
            <a:lvl1pPr algn="r">
              <a:defRPr sz="8600"/>
            </a:lvl1pPr>
          </a:lstStyle>
          <a:p>
            <a:r>
              <a:t>Title Text</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2.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ti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35000" y="381000"/>
            <a:ext cx="11734800" cy="165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635000" y="2146300"/>
            <a:ext cx="11734800" cy="6705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normAutofit/>
          </a:bodyPr>
          <a:lstStyle>
            <a:lvl1pPr>
              <a:buBlip>
                <a:blip r:embed="rId46"/>
              </a:buBlip>
            </a:lvl1pPr>
            <a:lvl2pPr>
              <a:buBlip>
                <a:blip r:embed="rId46"/>
              </a:buBlip>
            </a:lvl2pPr>
            <a:lvl3pPr>
              <a:buBlip>
                <a:blip r:embed="rId46"/>
              </a:buBlip>
            </a:lvl3pPr>
            <a:lvl4pPr>
              <a:buBlip>
                <a:blip r:embed="rId46"/>
              </a:buBlip>
            </a:lvl4pPr>
            <a:lvl5pPr>
              <a:buBlip>
                <a:blip r:embed="rId46"/>
              </a:buBlip>
            </a:lvl5p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99225" y="9300742"/>
            <a:ext cx="393650" cy="325859"/>
          </a:xfrm>
          <a:prstGeom prst="rect">
            <a:avLst/>
          </a:prstGeom>
          <a:ln w="12700">
            <a:miter lim="400000"/>
          </a:ln>
        </p:spPr>
        <p:txBody>
          <a:bodyPr wrap="none" lIns="50800" tIns="50800" rIns="50800" bIns="50800" anchor="b">
            <a:spAutoFit/>
          </a:bodyPr>
          <a:lstStyle>
            <a:lvl1pPr algn="ctr" defTabSz="584200">
              <a:defRPr sz="1800">
                <a:solidFill>
                  <a:srgbClr val="39362D"/>
                </a:solidFill>
                <a:latin typeface="Copperplate"/>
                <a:ea typeface="Copperplate"/>
                <a:cs typeface="Copperplate"/>
                <a:sym typeface="Copperplate"/>
              </a:defRPr>
            </a:lvl1pPr>
          </a:lstStyle>
          <a:p>
            <a:fld id="{86CB4B4D-7CA3-9044-876B-883B54F8677D}" type="slidenum">
              <a:t>‹#›</a:t>
            </a:fld>
            <a:endParaRPr/>
          </a:p>
        </p:txBody>
      </p:sp>
      <p:pic>
        <p:nvPicPr>
          <p:cNvPr id="5" name="Picture 4" descr="A picture containing text, clipart&#10;&#10;Description automatically generated">
            <a:extLst>
              <a:ext uri="{FF2B5EF4-FFF2-40B4-BE49-F238E27FC236}">
                <a16:creationId xmlns:a16="http://schemas.microsoft.com/office/drawing/2014/main" id="{106D955B-9C23-A2CF-CC2A-5C9CA5267946}"/>
              </a:ext>
            </a:extLst>
          </p:cNvPr>
          <p:cNvPicPr>
            <a:picLocks noChangeAspect="1"/>
          </p:cNvPicPr>
          <p:nvPr userDrawn="1"/>
        </p:nvPicPr>
        <p:blipFill>
          <a:blip r:embed="rId47" cstate="email">
            <a:extLst>
              <a:ext uri="{28A0092B-C50C-407E-A947-70E740481C1C}">
                <a14:useLocalDpi xmlns:a14="http://schemas.microsoft.com/office/drawing/2010/main"/>
              </a:ext>
            </a:extLst>
          </a:blip>
          <a:stretch>
            <a:fillRect/>
          </a:stretch>
        </p:blipFill>
        <p:spPr>
          <a:xfrm>
            <a:off x="161066" y="9136599"/>
            <a:ext cx="2431527" cy="472002"/>
          </a:xfrm>
          <a:prstGeom prst="rect">
            <a:avLst/>
          </a:prstGeom>
        </p:spPr>
      </p:pic>
    </p:spTree>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55" r:id="rId4"/>
    <p:sldLayoutId id="2147483656" r:id="rId5"/>
    <p:sldLayoutId id="2147483657" r:id="rId6"/>
    <p:sldLayoutId id="2147483658"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3" r:id="rId20"/>
    <p:sldLayoutId id="2147483674" r:id="rId21"/>
    <p:sldLayoutId id="2147483675" r:id="rId22"/>
    <p:sldLayoutId id="2147483676" r:id="rId23"/>
    <p:sldLayoutId id="2147483678" r:id="rId24"/>
    <p:sldLayoutId id="2147483679" r:id="rId25"/>
    <p:sldLayoutId id="2147483680" r:id="rId26"/>
    <p:sldLayoutId id="2147483683" r:id="rId27"/>
    <p:sldLayoutId id="2147483686" r:id="rId28"/>
    <p:sldLayoutId id="2147483687" r:id="rId29"/>
    <p:sldLayoutId id="2147483688" r:id="rId30"/>
    <p:sldLayoutId id="2147483689" r:id="rId31"/>
    <p:sldLayoutId id="2147483690" r:id="rId32"/>
    <p:sldLayoutId id="2147483691" r:id="rId33"/>
    <p:sldLayoutId id="2147483692" r:id="rId34"/>
    <p:sldLayoutId id="2147483693" r:id="rId35"/>
    <p:sldLayoutId id="2147483695" r:id="rId36"/>
    <p:sldLayoutId id="2147483696" r:id="rId37"/>
    <p:sldLayoutId id="2147483697" r:id="rId38"/>
    <p:sldLayoutId id="2147483698" r:id="rId39"/>
    <p:sldLayoutId id="2147483708" r:id="rId40"/>
    <p:sldLayoutId id="2147483711" r:id="rId41"/>
    <p:sldLayoutId id="2147483713" r:id="rId42"/>
    <p:sldLayoutId id="2147483714" r:id="rId43"/>
    <p:sldLayoutId id="2147483715" r:id="rId44"/>
  </p:sldLayoutIdLst>
  <p:transition spd="med"/>
  <p:txStyles>
    <p:titleStyle>
      <a:lvl1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1pPr>
      <a:lvl2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2pPr>
      <a:lvl3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3pPr>
      <a:lvl4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4pPr>
      <a:lvl5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5pPr>
      <a:lvl6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6pPr>
      <a:lvl7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7pPr>
      <a:lvl8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8pPr>
      <a:lvl9pPr marL="0" marR="0" indent="0" algn="l" defTabSz="584200" rtl="0" latinLnBrk="0">
        <a:lnSpc>
          <a:spcPct val="100000"/>
        </a:lnSpc>
        <a:spcBef>
          <a:spcPts val="0"/>
        </a:spcBef>
        <a:spcAft>
          <a:spcPts val="0"/>
        </a:spcAft>
        <a:buClrTx/>
        <a:buSzTx/>
        <a:buFontTx/>
        <a:buNone/>
        <a:tabLst/>
        <a:defRPr sz="8000" b="0" i="0" u="none" strike="noStrike" cap="none" spc="0" baseline="0">
          <a:ln>
            <a:noFill/>
          </a:ln>
          <a:solidFill>
            <a:srgbClr val="39362D"/>
          </a:solidFill>
          <a:uFillTx/>
          <a:latin typeface="Copperplate Light"/>
          <a:ea typeface="Copperplate Light"/>
          <a:cs typeface="Copperplate Light"/>
          <a:sym typeface="Copperplate Light"/>
        </a:defRPr>
      </a:lvl9pPr>
    </p:titleStyle>
    <p:bodyStyle>
      <a:lvl1pPr marL="4953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1pPr>
      <a:lvl2pPr marL="9398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2pPr>
      <a:lvl3pPr marL="13843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3pPr>
      <a:lvl4pPr marL="18288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4pPr>
      <a:lvl5pPr marL="2273300" marR="0" indent="-495300" algn="l" defTabSz="584200" rtl="0" latinLnBrk="0">
        <a:lnSpc>
          <a:spcPct val="100000"/>
        </a:lnSpc>
        <a:spcBef>
          <a:spcPts val="5000"/>
        </a:spcBef>
        <a:spcAft>
          <a:spcPts val="0"/>
        </a:spcAft>
        <a:buClrTx/>
        <a:buSzPct val="60000"/>
        <a:buFontTx/>
        <a:buBlip>
          <a:blip r:embed="rId46"/>
        </a:buBlip>
        <a:tabLst/>
        <a:defRPr sz="3800" b="0" i="0" u="none" strike="noStrike" cap="none" spc="0" baseline="0">
          <a:ln>
            <a:noFill/>
          </a:ln>
          <a:solidFill>
            <a:srgbClr val="39362D"/>
          </a:solidFill>
          <a:uFillTx/>
          <a:latin typeface="Copperplate"/>
          <a:ea typeface="Copperplate"/>
          <a:cs typeface="Copperplate"/>
          <a:sym typeface="Copperplate"/>
        </a:defRPr>
      </a:lvl5pPr>
      <a:lvl6pPr marL="2719294" marR="0" indent="-496794" algn="l" defTabSz="584200" rtl="0" latinLnBrk="0">
        <a:lnSpc>
          <a:spcPct val="100000"/>
        </a:lnSpc>
        <a:spcBef>
          <a:spcPts val="5000"/>
        </a:spcBef>
        <a:spcAft>
          <a:spcPts val="0"/>
        </a:spcAft>
        <a:buClrTx/>
        <a:buSzPct val="34000"/>
        <a:buFontTx/>
        <a:buBlip>
          <a:blip r:embed="rId48"/>
        </a:buBlip>
        <a:tabLst/>
        <a:defRPr sz="3800" b="0" i="0" u="none" strike="noStrike" cap="none" spc="0" baseline="0">
          <a:ln>
            <a:noFill/>
          </a:ln>
          <a:solidFill>
            <a:srgbClr val="39362D"/>
          </a:solidFill>
          <a:uFillTx/>
          <a:latin typeface="Copperplate"/>
          <a:ea typeface="Copperplate"/>
          <a:cs typeface="Copperplate"/>
          <a:sym typeface="Copperplate"/>
        </a:defRPr>
      </a:lvl6pPr>
      <a:lvl7pPr marL="3163794" marR="0" indent="-496794" algn="l" defTabSz="584200" rtl="0" latinLnBrk="0">
        <a:lnSpc>
          <a:spcPct val="100000"/>
        </a:lnSpc>
        <a:spcBef>
          <a:spcPts val="5000"/>
        </a:spcBef>
        <a:spcAft>
          <a:spcPts val="0"/>
        </a:spcAft>
        <a:buClrTx/>
        <a:buSzPct val="34000"/>
        <a:buFontTx/>
        <a:buBlip>
          <a:blip r:embed="rId48"/>
        </a:buBlip>
        <a:tabLst/>
        <a:defRPr sz="3800" b="0" i="0" u="none" strike="noStrike" cap="none" spc="0" baseline="0">
          <a:ln>
            <a:noFill/>
          </a:ln>
          <a:solidFill>
            <a:srgbClr val="39362D"/>
          </a:solidFill>
          <a:uFillTx/>
          <a:latin typeface="Copperplate"/>
          <a:ea typeface="Copperplate"/>
          <a:cs typeface="Copperplate"/>
          <a:sym typeface="Copperplate"/>
        </a:defRPr>
      </a:lvl7pPr>
      <a:lvl8pPr marL="3608294" marR="0" indent="-496794" algn="l" defTabSz="584200" rtl="0" latinLnBrk="0">
        <a:lnSpc>
          <a:spcPct val="100000"/>
        </a:lnSpc>
        <a:spcBef>
          <a:spcPts val="5000"/>
        </a:spcBef>
        <a:spcAft>
          <a:spcPts val="0"/>
        </a:spcAft>
        <a:buClrTx/>
        <a:buSzPct val="34000"/>
        <a:buFontTx/>
        <a:buBlip>
          <a:blip r:embed="rId48"/>
        </a:buBlip>
        <a:tabLst/>
        <a:defRPr sz="3800" b="0" i="0" u="none" strike="noStrike" cap="none" spc="0" baseline="0">
          <a:ln>
            <a:noFill/>
          </a:ln>
          <a:solidFill>
            <a:srgbClr val="39362D"/>
          </a:solidFill>
          <a:uFillTx/>
          <a:latin typeface="Copperplate"/>
          <a:ea typeface="Copperplate"/>
          <a:cs typeface="Copperplate"/>
          <a:sym typeface="Copperplate"/>
        </a:defRPr>
      </a:lvl8pPr>
      <a:lvl9pPr marL="4052794" marR="0" indent="-496794" algn="l" defTabSz="584200" rtl="0" latinLnBrk="0">
        <a:lnSpc>
          <a:spcPct val="100000"/>
        </a:lnSpc>
        <a:spcBef>
          <a:spcPts val="5000"/>
        </a:spcBef>
        <a:spcAft>
          <a:spcPts val="0"/>
        </a:spcAft>
        <a:buClrTx/>
        <a:buSzPct val="34000"/>
        <a:buFontTx/>
        <a:buBlip>
          <a:blip r:embed="rId48"/>
        </a:buBlip>
        <a:tabLst/>
        <a:defRPr sz="3800" b="0" i="0" u="none" strike="noStrike" cap="none" spc="0" baseline="0">
          <a:ln>
            <a:noFill/>
          </a:ln>
          <a:solidFill>
            <a:srgbClr val="39362D"/>
          </a:solidFill>
          <a:uFillTx/>
          <a:latin typeface="Copperplate"/>
          <a:ea typeface="Copperplate"/>
          <a:cs typeface="Copperplate"/>
          <a:sym typeface="Copperplat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1pPr>
      <a:lvl2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2pPr>
      <a:lvl3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3pPr>
      <a:lvl4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4pPr>
      <a:lvl5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5pPr>
      <a:lvl6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6pPr>
      <a:lvl7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7pPr>
      <a:lvl8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8pPr>
      <a:lvl9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Copperplat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8.xml"/></Relationships>
</file>

<file path=ppt/slides/_rels/slide100.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8" Type="http://schemas.openxmlformats.org/officeDocument/2006/relationships/image" Target="../media/image159.tiff"/><Relationship Id="rId3" Type="http://schemas.openxmlformats.org/officeDocument/2006/relationships/image" Target="../media/image156.tiff"/><Relationship Id="rId7" Type="http://schemas.openxmlformats.org/officeDocument/2006/relationships/image" Target="../media/image158.tiff"/><Relationship Id="rId2" Type="http://schemas.openxmlformats.org/officeDocument/2006/relationships/notesSlide" Target="../notesSlides/notesSlide17.xml"/><Relationship Id="rId1" Type="http://schemas.openxmlformats.org/officeDocument/2006/relationships/slideLayout" Target="../slideLayouts/slideLayout40.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image" Target="../media/image157.jpeg"/></Relationships>
</file>

<file path=ppt/slides/_rels/slide102.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40.xml"/></Relationships>
</file>

<file path=ppt/slides/_rels/slide103.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0.xml"/></Relationships>
</file>

<file path=ppt/slides/_rels/slide104.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40.xml"/></Relationships>
</file>

<file path=ppt/slides/_rels/slide105.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0.xml"/></Relationships>
</file>

<file path=ppt/slides/_rels/slide10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162.emf"/><Relationship Id="rId7"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08.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11.xml"/><Relationship Id="rId6" Type="http://schemas.openxmlformats.org/officeDocument/2006/relationships/image" Target="../media/image164.png"/><Relationship Id="rId5" Type="http://schemas.openxmlformats.org/officeDocument/2006/relationships/image" Target="../media/image169.png"/><Relationship Id="rId4" Type="http://schemas.openxmlformats.org/officeDocument/2006/relationships/image" Target="../media/image168.png"/></Relationships>
</file>

<file path=ppt/slides/_rels/slide10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72.jpg"/><Relationship Id="rId4" Type="http://schemas.openxmlformats.org/officeDocument/2006/relationships/image" Target="../media/image171.png"/></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hyperlink" Target="https://en.wikipedia.org/wiki/Legatum" TargetMode="External"/><Relationship Id="rId7" Type="http://schemas.openxmlformats.org/officeDocument/2006/relationships/image" Target="../media/image177.png"/><Relationship Id="rId2" Type="http://schemas.openxmlformats.org/officeDocument/2006/relationships/image" Target="../media/image176.jpeg"/><Relationship Id="rId1" Type="http://schemas.openxmlformats.org/officeDocument/2006/relationships/slideLayout" Target="../slideLayouts/slideLayout1.xml"/><Relationship Id="rId6" Type="http://schemas.openxmlformats.org/officeDocument/2006/relationships/hyperlink" Target="https://en.wikipedia.org/wiki/Quality_of_life" TargetMode="External"/><Relationship Id="rId5" Type="http://schemas.openxmlformats.org/officeDocument/2006/relationships/hyperlink" Target="https://en.wikipedia.org/wiki/Well-being" TargetMode="External"/><Relationship Id="rId4" Type="http://schemas.openxmlformats.org/officeDocument/2006/relationships/hyperlink" Target="https://en.wikipedia.org/wiki/Economic_growth" TargetMode="External"/></Relationships>
</file>

<file path=ppt/slides/_rels/slide115.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80.tiff"/><Relationship Id="rId2" Type="http://schemas.openxmlformats.org/officeDocument/2006/relationships/image" Target="../media/image179.emf"/><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8" Type="http://schemas.openxmlformats.org/officeDocument/2006/relationships/image" Target="../media/image186.jpeg"/><Relationship Id="rId3" Type="http://schemas.openxmlformats.org/officeDocument/2006/relationships/image" Target="../media/image182.jpeg"/><Relationship Id="rId7" Type="http://schemas.openxmlformats.org/officeDocument/2006/relationships/image" Target="../media/image185.png"/><Relationship Id="rId2" Type="http://schemas.openxmlformats.org/officeDocument/2006/relationships/image" Target="../media/image181.tiff"/><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183.tiff"/><Relationship Id="rId4" Type="http://schemas.openxmlformats.org/officeDocument/2006/relationships/image" Target="../media/image62.emf"/></Relationships>
</file>

<file path=ppt/slides/_rels/slide11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hyperlink" Target="https://medium.com/@pedro.hf86/the-uncomfortable-relation-between-ecological-footprint-and-human-development-401d24b69499" TargetMode="External"/><Relationship Id="rId2" Type="http://schemas.openxmlformats.org/officeDocument/2006/relationships/image" Target="../media/image188.tif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20.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190.tiff"/><Relationship Id="rId1" Type="http://schemas.openxmlformats.org/officeDocument/2006/relationships/slideLayout" Target="../slideLayouts/slideLayout6.xml"/><Relationship Id="rId4" Type="http://schemas.openxmlformats.org/officeDocument/2006/relationships/image" Target="../media/image19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91.jpe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image" Target="../media/image193.tiff"/><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hyperlink" Target="https://happyplanetindex.org/countries/" TargetMode="External"/><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128.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82.jpeg"/><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129.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4.tif"/><Relationship Id="rId1" Type="http://schemas.openxmlformats.org/officeDocument/2006/relationships/slideLayout" Target="../slideLayouts/slideLayout2.xml"/><Relationship Id="rId4" Type="http://schemas.openxmlformats.org/officeDocument/2006/relationships/image" Target="../media/image29.tif"/></Relationships>
</file>

<file path=ppt/slides/_rels/slide13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5.jpeg"/><Relationship Id="rId1" Type="http://schemas.openxmlformats.org/officeDocument/2006/relationships/slideLayout" Target="../slideLayouts/slideLayout1.xml"/><Relationship Id="rId6" Type="http://schemas.openxmlformats.org/officeDocument/2006/relationships/image" Target="../media/image62.emf"/><Relationship Id="rId5" Type="http://schemas.openxmlformats.org/officeDocument/2006/relationships/image" Target="../media/image186.jpeg"/><Relationship Id="rId4" Type="http://schemas.openxmlformats.org/officeDocument/2006/relationships/image" Target="../media/image197.jpeg"/></Relationships>
</file>

<file path=ppt/slides/_rels/slide13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95.jpeg"/><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132.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image" Target="../media/image195.jpeg"/><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13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134.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82.jpeg"/><Relationship Id="rId1" Type="http://schemas.openxmlformats.org/officeDocument/2006/relationships/slideLayout" Target="../slideLayouts/slideLayout1.xml"/><Relationship Id="rId5" Type="http://schemas.openxmlformats.org/officeDocument/2006/relationships/image" Target="../media/image62.emf"/><Relationship Id="rId4" Type="http://schemas.openxmlformats.org/officeDocument/2006/relationships/chart" Target="../charts/chart16.xml"/></Relationships>
</file>

<file path=ppt/slides/_rels/slide135.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image" Target="../media/image182.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image" Target="../media/image200.png"/><Relationship Id="rId1" Type="http://schemas.openxmlformats.org/officeDocument/2006/relationships/slideLayout" Target="../slideLayouts/slideLayout1.xml"/><Relationship Id="rId4" Type="http://schemas.openxmlformats.org/officeDocument/2006/relationships/image" Target="../media/image62.emf"/></Relationships>
</file>

<file path=ppt/slides/_rels/slide137.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182.jpeg"/><Relationship Id="rId1" Type="http://schemas.openxmlformats.org/officeDocument/2006/relationships/slideLayout" Target="../slideLayouts/slideLayout1.xml"/><Relationship Id="rId5" Type="http://schemas.openxmlformats.org/officeDocument/2006/relationships/image" Target="../media/image62.emf"/><Relationship Id="rId4" Type="http://schemas.openxmlformats.org/officeDocument/2006/relationships/image" Target="../media/image203.png"/></Relationships>
</file>

<file path=ppt/slides/_rels/slide138.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10.xml"/></Relationships>
</file>

<file path=ppt/slides/_rels/slide139.xml.rels><?xml version="1.0" encoding="UTF-8" standalone="yes"?>
<Relationships xmlns="http://schemas.openxmlformats.org/package/2006/relationships"><Relationship Id="rId2" Type="http://schemas.openxmlformats.org/officeDocument/2006/relationships/image" Target="../media/image205.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8.xml"/><Relationship Id="rId4" Type="http://schemas.openxmlformats.org/officeDocument/2006/relationships/image" Target="../media/image32.png"/></Relationships>
</file>

<file path=ppt/slides/_rels/slide140.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8.ti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chart" Target="../charts/chart1.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chart" Target="../charts/chart2.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3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30.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60.tiff"/><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7.xml"/><Relationship Id="rId4" Type="http://schemas.openxmlformats.org/officeDocument/2006/relationships/image" Target="../media/image61.png"/></Relationships>
</file>

<file path=ppt/slides/_rels/slide45.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emf"/><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65.tiff"/><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67.tiff"/><Relationship Id="rId4" Type="http://schemas.openxmlformats.org/officeDocument/2006/relationships/image" Target="../media/image66.png"/></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69.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73.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80.emf"/><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8.xml"/></Relationships>
</file>

<file path=ppt/slides/_rels/slide6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hyperlink" Target="http://en.wikipedia.org/wiki/Dragon_King_(Bhutan)" TargetMode="External"/><Relationship Id="rId2" Type="http://schemas.openxmlformats.org/officeDocument/2006/relationships/image" Target="../media/image89.tif"/><Relationship Id="rId1" Type="http://schemas.openxmlformats.org/officeDocument/2006/relationships/slideLayout" Target="../slideLayouts/slideLayout2.xml"/><Relationship Id="rId5" Type="http://schemas.openxmlformats.org/officeDocument/2006/relationships/image" Target="../media/image91.tif"/><Relationship Id="rId4" Type="http://schemas.openxmlformats.org/officeDocument/2006/relationships/image" Target="../media/image90.tif"/></Relationships>
</file>

<file path=ppt/slides/_rels/slide69.xml.rels><?xml version="1.0" encoding="UTF-8" standalone="yes"?>
<Relationships xmlns="http://schemas.openxmlformats.org/package/2006/relationships"><Relationship Id="rId2" Type="http://schemas.openxmlformats.org/officeDocument/2006/relationships/image" Target="../media/image92.tif"/><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8.xml"/></Relationships>
</file>

<file path=ppt/slides/_rels/slide7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0.xml"/></Relationships>
</file>

<file path=ppt/slides/_rels/slide78.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40.xml"/></Relationships>
</file>

<file path=ppt/slides/_rels/slide79.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40.xml"/></Relationships>
</file>

<file path=ppt/slides/_rels/slide81.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40.xml"/></Relationships>
</file>

<file path=ppt/slides/_rels/slide82.xml.rels><?xml version="1.0" encoding="UTF-8" standalone="yes"?>
<Relationships xmlns="http://schemas.openxmlformats.org/package/2006/relationships"><Relationship Id="rId3" Type="http://schemas.openxmlformats.org/officeDocument/2006/relationships/image" Target="../media/image103.tiff"/><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3.xml"/></Relationships>
</file>

<file path=ppt/slides/_rels/slide8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xml"/><Relationship Id="rId1" Type="http://schemas.openxmlformats.org/officeDocument/2006/relationships/slideLayout" Target="../slideLayouts/slideLayout41.xml"/><Relationship Id="rId5" Type="http://schemas.openxmlformats.org/officeDocument/2006/relationships/image" Target="../media/image107.png"/><Relationship Id="rId4" Type="http://schemas.openxmlformats.org/officeDocument/2006/relationships/image" Target="../media/image106.jpe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2.png"/><Relationship Id="rId2" Type="http://schemas.openxmlformats.org/officeDocument/2006/relationships/notesSlide" Target="../notesSlides/notesSlide10.xml"/><Relationship Id="rId1" Type="http://schemas.openxmlformats.org/officeDocument/2006/relationships/slideLayout" Target="../slideLayouts/slideLayout4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57.png"/></Relationships>
</file>

<file path=ppt/slides/_rels/slide88.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07.png"/></Relationships>
</file>

<file path=ppt/slides/_rels/slide89.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12.xml"/><Relationship Id="rId1" Type="http://schemas.openxmlformats.org/officeDocument/2006/relationships/slideLayout" Target="../slideLayouts/slideLayout4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chart" Target="../charts/chart11.xml"/></Relationships>
</file>

<file path=ppt/slides/_rels/slide92.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9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43.png"/><Relationship Id="rId18" Type="http://schemas.openxmlformats.org/officeDocument/2006/relationships/image" Target="../media/image148.png"/><Relationship Id="rId3" Type="http://schemas.openxmlformats.org/officeDocument/2006/relationships/image" Target="../media/image133.png"/><Relationship Id="rId21" Type="http://schemas.openxmlformats.org/officeDocument/2006/relationships/image" Target="../media/image151.png"/><Relationship Id="rId7" Type="http://schemas.openxmlformats.org/officeDocument/2006/relationships/image" Target="../media/image137.jpeg"/><Relationship Id="rId12" Type="http://schemas.openxmlformats.org/officeDocument/2006/relationships/image" Target="../media/image142.png"/><Relationship Id="rId17" Type="http://schemas.openxmlformats.org/officeDocument/2006/relationships/image" Target="../media/image147.png"/><Relationship Id="rId2" Type="http://schemas.openxmlformats.org/officeDocument/2006/relationships/notesSlide" Target="../notesSlides/notesSlide16.xml"/><Relationship Id="rId16" Type="http://schemas.openxmlformats.org/officeDocument/2006/relationships/image" Target="../media/image146.jpeg"/><Relationship Id="rId20" Type="http://schemas.openxmlformats.org/officeDocument/2006/relationships/image" Target="../media/image150.png"/><Relationship Id="rId1" Type="http://schemas.openxmlformats.org/officeDocument/2006/relationships/slideLayout" Target="../slideLayouts/slideLayout44.xml"/><Relationship Id="rId6" Type="http://schemas.openxmlformats.org/officeDocument/2006/relationships/image" Target="../media/image136.jpeg"/><Relationship Id="rId11" Type="http://schemas.openxmlformats.org/officeDocument/2006/relationships/image" Target="../media/image141.png"/><Relationship Id="rId5" Type="http://schemas.openxmlformats.org/officeDocument/2006/relationships/image" Target="../media/image135.png"/><Relationship Id="rId15" Type="http://schemas.openxmlformats.org/officeDocument/2006/relationships/image" Target="../media/image145.png"/><Relationship Id="rId10" Type="http://schemas.openxmlformats.org/officeDocument/2006/relationships/image" Target="../media/image140.png"/><Relationship Id="rId19" Type="http://schemas.openxmlformats.org/officeDocument/2006/relationships/image" Target="../media/image149.png"/><Relationship Id="rId4" Type="http://schemas.openxmlformats.org/officeDocument/2006/relationships/image" Target="../media/image134.png"/><Relationship Id="rId9" Type="http://schemas.openxmlformats.org/officeDocument/2006/relationships/image" Target="../media/image139.png"/><Relationship Id="rId14" Type="http://schemas.openxmlformats.org/officeDocument/2006/relationships/image" Target="../media/image144.png"/><Relationship Id="rId22" Type="http://schemas.openxmlformats.org/officeDocument/2006/relationships/image" Target="../media/image152.jpeg"/></Relationships>
</file>

<file path=ppt/slides/_rels/slide97.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52.tiff"/><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6" name="LRG_DSC00399.jpg" descr="LRG_DSC0039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14498" y="0"/>
            <a:ext cx="14233796" cy="9755001"/>
          </a:xfrm>
          <a:prstGeom prst="rect">
            <a:avLst/>
          </a:prstGeom>
          <a:ln w="12700">
            <a:miter lim="400000"/>
          </a:ln>
        </p:spPr>
      </p:pic>
      <p:sp>
        <p:nvSpPr>
          <p:cNvPr id="607" name="What’s Our Bottom Line?…"/>
          <p:cNvSpPr txBox="1"/>
          <p:nvPr/>
        </p:nvSpPr>
        <p:spPr>
          <a:xfrm>
            <a:off x="-1228996" y="1407267"/>
            <a:ext cx="14522327" cy="314958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defRPr sz="7700">
                <a:solidFill>
                  <a:srgbClr val="FF0000"/>
                </a:solidFill>
                <a:latin typeface="+mn-lt"/>
                <a:ea typeface="+mn-ea"/>
                <a:cs typeface="+mn-cs"/>
                <a:sym typeface="Helvetica"/>
              </a:defRPr>
            </a:pPr>
            <a:r>
              <a:rPr lang="en-CA" sz="6600" dirty="0"/>
              <a:t>Economy of Well-Being and Regenerative Growth</a:t>
            </a:r>
          </a:p>
          <a:p>
            <a:pPr algn="ctr">
              <a:defRPr sz="7700">
                <a:solidFill>
                  <a:srgbClr val="FF0000"/>
                </a:solidFill>
                <a:latin typeface="+mn-lt"/>
                <a:ea typeface="+mn-ea"/>
                <a:cs typeface="+mn-cs"/>
                <a:sym typeface="Helvetica"/>
              </a:defRPr>
            </a:pPr>
            <a:r>
              <a:rPr lang="en-CA" sz="6600" dirty="0"/>
              <a:t>in Slovenia, Europe, World</a:t>
            </a:r>
            <a:endParaRPr sz="6600" dirty="0"/>
          </a:p>
        </p:txBody>
      </p:sp>
      <p:sp>
        <p:nvSpPr>
          <p:cNvPr id="608" name="Mark Anielski…"/>
          <p:cNvSpPr txBox="1"/>
          <p:nvPr/>
        </p:nvSpPr>
        <p:spPr>
          <a:xfrm>
            <a:off x="1782453" y="8235327"/>
            <a:ext cx="8951807" cy="1410643"/>
          </a:xfrm>
          <a:prstGeom prst="rect">
            <a:avLst/>
          </a:prstGeom>
          <a:solidFill>
            <a:schemeClr val="accent4">
              <a:lumMod val="20000"/>
              <a:lumOff val="80000"/>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ctr">
              <a:lnSpc>
                <a:spcPts val="3900"/>
              </a:lnSpc>
              <a:tabLst>
                <a:tab pos="1066800" algn="l"/>
              </a:tabLst>
              <a:defRPr sz="3300">
                <a:solidFill>
                  <a:srgbClr val="1A0A53"/>
                </a:solidFill>
                <a:latin typeface="Optima"/>
                <a:ea typeface="Optima"/>
                <a:cs typeface="Optima"/>
                <a:sym typeface="Optima"/>
              </a:defRPr>
            </a:pPr>
            <a:r>
              <a:rPr dirty="0"/>
              <a:t>Mark Anielski</a:t>
            </a:r>
          </a:p>
          <a:p>
            <a:pPr algn="ctr">
              <a:lnSpc>
                <a:spcPts val="3900"/>
              </a:lnSpc>
              <a:tabLst>
                <a:tab pos="1066800" algn="l"/>
              </a:tabLst>
              <a:defRPr sz="3300">
                <a:solidFill>
                  <a:srgbClr val="1A0A53"/>
                </a:solidFill>
                <a:latin typeface="Optima"/>
                <a:ea typeface="Optima"/>
                <a:cs typeface="Optima"/>
                <a:sym typeface="Optima"/>
              </a:defRPr>
            </a:pPr>
            <a:r>
              <a:rPr lang="en-US" sz="2000" dirty="0"/>
              <a:t>Professor, Economist and A</a:t>
            </a:r>
            <a:r>
              <a:rPr sz="2000" dirty="0"/>
              <a:t>uthor, The Economics of Happiness &amp;</a:t>
            </a:r>
          </a:p>
          <a:p>
            <a:pPr algn="ctr">
              <a:lnSpc>
                <a:spcPts val="2400"/>
              </a:lnSpc>
              <a:tabLst>
                <a:tab pos="1066800" algn="l"/>
              </a:tabLst>
              <a:defRPr sz="2000">
                <a:solidFill>
                  <a:srgbClr val="1A0A53"/>
                </a:solidFill>
                <a:latin typeface="Optima"/>
                <a:ea typeface="Optima"/>
                <a:cs typeface="Optima"/>
                <a:sym typeface="Optima"/>
              </a:defRPr>
            </a:pPr>
            <a:r>
              <a:rPr dirty="0"/>
              <a:t>An Economy of Well-being</a:t>
            </a:r>
          </a:p>
        </p:txBody>
      </p:sp>
      <p:sp>
        <p:nvSpPr>
          <p:cNvPr id="609" name="April 5, 2018…"/>
          <p:cNvSpPr txBox="1"/>
          <p:nvPr/>
        </p:nvSpPr>
        <p:spPr>
          <a:xfrm>
            <a:off x="3340361" y="5450173"/>
            <a:ext cx="6240620" cy="26468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gn="ctr">
              <a:lnSpc>
                <a:spcPts val="5000"/>
              </a:lnSpc>
              <a:tabLst>
                <a:tab pos="1066800" algn="l"/>
              </a:tabLst>
              <a:defRPr sz="2400">
                <a:solidFill>
                  <a:srgbClr val="FFFFFF"/>
                </a:solidFill>
                <a:latin typeface="Avenir Book"/>
                <a:ea typeface="Avenir Book"/>
                <a:cs typeface="Avenir Book"/>
                <a:sym typeface="Avenir Book"/>
              </a:defRPr>
            </a:pPr>
            <a:r>
              <a:rPr lang="en-US" dirty="0"/>
              <a:t>October 12, 2022</a:t>
            </a:r>
            <a:endParaRPr sz="4200" dirty="0"/>
          </a:p>
          <a:p>
            <a:pPr algn="ctr">
              <a:lnSpc>
                <a:spcPts val="5000"/>
              </a:lnSpc>
              <a:tabLst>
                <a:tab pos="1066800" algn="l"/>
              </a:tabLst>
              <a:defRPr sz="2400">
                <a:solidFill>
                  <a:srgbClr val="FFFFFF"/>
                </a:solidFill>
                <a:latin typeface="Avenir Book"/>
                <a:ea typeface="Avenir Book"/>
                <a:cs typeface="Avenir Book"/>
                <a:sym typeface="Avenir Book"/>
              </a:defRPr>
            </a:pPr>
            <a:r>
              <a:rPr lang="en-US" dirty="0"/>
              <a:t>Guest Lecture</a:t>
            </a:r>
          </a:p>
          <a:p>
            <a:pPr algn="ctr"/>
            <a:r>
              <a:rPr lang="sl-SI" sz="2800" b="1" dirty="0">
                <a:solidFill>
                  <a:schemeClr val="bg1"/>
                </a:solidFill>
                <a:effectLst/>
                <a:latin typeface="Avenir Book" panose="02000503020000020003" pitchFamily="2" charset="0"/>
                <a:ea typeface="Calibri" panose="020F0502020204030204" pitchFamily="34" charset="0"/>
                <a:cs typeface="Times New Roman" panose="02020603050405020304" pitchFamily="18" charset="0"/>
              </a:rPr>
              <a:t>Univerza v Mariboru</a:t>
            </a:r>
            <a:r>
              <a:rPr lang="en-CA" sz="5400" dirty="0">
                <a:solidFill>
                  <a:schemeClr val="bg1"/>
                </a:solidFill>
                <a:effectLst/>
                <a:latin typeface="Avenir Book" panose="02000503020000020003" pitchFamily="2" charset="0"/>
              </a:rPr>
              <a:t> </a:t>
            </a:r>
            <a:endParaRPr lang="en-CA" sz="4000" b="1" dirty="0">
              <a:solidFill>
                <a:schemeClr val="bg1"/>
              </a:solidFill>
              <a:latin typeface="Avenir Book" panose="02000503020000020003" pitchFamily="2" charset="0"/>
            </a:endParaRPr>
          </a:p>
          <a:p>
            <a:pPr algn="ctr"/>
            <a:r>
              <a:rPr lang="en-CA" sz="2800" b="1" dirty="0">
                <a:solidFill>
                  <a:schemeClr val="accent4">
                    <a:lumMod val="60000"/>
                    <a:lumOff val="40000"/>
                  </a:schemeClr>
                </a:solidFill>
                <a:latin typeface="Avenir Book" panose="02000503020000020003" pitchFamily="2" charset="0"/>
              </a:rPr>
              <a:t>Maribor, Slovenia</a:t>
            </a:r>
            <a:endParaRPr lang="en-CA" sz="2800" dirty="0">
              <a:solidFill>
                <a:schemeClr val="accent4">
                  <a:lumMod val="60000"/>
                  <a:lumOff val="40000"/>
                </a:schemeClr>
              </a:solidFill>
              <a:latin typeface="Avenir Book" panose="02000503020000020003" pitchFamily="2" charset="0"/>
            </a:endParaRPr>
          </a:p>
        </p:txBody>
      </p:sp>
      <p:pic>
        <p:nvPicPr>
          <p:cNvPr id="2" name="Mark Anielski June 2019 photo.jpg" descr="Mark Anielski June 2019 photo.jpg">
            <a:extLst>
              <a:ext uri="{FF2B5EF4-FFF2-40B4-BE49-F238E27FC236}">
                <a16:creationId xmlns:a16="http://schemas.microsoft.com/office/drawing/2014/main" id="{6DC79966-F3FB-E291-D1A3-FE17B7AF066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39787" y="6548133"/>
            <a:ext cx="3165120" cy="3097837"/>
          </a:xfrm>
          <a:prstGeom prst="rect">
            <a:avLst/>
          </a:prstGeom>
          <a:ln w="12700">
            <a:miter lim="400000"/>
          </a:ln>
        </p:spPr>
      </p:pic>
      <p:pic>
        <p:nvPicPr>
          <p:cNvPr id="3" name="Picture 2" descr="A picture containing text, clipart&#10;&#10;Description automatically generated">
            <a:extLst>
              <a:ext uri="{FF2B5EF4-FFF2-40B4-BE49-F238E27FC236}">
                <a16:creationId xmlns:a16="http://schemas.microsoft.com/office/drawing/2014/main" id="{8DBD2C3F-D546-6D06-DF84-1B62DE50CAE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59146" y="8235327"/>
            <a:ext cx="2431527" cy="472002"/>
          </a:xfrm>
          <a:prstGeom prst="rect">
            <a:avLst/>
          </a:prstGeom>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building, sky, water&#10;&#10;Description automatically generated">
            <a:extLst>
              <a:ext uri="{FF2B5EF4-FFF2-40B4-BE49-F238E27FC236}">
                <a16:creationId xmlns:a16="http://schemas.microsoft.com/office/drawing/2014/main" id="{92912FD7-396C-A621-815C-5598525FFE6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312" name="Competition…"/>
          <p:cNvSpPr txBox="1"/>
          <p:nvPr/>
        </p:nvSpPr>
        <p:spPr>
          <a:xfrm>
            <a:off x="6834701" y="6442722"/>
            <a:ext cx="3959655" cy="202799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nSpc>
                <a:spcPts val="5700"/>
              </a:lnSpc>
              <a:spcBef>
                <a:spcPts val="1700"/>
              </a:spcBef>
              <a:tabLst>
                <a:tab pos="914400" algn="l"/>
                <a:tab pos="1828800" algn="l"/>
                <a:tab pos="2743200" algn="l"/>
                <a:tab pos="3581400" algn="l"/>
              </a:tabLst>
              <a:defRPr sz="4700" b="1">
                <a:latin typeface="Times New Roman"/>
                <a:ea typeface="Times New Roman"/>
                <a:cs typeface="Times New Roman"/>
                <a:sym typeface="Times New Roman"/>
              </a:defRPr>
            </a:pPr>
            <a:r>
              <a:rPr dirty="0">
                <a:solidFill>
                  <a:schemeClr val="bg1"/>
                </a:solidFill>
              </a:rPr>
              <a:t>Competition</a:t>
            </a:r>
          </a:p>
          <a:p>
            <a:pPr>
              <a:lnSpc>
                <a:spcPts val="4000"/>
              </a:lnSpc>
              <a:spcBef>
                <a:spcPts val="800"/>
              </a:spcBef>
              <a:tabLst>
                <a:tab pos="914400" algn="l"/>
                <a:tab pos="1828800" algn="l"/>
                <a:tab pos="2743200" algn="l"/>
                <a:tab pos="3581400" algn="l"/>
              </a:tabLst>
              <a:defRPr sz="3300" b="1" i="1">
                <a:solidFill>
                  <a:srgbClr val="A8D200"/>
                </a:solidFill>
                <a:latin typeface="Times New Roman"/>
                <a:ea typeface="Times New Roman"/>
                <a:cs typeface="Times New Roman"/>
                <a:sym typeface="Times New Roman"/>
              </a:defRPr>
            </a:pPr>
            <a:r>
              <a:rPr dirty="0"/>
              <a:t>(</a:t>
            </a:r>
            <a:r>
              <a:rPr dirty="0" err="1"/>
              <a:t>Latin:competere</a:t>
            </a:r>
            <a:r>
              <a:rPr dirty="0"/>
              <a:t>)</a:t>
            </a:r>
          </a:p>
          <a:p>
            <a:pPr>
              <a:lnSpc>
                <a:spcPts val="4800"/>
              </a:lnSpc>
              <a:tabLst>
                <a:tab pos="914400" algn="l"/>
                <a:tab pos="1828800" algn="l"/>
                <a:tab pos="2743200" algn="l"/>
                <a:tab pos="3581400" algn="l"/>
              </a:tabLst>
              <a:defRPr sz="3900" b="1">
                <a:solidFill>
                  <a:srgbClr val="CE2D00"/>
                </a:solidFill>
                <a:latin typeface="Times New Roman"/>
                <a:ea typeface="Times New Roman"/>
                <a:cs typeface="Times New Roman"/>
                <a:sym typeface="Times New Roman"/>
              </a:defRPr>
            </a:pPr>
            <a:r>
              <a:rPr dirty="0">
                <a:solidFill>
                  <a:schemeClr val="bg1"/>
                </a:solidFill>
              </a:rPr>
              <a:t>To strive together</a:t>
            </a:r>
          </a:p>
        </p:txBody>
      </p:sp>
      <p:sp>
        <p:nvSpPr>
          <p:cNvPr id="313" name="Venice"/>
          <p:cNvSpPr txBox="1"/>
          <p:nvPr/>
        </p:nvSpPr>
        <p:spPr>
          <a:xfrm>
            <a:off x="10275979" y="9217510"/>
            <a:ext cx="3098801" cy="3302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1400">
                <a:solidFill>
                  <a:srgbClr val="11053B"/>
                </a:solidFill>
              </a:defRPr>
            </a:lvl1pPr>
          </a:lstStyle>
          <a:p>
            <a:r>
              <a:rPr dirty="0"/>
              <a:t>Venice</a:t>
            </a:r>
          </a:p>
        </p:txBody>
      </p:sp>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760796" y="645134"/>
            <a:ext cx="10709138" cy="1219200"/>
          </a:xfrm>
          <a:prstGeom prst="rect">
            <a:avLst/>
          </a:prstGeom>
          <a:solidFill>
            <a:srgbClr val="F5B208"/>
          </a:solidFill>
          <a:ln w="12700">
            <a:miter lim="400000"/>
          </a:ln>
          <a:extLst>
            <a:ext uri="{C572A759-6A51-4108-AA02-DFA0A04FC94B}">
              <ma14:wrappingTextBoxFlag xmlns:ma14="http://schemas.microsoft.com/office/mac/drawingml/2011/main" xmlns="" val="1"/>
            </a:ext>
          </a:extLst>
        </p:spPr>
        <p:txBody>
          <a:bodyPr lIns="48767" rIns="48767" anchor="ctr">
            <a:normAutofit/>
          </a:bodyPr>
          <a:lst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a:lstStyle>
          <a:p>
            <a:pPr algn="ctr" hangingPunct="1"/>
            <a:r>
              <a:rPr lang="en-US" sz="2560" dirty="0">
                <a:solidFill>
                  <a:srgbClr val="C00000"/>
                </a:solidFill>
                <a:latin typeface="Avenir Book" panose="02000503020000020003" pitchFamily="2" charset="0"/>
              </a:rPr>
              <a:t>Strategic Well-being Asset Management</a:t>
            </a:r>
          </a:p>
          <a:p>
            <a:pPr algn="ctr" hangingPunct="1"/>
            <a:r>
              <a:rPr lang="en-US" sz="2560" dirty="0">
                <a:solidFill>
                  <a:srgbClr val="C00000"/>
                </a:solidFill>
                <a:latin typeface="Avenir Book" panose="02000503020000020003" pitchFamily="2" charset="0"/>
              </a:rPr>
              <a:t>Operating Model</a:t>
            </a:r>
          </a:p>
        </p:txBody>
      </p:sp>
      <p:sp>
        <p:nvSpPr>
          <p:cNvPr id="5" name="Rectangle 4"/>
          <p:cNvSpPr/>
          <p:nvPr/>
        </p:nvSpPr>
        <p:spPr>
          <a:xfrm>
            <a:off x="770255" y="3502664"/>
            <a:ext cx="2354317" cy="393952"/>
          </a:xfrm>
          <a:prstGeom prst="rect">
            <a:avLst/>
          </a:prstGeom>
          <a:solidFill>
            <a:srgbClr val="FFFF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dirty="0">
                <a:latin typeface="Avenir Book" panose="02000503020000020003" pitchFamily="2" charset="0"/>
              </a:rPr>
              <a:t>Human Capital</a:t>
            </a:r>
          </a:p>
        </p:txBody>
      </p:sp>
      <p:sp>
        <p:nvSpPr>
          <p:cNvPr id="6" name="Rectangle 5"/>
          <p:cNvSpPr/>
          <p:nvPr/>
        </p:nvSpPr>
        <p:spPr>
          <a:xfrm>
            <a:off x="760796" y="4124875"/>
            <a:ext cx="2354317" cy="393952"/>
          </a:xfrm>
          <a:prstGeom prst="rect">
            <a:avLst/>
          </a:prstGeom>
          <a:solidFill>
            <a:srgbClr val="FFC00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a:latin typeface="Avenir Book" panose="02000503020000020003" pitchFamily="2" charset="0"/>
              </a:rPr>
              <a:t>Social Capital</a:t>
            </a:r>
            <a:endParaRPr lang="en-US" sz="1920" dirty="0">
              <a:latin typeface="Avenir Book" panose="02000503020000020003" pitchFamily="2" charset="0"/>
            </a:endParaRPr>
          </a:p>
        </p:txBody>
      </p:sp>
      <p:sp>
        <p:nvSpPr>
          <p:cNvPr id="7" name="Rectangle 6"/>
          <p:cNvSpPr/>
          <p:nvPr/>
        </p:nvSpPr>
        <p:spPr>
          <a:xfrm>
            <a:off x="770255" y="4789127"/>
            <a:ext cx="2354317" cy="393952"/>
          </a:xfrm>
          <a:prstGeom prst="rect">
            <a:avLst/>
          </a:prstGeom>
          <a:solidFill>
            <a:srgbClr val="942093"/>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dirty="0">
                <a:solidFill>
                  <a:schemeClr val="bg1"/>
                </a:solidFill>
                <a:latin typeface="Avenir Book" panose="02000503020000020003" pitchFamily="2" charset="0"/>
              </a:rPr>
              <a:t>Built Capital</a:t>
            </a:r>
          </a:p>
        </p:txBody>
      </p:sp>
      <p:sp>
        <p:nvSpPr>
          <p:cNvPr id="8" name="Rectangle 7"/>
          <p:cNvSpPr/>
          <p:nvPr/>
        </p:nvSpPr>
        <p:spPr>
          <a:xfrm>
            <a:off x="760796" y="5453377"/>
            <a:ext cx="2354317" cy="393952"/>
          </a:xfrm>
          <a:prstGeom prst="rect">
            <a:avLst/>
          </a:prstGeom>
          <a:solidFill>
            <a:schemeClr val="accent6">
              <a:lumMod val="60000"/>
              <a:lumOff val="4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dirty="0">
                <a:solidFill>
                  <a:schemeClr val="tx1"/>
                </a:solidFill>
                <a:latin typeface="Avenir Book" panose="02000503020000020003" pitchFamily="2" charset="0"/>
              </a:rPr>
              <a:t>Natural Capital</a:t>
            </a:r>
          </a:p>
        </p:txBody>
      </p:sp>
      <p:sp>
        <p:nvSpPr>
          <p:cNvPr id="9" name="Rectangle 8"/>
          <p:cNvSpPr/>
          <p:nvPr/>
        </p:nvSpPr>
        <p:spPr>
          <a:xfrm>
            <a:off x="770255" y="6159661"/>
            <a:ext cx="2354317" cy="393952"/>
          </a:xfrm>
          <a:prstGeom prst="rect">
            <a:avLst/>
          </a:prstGeom>
          <a:solidFill>
            <a:srgbClr val="00B0F0"/>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a:solidFill>
                  <a:schemeClr val="tx1"/>
                </a:solidFill>
                <a:latin typeface="Avenir Book" panose="02000503020000020003" pitchFamily="2" charset="0"/>
              </a:rPr>
              <a:t>Financial  </a:t>
            </a:r>
            <a:r>
              <a:rPr lang="en-US" sz="1920" dirty="0">
                <a:solidFill>
                  <a:schemeClr val="tx1"/>
                </a:solidFill>
                <a:latin typeface="Avenir Book" panose="02000503020000020003" pitchFamily="2" charset="0"/>
              </a:rPr>
              <a:t>Capital</a:t>
            </a:r>
          </a:p>
        </p:txBody>
      </p:sp>
      <p:cxnSp>
        <p:nvCxnSpPr>
          <p:cNvPr id="11" name="Straight Connector 10"/>
          <p:cNvCxnSpPr/>
          <p:nvPr/>
        </p:nvCxnSpPr>
        <p:spPr>
          <a:xfrm>
            <a:off x="760796" y="3153103"/>
            <a:ext cx="7812339" cy="971766"/>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cxnSp>
        <p:nvCxnSpPr>
          <p:cNvPr id="12" name="Straight Connector 11"/>
          <p:cNvCxnSpPr/>
          <p:nvPr/>
        </p:nvCxnSpPr>
        <p:spPr>
          <a:xfrm flipV="1">
            <a:off x="770254" y="5825986"/>
            <a:ext cx="7802880" cy="1127659"/>
          </a:xfrm>
          <a:prstGeom prst="line">
            <a:avLst/>
          </a:prstGeom>
          <a:no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cxnSp>
      <p:sp>
        <p:nvSpPr>
          <p:cNvPr id="14" name="Striped Right Arrow 13"/>
          <p:cNvSpPr/>
          <p:nvPr/>
        </p:nvSpPr>
        <p:spPr>
          <a:xfrm>
            <a:off x="3373510" y="4594817"/>
            <a:ext cx="1329559" cy="782570"/>
          </a:xfrm>
          <a:prstGeom prst="stripedRightArrow">
            <a:avLst/>
          </a:prstGeom>
          <a:solidFill>
            <a:schemeClr val="bg1">
              <a:lumMod val="85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defTabSz="975345"/>
            <a:endParaRPr lang="en-US" sz="1920">
              <a:latin typeface="Avenir Book" panose="02000503020000020003" pitchFamily="2" charset="0"/>
            </a:endParaRPr>
          </a:p>
        </p:txBody>
      </p:sp>
      <p:sp>
        <p:nvSpPr>
          <p:cNvPr id="15" name="TextBox 14"/>
          <p:cNvSpPr txBox="1"/>
          <p:nvPr/>
        </p:nvSpPr>
        <p:spPr>
          <a:xfrm>
            <a:off x="3195179" y="3653952"/>
            <a:ext cx="1556423" cy="10174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algn="ctr" defTabSz="975345"/>
            <a:r>
              <a:rPr lang="en-US" sz="1493" dirty="0">
                <a:latin typeface="Avenir Book" panose="02000503020000020003" pitchFamily="2" charset="0"/>
              </a:rPr>
              <a:t>Well-being baseline</a:t>
            </a:r>
          </a:p>
          <a:p>
            <a:pPr algn="ctr" defTabSz="975345"/>
            <a:r>
              <a:rPr lang="en-US" sz="1493" dirty="0">
                <a:latin typeface="Avenir Book" panose="02000503020000020003" pitchFamily="2" charset="0"/>
              </a:rPr>
              <a:t>Inventory and Assessment</a:t>
            </a:r>
          </a:p>
        </p:txBody>
      </p:sp>
      <p:sp>
        <p:nvSpPr>
          <p:cNvPr id="21" name="TextBox 20"/>
          <p:cNvSpPr txBox="1"/>
          <p:nvPr/>
        </p:nvSpPr>
        <p:spPr>
          <a:xfrm>
            <a:off x="3339609" y="5247367"/>
            <a:ext cx="1393088" cy="12471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t">
            <a:spAutoFit/>
          </a:bodyPr>
          <a:lstStyle/>
          <a:p>
            <a:pPr algn="ctr" defTabSz="975345"/>
            <a:r>
              <a:rPr lang="en-US" sz="1493" dirty="0">
                <a:latin typeface="Avenir Book" panose="02000503020000020003" pitchFamily="2" charset="0"/>
              </a:rPr>
              <a:t>Assets formalized to GAAP</a:t>
            </a:r>
          </a:p>
          <a:p>
            <a:pPr algn="ctr" defTabSz="975345"/>
            <a:r>
              <a:rPr lang="en-US" sz="1493" dirty="0">
                <a:latin typeface="Avenir Book" panose="02000503020000020003" pitchFamily="2" charset="0"/>
              </a:rPr>
              <a:t>Accounting Standards</a:t>
            </a:r>
          </a:p>
        </p:txBody>
      </p:sp>
      <p:sp>
        <p:nvSpPr>
          <p:cNvPr id="22" name="Internal Storage 21"/>
          <p:cNvSpPr/>
          <p:nvPr/>
        </p:nvSpPr>
        <p:spPr>
          <a:xfrm>
            <a:off x="4810191" y="4203437"/>
            <a:ext cx="1397183" cy="1603166"/>
          </a:xfrm>
          <a:prstGeom prst="flowChartInternalStorage">
            <a:avLst/>
          </a:prstGeom>
          <a:solidFill>
            <a:schemeClr val="tx2">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707" dirty="0">
                <a:latin typeface="Avenir Book" panose="02000503020000020003" pitchFamily="2" charset="0"/>
              </a:rPr>
              <a:t>Community Asset Balance Sheet</a:t>
            </a:r>
          </a:p>
          <a:p>
            <a:pPr algn="ctr" defTabSz="975345"/>
            <a:endParaRPr lang="en-US" sz="1707" dirty="0">
              <a:latin typeface="Avenir Book" panose="02000503020000020003" pitchFamily="2" charset="0"/>
            </a:endParaRPr>
          </a:p>
        </p:txBody>
      </p:sp>
      <p:sp>
        <p:nvSpPr>
          <p:cNvPr id="23" name="Folded Corner 22"/>
          <p:cNvSpPr/>
          <p:nvPr/>
        </p:nvSpPr>
        <p:spPr>
          <a:xfrm>
            <a:off x="6405314" y="4198345"/>
            <a:ext cx="1444208" cy="1644133"/>
          </a:xfrm>
          <a:prstGeom prst="foldedCorner">
            <a:avLst/>
          </a:prstGeom>
          <a:solidFill>
            <a:schemeClr val="accent1">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707" dirty="0">
                <a:latin typeface="Avenir Book" panose="02000503020000020003" pitchFamily="2" charset="0"/>
              </a:rPr>
              <a:t>Community Strategic Asset </a:t>
            </a:r>
            <a:r>
              <a:rPr lang="en-US" sz="1707">
                <a:latin typeface="Avenir Book" panose="02000503020000020003" pitchFamily="2" charset="0"/>
              </a:rPr>
              <a:t>Management Plan</a:t>
            </a:r>
            <a:endParaRPr lang="en-US" sz="1707" dirty="0">
              <a:latin typeface="Avenir Book" panose="02000503020000020003" pitchFamily="2" charset="0"/>
            </a:endParaRPr>
          </a:p>
        </p:txBody>
      </p:sp>
      <p:sp>
        <p:nvSpPr>
          <p:cNvPr id="25" name="Notched Right Arrow 24"/>
          <p:cNvSpPr/>
          <p:nvPr/>
        </p:nvSpPr>
        <p:spPr>
          <a:xfrm>
            <a:off x="3115113" y="6788971"/>
            <a:ext cx="6962052" cy="782570"/>
          </a:xfrm>
          <a:prstGeom prst="notchedRightArrow">
            <a:avLst/>
          </a:prstGeom>
          <a:solidFill>
            <a:schemeClr val="accent4">
              <a:lumMod val="20000"/>
              <a:lumOff val="80000"/>
            </a:schemeClr>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920" dirty="0">
                <a:latin typeface="Avenir Book" panose="02000503020000020003" pitchFamily="2" charset="0"/>
              </a:rPr>
              <a:t>Well-being-based Evidence Decision Making</a:t>
            </a:r>
          </a:p>
        </p:txBody>
      </p:sp>
      <p:sp>
        <p:nvSpPr>
          <p:cNvPr id="27" name="Oval 26"/>
          <p:cNvSpPr/>
          <p:nvPr/>
        </p:nvSpPr>
        <p:spPr>
          <a:xfrm>
            <a:off x="11142489" y="4203844"/>
            <a:ext cx="1785647" cy="1753798"/>
          </a:xfrm>
          <a:prstGeom prst="ellipse">
            <a:avLst/>
          </a:prstGeom>
          <a:solidFill>
            <a:srgbClr val="FF7E79"/>
          </a:solidFill>
          <a:ln w="12700" cap="flat">
            <a:solidFill>
              <a:schemeClr val="accent1"/>
            </a:solidFill>
            <a:prstDash val="solid"/>
            <a:miter lim="8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8767" tIns="48767" rIns="48767" bIns="48767" numCol="1" spcCol="38100" rtlCol="0" anchor="ctr">
            <a:spAutoFit/>
          </a:bodyPr>
          <a:lstStyle/>
          <a:p>
            <a:pPr algn="ctr" defTabSz="975345"/>
            <a:r>
              <a:rPr lang="en-US" sz="1493" dirty="0">
                <a:latin typeface="Avenir Book" panose="02000503020000020003" pitchFamily="2" charset="0"/>
              </a:rPr>
              <a:t>Sustainable Community Wellbeing Governance Model</a:t>
            </a: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39071" y="3954587"/>
            <a:ext cx="3203418" cy="1983826"/>
          </a:xfrm>
          <a:prstGeom prst="rect">
            <a:avLst/>
          </a:prstGeom>
        </p:spPr>
      </p:pic>
    </p:spTree>
    <p:extLst>
      <p:ext uri="{BB962C8B-B14F-4D97-AF65-F5344CB8AC3E}">
        <p14:creationId xmlns:p14="http://schemas.microsoft.com/office/powerpoint/2010/main" val="976053532"/>
      </p:ext>
    </p:extLst>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8920DFDE-56FA-7C42-ACE5-5385040F103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92204" y="2747045"/>
            <a:ext cx="2630766" cy="1750655"/>
          </a:xfrm>
          <a:prstGeom prst="rect">
            <a:avLst/>
          </a:prstGeom>
        </p:spPr>
      </p:pic>
      <p:sp>
        <p:nvSpPr>
          <p:cNvPr id="4" name="Rectangle 9"/>
          <p:cNvSpPr>
            <a:spLocks noChangeArrowheads="1"/>
          </p:cNvSpPr>
          <p:nvPr/>
        </p:nvSpPr>
        <p:spPr bwMode="auto">
          <a:xfrm>
            <a:off x="4399843" y="2819502"/>
            <a:ext cx="2848186" cy="389467"/>
          </a:xfrm>
          <a:prstGeom prst="rect">
            <a:avLst/>
          </a:prstGeom>
          <a:solidFill>
            <a:srgbClr val="FFFF00"/>
          </a:solidFill>
          <a:ln w="3175">
            <a:solidFill>
              <a:schemeClr val="tx1"/>
            </a:solidFill>
            <a:miter lim="800000"/>
            <a:headEnd/>
            <a:tailEnd/>
          </a:ln>
        </p:spPr>
        <p:txBody>
          <a:bodyPr/>
          <a:lstStyle/>
          <a:p>
            <a:endParaRPr lang="en-US" sz="1920" dirty="0">
              <a:latin typeface="Avenir Book" panose="02000503020000020003" pitchFamily="2" charset="0"/>
            </a:endParaRPr>
          </a:p>
        </p:txBody>
      </p:sp>
      <p:sp>
        <p:nvSpPr>
          <p:cNvPr id="5" name="Rectangle 10"/>
          <p:cNvSpPr>
            <a:spLocks noChangeArrowheads="1"/>
          </p:cNvSpPr>
          <p:nvPr/>
        </p:nvSpPr>
        <p:spPr bwMode="auto">
          <a:xfrm>
            <a:off x="5100307" y="2927878"/>
            <a:ext cx="1502014" cy="19697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390072"/>
                </a:solidFill>
                <a:latin typeface="Avenir Book" panose="02000503020000020003" pitchFamily="2" charset="0"/>
              </a:rPr>
              <a:t>Health and Wellness</a:t>
            </a:r>
            <a:endParaRPr lang="en-US" sz="1920" b="1" dirty="0">
              <a:solidFill>
                <a:srgbClr val="390072"/>
              </a:solidFill>
              <a:latin typeface="Avenir Book" panose="02000503020000020003" pitchFamily="2" charset="0"/>
            </a:endParaRPr>
          </a:p>
        </p:txBody>
      </p:sp>
      <p:sp>
        <p:nvSpPr>
          <p:cNvPr id="6" name="Rectangle 12"/>
          <p:cNvSpPr>
            <a:spLocks noChangeArrowheads="1"/>
          </p:cNvSpPr>
          <p:nvPr/>
        </p:nvSpPr>
        <p:spPr bwMode="auto">
          <a:xfrm>
            <a:off x="4401218" y="3494348"/>
            <a:ext cx="2848186" cy="365276"/>
          </a:xfrm>
          <a:prstGeom prst="rect">
            <a:avLst/>
          </a:prstGeom>
          <a:solidFill>
            <a:srgbClr val="FFFF00"/>
          </a:solidFill>
          <a:ln w="3175">
            <a:solidFill>
              <a:schemeClr val="tx1"/>
            </a:solidFill>
            <a:miter lim="800000"/>
            <a:headEnd/>
            <a:tailEnd/>
          </a:ln>
        </p:spPr>
        <p:txBody>
          <a:bodyPr/>
          <a:lstStyle/>
          <a:p>
            <a:endParaRPr lang="en-US" sz="1920"/>
          </a:p>
        </p:txBody>
      </p:sp>
      <p:sp>
        <p:nvSpPr>
          <p:cNvPr id="7" name="Rectangle 13"/>
          <p:cNvSpPr>
            <a:spLocks noChangeArrowheads="1"/>
          </p:cNvSpPr>
          <p:nvPr/>
        </p:nvSpPr>
        <p:spPr bwMode="auto">
          <a:xfrm>
            <a:off x="5090886" y="3683447"/>
            <a:ext cx="1324080" cy="19697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Work-Life Balance</a:t>
            </a:r>
            <a:endParaRPr lang="en-US" sz="1920" b="1" dirty="0">
              <a:solidFill>
                <a:srgbClr val="7030A0"/>
              </a:solidFill>
              <a:latin typeface="Avenir Book" panose="02000503020000020003" pitchFamily="2" charset="0"/>
            </a:endParaRPr>
          </a:p>
        </p:txBody>
      </p:sp>
      <p:sp>
        <p:nvSpPr>
          <p:cNvPr id="10" name="Rectangle 18"/>
          <p:cNvSpPr>
            <a:spLocks noChangeArrowheads="1"/>
          </p:cNvSpPr>
          <p:nvPr/>
        </p:nvSpPr>
        <p:spPr bwMode="auto">
          <a:xfrm>
            <a:off x="4399843" y="3860760"/>
            <a:ext cx="2848186" cy="291254"/>
          </a:xfrm>
          <a:prstGeom prst="rect">
            <a:avLst/>
          </a:prstGeom>
          <a:solidFill>
            <a:srgbClr val="FFFF00"/>
          </a:solidFill>
          <a:ln w="3175">
            <a:solidFill>
              <a:schemeClr val="tx1"/>
            </a:solidFill>
            <a:miter lim="800000"/>
            <a:headEnd/>
            <a:tailEnd/>
          </a:ln>
        </p:spPr>
        <p:txBody>
          <a:bodyPr/>
          <a:lstStyle/>
          <a:p>
            <a:pPr algn="ctr"/>
            <a:r>
              <a:rPr lang="en-US" sz="1280" b="1" dirty="0">
                <a:solidFill>
                  <a:srgbClr val="7030A0"/>
                </a:solidFill>
                <a:latin typeface="Avenir Book" panose="02000503020000020003" pitchFamily="2" charset="0"/>
              </a:rPr>
              <a:t>Belonging, Trust, Relationships</a:t>
            </a:r>
          </a:p>
        </p:txBody>
      </p:sp>
      <p:sp>
        <p:nvSpPr>
          <p:cNvPr id="12" name="Rectangle 21"/>
          <p:cNvSpPr>
            <a:spLocks noChangeArrowheads="1"/>
          </p:cNvSpPr>
          <p:nvPr/>
        </p:nvSpPr>
        <p:spPr bwMode="auto">
          <a:xfrm>
            <a:off x="4399758" y="4122643"/>
            <a:ext cx="2848186" cy="291254"/>
          </a:xfrm>
          <a:prstGeom prst="rect">
            <a:avLst/>
          </a:prstGeom>
          <a:solidFill>
            <a:srgbClr val="FFFF00"/>
          </a:solidFill>
          <a:ln w="3175">
            <a:solidFill>
              <a:schemeClr val="tx1"/>
            </a:solidFill>
            <a:miter lim="800000"/>
            <a:headEnd/>
            <a:tailEnd/>
          </a:ln>
        </p:spPr>
        <p:txBody>
          <a:bodyPr/>
          <a:lstStyle/>
          <a:p>
            <a:endParaRPr lang="en-US" sz="1920"/>
          </a:p>
        </p:txBody>
      </p:sp>
      <p:sp>
        <p:nvSpPr>
          <p:cNvPr id="13" name="Rectangle 22"/>
          <p:cNvSpPr>
            <a:spLocks noChangeArrowheads="1"/>
          </p:cNvSpPr>
          <p:nvPr/>
        </p:nvSpPr>
        <p:spPr bwMode="auto">
          <a:xfrm>
            <a:off x="5103424" y="4186090"/>
            <a:ext cx="1463542" cy="19697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Safety and Inclusion</a:t>
            </a:r>
            <a:endParaRPr lang="en-US" sz="1920" b="1" dirty="0">
              <a:solidFill>
                <a:srgbClr val="7030A0"/>
              </a:solidFill>
              <a:latin typeface="Avenir Book" panose="02000503020000020003" pitchFamily="2" charset="0"/>
            </a:endParaRPr>
          </a:p>
        </p:txBody>
      </p:sp>
      <p:sp>
        <p:nvSpPr>
          <p:cNvPr id="14" name="Rectangle 24"/>
          <p:cNvSpPr>
            <a:spLocks noChangeArrowheads="1"/>
          </p:cNvSpPr>
          <p:nvPr/>
        </p:nvSpPr>
        <p:spPr bwMode="auto">
          <a:xfrm>
            <a:off x="4401799" y="4424651"/>
            <a:ext cx="2848186" cy="530034"/>
          </a:xfrm>
          <a:prstGeom prst="rect">
            <a:avLst/>
          </a:prstGeom>
          <a:solidFill>
            <a:srgbClr val="FFFF00"/>
          </a:solidFill>
          <a:ln w="3175">
            <a:solidFill>
              <a:schemeClr val="tx1"/>
            </a:solidFill>
            <a:miter lim="800000"/>
            <a:headEnd/>
            <a:tailEnd/>
          </a:ln>
        </p:spPr>
        <p:txBody>
          <a:bodyPr/>
          <a:lstStyle/>
          <a:p>
            <a:endParaRPr lang="en-US" sz="1920"/>
          </a:p>
        </p:txBody>
      </p:sp>
      <p:sp>
        <p:nvSpPr>
          <p:cNvPr id="15" name="Rectangle 25"/>
          <p:cNvSpPr>
            <a:spLocks noChangeArrowheads="1"/>
          </p:cNvSpPr>
          <p:nvPr/>
        </p:nvSpPr>
        <p:spPr bwMode="auto">
          <a:xfrm>
            <a:off x="4958957" y="4485840"/>
            <a:ext cx="1713611" cy="433324"/>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Access to Services and </a:t>
            </a:r>
          </a:p>
          <a:p>
            <a:pPr>
              <a:spcBef>
                <a:spcPct val="20000"/>
              </a:spcBef>
            </a:pPr>
            <a:r>
              <a:rPr lang="en-US" sz="1280" b="1" dirty="0">
                <a:solidFill>
                  <a:srgbClr val="7030A0"/>
                </a:solidFill>
                <a:latin typeface="Avenir Book" panose="02000503020000020003" pitchFamily="2" charset="0"/>
              </a:rPr>
              <a:t>personal development</a:t>
            </a:r>
            <a:endParaRPr lang="en-US" sz="1920" b="1" dirty="0">
              <a:solidFill>
                <a:srgbClr val="7030A0"/>
              </a:solidFill>
              <a:latin typeface="Avenir Book" panose="02000503020000020003" pitchFamily="2" charset="0"/>
            </a:endParaRPr>
          </a:p>
        </p:txBody>
      </p:sp>
      <p:sp>
        <p:nvSpPr>
          <p:cNvPr id="18" name="Rectangle 30"/>
          <p:cNvSpPr>
            <a:spLocks noChangeArrowheads="1"/>
          </p:cNvSpPr>
          <p:nvPr/>
        </p:nvSpPr>
        <p:spPr bwMode="auto">
          <a:xfrm>
            <a:off x="4401219" y="3208085"/>
            <a:ext cx="2846726" cy="340359"/>
          </a:xfrm>
          <a:prstGeom prst="rect">
            <a:avLst/>
          </a:prstGeom>
          <a:solidFill>
            <a:srgbClr val="FFFF00"/>
          </a:solidFill>
          <a:ln w="3175">
            <a:solidFill>
              <a:schemeClr val="tx1"/>
            </a:solidFill>
            <a:miter lim="800000"/>
            <a:headEnd/>
            <a:tailEnd/>
          </a:ln>
        </p:spPr>
        <p:txBody>
          <a:bodyPr/>
          <a:lstStyle/>
          <a:p>
            <a:endParaRPr lang="en-US" sz="1920"/>
          </a:p>
        </p:txBody>
      </p:sp>
      <p:sp>
        <p:nvSpPr>
          <p:cNvPr id="19" name="Rectangle 31"/>
          <p:cNvSpPr>
            <a:spLocks noChangeArrowheads="1"/>
          </p:cNvSpPr>
          <p:nvPr/>
        </p:nvSpPr>
        <p:spPr bwMode="auto">
          <a:xfrm>
            <a:off x="5278948" y="3315159"/>
            <a:ext cx="65" cy="295466"/>
          </a:xfrm>
          <a:prstGeom prst="rect">
            <a:avLst/>
          </a:prstGeom>
          <a:solidFill>
            <a:srgbClr val="CC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spcBef>
                <a:spcPct val="20000"/>
              </a:spcBef>
            </a:pPr>
            <a:endParaRPr lang="en-US" sz="1920" b="1" dirty="0">
              <a:solidFill>
                <a:srgbClr val="7030A0"/>
              </a:solidFill>
            </a:endParaRPr>
          </a:p>
        </p:txBody>
      </p:sp>
      <p:sp>
        <p:nvSpPr>
          <p:cNvPr id="21" name="Rectangle 36"/>
          <p:cNvSpPr>
            <a:spLocks noChangeArrowheads="1"/>
          </p:cNvSpPr>
          <p:nvPr/>
        </p:nvSpPr>
        <p:spPr bwMode="auto">
          <a:xfrm>
            <a:off x="4392732" y="5106601"/>
            <a:ext cx="2848186" cy="387773"/>
          </a:xfrm>
          <a:prstGeom prst="rect">
            <a:avLst/>
          </a:prstGeom>
          <a:solidFill>
            <a:srgbClr val="CCFFFF"/>
          </a:solidFill>
          <a:ln w="3175">
            <a:solidFill>
              <a:schemeClr val="tx1"/>
            </a:solidFill>
            <a:miter lim="800000"/>
            <a:headEnd/>
            <a:tailEnd/>
          </a:ln>
        </p:spPr>
        <p:txBody>
          <a:bodyPr/>
          <a:lstStyle/>
          <a:p>
            <a:endParaRPr lang="en-US" sz="1920"/>
          </a:p>
        </p:txBody>
      </p:sp>
      <p:sp>
        <p:nvSpPr>
          <p:cNvPr id="23" name="Rectangle 38"/>
          <p:cNvSpPr>
            <a:spLocks noChangeArrowheads="1"/>
          </p:cNvSpPr>
          <p:nvPr/>
        </p:nvSpPr>
        <p:spPr bwMode="auto">
          <a:xfrm>
            <a:off x="1583011" y="5103884"/>
            <a:ext cx="1676741" cy="9060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lgn="ctr">
              <a:spcBef>
                <a:spcPct val="20000"/>
              </a:spcBef>
            </a:pPr>
            <a:r>
              <a:rPr lang="en-US" sz="1280" i="1" dirty="0">
                <a:solidFill>
                  <a:srgbClr val="7030A0"/>
                </a:solidFill>
              </a:rPr>
              <a:t>Over 9,000</a:t>
            </a:r>
          </a:p>
          <a:p>
            <a:pPr algn="ctr">
              <a:spcBef>
                <a:spcPct val="20000"/>
              </a:spcBef>
            </a:pPr>
            <a:r>
              <a:rPr lang="en-US" sz="1280" i="1" dirty="0">
                <a:solidFill>
                  <a:srgbClr val="7030A0"/>
                </a:solidFill>
              </a:rPr>
              <a:t>Low-income Edmonton </a:t>
            </a:r>
          </a:p>
          <a:p>
            <a:pPr algn="ctr">
              <a:spcBef>
                <a:spcPct val="20000"/>
              </a:spcBef>
            </a:pPr>
            <a:r>
              <a:rPr lang="en-US" sz="1280" i="1" dirty="0">
                <a:solidFill>
                  <a:srgbClr val="7030A0"/>
                </a:solidFill>
              </a:rPr>
              <a:t>households</a:t>
            </a:r>
          </a:p>
          <a:p>
            <a:pPr algn="ctr">
              <a:spcBef>
                <a:spcPct val="20000"/>
              </a:spcBef>
            </a:pPr>
            <a:r>
              <a:rPr lang="en-US" sz="1280" i="1" dirty="0">
                <a:solidFill>
                  <a:srgbClr val="7030A0"/>
                </a:solidFill>
              </a:rPr>
              <a:t>served</a:t>
            </a:r>
          </a:p>
        </p:txBody>
      </p:sp>
      <p:sp>
        <p:nvSpPr>
          <p:cNvPr id="32" name="Rectangle 9"/>
          <p:cNvSpPr>
            <a:spLocks noChangeArrowheads="1"/>
          </p:cNvSpPr>
          <p:nvPr/>
        </p:nvSpPr>
        <p:spPr bwMode="auto">
          <a:xfrm>
            <a:off x="4400224" y="2452319"/>
            <a:ext cx="2848186" cy="389467"/>
          </a:xfrm>
          <a:prstGeom prst="rect">
            <a:avLst/>
          </a:prstGeom>
          <a:solidFill>
            <a:srgbClr val="FFFF00"/>
          </a:solidFill>
          <a:ln w="3175">
            <a:solidFill>
              <a:schemeClr val="tx1"/>
            </a:solidFill>
            <a:miter lim="800000"/>
            <a:headEnd/>
            <a:tailEnd/>
          </a:ln>
        </p:spPr>
        <p:txBody>
          <a:bodyPr/>
          <a:lstStyle/>
          <a:p>
            <a:endParaRPr lang="en-US" sz="1920"/>
          </a:p>
        </p:txBody>
      </p:sp>
      <p:sp>
        <p:nvSpPr>
          <p:cNvPr id="33" name="Rectangle 10"/>
          <p:cNvSpPr>
            <a:spLocks noChangeArrowheads="1"/>
          </p:cNvSpPr>
          <p:nvPr/>
        </p:nvSpPr>
        <p:spPr bwMode="auto">
          <a:xfrm>
            <a:off x="5163841" y="2550069"/>
            <a:ext cx="1548501" cy="19697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390072"/>
                </a:solidFill>
                <a:latin typeface="Avenir Book" panose="02000503020000020003" pitchFamily="2" charset="0"/>
              </a:rPr>
              <a:t>Happiness and Hope</a:t>
            </a:r>
          </a:p>
        </p:txBody>
      </p:sp>
      <p:sp>
        <p:nvSpPr>
          <p:cNvPr id="35" name="TextBox 34"/>
          <p:cNvSpPr txBox="1"/>
          <p:nvPr/>
        </p:nvSpPr>
        <p:spPr>
          <a:xfrm>
            <a:off x="1543238" y="4512578"/>
            <a:ext cx="1786034" cy="486287"/>
          </a:xfrm>
          <a:prstGeom prst="rect">
            <a:avLst/>
          </a:prstGeom>
          <a:noFill/>
        </p:spPr>
        <p:txBody>
          <a:bodyPr wrap="square" rtlCol="0">
            <a:spAutoFit/>
          </a:bodyPr>
          <a:lstStyle/>
          <a:p>
            <a:pPr algn="ctr"/>
            <a:r>
              <a:rPr lang="en-US" sz="1280" dirty="0"/>
              <a:t>We need  affordable housing</a:t>
            </a:r>
          </a:p>
        </p:txBody>
      </p:sp>
      <p:sp>
        <p:nvSpPr>
          <p:cNvPr id="20" name="Rectangle 34"/>
          <p:cNvSpPr>
            <a:spLocks noChangeArrowheads="1"/>
          </p:cNvSpPr>
          <p:nvPr/>
        </p:nvSpPr>
        <p:spPr bwMode="auto">
          <a:xfrm>
            <a:off x="4613562" y="5140772"/>
            <a:ext cx="2431756" cy="19697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Satisfaction with CRHC programs</a:t>
            </a:r>
            <a:endParaRPr lang="en-US" sz="1920" b="1" dirty="0">
              <a:solidFill>
                <a:srgbClr val="7030A0"/>
              </a:solidFill>
              <a:latin typeface="Avenir Book" panose="02000503020000020003" pitchFamily="2" charset="0"/>
            </a:endParaRPr>
          </a:p>
        </p:txBody>
      </p:sp>
      <p:sp>
        <p:nvSpPr>
          <p:cNvPr id="38" name="TextBox 37"/>
          <p:cNvSpPr txBox="1"/>
          <p:nvPr/>
        </p:nvSpPr>
        <p:spPr>
          <a:xfrm>
            <a:off x="4382813" y="1901986"/>
            <a:ext cx="3135795" cy="387798"/>
          </a:xfrm>
          <a:prstGeom prst="rect">
            <a:avLst/>
          </a:prstGeom>
          <a:noFill/>
        </p:spPr>
        <p:txBody>
          <a:bodyPr wrap="none" rtlCol="0">
            <a:spAutoFit/>
          </a:bodyPr>
          <a:lstStyle/>
          <a:p>
            <a:r>
              <a:rPr lang="en-US" sz="1920" dirty="0"/>
              <a:t>Household Impact Domains</a:t>
            </a:r>
          </a:p>
        </p:txBody>
      </p:sp>
      <p:sp>
        <p:nvSpPr>
          <p:cNvPr id="40" name="Notched Right Arrow 39"/>
          <p:cNvSpPr/>
          <p:nvPr/>
        </p:nvSpPr>
        <p:spPr>
          <a:xfrm>
            <a:off x="7422707" y="3868307"/>
            <a:ext cx="738469" cy="334603"/>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p>
        </p:txBody>
      </p:sp>
      <p:sp>
        <p:nvSpPr>
          <p:cNvPr id="41" name="Notched Right Arrow 40"/>
          <p:cNvSpPr/>
          <p:nvPr/>
        </p:nvSpPr>
        <p:spPr>
          <a:xfrm>
            <a:off x="3546532" y="3886140"/>
            <a:ext cx="738469" cy="334603"/>
          </a:xfrm>
          <a:prstGeom prst="notched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p>
        </p:txBody>
      </p:sp>
      <p:sp>
        <p:nvSpPr>
          <p:cNvPr id="47" name="TextBox 46"/>
          <p:cNvSpPr txBox="1"/>
          <p:nvPr/>
        </p:nvSpPr>
        <p:spPr>
          <a:xfrm>
            <a:off x="8552889" y="4143362"/>
            <a:ext cx="1208690" cy="289310"/>
          </a:xfrm>
          <a:prstGeom prst="rect">
            <a:avLst/>
          </a:prstGeom>
          <a:noFill/>
        </p:spPr>
        <p:txBody>
          <a:bodyPr wrap="square" rtlCol="0">
            <a:spAutoFit/>
          </a:bodyPr>
          <a:lstStyle/>
          <a:p>
            <a:pPr algn="ctr"/>
            <a:r>
              <a:rPr lang="en-US" sz="1280" dirty="0">
                <a:solidFill>
                  <a:srgbClr val="FFFF00"/>
                </a:solidFill>
                <a:highlight>
                  <a:srgbClr val="FF0000"/>
                </a:highlight>
              </a:rPr>
              <a:t>Life is better</a:t>
            </a:r>
          </a:p>
        </p:txBody>
      </p:sp>
      <p:sp>
        <p:nvSpPr>
          <p:cNvPr id="50" name="TextBox 49"/>
          <p:cNvSpPr txBox="1"/>
          <p:nvPr/>
        </p:nvSpPr>
        <p:spPr>
          <a:xfrm>
            <a:off x="9805978" y="6206690"/>
            <a:ext cx="1385316" cy="355034"/>
          </a:xfrm>
          <a:prstGeom prst="rect">
            <a:avLst/>
          </a:prstGeom>
          <a:noFill/>
        </p:spPr>
        <p:txBody>
          <a:bodyPr wrap="none" rtlCol="0">
            <a:spAutoFit/>
          </a:bodyPr>
          <a:lstStyle/>
          <a:p>
            <a:r>
              <a:rPr lang="en-US" sz="1707" dirty="0">
                <a:solidFill>
                  <a:srgbClr val="0000FF"/>
                </a:solidFill>
              </a:rPr>
              <a:t>Living Wage</a:t>
            </a:r>
          </a:p>
        </p:txBody>
      </p:sp>
      <p:sp>
        <p:nvSpPr>
          <p:cNvPr id="52" name="TextBox 51"/>
          <p:cNvSpPr txBox="1"/>
          <p:nvPr/>
        </p:nvSpPr>
        <p:spPr>
          <a:xfrm>
            <a:off x="4958957" y="5828728"/>
            <a:ext cx="2240801" cy="683264"/>
          </a:xfrm>
          <a:prstGeom prst="rect">
            <a:avLst/>
          </a:prstGeom>
          <a:noFill/>
        </p:spPr>
        <p:txBody>
          <a:bodyPr wrap="square" rtlCol="0">
            <a:spAutoFit/>
          </a:bodyPr>
          <a:lstStyle/>
          <a:p>
            <a:pPr algn="ctr"/>
            <a:r>
              <a:rPr lang="en-US" sz="1280" i="1" dirty="0"/>
              <a:t>Well-being Impacts of</a:t>
            </a:r>
          </a:p>
          <a:p>
            <a:pPr algn="ctr"/>
            <a:r>
              <a:rPr lang="en-US" sz="1280" i="1" dirty="0"/>
              <a:t>Affordable Housing Program</a:t>
            </a:r>
          </a:p>
        </p:txBody>
      </p:sp>
      <p:sp>
        <p:nvSpPr>
          <p:cNvPr id="53" name="TextBox 52"/>
          <p:cNvSpPr txBox="1"/>
          <p:nvPr/>
        </p:nvSpPr>
        <p:spPr>
          <a:xfrm>
            <a:off x="9579818" y="7428391"/>
            <a:ext cx="1738893" cy="683264"/>
          </a:xfrm>
          <a:prstGeom prst="rect">
            <a:avLst/>
          </a:prstGeom>
          <a:noFill/>
        </p:spPr>
        <p:txBody>
          <a:bodyPr wrap="square" rtlCol="0">
            <a:spAutoFit/>
          </a:bodyPr>
          <a:lstStyle/>
          <a:p>
            <a:pPr algn="ctr"/>
            <a:r>
              <a:rPr lang="en-US" sz="1920" b="1" dirty="0">
                <a:solidFill>
                  <a:srgbClr val="008000"/>
                </a:solidFill>
              </a:rPr>
              <a:t>Well-being ROI</a:t>
            </a:r>
            <a:endParaRPr lang="en-US" sz="1493" b="1" dirty="0">
              <a:solidFill>
                <a:srgbClr val="008000"/>
              </a:solidFill>
            </a:endParaRPr>
          </a:p>
        </p:txBody>
      </p:sp>
      <p:sp>
        <p:nvSpPr>
          <p:cNvPr id="57" name="Down Arrow 56"/>
          <p:cNvSpPr/>
          <p:nvPr/>
        </p:nvSpPr>
        <p:spPr>
          <a:xfrm>
            <a:off x="10374728" y="7161437"/>
            <a:ext cx="177899" cy="331317"/>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p>
        </p:txBody>
      </p:sp>
      <p:cxnSp>
        <p:nvCxnSpPr>
          <p:cNvPr id="60" name="Straight Arrow Connector 59"/>
          <p:cNvCxnSpPr>
            <a:cxnSpLocks/>
          </p:cNvCxnSpPr>
          <p:nvPr/>
        </p:nvCxnSpPr>
        <p:spPr>
          <a:xfrm flipV="1">
            <a:off x="3965414" y="7317542"/>
            <a:ext cx="4076254" cy="20753"/>
          </a:xfrm>
          <a:prstGeom prst="straightConnector1">
            <a:avLst/>
          </a:prstGeom>
          <a:ln>
            <a:solidFill>
              <a:schemeClr val="tx1"/>
            </a:solidFill>
            <a:prstDash val="sysDash"/>
            <a:tailEnd type="arrow"/>
          </a:ln>
        </p:spPr>
        <p:style>
          <a:lnRef idx="2">
            <a:schemeClr val="accent1"/>
          </a:lnRef>
          <a:fillRef idx="0">
            <a:schemeClr val="accent1"/>
          </a:fillRef>
          <a:effectRef idx="1">
            <a:schemeClr val="accent1"/>
          </a:effectRef>
          <a:fontRef idx="minor">
            <a:schemeClr val="tx1"/>
          </a:fontRef>
        </p:style>
      </p:cxnSp>
      <p:sp>
        <p:nvSpPr>
          <p:cNvPr id="70" name="TextBox 69"/>
          <p:cNvSpPr txBox="1"/>
          <p:nvPr/>
        </p:nvSpPr>
        <p:spPr>
          <a:xfrm>
            <a:off x="894539" y="6692997"/>
            <a:ext cx="3021227" cy="1470787"/>
          </a:xfrm>
          <a:prstGeom prst="rect">
            <a:avLst/>
          </a:prstGeom>
          <a:noFill/>
        </p:spPr>
        <p:txBody>
          <a:bodyPr wrap="square" rtlCol="0">
            <a:spAutoFit/>
          </a:bodyPr>
          <a:lstStyle/>
          <a:p>
            <a:r>
              <a:rPr lang="en-CA" sz="1493" i="1" dirty="0">
                <a:solidFill>
                  <a:srgbClr val="FF0000"/>
                </a:solidFill>
                <a:latin typeface="Avenir Book" panose="02000503020000020003" pitchFamily="2" charset="0"/>
              </a:rPr>
              <a:t>Mission: We improve the well-being of children and families </a:t>
            </a:r>
            <a:r>
              <a:rPr lang="en-CA" sz="1493" i="1" dirty="0">
                <a:latin typeface="Avenir Book" panose="02000503020000020003" pitchFamily="2" charset="0"/>
              </a:rPr>
              <a:t>in our communities through a continuum of quality housing options, supports, and partnerships.</a:t>
            </a:r>
            <a:endParaRPr lang="en-US" sz="1493" dirty="0">
              <a:latin typeface="Avenir Book" panose="02000503020000020003" pitchFamily="2" charset="0"/>
            </a:endParaRPr>
          </a:p>
        </p:txBody>
      </p:sp>
      <p:sp>
        <p:nvSpPr>
          <p:cNvPr id="54" name="TextBox 53"/>
          <p:cNvSpPr txBox="1"/>
          <p:nvPr/>
        </p:nvSpPr>
        <p:spPr>
          <a:xfrm>
            <a:off x="9829134" y="6598651"/>
            <a:ext cx="1808508" cy="617733"/>
          </a:xfrm>
          <a:prstGeom prst="rect">
            <a:avLst/>
          </a:prstGeom>
          <a:noFill/>
        </p:spPr>
        <p:txBody>
          <a:bodyPr wrap="none" rtlCol="0">
            <a:spAutoFit/>
          </a:bodyPr>
          <a:lstStyle/>
          <a:p>
            <a:r>
              <a:rPr lang="en-US" sz="1707" dirty="0">
                <a:solidFill>
                  <a:srgbClr val="0000FF"/>
                </a:solidFill>
              </a:rPr>
              <a:t>Income taxes to</a:t>
            </a:r>
          </a:p>
          <a:p>
            <a:r>
              <a:rPr lang="en-US" sz="1707" dirty="0">
                <a:solidFill>
                  <a:srgbClr val="0000FF"/>
                </a:solidFill>
              </a:rPr>
              <a:t>Government</a:t>
            </a:r>
          </a:p>
        </p:txBody>
      </p:sp>
      <p:sp>
        <p:nvSpPr>
          <p:cNvPr id="55" name="Down Arrow 54"/>
          <p:cNvSpPr/>
          <p:nvPr/>
        </p:nvSpPr>
        <p:spPr>
          <a:xfrm>
            <a:off x="10374729" y="6567817"/>
            <a:ext cx="109084" cy="126232"/>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20"/>
          </a:p>
        </p:txBody>
      </p:sp>
      <p:sp>
        <p:nvSpPr>
          <p:cNvPr id="56" name="Title 1">
            <a:extLst>
              <a:ext uri="{FF2B5EF4-FFF2-40B4-BE49-F238E27FC236}">
                <a16:creationId xmlns:a16="http://schemas.microsoft.com/office/drawing/2014/main" id="{19FBA86E-B7B9-1041-B052-5EAEC89A4B55}"/>
              </a:ext>
            </a:extLst>
          </p:cNvPr>
          <p:cNvSpPr txBox="1">
            <a:spLocks/>
          </p:cNvSpPr>
          <p:nvPr/>
        </p:nvSpPr>
        <p:spPr>
          <a:xfrm>
            <a:off x="2953781" y="546566"/>
            <a:ext cx="9753600" cy="1165013"/>
          </a:xfrm>
          <a:prstGeom prst="rect">
            <a:avLst/>
          </a:prstGeom>
        </p:spPr>
        <p:txBody>
          <a:bodyPr vert="horz" lIns="130048" tIns="65024" rIns="130048" bIns="65024"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44" b="1" dirty="0">
                <a:solidFill>
                  <a:schemeClr val="accent4">
                    <a:lumMod val="50000"/>
                  </a:schemeClr>
                </a:solidFill>
              </a:rPr>
              <a:t>Capital Region Housing Corp.</a:t>
            </a:r>
            <a:br>
              <a:rPr lang="en-US" sz="2844" b="1" dirty="0">
                <a:solidFill>
                  <a:schemeClr val="accent4">
                    <a:lumMod val="50000"/>
                  </a:schemeClr>
                </a:solidFill>
              </a:rPr>
            </a:br>
            <a:r>
              <a:rPr lang="en-US" sz="2844" b="1" dirty="0">
                <a:solidFill>
                  <a:schemeClr val="accent4">
                    <a:lumMod val="50000"/>
                  </a:schemeClr>
                </a:solidFill>
              </a:rPr>
              <a:t>Well-being Impact Analysis of Affordable Housing Program (2018)</a:t>
            </a:r>
          </a:p>
        </p:txBody>
      </p:sp>
      <p:pic>
        <p:nvPicPr>
          <p:cNvPr id="59" name="Picture 58">
            <a:extLst>
              <a:ext uri="{FF2B5EF4-FFF2-40B4-BE49-F238E27FC236}">
                <a16:creationId xmlns:a16="http://schemas.microsoft.com/office/drawing/2014/main" id="{5B73E0B3-D214-414F-800C-58D6DD158A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326" y="191683"/>
            <a:ext cx="2357265" cy="1581035"/>
          </a:xfrm>
          <a:prstGeom prst="rect">
            <a:avLst/>
          </a:prstGeom>
        </p:spPr>
      </p:pic>
      <p:graphicFrame>
        <p:nvGraphicFramePr>
          <p:cNvPr id="62" name="Chart 61">
            <a:extLst>
              <a:ext uri="{FF2B5EF4-FFF2-40B4-BE49-F238E27FC236}">
                <a16:creationId xmlns:a16="http://schemas.microsoft.com/office/drawing/2014/main" id="{B7D4D7DA-73CF-9E4D-AAC7-BEEAB658C068}"/>
              </a:ext>
            </a:extLst>
          </p:cNvPr>
          <p:cNvGraphicFramePr>
            <a:graphicFrameLocks noGrp="1"/>
          </p:cNvGraphicFramePr>
          <p:nvPr/>
        </p:nvGraphicFramePr>
        <p:xfrm>
          <a:off x="8490021" y="4586536"/>
          <a:ext cx="3204590" cy="202870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63" name="Chart 62">
            <a:extLst>
              <a:ext uri="{FF2B5EF4-FFF2-40B4-BE49-F238E27FC236}">
                <a16:creationId xmlns:a16="http://schemas.microsoft.com/office/drawing/2014/main" id="{FF4A8EF5-2EE3-A048-AC6A-2482FB7E793E}"/>
              </a:ext>
            </a:extLst>
          </p:cNvPr>
          <p:cNvGraphicFramePr>
            <a:graphicFrameLocks noGrp="1"/>
          </p:cNvGraphicFramePr>
          <p:nvPr/>
        </p:nvGraphicFramePr>
        <p:xfrm>
          <a:off x="8490021" y="6645647"/>
          <a:ext cx="3204590" cy="2287734"/>
        </p:xfrm>
        <a:graphic>
          <a:graphicData uri="http://schemas.openxmlformats.org/drawingml/2006/chart">
            <c:chart xmlns:c="http://schemas.openxmlformats.org/drawingml/2006/chart" xmlns:r="http://schemas.openxmlformats.org/officeDocument/2006/relationships" r:id="rId6"/>
          </a:graphicData>
        </a:graphic>
      </p:graphicFrame>
      <p:sp>
        <p:nvSpPr>
          <p:cNvPr id="17" name="Rectangle 28"/>
          <p:cNvSpPr>
            <a:spLocks noChangeArrowheads="1"/>
          </p:cNvSpPr>
          <p:nvPr/>
        </p:nvSpPr>
        <p:spPr bwMode="auto">
          <a:xfrm>
            <a:off x="5098218" y="3315728"/>
            <a:ext cx="1458733" cy="196977"/>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p>
            <a:pPr>
              <a:spcBef>
                <a:spcPct val="20000"/>
              </a:spcBef>
            </a:pPr>
            <a:r>
              <a:rPr lang="en-US" sz="1280" b="1" dirty="0">
                <a:solidFill>
                  <a:srgbClr val="7030A0"/>
                </a:solidFill>
                <a:latin typeface="Avenir Book" panose="02000503020000020003" pitchFamily="2" charset="0"/>
              </a:rPr>
              <a:t>Financial well-being</a:t>
            </a:r>
            <a:endParaRPr lang="en-US" sz="1920" b="1" dirty="0">
              <a:solidFill>
                <a:srgbClr val="7030A0"/>
              </a:solidFill>
              <a:latin typeface="Avenir Book" panose="02000503020000020003" pitchFamily="2" charset="0"/>
            </a:endParaRPr>
          </a:p>
        </p:txBody>
      </p:sp>
      <p:sp>
        <p:nvSpPr>
          <p:cNvPr id="11" name="TextBox 10">
            <a:extLst>
              <a:ext uri="{FF2B5EF4-FFF2-40B4-BE49-F238E27FC236}">
                <a16:creationId xmlns:a16="http://schemas.microsoft.com/office/drawing/2014/main" id="{0DFE104F-4F3C-A649-A897-71477A24A713}"/>
              </a:ext>
            </a:extLst>
          </p:cNvPr>
          <p:cNvSpPr txBox="1"/>
          <p:nvPr/>
        </p:nvSpPr>
        <p:spPr>
          <a:xfrm>
            <a:off x="8209428" y="8984113"/>
            <a:ext cx="3765774" cy="530017"/>
          </a:xfrm>
          <a:prstGeom prst="rect">
            <a:avLst/>
          </a:prstGeom>
          <a:noFill/>
        </p:spPr>
        <p:txBody>
          <a:bodyPr wrap="none" rtlCol="0">
            <a:spAutoFit/>
          </a:bodyPr>
          <a:lstStyle/>
          <a:p>
            <a:pPr algn="ctr"/>
            <a:r>
              <a:rPr lang="en-US" sz="1422" dirty="0">
                <a:solidFill>
                  <a:srgbClr val="7030A0"/>
                </a:solidFill>
              </a:rPr>
              <a:t>50 Well-being Impact Indicators</a:t>
            </a:r>
          </a:p>
          <a:p>
            <a:pPr algn="ctr"/>
            <a:r>
              <a:rPr lang="en-US" sz="1422" dirty="0">
                <a:solidFill>
                  <a:srgbClr val="7030A0"/>
                </a:solidFill>
              </a:rPr>
              <a:t>using a household well-being impact survey</a:t>
            </a:r>
          </a:p>
        </p:txBody>
      </p:sp>
      <p:pic>
        <p:nvPicPr>
          <p:cNvPr id="24" name="Picture 23">
            <a:extLst>
              <a:ext uri="{FF2B5EF4-FFF2-40B4-BE49-F238E27FC236}">
                <a16:creationId xmlns:a16="http://schemas.microsoft.com/office/drawing/2014/main" id="{3FE6AEDF-F170-214F-9850-F1BC5B7F918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52541" y="3043513"/>
            <a:ext cx="2167431" cy="1442327"/>
          </a:xfrm>
          <a:prstGeom prst="rect">
            <a:avLst/>
          </a:prstGeom>
        </p:spPr>
      </p:pic>
      <p:pic>
        <p:nvPicPr>
          <p:cNvPr id="25" name="Picture 24">
            <a:extLst>
              <a:ext uri="{FF2B5EF4-FFF2-40B4-BE49-F238E27FC236}">
                <a16:creationId xmlns:a16="http://schemas.microsoft.com/office/drawing/2014/main" id="{1281FB26-AA17-9C43-A6F3-A6E391BBFD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34234" y="6643981"/>
            <a:ext cx="3021227" cy="1697546"/>
          </a:xfrm>
          <a:prstGeom prst="rect">
            <a:avLst/>
          </a:prstGeom>
        </p:spPr>
      </p:pic>
    </p:spTree>
    <p:extLst>
      <p:ext uri="{BB962C8B-B14F-4D97-AF65-F5344CB8AC3E}">
        <p14:creationId xmlns:p14="http://schemas.microsoft.com/office/powerpoint/2010/main" val="4105682590"/>
      </p:ext>
    </p:extLst>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a:extLst>
              <a:ext uri="{FF2B5EF4-FFF2-40B4-BE49-F238E27FC236}">
                <a16:creationId xmlns:a16="http://schemas.microsoft.com/office/drawing/2014/main" id="{AFC53AC6-4DBE-7747-A5F1-C6CD2BAECEF3}"/>
              </a:ext>
            </a:extLst>
          </p:cNvPr>
          <p:cNvPicPr>
            <a:picLocks noGrp="1" noChangeAspect="1"/>
          </p:cNvPicPr>
          <p:nvPr>
            <p:ph idx="1"/>
          </p:nvPr>
        </p:nvPicPr>
        <p:blipFill>
          <a:blip r:embed="rId2"/>
          <a:stretch>
            <a:fillRect/>
          </a:stretch>
        </p:blipFill>
        <p:spPr>
          <a:xfrm>
            <a:off x="1728922" y="1147261"/>
            <a:ext cx="9546956" cy="8138781"/>
          </a:xfrm>
          <a:prstGeom prst="rect">
            <a:avLst/>
          </a:prstGeom>
        </p:spPr>
      </p:pic>
      <p:sp>
        <p:nvSpPr>
          <p:cNvPr id="3" name="Integrated Five Assets Model">
            <a:extLst>
              <a:ext uri="{FF2B5EF4-FFF2-40B4-BE49-F238E27FC236}">
                <a16:creationId xmlns:a16="http://schemas.microsoft.com/office/drawing/2014/main" id="{D46A4FBB-850E-134B-8D6B-039D7E0E560C}"/>
              </a:ext>
            </a:extLst>
          </p:cNvPr>
          <p:cNvSpPr txBox="1">
            <a:spLocks noGrp="1"/>
          </p:cNvSpPr>
          <p:nvPr>
            <p:ph type="title"/>
          </p:nvPr>
        </p:nvSpPr>
        <p:spPr>
          <a:xfrm>
            <a:off x="357909" y="224540"/>
            <a:ext cx="12288982" cy="767838"/>
          </a:xfrm>
          <a:prstGeom prst="rect">
            <a:avLst/>
          </a:prstGeom>
        </p:spPr>
        <p:txBody>
          <a:bodyPr>
            <a:noAutofit/>
          </a:bodyPr>
          <a:lstStyle>
            <a:lvl1pPr defTabSz="658344">
              <a:defRPr sz="3600">
                <a:solidFill>
                  <a:srgbClr val="984807"/>
                </a:solidFill>
                <a:uFillTx/>
                <a:latin typeface="Avenir Book"/>
                <a:ea typeface="Avenir Book"/>
                <a:cs typeface="Avenir Book"/>
                <a:sym typeface="Avenir Book"/>
              </a:defRPr>
            </a:lvl1pPr>
          </a:lstStyle>
          <a:p>
            <a:r>
              <a:rPr lang="en-US" dirty="0">
                <a:solidFill>
                  <a:schemeClr val="accent3">
                    <a:lumMod val="75000"/>
                  </a:schemeClr>
                </a:solidFill>
              </a:rPr>
              <a:t>Measuring and Mapping the Well-being across Ireland</a:t>
            </a:r>
            <a:endParaRPr dirty="0">
              <a:solidFill>
                <a:schemeClr val="accent3">
                  <a:lumMod val="75000"/>
                </a:schemeClr>
              </a:solidFill>
            </a:endParaRPr>
          </a:p>
        </p:txBody>
      </p:sp>
      <p:sp>
        <p:nvSpPr>
          <p:cNvPr id="2" name="TextBox 1">
            <a:extLst>
              <a:ext uri="{FF2B5EF4-FFF2-40B4-BE49-F238E27FC236}">
                <a16:creationId xmlns:a16="http://schemas.microsoft.com/office/drawing/2014/main" id="{88CC8D51-6149-3D4D-9C7F-69B5442B6A51}"/>
              </a:ext>
            </a:extLst>
          </p:cNvPr>
          <p:cNvSpPr txBox="1"/>
          <p:nvPr/>
        </p:nvSpPr>
        <p:spPr>
          <a:xfrm rot="18081062">
            <a:off x="8282270" y="6582300"/>
            <a:ext cx="5987216" cy="533479"/>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Century" panose="02040604050505020304" pitchFamily="18" charset="0"/>
                <a:sym typeface="Chalkboard"/>
              </a:rPr>
              <a:t>Conducted during </a:t>
            </a:r>
            <a:r>
              <a:rPr kumimoji="0" lang="en-US" sz="2800" b="0" i="0" u="none" strike="noStrike" cap="none" spc="0" normalizeH="0" baseline="0" dirty="0" err="1">
                <a:ln>
                  <a:noFill/>
                </a:ln>
                <a:solidFill>
                  <a:srgbClr val="000000"/>
                </a:solidFill>
                <a:effectLst/>
                <a:uFillTx/>
                <a:latin typeface="Century" panose="02040604050505020304" pitchFamily="18" charset="0"/>
                <a:sym typeface="Chalkboard"/>
              </a:rPr>
              <a:t>Covi</a:t>
            </a:r>
            <a:r>
              <a:rPr lang="en-US" sz="2800" dirty="0" err="1">
                <a:latin typeface="Century" panose="02040604050505020304" pitchFamily="18" charset="0"/>
              </a:rPr>
              <a:t>d</a:t>
            </a:r>
            <a:r>
              <a:rPr lang="en-US" sz="2800" dirty="0">
                <a:latin typeface="Century" panose="02040604050505020304" pitchFamily="18" charset="0"/>
              </a:rPr>
              <a:t> April 2021</a:t>
            </a:r>
            <a:endParaRPr kumimoji="0" lang="en-US" sz="2800" b="0" i="0" u="none" strike="noStrike" cap="none" spc="0" normalizeH="0" baseline="0" dirty="0">
              <a:ln>
                <a:noFill/>
              </a:ln>
              <a:solidFill>
                <a:srgbClr val="000000"/>
              </a:solidFill>
              <a:effectLst/>
              <a:uFillTx/>
              <a:latin typeface="Century" panose="02040604050505020304" pitchFamily="18" charset="0"/>
              <a:sym typeface="Chalkboard"/>
            </a:endParaRPr>
          </a:p>
        </p:txBody>
      </p:sp>
    </p:spTree>
    <p:extLst>
      <p:ext uri="{BB962C8B-B14F-4D97-AF65-F5344CB8AC3E}">
        <p14:creationId xmlns:p14="http://schemas.microsoft.com/office/powerpoint/2010/main" val="2897229246"/>
      </p:ext>
    </p:extLst>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F574A-9553-9446-9644-966EB3B36A61}"/>
              </a:ext>
            </a:extLst>
          </p:cNvPr>
          <p:cNvPicPr>
            <a:picLocks noChangeAspect="1"/>
          </p:cNvPicPr>
          <p:nvPr/>
        </p:nvPicPr>
        <p:blipFill>
          <a:blip r:embed="rId2"/>
          <a:stretch>
            <a:fillRect/>
          </a:stretch>
        </p:blipFill>
        <p:spPr>
          <a:xfrm>
            <a:off x="428600" y="357254"/>
            <a:ext cx="12791454" cy="9039092"/>
          </a:xfrm>
          <a:prstGeom prst="rect">
            <a:avLst/>
          </a:prstGeom>
        </p:spPr>
      </p:pic>
      <p:sp>
        <p:nvSpPr>
          <p:cNvPr id="5" name="Integrated Five Assets Model">
            <a:extLst>
              <a:ext uri="{FF2B5EF4-FFF2-40B4-BE49-F238E27FC236}">
                <a16:creationId xmlns:a16="http://schemas.microsoft.com/office/drawing/2014/main" id="{36EAB050-F363-904F-8178-03AE8AD608FA}"/>
              </a:ext>
            </a:extLst>
          </p:cNvPr>
          <p:cNvSpPr txBox="1">
            <a:spLocks noGrp="1"/>
          </p:cNvSpPr>
          <p:nvPr>
            <p:ph type="title"/>
          </p:nvPr>
        </p:nvSpPr>
        <p:spPr>
          <a:xfrm>
            <a:off x="3309749" y="108488"/>
            <a:ext cx="10693830" cy="767838"/>
          </a:xfrm>
          <a:prstGeom prst="rect">
            <a:avLst/>
          </a:prstGeom>
        </p:spPr>
        <p:txBody>
          <a:bodyPr>
            <a:normAutofit/>
          </a:bodyPr>
          <a:lstStyle>
            <a:lvl1pPr defTabSz="658344">
              <a:defRPr sz="3600">
                <a:solidFill>
                  <a:srgbClr val="984807"/>
                </a:solidFill>
                <a:uFillTx/>
                <a:latin typeface="Avenir Book"/>
                <a:ea typeface="Avenir Book"/>
                <a:cs typeface="Avenir Book"/>
                <a:sym typeface="Avenir Book"/>
              </a:defRPr>
            </a:lvl1pPr>
          </a:lstStyle>
          <a:p>
            <a:r>
              <a:rPr lang="en-US" b="1" dirty="0">
                <a:solidFill>
                  <a:schemeClr val="accent3">
                    <a:lumMod val="75000"/>
                  </a:schemeClr>
                </a:solidFill>
              </a:rPr>
              <a:t>The Well-being Self-Assessment </a:t>
            </a:r>
            <a:endParaRPr b="1" dirty="0">
              <a:solidFill>
                <a:schemeClr val="accent3">
                  <a:lumMod val="75000"/>
                </a:schemeClr>
              </a:solidFill>
            </a:endParaRPr>
          </a:p>
        </p:txBody>
      </p:sp>
    </p:spTree>
    <p:extLst>
      <p:ext uri="{BB962C8B-B14F-4D97-AF65-F5344CB8AC3E}">
        <p14:creationId xmlns:p14="http://schemas.microsoft.com/office/powerpoint/2010/main" val="2314605051"/>
      </p:ext>
    </p:extLst>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Content Placeholder 47">
            <a:extLst>
              <a:ext uri="{FF2B5EF4-FFF2-40B4-BE49-F238E27FC236}">
                <a16:creationId xmlns:a16="http://schemas.microsoft.com/office/drawing/2014/main" id="{7CF11406-6172-B344-B92E-D64D067F7561}"/>
              </a:ext>
            </a:extLst>
          </p:cNvPr>
          <p:cNvGraphicFramePr>
            <a:graphicFrameLocks noGrp="1"/>
          </p:cNvGraphicFramePr>
          <p:nvPr>
            <p:ph idx="1"/>
          </p:nvPr>
        </p:nvGraphicFramePr>
        <p:xfrm>
          <a:off x="868766" y="958985"/>
          <a:ext cx="11638367" cy="8293504"/>
        </p:xfrm>
        <a:graphic>
          <a:graphicData uri="http://schemas.openxmlformats.org/drawingml/2006/chart">
            <c:chart xmlns:c="http://schemas.openxmlformats.org/drawingml/2006/chart" xmlns:r="http://schemas.openxmlformats.org/officeDocument/2006/relationships" r:id="rId2"/>
          </a:graphicData>
        </a:graphic>
      </p:graphicFrame>
      <p:sp>
        <p:nvSpPr>
          <p:cNvPr id="4" name="Integrated Five Assets Model">
            <a:extLst>
              <a:ext uri="{FF2B5EF4-FFF2-40B4-BE49-F238E27FC236}">
                <a16:creationId xmlns:a16="http://schemas.microsoft.com/office/drawing/2014/main" id="{FD844A92-776D-3A4B-BE7E-C9A3B5207E73}"/>
              </a:ext>
            </a:extLst>
          </p:cNvPr>
          <p:cNvSpPr txBox="1">
            <a:spLocks noGrp="1"/>
          </p:cNvSpPr>
          <p:nvPr>
            <p:ph type="title"/>
          </p:nvPr>
        </p:nvSpPr>
        <p:spPr>
          <a:xfrm>
            <a:off x="1635932" y="191147"/>
            <a:ext cx="10693830" cy="767838"/>
          </a:xfrm>
          <a:prstGeom prst="rect">
            <a:avLst/>
          </a:prstGeom>
        </p:spPr>
        <p:txBody>
          <a:bodyPr>
            <a:normAutofit/>
          </a:bodyPr>
          <a:lstStyle>
            <a:lvl1pPr defTabSz="658344">
              <a:defRPr sz="3600">
                <a:solidFill>
                  <a:srgbClr val="984807"/>
                </a:solidFill>
                <a:uFillTx/>
                <a:latin typeface="Avenir Book"/>
                <a:ea typeface="Avenir Book"/>
                <a:cs typeface="Avenir Book"/>
                <a:sym typeface="Avenir Book"/>
              </a:defRPr>
            </a:lvl1pPr>
          </a:lstStyle>
          <a:p>
            <a:r>
              <a:rPr lang="en-US" sz="4400" b="1" dirty="0">
                <a:solidFill>
                  <a:schemeClr val="accent3">
                    <a:lumMod val="75000"/>
                  </a:schemeClr>
                </a:solidFill>
              </a:rPr>
              <a:t>The Well-being Check-up for Ireland</a:t>
            </a:r>
            <a:endParaRPr sz="4400" b="1" dirty="0">
              <a:solidFill>
                <a:schemeClr val="accent3">
                  <a:lumMod val="75000"/>
                </a:schemeClr>
              </a:solidFill>
            </a:endParaRPr>
          </a:p>
        </p:txBody>
      </p:sp>
    </p:spTree>
    <p:extLst>
      <p:ext uri="{BB962C8B-B14F-4D97-AF65-F5344CB8AC3E}">
        <p14:creationId xmlns:p14="http://schemas.microsoft.com/office/powerpoint/2010/main" val="2947438119"/>
      </p:ext>
    </p:extLst>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CEBAB802-8C3C-B446-831B-0D3A09C729F7}"/>
              </a:ext>
            </a:extLst>
          </p:cNvPr>
          <p:cNvPicPr>
            <a:picLocks noChangeAspect="1"/>
          </p:cNvPicPr>
          <p:nvPr/>
        </p:nvPicPr>
        <p:blipFill>
          <a:blip r:embed="rId2"/>
          <a:stretch>
            <a:fillRect/>
          </a:stretch>
        </p:blipFill>
        <p:spPr>
          <a:xfrm>
            <a:off x="4743309" y="346219"/>
            <a:ext cx="7423754" cy="9407381"/>
          </a:xfrm>
          <a:prstGeom prst="rect">
            <a:avLst/>
          </a:prstGeom>
          <a:ln>
            <a:noFill/>
          </a:ln>
        </p:spPr>
      </p:pic>
      <p:sp>
        <p:nvSpPr>
          <p:cNvPr id="19" name="Rectangle 18">
            <a:extLst>
              <a:ext uri="{FF2B5EF4-FFF2-40B4-BE49-F238E27FC236}">
                <a16:creationId xmlns:a16="http://schemas.microsoft.com/office/drawing/2014/main" id="{C47CF21C-101A-B246-973B-256FCBE75B64}"/>
              </a:ext>
            </a:extLst>
          </p:cNvPr>
          <p:cNvSpPr/>
          <p:nvPr/>
        </p:nvSpPr>
        <p:spPr>
          <a:xfrm>
            <a:off x="9354541" y="1184977"/>
            <a:ext cx="433887" cy="731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a:p>
        </p:txBody>
      </p:sp>
      <p:cxnSp>
        <p:nvCxnSpPr>
          <p:cNvPr id="21" name="Straight Connector 20">
            <a:extLst>
              <a:ext uri="{FF2B5EF4-FFF2-40B4-BE49-F238E27FC236}">
                <a16:creationId xmlns:a16="http://schemas.microsoft.com/office/drawing/2014/main" id="{BFF9CD15-2BFE-6A4B-8121-21CCA72AA057}"/>
              </a:ext>
            </a:extLst>
          </p:cNvPr>
          <p:cNvCxnSpPr>
            <a:cxnSpLocks/>
          </p:cNvCxnSpPr>
          <p:nvPr/>
        </p:nvCxnSpPr>
        <p:spPr>
          <a:xfrm>
            <a:off x="9338034" y="1219200"/>
            <a:ext cx="0" cy="72809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Integrated Five Assets Model">
            <a:extLst>
              <a:ext uri="{FF2B5EF4-FFF2-40B4-BE49-F238E27FC236}">
                <a16:creationId xmlns:a16="http://schemas.microsoft.com/office/drawing/2014/main" id="{A9268D6E-8E4D-CD4C-AC88-D24E650AAA48}"/>
              </a:ext>
            </a:extLst>
          </p:cNvPr>
          <p:cNvSpPr txBox="1">
            <a:spLocks noGrp="1"/>
          </p:cNvSpPr>
          <p:nvPr>
            <p:ph type="title"/>
          </p:nvPr>
        </p:nvSpPr>
        <p:spPr>
          <a:xfrm>
            <a:off x="532760" y="3151322"/>
            <a:ext cx="3663828" cy="767838"/>
          </a:xfrm>
          <a:prstGeom prst="rect">
            <a:avLst/>
          </a:prstGeom>
        </p:spPr>
        <p:txBody>
          <a:bodyPr>
            <a:normAutofit fontScale="90000"/>
          </a:bodyPr>
          <a:lstStyle>
            <a:lvl1pPr defTabSz="658344">
              <a:defRPr sz="3600">
                <a:solidFill>
                  <a:srgbClr val="984807"/>
                </a:solidFill>
                <a:uFillTx/>
                <a:latin typeface="Avenir Book"/>
                <a:ea typeface="Avenir Book"/>
                <a:cs typeface="Avenir Book"/>
                <a:sym typeface="Avenir Book"/>
              </a:defRPr>
            </a:lvl1pPr>
          </a:lstStyle>
          <a:p>
            <a:pPr algn="ctr"/>
            <a:r>
              <a:rPr lang="en-US" sz="4400" b="1" dirty="0">
                <a:solidFill>
                  <a:schemeClr val="accent3">
                    <a:lumMod val="75000"/>
                  </a:schemeClr>
                </a:solidFill>
              </a:rPr>
              <a:t>The Well-being Map of Ireland</a:t>
            </a:r>
            <a:endParaRPr sz="4400" b="1" dirty="0">
              <a:solidFill>
                <a:schemeClr val="accent3">
                  <a:lumMod val="75000"/>
                </a:schemeClr>
              </a:solidFill>
            </a:endParaRPr>
          </a:p>
        </p:txBody>
      </p:sp>
    </p:spTree>
    <p:extLst>
      <p:ext uri="{BB962C8B-B14F-4D97-AF65-F5344CB8AC3E}">
        <p14:creationId xmlns:p14="http://schemas.microsoft.com/office/powerpoint/2010/main" val="3074854219"/>
      </p:ext>
    </p:extLst>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ovenia Travel Guide – Earth Trekkers">
            <a:extLst>
              <a:ext uri="{FF2B5EF4-FFF2-40B4-BE49-F238E27FC236}">
                <a16:creationId xmlns:a16="http://schemas.microsoft.com/office/drawing/2014/main" id="{D28E6E2F-8301-658C-56FB-14A0E14EA4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0573" y="1011219"/>
            <a:ext cx="11743653" cy="6174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I fell in love with Slovenia | Slovenia holidays | The Guardian">
            <a:extLst>
              <a:ext uri="{FF2B5EF4-FFF2-40B4-BE49-F238E27FC236}">
                <a16:creationId xmlns:a16="http://schemas.microsoft.com/office/drawing/2014/main" id="{58581280-8FEB-98C1-BE04-BDCC8BEBD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1B542F8-CF28-6BA2-32C8-EEBFF9CC6CC8}"/>
              </a:ext>
            </a:extLst>
          </p:cNvPr>
          <p:cNvSpPr txBox="1"/>
          <p:nvPr/>
        </p:nvSpPr>
        <p:spPr>
          <a:xfrm>
            <a:off x="3427944" y="652146"/>
            <a:ext cx="645849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rgbClr val="002060"/>
                </a:solidFill>
                <a:effectLst/>
                <a:uFillTx/>
                <a:latin typeface="Avenir Book" panose="02000503020000020003" pitchFamily="2" charset="0"/>
                <a:sym typeface="Chalkboard"/>
              </a:rPr>
              <a:t>Slovenia Well-being Profile</a:t>
            </a:r>
          </a:p>
        </p:txBody>
      </p:sp>
    </p:spTree>
    <p:extLst>
      <p:ext uri="{BB962C8B-B14F-4D97-AF65-F5344CB8AC3E}">
        <p14:creationId xmlns:p14="http://schemas.microsoft.com/office/powerpoint/2010/main" val="3047855175"/>
      </p:ext>
    </p:extLst>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5">
            <a:extLst>
              <a:ext uri="{FF2B5EF4-FFF2-40B4-BE49-F238E27FC236}">
                <a16:creationId xmlns:a16="http://schemas.microsoft.com/office/drawing/2014/main" id="{66DA7653-78B3-E23C-4327-B25FF2FF09B3}"/>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2534" y="386457"/>
            <a:ext cx="9676554" cy="8980685"/>
          </a:xfrm>
          <a:prstGeom prst="rect">
            <a:avLst/>
          </a:prstGeom>
          <a:noFill/>
          <a:ln>
            <a:noFill/>
          </a:ln>
        </p:spPr>
      </p:pic>
      <p:pic>
        <p:nvPicPr>
          <p:cNvPr id="4" name="Picture 3">
            <a:extLst>
              <a:ext uri="{FF2B5EF4-FFF2-40B4-BE49-F238E27FC236}">
                <a16:creationId xmlns:a16="http://schemas.microsoft.com/office/drawing/2014/main" id="{E4C0B320-F419-F144-E9D7-B20E08C012FF}"/>
              </a:ext>
            </a:extLst>
          </p:cNvPr>
          <p:cNvPicPr>
            <a:picLocks noChangeAspect="1"/>
          </p:cNvPicPr>
          <p:nvPr/>
        </p:nvPicPr>
        <p:blipFill rotWithShape="1">
          <a:blip r:embed="rId4"/>
          <a:srcRect r="5685"/>
          <a:stretch/>
        </p:blipFill>
        <p:spPr>
          <a:xfrm>
            <a:off x="6104287" y="7310707"/>
            <a:ext cx="6447931" cy="2232000"/>
          </a:xfrm>
          <a:prstGeom prst="rect">
            <a:avLst/>
          </a:prstGeom>
        </p:spPr>
      </p:pic>
      <p:sp>
        <p:nvSpPr>
          <p:cNvPr id="5" name="TextBox 4">
            <a:extLst>
              <a:ext uri="{FF2B5EF4-FFF2-40B4-BE49-F238E27FC236}">
                <a16:creationId xmlns:a16="http://schemas.microsoft.com/office/drawing/2014/main" id="{7E3E53A3-D50B-222D-F053-3715EAEDFCC8}"/>
              </a:ext>
            </a:extLst>
          </p:cNvPr>
          <p:cNvSpPr txBox="1"/>
          <p:nvPr/>
        </p:nvSpPr>
        <p:spPr>
          <a:xfrm>
            <a:off x="6733489" y="206643"/>
            <a:ext cx="604171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rPr>
              <a:t>Slovenia Development Strategy 2030</a:t>
            </a:r>
            <a:endParaRPr kumimoji="0" lang="en-US" sz="2800" b="0" i="0" u="none" strike="noStrike" cap="none" spc="0" normalizeH="0" baseline="0" dirty="0">
              <a:ln>
                <a:noFill/>
              </a:ln>
              <a:solidFill>
                <a:srgbClr val="C00000"/>
              </a:solidFill>
              <a:effectLst/>
              <a:uFillTx/>
              <a:latin typeface="Chalkboard"/>
              <a:ea typeface="Chalkboard"/>
              <a:cs typeface="Chalkboard"/>
              <a:sym typeface="Chalkboard"/>
            </a:endParaRPr>
          </a:p>
        </p:txBody>
      </p:sp>
      <p:pic>
        <p:nvPicPr>
          <p:cNvPr id="6" name="Picture 5">
            <a:extLst>
              <a:ext uri="{FF2B5EF4-FFF2-40B4-BE49-F238E27FC236}">
                <a16:creationId xmlns:a16="http://schemas.microsoft.com/office/drawing/2014/main" id="{54A2C77F-65F1-C620-5209-144975AE8B69}"/>
              </a:ext>
            </a:extLst>
          </p:cNvPr>
          <p:cNvPicPr>
            <a:picLocks noChangeAspect="1"/>
          </p:cNvPicPr>
          <p:nvPr/>
        </p:nvPicPr>
        <p:blipFill>
          <a:blip r:embed="rId5"/>
          <a:stretch>
            <a:fillRect/>
          </a:stretch>
        </p:blipFill>
        <p:spPr>
          <a:xfrm>
            <a:off x="8785531" y="1158240"/>
            <a:ext cx="3586126" cy="4663440"/>
          </a:xfrm>
          <a:prstGeom prst="rect">
            <a:avLst/>
          </a:prstGeom>
        </p:spPr>
      </p:pic>
      <p:pic>
        <p:nvPicPr>
          <p:cNvPr id="7" name="Picture 6">
            <a:extLst>
              <a:ext uri="{FF2B5EF4-FFF2-40B4-BE49-F238E27FC236}">
                <a16:creationId xmlns:a16="http://schemas.microsoft.com/office/drawing/2014/main" id="{C264A26E-3CE8-17FA-A777-1806C84E6BEE}"/>
              </a:ext>
            </a:extLst>
          </p:cNvPr>
          <p:cNvPicPr>
            <a:picLocks noChangeAspect="1"/>
          </p:cNvPicPr>
          <p:nvPr/>
        </p:nvPicPr>
        <p:blipFill rotWithShape="1">
          <a:blip r:embed="rId6"/>
          <a:srcRect l="2950"/>
          <a:stretch/>
        </p:blipFill>
        <p:spPr>
          <a:xfrm>
            <a:off x="7986844" y="5939617"/>
            <a:ext cx="4788364" cy="1343839"/>
          </a:xfrm>
          <a:prstGeom prst="rect">
            <a:avLst/>
          </a:prstGeom>
        </p:spPr>
      </p:pic>
      <p:pic>
        <p:nvPicPr>
          <p:cNvPr id="3" name="Picture 2" descr="A picture containing text, clipart&#10;&#10;Description automatically generated">
            <a:extLst>
              <a:ext uri="{FF2B5EF4-FFF2-40B4-BE49-F238E27FC236}">
                <a16:creationId xmlns:a16="http://schemas.microsoft.com/office/drawing/2014/main" id="{B2744F46-E7D9-A284-BAA4-68B30E26357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8775" y="9218924"/>
            <a:ext cx="2431527" cy="472002"/>
          </a:xfrm>
          <a:prstGeom prst="rect">
            <a:avLst/>
          </a:prstGeom>
        </p:spPr>
      </p:pic>
    </p:spTree>
    <p:extLst>
      <p:ext uri="{BB962C8B-B14F-4D97-AF65-F5344CB8AC3E}">
        <p14:creationId xmlns:p14="http://schemas.microsoft.com/office/powerpoint/2010/main" val="883965548"/>
      </p:ext>
    </p:extLst>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FDED06-8BEC-F327-034D-B403DB5BEEC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34694" r="52512"/>
          <a:stretch/>
        </p:blipFill>
        <p:spPr>
          <a:xfrm>
            <a:off x="2330346" y="1153137"/>
            <a:ext cx="3225327" cy="2152209"/>
          </a:xfrm>
          <a:prstGeom prst="rect">
            <a:avLst/>
          </a:prstGeom>
        </p:spPr>
      </p:pic>
      <p:pic>
        <p:nvPicPr>
          <p:cNvPr id="9" name="Picture 8">
            <a:extLst>
              <a:ext uri="{FF2B5EF4-FFF2-40B4-BE49-F238E27FC236}">
                <a16:creationId xmlns:a16="http://schemas.microsoft.com/office/drawing/2014/main" id="{A5A0503D-CD7A-6C64-62EB-A2A040C687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5614" y="5354789"/>
            <a:ext cx="5622962" cy="1835520"/>
          </a:xfrm>
          <a:prstGeom prst="rect">
            <a:avLst/>
          </a:prstGeom>
        </p:spPr>
      </p:pic>
      <p:pic>
        <p:nvPicPr>
          <p:cNvPr id="10" name="Picture 9">
            <a:extLst>
              <a:ext uri="{FF2B5EF4-FFF2-40B4-BE49-F238E27FC236}">
                <a16:creationId xmlns:a16="http://schemas.microsoft.com/office/drawing/2014/main" id="{DE43E00B-4D7E-0BF2-A61A-CF841BCBF69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8576" y="4976549"/>
            <a:ext cx="6854672" cy="2592000"/>
          </a:xfrm>
          <a:prstGeom prst="rect">
            <a:avLst/>
          </a:prstGeom>
        </p:spPr>
      </p:pic>
      <p:sp>
        <p:nvSpPr>
          <p:cNvPr id="12" name="TextBox 11">
            <a:extLst>
              <a:ext uri="{FF2B5EF4-FFF2-40B4-BE49-F238E27FC236}">
                <a16:creationId xmlns:a16="http://schemas.microsoft.com/office/drawing/2014/main" id="{EDC26154-BF10-58E2-131F-5EB06C6B57EC}"/>
              </a:ext>
            </a:extLst>
          </p:cNvPr>
          <p:cNvSpPr txBox="1"/>
          <p:nvPr/>
        </p:nvSpPr>
        <p:spPr>
          <a:xfrm>
            <a:off x="3187095" y="7944195"/>
            <a:ext cx="6566208"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2000" dirty="0">
                <a:solidFill>
                  <a:srgbClr val="C00000"/>
                </a:solidFill>
                <a:effectLst/>
                <a:latin typeface="Helvetica Neue" panose="02000503000000020004" pitchFamily="2" charset="0"/>
              </a:rPr>
              <a:t>"Slovenia’s opportunities for adopting a well-being economy approach" implies that the EU framework has to be considered, maybe even as a starting point.</a:t>
            </a:r>
          </a:p>
        </p:txBody>
      </p:sp>
      <p:pic>
        <p:nvPicPr>
          <p:cNvPr id="14" name="Picture 13">
            <a:extLst>
              <a:ext uri="{FF2B5EF4-FFF2-40B4-BE49-F238E27FC236}">
                <a16:creationId xmlns:a16="http://schemas.microsoft.com/office/drawing/2014/main" id="{ABB6F599-D2AB-FF87-030B-FA530F875BF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42019"/>
          <a:stretch/>
        </p:blipFill>
        <p:spPr>
          <a:xfrm>
            <a:off x="6896685" y="1285382"/>
            <a:ext cx="5058451" cy="1136425"/>
          </a:xfrm>
          <a:prstGeom prst="rect">
            <a:avLst/>
          </a:prstGeom>
        </p:spPr>
      </p:pic>
      <p:sp>
        <p:nvSpPr>
          <p:cNvPr id="3" name="TextBox 2">
            <a:extLst>
              <a:ext uri="{FF2B5EF4-FFF2-40B4-BE49-F238E27FC236}">
                <a16:creationId xmlns:a16="http://schemas.microsoft.com/office/drawing/2014/main" id="{E71FEB92-1F3E-B288-0550-DF0635E7C32E}"/>
              </a:ext>
            </a:extLst>
          </p:cNvPr>
          <p:cNvSpPr txBox="1"/>
          <p:nvPr/>
        </p:nvSpPr>
        <p:spPr>
          <a:xfrm>
            <a:off x="3710940" y="249024"/>
            <a:ext cx="6507480" cy="584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3200" b="0" i="0" dirty="0">
                <a:solidFill>
                  <a:srgbClr val="C00000"/>
                </a:solidFill>
                <a:effectLst/>
                <a:latin typeface="Arial" panose="020B0604020202020204" pitchFamily="34" charset="0"/>
              </a:rPr>
              <a:t>Policy and Legislation in Slovenia</a:t>
            </a:r>
            <a:endParaRPr lang="en-US" sz="3200" dirty="0">
              <a:solidFill>
                <a:srgbClr val="C00000"/>
              </a:solidFill>
            </a:endParaRPr>
          </a:p>
        </p:txBody>
      </p:sp>
      <p:pic>
        <p:nvPicPr>
          <p:cNvPr id="4" name="Picture 3">
            <a:extLst>
              <a:ext uri="{FF2B5EF4-FFF2-40B4-BE49-F238E27FC236}">
                <a16:creationId xmlns:a16="http://schemas.microsoft.com/office/drawing/2014/main" id="{BE16A68A-B722-5ABE-CCC3-EA8E7A77AF3A}"/>
              </a:ext>
            </a:extLst>
          </p:cNvPr>
          <p:cNvPicPr>
            <a:picLocks noChangeAspect="1"/>
          </p:cNvPicPr>
          <p:nvPr/>
        </p:nvPicPr>
        <p:blipFill>
          <a:blip r:embed="rId6"/>
          <a:stretch>
            <a:fillRect/>
          </a:stretch>
        </p:blipFill>
        <p:spPr>
          <a:xfrm>
            <a:off x="545702" y="749466"/>
            <a:ext cx="1909335" cy="2482921"/>
          </a:xfrm>
          <a:prstGeom prst="rect">
            <a:avLst/>
          </a:prstGeom>
        </p:spPr>
      </p:pic>
      <p:sp>
        <p:nvSpPr>
          <p:cNvPr id="5" name="PoljeZBesedilom 4">
            <a:extLst>
              <a:ext uri="{FF2B5EF4-FFF2-40B4-BE49-F238E27FC236}">
                <a16:creationId xmlns:a16="http://schemas.microsoft.com/office/drawing/2014/main" id="{4CFCA495-9474-9A1F-0963-80ACD94609F3}"/>
              </a:ext>
            </a:extLst>
          </p:cNvPr>
          <p:cNvSpPr txBox="1"/>
          <p:nvPr/>
        </p:nvSpPr>
        <p:spPr>
          <a:xfrm>
            <a:off x="420778" y="3424838"/>
            <a:ext cx="6270967" cy="1631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000" dirty="0">
                <a:solidFill>
                  <a:srgbClr val="C00000"/>
                </a:solidFill>
                <a:latin typeface="+mn-lt"/>
              </a:rPr>
              <a:t>and several other policy and legislative documents for each of the 12 strategic goals in SDS 2030, among them: </a:t>
            </a:r>
            <a:r>
              <a:rPr lang="sl-SI" sz="2000" dirty="0">
                <a:solidFill>
                  <a:srgbClr val="C00000"/>
                </a:solidFill>
                <a:latin typeface="+mn-lt"/>
              </a:rPr>
              <a:t>S</a:t>
            </a:r>
            <a:r>
              <a:rPr lang="en-US" sz="2000" dirty="0" err="1">
                <a:solidFill>
                  <a:srgbClr val="C00000"/>
                </a:solidFill>
                <a:effectLst/>
                <a:latin typeface="+mn-lt"/>
              </a:rPr>
              <a:t>lovenia`s</a:t>
            </a:r>
            <a:r>
              <a:rPr lang="en-US" sz="2000" dirty="0">
                <a:solidFill>
                  <a:srgbClr val="C00000"/>
                </a:solidFill>
                <a:effectLst/>
                <a:latin typeface="+mn-lt"/>
              </a:rPr>
              <a:t> National Strategy for</a:t>
            </a:r>
            <a:r>
              <a:rPr lang="sl-SI" sz="2000" dirty="0">
                <a:solidFill>
                  <a:srgbClr val="C00000"/>
                </a:solidFill>
                <a:effectLst/>
                <a:latin typeface="+mn-lt"/>
              </a:rPr>
              <a:t> </a:t>
            </a:r>
            <a:r>
              <a:rPr lang="en-US" sz="2000" dirty="0">
                <a:solidFill>
                  <a:srgbClr val="C00000"/>
                </a:solidFill>
                <a:effectLst/>
                <a:latin typeface="+mn-lt"/>
              </a:rPr>
              <a:t>Transition from Coal of Slovenian Coal Regions in Accordance with Just Transition Principles</a:t>
            </a:r>
            <a:r>
              <a:rPr lang="sl-SI" sz="2000" dirty="0">
                <a:solidFill>
                  <a:srgbClr val="C00000"/>
                </a:solidFill>
                <a:effectLst/>
                <a:latin typeface="+mn-lt"/>
              </a:rPr>
              <a:t>: </a:t>
            </a:r>
            <a:endParaRPr lang="sl-SI" sz="2000" dirty="0">
              <a:solidFill>
                <a:srgbClr val="C00000"/>
              </a:solidFill>
              <a:latin typeface="+mn-lt"/>
            </a:endParaRPr>
          </a:p>
        </p:txBody>
      </p:sp>
      <p:pic>
        <p:nvPicPr>
          <p:cNvPr id="7" name="Picture 5">
            <a:extLst>
              <a:ext uri="{FF2B5EF4-FFF2-40B4-BE49-F238E27FC236}">
                <a16:creationId xmlns:a16="http://schemas.microsoft.com/office/drawing/2014/main" id="{014C895E-F918-DAAF-D7AA-52009623AF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l="47488" t="34694"/>
          <a:stretch/>
        </p:blipFill>
        <p:spPr>
          <a:xfrm>
            <a:off x="7642622" y="2229241"/>
            <a:ext cx="3566579" cy="2152209"/>
          </a:xfrm>
          <a:prstGeom prst="rect">
            <a:avLst/>
          </a:prstGeom>
        </p:spPr>
      </p:pic>
    </p:spTree>
    <p:extLst>
      <p:ext uri="{BB962C8B-B14F-4D97-AF65-F5344CB8AC3E}">
        <p14:creationId xmlns:p14="http://schemas.microsoft.com/office/powerpoint/2010/main" val="244530356"/>
      </p:ext>
    </p:extLst>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lika 4">
            <a:extLst>
              <a:ext uri="{FF2B5EF4-FFF2-40B4-BE49-F238E27FC236}">
                <a16:creationId xmlns:a16="http://schemas.microsoft.com/office/drawing/2014/main" id="{E087F04D-8A95-4768-5774-CF1D4A206C9F}"/>
              </a:ext>
            </a:extLst>
          </p:cNvPr>
          <p:cNvPicPr>
            <a:picLocks noChangeAspect="1"/>
          </p:cNvPicPr>
          <p:nvPr/>
        </p:nvPicPr>
        <p:blipFill>
          <a:blip r:embed="rId3"/>
          <a:stretch>
            <a:fillRect/>
          </a:stretch>
        </p:blipFill>
        <p:spPr>
          <a:xfrm>
            <a:off x="5005682" y="220782"/>
            <a:ext cx="5860800" cy="2664000"/>
          </a:xfrm>
          <a:prstGeom prst="rect">
            <a:avLst/>
          </a:prstGeom>
        </p:spPr>
      </p:pic>
      <p:sp>
        <p:nvSpPr>
          <p:cNvPr id="7" name="PoljeZBesedilom 6">
            <a:extLst>
              <a:ext uri="{FF2B5EF4-FFF2-40B4-BE49-F238E27FC236}">
                <a16:creationId xmlns:a16="http://schemas.microsoft.com/office/drawing/2014/main" id="{5DDF0982-F323-9097-5B29-3F6B3A25952C}"/>
              </a:ext>
            </a:extLst>
          </p:cNvPr>
          <p:cNvSpPr txBox="1"/>
          <p:nvPr/>
        </p:nvSpPr>
        <p:spPr>
          <a:xfrm>
            <a:off x="493297" y="675619"/>
            <a:ext cx="4396203" cy="17543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GB" sz="2400" b="1" dirty="0">
                <a:solidFill>
                  <a:srgbClr val="003399"/>
                </a:solidFill>
                <a:effectLst/>
                <a:latin typeface="+mn-lt"/>
                <a:ea typeface="Times New Roman" panose="02020603050405020304" pitchFamily="18" charset="0"/>
              </a:rPr>
              <a:t>Commission priorities for 2019-2024 (political guidelines) </a:t>
            </a:r>
            <a:endParaRPr lang="sl-SI" sz="2400" b="1" dirty="0">
              <a:solidFill>
                <a:srgbClr val="003399"/>
              </a:solidFill>
              <a:effectLst/>
              <a:latin typeface="+mn-lt"/>
              <a:ea typeface="Times New Roman" panose="02020603050405020304" pitchFamily="18" charset="0"/>
            </a:endParaRPr>
          </a:p>
          <a:p>
            <a:pPr algn="ctr"/>
            <a:r>
              <a:rPr lang="sl-SI" sz="1800" dirty="0">
                <a:solidFill>
                  <a:srgbClr val="003399"/>
                </a:solidFill>
                <a:latin typeface="+mn-lt"/>
              </a:rPr>
              <a:t>https://ec.europa.eu/info/strategy/priorities-2019-2024_en </a:t>
            </a:r>
          </a:p>
        </p:txBody>
      </p:sp>
      <p:pic>
        <p:nvPicPr>
          <p:cNvPr id="8" name="Picture 6" descr="Circle, country, eu, europe, european, flag, union icon - Download on  Iconfinder">
            <a:extLst>
              <a:ext uri="{FF2B5EF4-FFF2-40B4-BE49-F238E27FC236}">
                <a16:creationId xmlns:a16="http://schemas.microsoft.com/office/drawing/2014/main" id="{C43A2CE9-C01B-65FA-C515-89C09D266854}"/>
              </a:ext>
            </a:extLst>
          </p:cNvPr>
          <p:cNvPicPr>
            <a:picLocks noChangeAspect="1"/>
          </p:cNvPicPr>
          <p:nvPr/>
        </p:nvPicPr>
        <p:blipFill>
          <a:blip r:embed="rId4"/>
          <a:srcRect/>
          <a:stretch>
            <a:fillRect/>
          </a:stretch>
        </p:blipFill>
        <p:spPr>
          <a:xfrm>
            <a:off x="11387182" y="203298"/>
            <a:ext cx="1236616" cy="1236616"/>
          </a:xfrm>
          <a:prstGeom prst="rect">
            <a:avLst/>
          </a:prstGeom>
          <a:noFill/>
          <a:ln cap="flat">
            <a:noFill/>
          </a:ln>
        </p:spPr>
      </p:pic>
      <p:pic>
        <p:nvPicPr>
          <p:cNvPr id="9" name="Picture 4">
            <a:extLst>
              <a:ext uri="{FF2B5EF4-FFF2-40B4-BE49-F238E27FC236}">
                <a16:creationId xmlns:a16="http://schemas.microsoft.com/office/drawing/2014/main" id="{87AE341B-7F7F-1795-8ACA-0D90114F0E00}"/>
              </a:ext>
            </a:extLst>
          </p:cNvPr>
          <p:cNvPicPr>
            <a:picLocks noChangeAspect="1"/>
          </p:cNvPicPr>
          <p:nvPr/>
        </p:nvPicPr>
        <p:blipFill rotWithShape="1">
          <a:blip r:embed="rId5">
            <a:extLst>
              <a:ext uri="{28A0092B-C50C-407E-A947-70E740481C1C}">
                <a14:useLocalDpi xmlns:a14="http://schemas.microsoft.com/office/drawing/2010/main" val="0"/>
              </a:ext>
            </a:extLst>
          </a:blip>
          <a:srcRect l="1393" t="11220" r="816" b="2362"/>
          <a:stretch/>
        </p:blipFill>
        <p:spPr bwMode="auto">
          <a:xfrm>
            <a:off x="111526" y="4569600"/>
            <a:ext cx="8294400" cy="5184000"/>
          </a:xfrm>
          <a:prstGeom prst="rect">
            <a:avLst/>
          </a:prstGeom>
          <a:ln>
            <a:noFill/>
          </a:ln>
          <a:extLst>
            <a:ext uri="{53640926-AAD7-44D8-BBD7-CCE9431645EC}">
              <a14:shadowObscured xmlns:a14="http://schemas.microsoft.com/office/drawing/2010/main"/>
            </a:ext>
          </a:extLst>
        </p:spPr>
      </p:pic>
      <p:pic>
        <p:nvPicPr>
          <p:cNvPr id="10" name="Picture 4">
            <a:extLst>
              <a:ext uri="{FF2B5EF4-FFF2-40B4-BE49-F238E27FC236}">
                <a16:creationId xmlns:a16="http://schemas.microsoft.com/office/drawing/2014/main" id="{99B0C207-FDC7-4AD6-A6DA-4AC7CB3A25EE}"/>
              </a:ext>
            </a:extLst>
          </p:cNvPr>
          <p:cNvPicPr>
            <a:picLocks noChangeAspect="1"/>
          </p:cNvPicPr>
          <p:nvPr/>
        </p:nvPicPr>
        <p:blipFill rotWithShape="1">
          <a:blip r:embed="rId5">
            <a:extLst>
              <a:ext uri="{28A0092B-C50C-407E-A947-70E740481C1C}">
                <a14:useLocalDpi xmlns:a14="http://schemas.microsoft.com/office/drawing/2010/main" val="0"/>
              </a:ext>
            </a:extLst>
          </a:blip>
          <a:srcRect l="51938" t="75393" r="25226" b="16733"/>
          <a:stretch/>
        </p:blipFill>
        <p:spPr bwMode="auto">
          <a:xfrm>
            <a:off x="9081398" y="8232140"/>
            <a:ext cx="3542400" cy="864000"/>
          </a:xfrm>
          <a:prstGeom prst="rect">
            <a:avLst/>
          </a:prstGeom>
          <a:ln>
            <a:noFill/>
          </a:ln>
          <a:extLst>
            <a:ext uri="{53640926-AAD7-44D8-BBD7-CCE9431645EC}">
              <a14:shadowObscured xmlns:a14="http://schemas.microsoft.com/office/drawing/2010/main"/>
            </a:ext>
          </a:extLst>
        </p:spPr>
      </p:pic>
      <p:sp>
        <p:nvSpPr>
          <p:cNvPr id="12" name="PoljeZBesedilom 11">
            <a:extLst>
              <a:ext uri="{FF2B5EF4-FFF2-40B4-BE49-F238E27FC236}">
                <a16:creationId xmlns:a16="http://schemas.microsoft.com/office/drawing/2014/main" id="{FC3B4064-0320-2044-2D05-C0063BF01754}"/>
              </a:ext>
            </a:extLst>
          </p:cNvPr>
          <p:cNvSpPr txBox="1"/>
          <p:nvPr/>
        </p:nvSpPr>
        <p:spPr>
          <a:xfrm>
            <a:off x="6324065" y="3476290"/>
            <a:ext cx="3822700"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GB" sz="2400" b="1" dirty="0">
                <a:solidFill>
                  <a:srgbClr val="003399"/>
                </a:solidFill>
                <a:effectLst/>
                <a:latin typeface="+mn-lt"/>
                <a:ea typeface="Calibri" panose="020F0502020204030204" pitchFamily="34" charset="0"/>
                <a:cs typeface="Times New Roman" panose="02020603050405020304" pitchFamily="18" charset="0"/>
              </a:rPr>
              <a:t>8</a:t>
            </a:r>
            <a:r>
              <a:rPr lang="en-GB" sz="2400" b="1" baseline="30000" dirty="0">
                <a:solidFill>
                  <a:srgbClr val="003399"/>
                </a:solidFill>
                <a:effectLst/>
                <a:latin typeface="+mn-lt"/>
                <a:ea typeface="Calibri" panose="020F0502020204030204" pitchFamily="34" charset="0"/>
                <a:cs typeface="Times New Roman" panose="02020603050405020304" pitchFamily="18" charset="0"/>
              </a:rPr>
              <a:t>th</a:t>
            </a:r>
            <a:r>
              <a:rPr lang="en-GB" sz="2400" b="1" dirty="0">
                <a:solidFill>
                  <a:srgbClr val="003399"/>
                </a:solidFill>
                <a:effectLst/>
                <a:latin typeface="+mn-lt"/>
                <a:ea typeface="Calibri" panose="020F0502020204030204" pitchFamily="34" charset="0"/>
                <a:cs typeface="Times New Roman" panose="02020603050405020304" pitchFamily="18" charset="0"/>
              </a:rPr>
              <a:t> Environmental Action Programme</a:t>
            </a:r>
            <a:r>
              <a:rPr lang="sl-SI" sz="2400" b="1" dirty="0">
                <a:solidFill>
                  <a:srgbClr val="003399"/>
                </a:solidFill>
                <a:effectLst/>
                <a:latin typeface="+mn-lt"/>
                <a:ea typeface="Calibri" panose="020F0502020204030204" pitchFamily="34" charset="0"/>
                <a:cs typeface="Times New Roman" panose="02020603050405020304" pitchFamily="18" charset="0"/>
              </a:rPr>
              <a:t>: </a:t>
            </a:r>
            <a:endParaRPr lang="sl-SI" sz="1600" b="1" dirty="0">
              <a:solidFill>
                <a:srgbClr val="003399"/>
              </a:solidFill>
              <a:latin typeface="+mn-lt"/>
            </a:endParaRPr>
          </a:p>
        </p:txBody>
      </p:sp>
      <p:sp>
        <p:nvSpPr>
          <p:cNvPr id="13" name="L-oblika 12">
            <a:extLst>
              <a:ext uri="{FF2B5EF4-FFF2-40B4-BE49-F238E27FC236}">
                <a16:creationId xmlns:a16="http://schemas.microsoft.com/office/drawing/2014/main" id="{457514DC-7C51-2AF9-9074-595C02A854F0}"/>
              </a:ext>
            </a:extLst>
          </p:cNvPr>
          <p:cNvSpPr/>
          <p:nvPr/>
        </p:nvSpPr>
        <p:spPr>
          <a:xfrm rot="5400000">
            <a:off x="5492483" y="3960468"/>
            <a:ext cx="781381" cy="527250"/>
          </a:xfrm>
          <a:prstGeom prst="corner">
            <a:avLst/>
          </a:prstGeom>
          <a:solidFill>
            <a:schemeClr val="accent3">
              <a:lumMod val="20000"/>
              <a:lumOff val="80000"/>
            </a:schemeClr>
          </a:solidFill>
          <a:ln w="25400" cap="flat">
            <a:solidFill>
              <a:srgbClr val="003399"/>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sl-SI" sz="1200" b="0" i="0" u="none" strike="noStrike" cap="none" spc="0" normalizeH="0" baseline="0">
              <a:ln>
                <a:noFill/>
              </a:ln>
              <a:solidFill>
                <a:srgbClr val="000000"/>
              </a:solidFill>
              <a:effectLst/>
              <a:uFillTx/>
              <a:latin typeface="Chalkboard"/>
              <a:ea typeface="Chalkboard"/>
              <a:cs typeface="Chalkboard"/>
              <a:sym typeface="Chalkboard"/>
            </a:endParaRPr>
          </a:p>
        </p:txBody>
      </p:sp>
      <p:sp>
        <p:nvSpPr>
          <p:cNvPr id="15" name="PoljeZBesedilom 14">
            <a:extLst>
              <a:ext uri="{FF2B5EF4-FFF2-40B4-BE49-F238E27FC236}">
                <a16:creationId xmlns:a16="http://schemas.microsoft.com/office/drawing/2014/main" id="{98B8B0F8-4074-8164-8F44-189852FB4F80}"/>
              </a:ext>
            </a:extLst>
          </p:cNvPr>
          <p:cNvSpPr txBox="1"/>
          <p:nvPr/>
        </p:nvSpPr>
        <p:spPr>
          <a:xfrm>
            <a:off x="233274" y="3878584"/>
            <a:ext cx="4365602"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sl-SI" sz="2400" b="1" dirty="0" err="1">
                <a:solidFill>
                  <a:srgbClr val="003399"/>
                </a:solidFill>
                <a:latin typeface="+mn-lt"/>
                <a:ea typeface="Calibri" panose="020F0502020204030204" pitchFamily="34" charset="0"/>
              </a:rPr>
              <a:t>E</a:t>
            </a:r>
            <a:r>
              <a:rPr lang="sl-SI" sz="2400" b="1" dirty="0" err="1">
                <a:solidFill>
                  <a:srgbClr val="003399"/>
                </a:solidFill>
                <a:effectLst/>
                <a:latin typeface="+mn-lt"/>
                <a:ea typeface="Calibri" panose="020F0502020204030204" pitchFamily="34" charset="0"/>
              </a:rPr>
              <a:t>lements</a:t>
            </a:r>
            <a:r>
              <a:rPr lang="sl-SI" sz="2400" b="1" dirty="0">
                <a:solidFill>
                  <a:srgbClr val="003399"/>
                </a:solidFill>
                <a:effectLst/>
                <a:latin typeface="+mn-lt"/>
                <a:ea typeface="Calibri" panose="020F0502020204030204" pitchFamily="34" charset="0"/>
              </a:rPr>
              <a:t> </a:t>
            </a:r>
            <a:r>
              <a:rPr lang="sl-SI" sz="2400" b="1" dirty="0" err="1">
                <a:solidFill>
                  <a:srgbClr val="003399"/>
                </a:solidFill>
                <a:effectLst/>
                <a:latin typeface="+mn-lt"/>
                <a:ea typeface="Calibri" panose="020F0502020204030204" pitchFamily="34" charset="0"/>
              </a:rPr>
              <a:t>of</a:t>
            </a:r>
            <a:r>
              <a:rPr lang="sl-SI" sz="2400" b="1" dirty="0">
                <a:solidFill>
                  <a:srgbClr val="003399"/>
                </a:solidFill>
                <a:effectLst/>
                <a:latin typeface="+mn-lt"/>
                <a:ea typeface="Calibri" panose="020F0502020204030204" pitchFamily="34" charset="0"/>
              </a:rPr>
              <a:t> </a:t>
            </a:r>
            <a:r>
              <a:rPr lang="sl-SI" sz="2400" b="1" dirty="0" err="1">
                <a:solidFill>
                  <a:srgbClr val="003399"/>
                </a:solidFill>
                <a:effectLst/>
                <a:latin typeface="+mn-lt"/>
                <a:ea typeface="Calibri" panose="020F0502020204030204" pitchFamily="34" charset="0"/>
              </a:rPr>
              <a:t>the</a:t>
            </a:r>
            <a:r>
              <a:rPr lang="sl-SI" sz="2400" b="1" dirty="0">
                <a:solidFill>
                  <a:srgbClr val="003399"/>
                </a:solidFill>
                <a:effectLst/>
                <a:latin typeface="+mn-lt"/>
                <a:ea typeface="Calibri" panose="020F0502020204030204" pitchFamily="34" charset="0"/>
              </a:rPr>
              <a:t> </a:t>
            </a:r>
            <a:r>
              <a:rPr lang="sl-SI" sz="2400" b="1" dirty="0" err="1">
                <a:solidFill>
                  <a:srgbClr val="003399"/>
                </a:solidFill>
                <a:effectLst/>
                <a:latin typeface="+mn-lt"/>
                <a:ea typeface="Calibri" panose="020F0502020204030204" pitchFamily="34" charset="0"/>
              </a:rPr>
              <a:t>Green</a:t>
            </a:r>
            <a:r>
              <a:rPr lang="sl-SI" sz="2400" b="1" dirty="0">
                <a:solidFill>
                  <a:srgbClr val="003399"/>
                </a:solidFill>
                <a:effectLst/>
                <a:latin typeface="+mn-lt"/>
                <a:ea typeface="Calibri" panose="020F0502020204030204" pitchFamily="34" charset="0"/>
              </a:rPr>
              <a:t> </a:t>
            </a:r>
            <a:r>
              <a:rPr lang="sl-SI" sz="2400" b="1" dirty="0" err="1">
                <a:solidFill>
                  <a:srgbClr val="003399"/>
                </a:solidFill>
                <a:effectLst/>
                <a:latin typeface="+mn-lt"/>
                <a:ea typeface="Calibri" panose="020F0502020204030204" pitchFamily="34" charset="0"/>
              </a:rPr>
              <a:t>Deal</a:t>
            </a:r>
            <a:r>
              <a:rPr lang="sl-SI" sz="2400" b="1" dirty="0">
                <a:solidFill>
                  <a:srgbClr val="003399"/>
                </a:solidFill>
                <a:effectLst/>
                <a:latin typeface="+mn-lt"/>
                <a:ea typeface="Calibri" panose="020F0502020204030204" pitchFamily="34" charset="0"/>
              </a:rPr>
              <a:t>:</a:t>
            </a:r>
          </a:p>
          <a:p>
            <a:r>
              <a:rPr lang="sl-SI" sz="2400" b="1" dirty="0">
                <a:solidFill>
                  <a:srgbClr val="003399"/>
                </a:solidFill>
                <a:effectLst/>
                <a:latin typeface="+mn-lt"/>
                <a:ea typeface="Calibri" panose="020F0502020204030204" pitchFamily="34" charset="0"/>
              </a:rPr>
              <a:t> </a:t>
            </a:r>
            <a:endParaRPr lang="sl-SI" sz="2400" b="1" dirty="0">
              <a:solidFill>
                <a:srgbClr val="003399"/>
              </a:solidFill>
              <a:latin typeface="+mn-lt"/>
            </a:endParaRPr>
          </a:p>
        </p:txBody>
      </p:sp>
      <p:sp>
        <p:nvSpPr>
          <p:cNvPr id="17" name="PoljeZBesedilom 16">
            <a:extLst>
              <a:ext uri="{FF2B5EF4-FFF2-40B4-BE49-F238E27FC236}">
                <a16:creationId xmlns:a16="http://schemas.microsoft.com/office/drawing/2014/main" id="{C9B71032-7AE6-3D4E-F31A-2FE2046E2854}"/>
              </a:ext>
            </a:extLst>
          </p:cNvPr>
          <p:cNvSpPr txBox="1"/>
          <p:nvPr/>
        </p:nvSpPr>
        <p:spPr>
          <a:xfrm>
            <a:off x="8874385" y="4047861"/>
            <a:ext cx="3984194" cy="1323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just"/>
            <a:r>
              <a:rPr lang="en-GB" sz="2000" i="1" dirty="0">
                <a:solidFill>
                  <a:srgbClr val="003399"/>
                </a:solidFill>
                <a:effectLst/>
                <a:latin typeface="+mn-lt"/>
                <a:ea typeface="Times New Roman" panose="02020603050405020304" pitchFamily="18" charset="0"/>
              </a:rPr>
              <a:t>“… by 2050 at the latest, </a:t>
            </a:r>
            <a:endParaRPr lang="sl-SI" sz="2000" i="1" dirty="0">
              <a:solidFill>
                <a:srgbClr val="003399"/>
              </a:solidFill>
              <a:effectLst/>
              <a:latin typeface="+mn-lt"/>
              <a:ea typeface="Times New Roman" panose="02020603050405020304" pitchFamily="18" charset="0"/>
            </a:endParaRPr>
          </a:p>
          <a:p>
            <a:pPr algn="just"/>
            <a:r>
              <a:rPr lang="en-GB" sz="2000" i="1" dirty="0">
                <a:solidFill>
                  <a:srgbClr val="003399"/>
                </a:solidFill>
                <a:effectLst/>
                <a:latin typeface="+mn-lt"/>
                <a:ea typeface="Times New Roman" panose="02020603050405020304" pitchFamily="18" charset="0"/>
              </a:rPr>
              <a:t>people live well, </a:t>
            </a:r>
            <a:endParaRPr lang="sl-SI" sz="2000" i="1" dirty="0">
              <a:solidFill>
                <a:srgbClr val="003399"/>
              </a:solidFill>
              <a:effectLst/>
              <a:latin typeface="+mn-lt"/>
              <a:ea typeface="Times New Roman" panose="02020603050405020304" pitchFamily="18" charset="0"/>
            </a:endParaRPr>
          </a:p>
          <a:p>
            <a:pPr algn="just"/>
            <a:r>
              <a:rPr lang="en-GB" sz="2000" i="1" dirty="0">
                <a:solidFill>
                  <a:srgbClr val="003399"/>
                </a:solidFill>
                <a:effectLst/>
                <a:latin typeface="+mn-lt"/>
                <a:ea typeface="Times New Roman" panose="02020603050405020304" pitchFamily="18" charset="0"/>
              </a:rPr>
              <a:t>within the planetary boundaries </a:t>
            </a:r>
            <a:endParaRPr lang="sl-SI" sz="2000" i="1" dirty="0">
              <a:solidFill>
                <a:srgbClr val="003399"/>
              </a:solidFill>
              <a:effectLst/>
              <a:latin typeface="+mn-lt"/>
              <a:ea typeface="Times New Roman" panose="02020603050405020304" pitchFamily="18" charset="0"/>
            </a:endParaRPr>
          </a:p>
          <a:p>
            <a:pPr algn="just"/>
            <a:r>
              <a:rPr lang="en-GB" sz="2000" i="1" dirty="0">
                <a:solidFill>
                  <a:srgbClr val="003399"/>
                </a:solidFill>
                <a:effectLst/>
                <a:latin typeface="+mn-lt"/>
                <a:ea typeface="Times New Roman" panose="02020603050405020304" pitchFamily="18" charset="0"/>
              </a:rPr>
              <a:t>in a well-being economy …”</a:t>
            </a:r>
            <a:endParaRPr lang="sl-SI" sz="2000" dirty="0">
              <a:solidFill>
                <a:srgbClr val="003399"/>
              </a:solidFill>
              <a:effectLst/>
              <a:latin typeface="+mn-lt"/>
              <a:ea typeface="Times New Roman" panose="02020603050405020304" pitchFamily="18" charset="0"/>
            </a:endParaRPr>
          </a:p>
        </p:txBody>
      </p:sp>
    </p:spTree>
    <p:extLst>
      <p:ext uri="{BB962C8B-B14F-4D97-AF65-F5344CB8AC3E}">
        <p14:creationId xmlns:p14="http://schemas.microsoft.com/office/powerpoint/2010/main" val="286055302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2" cstate="email">
            <a:extLst>
              <a:ext uri="{28A0092B-C50C-407E-A947-70E740481C1C}">
                <a14:useLocalDpi xmlns:a14="http://schemas.microsoft.com/office/drawing/2010/main"/>
              </a:ext>
            </a:extLst>
          </a:blip>
          <a:tile tx="0" ty="0" sx="100000" sy="100000" flip="none" algn="tl"/>
        </a:blipFill>
        <a:effectLst/>
      </p:bgPr>
    </p:bg>
    <p:spTree>
      <p:nvGrpSpPr>
        <p:cNvPr id="1" name=""/>
        <p:cNvGrpSpPr/>
        <p:nvPr/>
      </p:nvGrpSpPr>
      <p:grpSpPr>
        <a:xfrm>
          <a:off x="0" y="0"/>
          <a:ext cx="0" cy="0"/>
          <a:chOff x="0" y="0"/>
          <a:chExt cx="0" cy="0"/>
        </a:xfrm>
      </p:grpSpPr>
      <p:sp>
        <p:nvSpPr>
          <p:cNvPr id="690" name="What’s wrong with how we measure progress?"/>
          <p:cNvSpPr txBox="1">
            <a:spLocks noGrp="1"/>
          </p:cNvSpPr>
          <p:nvPr>
            <p:ph type="title" idx="4294967295"/>
          </p:nvPr>
        </p:nvSpPr>
        <p:spPr>
          <a:xfrm>
            <a:off x="2540000" y="1938338"/>
            <a:ext cx="10464800" cy="4732337"/>
          </a:xfrm>
          <a:prstGeom prst="rect">
            <a:avLst/>
          </a:prstGeom>
        </p:spPr>
        <p:txBody>
          <a:bodyPr/>
          <a:lstStyle>
            <a:lvl1pPr>
              <a:defRPr>
                <a:latin typeface="Avenir Book"/>
                <a:ea typeface="Avenir Book"/>
                <a:cs typeface="Avenir Book"/>
                <a:sym typeface="Avenir Book"/>
              </a:defRPr>
            </a:lvl1pPr>
          </a:lstStyle>
          <a:p>
            <a:r>
              <a:t>What’s wrong with how we measure progress?</a:t>
            </a:r>
          </a:p>
        </p:txBody>
      </p:sp>
    </p:spTree>
    <p:extLst>
      <p:ext uri="{BB962C8B-B14F-4D97-AF65-F5344CB8AC3E}">
        <p14:creationId xmlns:p14="http://schemas.microsoft.com/office/powerpoint/2010/main" val="672931120"/>
      </p:ext>
    </p:extLst>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7A0E52-EC2C-B203-5FFC-D079E5CADAE5}"/>
              </a:ext>
            </a:extLst>
          </p:cNvPr>
          <p:cNvPicPr>
            <a:picLocks noChangeAspect="1"/>
          </p:cNvPicPr>
          <p:nvPr/>
        </p:nvPicPr>
        <p:blipFill>
          <a:blip r:embed="rId2"/>
          <a:stretch>
            <a:fillRect/>
          </a:stretch>
        </p:blipFill>
        <p:spPr>
          <a:xfrm>
            <a:off x="3035300" y="1111250"/>
            <a:ext cx="6934200" cy="7988300"/>
          </a:xfrm>
          <a:prstGeom prst="rect">
            <a:avLst/>
          </a:prstGeom>
        </p:spPr>
      </p:pic>
      <p:sp>
        <p:nvSpPr>
          <p:cNvPr id="4" name="TextBox 3">
            <a:extLst>
              <a:ext uri="{FF2B5EF4-FFF2-40B4-BE49-F238E27FC236}">
                <a16:creationId xmlns:a16="http://schemas.microsoft.com/office/drawing/2014/main" id="{1591373B-B296-1148-8833-38DC6B5210ED}"/>
              </a:ext>
            </a:extLst>
          </p:cNvPr>
          <p:cNvSpPr txBox="1"/>
          <p:nvPr/>
        </p:nvSpPr>
        <p:spPr>
          <a:xfrm>
            <a:off x="3197809" y="146883"/>
            <a:ext cx="604171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CA" sz="2800" dirty="0">
                <a:solidFill>
                  <a:srgbClr val="C00000"/>
                </a:solidFill>
                <a:latin typeface="Arial" panose="020B0604020202020204" pitchFamily="34" charset="0"/>
              </a:rPr>
              <a:t>Six Key Performance Indicators </a:t>
            </a:r>
            <a:r>
              <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rPr>
              <a:t> </a:t>
            </a:r>
          </a:p>
          <a:p>
            <a:pPr marL="0" marR="0" indent="0" algn="l" defTabSz="457200" rtl="0" fontAlgn="auto" latinLnBrk="0" hangingPunct="0">
              <a:lnSpc>
                <a:spcPct val="100000"/>
              </a:lnSpc>
              <a:spcBef>
                <a:spcPts val="0"/>
              </a:spcBef>
              <a:spcAft>
                <a:spcPts val="0"/>
              </a:spcAft>
              <a:buClrTx/>
              <a:buSzTx/>
              <a:buFontTx/>
              <a:buNone/>
              <a:tabLst/>
            </a:pPr>
            <a:r>
              <a:rPr lang="en-CA" sz="2800" dirty="0">
                <a:solidFill>
                  <a:srgbClr val="C00000"/>
                </a:solidFill>
                <a:latin typeface="Arial" panose="020B0604020202020204" pitchFamily="34" charset="0"/>
              </a:rPr>
              <a:t>Slovenia </a:t>
            </a:r>
            <a:r>
              <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rPr>
              <a:t>Development Strategy 2030</a:t>
            </a:r>
            <a:endParaRPr kumimoji="0" lang="en-US" sz="2800" b="0" i="0" u="none" strike="noStrike" cap="none" spc="0" normalizeH="0" baseline="0" dirty="0">
              <a:ln>
                <a:noFill/>
              </a:ln>
              <a:solidFill>
                <a:srgbClr val="C00000"/>
              </a:solidFill>
              <a:effectLst/>
              <a:uFillTx/>
              <a:latin typeface="Chalkboard"/>
              <a:ea typeface="Chalkboard"/>
              <a:cs typeface="Chalkboard"/>
              <a:sym typeface="Chalkboard"/>
            </a:endParaRPr>
          </a:p>
        </p:txBody>
      </p:sp>
    </p:spTree>
    <p:extLst>
      <p:ext uri="{BB962C8B-B14F-4D97-AF65-F5344CB8AC3E}">
        <p14:creationId xmlns:p14="http://schemas.microsoft.com/office/powerpoint/2010/main" val="3433997798"/>
      </p:ext>
    </p:extLst>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591373B-B296-1148-8833-38DC6B5210ED}"/>
              </a:ext>
            </a:extLst>
          </p:cNvPr>
          <p:cNvSpPr txBox="1"/>
          <p:nvPr/>
        </p:nvSpPr>
        <p:spPr>
          <a:xfrm>
            <a:off x="2738120" y="146883"/>
            <a:ext cx="6041719"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CA" sz="2800" dirty="0">
                <a:solidFill>
                  <a:srgbClr val="C00000"/>
                </a:solidFill>
                <a:latin typeface="Arial" panose="020B0604020202020204" pitchFamily="34" charset="0"/>
              </a:rPr>
              <a:t>12 Quality of Life Goals</a:t>
            </a:r>
            <a:endPar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endParaRPr>
          </a:p>
          <a:p>
            <a:pPr marL="0" marR="0" indent="0" algn="l" defTabSz="457200" rtl="0" fontAlgn="auto" latinLnBrk="0" hangingPunct="0">
              <a:lnSpc>
                <a:spcPct val="100000"/>
              </a:lnSpc>
              <a:spcBef>
                <a:spcPts val="0"/>
              </a:spcBef>
              <a:spcAft>
                <a:spcPts val="0"/>
              </a:spcAft>
              <a:buClrTx/>
              <a:buSzTx/>
              <a:buFontTx/>
              <a:buNone/>
              <a:tabLst/>
            </a:pPr>
            <a:r>
              <a:rPr lang="en-CA" sz="2800" dirty="0">
                <a:solidFill>
                  <a:srgbClr val="C00000"/>
                </a:solidFill>
                <a:latin typeface="Arial" panose="020B0604020202020204" pitchFamily="34" charset="0"/>
              </a:rPr>
              <a:t>Slovenia </a:t>
            </a:r>
            <a:r>
              <a:rPr kumimoji="0" lang="en-CA" sz="2800" u="none" strike="noStrike" cap="none" spc="0" normalizeH="0" baseline="0" dirty="0">
                <a:ln>
                  <a:noFill/>
                </a:ln>
                <a:solidFill>
                  <a:srgbClr val="C00000"/>
                </a:solidFill>
                <a:uFillTx/>
                <a:latin typeface="Arial" panose="020B0604020202020204" pitchFamily="34" charset="0"/>
                <a:ea typeface="Chalkboard"/>
                <a:cs typeface="Chalkboard"/>
                <a:sym typeface="Chalkboard"/>
              </a:rPr>
              <a:t>Development Strategy 2030</a:t>
            </a:r>
            <a:endParaRPr kumimoji="0" lang="en-US" sz="2800" b="0" i="0" u="none" strike="noStrike" cap="none" spc="0" normalizeH="0" baseline="0" dirty="0">
              <a:ln>
                <a:noFill/>
              </a:ln>
              <a:solidFill>
                <a:srgbClr val="C00000"/>
              </a:solidFill>
              <a:effectLst/>
              <a:uFillTx/>
              <a:latin typeface="Chalkboard"/>
              <a:ea typeface="Chalkboard"/>
              <a:cs typeface="Chalkboard"/>
              <a:sym typeface="Chalkboard"/>
            </a:endParaRPr>
          </a:p>
        </p:txBody>
      </p:sp>
      <p:pic>
        <p:nvPicPr>
          <p:cNvPr id="2" name="Picture 1">
            <a:extLst>
              <a:ext uri="{FF2B5EF4-FFF2-40B4-BE49-F238E27FC236}">
                <a16:creationId xmlns:a16="http://schemas.microsoft.com/office/drawing/2014/main" id="{523325F1-72AB-E9D7-E400-FD30FE5376EF}"/>
              </a:ext>
            </a:extLst>
          </p:cNvPr>
          <p:cNvPicPr>
            <a:picLocks noChangeAspect="1"/>
          </p:cNvPicPr>
          <p:nvPr/>
        </p:nvPicPr>
        <p:blipFill>
          <a:blip r:embed="rId2"/>
          <a:stretch>
            <a:fillRect/>
          </a:stretch>
        </p:blipFill>
        <p:spPr>
          <a:xfrm>
            <a:off x="2738120" y="1316990"/>
            <a:ext cx="7886554" cy="8040370"/>
          </a:xfrm>
          <a:prstGeom prst="rect">
            <a:avLst/>
          </a:prstGeom>
        </p:spPr>
      </p:pic>
    </p:spTree>
    <p:extLst>
      <p:ext uri="{BB962C8B-B14F-4D97-AF65-F5344CB8AC3E}">
        <p14:creationId xmlns:p14="http://schemas.microsoft.com/office/powerpoint/2010/main" val="3387007957"/>
      </p:ext>
    </p:extLst>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4A87053-D805-7C2B-BF63-0325B4325D9C}"/>
              </a:ext>
            </a:extLst>
          </p:cNvPr>
          <p:cNvSpPr txBox="1"/>
          <p:nvPr/>
        </p:nvSpPr>
        <p:spPr>
          <a:xfrm>
            <a:off x="1500074" y="433715"/>
            <a:ext cx="1072729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Is Slovenia Living within Planetary Boundaries?</a:t>
            </a:r>
          </a:p>
        </p:txBody>
      </p:sp>
      <p:pic>
        <p:nvPicPr>
          <p:cNvPr id="2" name="Slika 3">
            <a:extLst>
              <a:ext uri="{FF2B5EF4-FFF2-40B4-BE49-F238E27FC236}">
                <a16:creationId xmlns:a16="http://schemas.microsoft.com/office/drawing/2014/main" id="{D147300E-1872-E9FB-B81E-83CF983A330F}"/>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2512680" y="1558599"/>
            <a:ext cx="7979439" cy="7714791"/>
          </a:xfrm>
          <a:prstGeom prst="rect">
            <a:avLst/>
          </a:prstGeom>
          <a:noFill/>
          <a:ln cap="flat">
            <a:noFill/>
          </a:ln>
        </p:spPr>
      </p:pic>
    </p:spTree>
    <p:extLst>
      <p:ext uri="{BB962C8B-B14F-4D97-AF65-F5344CB8AC3E}">
        <p14:creationId xmlns:p14="http://schemas.microsoft.com/office/powerpoint/2010/main" val="512856736"/>
      </p:ext>
    </p:extLst>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727D5E-BE8D-EE5D-6B43-E282BB65B3B5}"/>
              </a:ext>
            </a:extLst>
          </p:cNvPr>
          <p:cNvSpPr txBox="1"/>
          <p:nvPr/>
        </p:nvSpPr>
        <p:spPr>
          <a:xfrm>
            <a:off x="1905299" y="122405"/>
            <a:ext cx="911467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2060"/>
                </a:solidFill>
                <a:latin typeface="Avenir Book" panose="02000503020000020003" pitchFamily="2" charset="0"/>
              </a:rPr>
              <a:t>OECD BETTER LIFE INDEX: SLOVENIA</a:t>
            </a:r>
            <a:endParaRPr kumimoji="0" lang="en-US" sz="4000" b="0" i="0" u="none" strike="noStrike" cap="none" spc="0" normalizeH="0" baseline="0" dirty="0">
              <a:ln>
                <a:noFill/>
              </a:ln>
              <a:solidFill>
                <a:srgbClr val="002060"/>
              </a:solidFill>
              <a:effectLst/>
              <a:uFillTx/>
              <a:latin typeface="Avenir Book" panose="02000503020000020003" pitchFamily="2" charset="0"/>
              <a:sym typeface="Chalkboard"/>
            </a:endParaRPr>
          </a:p>
        </p:txBody>
      </p:sp>
      <p:sp>
        <p:nvSpPr>
          <p:cNvPr id="5" name="TextBox 4">
            <a:extLst>
              <a:ext uri="{FF2B5EF4-FFF2-40B4-BE49-F238E27FC236}">
                <a16:creationId xmlns:a16="http://schemas.microsoft.com/office/drawing/2014/main" id="{1628AF0C-FD13-6DCA-8261-DD7622ED7EF2}"/>
              </a:ext>
            </a:extLst>
          </p:cNvPr>
          <p:cNvSpPr txBox="1"/>
          <p:nvPr/>
        </p:nvSpPr>
        <p:spPr>
          <a:xfrm>
            <a:off x="933525" y="844621"/>
            <a:ext cx="10165976" cy="81971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1600" b="1" dirty="0">
                <a:effectLst/>
                <a:latin typeface="Helvetica Neue" panose="02000503000000020004" pitchFamily="2" charset="0"/>
              </a:rPr>
              <a:t>How’s Life?</a:t>
            </a:r>
            <a:br>
              <a:rPr lang="en-CA" b="1" dirty="0">
                <a:effectLst/>
                <a:latin typeface="Helvetica Neue" panose="02000503000000020004" pitchFamily="2" charset="0"/>
              </a:rPr>
            </a:br>
            <a:endParaRPr lang="en-CA"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Slovenia performs well across a number of well-being dimensions relative to other countries in the Better Life Index. Slovenia outperforms the average in , education, safety and social connections. It underperforms average in income and life satisfaction. These assessments are based on available selected data.</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Money, while it cannot buy happiness, is an important means to achieving higher living standards. In Slovenia,</a:t>
            </a:r>
            <a:r>
              <a:rPr lang="en-CA" sz="1400" b="1" dirty="0">
                <a:effectLst/>
                <a:latin typeface="Helvetica Neue" panose="02000503000000020004" pitchFamily="2" charset="0"/>
              </a:rPr>
              <a:t> the average household net-adjusted disposable income per capita is USD $25,250 a year</a:t>
            </a:r>
            <a:r>
              <a:rPr lang="en-CA" sz="1400" dirty="0">
                <a:effectLst/>
                <a:latin typeface="Helvetica Neue" panose="02000503000000020004" pitchFamily="2" charset="0"/>
              </a:rPr>
              <a:t>, less than the OECD average of USD $30,490 a year.</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In terms of employment, </a:t>
            </a:r>
            <a:r>
              <a:rPr lang="en-CA" sz="1400" b="1" dirty="0">
                <a:effectLst/>
                <a:latin typeface="Helvetica Neue" panose="02000503000000020004" pitchFamily="2" charset="0"/>
              </a:rPr>
              <a:t>about 71% of people aged 15 to 64 in Slovenia have a paid job</a:t>
            </a:r>
            <a:r>
              <a:rPr lang="en-CA" sz="1400" dirty="0">
                <a:effectLst/>
                <a:latin typeface="Helvetica Neue" panose="02000503000000020004" pitchFamily="2" charset="0"/>
              </a:rPr>
              <a:t>, above the OECD employment average of 66%. Some 74% of men are in paid work, compared with 68% of women.</a:t>
            </a:r>
            <a:r>
              <a:rPr lang="en-CA" sz="1400" b="1" dirty="0">
                <a:effectLst/>
                <a:latin typeface="Helvetica Neue" panose="02000503000000020004" pitchFamily="2" charset="0"/>
              </a:rPr>
              <a:t> In Slovenia, 6% of employees work very long hours in paid work</a:t>
            </a:r>
            <a:r>
              <a:rPr lang="en-CA" sz="1400" dirty="0">
                <a:effectLst/>
                <a:latin typeface="Helvetica Neue" panose="02000503000000020004" pitchFamily="2" charset="0"/>
              </a:rPr>
              <a:t>, below the OECD average of 10%, with 8% of men working very long hours in paid work compared with 3% of women.</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Good education and skills are important requisites for finding a job. In Slovenia, </a:t>
            </a:r>
            <a:r>
              <a:rPr lang="en-CA" sz="1400" b="1" dirty="0">
                <a:effectLst/>
                <a:latin typeface="Helvetica Neue" panose="02000503000000020004" pitchFamily="2" charset="0"/>
              </a:rPr>
              <a:t>90% of adults aged 25-64 have completed upper secondary education</a:t>
            </a:r>
            <a:r>
              <a:rPr lang="en-CA" sz="1400" dirty="0">
                <a:effectLst/>
                <a:latin typeface="Helvetica Neue" panose="02000503000000020004" pitchFamily="2" charset="0"/>
              </a:rPr>
              <a:t>, higher than the OECD average of 79%. However, completion varies between men and women, as 91% of men have successfully completed high school compared with 89% of women. </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In terms of the quality of the education system,</a:t>
            </a:r>
            <a:r>
              <a:rPr lang="en-CA" sz="1400" b="1" dirty="0">
                <a:effectLst/>
                <a:latin typeface="Helvetica Neue" panose="02000503000000020004" pitchFamily="2" charset="0"/>
              </a:rPr>
              <a:t> the average student scored 504 in reading literacy, maths and science in the OECD's Programme for International Student Assessment (PISA)</a:t>
            </a:r>
            <a:r>
              <a:rPr lang="en-CA" sz="1400" dirty="0">
                <a:effectLst/>
                <a:latin typeface="Helvetica Neue" panose="02000503000000020004" pitchFamily="2" charset="0"/>
              </a:rPr>
              <a:t>. This score is higher than the OECD average of 488. On average in Slovenia, </a:t>
            </a:r>
            <a:r>
              <a:rPr lang="en-CA" sz="1400" b="1" dirty="0">
                <a:effectLst/>
                <a:latin typeface="Helvetica Neue" panose="02000503000000020004" pitchFamily="2" charset="0"/>
              </a:rPr>
              <a:t>girls outperformed boys by 17 points</a:t>
            </a:r>
            <a:r>
              <a:rPr lang="en-CA" sz="1400" dirty="0">
                <a:effectLst/>
                <a:latin typeface="Helvetica Neue" panose="02000503000000020004" pitchFamily="2" charset="0"/>
              </a:rPr>
              <a:t>, well above the average OECD gap of 5 points.</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In terms of health, </a:t>
            </a:r>
            <a:r>
              <a:rPr lang="en-CA" sz="1400" b="1" dirty="0">
                <a:effectLst/>
                <a:latin typeface="Helvetica Neue" panose="02000503000000020004" pitchFamily="2" charset="0"/>
              </a:rPr>
              <a:t>life expectancy at birth in Slovenia is around 82 years</a:t>
            </a:r>
            <a:r>
              <a:rPr lang="en-CA" sz="1400" dirty="0">
                <a:effectLst/>
                <a:latin typeface="Helvetica Neue" panose="02000503000000020004" pitchFamily="2" charset="0"/>
              </a:rPr>
              <a:t>, one year higher than the OECD average of 81 years. Life expectancy for women is 85 years, compared with 79 for men. </a:t>
            </a:r>
            <a:r>
              <a:rPr lang="en-CA" sz="1400" b="1" dirty="0">
                <a:effectLst/>
                <a:latin typeface="Helvetica Neue" panose="02000503000000020004" pitchFamily="2" charset="0"/>
              </a:rPr>
              <a:t>The level of atmospheric PM2.5</a:t>
            </a:r>
            <a:r>
              <a:rPr lang="en-CA" sz="1400" dirty="0">
                <a:effectLst/>
                <a:latin typeface="Helvetica Neue" panose="02000503000000020004" pitchFamily="2" charset="0"/>
              </a:rPr>
              <a:t> – tiny air pollutant particles small enough to enter and cause damage to the lungs – </a:t>
            </a:r>
            <a:r>
              <a:rPr lang="en-CA" sz="1400" b="1" dirty="0">
                <a:effectLst/>
                <a:latin typeface="Helvetica Neue" panose="02000503000000020004" pitchFamily="2" charset="0"/>
              </a:rPr>
              <a:t>is 17 micrograms per cubic meter</a:t>
            </a:r>
            <a:r>
              <a:rPr lang="en-CA" sz="1400" dirty="0">
                <a:effectLst/>
                <a:latin typeface="Helvetica Neue" panose="02000503000000020004" pitchFamily="2" charset="0"/>
              </a:rPr>
              <a:t>, above the OECD average of 14 micrograms per cubic meter. In Slovenia, </a:t>
            </a:r>
            <a:r>
              <a:rPr lang="en-CA" sz="1400" b="1" dirty="0">
                <a:effectLst/>
                <a:latin typeface="Helvetica Neue" panose="02000503000000020004" pitchFamily="2" charset="0"/>
              </a:rPr>
              <a:t>93% of people say they are satisfied with the quality of their water</a:t>
            </a:r>
            <a:r>
              <a:rPr lang="en-CA" sz="1400" dirty="0">
                <a:effectLst/>
                <a:latin typeface="Helvetica Neue" panose="02000503000000020004" pitchFamily="2" charset="0"/>
              </a:rPr>
              <a:t>, higher than the OECD average of 84%.</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Concerning the public sphere, there is a strong sense of community and moderate levels of civic participation in Slovenia, where</a:t>
            </a:r>
            <a:r>
              <a:rPr lang="en-CA" sz="1400" b="1" dirty="0">
                <a:effectLst/>
                <a:latin typeface="Helvetica Neue" panose="02000503000000020004" pitchFamily="2" charset="0"/>
              </a:rPr>
              <a:t> 95% of people believe that they know someone they could rely on in time of need</a:t>
            </a:r>
            <a:r>
              <a:rPr lang="en-CA" sz="1400" dirty="0">
                <a:effectLst/>
                <a:latin typeface="Helvetica Neue" panose="02000503000000020004" pitchFamily="2" charset="0"/>
              </a:rPr>
              <a:t>, more than the OECD average of 91%. </a:t>
            </a:r>
            <a:r>
              <a:rPr lang="en-CA" sz="1400" b="1" dirty="0">
                <a:effectLst/>
                <a:latin typeface="Helvetica Neue" panose="02000503000000020004" pitchFamily="2" charset="0"/>
              </a:rPr>
              <a:t>Voter turnout,</a:t>
            </a:r>
            <a:r>
              <a:rPr lang="en-CA" sz="1400" dirty="0">
                <a:effectLst/>
                <a:latin typeface="Helvetica Neue" panose="02000503000000020004" pitchFamily="2" charset="0"/>
              </a:rPr>
              <a:t> a measure of citizens' participation in the political process, </a:t>
            </a:r>
            <a:r>
              <a:rPr lang="en-CA" sz="1400" b="1" dirty="0">
                <a:effectLst/>
                <a:latin typeface="Helvetica Neue" panose="02000503000000020004" pitchFamily="2" charset="0"/>
              </a:rPr>
              <a:t>was 53% during recent elections</a:t>
            </a:r>
            <a:r>
              <a:rPr lang="en-CA" sz="1400" dirty="0">
                <a:effectLst/>
                <a:latin typeface="Helvetica Neue" panose="02000503000000020004" pitchFamily="2" charset="0"/>
              </a:rPr>
              <a:t>, lower than the OECD average of 69%. Social and economic status can affect voting rates; voter turnout for the top 20% of the population is an estimated 62% and for the bottom 20% it is an estimated 51%.</a:t>
            </a:r>
            <a:br>
              <a:rPr lang="en-CA" sz="1400" dirty="0">
                <a:effectLst/>
                <a:latin typeface="Helvetica Neue" panose="02000503000000020004" pitchFamily="2" charset="0"/>
              </a:rPr>
            </a:br>
            <a:endParaRPr lang="en-CA" sz="1400" dirty="0">
              <a:effectLst/>
              <a:latin typeface="Helvetica Neue" panose="02000503000000020004" pitchFamily="2" charset="0"/>
            </a:endParaRPr>
          </a:p>
          <a:p>
            <a:pPr marL="171450" indent="-171450">
              <a:buFont typeface="Arial" panose="020B0604020202020204" pitchFamily="34" charset="0"/>
              <a:buChar char="•"/>
            </a:pPr>
            <a:r>
              <a:rPr lang="en-CA" sz="1400" dirty="0">
                <a:effectLst/>
                <a:latin typeface="Helvetica Neue" panose="02000503000000020004" pitchFamily="2" charset="0"/>
              </a:rPr>
              <a:t>When asked to rate their general satisfaction with life on a scale from 0 to 10, Slovenians gave it </a:t>
            </a:r>
            <a:r>
              <a:rPr lang="en-CA" sz="1400" b="1" dirty="0">
                <a:effectLst/>
                <a:latin typeface="Helvetica Neue" panose="02000503000000020004" pitchFamily="2" charset="0"/>
              </a:rPr>
              <a:t>a 6.5 grade on average, lower than the OECD average of 6.7; ranked 24th of 41 OECD nations</a:t>
            </a:r>
            <a:r>
              <a:rPr lang="en-CA" b="1" dirty="0">
                <a:effectLst/>
                <a:latin typeface="Helvetica Neue" panose="02000503000000020004" pitchFamily="2" charset="0"/>
              </a:rPr>
              <a:t>. </a:t>
            </a:r>
            <a:endParaRPr lang="en-CA" dirty="0">
              <a:effectLst/>
              <a:latin typeface="Helvetica Neue" panose="02000503000000020004" pitchFamily="2" charset="0"/>
            </a:endParaRP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Chalkboard"/>
              <a:ea typeface="Chalkboard"/>
              <a:cs typeface="Chalkboard"/>
              <a:sym typeface="Chalkboard"/>
            </a:endParaRPr>
          </a:p>
        </p:txBody>
      </p:sp>
    </p:spTree>
    <p:extLst>
      <p:ext uri="{BB962C8B-B14F-4D97-AF65-F5344CB8AC3E}">
        <p14:creationId xmlns:p14="http://schemas.microsoft.com/office/powerpoint/2010/main" val="2936508060"/>
      </p:ext>
    </p:extLst>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31779C2-7BF1-19DC-F2E9-44FA5D3AEC4B}"/>
              </a:ext>
            </a:extLst>
          </p:cNvPr>
          <p:cNvSpPr txBox="1"/>
          <p:nvPr/>
        </p:nvSpPr>
        <p:spPr>
          <a:xfrm>
            <a:off x="4084871" y="383004"/>
            <a:ext cx="4363374"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2060"/>
                </a:solidFill>
                <a:latin typeface="Avenir Book" panose="02000503020000020003" pitchFamily="2" charset="0"/>
              </a:rPr>
              <a:t>Legatum Prosperity Index: SLOVENIA</a:t>
            </a:r>
            <a:endParaRPr kumimoji="0" lang="en-US" sz="4000" b="0" i="0" u="none" strike="noStrike" cap="none" spc="0" normalizeH="0" baseline="0" dirty="0">
              <a:ln>
                <a:noFill/>
              </a:ln>
              <a:solidFill>
                <a:srgbClr val="002060"/>
              </a:solidFill>
              <a:effectLst/>
              <a:uFillTx/>
              <a:latin typeface="Avenir Book" panose="02000503020000020003" pitchFamily="2" charset="0"/>
              <a:sym typeface="Chalkboard"/>
            </a:endParaRPr>
          </a:p>
        </p:txBody>
      </p:sp>
      <p:pic>
        <p:nvPicPr>
          <p:cNvPr id="11266" name="Picture 2">
            <a:extLst>
              <a:ext uri="{FF2B5EF4-FFF2-40B4-BE49-F238E27FC236}">
                <a16:creationId xmlns:a16="http://schemas.microsoft.com/office/drawing/2014/main" id="{CF9E1F1B-6449-6187-8669-E23724A43BB6}"/>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78719" y="75304"/>
            <a:ext cx="2108121" cy="27152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B5C5D0A-BFC5-4864-80DA-883549ED9830}"/>
              </a:ext>
            </a:extLst>
          </p:cNvPr>
          <p:cNvSpPr txBox="1"/>
          <p:nvPr/>
        </p:nvSpPr>
        <p:spPr>
          <a:xfrm>
            <a:off x="8058973" y="667901"/>
            <a:ext cx="4945827"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400" b="0" i="0" dirty="0">
                <a:solidFill>
                  <a:srgbClr val="202122"/>
                </a:solidFill>
                <a:effectLst/>
                <a:latin typeface="Avenir Book" panose="02000503020000020003" pitchFamily="2" charset="0"/>
              </a:rPr>
              <a:t>The </a:t>
            </a:r>
            <a:r>
              <a:rPr lang="en-CA" sz="1400" b="1" i="0" dirty="0">
                <a:solidFill>
                  <a:srgbClr val="202122"/>
                </a:solidFill>
                <a:effectLst/>
                <a:latin typeface="Avenir Book" panose="02000503020000020003" pitchFamily="2" charset="0"/>
              </a:rPr>
              <a:t>Legatum Prosperity Index</a:t>
            </a:r>
            <a:r>
              <a:rPr lang="en-CA" sz="1400" b="0" i="0" dirty="0">
                <a:solidFill>
                  <a:srgbClr val="202122"/>
                </a:solidFill>
                <a:effectLst/>
                <a:latin typeface="Avenir Book" panose="02000503020000020003" pitchFamily="2" charset="0"/>
              </a:rPr>
              <a:t> is an annual ranking developed by the Legatum Institute, an independent educational charity founded and part-funded by the private investment firm </a:t>
            </a:r>
            <a:r>
              <a:rPr lang="en-CA" sz="1400" b="0" i="0" u="none" strike="noStrike" dirty="0">
                <a:solidFill>
                  <a:srgbClr val="0645AD"/>
                </a:solidFill>
                <a:effectLst/>
                <a:latin typeface="Avenir Book" panose="02000503020000020003" pitchFamily="2" charset="0"/>
                <a:hlinkClick r:id="rId3" tooltip="Legatum"/>
              </a:rPr>
              <a:t>Legatum</a:t>
            </a:r>
            <a:r>
              <a:rPr lang="en-CA" sz="1400" b="0" i="0" dirty="0">
                <a:solidFill>
                  <a:srgbClr val="202122"/>
                </a:solidFill>
                <a:effectLst/>
                <a:latin typeface="Avenir Book" panose="02000503020000020003" pitchFamily="2" charset="0"/>
              </a:rPr>
              <a:t>. The ranking is based on a variety of factors including wealth, </a:t>
            </a:r>
            <a:r>
              <a:rPr lang="en-CA" sz="1400" b="0" i="0" u="none" strike="noStrike" dirty="0">
                <a:solidFill>
                  <a:srgbClr val="0645AD"/>
                </a:solidFill>
                <a:effectLst/>
                <a:latin typeface="Avenir Book" panose="02000503020000020003" pitchFamily="2" charset="0"/>
                <a:hlinkClick r:id="rId4" tooltip="Economic growth"/>
              </a:rPr>
              <a:t>economic growth</a:t>
            </a:r>
            <a:r>
              <a:rPr lang="en-CA" sz="1400" b="0" i="0" dirty="0">
                <a:solidFill>
                  <a:srgbClr val="202122"/>
                </a:solidFill>
                <a:effectLst/>
                <a:latin typeface="Avenir Book" panose="02000503020000020003" pitchFamily="2" charset="0"/>
              </a:rPr>
              <a:t>, education, health, </a:t>
            </a:r>
            <a:r>
              <a:rPr lang="en-CA" sz="1400" b="0" i="0" u="none" strike="noStrike" dirty="0">
                <a:solidFill>
                  <a:srgbClr val="0645AD"/>
                </a:solidFill>
                <a:effectLst/>
                <a:latin typeface="Avenir Book" panose="02000503020000020003" pitchFamily="2" charset="0"/>
                <a:hlinkClick r:id="rId5" tooltip="Well-being"/>
              </a:rPr>
              <a:t>personal well-being</a:t>
            </a:r>
            <a:r>
              <a:rPr lang="en-CA" sz="1400" b="0" i="0" dirty="0">
                <a:solidFill>
                  <a:srgbClr val="202122"/>
                </a:solidFill>
                <a:effectLst/>
                <a:latin typeface="Avenir Book" panose="02000503020000020003" pitchFamily="2" charset="0"/>
              </a:rPr>
              <a:t>, and </a:t>
            </a:r>
            <a:r>
              <a:rPr lang="en-CA" sz="1400" b="0" i="0" u="none" strike="noStrike" dirty="0">
                <a:solidFill>
                  <a:srgbClr val="0645AD"/>
                </a:solidFill>
                <a:effectLst/>
                <a:latin typeface="Avenir Book" panose="02000503020000020003" pitchFamily="2" charset="0"/>
                <a:hlinkClick r:id="rId6" tooltip="Quality of life"/>
              </a:rPr>
              <a:t>quality of life</a:t>
            </a:r>
            <a:r>
              <a:rPr lang="en-CA" sz="1400" b="0" i="0" dirty="0">
                <a:solidFill>
                  <a:srgbClr val="202122"/>
                </a:solidFill>
                <a:effectLst/>
                <a:latin typeface="Avenir Book" panose="02000503020000020003" pitchFamily="2" charset="0"/>
              </a:rPr>
              <a:t>.</a:t>
            </a:r>
            <a:endParaRPr lang="en-US" sz="1400" dirty="0">
              <a:latin typeface="Avenir Book" panose="02000503020000020003" pitchFamily="2" charset="0"/>
            </a:endParaRPr>
          </a:p>
        </p:txBody>
      </p:sp>
      <p:sp>
        <p:nvSpPr>
          <p:cNvPr id="6" name="TextBox 5">
            <a:extLst>
              <a:ext uri="{FF2B5EF4-FFF2-40B4-BE49-F238E27FC236}">
                <a16:creationId xmlns:a16="http://schemas.microsoft.com/office/drawing/2014/main" id="{66083612-C06E-6A70-9D93-05BA9CD31314}"/>
              </a:ext>
            </a:extLst>
          </p:cNvPr>
          <p:cNvSpPr txBox="1"/>
          <p:nvPr/>
        </p:nvSpPr>
        <p:spPr>
          <a:xfrm>
            <a:off x="9789459" y="5025420"/>
            <a:ext cx="102657"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Chalkboard"/>
              <a:ea typeface="Chalkboard"/>
              <a:cs typeface="Chalkboard"/>
              <a:sym typeface="Chalkboard"/>
            </a:endParaRPr>
          </a:p>
        </p:txBody>
      </p:sp>
      <p:pic>
        <p:nvPicPr>
          <p:cNvPr id="11268" name="Picture 4">
            <a:extLst>
              <a:ext uri="{FF2B5EF4-FFF2-40B4-BE49-F238E27FC236}">
                <a16:creationId xmlns:a16="http://schemas.microsoft.com/office/drawing/2014/main" id="{0664F4BF-5B71-54EE-2A11-DD481B9FAB55}"/>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77431" y="715384"/>
            <a:ext cx="1384300" cy="14351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EF8B86D5-D9FF-3D5E-654E-5DC96613A394}"/>
              </a:ext>
            </a:extLst>
          </p:cNvPr>
          <p:cNvSpPr txBox="1"/>
          <p:nvPr/>
        </p:nvSpPr>
        <p:spPr>
          <a:xfrm>
            <a:off x="694615" y="2617153"/>
            <a:ext cx="11615569" cy="701730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CA" sz="1600" dirty="0">
              <a:effectLst/>
            </a:endParaRPr>
          </a:p>
          <a:p>
            <a:pPr marL="1143000" lvl="2" indent="-228600">
              <a:buFont typeface="Arial" panose="020B0604020202020204" pitchFamily="34" charset="0"/>
              <a:buChar char="•"/>
            </a:pPr>
            <a:r>
              <a:rPr lang="en-CA" sz="1800" b="1" dirty="0">
                <a:effectLst/>
                <a:latin typeface="Helvetica Neue" panose="02000503000000020004" pitchFamily="2" charset="0"/>
              </a:rPr>
              <a:t>Economic Sub Index</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34th </a:t>
            </a:r>
            <a:r>
              <a:rPr lang="en-CA" sz="1600" dirty="0">
                <a:effectLst/>
                <a:latin typeface="Helvetica Neue" panose="02000503000000020004" pitchFamily="2" charset="0"/>
              </a:rPr>
              <a:t>in the world</a:t>
            </a:r>
          </a:p>
          <a:p>
            <a:pPr marL="1600200" lvl="3" indent="-228600">
              <a:buFont typeface="Arial" panose="020B0604020202020204" pitchFamily="34" charset="0"/>
              <a:buChar char="•"/>
            </a:pPr>
            <a:r>
              <a:rPr lang="en-CA" sz="1600" dirty="0">
                <a:effectLst/>
                <a:latin typeface="Helvetica Neue" panose="02000503000000020004" pitchFamily="2" charset="0"/>
              </a:rPr>
              <a:t>The Economy sub-index measures countries; performances in four areas that are essential to promoting prosperity: macroeconomic policies, economic  satisfaction and expectations, foundation for growth, and financial sector efficiency.</a:t>
            </a:r>
          </a:p>
          <a:p>
            <a:pPr marL="1143000" lvl="2" indent="-228600">
              <a:buFont typeface="Arial" panose="020B0604020202020204" pitchFamily="34" charset="0"/>
              <a:buChar char="•"/>
            </a:pPr>
            <a:r>
              <a:rPr lang="en-CA" sz="1800" b="1" dirty="0">
                <a:effectLst/>
                <a:latin typeface="Helvetica Neue" panose="02000503000000020004" pitchFamily="2" charset="0"/>
              </a:rPr>
              <a:t>Entrepreneurship and Opportunity Sub-index</a:t>
            </a:r>
            <a:r>
              <a:rPr lang="en-CA" sz="1600" b="1" dirty="0">
                <a:effectLst/>
                <a:latin typeface="Helvetica Neue" panose="02000503000000020004" pitchFamily="2" charset="0"/>
              </a:rPr>
              <a:t>:</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21st in the world</a:t>
            </a:r>
            <a:r>
              <a:rPr lang="en-CA" sz="1600" dirty="0">
                <a:effectLst/>
                <a:latin typeface="Helvetica Neue" panose="02000503000000020004" pitchFamily="2" charset="0"/>
              </a:rPr>
              <a:t>; Denmark and Sweden were #1 and 2, with Finland, UK, Norway, Ireland following thereafter.</a:t>
            </a:r>
          </a:p>
          <a:p>
            <a:pPr marL="1600200" lvl="3" indent="-228600">
              <a:buFont typeface="Arial" panose="020B0604020202020204" pitchFamily="34" charset="0"/>
              <a:buChar char="•"/>
            </a:pPr>
            <a:r>
              <a:rPr lang="en-CA" sz="1600" dirty="0">
                <a:effectLst/>
                <a:latin typeface="Helvetica Neue" panose="02000503000000020004" pitchFamily="2" charset="0"/>
              </a:rPr>
              <a:t>The Entrepreneurship &amp; Opportunity sub-index measures </a:t>
            </a:r>
            <a:r>
              <a:rPr lang="en-CA" sz="1600" dirty="0" err="1">
                <a:effectLst/>
                <a:latin typeface="Helvetica Neue" panose="02000503000000020004" pitchFamily="2" charset="0"/>
              </a:rPr>
              <a:t>countries‚Äô</a:t>
            </a:r>
            <a:r>
              <a:rPr lang="en-CA" sz="1600" dirty="0">
                <a:effectLst/>
                <a:latin typeface="Helvetica Neue" panose="02000503000000020004" pitchFamily="2" charset="0"/>
              </a:rPr>
              <a:t> performances in three areas: entrepreneurial environment, innovative activity, and access to opportunity.</a:t>
            </a:r>
          </a:p>
          <a:p>
            <a:pPr marL="1143000" lvl="2" indent="-228600">
              <a:buFont typeface="Arial" panose="020B0604020202020204" pitchFamily="34" charset="0"/>
              <a:buChar char="•"/>
            </a:pPr>
            <a:r>
              <a:rPr lang="en-CA" sz="1600" b="1" dirty="0">
                <a:effectLst/>
                <a:latin typeface="Helvetica Neue" panose="02000503000000020004" pitchFamily="2" charset="0"/>
              </a:rPr>
              <a:t>Health Index</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#13 overall</a:t>
            </a:r>
            <a:r>
              <a:rPr lang="en-CA" sz="1600" dirty="0">
                <a:effectLst/>
                <a:latin typeface="Helvetica Neue" panose="02000503000000020004" pitchFamily="2" charset="0"/>
              </a:rPr>
              <a:t>, with Switzerland (#3), Norway (#4), Germany (#6). France (#7), and Austria (#8), Slovenia ranked ahead of Denmark, Italy, the UK and Spain</a:t>
            </a:r>
          </a:p>
          <a:p>
            <a:pPr marL="1600200" lvl="3" indent="-228600">
              <a:buFont typeface="Arial" panose="020B0604020202020204" pitchFamily="34" charset="0"/>
              <a:buChar char="•"/>
            </a:pPr>
            <a:r>
              <a:rPr lang="en-CA" sz="1600" dirty="0">
                <a:effectLst/>
                <a:latin typeface="Helvetica Neue" panose="02000503000000020004" pitchFamily="2" charset="0"/>
              </a:rPr>
              <a:t>The Health sub-index measures </a:t>
            </a:r>
            <a:r>
              <a:rPr lang="en-CA" sz="1600" dirty="0" err="1">
                <a:effectLst/>
                <a:latin typeface="Helvetica Neue" panose="02000503000000020004" pitchFamily="2" charset="0"/>
              </a:rPr>
              <a:t>countries‚performances</a:t>
            </a:r>
            <a:r>
              <a:rPr lang="en-CA" sz="1600" dirty="0">
                <a:effectLst/>
                <a:latin typeface="Helvetica Neue" panose="02000503000000020004" pitchFamily="2" charset="0"/>
              </a:rPr>
              <a:t> in three areas: basic health outcomes, health infrastructure and preventative care, and physical and mental health satisfaction. </a:t>
            </a:r>
          </a:p>
          <a:p>
            <a:pPr marL="1143000" lvl="2" indent="-228600">
              <a:buFont typeface="Arial" panose="020B0604020202020204" pitchFamily="34" charset="0"/>
              <a:buChar char="•"/>
            </a:pPr>
            <a:r>
              <a:rPr lang="en-CA" sz="1800" b="1" dirty="0">
                <a:effectLst/>
                <a:latin typeface="Helvetica Neue" panose="02000503000000020004" pitchFamily="2" charset="0"/>
              </a:rPr>
              <a:t>Personal Freedom Index</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#22</a:t>
            </a:r>
            <a:r>
              <a:rPr lang="en-CA" sz="1600" dirty="0">
                <a:effectLst/>
                <a:latin typeface="Helvetica Neue" panose="02000503000000020004" pitchFamily="2" charset="0"/>
              </a:rPr>
              <a:t> in the world; Canada was #1, Norway #2, Sweden #5 and Denmark #6) </a:t>
            </a:r>
          </a:p>
          <a:p>
            <a:pPr marL="1600200" lvl="3" indent="-228600">
              <a:buFont typeface="Arial" panose="020B0604020202020204" pitchFamily="34" charset="0"/>
              <a:buChar char="•"/>
            </a:pPr>
            <a:r>
              <a:rPr lang="en-CA" sz="1600" dirty="0">
                <a:effectLst/>
                <a:latin typeface="Helvetica Neue" panose="02000503000000020004" pitchFamily="2" charset="0"/>
              </a:rPr>
              <a:t>The Personal Freedom sub-index measures countries‚ performances in two areas: individual freedom and social tolerance. </a:t>
            </a:r>
          </a:p>
          <a:p>
            <a:pPr marL="1143000" lvl="2" indent="-228600">
              <a:buFont typeface="Arial" panose="020B0604020202020204" pitchFamily="34" charset="0"/>
              <a:buChar char="•"/>
            </a:pPr>
            <a:r>
              <a:rPr lang="en-CA" sz="1800" b="1" dirty="0">
                <a:solidFill>
                  <a:srgbClr val="002060"/>
                </a:solidFill>
                <a:effectLst/>
                <a:latin typeface="Helvetica Neue" panose="02000503000000020004" pitchFamily="2" charset="0"/>
              </a:rPr>
              <a:t>Personal Security Index</a:t>
            </a:r>
            <a:r>
              <a:rPr lang="en-CA" sz="1600" dirty="0">
                <a:effectLst/>
                <a:latin typeface="Helvetica Neue" panose="02000503000000020004" pitchFamily="2" charset="0"/>
              </a:rPr>
              <a:t>: </a:t>
            </a:r>
            <a:r>
              <a:rPr lang="en-CA" sz="1600" dirty="0">
                <a:solidFill>
                  <a:srgbClr val="C00000"/>
                </a:solidFill>
                <a:effectLst/>
                <a:latin typeface="Helvetica Neue" panose="02000503000000020004" pitchFamily="2" charset="0"/>
              </a:rPr>
              <a:t>Slovenia ranked #9 in the world </a:t>
            </a:r>
            <a:r>
              <a:rPr lang="en-CA" sz="1600" dirty="0">
                <a:effectLst/>
                <a:latin typeface="Helvetica Neue" panose="02000503000000020004" pitchFamily="2" charset="0"/>
              </a:rPr>
              <a:t>with Iceland, Norway, Finland, Ireland and Singapore ranked in the top 5. Slovenia ranked ahead of Austria, Switzerland, the Netherlands and Germany</a:t>
            </a:r>
          </a:p>
          <a:p>
            <a:pPr marL="1600200" lvl="3" indent="-228600">
              <a:buFont typeface="Arial" panose="020B0604020202020204" pitchFamily="34" charset="0"/>
              <a:buChar char="•"/>
            </a:pPr>
            <a:r>
              <a:rPr lang="en-CA" sz="1600" dirty="0">
                <a:effectLst/>
                <a:latin typeface="Helvetica Neue" panose="02000503000000020004" pitchFamily="2" charset="0"/>
              </a:rPr>
              <a:t>he Safety and Security sub-index measures countries‚ performances in two areas: national security and personal safety. </a:t>
            </a:r>
          </a:p>
          <a:p>
            <a:pPr marL="1143000" lvl="2" indent="-228600">
              <a:buFont typeface="Arial" panose="020B0604020202020204" pitchFamily="34" charset="0"/>
              <a:buChar char="•"/>
            </a:pPr>
            <a:r>
              <a:rPr lang="en-CA" sz="1800" b="1" dirty="0">
                <a:solidFill>
                  <a:srgbClr val="002060"/>
                </a:solidFill>
                <a:effectLst/>
                <a:latin typeface="Helvetica Neue" panose="02000503000000020004" pitchFamily="2" charset="0"/>
              </a:rPr>
              <a:t>Social Capital Index</a:t>
            </a:r>
            <a:r>
              <a:rPr lang="en-CA" sz="1600" dirty="0">
                <a:effectLst/>
                <a:latin typeface="Helvetica Neue" panose="02000503000000020004" pitchFamily="2" charset="0"/>
              </a:rPr>
              <a:t>: </a:t>
            </a:r>
            <a:r>
              <a:rPr lang="en-CA" sz="1800" dirty="0">
                <a:solidFill>
                  <a:srgbClr val="C00000"/>
                </a:solidFill>
                <a:effectLst/>
                <a:latin typeface="Helvetica Neue" panose="02000503000000020004" pitchFamily="2" charset="0"/>
              </a:rPr>
              <a:t>Slovenia ranked #34 </a:t>
            </a:r>
            <a:r>
              <a:rPr lang="en-CA" sz="1600" dirty="0">
                <a:effectLst/>
                <a:latin typeface="Helvetica Neue" panose="02000503000000020004" pitchFamily="2" charset="0"/>
              </a:rPr>
              <a:t>with Norway and Denmark in #1 and 2 positions.</a:t>
            </a:r>
          </a:p>
          <a:p>
            <a:pPr marL="1600200" lvl="3" indent="-228600">
              <a:buFont typeface="Arial" panose="020B0604020202020204" pitchFamily="34" charset="0"/>
              <a:buChar char="•"/>
            </a:pPr>
            <a:r>
              <a:rPr lang="en-CA" sz="1600" dirty="0">
                <a:effectLst/>
                <a:latin typeface="Helvetica Neue" panose="02000503000000020004" pitchFamily="2" charset="0"/>
              </a:rPr>
              <a:t>The Social Capital sub-index measures countries‚ performances in two areas: social cohesion and engagement, as well as community and family networks</a:t>
            </a:r>
          </a:p>
          <a:p>
            <a:pPr marL="1143000" lvl="2" indent="-228600">
              <a:buFont typeface="Arial" panose="020B0604020202020204" pitchFamily="34" charset="0"/>
              <a:buChar char="•"/>
            </a:pPr>
            <a:r>
              <a:rPr lang="en-CA" sz="1800" b="1" dirty="0">
                <a:solidFill>
                  <a:srgbClr val="C00000"/>
                </a:solidFill>
                <a:effectLst/>
                <a:latin typeface="Helvetica Neue" panose="02000503000000020004" pitchFamily="2" charset="0"/>
              </a:rPr>
              <a:t>Well-rested?:</a:t>
            </a:r>
            <a:r>
              <a:rPr lang="en-CA" sz="1600" dirty="0">
                <a:effectLst/>
                <a:latin typeface="Helvetica Neue" panose="02000503000000020004" pitchFamily="2" charset="0"/>
              </a:rPr>
              <a:t> </a:t>
            </a:r>
            <a:r>
              <a:rPr lang="en-CA" sz="1800" b="1" dirty="0">
                <a:solidFill>
                  <a:srgbClr val="FF0000"/>
                </a:solidFill>
                <a:effectLst/>
                <a:latin typeface="Helvetica Neue" panose="02000503000000020004" pitchFamily="2" charset="0"/>
              </a:rPr>
              <a:t>Slovenia ranked 61st </a:t>
            </a:r>
            <a:r>
              <a:rPr lang="en-CA" sz="1600" dirty="0">
                <a:effectLst/>
                <a:latin typeface="Helvetica Neue" panose="02000503000000020004" pitchFamily="2" charset="0"/>
              </a:rPr>
              <a:t>in the world (Malaysians, Singaporeans, Paraguayans are most well rested) In Europe the Austrians are the most well-rested ranked 34th in the world, followed by the Spanish and Portuguese</a:t>
            </a:r>
          </a:p>
        </p:txBody>
      </p:sp>
    </p:spTree>
    <p:extLst>
      <p:ext uri="{BB962C8B-B14F-4D97-AF65-F5344CB8AC3E}">
        <p14:creationId xmlns:p14="http://schemas.microsoft.com/office/powerpoint/2010/main" val="3412671165"/>
      </p:ext>
    </p:extLst>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F95BD78C-381E-E1E5-7E06-14B85D108F41}"/>
              </a:ext>
            </a:extLst>
          </p:cNvPr>
          <p:cNvSpPr/>
          <p:nvPr/>
        </p:nvSpPr>
        <p:spPr>
          <a:xfrm>
            <a:off x="8373657" y="2981694"/>
            <a:ext cx="3270731" cy="2914134"/>
          </a:xfrm>
          <a:prstGeom prst="ellipse">
            <a:avLst/>
          </a:prstGeom>
          <a:solidFill>
            <a:srgbClr val="FFFFFF"/>
          </a:solidFill>
          <a:ln w="25400" cap="flat">
            <a:solidFill>
              <a:srgbClr val="C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CA" sz="1600" dirty="0">
                <a:effectLst/>
                <a:latin typeface="Helvetica Neue" panose="02000503000000020004" pitchFamily="2" charset="0"/>
              </a:rPr>
              <a:t>satisfaction with life on a scale from 0 to 10, Slovenians gave it </a:t>
            </a:r>
            <a:r>
              <a:rPr lang="en-CA" sz="1600" b="1" dirty="0">
                <a:effectLst/>
                <a:latin typeface="Helvetica Neue" panose="02000503000000020004" pitchFamily="2" charset="0"/>
              </a:rPr>
              <a:t>a 6.5 grade on average, lower than the OECD average of 6.7; ranked 24th of 41 OECD nations</a:t>
            </a:r>
            <a:endParaRPr kumimoji="0" lang="en-US" sz="1600" b="0" i="0" u="none" strike="noStrike" cap="none" spc="0" normalizeH="0" baseline="0" dirty="0">
              <a:ln>
                <a:noFill/>
              </a:ln>
              <a:solidFill>
                <a:srgbClr val="000000"/>
              </a:solidFill>
              <a:effectLst/>
              <a:uFillTx/>
              <a:latin typeface="Chalkboard"/>
              <a:ea typeface="Chalkboard"/>
              <a:cs typeface="Chalkboard"/>
              <a:sym typeface="Chalkboard"/>
            </a:endParaRPr>
          </a:p>
        </p:txBody>
      </p:sp>
      <p:sp>
        <p:nvSpPr>
          <p:cNvPr id="7" name="Oval 6">
            <a:extLst>
              <a:ext uri="{FF2B5EF4-FFF2-40B4-BE49-F238E27FC236}">
                <a16:creationId xmlns:a16="http://schemas.microsoft.com/office/drawing/2014/main" id="{0C581535-5C2A-3136-6262-1FFEFBDBC76F}"/>
              </a:ext>
            </a:extLst>
          </p:cNvPr>
          <p:cNvSpPr/>
          <p:nvPr/>
        </p:nvSpPr>
        <p:spPr>
          <a:xfrm>
            <a:off x="5579430" y="3675211"/>
            <a:ext cx="2122578" cy="2091829"/>
          </a:xfrm>
          <a:prstGeom prst="ellipse">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CA" sz="1800" dirty="0">
                <a:effectLst/>
                <a:latin typeface="Helvetica Neue" panose="02000503000000020004" pitchFamily="2" charset="0"/>
              </a:rPr>
              <a:t>Interpersonal trust: Slovenia ranked 44</a:t>
            </a:r>
            <a:r>
              <a:rPr lang="en-CA" sz="1800" baseline="30000" dirty="0">
                <a:effectLst/>
                <a:latin typeface="Helvetica Neue" panose="02000503000000020004" pitchFamily="2" charset="0"/>
              </a:rPr>
              <a:t>th</a:t>
            </a:r>
            <a:r>
              <a:rPr lang="en-CA" sz="1800" dirty="0">
                <a:effectLst/>
                <a:latin typeface="Helvetica Neue" panose="02000503000000020004" pitchFamily="2" charset="0"/>
              </a:rPr>
              <a:t> in the world.</a:t>
            </a:r>
            <a:endParaRPr kumimoji="0" lang="en-US" sz="1800" b="0" i="0" u="none" strike="noStrike" cap="none" spc="0" normalizeH="0" baseline="0" dirty="0">
              <a:ln>
                <a:noFill/>
              </a:ln>
              <a:solidFill>
                <a:srgbClr val="000000"/>
              </a:solidFill>
              <a:effectLst/>
              <a:uFillTx/>
              <a:latin typeface="Chalkboard"/>
              <a:ea typeface="Chalkboard"/>
              <a:cs typeface="Chalkboard"/>
              <a:sym typeface="Chalkboard"/>
            </a:endParaRPr>
          </a:p>
        </p:txBody>
      </p:sp>
      <p:pic>
        <p:nvPicPr>
          <p:cNvPr id="11" name="Picture 10">
            <a:extLst>
              <a:ext uri="{FF2B5EF4-FFF2-40B4-BE49-F238E27FC236}">
                <a16:creationId xmlns:a16="http://schemas.microsoft.com/office/drawing/2014/main" id="{3EEFD538-EA0A-3F06-8FA8-2C6608BD4B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1946" y="2598620"/>
            <a:ext cx="4521200" cy="5880100"/>
          </a:xfrm>
          <a:prstGeom prst="rect">
            <a:avLst/>
          </a:prstGeom>
        </p:spPr>
      </p:pic>
      <p:sp>
        <p:nvSpPr>
          <p:cNvPr id="13" name="TextBox 12">
            <a:extLst>
              <a:ext uri="{FF2B5EF4-FFF2-40B4-BE49-F238E27FC236}">
                <a16:creationId xmlns:a16="http://schemas.microsoft.com/office/drawing/2014/main" id="{DB8CA8BE-5D17-F524-26B4-DE81D7114A16}"/>
              </a:ext>
            </a:extLst>
          </p:cNvPr>
          <p:cNvSpPr txBox="1"/>
          <p:nvPr/>
        </p:nvSpPr>
        <p:spPr>
          <a:xfrm>
            <a:off x="1632381" y="1842487"/>
            <a:ext cx="245419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Legatum Prosperity Index</a:t>
            </a:r>
          </a:p>
        </p:txBody>
      </p:sp>
      <p:sp>
        <p:nvSpPr>
          <p:cNvPr id="17" name="TextBox 16">
            <a:extLst>
              <a:ext uri="{FF2B5EF4-FFF2-40B4-BE49-F238E27FC236}">
                <a16:creationId xmlns:a16="http://schemas.microsoft.com/office/drawing/2014/main" id="{AB57B350-9D65-9783-CAB7-3B963D914CF5}"/>
              </a:ext>
            </a:extLst>
          </p:cNvPr>
          <p:cNvSpPr txBox="1"/>
          <p:nvPr/>
        </p:nvSpPr>
        <p:spPr>
          <a:xfrm>
            <a:off x="641946" y="8621865"/>
            <a:ext cx="2434962"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050" dirty="0">
                <a:latin typeface="Avenir Book" panose="02000503020000020003" pitchFamily="2" charset="0"/>
              </a:rPr>
              <a:t>Source: </a:t>
            </a:r>
            <a:r>
              <a:rPr lang="en-CA" sz="1050" b="0" i="0" dirty="0">
                <a:solidFill>
                  <a:srgbClr val="202122"/>
                </a:solidFill>
                <a:effectLst/>
                <a:latin typeface="Avenir Book" panose="02000503020000020003" pitchFamily="2" charset="0"/>
              </a:rPr>
              <a:t>The </a:t>
            </a:r>
            <a:r>
              <a:rPr lang="en-CA" sz="1050" b="1" i="0" dirty="0">
                <a:solidFill>
                  <a:srgbClr val="202122"/>
                </a:solidFill>
                <a:effectLst/>
                <a:latin typeface="Avenir Book" panose="02000503020000020003" pitchFamily="2" charset="0"/>
              </a:rPr>
              <a:t>Legatum Prosperity Index</a:t>
            </a:r>
            <a:r>
              <a:rPr lang="en-CA" sz="1050" b="0" i="0" dirty="0">
                <a:solidFill>
                  <a:srgbClr val="202122"/>
                </a:solidFill>
                <a:effectLst/>
                <a:latin typeface="Avenir Book" panose="02000503020000020003" pitchFamily="2" charset="0"/>
              </a:rPr>
              <a:t> </a:t>
            </a:r>
            <a:endParaRPr kumimoji="0" lang="en-US" sz="105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4" name="TextBox 3">
            <a:extLst>
              <a:ext uri="{FF2B5EF4-FFF2-40B4-BE49-F238E27FC236}">
                <a16:creationId xmlns:a16="http://schemas.microsoft.com/office/drawing/2014/main" id="{440B8217-91C5-FFEE-8F65-20AB783F5994}"/>
              </a:ext>
            </a:extLst>
          </p:cNvPr>
          <p:cNvSpPr txBox="1"/>
          <p:nvPr/>
        </p:nvSpPr>
        <p:spPr>
          <a:xfrm>
            <a:off x="4753500" y="526184"/>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Quality of Life</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1818706097"/>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69F593-4AAE-5586-DFEB-6844027D90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96688" y="931263"/>
            <a:ext cx="6631879" cy="4818777"/>
          </a:xfrm>
          <a:prstGeom prst="rect">
            <a:avLst/>
          </a:prstGeom>
        </p:spPr>
      </p:pic>
      <p:pic>
        <p:nvPicPr>
          <p:cNvPr id="6" name="Picture 5" descr="Graphical user interface&#10;&#10;Description automatically generated with medium confidence">
            <a:extLst>
              <a:ext uri="{FF2B5EF4-FFF2-40B4-BE49-F238E27FC236}">
                <a16:creationId xmlns:a16="http://schemas.microsoft.com/office/drawing/2014/main" id="{2D5AFBC2-B298-FF70-BBD1-95B5811947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0017" y="5840753"/>
            <a:ext cx="9373093" cy="3915903"/>
          </a:xfrm>
          <a:prstGeom prst="rect">
            <a:avLst/>
          </a:prstGeom>
        </p:spPr>
      </p:pic>
      <p:sp>
        <p:nvSpPr>
          <p:cNvPr id="7" name="TextBox 6">
            <a:extLst>
              <a:ext uri="{FF2B5EF4-FFF2-40B4-BE49-F238E27FC236}">
                <a16:creationId xmlns:a16="http://schemas.microsoft.com/office/drawing/2014/main" id="{A9BA3244-37A6-A7DE-2D8C-EE0E342CA4A6}"/>
              </a:ext>
            </a:extLst>
          </p:cNvPr>
          <p:cNvSpPr txBox="1"/>
          <p:nvPr/>
        </p:nvSpPr>
        <p:spPr>
          <a:xfrm>
            <a:off x="1905299" y="122405"/>
            <a:ext cx="772326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Satisfaction with Life is Improving</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1311929908"/>
      </p:ext>
    </p:extLst>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6" name="Picture 5">
            <a:extLst>
              <a:ext uri="{FF2B5EF4-FFF2-40B4-BE49-F238E27FC236}">
                <a16:creationId xmlns:a16="http://schemas.microsoft.com/office/drawing/2014/main" id="{F8B79A8A-C888-F83C-3FB5-D181023A21C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9797" y="63489"/>
            <a:ext cx="4941943" cy="3007665"/>
          </a:xfrm>
          <a:prstGeom prst="rect">
            <a:avLst/>
          </a:prstGeom>
        </p:spPr>
      </p:pic>
      <p:sp>
        <p:nvSpPr>
          <p:cNvPr id="13" name="Oval 12">
            <a:extLst>
              <a:ext uri="{FF2B5EF4-FFF2-40B4-BE49-F238E27FC236}">
                <a16:creationId xmlns:a16="http://schemas.microsoft.com/office/drawing/2014/main" id="{52906E53-0103-192E-1B4A-33AC63898C84}"/>
              </a:ext>
            </a:extLst>
          </p:cNvPr>
          <p:cNvSpPr/>
          <p:nvPr/>
        </p:nvSpPr>
        <p:spPr>
          <a:xfrm>
            <a:off x="5758964" y="1379765"/>
            <a:ext cx="1239039" cy="403939"/>
          </a:xfrm>
          <a:prstGeom prst="ellipse">
            <a:avLst/>
          </a:prstGeom>
          <a:noFill/>
          <a:ln w="9525" cap="flat">
            <a:solidFill>
              <a:schemeClr val="accent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00"/>
              </a:solidFill>
              <a:effectLst/>
              <a:uFillTx/>
              <a:latin typeface="Chalkboard"/>
              <a:ea typeface="Chalkboard"/>
              <a:cs typeface="Chalkboard"/>
              <a:sym typeface="Chalkboard"/>
            </a:endParaRP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7702116" y="257025"/>
            <a:ext cx="5302683" cy="1333698"/>
          </a:xfrm>
          <a:prstGeom prst="rect">
            <a:avLst/>
          </a:prstGeom>
          <a:noFill/>
          <a:ln w="12700" cap="flat">
            <a:solidFill>
              <a:schemeClr val="accent4">
                <a:lumMod val="5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chemeClr val="accent1">
                    <a:lumMod val="75000"/>
                  </a:schemeClr>
                </a:solidFill>
                <a:latin typeface="Avenir Book" panose="02000503020000020003" pitchFamily="2" charset="0"/>
              </a:rPr>
              <a:t>Financial Capital: Economic Well-being</a:t>
            </a:r>
            <a:endParaRPr kumimoji="0" lang="en-US" sz="4000" b="0" i="0" u="none" strike="noStrike" cap="none" spc="0" normalizeH="0" baseline="0" dirty="0">
              <a:ln>
                <a:noFill/>
              </a:ln>
              <a:solidFill>
                <a:schemeClr val="accent1">
                  <a:lumMod val="75000"/>
                </a:schemeClr>
              </a:solidFill>
              <a:effectLst/>
              <a:uFillTx/>
              <a:latin typeface="Avenir Book" panose="02000503020000020003" pitchFamily="2" charset="0"/>
              <a:sym typeface="Chalkboard"/>
            </a:endParaRPr>
          </a:p>
        </p:txBody>
      </p:sp>
      <p:pic>
        <p:nvPicPr>
          <p:cNvPr id="14" name="Picture 13">
            <a:extLst>
              <a:ext uri="{FF2B5EF4-FFF2-40B4-BE49-F238E27FC236}">
                <a16:creationId xmlns:a16="http://schemas.microsoft.com/office/drawing/2014/main" id="{91A51EA3-A8D8-715B-31ED-54C8D20749E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58037" y="1658122"/>
            <a:ext cx="2181223" cy="1483232"/>
          </a:xfrm>
          <a:prstGeom prst="rect">
            <a:avLst/>
          </a:prstGeom>
        </p:spPr>
      </p:pic>
      <p:sp>
        <p:nvSpPr>
          <p:cNvPr id="9" name="Shape 139">
            <a:extLst>
              <a:ext uri="{FF2B5EF4-FFF2-40B4-BE49-F238E27FC236}">
                <a16:creationId xmlns:a16="http://schemas.microsoft.com/office/drawing/2014/main" id="{CC668229-525F-F9FB-D213-9B4C51250FF0}"/>
              </a:ext>
            </a:extLst>
          </p:cNvPr>
          <p:cNvSpPr/>
          <p:nvPr/>
        </p:nvSpPr>
        <p:spPr>
          <a:xfrm>
            <a:off x="7702116" y="1479410"/>
            <a:ext cx="4027876" cy="1830858"/>
          </a:xfrm>
          <a:prstGeom prst="rect">
            <a:avLst/>
          </a:prstGeom>
          <a:ln w="12700">
            <a:miter lim="400000"/>
          </a:ln>
          <a:extLst>
            <a:ext uri="{C572A759-6A51-4108-AA02-DFA0A04FC94B}">
              <ma14:wrappingTextBoxFlag xmlns="" xmlns:ma14="http://schemas.microsoft.com/office/mac/drawingml/2011/main" val="1"/>
            </a:ext>
          </a:extLst>
        </p:spPr>
        <p:txBody>
          <a:bodyPr lIns="72249" tIns="72249" rIns="72249" bIns="72249" anchor="ctr">
            <a:spAutoFit/>
          </a:bodyPr>
          <a:lstStyle/>
          <a:p>
            <a:pPr marL="285750" indent="-285750" algn="l">
              <a:buSzPct val="125000"/>
              <a:buFont typeface="Arial" panose="020B0604020202020204" pitchFamily="34" charset="0"/>
              <a:buChar char="•"/>
              <a:defRPr sz="1800"/>
            </a:pPr>
            <a:r>
              <a:rPr sz="1564" dirty="0">
                <a:latin typeface="Avenir Book" panose="02000503020000020003" pitchFamily="2" charset="0"/>
              </a:rPr>
              <a:t>Economic vitality</a:t>
            </a:r>
          </a:p>
          <a:p>
            <a:pPr marL="285750" indent="-285750" algn="l">
              <a:buSzPct val="125000"/>
              <a:buFont typeface="Arial" panose="020B0604020202020204" pitchFamily="34" charset="0"/>
              <a:buChar char="•"/>
              <a:defRPr sz="1800"/>
            </a:pPr>
            <a:r>
              <a:rPr sz="1564" dirty="0">
                <a:latin typeface="Avenir Book" panose="02000503020000020003" pitchFamily="2" charset="0"/>
              </a:rPr>
              <a:t>Living standards</a:t>
            </a:r>
            <a:r>
              <a:rPr lang="en-US" sz="1564" dirty="0">
                <a:latin typeface="Avenir Book" panose="02000503020000020003" pitchFamily="2" charset="0"/>
              </a:rPr>
              <a:t> (income, living wages)</a:t>
            </a:r>
          </a:p>
          <a:p>
            <a:pPr marL="285750" indent="-285750" algn="l">
              <a:buSzPct val="125000"/>
              <a:buFont typeface="Arial" panose="020B0604020202020204" pitchFamily="34" charset="0"/>
              <a:buChar char="•"/>
              <a:defRPr sz="1800"/>
            </a:pPr>
            <a:r>
              <a:rPr lang="en-US" sz="1564" dirty="0">
                <a:latin typeface="Avenir Book" panose="02000503020000020003" pitchFamily="2" charset="0"/>
              </a:rPr>
              <a:t>Ecological Footprint</a:t>
            </a:r>
            <a:endParaRPr sz="1564" dirty="0">
              <a:latin typeface="Avenir Book" panose="02000503020000020003" pitchFamily="2" charset="0"/>
            </a:endParaRPr>
          </a:p>
          <a:p>
            <a:pPr marL="285750" indent="-285750" algn="l">
              <a:buSzPct val="125000"/>
              <a:buFont typeface="Arial" panose="020B0604020202020204" pitchFamily="34" charset="0"/>
              <a:buChar char="•"/>
              <a:defRPr sz="1800"/>
            </a:pPr>
            <a:r>
              <a:rPr sz="1564" dirty="0">
                <a:latin typeface="Avenir Book" panose="02000503020000020003" pitchFamily="2" charset="0"/>
              </a:rPr>
              <a:t>Financial security</a:t>
            </a:r>
            <a:r>
              <a:rPr lang="en-US" sz="1564" dirty="0">
                <a:latin typeface="Avenir Book" panose="02000503020000020003" pitchFamily="2" charset="0"/>
              </a:rPr>
              <a:t>; Living Wages</a:t>
            </a:r>
            <a:endParaRPr sz="1564" dirty="0">
              <a:latin typeface="Avenir Book" panose="02000503020000020003" pitchFamily="2" charset="0"/>
            </a:endParaRPr>
          </a:p>
          <a:p>
            <a:pPr marL="285750" indent="-285750" algn="l">
              <a:buSzPct val="125000"/>
              <a:buFont typeface="Arial" panose="020B0604020202020204" pitchFamily="34" charset="0"/>
              <a:buChar char="•"/>
              <a:defRPr sz="1800"/>
            </a:pPr>
            <a:r>
              <a:rPr sz="1564" dirty="0">
                <a:latin typeface="Avenir Book" panose="02000503020000020003" pitchFamily="2" charset="0"/>
              </a:rPr>
              <a:t>Affordable housing</a:t>
            </a:r>
          </a:p>
          <a:p>
            <a:pPr marL="285750" indent="-285750" algn="l">
              <a:buSzPct val="125000"/>
              <a:buFont typeface="Arial" panose="020B0604020202020204" pitchFamily="34" charset="0"/>
              <a:buChar char="•"/>
              <a:defRPr sz="1800"/>
            </a:pPr>
            <a:r>
              <a:rPr sz="1564" dirty="0">
                <a:latin typeface="Avenir Book" panose="02000503020000020003" pitchFamily="2" charset="0"/>
              </a:rPr>
              <a:t>Affordable</a:t>
            </a:r>
            <a:r>
              <a:rPr lang="en-US" sz="1564" dirty="0">
                <a:latin typeface="Avenir Book" panose="02000503020000020003" pitchFamily="2" charset="0"/>
              </a:rPr>
              <a:t>-</a:t>
            </a:r>
            <a:r>
              <a:rPr sz="1564" dirty="0">
                <a:latin typeface="Avenir Book" panose="02000503020000020003" pitchFamily="2" charset="0"/>
              </a:rPr>
              <a:t>efficient government</a:t>
            </a:r>
            <a:endParaRPr lang="en-US" sz="1564" dirty="0">
              <a:latin typeface="Avenir Book" panose="02000503020000020003" pitchFamily="2" charset="0"/>
            </a:endParaRPr>
          </a:p>
          <a:p>
            <a:pPr marL="285750" indent="-285750" algn="l">
              <a:buSzPct val="125000"/>
              <a:buFont typeface="Arial" panose="020B0604020202020204" pitchFamily="34" charset="0"/>
              <a:buChar char="•"/>
              <a:defRPr sz="1800"/>
            </a:pPr>
            <a:r>
              <a:rPr lang="en-US" sz="1564" dirty="0">
                <a:latin typeface="Avenir Book" panose="02000503020000020003" pitchFamily="2" charset="0"/>
              </a:rPr>
              <a:t>Perceived value for public services</a:t>
            </a:r>
            <a:endParaRPr sz="1564" dirty="0">
              <a:latin typeface="Avenir Book" panose="02000503020000020003" pitchFamily="2" charset="0"/>
            </a:endParaRPr>
          </a:p>
        </p:txBody>
      </p:sp>
      <p:sp>
        <p:nvSpPr>
          <p:cNvPr id="10" name="TextBox 9">
            <a:extLst>
              <a:ext uri="{FF2B5EF4-FFF2-40B4-BE49-F238E27FC236}">
                <a16:creationId xmlns:a16="http://schemas.microsoft.com/office/drawing/2014/main" id="{90525C89-C8E8-6EB4-9E33-5850FA5E8369}"/>
              </a:ext>
            </a:extLst>
          </p:cNvPr>
          <p:cNvSpPr txBox="1"/>
          <p:nvPr/>
        </p:nvSpPr>
        <p:spPr>
          <a:xfrm>
            <a:off x="-2248667" y="3233476"/>
            <a:ext cx="1046547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CA" sz="2800" b="1" dirty="0">
                <a:solidFill>
                  <a:srgbClr val="002060"/>
                </a:solidFill>
                <a:effectLst/>
                <a:latin typeface="Avenir Book" panose="02000503020000020003" pitchFamily="2" charset="0"/>
              </a:rPr>
              <a:t>High productivity (GDP/labourer)</a:t>
            </a:r>
            <a:endParaRPr lang="en-CA" sz="2800" dirty="0">
              <a:solidFill>
                <a:srgbClr val="002060"/>
              </a:solidFill>
              <a:effectLst/>
              <a:latin typeface="Avenir Book" panose="02000503020000020003" pitchFamily="2" charset="0"/>
            </a:endParaRPr>
          </a:p>
        </p:txBody>
      </p:sp>
      <p:pic>
        <p:nvPicPr>
          <p:cNvPr id="15" name="Picture 14" descr="Chart&#10;&#10;Description automatically generated">
            <a:extLst>
              <a:ext uri="{FF2B5EF4-FFF2-40B4-BE49-F238E27FC236}">
                <a16:creationId xmlns:a16="http://schemas.microsoft.com/office/drawing/2014/main" id="{E0E5E54D-243C-E5F5-D3D9-0F489DA524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177" y="4108641"/>
            <a:ext cx="5968141" cy="3167406"/>
          </a:xfrm>
          <a:prstGeom prst="rect">
            <a:avLst/>
          </a:prstGeom>
        </p:spPr>
      </p:pic>
      <p:sp>
        <p:nvSpPr>
          <p:cNvPr id="16" name="TextBox 15">
            <a:extLst>
              <a:ext uri="{FF2B5EF4-FFF2-40B4-BE49-F238E27FC236}">
                <a16:creationId xmlns:a16="http://schemas.microsoft.com/office/drawing/2014/main" id="{6BD7F107-9DC2-DFAE-5EE7-1E77AACFDAA9}"/>
              </a:ext>
            </a:extLst>
          </p:cNvPr>
          <p:cNvSpPr txBox="1"/>
          <p:nvPr/>
        </p:nvSpPr>
        <p:spPr>
          <a:xfrm>
            <a:off x="242453" y="7622702"/>
            <a:ext cx="4866297"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dirty="0">
                <a:solidFill>
                  <a:srgbClr val="FF0000"/>
                </a:solidFill>
                <a:latin typeface="Avenir Book" panose="02000503020000020003" pitchFamily="2" charset="0"/>
              </a:rPr>
              <a:t>…but GDP nor </a:t>
            </a:r>
            <a:r>
              <a:rPr lang="en-US" sz="1600" dirty="0" err="1">
                <a:solidFill>
                  <a:srgbClr val="FF0000"/>
                </a:solidFill>
                <a:latin typeface="Avenir Book" panose="02000503020000020003" pitchFamily="2" charset="0"/>
              </a:rPr>
              <a:t>labour</a:t>
            </a:r>
            <a:r>
              <a:rPr lang="en-US" sz="1600" dirty="0">
                <a:solidFill>
                  <a:srgbClr val="FF0000"/>
                </a:solidFill>
                <a:latin typeface="Avenir Book" panose="02000503020000020003" pitchFamily="2" charset="0"/>
              </a:rPr>
              <a:t> productivity is a comprehensive measure of overall economic well-being</a:t>
            </a:r>
            <a:endParaRPr kumimoji="0" lang="en-US" sz="1600" b="0" i="0" u="none" strike="noStrike" cap="none" spc="0" normalizeH="0" baseline="0" dirty="0">
              <a:ln>
                <a:noFill/>
              </a:ln>
              <a:solidFill>
                <a:srgbClr val="FF0000"/>
              </a:solidFill>
              <a:effectLst/>
              <a:uFillTx/>
              <a:latin typeface="Avenir Book" panose="02000503020000020003" pitchFamily="2" charset="0"/>
              <a:sym typeface="Chalkboard"/>
            </a:endParaRPr>
          </a:p>
        </p:txBody>
      </p:sp>
      <p:pic>
        <p:nvPicPr>
          <p:cNvPr id="18" name="Picture 17">
            <a:extLst>
              <a:ext uri="{FF2B5EF4-FFF2-40B4-BE49-F238E27FC236}">
                <a16:creationId xmlns:a16="http://schemas.microsoft.com/office/drawing/2014/main" id="{C5227F46-89FA-9667-B552-3DE567788AA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5108750" y="7171092"/>
            <a:ext cx="7772400" cy="2206195"/>
          </a:xfrm>
          <a:prstGeom prst="rect">
            <a:avLst/>
          </a:prstGeom>
        </p:spPr>
      </p:pic>
      <p:pic>
        <p:nvPicPr>
          <p:cNvPr id="19" name="Picture 18">
            <a:extLst>
              <a:ext uri="{FF2B5EF4-FFF2-40B4-BE49-F238E27FC236}">
                <a16:creationId xmlns:a16="http://schemas.microsoft.com/office/drawing/2014/main" id="{3E1C05FB-1ECD-EF30-8924-47A1DF84FEA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656252" y="3345749"/>
            <a:ext cx="7224898" cy="3501222"/>
          </a:xfrm>
          <a:prstGeom prst="rect">
            <a:avLst/>
          </a:prstGeom>
        </p:spPr>
      </p:pic>
      <p:sp>
        <p:nvSpPr>
          <p:cNvPr id="21" name="TextBox 20">
            <a:extLst>
              <a:ext uri="{FF2B5EF4-FFF2-40B4-BE49-F238E27FC236}">
                <a16:creationId xmlns:a16="http://schemas.microsoft.com/office/drawing/2014/main" id="{B59677F6-3789-CB36-016B-58C26312E436}"/>
              </a:ext>
            </a:extLst>
          </p:cNvPr>
          <p:cNvSpPr txBox="1"/>
          <p:nvPr/>
        </p:nvSpPr>
        <p:spPr>
          <a:xfrm>
            <a:off x="5656252" y="6894093"/>
            <a:ext cx="78907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Source: OECD; </a:t>
            </a:r>
            <a:r>
              <a:rPr lang="en-CA" b="0" i="0" dirty="0">
                <a:solidFill>
                  <a:srgbClr val="000000"/>
                </a:solidFill>
                <a:effectLst/>
                <a:latin typeface="Avenir Book" panose="02000503020000020003" pitchFamily="2" charset="0"/>
              </a:rPr>
              <a:t>(Numbers in parentheses refer to the OECD average)</a:t>
            </a:r>
            <a:endParaRPr lang="en-US" dirty="0">
              <a:latin typeface="Avenir Book" panose="02000503020000020003" pitchFamily="2" charset="0"/>
            </a:endParaRPr>
          </a:p>
        </p:txBody>
      </p:sp>
      <p:pic>
        <p:nvPicPr>
          <p:cNvPr id="22" name="Picture 21" descr="2,578 Slovenia Flag Stock Photos, Pictures &amp; Royalty-Free Images - iStock">
            <a:extLst>
              <a:ext uri="{FF2B5EF4-FFF2-40B4-BE49-F238E27FC236}">
                <a16:creationId xmlns:a16="http://schemas.microsoft.com/office/drawing/2014/main" id="{31F202CC-C775-1CC6-E101-5C5352326667}"/>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8127305" y="3717187"/>
            <a:ext cx="726302" cy="36655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2,578 Slovenia Flag Stock Photos, Pictures &amp; Royalty-Free Images - iStock">
            <a:extLst>
              <a:ext uri="{FF2B5EF4-FFF2-40B4-BE49-F238E27FC236}">
                <a16:creationId xmlns:a16="http://schemas.microsoft.com/office/drawing/2014/main" id="{6B1C6CA6-12F6-9846-6AE9-71A82B28CECB}"/>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1646291" y="3692412"/>
            <a:ext cx="726302" cy="3665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9157512"/>
      </p:ext>
    </p:extLst>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AE11509-2D8C-7030-9A96-CC43D6C21863}"/>
              </a:ext>
            </a:extLst>
          </p:cNvPr>
          <p:cNvSpPr txBox="1"/>
          <p:nvPr/>
        </p:nvSpPr>
        <p:spPr>
          <a:xfrm>
            <a:off x="2817310" y="13374"/>
            <a:ext cx="890852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2060"/>
                </a:solidFill>
                <a:latin typeface="Avenir Book" panose="02000503020000020003" pitchFamily="2" charset="0"/>
              </a:rPr>
              <a:t>Legatum Prosperity Indices Ranking</a:t>
            </a:r>
            <a:endParaRPr kumimoji="0" lang="en-US" sz="4000" b="0" i="0" u="none" strike="noStrike" cap="none" spc="0" normalizeH="0" baseline="0" dirty="0">
              <a:ln>
                <a:noFill/>
              </a:ln>
              <a:solidFill>
                <a:srgbClr val="002060"/>
              </a:solidFill>
              <a:effectLst/>
              <a:uFillTx/>
              <a:latin typeface="Avenir Book" panose="02000503020000020003" pitchFamily="2" charset="0"/>
              <a:sym typeface="Chalkboard"/>
            </a:endParaRPr>
          </a:p>
        </p:txBody>
      </p:sp>
      <p:sp>
        <p:nvSpPr>
          <p:cNvPr id="4" name="Right Arrow 3">
            <a:extLst>
              <a:ext uri="{FF2B5EF4-FFF2-40B4-BE49-F238E27FC236}">
                <a16:creationId xmlns:a16="http://schemas.microsoft.com/office/drawing/2014/main" id="{21CCB18D-BD83-F361-B156-AEF986406DD4}"/>
              </a:ext>
            </a:extLst>
          </p:cNvPr>
          <p:cNvSpPr/>
          <p:nvPr/>
        </p:nvSpPr>
        <p:spPr>
          <a:xfrm>
            <a:off x="626438" y="8243872"/>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graphicFrame>
        <p:nvGraphicFramePr>
          <p:cNvPr id="5" name="Table 4">
            <a:extLst>
              <a:ext uri="{FF2B5EF4-FFF2-40B4-BE49-F238E27FC236}">
                <a16:creationId xmlns:a16="http://schemas.microsoft.com/office/drawing/2014/main" id="{08DC3E3F-5F08-E4E0-4D0E-A143B2EC4115}"/>
              </a:ext>
            </a:extLst>
          </p:cNvPr>
          <p:cNvGraphicFramePr>
            <a:graphicFrameLocks noGrp="1"/>
          </p:cNvGraphicFramePr>
          <p:nvPr>
            <p:extLst>
              <p:ext uri="{D42A27DB-BD31-4B8C-83A1-F6EECF244321}">
                <p14:modId xmlns:p14="http://schemas.microsoft.com/office/powerpoint/2010/main" val="2559641945"/>
              </p:ext>
            </p:extLst>
          </p:nvPr>
        </p:nvGraphicFramePr>
        <p:xfrm>
          <a:off x="1805882" y="1298216"/>
          <a:ext cx="4316621" cy="7157168"/>
        </p:xfrm>
        <a:graphic>
          <a:graphicData uri="http://schemas.openxmlformats.org/drawingml/2006/table">
            <a:tbl>
              <a:tblPr>
                <a:tableStyleId>{5940675A-B579-460E-94D1-54222C63F5DA}</a:tableStyleId>
              </a:tblPr>
              <a:tblGrid>
                <a:gridCol w="1093824">
                  <a:extLst>
                    <a:ext uri="{9D8B030D-6E8A-4147-A177-3AD203B41FA5}">
                      <a16:colId xmlns:a16="http://schemas.microsoft.com/office/drawing/2014/main" val="1501059272"/>
                    </a:ext>
                  </a:extLst>
                </a:gridCol>
                <a:gridCol w="2128973">
                  <a:extLst>
                    <a:ext uri="{9D8B030D-6E8A-4147-A177-3AD203B41FA5}">
                      <a16:colId xmlns:a16="http://schemas.microsoft.com/office/drawing/2014/main" val="4026254866"/>
                    </a:ext>
                  </a:extLst>
                </a:gridCol>
                <a:gridCol w="1093824">
                  <a:extLst>
                    <a:ext uri="{9D8B030D-6E8A-4147-A177-3AD203B41FA5}">
                      <a16:colId xmlns:a16="http://schemas.microsoft.com/office/drawing/2014/main" val="2192779185"/>
                    </a:ext>
                  </a:extLst>
                </a:gridCol>
              </a:tblGrid>
              <a:tr h="820752">
                <a:tc>
                  <a:txBody>
                    <a:bodyPr/>
                    <a:lstStyle/>
                    <a:p>
                      <a:pPr algn="l" fontAlgn="b"/>
                      <a:r>
                        <a:rPr lang="en-CA" sz="1050" u="none" strike="noStrike">
                          <a:effectLst/>
                        </a:rPr>
                        <a:t>Ranked in the Prosperity Index</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dirty="0">
                          <a:effectLst/>
                        </a:rPr>
                        <a:t>Country</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dirty="0">
                          <a:effectLst/>
                        </a:rPr>
                        <a:t> </a:t>
                      </a:r>
                      <a:r>
                        <a:rPr lang="en-CA" sz="1050" b="1" u="none" strike="noStrike" dirty="0">
                          <a:effectLst/>
                        </a:rPr>
                        <a:t>Economy Sub-Index Scores </a:t>
                      </a:r>
                      <a:endParaRPr lang="en-CA" sz="1050" b="1"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796928766"/>
                  </a:ext>
                </a:extLst>
              </a:tr>
              <a:tr h="381063">
                <a:tc>
                  <a:txBody>
                    <a:bodyPr/>
                    <a:lstStyle/>
                    <a:p>
                      <a:pPr algn="ctr" fontAlgn="b"/>
                      <a:r>
                        <a:rPr lang="en-CA" sz="1050" u="none" strike="noStrike" dirty="0">
                          <a:effectLst/>
                        </a:rPr>
                        <a:t>1</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Norway</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3.09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83364135"/>
                  </a:ext>
                </a:extLst>
              </a:tr>
              <a:tr h="146562">
                <a:tc>
                  <a:txBody>
                    <a:bodyPr/>
                    <a:lstStyle/>
                    <a:p>
                      <a:pPr algn="ctr" fontAlgn="b"/>
                      <a:r>
                        <a:rPr lang="en-CA" sz="1050" u="none" strike="noStrike" dirty="0">
                          <a:effectLst/>
                        </a:rPr>
                        <a:t>2</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Switzerland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2.99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91163629"/>
                  </a:ext>
                </a:extLst>
              </a:tr>
              <a:tr h="478772">
                <a:tc>
                  <a:txBody>
                    <a:bodyPr/>
                    <a:lstStyle/>
                    <a:p>
                      <a:pPr algn="ctr" fontAlgn="b"/>
                      <a:r>
                        <a:rPr lang="en-CA" sz="1050" u="none" strike="noStrike" dirty="0">
                          <a:effectLst/>
                        </a:rPr>
                        <a:t>3</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Netherlands</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2.92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845625694"/>
                  </a:ext>
                </a:extLst>
              </a:tr>
              <a:tr h="146562">
                <a:tc>
                  <a:txBody>
                    <a:bodyPr/>
                    <a:lstStyle/>
                    <a:p>
                      <a:pPr algn="ctr" fontAlgn="b"/>
                      <a:r>
                        <a:rPr lang="en-CA" sz="1050" u="none" strike="noStrike" dirty="0">
                          <a:effectLst/>
                        </a:rPr>
                        <a:t>4</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Denmark</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2.87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498997601"/>
                  </a:ext>
                </a:extLst>
              </a:tr>
              <a:tr h="508084">
                <a:tc>
                  <a:txBody>
                    <a:bodyPr/>
                    <a:lstStyle/>
                    <a:p>
                      <a:pPr algn="ctr" fontAlgn="b"/>
                      <a:r>
                        <a:rPr lang="en-CA" sz="1050" u="none" strike="noStrike" dirty="0">
                          <a:effectLst/>
                        </a:rPr>
                        <a:t>5</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Canada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2.65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25475083"/>
                  </a:ext>
                </a:extLst>
              </a:tr>
              <a:tr h="146562">
                <a:tc>
                  <a:txBody>
                    <a:bodyPr/>
                    <a:lstStyle/>
                    <a:p>
                      <a:pPr algn="ctr" fontAlgn="b"/>
                      <a:r>
                        <a:rPr lang="en-CA" sz="1050" u="none" strike="noStrike" dirty="0">
                          <a:effectLst/>
                        </a:rPr>
                        <a:t>6</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Singapore</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2.60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33374520"/>
                  </a:ext>
                </a:extLst>
              </a:tr>
              <a:tr h="146562">
                <a:tc>
                  <a:txBody>
                    <a:bodyPr/>
                    <a:lstStyle/>
                    <a:p>
                      <a:pPr algn="ctr" fontAlgn="b"/>
                      <a:r>
                        <a:rPr lang="en-CA" sz="1050" u="none" strike="noStrike">
                          <a:effectLst/>
                        </a:rPr>
                        <a:t>7</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Sweden</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2.54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155184540"/>
                  </a:ext>
                </a:extLst>
              </a:tr>
              <a:tr h="146562">
                <a:tc>
                  <a:txBody>
                    <a:bodyPr/>
                    <a:lstStyle/>
                    <a:p>
                      <a:pPr algn="ctr" fontAlgn="b"/>
                      <a:r>
                        <a:rPr lang="en-CA" sz="1050" u="none" strike="noStrike">
                          <a:effectLst/>
                        </a:rPr>
                        <a:t>8</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a:effectLst/>
                        </a:rPr>
                        <a:t>Australia</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2.52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14431907"/>
                  </a:ext>
                </a:extLst>
              </a:tr>
              <a:tr h="146562">
                <a:tc>
                  <a:txBody>
                    <a:bodyPr/>
                    <a:lstStyle/>
                    <a:p>
                      <a:pPr algn="ctr" fontAlgn="b"/>
                      <a:r>
                        <a:rPr lang="en-CA" sz="1050" u="none" strike="noStrike">
                          <a:effectLst/>
                        </a:rPr>
                        <a:t>9</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Finland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2.46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51203130"/>
                  </a:ext>
                </a:extLst>
              </a:tr>
              <a:tr h="146562">
                <a:tc>
                  <a:txBody>
                    <a:bodyPr/>
                    <a:lstStyle/>
                    <a:p>
                      <a:pPr algn="ctr" fontAlgn="b"/>
                      <a:r>
                        <a:rPr lang="en-CA" sz="1050" u="none" strike="noStrike" dirty="0">
                          <a:effectLst/>
                        </a:rPr>
                        <a:t>10</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Hong Kong</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2.33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96679594"/>
                  </a:ext>
                </a:extLst>
              </a:tr>
              <a:tr h="146562">
                <a:tc>
                  <a:txBody>
                    <a:bodyPr/>
                    <a:lstStyle/>
                    <a:p>
                      <a:pPr algn="ctr" fontAlgn="b"/>
                      <a:r>
                        <a:rPr lang="en-CA" sz="1050" u="none" strike="noStrike" dirty="0">
                          <a:effectLst/>
                        </a:rPr>
                        <a:t>11</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a:effectLst/>
                        </a:rPr>
                        <a:t>Japan</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2.30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96183260"/>
                  </a:ext>
                </a:extLst>
              </a:tr>
              <a:tr h="146562">
                <a:tc>
                  <a:txBody>
                    <a:bodyPr/>
                    <a:lstStyle/>
                    <a:p>
                      <a:pPr algn="ctr" fontAlgn="b"/>
                      <a:r>
                        <a:rPr lang="en-CA" sz="1050" u="none" strike="noStrike">
                          <a:effectLst/>
                        </a:rPr>
                        <a:t>12</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Austria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2.28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978204276"/>
                  </a:ext>
                </a:extLst>
              </a:tr>
              <a:tr h="146562">
                <a:tc>
                  <a:txBody>
                    <a:bodyPr/>
                    <a:lstStyle/>
                    <a:p>
                      <a:pPr algn="ctr" fontAlgn="b"/>
                      <a:r>
                        <a:rPr lang="en-CA" sz="1050" u="none" strike="noStrike" dirty="0">
                          <a:effectLst/>
                        </a:rPr>
                        <a:t>13</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Germany</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2.23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82532323"/>
                  </a:ext>
                </a:extLst>
              </a:tr>
              <a:tr h="146562">
                <a:tc>
                  <a:txBody>
                    <a:bodyPr/>
                    <a:lstStyle/>
                    <a:p>
                      <a:pPr algn="ctr" fontAlgn="b"/>
                      <a:r>
                        <a:rPr lang="en-CA" sz="1050" u="none" strike="noStrike">
                          <a:effectLst/>
                        </a:rPr>
                        <a:t>14</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United States</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2.01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069695741"/>
                  </a:ext>
                </a:extLst>
              </a:tr>
              <a:tr h="146562">
                <a:tc>
                  <a:txBody>
                    <a:bodyPr/>
                    <a:lstStyle/>
                    <a:p>
                      <a:pPr algn="ctr" fontAlgn="b"/>
                      <a:r>
                        <a:rPr lang="en-CA" sz="1050" u="none" strike="noStrike" dirty="0">
                          <a:effectLst/>
                        </a:rPr>
                        <a:t>15</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South Korea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1.97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300208483"/>
                  </a:ext>
                </a:extLst>
              </a:tr>
              <a:tr h="146562">
                <a:tc>
                  <a:txBody>
                    <a:bodyPr/>
                    <a:lstStyle/>
                    <a:p>
                      <a:pPr algn="ctr" fontAlgn="b"/>
                      <a:r>
                        <a:rPr lang="en-CA" sz="1050" u="none" strike="noStrike">
                          <a:effectLst/>
                        </a:rPr>
                        <a:t>16</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Belgium</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1.95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94552238"/>
                  </a:ext>
                </a:extLst>
              </a:tr>
              <a:tr h="146562">
                <a:tc>
                  <a:txBody>
                    <a:bodyPr/>
                    <a:lstStyle/>
                    <a:p>
                      <a:pPr algn="ctr" fontAlgn="b"/>
                      <a:r>
                        <a:rPr lang="en-CA" sz="1050" u="none" strike="noStrike">
                          <a:effectLst/>
                        </a:rPr>
                        <a:t>17</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New Zealand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1.94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777318779"/>
                  </a:ext>
                </a:extLst>
              </a:tr>
              <a:tr h="146562">
                <a:tc>
                  <a:txBody>
                    <a:bodyPr/>
                    <a:lstStyle/>
                    <a:p>
                      <a:pPr algn="ctr" fontAlgn="b"/>
                      <a:r>
                        <a:rPr lang="en-CA" sz="1050" u="none" strike="noStrike">
                          <a:effectLst/>
                        </a:rPr>
                        <a:t>18</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United Kingdom</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1.84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4852529"/>
                  </a:ext>
                </a:extLst>
              </a:tr>
              <a:tr h="146562">
                <a:tc>
                  <a:txBody>
                    <a:bodyPr/>
                    <a:lstStyle/>
                    <a:p>
                      <a:pPr algn="ctr" fontAlgn="b"/>
                      <a:r>
                        <a:rPr lang="en-CA" sz="1050" u="none" strike="noStrike" dirty="0">
                          <a:effectLst/>
                        </a:rPr>
                        <a:t>19</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France</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1.83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29225117"/>
                  </a:ext>
                </a:extLst>
              </a:tr>
              <a:tr h="146562">
                <a:tc>
                  <a:txBody>
                    <a:bodyPr/>
                    <a:lstStyle/>
                    <a:p>
                      <a:pPr algn="ctr" fontAlgn="b"/>
                      <a:r>
                        <a:rPr lang="en-CA" sz="1050" u="none" strike="noStrike">
                          <a:effectLst/>
                        </a:rPr>
                        <a:t>20</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Kuwait</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1.81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26904488"/>
                  </a:ext>
                </a:extLst>
              </a:tr>
              <a:tr h="146562">
                <a:tc>
                  <a:txBody>
                    <a:bodyPr/>
                    <a:lstStyle/>
                    <a:p>
                      <a:pPr algn="ctr" fontAlgn="b"/>
                      <a:r>
                        <a:rPr lang="en-CA" sz="1050" u="none" strike="noStrike" dirty="0">
                          <a:effectLst/>
                        </a:rPr>
                        <a:t>21</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Malaysia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1.78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60455334"/>
                  </a:ext>
                </a:extLst>
              </a:tr>
              <a:tr h="146562">
                <a:tc>
                  <a:txBody>
                    <a:bodyPr/>
                    <a:lstStyle/>
                    <a:p>
                      <a:pPr algn="ctr" fontAlgn="b"/>
                      <a:r>
                        <a:rPr lang="en-CA" sz="1050" u="none" strike="noStrike" dirty="0">
                          <a:effectLst/>
                        </a:rPr>
                        <a:t>22</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Ireland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1.71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572214702"/>
                  </a:ext>
                </a:extLst>
              </a:tr>
              <a:tr h="146562">
                <a:tc>
                  <a:txBody>
                    <a:bodyPr/>
                    <a:lstStyle/>
                    <a:p>
                      <a:pPr algn="ctr" fontAlgn="b"/>
                      <a:r>
                        <a:rPr lang="en-CA" sz="1050" u="none" strike="noStrike">
                          <a:effectLst/>
                        </a:rPr>
                        <a:t>23</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Thailand</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1.69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62716100"/>
                  </a:ext>
                </a:extLst>
              </a:tr>
              <a:tr h="146562">
                <a:tc>
                  <a:txBody>
                    <a:bodyPr/>
                    <a:lstStyle/>
                    <a:p>
                      <a:pPr algn="ctr" fontAlgn="b"/>
                      <a:r>
                        <a:rPr lang="en-CA" sz="1050" u="none" strike="noStrike" dirty="0">
                          <a:effectLst/>
                        </a:rPr>
                        <a:t>24</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a:effectLst/>
                        </a:rPr>
                        <a:t>China</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1.65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117270756"/>
                  </a:ext>
                </a:extLst>
              </a:tr>
              <a:tr h="146562">
                <a:tc>
                  <a:txBody>
                    <a:bodyPr/>
                    <a:lstStyle/>
                    <a:p>
                      <a:pPr algn="ctr" fontAlgn="b"/>
                      <a:r>
                        <a:rPr lang="en-CA" sz="1050" u="none" strike="noStrike" dirty="0">
                          <a:effectLst/>
                        </a:rPr>
                        <a:t>25</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Taiwan</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1.57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87239743"/>
                  </a:ext>
                </a:extLst>
              </a:tr>
              <a:tr h="146562">
                <a:tc>
                  <a:txBody>
                    <a:bodyPr/>
                    <a:lstStyle/>
                    <a:p>
                      <a:pPr algn="ctr" fontAlgn="b"/>
                      <a:r>
                        <a:rPr lang="en-CA" sz="1050" u="none" strike="noStrike" dirty="0">
                          <a:effectLst/>
                        </a:rPr>
                        <a:t>26</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Czech Republic</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1.56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504681100"/>
                  </a:ext>
                </a:extLst>
              </a:tr>
              <a:tr h="146562">
                <a:tc>
                  <a:txBody>
                    <a:bodyPr/>
                    <a:lstStyle/>
                    <a:p>
                      <a:pPr algn="ctr" fontAlgn="b"/>
                      <a:r>
                        <a:rPr lang="en-CA" sz="1050" u="none" strike="noStrike" dirty="0">
                          <a:effectLst/>
                        </a:rPr>
                        <a:t>27</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Israel</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1.51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72399583"/>
                  </a:ext>
                </a:extLst>
              </a:tr>
              <a:tr h="146562">
                <a:tc>
                  <a:txBody>
                    <a:bodyPr/>
                    <a:lstStyle/>
                    <a:p>
                      <a:pPr algn="ctr" fontAlgn="b"/>
                      <a:r>
                        <a:rPr lang="en-CA" sz="1050" u="none" strike="noStrike" dirty="0">
                          <a:effectLst/>
                        </a:rPr>
                        <a:t>28</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Saudi Arabia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1.45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68906855"/>
                  </a:ext>
                </a:extLst>
              </a:tr>
              <a:tr h="146562">
                <a:tc>
                  <a:txBody>
                    <a:bodyPr/>
                    <a:lstStyle/>
                    <a:p>
                      <a:pPr algn="ctr" fontAlgn="b"/>
                      <a:r>
                        <a:rPr lang="en-CA" sz="1050" u="none" strike="noStrike" dirty="0">
                          <a:effectLst/>
                        </a:rPr>
                        <a:t>29</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Italy</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1.37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936274644"/>
                  </a:ext>
                </a:extLst>
              </a:tr>
              <a:tr h="146562">
                <a:tc>
                  <a:txBody>
                    <a:bodyPr/>
                    <a:lstStyle/>
                    <a:p>
                      <a:pPr algn="ctr" fontAlgn="b"/>
                      <a:r>
                        <a:rPr lang="en-CA" sz="1050" u="none" strike="noStrike" dirty="0">
                          <a:effectLst/>
                        </a:rPr>
                        <a:t>30</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United Arab Emirates</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1.32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49096796"/>
                  </a:ext>
                </a:extLst>
              </a:tr>
              <a:tr h="146562">
                <a:tc>
                  <a:txBody>
                    <a:bodyPr/>
                    <a:lstStyle/>
                    <a:p>
                      <a:pPr algn="ctr" fontAlgn="b"/>
                      <a:r>
                        <a:rPr lang="en-CA" sz="1050" u="none" strike="noStrike">
                          <a:effectLst/>
                        </a:rPr>
                        <a:t>31</a:t>
                      </a:r>
                      <a:endParaRPr lang="en-CA" sz="1050" b="0" i="0" u="none" strike="noStrike">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Mexico</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1.25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56048407"/>
                  </a:ext>
                </a:extLst>
              </a:tr>
              <a:tr h="146562">
                <a:tc>
                  <a:txBody>
                    <a:bodyPr/>
                    <a:lstStyle/>
                    <a:p>
                      <a:pPr algn="ctr" fontAlgn="b"/>
                      <a:r>
                        <a:rPr lang="en-CA" sz="1050" u="none" strike="noStrike" dirty="0">
                          <a:effectLst/>
                        </a:rPr>
                        <a:t>32</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Spain</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1.19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216277667"/>
                  </a:ext>
                </a:extLst>
              </a:tr>
              <a:tr h="167897">
                <a:tc>
                  <a:txBody>
                    <a:bodyPr/>
                    <a:lstStyle/>
                    <a:p>
                      <a:pPr algn="ctr" fontAlgn="b"/>
                      <a:r>
                        <a:rPr lang="en-CA" sz="1050" u="none" strike="noStrike" dirty="0">
                          <a:effectLst/>
                        </a:rPr>
                        <a:t>33</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Brazil</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a:effectLst/>
                        </a:rPr>
                        <a:t>        1.19 </a:t>
                      </a:r>
                      <a:endParaRPr lang="en-CA" sz="105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23694158"/>
                  </a:ext>
                </a:extLst>
              </a:tr>
              <a:tr h="0">
                <a:tc>
                  <a:txBody>
                    <a:bodyPr/>
                    <a:lstStyle/>
                    <a:p>
                      <a:pPr algn="ctr" fontAlgn="b"/>
                      <a:r>
                        <a:rPr lang="en-CA" sz="1050" u="none" strike="noStrike" dirty="0">
                          <a:effectLst/>
                        </a:rPr>
                        <a:t>34</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lvl="2" algn="l" fontAlgn="b"/>
                      <a:r>
                        <a:rPr lang="en-CA" sz="1050" u="none" strike="noStrike" dirty="0">
                          <a:effectLst/>
                        </a:rPr>
                        <a:t>Slovenia</a:t>
                      </a:r>
                      <a:endParaRPr lang="en-CA" sz="105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050" u="none" strike="noStrike" dirty="0">
                          <a:effectLst/>
                        </a:rPr>
                        <a:t>        1.12 </a:t>
                      </a:r>
                      <a:endParaRPr lang="en-CA" sz="105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05504119"/>
                  </a:ext>
                </a:extLst>
              </a:tr>
            </a:tbl>
          </a:graphicData>
        </a:graphic>
      </p:graphicFrame>
      <p:pic>
        <p:nvPicPr>
          <p:cNvPr id="6" name="Picture 5" descr="2,578 Slovenia Flag Stock Photos, Pictures &amp; Royalty-Free Images - iStock">
            <a:extLst>
              <a:ext uri="{FF2B5EF4-FFF2-40B4-BE49-F238E27FC236}">
                <a16:creationId xmlns:a16="http://schemas.microsoft.com/office/drawing/2014/main" id="{0BA2C6E1-CA32-3CB0-D34B-31115D53B97D}"/>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0793" y="7955134"/>
            <a:ext cx="1008883" cy="57747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A2F75150-6E74-000F-D04F-E6BA8C75DDA2}"/>
              </a:ext>
            </a:extLst>
          </p:cNvPr>
          <p:cNvGraphicFramePr>
            <a:graphicFrameLocks noGrp="1"/>
          </p:cNvGraphicFramePr>
          <p:nvPr>
            <p:extLst>
              <p:ext uri="{D42A27DB-BD31-4B8C-83A1-F6EECF244321}">
                <p14:modId xmlns:p14="http://schemas.microsoft.com/office/powerpoint/2010/main" val="3600600127"/>
              </p:ext>
            </p:extLst>
          </p:nvPr>
        </p:nvGraphicFramePr>
        <p:xfrm>
          <a:off x="8181012" y="1538279"/>
          <a:ext cx="4156762" cy="6705593"/>
        </p:xfrm>
        <a:graphic>
          <a:graphicData uri="http://schemas.openxmlformats.org/drawingml/2006/table">
            <a:tbl>
              <a:tblPr>
                <a:tableStyleId>{5940675A-B579-460E-94D1-54222C63F5DA}</a:tableStyleId>
              </a:tblPr>
              <a:tblGrid>
                <a:gridCol w="1053315">
                  <a:extLst>
                    <a:ext uri="{9D8B030D-6E8A-4147-A177-3AD203B41FA5}">
                      <a16:colId xmlns:a16="http://schemas.microsoft.com/office/drawing/2014/main" val="2686712898"/>
                    </a:ext>
                  </a:extLst>
                </a:gridCol>
                <a:gridCol w="2050132">
                  <a:extLst>
                    <a:ext uri="{9D8B030D-6E8A-4147-A177-3AD203B41FA5}">
                      <a16:colId xmlns:a16="http://schemas.microsoft.com/office/drawing/2014/main" val="723371365"/>
                    </a:ext>
                  </a:extLst>
                </a:gridCol>
                <a:gridCol w="1053315">
                  <a:extLst>
                    <a:ext uri="{9D8B030D-6E8A-4147-A177-3AD203B41FA5}">
                      <a16:colId xmlns:a16="http://schemas.microsoft.com/office/drawing/2014/main" val="3899536022"/>
                    </a:ext>
                  </a:extLst>
                </a:gridCol>
              </a:tblGrid>
              <a:tr h="989930">
                <a:tc>
                  <a:txBody>
                    <a:bodyPr/>
                    <a:lstStyle/>
                    <a:p>
                      <a:pPr algn="l" fontAlgn="b"/>
                      <a:r>
                        <a:rPr lang="en-CA" sz="900" u="none" strike="noStrike">
                          <a:effectLst/>
                        </a:rPr>
                        <a:t>Ranked in the Prosperity Index</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Country</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dirty="0">
                          <a:effectLst/>
                        </a:rPr>
                        <a:t> </a:t>
                      </a:r>
                      <a:r>
                        <a:rPr lang="en-CA" sz="1000" u="none" strike="noStrike" dirty="0">
                          <a:effectLst/>
                        </a:rPr>
                        <a:t>Entrepreneurship and Opportunity Sub-Index Scores </a:t>
                      </a:r>
                      <a:endParaRPr lang="en-CA" sz="9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35872017"/>
                  </a:ext>
                </a:extLst>
              </a:tr>
              <a:tr h="459611">
                <a:tc>
                  <a:txBody>
                    <a:bodyPr/>
                    <a:lstStyle/>
                    <a:p>
                      <a:pPr algn="ctr" fontAlgn="b"/>
                      <a:r>
                        <a:rPr lang="en-CA" sz="900" u="none" strike="noStrike" dirty="0">
                          <a:effectLst/>
                        </a:rPr>
                        <a:t>1</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Denmark</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3.70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188354884"/>
                  </a:ext>
                </a:extLst>
              </a:tr>
              <a:tr h="176773">
                <a:tc>
                  <a:txBody>
                    <a:bodyPr/>
                    <a:lstStyle/>
                    <a:p>
                      <a:pPr algn="ctr" fontAlgn="b"/>
                      <a:r>
                        <a:rPr lang="en-CA" sz="900" u="none" strike="noStrike">
                          <a:effectLst/>
                        </a:rPr>
                        <a:t>2</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Sweden</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3.60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05055770"/>
                  </a:ext>
                </a:extLst>
              </a:tr>
              <a:tr h="577459">
                <a:tc>
                  <a:txBody>
                    <a:bodyPr/>
                    <a:lstStyle/>
                    <a:p>
                      <a:pPr algn="ctr" fontAlgn="b"/>
                      <a:r>
                        <a:rPr lang="en-CA" sz="900" u="none" strike="noStrike" dirty="0">
                          <a:effectLst/>
                        </a:rPr>
                        <a:t>3</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United States</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3.45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65787971"/>
                  </a:ext>
                </a:extLst>
              </a:tr>
              <a:tr h="176773">
                <a:tc>
                  <a:txBody>
                    <a:bodyPr/>
                    <a:lstStyle/>
                    <a:p>
                      <a:pPr algn="ctr" fontAlgn="b"/>
                      <a:r>
                        <a:rPr lang="en-CA" sz="900" u="none" strike="noStrike" dirty="0">
                          <a:effectLst/>
                        </a:rPr>
                        <a:t>4</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Finland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3.41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16621021"/>
                  </a:ext>
                </a:extLst>
              </a:tr>
              <a:tr h="612814">
                <a:tc>
                  <a:txBody>
                    <a:bodyPr/>
                    <a:lstStyle/>
                    <a:p>
                      <a:pPr algn="ctr" fontAlgn="b"/>
                      <a:r>
                        <a:rPr lang="en-CA" sz="900" u="none" strike="noStrike" dirty="0">
                          <a:effectLst/>
                        </a:rPr>
                        <a:t>5</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United Kingdom</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3.31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862271754"/>
                  </a:ext>
                </a:extLst>
              </a:tr>
              <a:tr h="176773">
                <a:tc>
                  <a:txBody>
                    <a:bodyPr/>
                    <a:lstStyle/>
                    <a:p>
                      <a:pPr algn="ctr" fontAlgn="b"/>
                      <a:r>
                        <a:rPr lang="en-CA" sz="900" u="none" strike="noStrike" dirty="0">
                          <a:effectLst/>
                        </a:rPr>
                        <a:t>6</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Norway</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3.24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75616841"/>
                  </a:ext>
                </a:extLst>
              </a:tr>
              <a:tr h="176773">
                <a:tc>
                  <a:txBody>
                    <a:bodyPr/>
                    <a:lstStyle/>
                    <a:p>
                      <a:pPr algn="ctr" fontAlgn="b"/>
                      <a:r>
                        <a:rPr lang="en-CA" sz="900" u="none" strike="noStrike">
                          <a:effectLst/>
                        </a:rPr>
                        <a:t>7</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Ireland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3.20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0576107"/>
                  </a:ext>
                </a:extLst>
              </a:tr>
              <a:tr h="176773">
                <a:tc>
                  <a:txBody>
                    <a:bodyPr/>
                    <a:lstStyle/>
                    <a:p>
                      <a:pPr algn="ctr" fontAlgn="b"/>
                      <a:r>
                        <a:rPr lang="en-CA" sz="900" u="none" strike="noStrike" dirty="0">
                          <a:effectLst/>
                        </a:rPr>
                        <a:t>8</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Singapore</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3.18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79535609"/>
                  </a:ext>
                </a:extLst>
              </a:tr>
              <a:tr h="176773">
                <a:tc>
                  <a:txBody>
                    <a:bodyPr/>
                    <a:lstStyle/>
                    <a:p>
                      <a:pPr algn="ctr" fontAlgn="b"/>
                      <a:r>
                        <a:rPr lang="en-CA" sz="900" u="none" strike="noStrike">
                          <a:effectLst/>
                        </a:rPr>
                        <a:t>9</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Iceland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3.18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248248647"/>
                  </a:ext>
                </a:extLst>
              </a:tr>
              <a:tr h="176773">
                <a:tc>
                  <a:txBody>
                    <a:bodyPr/>
                    <a:lstStyle/>
                    <a:p>
                      <a:pPr algn="ctr" fontAlgn="b"/>
                      <a:r>
                        <a:rPr lang="en-CA" sz="900" u="none" strike="noStrike">
                          <a:effectLst/>
                        </a:rPr>
                        <a:t>10</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Canada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3.16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040721238"/>
                  </a:ext>
                </a:extLst>
              </a:tr>
              <a:tr h="176773">
                <a:tc>
                  <a:txBody>
                    <a:bodyPr/>
                    <a:lstStyle/>
                    <a:p>
                      <a:pPr algn="ctr" fontAlgn="b"/>
                      <a:r>
                        <a:rPr lang="en-CA" sz="900" u="none" strike="noStrike">
                          <a:effectLst/>
                        </a:rPr>
                        <a:t>11</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Switzerland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3.14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499211307"/>
                  </a:ext>
                </a:extLst>
              </a:tr>
              <a:tr h="176773">
                <a:tc>
                  <a:txBody>
                    <a:bodyPr/>
                    <a:lstStyle/>
                    <a:p>
                      <a:pPr algn="ctr" fontAlgn="b"/>
                      <a:r>
                        <a:rPr lang="en-CA" sz="900" u="none" strike="noStrike">
                          <a:effectLst/>
                        </a:rPr>
                        <a:t>12</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Netherlands</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3.08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424982549"/>
                  </a:ext>
                </a:extLst>
              </a:tr>
              <a:tr h="176773">
                <a:tc>
                  <a:txBody>
                    <a:bodyPr/>
                    <a:lstStyle/>
                    <a:p>
                      <a:pPr algn="ctr" fontAlgn="b"/>
                      <a:r>
                        <a:rPr lang="en-CA" sz="900" u="none" strike="noStrike" dirty="0">
                          <a:effectLst/>
                        </a:rPr>
                        <a:t>13</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Australia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3.05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50156898"/>
                  </a:ext>
                </a:extLst>
              </a:tr>
              <a:tr h="176773">
                <a:tc>
                  <a:txBody>
                    <a:bodyPr/>
                    <a:lstStyle/>
                    <a:p>
                      <a:pPr algn="ctr" fontAlgn="b"/>
                      <a:r>
                        <a:rPr lang="en-CA" sz="900" u="none" strike="noStrike">
                          <a:effectLst/>
                        </a:rPr>
                        <a:t>14</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New Zealand</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2.92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725071412"/>
                  </a:ext>
                </a:extLst>
              </a:tr>
              <a:tr h="176773">
                <a:tc>
                  <a:txBody>
                    <a:bodyPr/>
                    <a:lstStyle/>
                    <a:p>
                      <a:pPr algn="ctr" fontAlgn="b"/>
                      <a:r>
                        <a:rPr lang="en-CA" sz="900" u="none" strike="noStrike">
                          <a:effectLst/>
                        </a:rPr>
                        <a:t>15</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Germany</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2.80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32369200"/>
                  </a:ext>
                </a:extLst>
              </a:tr>
              <a:tr h="176773">
                <a:tc>
                  <a:txBody>
                    <a:bodyPr/>
                    <a:lstStyle/>
                    <a:p>
                      <a:pPr algn="ctr" fontAlgn="b"/>
                      <a:r>
                        <a:rPr lang="en-CA" sz="900" u="none" strike="noStrike" dirty="0">
                          <a:effectLst/>
                        </a:rPr>
                        <a:t>16</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Austria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2.53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796426193"/>
                  </a:ext>
                </a:extLst>
              </a:tr>
              <a:tr h="176773">
                <a:tc>
                  <a:txBody>
                    <a:bodyPr/>
                    <a:lstStyle/>
                    <a:p>
                      <a:pPr algn="ctr" fontAlgn="b"/>
                      <a:r>
                        <a:rPr lang="en-CA" sz="900" u="none" strike="noStrike" dirty="0">
                          <a:effectLst/>
                        </a:rPr>
                        <a:t>17</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Hong Kong</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2.37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09060001"/>
                  </a:ext>
                </a:extLst>
              </a:tr>
              <a:tr h="176773">
                <a:tc>
                  <a:txBody>
                    <a:bodyPr/>
                    <a:lstStyle/>
                    <a:p>
                      <a:pPr algn="ctr" fontAlgn="b"/>
                      <a:r>
                        <a:rPr lang="en-CA" sz="900" u="none" strike="noStrike" dirty="0">
                          <a:effectLst/>
                        </a:rPr>
                        <a:t>18</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South Korea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2.32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53019862"/>
                  </a:ext>
                </a:extLst>
              </a:tr>
              <a:tr h="176773">
                <a:tc>
                  <a:txBody>
                    <a:bodyPr/>
                    <a:lstStyle/>
                    <a:p>
                      <a:pPr algn="ctr" fontAlgn="b"/>
                      <a:r>
                        <a:rPr lang="en-CA" sz="900" u="none" strike="noStrike" dirty="0">
                          <a:effectLst/>
                        </a:rPr>
                        <a:t>19</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Japan</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2.20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861973432"/>
                  </a:ext>
                </a:extLst>
              </a:tr>
              <a:tr h="176773">
                <a:tc>
                  <a:txBody>
                    <a:bodyPr/>
                    <a:lstStyle/>
                    <a:p>
                      <a:pPr algn="ctr" fontAlgn="b"/>
                      <a:r>
                        <a:rPr lang="en-CA" sz="900" u="none" strike="noStrike" dirty="0">
                          <a:effectLst/>
                        </a:rPr>
                        <a:t>20</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France</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2.14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04617959"/>
                  </a:ext>
                </a:extLst>
              </a:tr>
              <a:tr h="176773">
                <a:tc>
                  <a:txBody>
                    <a:bodyPr/>
                    <a:lstStyle/>
                    <a:p>
                      <a:pPr algn="ctr" fontAlgn="b"/>
                      <a:r>
                        <a:rPr lang="en-CA" sz="900" u="none" strike="noStrike" dirty="0">
                          <a:effectLst/>
                        </a:rPr>
                        <a:t>21</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Belgium</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2.05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99189328"/>
                  </a:ext>
                </a:extLst>
              </a:tr>
              <a:tr h="176773">
                <a:tc>
                  <a:txBody>
                    <a:bodyPr/>
                    <a:lstStyle/>
                    <a:p>
                      <a:pPr algn="ctr" fontAlgn="b"/>
                      <a:r>
                        <a:rPr lang="en-CA" sz="900" u="none" strike="noStrike" dirty="0">
                          <a:effectLst/>
                        </a:rPr>
                        <a:t>22</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Taiwan</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2.01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263746150"/>
                  </a:ext>
                </a:extLst>
              </a:tr>
              <a:tr h="176773">
                <a:tc>
                  <a:txBody>
                    <a:bodyPr/>
                    <a:lstStyle/>
                    <a:p>
                      <a:pPr algn="ctr" fontAlgn="b"/>
                      <a:r>
                        <a:rPr lang="en-CA" sz="900" u="none" strike="noStrike" dirty="0">
                          <a:effectLst/>
                        </a:rPr>
                        <a:t>23</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Estonia</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1.91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429973321"/>
                  </a:ext>
                </a:extLst>
              </a:tr>
              <a:tr h="176773">
                <a:tc>
                  <a:txBody>
                    <a:bodyPr/>
                    <a:lstStyle/>
                    <a:p>
                      <a:pPr algn="ctr" fontAlgn="b"/>
                      <a:r>
                        <a:rPr lang="en-CA" sz="900" u="none" strike="noStrike" dirty="0">
                          <a:effectLst/>
                        </a:rPr>
                        <a:t>24</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United Arab Emirates</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1.87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16296407"/>
                  </a:ext>
                </a:extLst>
              </a:tr>
              <a:tr h="176773">
                <a:tc>
                  <a:txBody>
                    <a:bodyPr/>
                    <a:lstStyle/>
                    <a:p>
                      <a:pPr algn="ctr" fontAlgn="b"/>
                      <a:r>
                        <a:rPr lang="en-CA" sz="900" u="none" strike="noStrike" dirty="0">
                          <a:effectLst/>
                        </a:rPr>
                        <a:t>25</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Israel</a:t>
                      </a:r>
                      <a:endParaRPr lang="en-CA" sz="9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a:effectLst/>
                        </a:rPr>
                        <a:t>        1.81 </a:t>
                      </a:r>
                      <a:endParaRPr lang="en-CA" sz="9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49017014"/>
                  </a:ext>
                </a:extLst>
              </a:tr>
              <a:tr h="176773">
                <a:tc>
                  <a:txBody>
                    <a:bodyPr/>
                    <a:lstStyle/>
                    <a:p>
                      <a:pPr algn="ctr" fontAlgn="b"/>
                      <a:r>
                        <a:rPr lang="en-CA" sz="900" u="none" strike="noStrike" dirty="0">
                          <a:effectLst/>
                        </a:rPr>
                        <a:t>26</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dirty="0">
                          <a:effectLst/>
                        </a:rPr>
                        <a:t>Slovenia</a:t>
                      </a:r>
                      <a:endParaRPr lang="en-CA" sz="9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900" u="none" strike="noStrike" dirty="0">
                          <a:effectLst/>
                        </a:rPr>
                        <a:t>        1.67 </a:t>
                      </a:r>
                      <a:endParaRPr lang="en-CA" sz="9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25214729"/>
                  </a:ext>
                </a:extLst>
              </a:tr>
            </a:tbl>
          </a:graphicData>
        </a:graphic>
      </p:graphicFrame>
      <p:sp>
        <p:nvSpPr>
          <p:cNvPr id="8" name="Right Arrow 7">
            <a:extLst>
              <a:ext uri="{FF2B5EF4-FFF2-40B4-BE49-F238E27FC236}">
                <a16:creationId xmlns:a16="http://schemas.microsoft.com/office/drawing/2014/main" id="{1C8F0964-F85D-9BC2-F275-76E69B4BDEA5}"/>
              </a:ext>
            </a:extLst>
          </p:cNvPr>
          <p:cNvSpPr/>
          <p:nvPr/>
        </p:nvSpPr>
        <p:spPr>
          <a:xfrm>
            <a:off x="6833502" y="8023435"/>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9" name="Picture 8" descr="2,578 Slovenia Flag Stock Photos, Pictures &amp; Royalty-Free Images - iStock">
            <a:extLst>
              <a:ext uri="{FF2B5EF4-FFF2-40B4-BE49-F238E27FC236}">
                <a16:creationId xmlns:a16="http://schemas.microsoft.com/office/drawing/2014/main" id="{76CBCD3F-850D-E619-77F7-CAC2179B04B6}"/>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66032" y="7821941"/>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3BEEF8-9237-79B8-9CF9-97867FCFA789}"/>
              </a:ext>
            </a:extLst>
          </p:cNvPr>
          <p:cNvSpPr txBox="1"/>
          <p:nvPr/>
        </p:nvSpPr>
        <p:spPr>
          <a:xfrm>
            <a:off x="1724147" y="796165"/>
            <a:ext cx="448008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solidFill>
                  <a:srgbClr val="7030A0"/>
                </a:solidFill>
                <a:latin typeface="Avenir Book" panose="02000503020000020003" pitchFamily="2" charset="0"/>
              </a:rPr>
              <a:t>Economic Index</a:t>
            </a:r>
            <a:endParaRPr kumimoji="0" lang="en-US" sz="2400" b="0" i="0" u="none" strike="noStrike" cap="none" spc="0" normalizeH="0" baseline="0" dirty="0">
              <a:ln>
                <a:noFill/>
              </a:ln>
              <a:solidFill>
                <a:srgbClr val="7030A0"/>
              </a:solidFill>
              <a:effectLst/>
              <a:uFillTx/>
              <a:latin typeface="Avenir Book" panose="02000503020000020003" pitchFamily="2" charset="0"/>
              <a:sym typeface="Chalkboard"/>
            </a:endParaRPr>
          </a:p>
        </p:txBody>
      </p:sp>
      <p:sp>
        <p:nvSpPr>
          <p:cNvPr id="11" name="TextBox 10">
            <a:extLst>
              <a:ext uri="{FF2B5EF4-FFF2-40B4-BE49-F238E27FC236}">
                <a16:creationId xmlns:a16="http://schemas.microsoft.com/office/drawing/2014/main" id="{7880F4A6-D36F-ED9C-0CB3-D85242125466}"/>
              </a:ext>
            </a:extLst>
          </p:cNvPr>
          <p:cNvSpPr txBox="1"/>
          <p:nvPr/>
        </p:nvSpPr>
        <p:spPr>
          <a:xfrm>
            <a:off x="8181012" y="731519"/>
            <a:ext cx="4480089"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solidFill>
                  <a:schemeClr val="accent1">
                    <a:lumMod val="60000"/>
                    <a:lumOff val="40000"/>
                  </a:schemeClr>
                </a:solidFill>
                <a:latin typeface="Avenir Book" panose="02000503020000020003" pitchFamily="2" charset="0"/>
              </a:rPr>
              <a:t>Entrepreneurship and Opportunity Index</a:t>
            </a:r>
            <a:endParaRPr kumimoji="0" lang="en-US" sz="2400" b="0" i="0" u="none" strike="noStrike" cap="none" spc="0" normalizeH="0" baseline="0" dirty="0">
              <a:ln>
                <a:noFill/>
              </a:ln>
              <a:solidFill>
                <a:schemeClr val="accent1">
                  <a:lumMod val="60000"/>
                  <a:lumOff val="40000"/>
                </a:schemeClr>
              </a:solidFill>
              <a:effectLst/>
              <a:uFillTx/>
              <a:latin typeface="Avenir Book" panose="02000503020000020003" pitchFamily="2" charset="0"/>
              <a:sym typeface="Chalkboard"/>
            </a:endParaRPr>
          </a:p>
        </p:txBody>
      </p:sp>
      <p:sp>
        <p:nvSpPr>
          <p:cNvPr id="13" name="TextBox 12">
            <a:extLst>
              <a:ext uri="{FF2B5EF4-FFF2-40B4-BE49-F238E27FC236}">
                <a16:creationId xmlns:a16="http://schemas.microsoft.com/office/drawing/2014/main" id="{DC12D6F8-FF02-CE7A-76C9-93CD246817FD}"/>
              </a:ext>
            </a:extLst>
          </p:cNvPr>
          <p:cNvSpPr txBox="1"/>
          <p:nvPr/>
        </p:nvSpPr>
        <p:spPr>
          <a:xfrm>
            <a:off x="1724147" y="8504478"/>
            <a:ext cx="5607073" cy="830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The Economy sub-index measures countries; performances in four areas that are essential to promoting prosperity: macroeconomic policies, economic  satisfaction and expectations, foundation for growth, and financial sector efficiency.</a:t>
            </a:r>
          </a:p>
        </p:txBody>
      </p:sp>
      <p:sp>
        <p:nvSpPr>
          <p:cNvPr id="14" name="TextBox 13">
            <a:extLst>
              <a:ext uri="{FF2B5EF4-FFF2-40B4-BE49-F238E27FC236}">
                <a16:creationId xmlns:a16="http://schemas.microsoft.com/office/drawing/2014/main" id="{DCA3D569-F133-B48D-1DCF-D28C3FC27CE4}"/>
              </a:ext>
            </a:extLst>
          </p:cNvPr>
          <p:cNvSpPr txBox="1"/>
          <p:nvPr/>
        </p:nvSpPr>
        <p:spPr>
          <a:xfrm>
            <a:off x="3173111" y="9252481"/>
            <a:ext cx="2810065"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050" dirty="0">
                <a:latin typeface="Avenir Book" panose="02000503020000020003" pitchFamily="2" charset="0"/>
              </a:rPr>
              <a:t>Source: </a:t>
            </a:r>
            <a:r>
              <a:rPr lang="en-CA" sz="1050" b="0" i="0" dirty="0">
                <a:solidFill>
                  <a:srgbClr val="202122"/>
                </a:solidFill>
                <a:effectLst/>
                <a:latin typeface="Avenir Book" panose="02000503020000020003" pitchFamily="2" charset="0"/>
              </a:rPr>
              <a:t>The </a:t>
            </a:r>
            <a:r>
              <a:rPr lang="en-CA" sz="1050" b="1" i="0" dirty="0">
                <a:solidFill>
                  <a:srgbClr val="202122"/>
                </a:solidFill>
                <a:effectLst/>
                <a:latin typeface="Avenir Book" panose="02000503020000020003" pitchFamily="2" charset="0"/>
              </a:rPr>
              <a:t>Legatum Prosperity Index, 2017</a:t>
            </a:r>
            <a:r>
              <a:rPr lang="en-CA" sz="1050" b="0" i="0" dirty="0">
                <a:solidFill>
                  <a:srgbClr val="202122"/>
                </a:solidFill>
                <a:effectLst/>
                <a:latin typeface="Avenir Book" panose="02000503020000020003" pitchFamily="2" charset="0"/>
              </a:rPr>
              <a:t> </a:t>
            </a:r>
            <a:endParaRPr kumimoji="0" lang="en-US" sz="105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16" name="TextBox 15">
            <a:extLst>
              <a:ext uri="{FF2B5EF4-FFF2-40B4-BE49-F238E27FC236}">
                <a16:creationId xmlns:a16="http://schemas.microsoft.com/office/drawing/2014/main" id="{B00E61E1-E2DE-B503-0E0C-632ACDAF5026}"/>
              </a:ext>
            </a:extLst>
          </p:cNvPr>
          <p:cNvSpPr txBox="1"/>
          <p:nvPr/>
        </p:nvSpPr>
        <p:spPr>
          <a:xfrm>
            <a:off x="7493014" y="8606150"/>
            <a:ext cx="5375106" cy="6463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The Entrepreneurship &amp; Opportunity sub-index measures countries performances in three areas: entrepreneurial environment, innovative activity, and access to opportunity.</a:t>
            </a:r>
          </a:p>
        </p:txBody>
      </p:sp>
    </p:spTree>
    <p:extLst>
      <p:ext uri="{BB962C8B-B14F-4D97-AF65-F5344CB8AC3E}">
        <p14:creationId xmlns:p14="http://schemas.microsoft.com/office/powerpoint/2010/main" val="1388675442"/>
      </p:ext>
    </p:extLst>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chart&#10;&#10;Description automatically generated">
            <a:extLst>
              <a:ext uri="{FF2B5EF4-FFF2-40B4-BE49-F238E27FC236}">
                <a16:creationId xmlns:a16="http://schemas.microsoft.com/office/drawing/2014/main" id="{7A29AF70-A144-5836-9FBD-15F6FCB42E1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79405" y="2244870"/>
            <a:ext cx="9357435" cy="6088990"/>
          </a:xfrm>
          <a:prstGeom prst="rect">
            <a:avLst/>
          </a:prstGeom>
        </p:spPr>
      </p:pic>
      <p:sp>
        <p:nvSpPr>
          <p:cNvPr id="5" name="TextBox 4">
            <a:extLst>
              <a:ext uri="{FF2B5EF4-FFF2-40B4-BE49-F238E27FC236}">
                <a16:creationId xmlns:a16="http://schemas.microsoft.com/office/drawing/2014/main" id="{CC54B584-CC29-5F14-D8F9-8547D7C66E55}"/>
              </a:ext>
            </a:extLst>
          </p:cNvPr>
          <p:cNvSpPr txBox="1"/>
          <p:nvPr/>
        </p:nvSpPr>
        <p:spPr>
          <a:xfrm>
            <a:off x="1098996" y="732373"/>
            <a:ext cx="1046547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lang="en-CA" sz="2800" b="1" dirty="0">
                <a:solidFill>
                  <a:srgbClr val="002060"/>
                </a:solidFill>
                <a:effectLst/>
                <a:latin typeface="Avenir Book" panose="02000503020000020003" pitchFamily="2" charset="0"/>
              </a:rPr>
              <a:t>GDP per capita (and </a:t>
            </a:r>
            <a:r>
              <a:rPr lang="en-CA" sz="2800" b="1" dirty="0">
                <a:solidFill>
                  <a:srgbClr val="002060"/>
                </a:solidFill>
                <a:latin typeface="Avenir Book" panose="02000503020000020003" pitchFamily="2" charset="0"/>
              </a:rPr>
              <a:t>income) </a:t>
            </a:r>
            <a:r>
              <a:rPr lang="en-CA" sz="2800" b="1" dirty="0">
                <a:solidFill>
                  <a:srgbClr val="002060"/>
                </a:solidFill>
                <a:effectLst/>
                <a:latin typeface="Avenir Book" panose="02000503020000020003" pitchFamily="2" charset="0"/>
              </a:rPr>
              <a:t>alone explains 56% of the (EF) consumption per capita *</a:t>
            </a:r>
            <a:endParaRPr lang="en-CA" sz="2800" dirty="0">
              <a:solidFill>
                <a:srgbClr val="002060"/>
              </a:solidFill>
              <a:effectLst/>
              <a:latin typeface="Avenir Book" panose="02000503020000020003" pitchFamily="2" charset="0"/>
            </a:endParaRPr>
          </a:p>
        </p:txBody>
      </p:sp>
      <p:sp>
        <p:nvSpPr>
          <p:cNvPr id="9" name="TextBox 8">
            <a:extLst>
              <a:ext uri="{FF2B5EF4-FFF2-40B4-BE49-F238E27FC236}">
                <a16:creationId xmlns:a16="http://schemas.microsoft.com/office/drawing/2014/main" id="{51E96AEC-156C-5D44-004F-1031DAC21125}"/>
              </a:ext>
            </a:extLst>
          </p:cNvPr>
          <p:cNvSpPr txBox="1"/>
          <p:nvPr/>
        </p:nvSpPr>
        <p:spPr>
          <a:xfrm>
            <a:off x="1853227" y="8755032"/>
            <a:ext cx="8409790" cy="2539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050" dirty="0">
                <a:solidFill>
                  <a:srgbClr val="DCA10D"/>
                </a:solidFill>
                <a:effectLst/>
                <a:latin typeface="Helvetica Neue" panose="02000503000000020004" pitchFamily="2" charset="0"/>
                <a:hlinkClick r:id="rId3"/>
              </a:rPr>
              <a:t>https://medium.com/@pedro.hf86/the-uncomfortable-relation-between-ecological-footprint-and-human-development-401d24b69499</a:t>
            </a:r>
            <a:endParaRPr lang="en-CA" sz="1050" dirty="0">
              <a:solidFill>
                <a:srgbClr val="DCA10D"/>
              </a:solidFill>
              <a:effectLst/>
              <a:latin typeface="Helvetica Neue" panose="02000503000000020004" pitchFamily="2" charset="0"/>
            </a:endParaRPr>
          </a:p>
        </p:txBody>
      </p:sp>
      <p:sp>
        <p:nvSpPr>
          <p:cNvPr id="11" name="TextBox 10">
            <a:extLst>
              <a:ext uri="{FF2B5EF4-FFF2-40B4-BE49-F238E27FC236}">
                <a16:creationId xmlns:a16="http://schemas.microsoft.com/office/drawing/2014/main" id="{77B66C16-8125-E337-AE19-2A882246E411}"/>
              </a:ext>
            </a:extLst>
          </p:cNvPr>
          <p:cNvSpPr txBox="1"/>
          <p:nvPr/>
        </p:nvSpPr>
        <p:spPr>
          <a:xfrm>
            <a:off x="1637852" y="8731949"/>
            <a:ext cx="6502996"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200" b="1" dirty="0">
                <a:solidFill>
                  <a:srgbClr val="002060"/>
                </a:solidFill>
                <a:effectLst/>
                <a:latin typeface="Avenir Book" panose="02000503020000020003" pitchFamily="2" charset="0"/>
              </a:rPr>
              <a:t>*</a:t>
            </a:r>
            <a:endParaRPr lang="en-US" dirty="0"/>
          </a:p>
        </p:txBody>
      </p:sp>
    </p:spTree>
    <p:extLst>
      <p:ext uri="{BB962C8B-B14F-4D97-AF65-F5344CB8AC3E}">
        <p14:creationId xmlns:p14="http://schemas.microsoft.com/office/powerpoint/2010/main" val="42113293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Slide Number"/>
          <p:cNvSpPr txBox="1">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12</a:t>
            </a:fld>
            <a:endParaRPr/>
          </a:p>
        </p:txBody>
      </p:sp>
      <p:pic>
        <p:nvPicPr>
          <p:cNvPr id="28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60508" y="-74857"/>
            <a:ext cx="15183954" cy="9903314"/>
          </a:xfrm>
          <a:prstGeom prst="rect">
            <a:avLst/>
          </a:prstGeom>
          <a:ln w="12700">
            <a:miter lim="400000"/>
          </a:ln>
        </p:spPr>
      </p:pic>
      <p:sp>
        <p:nvSpPr>
          <p:cNvPr id="284" name="GDP is a flawed measure of progress;…"/>
          <p:cNvSpPr txBox="1"/>
          <p:nvPr/>
        </p:nvSpPr>
        <p:spPr>
          <a:xfrm>
            <a:off x="234961" y="248300"/>
            <a:ext cx="9767774" cy="1383669"/>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p>
            <a:pPr defTabSz="457200">
              <a:lnSpc>
                <a:spcPts val="5000"/>
              </a:lnSpc>
              <a:tabLst>
                <a:tab pos="1066800" algn="l"/>
              </a:tabLst>
              <a:defRPr sz="4200">
                <a:solidFill>
                  <a:srgbClr val="FFFFFF"/>
                </a:solidFill>
                <a:latin typeface="Optima"/>
                <a:ea typeface="Optima"/>
                <a:cs typeface="Optima"/>
                <a:sym typeface="Optima"/>
              </a:defRPr>
            </a:pPr>
            <a:r>
              <a:t>GDP is a flawed measure of progress;</a:t>
            </a:r>
          </a:p>
          <a:p>
            <a:pPr defTabSz="457200">
              <a:lnSpc>
                <a:spcPts val="5000"/>
              </a:lnSpc>
              <a:tabLst>
                <a:tab pos="1066800" algn="l"/>
              </a:tabLst>
              <a:defRPr sz="4200">
                <a:solidFill>
                  <a:srgbClr val="FFFFFF"/>
                </a:solidFill>
                <a:latin typeface="Optima"/>
                <a:ea typeface="Optima"/>
                <a:cs typeface="Optima"/>
                <a:sym typeface="Optima"/>
              </a:defRPr>
            </a:pPr>
            <a:r>
              <a:t>Let us measure what matters to well-being</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a14="http://schemas.microsoft.com/office/drawing/2010/main" xmlns:m="http://schemas.openxmlformats.org/officeDocument/2006/math" xmlns="">
      <p:transition spd="slow">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AEFB20-709B-11B8-42DD-E9451CAAE2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1903" y="293436"/>
            <a:ext cx="12026975" cy="8915608"/>
          </a:xfrm>
          <a:prstGeom prst="rect">
            <a:avLst/>
          </a:prstGeom>
        </p:spPr>
      </p:pic>
      <p:sp>
        <p:nvSpPr>
          <p:cNvPr id="4" name="Heart 3">
            <a:extLst>
              <a:ext uri="{FF2B5EF4-FFF2-40B4-BE49-F238E27FC236}">
                <a16:creationId xmlns:a16="http://schemas.microsoft.com/office/drawing/2014/main" id="{8D1D924A-04FA-F6CD-6C78-46E64A29C886}"/>
              </a:ext>
            </a:extLst>
          </p:cNvPr>
          <p:cNvSpPr/>
          <p:nvPr/>
        </p:nvSpPr>
        <p:spPr>
          <a:xfrm>
            <a:off x="9965523" y="4751240"/>
            <a:ext cx="1118113" cy="684530"/>
          </a:xfrm>
          <a:prstGeom prst="heart">
            <a:avLst/>
          </a:prstGeom>
          <a:solidFill>
            <a:srgbClr val="FF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Chalkboard"/>
                <a:ea typeface="Chalkboard"/>
                <a:cs typeface="Chalkboard"/>
                <a:sym typeface="Chalkboard"/>
              </a:rPr>
              <a:t>Slovenia</a:t>
            </a:r>
          </a:p>
        </p:txBody>
      </p:sp>
    </p:spTree>
    <p:extLst>
      <p:ext uri="{BB962C8B-B14F-4D97-AF65-F5344CB8AC3E}">
        <p14:creationId xmlns:p14="http://schemas.microsoft.com/office/powerpoint/2010/main" val="4249810033"/>
      </p:ext>
    </p:extLst>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2532097-1713-319A-C0F2-3500C7565A05}"/>
              </a:ext>
            </a:extLst>
          </p:cNvPr>
          <p:cNvSpPr>
            <a:spLocks noGrp="1"/>
          </p:cNvSpPr>
          <p:nvPr>
            <p:ph type="body" idx="1"/>
          </p:nvPr>
        </p:nvSpPr>
        <p:spPr/>
        <p:txBody>
          <a:bodyPr/>
          <a:lstStyle/>
          <a:p>
            <a:endParaRPr lang="en-US" dirty="0"/>
          </a:p>
        </p:txBody>
      </p:sp>
      <p:pic>
        <p:nvPicPr>
          <p:cNvPr id="8" name="Picture 7" descr="Chart, histogram&#10;&#10;Description automatically generated">
            <a:extLst>
              <a:ext uri="{FF2B5EF4-FFF2-40B4-BE49-F238E27FC236}">
                <a16:creationId xmlns:a16="http://schemas.microsoft.com/office/drawing/2014/main" id="{5A0E9010-DEB9-8375-A4B9-55EA00D5D8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611" y="2431229"/>
            <a:ext cx="6064755" cy="5583219"/>
          </a:xfrm>
          <a:prstGeom prst="rect">
            <a:avLst/>
          </a:prstGeom>
        </p:spPr>
      </p:pic>
      <p:graphicFrame>
        <p:nvGraphicFramePr>
          <p:cNvPr id="11" name="Chart 10">
            <a:extLst>
              <a:ext uri="{FF2B5EF4-FFF2-40B4-BE49-F238E27FC236}">
                <a16:creationId xmlns:a16="http://schemas.microsoft.com/office/drawing/2014/main" id="{CCEEE224-652B-CD4E-1949-82F82B2A10F9}"/>
              </a:ext>
            </a:extLst>
          </p:cNvPr>
          <p:cNvGraphicFramePr>
            <a:graphicFrameLocks/>
          </p:cNvGraphicFramePr>
          <p:nvPr/>
        </p:nvGraphicFramePr>
        <p:xfrm>
          <a:off x="6176366" y="2431229"/>
          <a:ext cx="6193433" cy="531427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64AB8614-60F4-E3A8-85AF-7C70ECCC0A51}"/>
              </a:ext>
            </a:extLst>
          </p:cNvPr>
          <p:cNvSpPr txBox="1"/>
          <p:nvPr/>
        </p:nvSpPr>
        <p:spPr>
          <a:xfrm>
            <a:off x="3143988" y="889000"/>
            <a:ext cx="679352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Slovenia Ecological Footprint</a:t>
            </a:r>
          </a:p>
        </p:txBody>
      </p:sp>
      <p:sp>
        <p:nvSpPr>
          <p:cNvPr id="13" name="TextBox 12">
            <a:extLst>
              <a:ext uri="{FF2B5EF4-FFF2-40B4-BE49-F238E27FC236}">
                <a16:creationId xmlns:a16="http://schemas.microsoft.com/office/drawing/2014/main" id="{964B76D9-50AA-2DA3-20E1-2FF5122A1DA6}"/>
              </a:ext>
            </a:extLst>
          </p:cNvPr>
          <p:cNvSpPr txBox="1"/>
          <p:nvPr/>
        </p:nvSpPr>
        <p:spPr>
          <a:xfrm>
            <a:off x="6502400" y="8130647"/>
            <a:ext cx="556562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Avenir Book" panose="02000503020000020003" pitchFamily="2" charset="0"/>
                <a:sym typeface="Chalkboard"/>
              </a:rPr>
              <a:t>61.5% of Slovenia’s Ecological Footprint is from Energy Use</a:t>
            </a:r>
          </a:p>
        </p:txBody>
      </p:sp>
      <p:sp>
        <p:nvSpPr>
          <p:cNvPr id="14" name="TextBox 13">
            <a:extLst>
              <a:ext uri="{FF2B5EF4-FFF2-40B4-BE49-F238E27FC236}">
                <a16:creationId xmlns:a16="http://schemas.microsoft.com/office/drawing/2014/main" id="{2DA31F67-83F1-A2B9-273A-030772ED7651}"/>
              </a:ext>
            </a:extLst>
          </p:cNvPr>
          <p:cNvSpPr txBox="1"/>
          <p:nvPr/>
        </p:nvSpPr>
        <p:spPr>
          <a:xfrm>
            <a:off x="635000" y="8014448"/>
            <a:ext cx="4949855"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sz="1600" b="1" dirty="0">
                <a:effectLst/>
                <a:latin typeface="Helvetica Neue" panose="02000503000000020004" pitchFamily="2" charset="0"/>
              </a:rPr>
              <a:t>GDP per capita alone explains 56% of the (EF) consumption per capita</a:t>
            </a:r>
            <a:endParaRPr lang="en-CA" sz="1600" dirty="0">
              <a:effectLst/>
              <a:latin typeface="Helvetica Neue" panose="02000503000000020004" pitchFamily="2" charset="0"/>
            </a:endParaRPr>
          </a:p>
        </p:txBody>
      </p:sp>
      <p:sp>
        <p:nvSpPr>
          <p:cNvPr id="15" name="Oval 14">
            <a:extLst>
              <a:ext uri="{FF2B5EF4-FFF2-40B4-BE49-F238E27FC236}">
                <a16:creationId xmlns:a16="http://schemas.microsoft.com/office/drawing/2014/main" id="{8255761B-2480-E5A7-F51C-9E6AC2C7ECA4}"/>
              </a:ext>
            </a:extLst>
          </p:cNvPr>
          <p:cNvSpPr/>
          <p:nvPr/>
        </p:nvSpPr>
        <p:spPr>
          <a:xfrm>
            <a:off x="5121705" y="6018167"/>
            <a:ext cx="1784574" cy="1529199"/>
          </a:xfrm>
          <a:prstGeom prst="ellipse">
            <a:avLst/>
          </a:prstGeom>
          <a:solidFill>
            <a:srgbClr val="C00000"/>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1600" dirty="0">
                <a:solidFill>
                  <a:schemeClr val="bg1"/>
                </a:solidFill>
                <a:latin typeface="Avenir Book" panose="02000503020000020003" pitchFamily="2" charset="0"/>
              </a:rPr>
              <a:t>Biocapacity Deficit = 3.02 </a:t>
            </a:r>
            <a:r>
              <a:rPr lang="en-US" sz="1600" dirty="0" err="1">
                <a:solidFill>
                  <a:schemeClr val="bg1"/>
                </a:solidFill>
                <a:latin typeface="Avenir Book" panose="02000503020000020003" pitchFamily="2" charset="0"/>
              </a:rPr>
              <a:t>gha</a:t>
            </a:r>
            <a:r>
              <a:rPr lang="en-US" sz="1600" dirty="0">
                <a:solidFill>
                  <a:schemeClr val="bg1"/>
                </a:solidFill>
                <a:latin typeface="Avenir Book" panose="02000503020000020003" pitchFamily="2" charset="0"/>
              </a:rPr>
              <a:t>/capita</a:t>
            </a:r>
            <a:endParaRPr kumimoji="0" lang="en-US" sz="1600" b="0" i="0" u="none" strike="noStrike" cap="none" spc="0" normalizeH="0" baseline="0" dirty="0">
              <a:ln>
                <a:noFill/>
              </a:ln>
              <a:solidFill>
                <a:schemeClr val="bg1"/>
              </a:solidFill>
              <a:effectLst/>
              <a:uFillTx/>
              <a:latin typeface="Avenir Book" panose="02000503020000020003" pitchFamily="2" charset="0"/>
              <a:sym typeface="Chalkboard"/>
            </a:endParaRPr>
          </a:p>
        </p:txBody>
      </p:sp>
      <p:pic>
        <p:nvPicPr>
          <p:cNvPr id="6146" name="Picture 2" descr="Ecological Footprint">
            <a:extLst>
              <a:ext uri="{FF2B5EF4-FFF2-40B4-BE49-F238E27FC236}">
                <a16:creationId xmlns:a16="http://schemas.microsoft.com/office/drawing/2014/main" id="{0EBDEDFA-5FD9-3556-343D-7BB0C57D949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654094" y="54722"/>
            <a:ext cx="2142258" cy="251482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6CBE166A-8B95-35D3-F956-1583E811180E}"/>
              </a:ext>
            </a:extLst>
          </p:cNvPr>
          <p:cNvSpPr txBox="1"/>
          <p:nvPr/>
        </p:nvSpPr>
        <p:spPr>
          <a:xfrm>
            <a:off x="7636191" y="6763411"/>
            <a:ext cx="3646832" cy="348813"/>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Ecological Footprint = 5.37 </a:t>
            </a:r>
            <a:r>
              <a:rPr kumimoji="0" lang="en-US" sz="1600" b="1" i="0" u="none" strike="noStrike" cap="none" spc="0" normalizeH="0" baseline="0" dirty="0" err="1">
                <a:ln>
                  <a:noFill/>
                </a:ln>
                <a:solidFill>
                  <a:schemeClr val="accent3">
                    <a:lumMod val="50000"/>
                  </a:schemeClr>
                </a:solidFill>
                <a:effectLst/>
                <a:uFillTx/>
                <a:latin typeface="Avenir Book" panose="02000503020000020003" pitchFamily="2" charset="0"/>
                <a:sym typeface="Chalkboard"/>
              </a:rPr>
              <a:t>gha</a:t>
            </a:r>
            <a:r>
              <a:rPr kumimoji="0" lang="en-US" sz="1600" b="1"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/capita</a:t>
            </a:r>
          </a:p>
        </p:txBody>
      </p:sp>
      <p:sp>
        <p:nvSpPr>
          <p:cNvPr id="17" name="TextBox 16">
            <a:extLst>
              <a:ext uri="{FF2B5EF4-FFF2-40B4-BE49-F238E27FC236}">
                <a16:creationId xmlns:a16="http://schemas.microsoft.com/office/drawing/2014/main" id="{57D303A4-C15E-76FA-5B4C-4F1853FD29C8}"/>
              </a:ext>
            </a:extLst>
          </p:cNvPr>
          <p:cNvSpPr txBox="1"/>
          <p:nvPr/>
        </p:nvSpPr>
        <p:spPr>
          <a:xfrm>
            <a:off x="3545267" y="9075333"/>
            <a:ext cx="8824532" cy="348813"/>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C00000"/>
                </a:solidFill>
                <a:effectLst/>
                <a:uFillTx/>
                <a:latin typeface="Chalkboard"/>
                <a:ea typeface="Chalkboard"/>
                <a:cs typeface="Chalkboard"/>
                <a:sym typeface="Chalkboard"/>
              </a:rPr>
              <a:t>Slovenia’s goal is to reduce its carbon footprint by 20% by 2030. Can it by phasing out coal?</a:t>
            </a:r>
          </a:p>
        </p:txBody>
      </p:sp>
    </p:spTree>
    <p:extLst>
      <p:ext uri="{BB962C8B-B14F-4D97-AF65-F5344CB8AC3E}">
        <p14:creationId xmlns:p14="http://schemas.microsoft.com/office/powerpoint/2010/main" val="2642751302"/>
      </p:ext>
    </p:extLst>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AC0B4AE-D0A6-51B3-E34C-2B993703D266}"/>
              </a:ext>
            </a:extLst>
          </p:cNvPr>
          <p:cNvGraphicFramePr>
            <a:graphicFrameLocks noGrp="1"/>
          </p:cNvGraphicFramePr>
          <p:nvPr/>
        </p:nvGraphicFramePr>
        <p:xfrm>
          <a:off x="990899" y="1231489"/>
          <a:ext cx="10928572" cy="6771997"/>
        </p:xfrm>
        <a:graphic>
          <a:graphicData uri="http://schemas.openxmlformats.org/drawingml/2006/table">
            <a:tbl>
              <a:tblPr>
                <a:tableStyleId>{5940675A-B579-460E-94D1-54222C63F5DA}</a:tableStyleId>
              </a:tblPr>
              <a:tblGrid>
                <a:gridCol w="1691960">
                  <a:extLst>
                    <a:ext uri="{9D8B030D-6E8A-4147-A177-3AD203B41FA5}">
                      <a16:colId xmlns:a16="http://schemas.microsoft.com/office/drawing/2014/main" val="3500091143"/>
                    </a:ext>
                  </a:extLst>
                </a:gridCol>
                <a:gridCol w="1138615">
                  <a:extLst>
                    <a:ext uri="{9D8B030D-6E8A-4147-A177-3AD203B41FA5}">
                      <a16:colId xmlns:a16="http://schemas.microsoft.com/office/drawing/2014/main" val="1187268695"/>
                    </a:ext>
                  </a:extLst>
                </a:gridCol>
                <a:gridCol w="925789">
                  <a:extLst>
                    <a:ext uri="{9D8B030D-6E8A-4147-A177-3AD203B41FA5}">
                      <a16:colId xmlns:a16="http://schemas.microsoft.com/office/drawing/2014/main" val="2616430503"/>
                    </a:ext>
                  </a:extLst>
                </a:gridCol>
                <a:gridCol w="925789">
                  <a:extLst>
                    <a:ext uri="{9D8B030D-6E8A-4147-A177-3AD203B41FA5}">
                      <a16:colId xmlns:a16="http://schemas.microsoft.com/office/drawing/2014/main" val="2765144556"/>
                    </a:ext>
                  </a:extLst>
                </a:gridCol>
                <a:gridCol w="1138615">
                  <a:extLst>
                    <a:ext uri="{9D8B030D-6E8A-4147-A177-3AD203B41FA5}">
                      <a16:colId xmlns:a16="http://schemas.microsoft.com/office/drawing/2014/main" val="983920582"/>
                    </a:ext>
                  </a:extLst>
                </a:gridCol>
                <a:gridCol w="1138615">
                  <a:extLst>
                    <a:ext uri="{9D8B030D-6E8A-4147-A177-3AD203B41FA5}">
                      <a16:colId xmlns:a16="http://schemas.microsoft.com/office/drawing/2014/main" val="678754470"/>
                    </a:ext>
                  </a:extLst>
                </a:gridCol>
                <a:gridCol w="925789">
                  <a:extLst>
                    <a:ext uri="{9D8B030D-6E8A-4147-A177-3AD203B41FA5}">
                      <a16:colId xmlns:a16="http://schemas.microsoft.com/office/drawing/2014/main" val="2796595181"/>
                    </a:ext>
                  </a:extLst>
                </a:gridCol>
                <a:gridCol w="925789">
                  <a:extLst>
                    <a:ext uri="{9D8B030D-6E8A-4147-A177-3AD203B41FA5}">
                      <a16:colId xmlns:a16="http://schemas.microsoft.com/office/drawing/2014/main" val="2418822252"/>
                    </a:ext>
                  </a:extLst>
                </a:gridCol>
                <a:gridCol w="925789">
                  <a:extLst>
                    <a:ext uri="{9D8B030D-6E8A-4147-A177-3AD203B41FA5}">
                      <a16:colId xmlns:a16="http://schemas.microsoft.com/office/drawing/2014/main" val="1516743157"/>
                    </a:ext>
                  </a:extLst>
                </a:gridCol>
                <a:gridCol w="1191822">
                  <a:extLst>
                    <a:ext uri="{9D8B030D-6E8A-4147-A177-3AD203B41FA5}">
                      <a16:colId xmlns:a16="http://schemas.microsoft.com/office/drawing/2014/main" val="2655143720"/>
                    </a:ext>
                  </a:extLst>
                </a:gridCol>
              </a:tblGrid>
              <a:tr h="657618">
                <a:tc>
                  <a:txBody>
                    <a:bodyPr/>
                    <a:lstStyle/>
                    <a:p>
                      <a:pPr algn="l" fontAlgn="b"/>
                      <a:r>
                        <a:rPr lang="en-CA" sz="1100" b="1" u="none" strike="noStrike" dirty="0">
                          <a:effectLst/>
                        </a:rPr>
                        <a:t>European Nations</a:t>
                      </a:r>
                      <a:endParaRPr lang="en-CA" sz="1100" b="1"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000" b="1" u="none" strike="noStrike" dirty="0">
                          <a:effectLst/>
                        </a:rPr>
                        <a:t>Built-up Land</a:t>
                      </a:r>
                      <a:endParaRPr lang="en-CA" sz="1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Carbon</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Cropland</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dirty="0">
                          <a:effectLst/>
                        </a:rPr>
                        <a:t>Fishing Grounds</a:t>
                      </a:r>
                      <a:endParaRPr lang="en-CA" sz="1000" b="1" i="0" u="none" strike="noStrike" dirty="0">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Forest Products</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Grazing Land</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000" b="1" u="none" strike="noStrike">
                          <a:effectLst/>
                        </a:rPr>
                        <a:t>Total</a:t>
                      </a:r>
                      <a:endParaRPr lang="en-CA" sz="1000" b="1"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CA" sz="1100" b="1" u="none" strike="noStrike" dirty="0" err="1">
                          <a:effectLst/>
                        </a:rPr>
                        <a:t>Biocapactiy</a:t>
                      </a:r>
                      <a:endParaRPr lang="en-CA" sz="1100" b="1"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100" b="1" u="none" strike="noStrike" dirty="0">
                          <a:effectLst/>
                        </a:rPr>
                        <a:t>Biocapacity (Deficit)/Surplus</a:t>
                      </a:r>
                      <a:endParaRPr lang="en-CA" sz="11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67921333"/>
                  </a:ext>
                </a:extLst>
              </a:tr>
              <a:tr h="204592">
                <a:tc>
                  <a:txBody>
                    <a:bodyPr/>
                    <a:lstStyle/>
                    <a:p>
                      <a:pPr algn="l" fontAlgn="b"/>
                      <a:r>
                        <a:rPr lang="en-CA" sz="1000" u="none" strike="noStrike">
                          <a:effectLst/>
                        </a:rPr>
                        <a:t>Austria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0.131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3.936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0.056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0.919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0.269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6.064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(2.99)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514080635"/>
                  </a:ext>
                </a:extLst>
              </a:tr>
              <a:tr h="204592">
                <a:tc>
                  <a:txBody>
                    <a:bodyPr/>
                    <a:lstStyle/>
                    <a:p>
                      <a:pPr algn="l" fontAlgn="b"/>
                      <a:r>
                        <a:rPr lang="en-CA" sz="1000" u="none" strike="noStrike">
                          <a:effectLst/>
                        </a:rPr>
                        <a:t>Belgium</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0.134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4.564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1.100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0.095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0.564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0.409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6.866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(5.68)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63294282"/>
                  </a:ext>
                </a:extLst>
              </a:tr>
              <a:tr h="204592">
                <a:tc>
                  <a:txBody>
                    <a:bodyPr/>
                    <a:lstStyle/>
                    <a:p>
                      <a:pPr algn="l" fontAlgn="b"/>
                      <a:r>
                        <a:rPr lang="en-CA" sz="1000" u="none" strike="noStrike">
                          <a:effectLst/>
                        </a:rPr>
                        <a:t>Bulgaria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0.172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2.064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0.707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0.037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0.462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3.621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2.86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96115332"/>
                  </a:ext>
                </a:extLst>
              </a:tr>
              <a:tr h="204592">
                <a:tc>
                  <a:txBody>
                    <a:bodyPr/>
                    <a:lstStyle/>
                    <a:p>
                      <a:pPr algn="l" fontAlgn="b"/>
                      <a:r>
                        <a:rPr lang="en-CA" sz="1000" u="none" strike="noStrike">
                          <a:effectLst/>
                        </a:rPr>
                        <a:t>Croatia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2.276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0.622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0.648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3.881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2.80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40653608"/>
                  </a:ext>
                </a:extLst>
              </a:tr>
              <a:tr h="204592">
                <a:tc>
                  <a:txBody>
                    <a:bodyPr/>
                    <a:lstStyle/>
                    <a:p>
                      <a:pPr algn="l" fontAlgn="b"/>
                      <a:r>
                        <a:rPr lang="en-CA" sz="1000" u="none" strike="noStrike">
                          <a:effectLst/>
                        </a:rPr>
                        <a:t>Czech Republic</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0.123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3.494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0.656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0.039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1.076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0.330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5.718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(3.26)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40962334"/>
                  </a:ext>
                </a:extLst>
              </a:tr>
              <a:tr h="204592">
                <a:tc>
                  <a:txBody>
                    <a:bodyPr/>
                    <a:lstStyle/>
                    <a:p>
                      <a:pPr algn="l" fontAlgn="b"/>
                      <a:r>
                        <a:rPr lang="en-CA" sz="1000" u="none" strike="noStrike">
                          <a:effectLst/>
                        </a:rPr>
                        <a:t>Denmark</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0.158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3.450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0.702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0.812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1.061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0.469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6.653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(1.87)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614419500"/>
                  </a:ext>
                </a:extLst>
              </a:tr>
              <a:tr h="204592">
                <a:tc>
                  <a:txBody>
                    <a:bodyPr/>
                    <a:lstStyle/>
                    <a:p>
                      <a:pPr algn="l" fontAlgn="b"/>
                      <a:r>
                        <a:rPr lang="en-CA" sz="1000" u="none" strike="noStrike">
                          <a:effectLst/>
                        </a:rPr>
                        <a:t>Finland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0.097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4.075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0.207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1.161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0.188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6.443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13.44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7.00 </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2651552"/>
                  </a:ext>
                </a:extLst>
              </a:tr>
              <a:tr h="204592">
                <a:tc>
                  <a:txBody>
                    <a:bodyPr/>
                    <a:lstStyle/>
                    <a:p>
                      <a:pPr algn="l" fontAlgn="b"/>
                      <a:r>
                        <a:rPr lang="en-CA" sz="1000" u="none" strike="noStrike">
                          <a:effectLst/>
                        </a:rPr>
                        <a:t>France</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0.151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2.508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0.791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0.509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0.244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4.421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3.11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(1.31)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956590179"/>
                  </a:ext>
                </a:extLst>
              </a:tr>
              <a:tr h="204592">
                <a:tc>
                  <a:txBody>
                    <a:bodyPr/>
                    <a:lstStyle/>
                    <a:p>
                      <a:pPr algn="l" fontAlgn="b"/>
                      <a:r>
                        <a:rPr lang="en-CA" sz="1000" u="none" strike="noStrike">
                          <a:effectLst/>
                        </a:rPr>
                        <a:t>Germany</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0.129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3.042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0.693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0.044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0.188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4.672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2.27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0631693"/>
                  </a:ext>
                </a:extLst>
              </a:tr>
              <a:tr h="204592">
                <a:tc>
                  <a:txBody>
                    <a:bodyPr/>
                    <a:lstStyle/>
                    <a:p>
                      <a:pPr algn="l" fontAlgn="b"/>
                      <a:r>
                        <a:rPr lang="en-CA" sz="1000" u="none" strike="noStrike">
                          <a:effectLst/>
                        </a:rPr>
                        <a:t>Greece</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0.050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2.565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0.703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0.101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0.303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0.377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4.099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1.61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645747494"/>
                  </a:ext>
                </a:extLst>
              </a:tr>
              <a:tr h="204592">
                <a:tc>
                  <a:txBody>
                    <a:bodyPr/>
                    <a:lstStyle/>
                    <a:p>
                      <a:pPr algn="l" fontAlgn="b"/>
                      <a:r>
                        <a:rPr lang="en-CA" sz="1000" u="none" strike="noStrike">
                          <a:effectLst/>
                        </a:rPr>
                        <a:t>Hungary</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2.404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0.741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0.025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0.440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0.077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3.866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(1.70)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14004936"/>
                  </a:ext>
                </a:extLst>
              </a:tr>
              <a:tr h="204592">
                <a:tc>
                  <a:txBody>
                    <a:bodyPr/>
                    <a:lstStyle/>
                    <a:p>
                      <a:pPr algn="l" fontAlgn="b"/>
                      <a:r>
                        <a:rPr lang="en-CA" sz="1000" u="none" strike="noStrike">
                          <a:effectLst/>
                        </a:rPr>
                        <a:t>Iceland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12.700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4.40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(8.30)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322268577"/>
                  </a:ext>
                </a:extLst>
              </a:tr>
              <a:tr h="204592">
                <a:tc>
                  <a:txBody>
                    <a:bodyPr/>
                    <a:lstStyle/>
                    <a:p>
                      <a:pPr algn="l" fontAlgn="b"/>
                      <a:r>
                        <a:rPr lang="en-CA" sz="1000" u="none" strike="noStrike">
                          <a:effectLst/>
                        </a:rPr>
                        <a:t>Ireland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0.077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3.166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0.939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0.150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0.594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0.324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5.251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3.73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(1.52)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131645487"/>
                  </a:ext>
                </a:extLst>
              </a:tr>
              <a:tr h="204592">
                <a:tc>
                  <a:txBody>
                    <a:bodyPr/>
                    <a:lstStyle/>
                    <a:p>
                      <a:pPr algn="l" fontAlgn="b"/>
                      <a:r>
                        <a:rPr lang="en-CA" sz="1000" u="none" strike="noStrike">
                          <a:effectLst/>
                        </a:rPr>
                        <a:t>Italy</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0.042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2.619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0.135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0.467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0.282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4.311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(3.23)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2852766"/>
                  </a:ext>
                </a:extLst>
              </a:tr>
              <a:tr h="204592">
                <a:tc>
                  <a:txBody>
                    <a:bodyPr/>
                    <a:lstStyle/>
                    <a:p>
                      <a:pPr algn="l" fontAlgn="b"/>
                      <a:r>
                        <a:rPr lang="en-CA" sz="1000" u="none" strike="noStrike">
                          <a:effectLst/>
                        </a:rPr>
                        <a:t>Luxembourg</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0.085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9.696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0.843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0.137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1.589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0.601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12.950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1.68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(11.27)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592550487"/>
                  </a:ext>
                </a:extLst>
              </a:tr>
              <a:tr h="204592">
                <a:tc>
                  <a:txBody>
                    <a:bodyPr/>
                    <a:lstStyle/>
                    <a:p>
                      <a:pPr algn="l" fontAlgn="b"/>
                      <a:r>
                        <a:rPr lang="en-CA" sz="1000" u="none" strike="noStrike">
                          <a:effectLst/>
                        </a:rPr>
                        <a:t>Netherlands</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dirty="0">
                          <a:effectLst/>
                        </a:rPr>
                        <a:t>               0.070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3.654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1.044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0.002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0.342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0.580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5.692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(4.52)</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84485894"/>
                  </a:ext>
                </a:extLst>
              </a:tr>
              <a:tr h="204592">
                <a:tc>
                  <a:txBody>
                    <a:bodyPr/>
                    <a:lstStyle/>
                    <a:p>
                      <a:pPr algn="l" fontAlgn="b"/>
                      <a:r>
                        <a:rPr lang="en-CA" sz="1000" u="none" strike="noStrike">
                          <a:effectLst/>
                        </a:rPr>
                        <a:t>Norway</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0.027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2.498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0.829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1.152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0.886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0.277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5.669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8.18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2.51 </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93973704"/>
                  </a:ext>
                </a:extLst>
              </a:tr>
              <a:tr h="204592">
                <a:tc>
                  <a:txBody>
                    <a:bodyPr/>
                    <a:lstStyle/>
                    <a:p>
                      <a:pPr algn="l" fontAlgn="b"/>
                      <a:r>
                        <a:rPr lang="en-CA" sz="1000" u="none" strike="noStrike">
                          <a:effectLst/>
                        </a:rPr>
                        <a:t>Poland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0.102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3.017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0.644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0.070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0.899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0.023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4.755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2.08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(2.67)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28905505"/>
                  </a:ext>
                </a:extLst>
              </a:tr>
              <a:tr h="204592">
                <a:tc>
                  <a:txBody>
                    <a:bodyPr/>
                    <a:lstStyle/>
                    <a:p>
                      <a:pPr algn="l" fontAlgn="b"/>
                      <a:r>
                        <a:rPr lang="en-CA" sz="1000" u="none" strike="noStrike">
                          <a:effectLst/>
                        </a:rPr>
                        <a:t>Portugal</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0.028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2.573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0.832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0.358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0.408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4.552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1.51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47061254"/>
                  </a:ext>
                </a:extLst>
              </a:tr>
              <a:tr h="204592">
                <a:tc>
                  <a:txBody>
                    <a:bodyPr/>
                    <a:lstStyle/>
                    <a:p>
                      <a:pPr algn="l" fontAlgn="b"/>
                      <a:r>
                        <a:rPr lang="en-CA" sz="1000" u="none" strike="noStrike">
                          <a:effectLst/>
                        </a:rPr>
                        <a:t>Serbia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1.678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0.752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0.032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0.494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0.036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3.071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1.25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35165106"/>
                  </a:ext>
                </a:extLst>
              </a:tr>
              <a:tr h="204592">
                <a:tc>
                  <a:txBody>
                    <a:bodyPr/>
                    <a:lstStyle/>
                    <a:p>
                      <a:pPr algn="l" fontAlgn="b"/>
                      <a:r>
                        <a:rPr lang="en-CA" sz="1000" u="none" strike="noStrike">
                          <a:effectLst/>
                        </a:rPr>
                        <a:t>Slovakia</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2.904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0.591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0.042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0.893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0.183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4.731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2.71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(2.38)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899967745"/>
                  </a:ext>
                </a:extLst>
              </a:tr>
              <a:tr h="204592">
                <a:tc>
                  <a:txBody>
                    <a:bodyPr/>
                    <a:lstStyle/>
                    <a:p>
                      <a:pPr algn="l" fontAlgn="b"/>
                      <a:r>
                        <a:rPr lang="en-CA" sz="1000" b="1" u="none" strike="noStrike" dirty="0">
                          <a:effectLst/>
                        </a:rPr>
                        <a:t>Slovenia</a:t>
                      </a:r>
                      <a:endParaRPr lang="en-CA" sz="1000" b="1" i="0" u="none" strike="noStrike" dirty="0">
                        <a:solidFill>
                          <a:srgbClr val="000000"/>
                        </a:solidFill>
                        <a:effectLst/>
                        <a:latin typeface="Arial" panose="020B0604020202020204" pitchFamily="34"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0.083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3.303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0.620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a:effectLst/>
                        </a:rPr>
                        <a:t>               0.049 </a:t>
                      </a:r>
                      <a:endParaRPr lang="en-CA" sz="1100" b="1" i="0" u="none" strike="noStrike">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1.119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0.193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5.366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2.35 </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tc>
                  <a:txBody>
                    <a:bodyPr/>
                    <a:lstStyle/>
                    <a:p>
                      <a:pPr algn="l" fontAlgn="b"/>
                      <a:r>
                        <a:rPr lang="en-CA" sz="1100" b="1" u="none" strike="noStrike" dirty="0">
                          <a:effectLst/>
                        </a:rPr>
                        <a:t>                 (3.02)</a:t>
                      </a:r>
                      <a:endParaRPr lang="en-CA" sz="1100" b="1" i="0" u="none" strike="noStrike" dirty="0">
                        <a:solidFill>
                          <a:srgbClr val="000000"/>
                        </a:solidFill>
                        <a:effectLst/>
                        <a:latin typeface="Helvetica Neue" panose="02000503000000020004" pitchFamily="2" charset="0"/>
                      </a:endParaRPr>
                    </a:p>
                  </a:txBody>
                  <a:tcPr marL="0" marR="0" marT="0" marB="0" anchor="b">
                    <a:solidFill>
                      <a:schemeClr val="accent4">
                        <a:lumMod val="60000"/>
                        <a:lumOff val="40000"/>
                      </a:schemeClr>
                    </a:solidFill>
                  </a:tcPr>
                </a:tc>
                <a:extLst>
                  <a:ext uri="{0D108BD9-81ED-4DB2-BD59-A6C34878D82A}">
                    <a16:rowId xmlns:a16="http://schemas.microsoft.com/office/drawing/2014/main" val="4064075563"/>
                  </a:ext>
                </a:extLst>
              </a:tr>
              <a:tr h="204592">
                <a:tc>
                  <a:txBody>
                    <a:bodyPr/>
                    <a:lstStyle/>
                    <a:p>
                      <a:pPr algn="l" fontAlgn="b"/>
                      <a:r>
                        <a:rPr lang="en-CA" sz="1000" u="none" strike="noStrike">
                          <a:effectLst/>
                        </a:rPr>
                        <a:t>Spain</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0.065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2.386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1.132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0.349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               0.298 </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0.161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4.391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1.25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(3.14)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087381747"/>
                  </a:ext>
                </a:extLst>
              </a:tr>
              <a:tr h="204592">
                <a:tc>
                  <a:txBody>
                    <a:bodyPr/>
                    <a:lstStyle/>
                    <a:p>
                      <a:pPr algn="l" fontAlgn="b"/>
                      <a:r>
                        <a:rPr lang="en-CA" sz="1000" u="none" strike="noStrike">
                          <a:effectLst/>
                        </a:rPr>
                        <a:t>Sweden</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0.072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3.318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0.663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0.118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1.721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0.384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6.276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10.62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4.34 </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23523800"/>
                  </a:ext>
                </a:extLst>
              </a:tr>
              <a:tr h="204592">
                <a:tc>
                  <a:txBody>
                    <a:bodyPr/>
                    <a:lstStyle/>
                    <a:p>
                      <a:pPr algn="l" fontAlgn="b"/>
                      <a:r>
                        <a:rPr lang="en-CA" sz="1000" u="none" strike="noStrike">
                          <a:effectLst/>
                        </a:rPr>
                        <a:t>Switzerland</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0.051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3.116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0.589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0.066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0.336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0.191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4.348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1.30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(3.05)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94748198"/>
                  </a:ext>
                </a:extLst>
              </a:tr>
              <a:tr h="204592">
                <a:tc>
                  <a:txBody>
                    <a:bodyPr/>
                    <a:lstStyle/>
                    <a:p>
                      <a:pPr algn="l" fontAlgn="b"/>
                      <a:r>
                        <a:rPr lang="en-CA" sz="1000" u="none" strike="noStrike">
                          <a:effectLst/>
                        </a:rPr>
                        <a:t>United Kingdom</a:t>
                      </a:r>
                      <a:endParaRPr lang="en-CA" sz="10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CA" sz="1100" u="none" strike="noStrike">
                          <a:effectLst/>
                        </a:rPr>
                        <a:t>               0.126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2.572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0.699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0.084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0.443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0.255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4.179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0.56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(3.62)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07108465"/>
                  </a:ext>
                </a:extLst>
              </a:tr>
              <a:tr h="204592">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 </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77787966"/>
                  </a:ext>
                </a:extLst>
              </a:tr>
              <a:tr h="204592">
                <a:tc>
                  <a:txBody>
                    <a:bodyPr/>
                    <a:lstStyle/>
                    <a:p>
                      <a:pPr algn="l" fontAlgn="b"/>
                      <a:r>
                        <a:rPr lang="en-CA" sz="1100" b="1" u="none" strike="noStrike" dirty="0">
                          <a:solidFill>
                            <a:srgbClr val="002060"/>
                          </a:solidFill>
                          <a:effectLst/>
                        </a:rPr>
                        <a:t>Average</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a:solidFill>
                            <a:srgbClr val="002060"/>
                          </a:solidFill>
                          <a:effectLst/>
                        </a:rPr>
                        <a:t>               0.097 </a:t>
                      </a:r>
                      <a:endParaRPr lang="en-CA" sz="1100" b="1" i="0" u="none" strike="noStrike">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3.235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0.765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0.178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0.728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0.270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5.555 </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3.17</a:t>
                      </a:r>
                      <a:endParaRPr lang="en-CA" sz="1100" b="1" i="0" u="none" strike="noStrike" dirty="0">
                        <a:solidFill>
                          <a:srgbClr val="002060"/>
                        </a:solidFill>
                        <a:effectLst/>
                        <a:latin typeface="Helvetica Neue" panose="02000503000000020004" pitchFamily="2" charset="0"/>
                      </a:endParaRPr>
                    </a:p>
                  </a:txBody>
                  <a:tcPr marL="0" marR="0" marT="0" marB="0" anchor="b"/>
                </a:tc>
                <a:tc>
                  <a:txBody>
                    <a:bodyPr/>
                    <a:lstStyle/>
                    <a:p>
                      <a:pPr algn="l" fontAlgn="b"/>
                      <a:r>
                        <a:rPr lang="en-CA" sz="1100" b="1" u="none" strike="noStrike" dirty="0">
                          <a:solidFill>
                            <a:srgbClr val="002060"/>
                          </a:solidFill>
                          <a:effectLst/>
                        </a:rPr>
                        <a:t>                 (2.22)</a:t>
                      </a:r>
                      <a:endParaRPr lang="en-CA" sz="1100" b="1" i="0" u="none" strike="noStrike" dirty="0">
                        <a:solidFill>
                          <a:srgbClr val="00206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93838747"/>
                  </a:ext>
                </a:extLst>
              </a:tr>
              <a:tr h="385803">
                <a:tc>
                  <a:txBody>
                    <a:bodyPr/>
                    <a:lstStyle/>
                    <a:p>
                      <a:pPr algn="l" fontAlgn="b"/>
                      <a:r>
                        <a:rPr lang="en-CA" sz="1100" u="none" strike="noStrike" dirty="0">
                          <a:solidFill>
                            <a:srgbClr val="FF0000"/>
                          </a:solidFill>
                          <a:effectLst/>
                        </a:rPr>
                        <a:t>Slovenia as % of average</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85.1%</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102.1%</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81.0%</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a:solidFill>
                            <a:srgbClr val="FF0000"/>
                          </a:solidFill>
                          <a:effectLst/>
                        </a:rPr>
                        <a:t>27.7%</a:t>
                      </a:r>
                      <a:endParaRPr lang="en-CA" sz="1100" b="0" i="0" u="none" strike="noStrike">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153.7%</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71.3%</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96.6%</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73.1%</a:t>
                      </a:r>
                      <a:endParaRPr lang="en-CA" sz="1100" b="0" i="0" u="none" strike="noStrike" dirty="0">
                        <a:solidFill>
                          <a:srgbClr val="FF0000"/>
                        </a:solidFill>
                        <a:effectLst/>
                        <a:latin typeface="Helvetica Neue" panose="02000503000000020004" pitchFamily="2" charset="0"/>
                      </a:endParaRPr>
                    </a:p>
                  </a:txBody>
                  <a:tcPr marL="0" marR="0" marT="0" marB="0" anchor="b"/>
                </a:tc>
                <a:tc>
                  <a:txBody>
                    <a:bodyPr/>
                    <a:lstStyle/>
                    <a:p>
                      <a:pPr algn="r" fontAlgn="b"/>
                      <a:r>
                        <a:rPr lang="en-CA" sz="1100" u="none" strike="noStrike" dirty="0">
                          <a:solidFill>
                            <a:srgbClr val="FF0000"/>
                          </a:solidFill>
                          <a:effectLst/>
                        </a:rPr>
                        <a:t>131.1%</a:t>
                      </a:r>
                      <a:endParaRPr lang="en-CA" sz="1100" b="0" i="0" u="none" strike="noStrike" dirty="0">
                        <a:solidFill>
                          <a:srgbClr val="FF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301296601"/>
                  </a:ext>
                </a:extLst>
              </a:tr>
            </a:tbl>
          </a:graphicData>
        </a:graphic>
      </p:graphicFrame>
      <p:sp>
        <p:nvSpPr>
          <p:cNvPr id="4" name="TextBox 3">
            <a:extLst>
              <a:ext uri="{FF2B5EF4-FFF2-40B4-BE49-F238E27FC236}">
                <a16:creationId xmlns:a16="http://schemas.microsoft.com/office/drawing/2014/main" id="{C8604B62-D34D-3D82-7EF3-03C61EBA6459}"/>
              </a:ext>
            </a:extLst>
          </p:cNvPr>
          <p:cNvSpPr txBox="1"/>
          <p:nvPr/>
        </p:nvSpPr>
        <p:spPr>
          <a:xfrm>
            <a:off x="990899" y="304050"/>
            <a:ext cx="1122102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Ecological Footprints: European Countries, 2018</a:t>
            </a:r>
          </a:p>
        </p:txBody>
      </p:sp>
      <p:sp>
        <p:nvSpPr>
          <p:cNvPr id="5" name="TextBox 4">
            <a:extLst>
              <a:ext uri="{FF2B5EF4-FFF2-40B4-BE49-F238E27FC236}">
                <a16:creationId xmlns:a16="http://schemas.microsoft.com/office/drawing/2014/main" id="{7FC2C28F-F422-D704-CF70-FE72066FE68C}"/>
              </a:ext>
            </a:extLst>
          </p:cNvPr>
          <p:cNvSpPr txBox="1"/>
          <p:nvPr/>
        </p:nvSpPr>
        <p:spPr>
          <a:xfrm>
            <a:off x="990899" y="8212780"/>
            <a:ext cx="7670370"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Source: National Ecological Footprint Data, York University, Canada, 2018 https://</a:t>
            </a:r>
            <a:r>
              <a:rPr kumimoji="0" lang="en-US" sz="1200" b="0" i="0" u="none" strike="noStrike" cap="none" spc="0" normalizeH="0" baseline="0" dirty="0" err="1">
                <a:ln>
                  <a:noFill/>
                </a:ln>
                <a:solidFill>
                  <a:srgbClr val="000000"/>
                </a:solidFill>
                <a:effectLst/>
                <a:uFillTx/>
                <a:latin typeface="Avenir Book" panose="02000503020000020003" pitchFamily="2" charset="0"/>
                <a:sym typeface="Chalkboard"/>
              </a:rPr>
              <a:t>footprint.info.yorku.ca</a:t>
            </a: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/data/</a:t>
            </a:r>
          </a:p>
        </p:txBody>
      </p:sp>
      <p:sp>
        <p:nvSpPr>
          <p:cNvPr id="7" name="TextBox 6">
            <a:extLst>
              <a:ext uri="{FF2B5EF4-FFF2-40B4-BE49-F238E27FC236}">
                <a16:creationId xmlns:a16="http://schemas.microsoft.com/office/drawing/2014/main" id="{014C7B1A-2E83-EE71-0F31-EC20C7490FFA}"/>
              </a:ext>
            </a:extLst>
          </p:cNvPr>
          <p:cNvSpPr txBox="1"/>
          <p:nvPr/>
        </p:nvSpPr>
        <p:spPr>
          <a:xfrm>
            <a:off x="4153904" y="8709332"/>
            <a:ext cx="5431159" cy="348813"/>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Slovenia’s EF was ranked 16</a:t>
            </a:r>
            <a:r>
              <a:rPr kumimoji="0" lang="en-US" sz="1600" b="0" i="0" u="none" strike="noStrike" cap="none" spc="0" normalizeH="0" baseline="30000" dirty="0">
                <a:ln>
                  <a:noFill/>
                </a:ln>
                <a:solidFill>
                  <a:schemeClr val="accent3">
                    <a:lumMod val="50000"/>
                  </a:schemeClr>
                </a:solidFill>
                <a:effectLst/>
                <a:uFillTx/>
                <a:latin typeface="Avenir Book" panose="02000503020000020003" pitchFamily="2" charset="0"/>
                <a:sym typeface="Chalkboard"/>
              </a:rPr>
              <a:t>th</a:t>
            </a:r>
            <a:r>
              <a:rPr kumimoji="0" lang="en-US" sz="16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 lowest </a:t>
            </a:r>
            <a:r>
              <a:rPr lang="en-US" sz="1600" dirty="0">
                <a:solidFill>
                  <a:schemeClr val="accent3">
                    <a:lumMod val="50000"/>
                  </a:schemeClr>
                </a:solidFill>
                <a:latin typeface="Avenir Book" panose="02000503020000020003" pitchFamily="2" charset="0"/>
              </a:rPr>
              <a:t>in Europe</a:t>
            </a:r>
            <a:endParaRPr kumimoji="0" lang="en-US" sz="16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2301889067"/>
      </p:ext>
    </p:extLst>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8E1F5E51-B255-314A-A866-8849618B8737}"/>
              </a:ext>
            </a:extLst>
          </p:cNvPr>
          <p:cNvGraphicFramePr>
            <a:graphicFrameLocks noGrp="1"/>
          </p:cNvGraphicFramePr>
          <p:nvPr>
            <p:extLst>
              <p:ext uri="{D42A27DB-BD31-4B8C-83A1-F6EECF244321}">
                <p14:modId xmlns:p14="http://schemas.microsoft.com/office/powerpoint/2010/main" val="939712469"/>
              </p:ext>
            </p:extLst>
          </p:nvPr>
        </p:nvGraphicFramePr>
        <p:xfrm>
          <a:off x="915986" y="414177"/>
          <a:ext cx="7390503" cy="7455060"/>
        </p:xfrm>
        <a:graphic>
          <a:graphicData uri="http://schemas.openxmlformats.org/drawingml/2006/table">
            <a:tbl>
              <a:tblPr>
                <a:tableStyleId>{5940675A-B579-460E-94D1-54222C63F5DA}</a:tableStyleId>
              </a:tblPr>
              <a:tblGrid>
                <a:gridCol w="1410914">
                  <a:extLst>
                    <a:ext uri="{9D8B030D-6E8A-4147-A177-3AD203B41FA5}">
                      <a16:colId xmlns:a16="http://schemas.microsoft.com/office/drawing/2014/main" val="1837873906"/>
                    </a:ext>
                  </a:extLst>
                </a:gridCol>
                <a:gridCol w="2278958">
                  <a:extLst>
                    <a:ext uri="{9D8B030D-6E8A-4147-A177-3AD203B41FA5}">
                      <a16:colId xmlns:a16="http://schemas.microsoft.com/office/drawing/2014/main" val="1635276502"/>
                    </a:ext>
                  </a:extLst>
                </a:gridCol>
                <a:gridCol w="1764255">
                  <a:extLst>
                    <a:ext uri="{9D8B030D-6E8A-4147-A177-3AD203B41FA5}">
                      <a16:colId xmlns:a16="http://schemas.microsoft.com/office/drawing/2014/main" val="3204187174"/>
                    </a:ext>
                  </a:extLst>
                </a:gridCol>
                <a:gridCol w="1936376">
                  <a:extLst>
                    <a:ext uri="{9D8B030D-6E8A-4147-A177-3AD203B41FA5}">
                      <a16:colId xmlns:a16="http://schemas.microsoft.com/office/drawing/2014/main" val="1465137671"/>
                    </a:ext>
                  </a:extLst>
                </a:gridCol>
              </a:tblGrid>
              <a:tr h="745506">
                <a:tc gridSpan="2">
                  <a:txBody>
                    <a:bodyPr/>
                    <a:lstStyle/>
                    <a:p>
                      <a:pPr algn="l" fontAlgn="b"/>
                      <a:r>
                        <a:rPr lang="en-CA" sz="1400" b="1" u="none" strike="noStrike" dirty="0">
                          <a:effectLst/>
                        </a:rPr>
                        <a:t>Ranking of European Nations</a:t>
                      </a:r>
                      <a:endParaRPr lang="en-CA" sz="1400" b="1" i="0" u="none" strike="noStrike" dirty="0">
                        <a:solidFill>
                          <a:srgbClr val="000000"/>
                        </a:solidFill>
                        <a:effectLst/>
                        <a:latin typeface="Helvetica Neue" panose="02000503000000020004" pitchFamily="2" charset="0"/>
                      </a:endParaRPr>
                    </a:p>
                  </a:txBody>
                  <a:tcPr marL="0" marR="0" marT="0" marB="0" anchor="b"/>
                </a:tc>
                <a:tc hMerge="1">
                  <a:txBody>
                    <a:bodyPr/>
                    <a:lstStyle/>
                    <a:p>
                      <a:endParaRPr lang="en-US"/>
                    </a:p>
                  </a:txBody>
                  <a:tcPr/>
                </a:tc>
                <a:tc>
                  <a:txBody>
                    <a:bodyPr/>
                    <a:lstStyle/>
                    <a:p>
                      <a:pPr algn="ctr" fontAlgn="b"/>
                      <a:r>
                        <a:rPr lang="en-CA" sz="1100" b="1" u="none" strike="noStrike" dirty="0">
                          <a:effectLst/>
                        </a:rPr>
                        <a:t>Total Ecological Footprint (</a:t>
                      </a:r>
                      <a:r>
                        <a:rPr lang="en-CA" sz="1100" b="1" u="none" strike="noStrike" dirty="0" err="1">
                          <a:effectLst/>
                        </a:rPr>
                        <a:t>gha</a:t>
                      </a:r>
                      <a:r>
                        <a:rPr lang="en-CA" sz="1100" b="1" u="none" strike="noStrike" dirty="0">
                          <a:effectLst/>
                        </a:rPr>
                        <a:t>/capita)</a:t>
                      </a:r>
                      <a:endParaRPr lang="en-CA" sz="1100" b="1"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100" b="1" u="none" strike="noStrike" dirty="0">
                          <a:effectLst/>
                        </a:rPr>
                        <a:t>Carbon Footprint</a:t>
                      </a:r>
                    </a:p>
                    <a:p>
                      <a:pPr algn="ctr" fontAlgn="b"/>
                      <a:r>
                        <a:rPr lang="en-CA" sz="1100" b="1" i="0" u="none" strike="noStrike" dirty="0">
                          <a:solidFill>
                            <a:srgbClr val="000000"/>
                          </a:solidFill>
                          <a:effectLst/>
                          <a:latin typeface="Helvetica Neue" panose="02000503000000020004" pitchFamily="2" charset="0"/>
                        </a:rPr>
                        <a:t>(</a:t>
                      </a:r>
                      <a:r>
                        <a:rPr lang="en-CA" sz="1100" b="1" i="0" u="none" strike="noStrike" dirty="0" err="1">
                          <a:solidFill>
                            <a:srgbClr val="000000"/>
                          </a:solidFill>
                          <a:effectLst/>
                          <a:latin typeface="Helvetica Neue" panose="02000503000000020004" pitchFamily="2" charset="0"/>
                        </a:rPr>
                        <a:t>gha</a:t>
                      </a:r>
                      <a:r>
                        <a:rPr lang="en-CA" sz="1100" b="1" i="0" u="none" strike="noStrike" dirty="0">
                          <a:solidFill>
                            <a:srgbClr val="000000"/>
                          </a:solidFill>
                          <a:effectLst/>
                          <a:latin typeface="Helvetica Neue" panose="02000503000000020004" pitchFamily="2" charset="0"/>
                        </a:rPr>
                        <a:t>/capita)</a:t>
                      </a:r>
                    </a:p>
                  </a:txBody>
                  <a:tcPr marL="0" marR="0" marT="0" marB="0" anchor="b"/>
                </a:tc>
                <a:extLst>
                  <a:ext uri="{0D108BD9-81ED-4DB2-BD59-A6C34878D82A}">
                    <a16:rowId xmlns:a16="http://schemas.microsoft.com/office/drawing/2014/main" val="3526330372"/>
                  </a:ext>
                </a:extLst>
              </a:tr>
              <a:tr h="248502">
                <a:tc>
                  <a:txBody>
                    <a:bodyPr/>
                    <a:lstStyle/>
                    <a:p>
                      <a:pPr algn="ctr" fontAlgn="b"/>
                      <a:r>
                        <a:rPr lang="en-CA" sz="1400" u="none" strike="noStrike" dirty="0">
                          <a:effectLst/>
                        </a:rPr>
                        <a:t>1</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Serbia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3.07</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1.68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33125705"/>
                  </a:ext>
                </a:extLst>
              </a:tr>
              <a:tr h="248502">
                <a:tc>
                  <a:txBody>
                    <a:bodyPr/>
                    <a:lstStyle/>
                    <a:p>
                      <a:pPr algn="ctr" fontAlgn="b"/>
                      <a:r>
                        <a:rPr lang="en-CA" sz="1400" u="none" strike="noStrike" dirty="0">
                          <a:effectLst/>
                        </a:rPr>
                        <a:t>2</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Bulgaria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3.62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2.06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62377257"/>
                  </a:ext>
                </a:extLst>
              </a:tr>
              <a:tr h="248502">
                <a:tc>
                  <a:txBody>
                    <a:bodyPr/>
                    <a:lstStyle/>
                    <a:p>
                      <a:pPr algn="ctr" fontAlgn="b"/>
                      <a:r>
                        <a:rPr lang="en-CA" sz="1400" u="none" strike="noStrike">
                          <a:effectLst/>
                        </a:rPr>
                        <a:t>3</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Hungary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3.87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2.40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54118941"/>
                  </a:ext>
                </a:extLst>
              </a:tr>
              <a:tr h="248502">
                <a:tc>
                  <a:txBody>
                    <a:bodyPr/>
                    <a:lstStyle/>
                    <a:p>
                      <a:pPr algn="ctr" fontAlgn="b"/>
                      <a:r>
                        <a:rPr lang="en-CA" sz="1400" u="none" strike="noStrike">
                          <a:effectLst/>
                        </a:rPr>
                        <a:t>4</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dirty="0">
                          <a:effectLst/>
                        </a:rPr>
                        <a:t>Croatia</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3.88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2.28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31922941"/>
                  </a:ext>
                </a:extLst>
              </a:tr>
              <a:tr h="248502">
                <a:tc>
                  <a:txBody>
                    <a:bodyPr/>
                    <a:lstStyle/>
                    <a:p>
                      <a:pPr algn="ctr" fontAlgn="b"/>
                      <a:r>
                        <a:rPr lang="en-CA" sz="1400" u="none" strike="noStrike" dirty="0">
                          <a:effectLst/>
                        </a:rPr>
                        <a:t>5</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Greece</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4.10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2.57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5208547"/>
                  </a:ext>
                </a:extLst>
              </a:tr>
              <a:tr h="248502">
                <a:tc>
                  <a:txBody>
                    <a:bodyPr/>
                    <a:lstStyle/>
                    <a:p>
                      <a:pPr algn="ctr" fontAlgn="b"/>
                      <a:r>
                        <a:rPr lang="en-CA" sz="1400" u="none" strike="noStrike" dirty="0">
                          <a:effectLst/>
                        </a:rPr>
                        <a:t>6</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United Kingdom</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4.18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2.57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257825524"/>
                  </a:ext>
                </a:extLst>
              </a:tr>
              <a:tr h="248502">
                <a:tc>
                  <a:txBody>
                    <a:bodyPr/>
                    <a:lstStyle/>
                    <a:p>
                      <a:pPr algn="ctr" fontAlgn="b"/>
                      <a:r>
                        <a:rPr lang="en-CA" sz="1400" u="none" strike="noStrike" dirty="0">
                          <a:effectLst/>
                        </a:rPr>
                        <a:t>7</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Italy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4.31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2.62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75000836"/>
                  </a:ext>
                </a:extLst>
              </a:tr>
              <a:tr h="248502">
                <a:tc>
                  <a:txBody>
                    <a:bodyPr/>
                    <a:lstStyle/>
                    <a:p>
                      <a:pPr algn="ctr" fontAlgn="b"/>
                      <a:r>
                        <a:rPr lang="en-CA" sz="1400" u="none" strike="noStrike">
                          <a:effectLst/>
                        </a:rPr>
                        <a:t>8</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Switzerland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4.35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3.12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61092559"/>
                  </a:ext>
                </a:extLst>
              </a:tr>
              <a:tr h="248502">
                <a:tc>
                  <a:txBody>
                    <a:bodyPr/>
                    <a:lstStyle/>
                    <a:p>
                      <a:pPr algn="ctr" fontAlgn="b"/>
                      <a:r>
                        <a:rPr lang="en-CA" sz="1400" u="none" strike="noStrike">
                          <a:effectLst/>
                        </a:rPr>
                        <a:t>9</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Spain</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4.39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2.39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60588691"/>
                  </a:ext>
                </a:extLst>
              </a:tr>
              <a:tr h="248502">
                <a:tc>
                  <a:txBody>
                    <a:bodyPr/>
                    <a:lstStyle/>
                    <a:p>
                      <a:pPr algn="ctr" fontAlgn="b"/>
                      <a:r>
                        <a:rPr lang="en-CA" sz="1400" u="none" strike="noStrike" dirty="0">
                          <a:effectLst/>
                        </a:rPr>
                        <a:t>10</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France</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4.42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2.51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841096062"/>
                  </a:ext>
                </a:extLst>
              </a:tr>
              <a:tr h="248502">
                <a:tc>
                  <a:txBody>
                    <a:bodyPr/>
                    <a:lstStyle/>
                    <a:p>
                      <a:pPr algn="ctr" fontAlgn="b"/>
                      <a:r>
                        <a:rPr lang="en-CA" sz="1400" u="none" strike="noStrike" dirty="0">
                          <a:effectLst/>
                        </a:rPr>
                        <a:t>11</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Portugal</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4.55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2.57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479859370"/>
                  </a:ext>
                </a:extLst>
              </a:tr>
              <a:tr h="248502">
                <a:tc>
                  <a:txBody>
                    <a:bodyPr/>
                    <a:lstStyle/>
                    <a:p>
                      <a:pPr algn="ctr" fontAlgn="b"/>
                      <a:r>
                        <a:rPr lang="en-CA" sz="1400" u="none" strike="noStrike" dirty="0">
                          <a:effectLst/>
                        </a:rPr>
                        <a:t>12</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Germany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4.67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3.04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423005960"/>
                  </a:ext>
                </a:extLst>
              </a:tr>
              <a:tr h="248502">
                <a:tc>
                  <a:txBody>
                    <a:bodyPr/>
                    <a:lstStyle/>
                    <a:p>
                      <a:pPr algn="ctr" fontAlgn="b"/>
                      <a:r>
                        <a:rPr lang="en-CA" sz="1400" u="none" strike="noStrike">
                          <a:effectLst/>
                        </a:rPr>
                        <a:t>13</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Slovakia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4.73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2.90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325921945"/>
                  </a:ext>
                </a:extLst>
              </a:tr>
              <a:tr h="248502">
                <a:tc>
                  <a:txBody>
                    <a:bodyPr/>
                    <a:lstStyle/>
                    <a:p>
                      <a:pPr algn="ctr" fontAlgn="b"/>
                      <a:r>
                        <a:rPr lang="en-CA" sz="1400" u="none" strike="noStrike" dirty="0">
                          <a:effectLst/>
                        </a:rPr>
                        <a:t>14</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Poland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4.75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3.02 </a:t>
                      </a:r>
                      <a:endParaRPr lang="en-CA" sz="14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83991478"/>
                  </a:ext>
                </a:extLst>
              </a:tr>
              <a:tr h="248502">
                <a:tc>
                  <a:txBody>
                    <a:bodyPr/>
                    <a:lstStyle/>
                    <a:p>
                      <a:pPr algn="ctr" fontAlgn="b"/>
                      <a:r>
                        <a:rPr lang="en-CA" sz="1400" u="none" strike="noStrike">
                          <a:effectLst/>
                        </a:rPr>
                        <a:t>15</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Ireland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5.25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3.17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097279679"/>
                  </a:ext>
                </a:extLst>
              </a:tr>
              <a:tr h="248502">
                <a:tc>
                  <a:txBody>
                    <a:bodyPr/>
                    <a:lstStyle/>
                    <a:p>
                      <a:pPr algn="ctr" fontAlgn="b"/>
                      <a:r>
                        <a:rPr lang="en-CA" sz="1400" u="none" strike="noStrike" dirty="0">
                          <a:effectLst/>
                        </a:rPr>
                        <a:t>16</a:t>
                      </a:r>
                      <a:endParaRPr lang="en-CA" sz="1400" b="0" i="0" u="none" strike="noStrike" dirty="0">
                        <a:solidFill>
                          <a:srgbClr val="000000"/>
                        </a:solidFill>
                        <a:effectLst/>
                        <a:latin typeface="Helvetica Neue" panose="02000503000000020004" pitchFamily="2" charset="0"/>
                      </a:endParaRPr>
                    </a:p>
                  </a:txBody>
                  <a:tcPr marL="0" marR="0" marT="0" marB="0" anchor="b">
                    <a:solidFill>
                      <a:schemeClr val="accent4">
                        <a:lumMod val="20000"/>
                        <a:lumOff val="80000"/>
                      </a:schemeClr>
                    </a:solidFill>
                  </a:tcPr>
                </a:tc>
                <a:tc>
                  <a:txBody>
                    <a:bodyPr/>
                    <a:lstStyle/>
                    <a:p>
                      <a:pPr algn="l" fontAlgn="b"/>
                      <a:r>
                        <a:rPr lang="en-CA" sz="1400" u="none" strike="noStrike" dirty="0">
                          <a:effectLst/>
                        </a:rPr>
                        <a:t>Slovenia</a:t>
                      </a:r>
                      <a:endParaRPr lang="en-CA" sz="1400" b="0" i="0" u="none" strike="noStrike" dirty="0">
                        <a:solidFill>
                          <a:srgbClr val="000000"/>
                        </a:solidFill>
                        <a:effectLst/>
                        <a:latin typeface="Helvetica Neue" panose="02000503000000020004" pitchFamily="2" charset="0"/>
                      </a:endParaRPr>
                    </a:p>
                  </a:txBody>
                  <a:tcPr marL="0" marR="0" marT="0" marB="0" anchor="b">
                    <a:solidFill>
                      <a:schemeClr val="accent4">
                        <a:lumMod val="20000"/>
                        <a:lumOff val="80000"/>
                      </a:schemeClr>
                    </a:solidFill>
                  </a:tcPr>
                </a:tc>
                <a:tc>
                  <a:txBody>
                    <a:bodyPr/>
                    <a:lstStyle/>
                    <a:p>
                      <a:pPr algn="ctr" fontAlgn="b"/>
                      <a:r>
                        <a:rPr lang="en-CA" sz="1400" u="none" strike="noStrike" dirty="0">
                          <a:effectLst/>
                        </a:rPr>
                        <a:t>            5.37 </a:t>
                      </a:r>
                      <a:endParaRPr lang="en-CA" sz="1400" b="0" i="0" u="none" strike="noStrike" dirty="0">
                        <a:solidFill>
                          <a:srgbClr val="000000"/>
                        </a:solidFill>
                        <a:effectLst/>
                        <a:latin typeface="Helvetica Neue" panose="02000503000000020004" pitchFamily="2" charset="0"/>
                      </a:endParaRPr>
                    </a:p>
                  </a:txBody>
                  <a:tcPr marL="0" marR="0" marT="0" marB="0" anchor="b">
                    <a:solidFill>
                      <a:schemeClr val="accent4">
                        <a:lumMod val="20000"/>
                        <a:lumOff val="80000"/>
                      </a:schemeClr>
                    </a:solidFill>
                  </a:tcPr>
                </a:tc>
                <a:tc>
                  <a:txBody>
                    <a:bodyPr/>
                    <a:lstStyle/>
                    <a:p>
                      <a:pPr algn="ctr" fontAlgn="b"/>
                      <a:r>
                        <a:rPr lang="en-CA" sz="1400" u="none" strike="noStrike" dirty="0">
                          <a:effectLst/>
                        </a:rPr>
                        <a:t>            3.30 </a:t>
                      </a:r>
                      <a:endParaRPr lang="en-CA" sz="1400" b="0" i="0" u="none" strike="noStrike" dirty="0">
                        <a:solidFill>
                          <a:srgbClr val="000000"/>
                        </a:solidFill>
                        <a:effectLst/>
                        <a:latin typeface="Helvetica Neue" panose="02000503000000020004" pitchFamily="2" charset="0"/>
                      </a:endParaRPr>
                    </a:p>
                  </a:txBody>
                  <a:tcPr marL="0" marR="0" marT="0" marB="0" anchor="b">
                    <a:solidFill>
                      <a:schemeClr val="accent4">
                        <a:lumMod val="20000"/>
                        <a:lumOff val="80000"/>
                      </a:schemeClr>
                    </a:solidFill>
                  </a:tcPr>
                </a:tc>
                <a:extLst>
                  <a:ext uri="{0D108BD9-81ED-4DB2-BD59-A6C34878D82A}">
                    <a16:rowId xmlns:a16="http://schemas.microsoft.com/office/drawing/2014/main" val="1593158262"/>
                  </a:ext>
                </a:extLst>
              </a:tr>
              <a:tr h="248502">
                <a:tc>
                  <a:txBody>
                    <a:bodyPr/>
                    <a:lstStyle/>
                    <a:p>
                      <a:pPr algn="ctr" fontAlgn="b"/>
                      <a:r>
                        <a:rPr lang="en-CA" sz="1400" u="none" strike="noStrike">
                          <a:effectLst/>
                        </a:rPr>
                        <a:t>17</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Norway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5.67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2.50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11587959"/>
                  </a:ext>
                </a:extLst>
              </a:tr>
              <a:tr h="248502">
                <a:tc>
                  <a:txBody>
                    <a:bodyPr/>
                    <a:lstStyle/>
                    <a:p>
                      <a:pPr algn="ctr" fontAlgn="b"/>
                      <a:r>
                        <a:rPr lang="en-CA" sz="1400" u="none" strike="noStrike" dirty="0">
                          <a:effectLst/>
                        </a:rPr>
                        <a:t>18</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Netherlands</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5.69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3.65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605342217"/>
                  </a:ext>
                </a:extLst>
              </a:tr>
              <a:tr h="248502">
                <a:tc>
                  <a:txBody>
                    <a:bodyPr/>
                    <a:lstStyle/>
                    <a:p>
                      <a:pPr algn="ctr" fontAlgn="b"/>
                      <a:r>
                        <a:rPr lang="en-CA" sz="1400" u="none" strike="noStrike">
                          <a:effectLst/>
                        </a:rPr>
                        <a:t>19</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Czech Republic</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5.72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3.49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1207093"/>
                  </a:ext>
                </a:extLst>
              </a:tr>
              <a:tr h="248502">
                <a:tc>
                  <a:txBody>
                    <a:bodyPr/>
                    <a:lstStyle/>
                    <a:p>
                      <a:pPr algn="ctr" fontAlgn="b"/>
                      <a:r>
                        <a:rPr lang="en-CA" sz="1400" u="none" strike="noStrike" dirty="0">
                          <a:effectLst/>
                        </a:rPr>
                        <a:t>20</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Austria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6.06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3.94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72091400"/>
                  </a:ext>
                </a:extLst>
              </a:tr>
              <a:tr h="248502">
                <a:tc>
                  <a:txBody>
                    <a:bodyPr/>
                    <a:lstStyle/>
                    <a:p>
                      <a:pPr algn="ctr" fontAlgn="b"/>
                      <a:r>
                        <a:rPr lang="en-CA" sz="1400" u="none" strike="noStrike" dirty="0">
                          <a:effectLst/>
                        </a:rPr>
                        <a:t>21</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Sweden</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a:effectLst/>
                        </a:rPr>
                        <a:t>            6.28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3.32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85758225"/>
                  </a:ext>
                </a:extLst>
              </a:tr>
              <a:tr h="248502">
                <a:tc>
                  <a:txBody>
                    <a:bodyPr/>
                    <a:lstStyle/>
                    <a:p>
                      <a:pPr algn="ctr" fontAlgn="b"/>
                      <a:r>
                        <a:rPr lang="en-CA" sz="1400" u="none" strike="noStrike" dirty="0">
                          <a:effectLst/>
                        </a:rPr>
                        <a:t>22</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Finland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6.44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4.07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24897094"/>
                  </a:ext>
                </a:extLst>
              </a:tr>
              <a:tr h="248502">
                <a:tc>
                  <a:txBody>
                    <a:bodyPr/>
                    <a:lstStyle/>
                    <a:p>
                      <a:pPr algn="ctr" fontAlgn="b"/>
                      <a:r>
                        <a:rPr lang="en-CA" sz="1400" u="none" strike="noStrike" dirty="0">
                          <a:effectLst/>
                        </a:rPr>
                        <a:t>23</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Denmark</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6.65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3.45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12578311"/>
                  </a:ext>
                </a:extLst>
              </a:tr>
              <a:tr h="248502">
                <a:tc>
                  <a:txBody>
                    <a:bodyPr/>
                    <a:lstStyle/>
                    <a:p>
                      <a:pPr algn="ctr" fontAlgn="b"/>
                      <a:r>
                        <a:rPr lang="en-CA" sz="1400" u="none" strike="noStrike" dirty="0">
                          <a:effectLst/>
                        </a:rPr>
                        <a:t>24</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Belgium</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6.87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4.56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142734614"/>
                  </a:ext>
                </a:extLst>
              </a:tr>
              <a:tr h="248502">
                <a:tc>
                  <a:txBody>
                    <a:bodyPr/>
                    <a:lstStyle/>
                    <a:p>
                      <a:pPr algn="ctr" fontAlgn="b"/>
                      <a:r>
                        <a:rPr lang="en-CA" sz="1400" u="none" strike="noStrike" dirty="0">
                          <a:effectLst/>
                        </a:rPr>
                        <a:t>25</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Iceland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12.70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37446971"/>
                  </a:ext>
                </a:extLst>
              </a:tr>
              <a:tr h="248502">
                <a:tc>
                  <a:txBody>
                    <a:bodyPr/>
                    <a:lstStyle/>
                    <a:p>
                      <a:pPr algn="ctr" fontAlgn="b"/>
                      <a:r>
                        <a:rPr lang="en-CA" sz="1400" u="none" strike="noStrike" dirty="0">
                          <a:effectLst/>
                        </a:rPr>
                        <a:t>26</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Luxembourg</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12.95 </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9.70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472613258"/>
                  </a:ext>
                </a:extLst>
              </a:tr>
              <a:tr h="248502">
                <a:tc>
                  <a:txBody>
                    <a:bodyPr/>
                    <a:lstStyle/>
                    <a:p>
                      <a:pPr algn="l" fontAlgn="b"/>
                      <a:r>
                        <a:rPr lang="en-CA" sz="1400" u="none" strike="noStrike" dirty="0">
                          <a:effectLst/>
                        </a:rPr>
                        <a:t>Average</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400" u="none" strike="noStrike">
                          <a:effectLst/>
                        </a:rPr>
                        <a:t>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ctr" fontAlgn="b"/>
                      <a:r>
                        <a:rPr lang="en-CA" sz="1400" u="none" strike="noStrike" dirty="0">
                          <a:effectLst/>
                        </a:rPr>
                        <a:t>            </a:t>
                      </a:r>
                      <a:r>
                        <a:rPr lang="en-CA" sz="1400" b="1" u="none" strike="noStrike" dirty="0">
                          <a:effectLst/>
                        </a:rPr>
                        <a:t>5.56 </a:t>
                      </a:r>
                      <a:endParaRPr lang="en-CA" sz="1400" b="1" i="0" u="none" strike="noStrike" dirty="0">
                        <a:solidFill>
                          <a:srgbClr val="000000"/>
                        </a:solidFill>
                        <a:effectLst/>
                        <a:latin typeface="Helvetica Neue" panose="02000503000000020004" pitchFamily="2" charset="0"/>
                      </a:endParaRPr>
                    </a:p>
                  </a:txBody>
                  <a:tcPr marL="0" marR="0" marT="0" marB="0" anchor="b"/>
                </a:tc>
                <a:tc>
                  <a:txBody>
                    <a:bodyPr/>
                    <a:lstStyle/>
                    <a:p>
                      <a:pPr algn="ctr" fontAlgn="b"/>
                      <a:r>
                        <a:rPr lang="en-CA" sz="1400" b="1" u="none" strike="noStrike" dirty="0">
                          <a:effectLst/>
                        </a:rPr>
                        <a:t>            3.24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61717831"/>
                  </a:ext>
                </a:extLst>
              </a:tr>
            </a:tbl>
          </a:graphicData>
        </a:graphic>
      </p:graphicFrame>
      <p:pic>
        <p:nvPicPr>
          <p:cNvPr id="4" name="Picture 2" descr="Ecological Footprint">
            <a:extLst>
              <a:ext uri="{FF2B5EF4-FFF2-40B4-BE49-F238E27FC236}">
                <a16:creationId xmlns:a16="http://schemas.microsoft.com/office/drawing/2014/main" id="{7525F62A-9364-E179-9F10-DBF76D5BA44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352880" y="678665"/>
            <a:ext cx="2142258" cy="251482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5C94C2E-B9A6-0590-C068-A8450E1628BD}"/>
              </a:ext>
            </a:extLst>
          </p:cNvPr>
          <p:cNvSpPr txBox="1"/>
          <p:nvPr/>
        </p:nvSpPr>
        <p:spPr>
          <a:xfrm>
            <a:off x="9010350" y="3193490"/>
            <a:ext cx="3484788" cy="182614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C00000"/>
                </a:solidFill>
                <a:effectLst/>
                <a:uFillTx/>
                <a:latin typeface="Avenir Book" panose="02000503020000020003" pitchFamily="2" charset="0"/>
                <a:sym typeface="Chalkboard"/>
              </a:rPr>
              <a:t>Can Europeans live within </a:t>
            </a:r>
            <a:r>
              <a:rPr lang="en-US" sz="1600" dirty="0">
                <a:solidFill>
                  <a:srgbClr val="C00000"/>
                </a:solidFill>
                <a:latin typeface="Avenir Book" panose="02000503020000020003" pitchFamily="2" charset="0"/>
              </a:rPr>
              <a:t>the </a:t>
            </a:r>
            <a:r>
              <a:rPr kumimoji="0" lang="en-US" sz="1600" b="0" i="0" u="none" strike="noStrike" cap="none" spc="0" normalizeH="0" baseline="0" dirty="0">
                <a:ln>
                  <a:noFill/>
                </a:ln>
                <a:solidFill>
                  <a:srgbClr val="C00000"/>
                </a:solidFill>
                <a:effectLst/>
                <a:uFillTx/>
                <a:latin typeface="Avenir Book" panose="02000503020000020003" pitchFamily="2" charset="0"/>
                <a:sym typeface="Chalkboard"/>
              </a:rPr>
              <a:t>average biocapacity of 3.17 </a:t>
            </a:r>
            <a:r>
              <a:rPr kumimoji="0" lang="en-US" sz="1600" b="0" i="0" u="none" strike="noStrike" cap="none" spc="0" normalizeH="0" baseline="0" dirty="0" err="1">
                <a:ln>
                  <a:noFill/>
                </a:ln>
                <a:solidFill>
                  <a:srgbClr val="C00000"/>
                </a:solidFill>
                <a:effectLst/>
                <a:uFillTx/>
                <a:latin typeface="Avenir Book" panose="02000503020000020003" pitchFamily="2" charset="0"/>
                <a:sym typeface="Chalkboard"/>
              </a:rPr>
              <a:t>gh</a:t>
            </a:r>
            <a:r>
              <a:rPr lang="en-US" sz="1600" dirty="0" err="1">
                <a:solidFill>
                  <a:srgbClr val="C00000"/>
                </a:solidFill>
                <a:latin typeface="Avenir Book" panose="02000503020000020003" pitchFamily="2" charset="0"/>
              </a:rPr>
              <a:t>a</a:t>
            </a:r>
            <a:r>
              <a:rPr lang="en-US" sz="1600" dirty="0">
                <a:solidFill>
                  <a:srgbClr val="C00000"/>
                </a:solidFill>
                <a:latin typeface="Avenir Book" panose="02000503020000020003" pitchFamily="2" charset="0"/>
              </a:rPr>
              <a:t>/ha?; this would require a carbon footprint reduction by at least 2.38 </a:t>
            </a:r>
            <a:r>
              <a:rPr lang="en-US" sz="1600" dirty="0" err="1">
                <a:solidFill>
                  <a:srgbClr val="C00000"/>
                </a:solidFill>
                <a:latin typeface="Avenir Book" panose="02000503020000020003" pitchFamily="2" charset="0"/>
              </a:rPr>
              <a:t>gha</a:t>
            </a:r>
            <a:r>
              <a:rPr lang="en-US" sz="1600" dirty="0">
                <a:solidFill>
                  <a:srgbClr val="C00000"/>
                </a:solidFill>
                <a:latin typeface="Avenir Book" panose="02000503020000020003" pitchFamily="2" charset="0"/>
              </a:rPr>
              <a:t>/capita, down to 0.85 </a:t>
            </a:r>
            <a:r>
              <a:rPr lang="en-US" sz="1600" dirty="0" err="1">
                <a:solidFill>
                  <a:srgbClr val="C00000"/>
                </a:solidFill>
                <a:latin typeface="Avenir Book" panose="02000503020000020003" pitchFamily="2" charset="0"/>
              </a:rPr>
              <a:t>gha</a:t>
            </a:r>
            <a:r>
              <a:rPr lang="en-US" sz="1600" dirty="0">
                <a:solidFill>
                  <a:srgbClr val="C00000"/>
                </a:solidFill>
                <a:latin typeface="Avenir Book" panose="02000503020000020003" pitchFamily="2" charset="0"/>
              </a:rPr>
              <a:t>/capita (similar to Albania with a carbon footprint of 0.853 </a:t>
            </a:r>
            <a:r>
              <a:rPr lang="en-US" sz="1600" dirty="0" err="1">
                <a:solidFill>
                  <a:srgbClr val="C00000"/>
                </a:solidFill>
                <a:latin typeface="Avenir Book" panose="02000503020000020003" pitchFamily="2" charset="0"/>
              </a:rPr>
              <a:t>gha</a:t>
            </a:r>
            <a:r>
              <a:rPr lang="en-US" sz="1600" dirty="0">
                <a:solidFill>
                  <a:srgbClr val="C00000"/>
                </a:solidFill>
                <a:latin typeface="Avenir Book" panose="02000503020000020003" pitchFamily="2" charset="0"/>
              </a:rPr>
              <a:t>/capita) </a:t>
            </a:r>
            <a:endParaRPr kumimoji="0" lang="en-US" sz="1600" b="0" i="0" u="none" strike="noStrike" cap="none" spc="0" normalizeH="0" baseline="0" dirty="0">
              <a:ln>
                <a:noFill/>
              </a:ln>
              <a:solidFill>
                <a:srgbClr val="C00000"/>
              </a:solidFill>
              <a:effectLst/>
              <a:uFillTx/>
              <a:latin typeface="Avenir Book" panose="02000503020000020003" pitchFamily="2" charset="0"/>
              <a:sym typeface="Chalkboard"/>
            </a:endParaRPr>
          </a:p>
        </p:txBody>
      </p:sp>
      <p:pic>
        <p:nvPicPr>
          <p:cNvPr id="19458" name="Picture 2" descr="Europe Map | Countries of Europe | Detailed Maps of Europe">
            <a:extLst>
              <a:ext uri="{FF2B5EF4-FFF2-40B4-BE49-F238E27FC236}">
                <a16:creationId xmlns:a16="http://schemas.microsoft.com/office/drawing/2014/main" id="{7D9F4770-49E2-17AF-16C2-CD75F0AB0AC4}"/>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787205" y="5207613"/>
            <a:ext cx="3864757" cy="313047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397F765-2052-5812-D1A7-E105315EC29A}"/>
              </a:ext>
            </a:extLst>
          </p:cNvPr>
          <p:cNvSpPr txBox="1"/>
          <p:nvPr/>
        </p:nvSpPr>
        <p:spPr>
          <a:xfrm>
            <a:off x="1613649" y="8163683"/>
            <a:ext cx="638361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Avenir Book" panose="02000503020000020003" pitchFamily="2" charset="0"/>
                <a:sym typeface="Chalkboard"/>
              </a:rPr>
              <a:t>Carbon footprint remains at 58.2% of total Ecological Footprint</a:t>
            </a:r>
          </a:p>
        </p:txBody>
      </p:sp>
      <p:sp>
        <p:nvSpPr>
          <p:cNvPr id="7" name="TextBox 6">
            <a:extLst>
              <a:ext uri="{FF2B5EF4-FFF2-40B4-BE49-F238E27FC236}">
                <a16:creationId xmlns:a16="http://schemas.microsoft.com/office/drawing/2014/main" id="{46CC23CA-49F4-61D2-4B31-9F8AFBAD5D58}"/>
              </a:ext>
            </a:extLst>
          </p:cNvPr>
          <p:cNvSpPr txBox="1"/>
          <p:nvPr/>
        </p:nvSpPr>
        <p:spPr>
          <a:xfrm>
            <a:off x="1613649" y="8632535"/>
            <a:ext cx="717355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dirty="0">
                <a:solidFill>
                  <a:schemeClr val="accent4">
                    <a:lumMod val="50000"/>
                  </a:schemeClr>
                </a:solidFill>
                <a:latin typeface="Avenir Book" panose="02000503020000020003" pitchFamily="2" charset="0"/>
              </a:rPr>
              <a:t>Europe’s average EF exceeds biocapacity (3.17gha/capita) by 2.38 </a:t>
            </a:r>
            <a:r>
              <a:rPr lang="en-US" sz="1600" dirty="0" err="1">
                <a:solidFill>
                  <a:schemeClr val="accent4">
                    <a:lumMod val="50000"/>
                  </a:schemeClr>
                </a:solidFill>
                <a:latin typeface="Avenir Book" panose="02000503020000020003" pitchFamily="2" charset="0"/>
              </a:rPr>
              <a:t>gha</a:t>
            </a:r>
            <a:r>
              <a:rPr lang="en-US" sz="1600" dirty="0">
                <a:solidFill>
                  <a:schemeClr val="accent4">
                    <a:lumMod val="50000"/>
                  </a:schemeClr>
                </a:solidFill>
                <a:latin typeface="Avenir Book" panose="02000503020000020003" pitchFamily="2" charset="0"/>
              </a:rPr>
              <a:t>/capita</a:t>
            </a:r>
            <a:endParaRPr kumimoji="0" lang="en-US" sz="1600" b="0" i="0" u="none" strike="noStrike" cap="none" spc="0" normalizeH="0" baseline="0" dirty="0">
              <a:ln>
                <a:noFill/>
              </a:ln>
              <a:solidFill>
                <a:schemeClr val="accent4">
                  <a:lumMod val="50000"/>
                </a:schemeClr>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176360879"/>
      </p:ext>
    </p:extLst>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093680-C8DA-D044-E757-8A58ACF4369B}"/>
              </a:ext>
            </a:extLst>
          </p:cNvPr>
          <p:cNvSpPr>
            <a:spLocks noGrp="1"/>
          </p:cNvSpPr>
          <p:nvPr>
            <p:ph type="body" idx="1"/>
          </p:nvPr>
        </p:nvSpPr>
        <p:spPr>
          <a:xfrm>
            <a:off x="6441981" y="6572755"/>
            <a:ext cx="6553138" cy="3016026"/>
          </a:xfrm>
        </p:spPr>
        <p:txBody>
          <a:bodyPr>
            <a:normAutofit/>
          </a:bodyPr>
          <a:lstStyle/>
          <a:p>
            <a:r>
              <a:rPr lang="en-CA" sz="1800" dirty="0">
                <a:effectLst/>
                <a:latin typeface="Avenir Book" panose="02000503020000020003" pitchFamily="2" charset="0"/>
              </a:rPr>
              <a:t>Three categories of household consumption make up three quarters of household consumption for all regions: </a:t>
            </a:r>
            <a:r>
              <a:rPr lang="en-CA" sz="1800" b="1" dirty="0">
                <a:effectLst/>
                <a:latin typeface="Avenir Book" panose="02000503020000020003" pitchFamily="2" charset="0"/>
              </a:rPr>
              <a:t>transportation (25-26%)</a:t>
            </a:r>
            <a:r>
              <a:rPr lang="en-CA" sz="1800" dirty="0">
                <a:effectLst/>
                <a:latin typeface="Avenir Book" panose="02000503020000020003" pitchFamily="2" charset="0"/>
              </a:rPr>
              <a:t>; </a:t>
            </a:r>
            <a:r>
              <a:rPr lang="en-CA" sz="1800" b="1" dirty="0">
                <a:effectLst/>
                <a:latin typeface="Avenir Book" panose="02000503020000020003" pitchFamily="2" charset="0"/>
              </a:rPr>
              <a:t>housing, water, electricity, gas and other fuels (26-27%)</a:t>
            </a:r>
            <a:r>
              <a:rPr lang="en-CA" sz="1800" dirty="0">
                <a:effectLst/>
                <a:latin typeface="Avenir Book" panose="02000503020000020003" pitchFamily="2" charset="0"/>
              </a:rPr>
              <a:t>; and </a:t>
            </a:r>
            <a:r>
              <a:rPr lang="en-CA" sz="1800" b="1" dirty="0">
                <a:effectLst/>
                <a:latin typeface="Avenir Book" panose="02000503020000020003" pitchFamily="2" charset="0"/>
              </a:rPr>
              <a:t>food and non-alcoholic beverages (21-23%</a:t>
            </a:r>
            <a:r>
              <a:rPr lang="en-CA" sz="1800" dirty="0">
                <a:effectLst/>
                <a:latin typeface="Avenir Book" panose="02000503020000020003" pitchFamily="2" charset="0"/>
              </a:rPr>
              <a:t>).</a:t>
            </a:r>
            <a:br>
              <a:rPr lang="en-CA" sz="1800" dirty="0">
                <a:effectLst/>
                <a:latin typeface="Avenir Book" panose="02000503020000020003" pitchFamily="2" charset="0"/>
              </a:rPr>
            </a:br>
            <a:endParaRPr lang="en-CA" sz="1800" dirty="0">
              <a:effectLst/>
              <a:latin typeface="Avenir Book" panose="02000503020000020003" pitchFamily="2" charset="0"/>
            </a:endParaRPr>
          </a:p>
        </p:txBody>
      </p:sp>
      <p:pic>
        <p:nvPicPr>
          <p:cNvPr id="4" name="Picture 3" descr="Map&#10;&#10;Description automatically generated">
            <a:extLst>
              <a:ext uri="{FF2B5EF4-FFF2-40B4-BE49-F238E27FC236}">
                <a16:creationId xmlns:a16="http://schemas.microsoft.com/office/drawing/2014/main" id="{B844ED89-C5AD-D7A3-B7B4-F5C3766C75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1008" y="175708"/>
            <a:ext cx="7227614" cy="4701092"/>
          </a:xfrm>
          <a:prstGeom prst="rect">
            <a:avLst/>
          </a:prstGeom>
        </p:spPr>
      </p:pic>
      <p:pic>
        <p:nvPicPr>
          <p:cNvPr id="6" name="Picture 5" descr="Chart, bar chart&#10;&#10;Description automatically generated">
            <a:extLst>
              <a:ext uri="{FF2B5EF4-FFF2-40B4-BE49-F238E27FC236}">
                <a16:creationId xmlns:a16="http://schemas.microsoft.com/office/drawing/2014/main" id="{9BF7C561-3355-0554-F8E6-1338A19A949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44809" y="3379676"/>
            <a:ext cx="5947483" cy="3580992"/>
          </a:xfrm>
          <a:prstGeom prst="rect">
            <a:avLst/>
          </a:prstGeom>
        </p:spPr>
      </p:pic>
      <p:sp>
        <p:nvSpPr>
          <p:cNvPr id="9" name="TextBox 8">
            <a:extLst>
              <a:ext uri="{FF2B5EF4-FFF2-40B4-BE49-F238E27FC236}">
                <a16:creationId xmlns:a16="http://schemas.microsoft.com/office/drawing/2014/main" id="{53ABFF3F-9464-7B94-A526-477B47592BA6}"/>
              </a:ext>
            </a:extLst>
          </p:cNvPr>
          <p:cNvSpPr txBox="1"/>
          <p:nvPr/>
        </p:nvSpPr>
        <p:spPr>
          <a:xfrm>
            <a:off x="634702" y="5521830"/>
            <a:ext cx="4432687"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endParaRPr lang="en-CA" sz="1800" dirty="0">
              <a:effectLst/>
              <a:latin typeface="Avenir Book" panose="02000503020000020003" pitchFamily="2" charset="0"/>
            </a:endParaRPr>
          </a:p>
          <a:p>
            <a:r>
              <a:rPr lang="en-CA" sz="1800" dirty="0">
                <a:effectLst/>
                <a:latin typeface="Avenir Book" panose="02000503020000020003" pitchFamily="2" charset="0"/>
              </a:rPr>
              <a:t>Forests are the largest natural asset in all regions. The southern regions of </a:t>
            </a:r>
            <a:r>
              <a:rPr lang="en-CA" sz="1800" dirty="0" err="1">
                <a:effectLst/>
                <a:latin typeface="Avenir Book" panose="02000503020000020003" pitchFamily="2" charset="0"/>
              </a:rPr>
              <a:t>Jugovzhodna</a:t>
            </a:r>
            <a:r>
              <a:rPr lang="en-CA" sz="1800" dirty="0">
                <a:effectLst/>
                <a:latin typeface="Avenir Book" panose="02000503020000020003" pitchFamily="2" charset="0"/>
              </a:rPr>
              <a:t> Slovenija and </a:t>
            </a:r>
            <a:r>
              <a:rPr lang="en-CA" sz="1800" dirty="0" err="1">
                <a:effectLst/>
                <a:latin typeface="Avenir Book" panose="02000503020000020003" pitchFamily="2" charset="0"/>
              </a:rPr>
              <a:t>Primorsko-notranjska</a:t>
            </a:r>
            <a:r>
              <a:rPr lang="en-CA" sz="1800" dirty="0">
                <a:effectLst/>
                <a:latin typeface="Avenir Book" panose="02000503020000020003" pitchFamily="2" charset="0"/>
              </a:rPr>
              <a:t> are proportionally the richest in forest biocapacity and have the highest biocapacity per hectare. </a:t>
            </a:r>
            <a:r>
              <a:rPr lang="en-CA" sz="1800" dirty="0" err="1">
                <a:effectLst/>
                <a:latin typeface="Avenir Book" panose="02000503020000020003" pitchFamily="2" charset="0"/>
              </a:rPr>
              <a:t>Pomurska</a:t>
            </a:r>
            <a:r>
              <a:rPr lang="en-CA" sz="1800" dirty="0">
                <a:effectLst/>
                <a:latin typeface="Avenir Book" panose="02000503020000020003" pitchFamily="2" charset="0"/>
              </a:rPr>
              <a:t> and </a:t>
            </a:r>
            <a:r>
              <a:rPr lang="en-CA" sz="1800" dirty="0" err="1">
                <a:effectLst/>
                <a:latin typeface="Avenir Book" panose="02000503020000020003" pitchFamily="2" charset="0"/>
              </a:rPr>
              <a:t>Podravska</a:t>
            </a:r>
            <a:r>
              <a:rPr lang="en-CA" sz="1800" dirty="0">
                <a:effectLst/>
                <a:latin typeface="Avenir Book" panose="02000503020000020003" pitchFamily="2" charset="0"/>
              </a:rPr>
              <a:t> in the north, by contrast, have higher proportions of croplands and the lowest biocapacity per hectare.</a:t>
            </a:r>
          </a:p>
        </p:txBody>
      </p:sp>
    </p:spTree>
    <p:extLst>
      <p:ext uri="{BB962C8B-B14F-4D97-AF65-F5344CB8AC3E}">
        <p14:creationId xmlns:p14="http://schemas.microsoft.com/office/powerpoint/2010/main" val="982871396"/>
      </p:ext>
    </p:extLst>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F7DA7EC-12EA-15B3-4ED7-FB2B05C3E386}"/>
              </a:ext>
            </a:extLst>
          </p:cNvPr>
          <p:cNvGraphicFramePr>
            <a:graphicFrameLocks noGrp="1"/>
          </p:cNvGraphicFramePr>
          <p:nvPr>
            <p:extLst>
              <p:ext uri="{D42A27DB-BD31-4B8C-83A1-F6EECF244321}">
                <p14:modId xmlns:p14="http://schemas.microsoft.com/office/powerpoint/2010/main" val="2444249840"/>
              </p:ext>
            </p:extLst>
          </p:nvPr>
        </p:nvGraphicFramePr>
        <p:xfrm>
          <a:off x="2635922" y="835213"/>
          <a:ext cx="10015071" cy="7844764"/>
        </p:xfrm>
        <a:graphic>
          <a:graphicData uri="http://schemas.openxmlformats.org/drawingml/2006/table">
            <a:tbl>
              <a:tblPr>
                <a:tableStyleId>{5940675A-B579-460E-94D1-54222C63F5DA}</a:tableStyleId>
              </a:tblPr>
              <a:tblGrid>
                <a:gridCol w="1912053">
                  <a:extLst>
                    <a:ext uri="{9D8B030D-6E8A-4147-A177-3AD203B41FA5}">
                      <a16:colId xmlns:a16="http://schemas.microsoft.com/office/drawing/2014/main" val="2605784764"/>
                    </a:ext>
                  </a:extLst>
                </a:gridCol>
                <a:gridCol w="1489731">
                  <a:extLst>
                    <a:ext uri="{9D8B030D-6E8A-4147-A177-3AD203B41FA5}">
                      <a16:colId xmlns:a16="http://schemas.microsoft.com/office/drawing/2014/main" val="1764851171"/>
                    </a:ext>
                  </a:extLst>
                </a:gridCol>
                <a:gridCol w="1489731">
                  <a:extLst>
                    <a:ext uri="{9D8B030D-6E8A-4147-A177-3AD203B41FA5}">
                      <a16:colId xmlns:a16="http://schemas.microsoft.com/office/drawing/2014/main" val="892444096"/>
                    </a:ext>
                  </a:extLst>
                </a:gridCol>
                <a:gridCol w="1250803">
                  <a:extLst>
                    <a:ext uri="{9D8B030D-6E8A-4147-A177-3AD203B41FA5}">
                      <a16:colId xmlns:a16="http://schemas.microsoft.com/office/drawing/2014/main" val="1417025796"/>
                    </a:ext>
                  </a:extLst>
                </a:gridCol>
                <a:gridCol w="1258644">
                  <a:extLst>
                    <a:ext uri="{9D8B030D-6E8A-4147-A177-3AD203B41FA5}">
                      <a16:colId xmlns:a16="http://schemas.microsoft.com/office/drawing/2014/main" val="2674373951"/>
                    </a:ext>
                  </a:extLst>
                </a:gridCol>
                <a:gridCol w="1172584">
                  <a:extLst>
                    <a:ext uri="{9D8B030D-6E8A-4147-A177-3AD203B41FA5}">
                      <a16:colId xmlns:a16="http://schemas.microsoft.com/office/drawing/2014/main" val="3055582124"/>
                    </a:ext>
                  </a:extLst>
                </a:gridCol>
                <a:gridCol w="1441525">
                  <a:extLst>
                    <a:ext uri="{9D8B030D-6E8A-4147-A177-3AD203B41FA5}">
                      <a16:colId xmlns:a16="http://schemas.microsoft.com/office/drawing/2014/main" val="755426927"/>
                    </a:ext>
                  </a:extLst>
                </a:gridCol>
              </a:tblGrid>
              <a:tr h="211522">
                <a:tc>
                  <a:txBody>
                    <a:bodyPr/>
                    <a:lstStyle/>
                    <a:p>
                      <a:pPr algn="ctr" fontAlgn="ctr"/>
                      <a:r>
                        <a:rPr lang="en-CA" sz="1400" b="1" i="0" u="none" strike="noStrike" dirty="0">
                          <a:solidFill>
                            <a:srgbClr val="7030A0"/>
                          </a:solidFill>
                          <a:effectLst/>
                          <a:latin typeface="Azeret Mono"/>
                        </a:rPr>
                        <a:t>HPI rank</a:t>
                      </a:r>
                    </a:p>
                  </a:txBody>
                  <a:tcPr marL="0" marR="0" marT="0" marB="0"/>
                </a:tc>
                <a:tc>
                  <a:txBody>
                    <a:bodyPr/>
                    <a:lstStyle/>
                    <a:p>
                      <a:pPr algn="ctr" fontAlgn="ctr"/>
                      <a:r>
                        <a:rPr lang="en-CA" sz="1400" b="1" i="0" u="none" strike="noStrike" dirty="0">
                          <a:solidFill>
                            <a:srgbClr val="7030A0"/>
                          </a:solidFill>
                          <a:effectLst/>
                          <a:latin typeface="Azeret Mono"/>
                        </a:rPr>
                        <a:t>Country</a:t>
                      </a:r>
                    </a:p>
                  </a:txBody>
                  <a:tcPr marL="0" marR="0" marT="0" marB="0"/>
                </a:tc>
                <a:tc>
                  <a:txBody>
                    <a:bodyPr/>
                    <a:lstStyle/>
                    <a:p>
                      <a:pPr algn="ctr" fontAlgn="ctr"/>
                      <a:r>
                        <a:rPr lang="en-CA" sz="1400" b="1" i="0" u="none" strike="noStrike" dirty="0">
                          <a:solidFill>
                            <a:srgbClr val="7030A0"/>
                          </a:solidFill>
                          <a:effectLst/>
                          <a:latin typeface="Azeret Mono"/>
                        </a:rPr>
                        <a:t>Population </a:t>
                      </a:r>
                      <a:r>
                        <a:rPr lang="en-CA" sz="1400" b="0" i="0" u="none" strike="noStrike" dirty="0">
                          <a:solidFill>
                            <a:srgbClr val="7030A0"/>
                          </a:solidFill>
                          <a:effectLst/>
                          <a:latin typeface="Azeret Mono"/>
                        </a:rPr>
                        <a:t>(thousands)</a:t>
                      </a:r>
                      <a:endParaRPr lang="en-CA" sz="1400" b="1" i="0" u="none" strike="noStrike" dirty="0">
                        <a:solidFill>
                          <a:srgbClr val="7030A0"/>
                        </a:solidFill>
                        <a:effectLst/>
                        <a:latin typeface="Azeret Mono"/>
                      </a:endParaRPr>
                    </a:p>
                  </a:txBody>
                  <a:tcPr marL="0" marR="0" marT="0" marB="0"/>
                </a:tc>
                <a:tc>
                  <a:txBody>
                    <a:bodyPr/>
                    <a:lstStyle/>
                    <a:p>
                      <a:pPr algn="ctr" fontAlgn="ctr"/>
                      <a:r>
                        <a:rPr lang="en-CA" sz="1400" b="1" i="0" u="none" strike="noStrike" dirty="0">
                          <a:solidFill>
                            <a:srgbClr val="7030A0"/>
                          </a:solidFill>
                          <a:effectLst/>
                          <a:latin typeface="Azeret Mono"/>
                        </a:rPr>
                        <a:t>Life Expectancy </a:t>
                      </a:r>
                      <a:r>
                        <a:rPr lang="en-CA" sz="1400" b="0" i="0" u="none" strike="noStrike" dirty="0">
                          <a:solidFill>
                            <a:srgbClr val="7030A0"/>
                          </a:solidFill>
                          <a:effectLst/>
                          <a:latin typeface="Azeret Mono"/>
                        </a:rPr>
                        <a:t>(years)</a:t>
                      </a:r>
                      <a:endParaRPr lang="en-CA" sz="1400" b="1" i="0" u="none" strike="noStrike" dirty="0">
                        <a:solidFill>
                          <a:srgbClr val="7030A0"/>
                        </a:solidFill>
                        <a:effectLst/>
                        <a:latin typeface="Azeret Mono"/>
                      </a:endParaRPr>
                    </a:p>
                  </a:txBody>
                  <a:tcPr marL="0" marR="0" marT="0" marB="0"/>
                </a:tc>
                <a:tc>
                  <a:txBody>
                    <a:bodyPr/>
                    <a:lstStyle/>
                    <a:p>
                      <a:pPr algn="ctr" fontAlgn="ctr"/>
                      <a:r>
                        <a:rPr lang="en-CA" sz="1400" b="1" i="0" u="none" strike="noStrike" dirty="0">
                          <a:solidFill>
                            <a:srgbClr val="7030A0"/>
                          </a:solidFill>
                          <a:effectLst/>
                          <a:latin typeface="Azeret Mono"/>
                        </a:rPr>
                        <a:t>Life Satisfaction (Wellbeing) </a:t>
                      </a:r>
                      <a:r>
                        <a:rPr lang="en-CA" sz="1400" b="0" i="0" u="none" strike="noStrike" dirty="0">
                          <a:solidFill>
                            <a:srgbClr val="7030A0"/>
                          </a:solidFill>
                          <a:effectLst/>
                          <a:latin typeface="Azeret Mono"/>
                        </a:rPr>
                        <a:t>(0-10)</a:t>
                      </a:r>
                      <a:endParaRPr lang="en-CA" sz="1400" b="1" i="0" u="none" strike="noStrike" dirty="0">
                        <a:solidFill>
                          <a:srgbClr val="7030A0"/>
                        </a:solidFill>
                        <a:effectLst/>
                        <a:latin typeface="Azeret Mono"/>
                      </a:endParaRPr>
                    </a:p>
                  </a:txBody>
                  <a:tcPr marL="0" marR="0" marT="0" marB="0"/>
                </a:tc>
                <a:tc>
                  <a:txBody>
                    <a:bodyPr/>
                    <a:lstStyle/>
                    <a:p>
                      <a:pPr algn="ctr" fontAlgn="ctr"/>
                      <a:r>
                        <a:rPr lang="en-CA" sz="1400" b="1" i="0" u="none" strike="noStrike" dirty="0">
                          <a:solidFill>
                            <a:srgbClr val="7030A0"/>
                          </a:solidFill>
                          <a:effectLst/>
                          <a:latin typeface="Azeret Mono"/>
                        </a:rPr>
                        <a:t>Ecological Footprint </a:t>
                      </a:r>
                      <a:r>
                        <a:rPr lang="en-CA" sz="1400" b="0" i="0" u="none" strike="noStrike" dirty="0">
                          <a:solidFill>
                            <a:srgbClr val="7030A0"/>
                          </a:solidFill>
                          <a:effectLst/>
                          <a:latin typeface="Azeret Mono"/>
                        </a:rPr>
                        <a:t>(g ha)</a:t>
                      </a:r>
                      <a:endParaRPr lang="en-CA" sz="1400" b="1" i="0" u="none" strike="noStrike" dirty="0">
                        <a:solidFill>
                          <a:srgbClr val="7030A0"/>
                        </a:solidFill>
                        <a:effectLst/>
                        <a:latin typeface="Azeret Mono"/>
                      </a:endParaRPr>
                    </a:p>
                  </a:txBody>
                  <a:tcPr marL="0" marR="0" marT="0" marB="0"/>
                </a:tc>
                <a:tc>
                  <a:txBody>
                    <a:bodyPr/>
                    <a:lstStyle/>
                    <a:p>
                      <a:pPr algn="ctr" fontAlgn="b"/>
                      <a:r>
                        <a:rPr lang="en-CA" sz="1400" b="1" i="0" u="none" strike="noStrike" dirty="0">
                          <a:solidFill>
                            <a:srgbClr val="7030A0"/>
                          </a:solidFill>
                          <a:effectLst/>
                          <a:latin typeface="Azeret Mono"/>
                        </a:rPr>
                        <a:t>Happiness Planet Index </a:t>
                      </a:r>
                    </a:p>
                  </a:txBody>
                  <a:tcPr marL="0" marR="0" marT="0" marB="0"/>
                </a:tc>
                <a:extLst>
                  <a:ext uri="{0D108BD9-81ED-4DB2-BD59-A6C34878D82A}">
                    <a16:rowId xmlns:a16="http://schemas.microsoft.com/office/drawing/2014/main" val="4189002573"/>
                  </a:ext>
                </a:extLst>
              </a:tr>
              <a:tr h="253092">
                <a:tc>
                  <a:txBody>
                    <a:bodyPr/>
                    <a:lstStyle/>
                    <a:p>
                      <a:pPr algn="r" fontAlgn="b"/>
                      <a:r>
                        <a:rPr lang="en-CA" sz="1400" u="none" strike="noStrike" dirty="0">
                          <a:effectLst/>
                        </a:rPr>
                        <a:t>53</a:t>
                      </a:r>
                      <a:endParaRPr lang="en-CA" sz="1400" b="0"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b="1" u="none" strike="noStrike">
                          <a:effectLst/>
                        </a:rPr>
                        <a:t>Slovenia</a:t>
                      </a:r>
                      <a:endParaRPr lang="en-CA" sz="1400" b="1"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b="1" u="none" strike="noStrike" dirty="0">
                          <a:effectLst/>
                        </a:rPr>
                        <a:t>               2,079 </a:t>
                      </a:r>
                      <a:endParaRPr lang="en-CA" sz="1400" b="1"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u="none" strike="noStrike" dirty="0">
                          <a:effectLst/>
                        </a:rPr>
                        <a:t>81.3</a:t>
                      </a:r>
                      <a:endParaRPr lang="en-CA" sz="1400" b="0"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u="none" strike="noStrike" dirty="0">
                          <a:effectLst/>
                        </a:rPr>
                        <a:t>6.67</a:t>
                      </a:r>
                      <a:endParaRPr lang="en-CA" sz="1400" b="0"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u="none" strike="noStrike" dirty="0">
                          <a:effectLst/>
                        </a:rPr>
                        <a:t>5.05</a:t>
                      </a:r>
                      <a:endParaRPr lang="en-CA" sz="1400" b="0" i="0" u="none" strike="noStrike" dirty="0">
                        <a:solidFill>
                          <a:srgbClr val="000000"/>
                        </a:solidFill>
                        <a:effectLst/>
                        <a:latin typeface="Azeret Mono"/>
                      </a:endParaRPr>
                    </a:p>
                  </a:txBody>
                  <a:tcPr marL="0" marR="0" marT="0" marB="0" anchor="b">
                    <a:solidFill>
                      <a:schemeClr val="accent4">
                        <a:lumMod val="60000"/>
                        <a:lumOff val="40000"/>
                      </a:schemeClr>
                    </a:solidFill>
                  </a:tcPr>
                </a:tc>
                <a:tc>
                  <a:txBody>
                    <a:bodyPr/>
                    <a:lstStyle/>
                    <a:p>
                      <a:pPr algn="r" fontAlgn="b"/>
                      <a:r>
                        <a:rPr lang="en-CA" sz="1400" u="none" strike="noStrike" dirty="0">
                          <a:effectLst/>
                        </a:rPr>
                        <a:t>47.9</a:t>
                      </a:r>
                      <a:endParaRPr lang="en-CA" sz="1400" b="1" i="0" u="none" strike="noStrike" dirty="0">
                        <a:solidFill>
                          <a:srgbClr val="000000"/>
                        </a:solidFill>
                        <a:effectLst/>
                        <a:latin typeface="Azeret Mono"/>
                      </a:endParaRPr>
                    </a:p>
                  </a:txBody>
                  <a:tcPr marL="0" marR="0" marT="0" marB="0" anchor="b">
                    <a:solidFill>
                      <a:schemeClr val="accent4">
                        <a:lumMod val="60000"/>
                        <a:lumOff val="40000"/>
                      </a:schemeClr>
                    </a:solidFill>
                  </a:tcPr>
                </a:tc>
                <a:extLst>
                  <a:ext uri="{0D108BD9-81ED-4DB2-BD59-A6C34878D82A}">
                    <a16:rowId xmlns:a16="http://schemas.microsoft.com/office/drawing/2014/main" val="376055440"/>
                  </a:ext>
                </a:extLst>
              </a:tr>
              <a:tr h="236219">
                <a:tc gridSpan="2">
                  <a:txBody>
                    <a:bodyPr/>
                    <a:lstStyle/>
                    <a:p>
                      <a:pPr algn="r" fontAlgn="b"/>
                      <a:r>
                        <a:rPr lang="en-CA" sz="1400" u="none" strike="noStrike">
                          <a:effectLst/>
                        </a:rPr>
                        <a:t>European Nations ranked</a:t>
                      </a:r>
                      <a:endParaRPr lang="en-CA" sz="1400" b="1" i="0" u="none" strike="noStrike">
                        <a:solidFill>
                          <a:srgbClr val="000000"/>
                        </a:solidFill>
                        <a:effectLst/>
                        <a:latin typeface="Helvetica Neue" panose="02000503000000020004" pitchFamily="2" charset="0"/>
                      </a:endParaRPr>
                    </a:p>
                  </a:txBody>
                  <a:tcPr marL="0" marR="0" marT="0" marB="0" anchor="b"/>
                </a:tc>
                <a:tc hMerge="1">
                  <a:txBody>
                    <a:bodyPr/>
                    <a:lstStyle/>
                    <a:p>
                      <a:endParaRPr lang="en-US"/>
                    </a:p>
                  </a:txBody>
                  <a:tcPr/>
                </a:tc>
                <a:tc>
                  <a:txBody>
                    <a:bodyPr/>
                    <a:lstStyle/>
                    <a:p>
                      <a:pPr algn="r" fontAlgn="b"/>
                      <a:r>
                        <a:rPr lang="en-CA" sz="1100" u="none" strike="noStrike">
                          <a:effectLst/>
                        </a:rPr>
                        <a:t>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 </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dirty="0">
                          <a:effectLst/>
                        </a:rPr>
                        <a:t> </a:t>
                      </a:r>
                      <a:endParaRPr lang="en-CA" sz="14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2068421"/>
                  </a:ext>
                </a:extLst>
              </a:tr>
              <a:tr h="253092">
                <a:tc>
                  <a:txBody>
                    <a:bodyPr/>
                    <a:lstStyle/>
                    <a:p>
                      <a:pPr algn="r" fontAlgn="b"/>
                      <a:r>
                        <a:rPr lang="en-CA" sz="1400" u="none" strike="noStrike">
                          <a:effectLst/>
                        </a:rPr>
                        <a:t>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Switzerland</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8,591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83.8</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7.69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4.14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60.1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4013563072"/>
                  </a:ext>
                </a:extLst>
              </a:tr>
              <a:tr h="253092">
                <a:tc>
                  <a:txBody>
                    <a:bodyPr/>
                    <a:lstStyle/>
                    <a:p>
                      <a:pPr algn="r" fontAlgn="b"/>
                      <a:r>
                        <a:rPr lang="en-CA" sz="1400" u="none" strike="noStrike">
                          <a:effectLst/>
                        </a:rPr>
                        <a:t>14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United Kingdom</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67,530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81.3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7.16</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3.95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56.0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3371502114"/>
                  </a:ext>
                </a:extLst>
              </a:tr>
              <a:tr h="253092">
                <a:tc>
                  <a:txBody>
                    <a:bodyPr/>
                    <a:lstStyle/>
                    <a:p>
                      <a:pPr algn="r" fontAlgn="b"/>
                      <a:r>
                        <a:rPr lang="en-CA" sz="1400" u="none" strike="noStrike">
                          <a:effectLst/>
                        </a:rPr>
                        <a:t>18</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Netherlands</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17,097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7.43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4.59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54.9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4045367279"/>
                  </a:ext>
                </a:extLst>
              </a:tr>
              <a:tr h="253092">
                <a:tc>
                  <a:txBody>
                    <a:bodyPr/>
                    <a:lstStyle/>
                    <a:p>
                      <a:pPr algn="r" fontAlgn="b"/>
                      <a:r>
                        <a:rPr lang="en-CA" sz="1400" u="none" strike="noStrike">
                          <a:effectLst/>
                        </a:rPr>
                        <a:t>29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Germany</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             83,517 </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81.3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7.04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4.44</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52.7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4146939972"/>
                  </a:ext>
                </a:extLst>
              </a:tr>
              <a:tr h="253092">
                <a:tc>
                  <a:txBody>
                    <a:bodyPr/>
                    <a:lstStyle/>
                    <a:p>
                      <a:pPr algn="r" fontAlgn="b"/>
                      <a:r>
                        <a:rPr lang="en-CA" sz="1400" u="none" strike="noStrike">
                          <a:effectLst/>
                        </a:rPr>
                        <a:t>30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Spain</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46,737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83.6</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6.46</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4.14</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52.3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3724776847"/>
                  </a:ext>
                </a:extLst>
              </a:tr>
              <a:tr h="253092">
                <a:tc>
                  <a:txBody>
                    <a:bodyPr/>
                    <a:lstStyle/>
                    <a:p>
                      <a:pPr algn="r" fontAlgn="b"/>
                      <a:r>
                        <a:rPr lang="en-CA" sz="1400" u="none" strike="noStrike">
                          <a:effectLst/>
                        </a:rPr>
                        <a:t>31</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France</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65,130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82.7</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6.69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4.41</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            51.8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393243445"/>
                  </a:ext>
                </a:extLst>
              </a:tr>
              <a:tr h="253092">
                <a:tc>
                  <a:txBody>
                    <a:bodyPr/>
                    <a:lstStyle/>
                    <a:p>
                      <a:pPr algn="r" fontAlgn="b"/>
                      <a:r>
                        <a:rPr lang="en-CA" sz="1400" u="none" strike="noStrike">
                          <a:effectLst/>
                        </a:rPr>
                        <a:t>33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Finland</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5,532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81.9</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7.78</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5.76</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51.3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1304032864"/>
                  </a:ext>
                </a:extLst>
              </a:tr>
              <a:tr h="253092">
                <a:tc>
                  <a:txBody>
                    <a:bodyPr/>
                    <a:lstStyle/>
                    <a:p>
                      <a:pPr algn="r" fontAlgn="b"/>
                      <a:r>
                        <a:rPr lang="en-CA" sz="1400" u="none" strike="noStrike">
                          <a:effectLst/>
                        </a:rPr>
                        <a:t>35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Ireland</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4,882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7.25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5.20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51.1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4028131778"/>
                  </a:ext>
                </a:extLst>
              </a:tr>
              <a:tr h="253092">
                <a:tc>
                  <a:txBody>
                    <a:bodyPr/>
                    <a:lstStyle/>
                    <a:p>
                      <a:pPr algn="r" fontAlgn="b"/>
                      <a:r>
                        <a:rPr lang="en-CA" sz="1400" u="none" strike="noStrike">
                          <a:effectLst/>
                        </a:rPr>
                        <a:t>38</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Norway</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               5,379 </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82.4</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7.44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5.51</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            50.9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3061114961"/>
                  </a:ext>
                </a:extLst>
              </a:tr>
              <a:tr h="253092">
                <a:tc>
                  <a:txBody>
                    <a:bodyPr/>
                    <a:lstStyle/>
                    <a:p>
                      <a:pPr algn="r" fontAlgn="b"/>
                      <a:r>
                        <a:rPr lang="en-CA" sz="1400" u="none" strike="noStrike">
                          <a:effectLst/>
                        </a:rPr>
                        <a:t>40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Italy</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60,550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83.5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6.45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4.45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50.7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2972203896"/>
                  </a:ext>
                </a:extLst>
              </a:tr>
              <a:tr h="253092">
                <a:tc>
                  <a:txBody>
                    <a:bodyPr/>
                    <a:lstStyle/>
                    <a:p>
                      <a:pPr algn="r" fontAlgn="b"/>
                      <a:r>
                        <a:rPr lang="en-CA" sz="1400" u="none" strike="noStrike">
                          <a:effectLst/>
                        </a:rPr>
                        <a:t>41</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Sweden</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10,036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82.8</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7.40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5.61</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50.5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1776625815"/>
                  </a:ext>
                </a:extLst>
              </a:tr>
              <a:tr h="253092">
                <a:tc>
                  <a:txBody>
                    <a:bodyPr/>
                    <a:lstStyle/>
                    <a:p>
                      <a:pPr algn="r" fontAlgn="b"/>
                      <a:r>
                        <a:rPr lang="en-CA" sz="1400" u="none" strike="noStrike">
                          <a:effectLst/>
                        </a:rPr>
                        <a:t>45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Cyprus</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1,199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81.0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6.14</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3.97</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49.4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2991334339"/>
                  </a:ext>
                </a:extLst>
              </a:tr>
              <a:tr h="253092">
                <a:tc>
                  <a:txBody>
                    <a:bodyPr/>
                    <a:lstStyle/>
                    <a:p>
                      <a:pPr algn="r" fontAlgn="b"/>
                      <a:r>
                        <a:rPr lang="en-CA" sz="1400" u="none" strike="noStrike">
                          <a:effectLst/>
                        </a:rPr>
                        <a:t>47</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Greece</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10,473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82.2</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5.95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4.04</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48.8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4180522498"/>
                  </a:ext>
                </a:extLst>
              </a:tr>
              <a:tr h="253092">
                <a:tc>
                  <a:txBody>
                    <a:bodyPr/>
                    <a:lstStyle/>
                    <a:p>
                      <a:pPr algn="r" fontAlgn="b"/>
                      <a:r>
                        <a:rPr lang="en-CA" sz="1400" u="none" strike="noStrike">
                          <a:effectLst/>
                        </a:rPr>
                        <a:t>52</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Iceland</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339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83.0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7.53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6.46</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48.0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1913946908"/>
                  </a:ext>
                </a:extLst>
              </a:tr>
              <a:tr h="236219">
                <a:tc>
                  <a:txBody>
                    <a:bodyPr/>
                    <a:lstStyle/>
                    <a:p>
                      <a:pPr algn="r" fontAlgn="b"/>
                      <a:r>
                        <a:rPr lang="en-CA" sz="1400" u="none" strike="noStrike">
                          <a:effectLst/>
                        </a:rPr>
                        <a:t>53</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Slovenia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2,079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81.3</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        6.67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5.05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            47.9 </a:t>
                      </a:r>
                      <a:endParaRPr lang="en-CA" sz="1400" b="1"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8657059"/>
                  </a:ext>
                </a:extLst>
              </a:tr>
              <a:tr h="236219">
                <a:tc>
                  <a:txBody>
                    <a:bodyPr/>
                    <a:lstStyle/>
                    <a:p>
                      <a:pPr algn="r" fontAlgn="b"/>
                      <a:r>
                        <a:rPr lang="en-CA" sz="1400" u="none" strike="noStrike">
                          <a:effectLst/>
                        </a:rPr>
                        <a:t>58</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Czech Republic</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10,689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79.4</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6.97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5.40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            46.8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61859508"/>
                  </a:ext>
                </a:extLst>
              </a:tr>
              <a:tr h="253092">
                <a:tc>
                  <a:txBody>
                    <a:bodyPr/>
                    <a:lstStyle/>
                    <a:p>
                      <a:pPr algn="r" fontAlgn="b"/>
                      <a:r>
                        <a:rPr lang="en-CA" sz="1400" u="none" strike="noStrike">
                          <a:effectLst/>
                        </a:rPr>
                        <a:t>59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Austria</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8,955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81.5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7.20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6.05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            46.8 </a:t>
                      </a:r>
                      <a:endParaRPr lang="en-CA" sz="1400" b="1" i="0" u="none" strike="noStrike">
                        <a:solidFill>
                          <a:srgbClr val="000000"/>
                        </a:solidFill>
                        <a:effectLst/>
                        <a:latin typeface="Azeret Mono"/>
                      </a:endParaRPr>
                    </a:p>
                  </a:txBody>
                  <a:tcPr marL="0" marR="0" marT="0" marB="0" anchor="b"/>
                </a:tc>
                <a:extLst>
                  <a:ext uri="{0D108BD9-81ED-4DB2-BD59-A6C34878D82A}">
                    <a16:rowId xmlns:a16="http://schemas.microsoft.com/office/drawing/2014/main" val="3478278107"/>
                  </a:ext>
                </a:extLst>
              </a:tr>
              <a:tr h="236219">
                <a:tc>
                  <a:txBody>
                    <a:bodyPr/>
                    <a:lstStyle/>
                    <a:p>
                      <a:pPr algn="r" fontAlgn="b"/>
                      <a:r>
                        <a:rPr lang="en-CA" sz="1400" u="none" strike="noStrike">
                          <a:effectLst/>
                        </a:rPr>
                        <a:t>61</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Slovakia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5,457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77.5</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        6.24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a:effectLst/>
                        </a:rPr>
                        <a:t>        4.22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            46.6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312036586"/>
                  </a:ext>
                </a:extLst>
              </a:tr>
              <a:tr h="253092">
                <a:tc>
                  <a:txBody>
                    <a:bodyPr/>
                    <a:lstStyle/>
                    <a:p>
                      <a:pPr algn="r" fontAlgn="b"/>
                      <a:r>
                        <a:rPr lang="en-CA" sz="1400" u="none" strike="noStrike">
                          <a:effectLst/>
                        </a:rPr>
                        <a:t>63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Portugal</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10,226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82.0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6.10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4.78</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46.3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3446636691"/>
                  </a:ext>
                </a:extLst>
              </a:tr>
              <a:tr h="236219">
                <a:tc>
                  <a:txBody>
                    <a:bodyPr/>
                    <a:lstStyle/>
                    <a:p>
                      <a:pPr algn="r" fontAlgn="b"/>
                      <a:r>
                        <a:rPr lang="en-CA" sz="1400" u="none" strike="noStrike">
                          <a:effectLst/>
                        </a:rPr>
                        <a:t>65</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Croatia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          4,130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78.5</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5.63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3.64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            46.2 </a:t>
                      </a:r>
                      <a:endParaRPr lang="en-CA" sz="1400" b="1"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01950965"/>
                  </a:ext>
                </a:extLst>
              </a:tr>
              <a:tr h="236219">
                <a:tc>
                  <a:txBody>
                    <a:bodyPr/>
                    <a:lstStyle/>
                    <a:p>
                      <a:pPr algn="r" fontAlgn="b"/>
                      <a:r>
                        <a:rPr lang="en-CA" sz="1400" u="none" strike="noStrike">
                          <a:effectLst/>
                        </a:rPr>
                        <a:t>69</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Hungary</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9,685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76.9</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        6.00 </a:t>
                      </a:r>
                      <a:endParaRPr lang="en-CA" sz="1100" b="0" i="0" u="none" strike="noStrike">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4.07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            45.4 </a:t>
                      </a:r>
                      <a:endParaRPr lang="en-CA" sz="1400" b="1"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63926904"/>
                  </a:ext>
                </a:extLst>
              </a:tr>
              <a:tr h="253092">
                <a:tc>
                  <a:txBody>
                    <a:bodyPr/>
                    <a:lstStyle/>
                    <a:p>
                      <a:pPr algn="r" fontAlgn="b"/>
                      <a:r>
                        <a:rPr lang="en-CA" sz="1400" u="none" strike="noStrike">
                          <a:effectLst/>
                        </a:rPr>
                        <a:t>70</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Denmark</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5,772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80.9</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7.69</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7.05</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45.3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2808841593"/>
                  </a:ext>
                </a:extLst>
              </a:tr>
              <a:tr h="236219">
                <a:tc>
                  <a:txBody>
                    <a:bodyPr/>
                    <a:lstStyle/>
                    <a:p>
                      <a:pPr algn="r" fontAlgn="b"/>
                      <a:r>
                        <a:rPr lang="en-CA" sz="1400" u="none" strike="noStrike">
                          <a:effectLst/>
                        </a:rPr>
                        <a:t>74</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Poland</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37,888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a:effectLst/>
                        </a:rPr>
                        <a:t>78.7</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6.24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4.77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            45.0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37794119"/>
                  </a:ext>
                </a:extLst>
              </a:tr>
              <a:tr h="253092">
                <a:tc>
                  <a:txBody>
                    <a:bodyPr/>
                    <a:lstStyle/>
                    <a:p>
                      <a:pPr algn="r" fontAlgn="b"/>
                      <a:r>
                        <a:rPr lang="en-CA" sz="1400" u="none" strike="noStrike">
                          <a:effectLst/>
                        </a:rPr>
                        <a:t>85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Malta</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440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82.5</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6.73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6.50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43.5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2736325385"/>
                  </a:ext>
                </a:extLst>
              </a:tr>
              <a:tr h="253092">
                <a:tc>
                  <a:txBody>
                    <a:bodyPr/>
                    <a:lstStyle/>
                    <a:p>
                      <a:pPr algn="r" fontAlgn="b"/>
                      <a:r>
                        <a:rPr lang="en-CA" sz="1400" u="none" strike="noStrike">
                          <a:effectLst/>
                        </a:rPr>
                        <a:t>92</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Belgium</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11,539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a:effectLst/>
                        </a:rPr>
                        <a:t>81.6</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6.77</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6.69</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42.5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760946061"/>
                  </a:ext>
                </a:extLst>
              </a:tr>
              <a:tr h="236219">
                <a:tc>
                  <a:txBody>
                    <a:bodyPr/>
                    <a:lstStyle/>
                    <a:p>
                      <a:pPr algn="r" fontAlgn="b"/>
                      <a:r>
                        <a:rPr lang="en-CA" sz="1400" u="none" strike="noStrike">
                          <a:effectLst/>
                        </a:rPr>
                        <a:t>106</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400" u="none" strike="noStrike">
                          <a:effectLst/>
                        </a:rPr>
                        <a:t>Bulgaria</a:t>
                      </a:r>
                      <a:endParaRPr lang="en-CA" sz="14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7,000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75.0</a:t>
                      </a:r>
                      <a:endParaRPr lang="en-CA" sz="14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        5.11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100" u="none" strike="noStrike" dirty="0">
                          <a:effectLst/>
                        </a:rPr>
                        <a:t>        3.83 </a:t>
                      </a:r>
                      <a:endParaRPr lang="en-CA" sz="1100" b="0" i="0" u="none" strike="noStrike" dirty="0">
                        <a:solidFill>
                          <a:srgbClr val="000000"/>
                        </a:solidFill>
                        <a:effectLst/>
                        <a:latin typeface="Verdana" panose="020B0604030504040204" pitchFamily="34" charset="0"/>
                      </a:endParaRPr>
                    </a:p>
                  </a:txBody>
                  <a:tcPr marL="0" marR="0" marT="0" marB="0" anchor="b"/>
                </a:tc>
                <a:tc>
                  <a:txBody>
                    <a:bodyPr/>
                    <a:lstStyle/>
                    <a:p>
                      <a:pPr algn="r" fontAlgn="b"/>
                      <a:r>
                        <a:rPr lang="en-CA" sz="1400" u="none" strike="noStrike" dirty="0">
                          <a:effectLst/>
                        </a:rPr>
                        <a:t>            40.1 </a:t>
                      </a:r>
                      <a:endParaRPr lang="en-CA" sz="1400" b="1"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33955703"/>
                  </a:ext>
                </a:extLst>
              </a:tr>
              <a:tr h="253092">
                <a:tc>
                  <a:txBody>
                    <a:bodyPr/>
                    <a:lstStyle/>
                    <a:p>
                      <a:pPr algn="r" fontAlgn="b"/>
                      <a:r>
                        <a:rPr lang="en-CA" sz="1400" u="none" strike="noStrike">
                          <a:effectLst/>
                        </a:rPr>
                        <a:t>143</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a:effectLst/>
                        </a:rPr>
                        <a:t>Luxembourg</a:t>
                      </a:r>
                      <a:endParaRPr lang="en-CA" sz="1400" b="0" i="0" u="none" strike="noStrike">
                        <a:solidFill>
                          <a:srgbClr val="000000"/>
                        </a:solidFill>
                        <a:effectLst/>
                        <a:latin typeface="Azeret Mono"/>
                      </a:endParaRPr>
                    </a:p>
                  </a:txBody>
                  <a:tcPr marL="0" marR="0" marT="0" marB="0" anchor="b"/>
                </a:tc>
                <a:tc>
                  <a:txBody>
                    <a:bodyPr/>
                    <a:lstStyle/>
                    <a:p>
                      <a:pPr algn="r" fontAlgn="b"/>
                      <a:r>
                        <a:rPr lang="en-CA" sz="1400" u="none" strike="noStrike" dirty="0">
                          <a:effectLst/>
                        </a:rPr>
                        <a:t>                  616 </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82.3</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7.40</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12.59</a:t>
                      </a:r>
                      <a:endParaRPr lang="en-CA" sz="1400" b="0" i="0" u="none" strike="noStrike" dirty="0">
                        <a:solidFill>
                          <a:srgbClr val="000000"/>
                        </a:solidFill>
                        <a:effectLst/>
                        <a:latin typeface="Azeret Mono"/>
                      </a:endParaRPr>
                    </a:p>
                  </a:txBody>
                  <a:tcPr marL="0" marR="0" marT="0" marB="0" anchor="b"/>
                </a:tc>
                <a:tc>
                  <a:txBody>
                    <a:bodyPr/>
                    <a:lstStyle/>
                    <a:p>
                      <a:pPr algn="r" fontAlgn="b"/>
                      <a:r>
                        <a:rPr lang="en-CA" sz="1400" u="none" strike="noStrike" dirty="0">
                          <a:effectLst/>
                        </a:rPr>
                        <a:t>            31.7 </a:t>
                      </a:r>
                      <a:endParaRPr lang="en-CA" sz="1400" b="1" i="0" u="none" strike="noStrike" dirty="0">
                        <a:solidFill>
                          <a:srgbClr val="000000"/>
                        </a:solidFill>
                        <a:effectLst/>
                        <a:latin typeface="Azeret Mono"/>
                      </a:endParaRPr>
                    </a:p>
                  </a:txBody>
                  <a:tcPr marL="0" marR="0" marT="0" marB="0" anchor="b"/>
                </a:tc>
                <a:extLst>
                  <a:ext uri="{0D108BD9-81ED-4DB2-BD59-A6C34878D82A}">
                    <a16:rowId xmlns:a16="http://schemas.microsoft.com/office/drawing/2014/main" val="939512260"/>
                  </a:ext>
                </a:extLst>
              </a:tr>
            </a:tbl>
          </a:graphicData>
        </a:graphic>
      </p:graphicFrame>
      <p:pic>
        <p:nvPicPr>
          <p:cNvPr id="3" name="Picture 2" descr="2,578 Slovenia Flag Stock Photos, Pictures &amp; Royalty-Free Images - iStock">
            <a:extLst>
              <a:ext uri="{FF2B5EF4-FFF2-40B4-BE49-F238E27FC236}">
                <a16:creationId xmlns:a16="http://schemas.microsoft.com/office/drawing/2014/main" id="{B884EEDA-ED5A-0039-3CA8-93097A79D601}"/>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404489" y="907077"/>
            <a:ext cx="1008883" cy="577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5DBC848-09E5-A660-11F7-5534F646A040}"/>
              </a:ext>
            </a:extLst>
          </p:cNvPr>
          <p:cNvSpPr txBox="1"/>
          <p:nvPr/>
        </p:nvSpPr>
        <p:spPr>
          <a:xfrm>
            <a:off x="1304501" y="97820"/>
            <a:ext cx="10709663"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2060"/>
                </a:solidFill>
                <a:effectLst/>
                <a:uFillTx/>
                <a:latin typeface="Avenir Book" panose="02000503020000020003" pitchFamily="2" charset="0"/>
                <a:sym typeface="Chalkboard"/>
              </a:rPr>
              <a:t>Happiness Planet Index, Life Expectancy, and Ecological Footprint</a:t>
            </a:r>
          </a:p>
        </p:txBody>
      </p:sp>
      <p:sp>
        <p:nvSpPr>
          <p:cNvPr id="7" name="TextBox 6">
            <a:extLst>
              <a:ext uri="{FF2B5EF4-FFF2-40B4-BE49-F238E27FC236}">
                <a16:creationId xmlns:a16="http://schemas.microsoft.com/office/drawing/2014/main" id="{D601C5AA-6BA8-0881-D881-0C6FB0CBAED2}"/>
              </a:ext>
            </a:extLst>
          </p:cNvPr>
          <p:cNvSpPr txBox="1"/>
          <p:nvPr/>
        </p:nvSpPr>
        <p:spPr>
          <a:xfrm>
            <a:off x="3679115" y="9140220"/>
            <a:ext cx="674865"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Source: </a:t>
            </a:r>
          </a:p>
        </p:txBody>
      </p:sp>
      <p:graphicFrame>
        <p:nvGraphicFramePr>
          <p:cNvPr id="10" name="Table 9">
            <a:extLst>
              <a:ext uri="{FF2B5EF4-FFF2-40B4-BE49-F238E27FC236}">
                <a16:creationId xmlns:a16="http://schemas.microsoft.com/office/drawing/2014/main" id="{BDB41D19-1B5D-3BE1-29DA-4E63DCD3C58D}"/>
              </a:ext>
            </a:extLst>
          </p:cNvPr>
          <p:cNvGraphicFramePr>
            <a:graphicFrameLocks noGrp="1"/>
          </p:cNvGraphicFramePr>
          <p:nvPr/>
        </p:nvGraphicFramePr>
        <p:xfrm>
          <a:off x="4290657" y="9200029"/>
          <a:ext cx="3352800" cy="167640"/>
        </p:xfrm>
        <a:graphic>
          <a:graphicData uri="http://schemas.openxmlformats.org/drawingml/2006/table">
            <a:tbl>
              <a:tblPr>
                <a:tableStyleId>{5940675A-B579-460E-94D1-54222C63F5DA}</a:tableStyleId>
              </a:tblPr>
              <a:tblGrid>
                <a:gridCol w="3352800">
                  <a:extLst>
                    <a:ext uri="{9D8B030D-6E8A-4147-A177-3AD203B41FA5}">
                      <a16:colId xmlns:a16="http://schemas.microsoft.com/office/drawing/2014/main" val="423664251"/>
                    </a:ext>
                  </a:extLst>
                </a:gridCol>
              </a:tblGrid>
              <a:tr h="0">
                <a:tc>
                  <a:txBody>
                    <a:bodyPr/>
                    <a:lstStyle/>
                    <a:p>
                      <a:pPr algn="l" fontAlgn="b"/>
                      <a:r>
                        <a:rPr lang="en-CA" sz="1100" u="sng" strike="noStrike" dirty="0">
                          <a:effectLst/>
                          <a:hlinkClick r:id="rId3"/>
                        </a:rPr>
                        <a:t>https://happyplanetindex.org/countries/</a:t>
                      </a:r>
                      <a:endParaRPr lang="en-CA" sz="1100" b="0" i="0" u="sng" strike="noStrike" dirty="0">
                        <a:solidFill>
                          <a:srgbClr val="0000FF"/>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26015378"/>
                  </a:ext>
                </a:extLst>
              </a:tr>
            </a:tbl>
          </a:graphicData>
        </a:graphic>
      </p:graphicFrame>
    </p:spTree>
    <p:extLst>
      <p:ext uri="{BB962C8B-B14F-4D97-AF65-F5344CB8AC3E}">
        <p14:creationId xmlns:p14="http://schemas.microsoft.com/office/powerpoint/2010/main" val="3879937110"/>
      </p:ext>
    </p:extLst>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sp>
        <p:nvSpPr>
          <p:cNvPr id="13" name="Oval 12">
            <a:extLst>
              <a:ext uri="{FF2B5EF4-FFF2-40B4-BE49-F238E27FC236}">
                <a16:creationId xmlns:a16="http://schemas.microsoft.com/office/drawing/2014/main" id="{52906E53-0103-192E-1B4A-33AC63898C84}"/>
              </a:ext>
            </a:extLst>
          </p:cNvPr>
          <p:cNvSpPr/>
          <p:nvPr/>
        </p:nvSpPr>
        <p:spPr>
          <a:xfrm>
            <a:off x="5540826" y="570249"/>
            <a:ext cx="1239039" cy="403939"/>
          </a:xfrm>
          <a:prstGeom prst="ellipse">
            <a:avLst/>
          </a:prstGeom>
          <a:noFill/>
          <a:ln w="9525" cap="flat">
            <a:solidFill>
              <a:schemeClr val="accent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00"/>
              </a:solidFill>
              <a:effectLst/>
              <a:uFillTx/>
              <a:latin typeface="Chalkboard"/>
              <a:ea typeface="Chalkboard"/>
              <a:cs typeface="Chalkboard"/>
              <a:sym typeface="Chalkboard"/>
            </a:endParaRP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7702117" y="564801"/>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Human Capital</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graphicFrame>
        <p:nvGraphicFramePr>
          <p:cNvPr id="2" name="Table 1">
            <a:extLst>
              <a:ext uri="{FF2B5EF4-FFF2-40B4-BE49-F238E27FC236}">
                <a16:creationId xmlns:a16="http://schemas.microsoft.com/office/drawing/2014/main" id="{FA2ED40E-750A-5C04-9478-3F99FE5F7BE5}"/>
              </a:ext>
            </a:extLst>
          </p:cNvPr>
          <p:cNvGraphicFramePr>
            <a:graphicFrameLocks noGrp="1"/>
          </p:cNvGraphicFramePr>
          <p:nvPr/>
        </p:nvGraphicFramePr>
        <p:xfrm>
          <a:off x="699690" y="2949687"/>
          <a:ext cx="5324139" cy="3967480"/>
        </p:xfrm>
        <a:graphic>
          <a:graphicData uri="http://schemas.openxmlformats.org/drawingml/2006/table">
            <a:tbl>
              <a:tblPr>
                <a:tableStyleId>{5940675A-B579-460E-94D1-54222C63F5DA}</a:tableStyleId>
              </a:tblPr>
              <a:tblGrid>
                <a:gridCol w="1274483">
                  <a:extLst>
                    <a:ext uri="{9D8B030D-6E8A-4147-A177-3AD203B41FA5}">
                      <a16:colId xmlns:a16="http://schemas.microsoft.com/office/drawing/2014/main" val="1035110868"/>
                    </a:ext>
                  </a:extLst>
                </a:gridCol>
                <a:gridCol w="2721684">
                  <a:extLst>
                    <a:ext uri="{9D8B030D-6E8A-4147-A177-3AD203B41FA5}">
                      <a16:colId xmlns:a16="http://schemas.microsoft.com/office/drawing/2014/main" val="4283135933"/>
                    </a:ext>
                  </a:extLst>
                </a:gridCol>
                <a:gridCol w="1327972">
                  <a:extLst>
                    <a:ext uri="{9D8B030D-6E8A-4147-A177-3AD203B41FA5}">
                      <a16:colId xmlns:a16="http://schemas.microsoft.com/office/drawing/2014/main" val="4174783861"/>
                    </a:ext>
                  </a:extLst>
                </a:gridCol>
              </a:tblGrid>
              <a:tr h="278653">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Slovenia’s Global Ranking</a:t>
                      </a:r>
                    </a:p>
                  </a:txBody>
                  <a:tcPr marL="0" marR="0" marT="0" marB="0" anchor="b"/>
                </a:tc>
                <a:extLst>
                  <a:ext uri="{0D108BD9-81ED-4DB2-BD59-A6C34878D82A}">
                    <a16:rowId xmlns:a16="http://schemas.microsoft.com/office/drawing/2014/main" val="1274397123"/>
                  </a:ext>
                </a:extLst>
              </a:tr>
              <a:tr h="279400">
                <a:tc>
                  <a:txBody>
                    <a:bodyPr/>
                    <a:lstStyle/>
                    <a:p>
                      <a:pPr algn="l" fontAlgn="b"/>
                      <a:r>
                        <a:rPr lang="en-CA" sz="1100" u="none" strike="noStrike" dirty="0">
                          <a:effectLst/>
                        </a:rPr>
                        <a:t>Mental Health</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Emotional wellbeing</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81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2604916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Depressive disorders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8455366"/>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Suicide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138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99715655"/>
                  </a:ext>
                </a:extLst>
              </a:tr>
              <a:tr h="279400">
                <a:tc>
                  <a:txBody>
                    <a:bodyPr/>
                    <a:lstStyle/>
                    <a:p>
                      <a:pPr algn="l" fontAlgn="b"/>
                      <a:r>
                        <a:rPr lang="en-CA" sz="1100" u="none" strike="noStrike">
                          <a:effectLst/>
                        </a:rPr>
                        <a:t>Physical Health</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Physical pain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45084739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 problems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8932874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Communicable diseases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370862633"/>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Non-communicable diseases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8661962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Raised blood pressure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979508932"/>
                  </a:ext>
                </a:extLst>
              </a:tr>
              <a:tr h="279400">
                <a:tc>
                  <a:txBody>
                    <a:bodyPr/>
                    <a:lstStyle/>
                    <a:p>
                      <a:pPr algn="l" fontAlgn="b"/>
                      <a:r>
                        <a:rPr lang="en-CA" sz="1100" u="none" strike="noStrike">
                          <a:effectLst/>
                        </a:rPr>
                        <a:t>Longevity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Maternal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277516033"/>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Under 5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135363696"/>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5-14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3703578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15-60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23286495"/>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Life expectancy at 60</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34</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1314243"/>
                  </a:ext>
                </a:extLst>
              </a:tr>
            </a:tbl>
          </a:graphicData>
        </a:graphic>
      </p:graphicFrame>
      <p:sp>
        <p:nvSpPr>
          <p:cNvPr id="3" name="TextBox 2">
            <a:extLst>
              <a:ext uri="{FF2B5EF4-FFF2-40B4-BE49-F238E27FC236}">
                <a16:creationId xmlns:a16="http://schemas.microsoft.com/office/drawing/2014/main" id="{710F884D-4CAB-7660-E54B-C95140D9E451}"/>
              </a:ext>
            </a:extLst>
          </p:cNvPr>
          <p:cNvSpPr txBox="1"/>
          <p:nvPr/>
        </p:nvSpPr>
        <p:spPr>
          <a:xfrm>
            <a:off x="2843545" y="9174480"/>
            <a:ext cx="293990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 2021</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graphicFrame>
        <p:nvGraphicFramePr>
          <p:cNvPr id="5" name="Table 4">
            <a:extLst>
              <a:ext uri="{FF2B5EF4-FFF2-40B4-BE49-F238E27FC236}">
                <a16:creationId xmlns:a16="http://schemas.microsoft.com/office/drawing/2014/main" id="{923ECCCB-CE78-7D8C-3606-B4CC5F41F1B7}"/>
              </a:ext>
            </a:extLst>
          </p:cNvPr>
          <p:cNvGraphicFramePr>
            <a:graphicFrameLocks noGrp="1"/>
          </p:cNvGraphicFramePr>
          <p:nvPr/>
        </p:nvGraphicFramePr>
        <p:xfrm>
          <a:off x="699689" y="6989589"/>
          <a:ext cx="5324139" cy="2024206"/>
        </p:xfrm>
        <a:graphic>
          <a:graphicData uri="http://schemas.openxmlformats.org/drawingml/2006/table">
            <a:tbl>
              <a:tblPr>
                <a:tableStyleId>{5940675A-B579-460E-94D1-54222C63F5DA}</a:tableStyleId>
              </a:tblPr>
              <a:tblGrid>
                <a:gridCol w="1279718">
                  <a:extLst>
                    <a:ext uri="{9D8B030D-6E8A-4147-A177-3AD203B41FA5}">
                      <a16:colId xmlns:a16="http://schemas.microsoft.com/office/drawing/2014/main" val="3963104422"/>
                    </a:ext>
                  </a:extLst>
                </a:gridCol>
                <a:gridCol w="2710927">
                  <a:extLst>
                    <a:ext uri="{9D8B030D-6E8A-4147-A177-3AD203B41FA5}">
                      <a16:colId xmlns:a16="http://schemas.microsoft.com/office/drawing/2014/main" val="2910327801"/>
                    </a:ext>
                  </a:extLst>
                </a:gridCol>
                <a:gridCol w="1333494">
                  <a:extLst>
                    <a:ext uri="{9D8B030D-6E8A-4147-A177-3AD203B41FA5}">
                      <a16:colId xmlns:a16="http://schemas.microsoft.com/office/drawing/2014/main" val="2925607579"/>
                    </a:ext>
                  </a:extLst>
                </a:gridCol>
              </a:tblGrid>
              <a:tr h="248895">
                <a:tc>
                  <a:txBody>
                    <a:bodyPr/>
                    <a:lstStyle/>
                    <a:p>
                      <a:pPr algn="l" fontAlgn="b"/>
                      <a:r>
                        <a:rPr lang="en-CA" sz="1100" u="none" strike="noStrike">
                          <a:effectLst/>
                        </a:rPr>
                        <a:t>Care Systems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Healthcare coverage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88410233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 facilities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805255741"/>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 practitioners and staff</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24014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Births attended by skilled health staff</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32905053"/>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Tuberculosis treatment coverage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25569865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Antiretroviral HIV therapy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99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979535338"/>
                  </a:ext>
                </a:extLst>
              </a:tr>
              <a:tr h="378311">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Satisfaction with healthcare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13</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99156859"/>
                  </a:ext>
                </a:extLst>
              </a:tr>
            </a:tbl>
          </a:graphicData>
        </a:graphic>
      </p:graphicFrame>
      <p:graphicFrame>
        <p:nvGraphicFramePr>
          <p:cNvPr id="11" name="Table 10">
            <a:extLst>
              <a:ext uri="{FF2B5EF4-FFF2-40B4-BE49-F238E27FC236}">
                <a16:creationId xmlns:a16="http://schemas.microsoft.com/office/drawing/2014/main" id="{1955CD2E-3718-E0AB-C88C-362E70F57AD9}"/>
              </a:ext>
            </a:extLst>
          </p:cNvPr>
          <p:cNvGraphicFramePr>
            <a:graphicFrameLocks noGrp="1"/>
          </p:cNvGraphicFramePr>
          <p:nvPr/>
        </p:nvGraphicFramePr>
        <p:xfrm>
          <a:off x="6378483" y="2922191"/>
          <a:ext cx="5728294" cy="2458720"/>
        </p:xfrm>
        <a:graphic>
          <a:graphicData uri="http://schemas.openxmlformats.org/drawingml/2006/table">
            <a:tbl>
              <a:tblPr>
                <a:tableStyleId>{5940675A-B579-460E-94D1-54222C63F5DA}</a:tableStyleId>
              </a:tblPr>
              <a:tblGrid>
                <a:gridCol w="2193815">
                  <a:extLst>
                    <a:ext uri="{9D8B030D-6E8A-4147-A177-3AD203B41FA5}">
                      <a16:colId xmlns:a16="http://schemas.microsoft.com/office/drawing/2014/main" val="1645332185"/>
                    </a:ext>
                  </a:extLst>
                </a:gridCol>
                <a:gridCol w="2681329">
                  <a:extLst>
                    <a:ext uri="{9D8B030D-6E8A-4147-A177-3AD203B41FA5}">
                      <a16:colId xmlns:a16="http://schemas.microsoft.com/office/drawing/2014/main" val="100748539"/>
                    </a:ext>
                  </a:extLst>
                </a:gridCol>
                <a:gridCol w="853150">
                  <a:extLst>
                    <a:ext uri="{9D8B030D-6E8A-4147-A177-3AD203B41FA5}">
                      <a16:colId xmlns:a16="http://schemas.microsoft.com/office/drawing/2014/main" val="4038253976"/>
                    </a:ext>
                  </a:extLst>
                </a:gridCol>
              </a:tblGrid>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Slovenia’s Global Ranking</a:t>
                      </a:r>
                    </a:p>
                  </a:txBody>
                  <a:tcPr marL="0" marR="0" marT="0" marB="0" anchor="b"/>
                </a:tc>
                <a:extLst>
                  <a:ext uri="{0D108BD9-81ED-4DB2-BD59-A6C34878D82A}">
                    <a16:rowId xmlns:a16="http://schemas.microsoft.com/office/drawing/2014/main" val="2758083544"/>
                  </a:ext>
                </a:extLst>
              </a:tr>
              <a:tr h="279400">
                <a:tc>
                  <a:txBody>
                    <a:bodyPr/>
                    <a:lstStyle/>
                    <a:p>
                      <a:pPr algn="l" fontAlgn="b"/>
                      <a:r>
                        <a:rPr lang="en-CA" sz="1100" u="none" strike="noStrike" dirty="0">
                          <a:effectLst/>
                        </a:rPr>
                        <a:t>Protection from Harm</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Death and injury from road traffic accidents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44</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14736883"/>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Death and injury from forces of nature</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8370701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Unintentional death and injury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140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37878556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Occupational mortality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39348263"/>
                  </a:ext>
                </a:extLst>
              </a:tr>
              <a:tr h="279400">
                <a:tc>
                  <a:txBody>
                    <a:bodyPr/>
                    <a:lstStyle/>
                    <a:p>
                      <a:pPr algn="l" fontAlgn="b"/>
                      <a:r>
                        <a:rPr lang="en-CA" sz="1100" u="none" strike="noStrike">
                          <a:effectLst/>
                        </a:rPr>
                        <a:t>Behavioural Risk Factors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Obesity</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82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39209609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Smoking</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102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91566291"/>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Substance use disorders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138</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360798293"/>
                  </a:ext>
                </a:extLst>
              </a:tr>
            </a:tbl>
          </a:graphicData>
        </a:graphic>
      </p:graphicFrame>
      <p:pic>
        <p:nvPicPr>
          <p:cNvPr id="14" name="Picture 13">
            <a:extLst>
              <a:ext uri="{FF2B5EF4-FFF2-40B4-BE49-F238E27FC236}">
                <a16:creationId xmlns:a16="http://schemas.microsoft.com/office/drawing/2014/main" id="{91A51EA3-A8D8-715B-31ED-54C8D20749E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45370" y="307251"/>
            <a:ext cx="3403074" cy="2314091"/>
          </a:xfrm>
          <a:prstGeom prst="rect">
            <a:avLst/>
          </a:prstGeom>
        </p:spPr>
      </p:pic>
      <p:graphicFrame>
        <p:nvGraphicFramePr>
          <p:cNvPr id="7" name="Table 6">
            <a:extLst>
              <a:ext uri="{FF2B5EF4-FFF2-40B4-BE49-F238E27FC236}">
                <a16:creationId xmlns:a16="http://schemas.microsoft.com/office/drawing/2014/main" id="{C770BDAF-1FD1-1FB7-F9E9-981CEC7EA52B}"/>
              </a:ext>
            </a:extLst>
          </p:cNvPr>
          <p:cNvGraphicFramePr>
            <a:graphicFrameLocks noGrp="1"/>
          </p:cNvGraphicFramePr>
          <p:nvPr/>
        </p:nvGraphicFramePr>
        <p:xfrm>
          <a:off x="6378483" y="5519280"/>
          <a:ext cx="5728294" cy="4234320"/>
        </p:xfrm>
        <a:graphic>
          <a:graphicData uri="http://schemas.openxmlformats.org/drawingml/2006/table">
            <a:tbl>
              <a:tblPr>
                <a:tableStyleId>{5940675A-B579-460E-94D1-54222C63F5DA}</a:tableStyleId>
              </a:tblPr>
              <a:tblGrid>
                <a:gridCol w="1863271">
                  <a:extLst>
                    <a:ext uri="{9D8B030D-6E8A-4147-A177-3AD203B41FA5}">
                      <a16:colId xmlns:a16="http://schemas.microsoft.com/office/drawing/2014/main" val="2858638859"/>
                    </a:ext>
                  </a:extLst>
                </a:gridCol>
                <a:gridCol w="3011873">
                  <a:extLst>
                    <a:ext uri="{9D8B030D-6E8A-4147-A177-3AD203B41FA5}">
                      <a16:colId xmlns:a16="http://schemas.microsoft.com/office/drawing/2014/main" val="3088866391"/>
                    </a:ext>
                  </a:extLst>
                </a:gridCol>
                <a:gridCol w="853150">
                  <a:extLst>
                    <a:ext uri="{9D8B030D-6E8A-4147-A177-3AD203B41FA5}">
                      <a16:colId xmlns:a16="http://schemas.microsoft.com/office/drawing/2014/main" val="2322962175"/>
                    </a:ext>
                  </a:extLst>
                </a:gridCol>
              </a:tblGrid>
              <a:tr h="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b="1" i="0" u="none" strike="noStrike" dirty="0">
                          <a:solidFill>
                            <a:srgbClr val="000000"/>
                          </a:solidFill>
                          <a:effectLst/>
                          <a:latin typeface="Helvetica Neue" panose="02000503000000020004" pitchFamily="2" charset="0"/>
                        </a:rPr>
                        <a:t>Well-being Indicators</a:t>
                      </a:r>
                    </a:p>
                  </a:txBody>
                  <a:tcPr marL="0" marR="0" marT="0" marB="0" anchor="b"/>
                </a:tc>
                <a:tc>
                  <a:txBody>
                    <a:bodyPr/>
                    <a:lstStyle/>
                    <a:p>
                      <a:pPr algn="r" fontAlgn="b"/>
                      <a:r>
                        <a:rPr lang="en-CA" sz="1050" b="1" i="0" u="none" strike="noStrike" dirty="0">
                          <a:solidFill>
                            <a:srgbClr val="000000"/>
                          </a:solidFill>
                          <a:effectLst/>
                          <a:latin typeface="Helvetica Neue" panose="02000503000000020004" pitchFamily="2" charset="0"/>
                        </a:rPr>
                        <a:t>Slovenia’s Global Ranking</a:t>
                      </a:r>
                    </a:p>
                  </a:txBody>
                  <a:tcPr marL="0" marR="0" marT="0" marB="0" anchor="b"/>
                </a:tc>
                <a:extLst>
                  <a:ext uri="{0D108BD9-81ED-4DB2-BD59-A6C34878D82A}">
                    <a16:rowId xmlns:a16="http://schemas.microsoft.com/office/drawing/2014/main" val="4024644023"/>
                  </a:ext>
                </a:extLst>
              </a:tr>
              <a:tr h="208570">
                <a:tc>
                  <a:txBody>
                    <a:bodyPr/>
                    <a:lstStyle/>
                    <a:p>
                      <a:pPr algn="l" fontAlgn="b"/>
                      <a:r>
                        <a:rPr lang="en-CA" sz="1050" u="none" strike="noStrike" dirty="0">
                          <a:effectLst/>
                        </a:rPr>
                        <a:t>Pre-Primary Education</a:t>
                      </a:r>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Pre-primary enrolment (net)</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dirty="0">
                          <a:effectLst/>
                        </a:rPr>
                        <a:t>25</a:t>
                      </a:r>
                      <a:endParaRPr lang="en-CA" sz="105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51856628"/>
                  </a:ext>
                </a:extLst>
              </a:tr>
              <a:tr h="208570">
                <a:tc>
                  <a:txBody>
                    <a:bodyPr/>
                    <a:lstStyle/>
                    <a:p>
                      <a:pPr algn="l" fontAlgn="b"/>
                      <a:r>
                        <a:rPr lang="en-CA" sz="1050" u="none" strike="noStrike">
                          <a:effectLst/>
                        </a:rPr>
                        <a:t>Primary Education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Primary enrolment</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21</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86737811"/>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Primary completion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74</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93661502"/>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Primary education quality</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24</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3140906"/>
                  </a:ext>
                </a:extLst>
              </a:tr>
              <a:tr h="208570">
                <a:tc>
                  <a:txBody>
                    <a:bodyPr/>
                    <a:lstStyle/>
                    <a:p>
                      <a:pPr algn="l" fontAlgn="b"/>
                      <a:r>
                        <a:rPr lang="en-CA" sz="1050" u="none" strike="noStrike">
                          <a:effectLst/>
                        </a:rPr>
                        <a:t>Secondary Education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Secondary school enrolment</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18</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54307210"/>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Lower-secondary completion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42</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31760692"/>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Access to quality education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3</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044313952"/>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Secondary education quality</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12</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88405898"/>
                  </a:ext>
                </a:extLst>
              </a:tr>
              <a:tr h="208570">
                <a:tc>
                  <a:txBody>
                    <a:bodyPr/>
                    <a:lstStyle/>
                    <a:p>
                      <a:pPr algn="l" fontAlgn="b"/>
                      <a:r>
                        <a:rPr lang="en-CA" sz="1050" u="none" strike="noStrike">
                          <a:effectLst/>
                        </a:rPr>
                        <a:t>Tertiary Education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Tertiary enrolment</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dirty="0">
                          <a:effectLst/>
                        </a:rPr>
                        <a:t>27</a:t>
                      </a:r>
                      <a:endParaRPr lang="en-CA" sz="105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62962496"/>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Tertiary completion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22</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15364370"/>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Average quality of higher education institutions</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63</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20731263"/>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Skillset of university graduates</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54</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17002903"/>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Quality of vocational training</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62</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317409980"/>
                  </a:ext>
                </a:extLst>
              </a:tr>
              <a:tr h="208570">
                <a:tc>
                  <a:txBody>
                    <a:bodyPr/>
                    <a:lstStyle/>
                    <a:p>
                      <a:pPr algn="l" fontAlgn="b"/>
                      <a:r>
                        <a:rPr lang="en-CA" sz="1050" u="none" strike="noStrike">
                          <a:effectLst/>
                        </a:rPr>
                        <a:t>Adult Skills</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Adult literacy</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33</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55928603"/>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Education level of adult population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14</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663146328"/>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Women's average years in school</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29</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900765945"/>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Education inequality</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a:effectLst/>
                        </a:rPr>
                        <a:t>3</a:t>
                      </a:r>
                      <a:endParaRPr lang="en-CA" sz="105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8491386"/>
                  </a:ext>
                </a:extLst>
              </a:tr>
              <a:tr h="208570">
                <a:tc>
                  <a:txBody>
                    <a:bodyPr/>
                    <a:lstStyle/>
                    <a:p>
                      <a:pPr algn="l" fontAlgn="b"/>
                      <a:endParaRPr lang="en-CA" sz="105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050" u="none" strike="noStrike">
                          <a:effectLst/>
                        </a:rPr>
                        <a:t>Digital skills among population</a:t>
                      </a:r>
                      <a:endParaRPr lang="en-CA" sz="105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050" u="none" strike="noStrike" dirty="0">
                          <a:effectLst/>
                        </a:rPr>
                        <a:t>37</a:t>
                      </a:r>
                      <a:endParaRPr lang="en-CA" sz="105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71832912"/>
                  </a:ext>
                </a:extLst>
              </a:tr>
            </a:tbl>
          </a:graphicData>
        </a:graphic>
      </p:graphicFrame>
      <p:sp>
        <p:nvSpPr>
          <p:cNvPr id="9" name="Shape 135">
            <a:extLst>
              <a:ext uri="{FF2B5EF4-FFF2-40B4-BE49-F238E27FC236}">
                <a16:creationId xmlns:a16="http://schemas.microsoft.com/office/drawing/2014/main" id="{52576946-4AB7-1F9F-B020-288F27B48A44}"/>
              </a:ext>
            </a:extLst>
          </p:cNvPr>
          <p:cNvSpPr>
            <a:spLocks noChangeArrowheads="1"/>
          </p:cNvSpPr>
          <p:nvPr/>
        </p:nvSpPr>
        <p:spPr bwMode="auto">
          <a:xfrm>
            <a:off x="7816394" y="1213979"/>
            <a:ext cx="4027876" cy="1807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dirty="0">
                <a:latin typeface="Avenir Book" panose="02000503020000020003" pitchFamily="2" charset="0"/>
              </a:rPr>
              <a:t>Demographics</a:t>
            </a:r>
          </a:p>
          <a:p>
            <a:pPr marL="180619" indent="-180619">
              <a:buSzPct val="125000"/>
              <a:buFontTx/>
              <a:buChar char="•"/>
            </a:pPr>
            <a:r>
              <a:rPr lang="en-US" dirty="0">
                <a:latin typeface="Avenir Book" panose="02000503020000020003" pitchFamily="2" charset="0"/>
              </a:rPr>
              <a:t>Work</a:t>
            </a:r>
          </a:p>
          <a:p>
            <a:pPr marL="180619" indent="-180619">
              <a:buSzPct val="125000"/>
              <a:buFontTx/>
              <a:buChar char="•"/>
            </a:pPr>
            <a:r>
              <a:rPr lang="en-US" dirty="0">
                <a:latin typeface="Avenir Book" panose="02000503020000020003" pitchFamily="2" charset="0"/>
              </a:rPr>
              <a:t>Time use</a:t>
            </a:r>
          </a:p>
          <a:p>
            <a:pPr marL="180619" indent="-180619">
              <a:buSzPct val="125000"/>
              <a:buFontTx/>
              <a:buChar char="•"/>
            </a:pPr>
            <a:r>
              <a:rPr lang="en-US" dirty="0">
                <a:latin typeface="Avenir Book" panose="02000503020000020003" pitchFamily="2" charset="0"/>
              </a:rPr>
              <a:t>Health</a:t>
            </a:r>
          </a:p>
          <a:p>
            <a:pPr marL="180619" indent="-180619">
              <a:buSzPct val="125000"/>
              <a:buFontTx/>
              <a:buChar char="•"/>
            </a:pPr>
            <a:r>
              <a:rPr lang="en-US" dirty="0">
                <a:latin typeface="Avenir Book" panose="02000503020000020003" pitchFamily="2" charset="0"/>
              </a:rPr>
              <a:t>Physical well-being</a:t>
            </a:r>
          </a:p>
          <a:p>
            <a:pPr marL="180619" indent="-180619">
              <a:buSzPct val="125000"/>
              <a:buFontTx/>
              <a:buChar char="•"/>
            </a:pPr>
            <a:r>
              <a:rPr lang="en-US" dirty="0">
                <a:latin typeface="Avenir Book" panose="02000503020000020003" pitchFamily="2" charset="0"/>
              </a:rPr>
              <a:t>Psychological well-being</a:t>
            </a:r>
          </a:p>
          <a:p>
            <a:pPr marL="180619" indent="-180619">
              <a:buSzPct val="125000"/>
              <a:buFontTx/>
              <a:buChar char="•"/>
            </a:pPr>
            <a:r>
              <a:rPr lang="en-US" dirty="0">
                <a:latin typeface="Avenir Book" panose="02000503020000020003" pitchFamily="2" charset="0"/>
              </a:rPr>
              <a:t>Spiritual well-being</a:t>
            </a:r>
          </a:p>
          <a:p>
            <a:pPr marL="180619" indent="-180619">
              <a:buSzPct val="125000"/>
              <a:buFontTx/>
              <a:buChar char="•"/>
            </a:pPr>
            <a:r>
              <a:rPr lang="en-US" dirty="0">
                <a:latin typeface="Avenir Book" panose="02000503020000020003" pitchFamily="2" charset="0"/>
              </a:rPr>
              <a:t>Family well-being</a:t>
            </a:r>
          </a:p>
          <a:p>
            <a:pPr marL="180619" indent="-180619">
              <a:buSzPct val="125000"/>
              <a:buFontTx/>
              <a:buChar char="•"/>
            </a:pPr>
            <a:r>
              <a:rPr lang="en-US" dirty="0">
                <a:latin typeface="Avenir Book" panose="02000503020000020003" pitchFamily="2" charset="0"/>
              </a:rPr>
              <a:t>Education and Learning</a:t>
            </a:r>
          </a:p>
        </p:txBody>
      </p:sp>
    </p:spTree>
    <p:extLst>
      <p:ext uri="{BB962C8B-B14F-4D97-AF65-F5344CB8AC3E}">
        <p14:creationId xmlns:p14="http://schemas.microsoft.com/office/powerpoint/2010/main" val="983780255"/>
      </p:ext>
    </p:extLst>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7702117" y="564801"/>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Human Capital</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sp>
        <p:nvSpPr>
          <p:cNvPr id="3" name="TextBox 2">
            <a:extLst>
              <a:ext uri="{FF2B5EF4-FFF2-40B4-BE49-F238E27FC236}">
                <a16:creationId xmlns:a16="http://schemas.microsoft.com/office/drawing/2014/main" id="{710F884D-4CAB-7660-E54B-C95140D9E451}"/>
              </a:ext>
            </a:extLst>
          </p:cNvPr>
          <p:cNvSpPr txBox="1"/>
          <p:nvPr/>
        </p:nvSpPr>
        <p:spPr>
          <a:xfrm>
            <a:off x="3094535" y="9284457"/>
            <a:ext cx="293990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 2017</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10" name="TextBox 9">
            <a:extLst>
              <a:ext uri="{FF2B5EF4-FFF2-40B4-BE49-F238E27FC236}">
                <a16:creationId xmlns:a16="http://schemas.microsoft.com/office/drawing/2014/main" id="{ED5F96D5-1C4C-FF3F-FDB3-714E04BF0074}"/>
              </a:ext>
            </a:extLst>
          </p:cNvPr>
          <p:cNvSpPr txBox="1"/>
          <p:nvPr/>
        </p:nvSpPr>
        <p:spPr>
          <a:xfrm>
            <a:off x="607950" y="5636103"/>
            <a:ext cx="4159718"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Avenir Book" panose="02000503020000020003" pitchFamily="2" charset="0"/>
              </a:rPr>
              <a:t>The Health sub-index measures countries performances in three areas: basic health outcomes, health infrastructure and preventative care, and physical and mental health satisfaction. </a:t>
            </a:r>
          </a:p>
        </p:txBody>
      </p:sp>
      <p:graphicFrame>
        <p:nvGraphicFramePr>
          <p:cNvPr id="15" name="Table 14">
            <a:extLst>
              <a:ext uri="{FF2B5EF4-FFF2-40B4-BE49-F238E27FC236}">
                <a16:creationId xmlns:a16="http://schemas.microsoft.com/office/drawing/2014/main" id="{4EF808C6-F759-A1B6-B0A8-FAD0D015D764}"/>
              </a:ext>
            </a:extLst>
          </p:cNvPr>
          <p:cNvGraphicFramePr>
            <a:graphicFrameLocks noGrp="1"/>
          </p:cNvGraphicFramePr>
          <p:nvPr>
            <p:extLst>
              <p:ext uri="{D42A27DB-BD31-4B8C-83A1-F6EECF244321}">
                <p14:modId xmlns:p14="http://schemas.microsoft.com/office/powerpoint/2010/main" val="956501762"/>
              </p:ext>
            </p:extLst>
          </p:nvPr>
        </p:nvGraphicFramePr>
        <p:xfrm>
          <a:off x="7111929" y="3084406"/>
          <a:ext cx="4159717" cy="6471920"/>
        </p:xfrm>
        <a:graphic>
          <a:graphicData uri="http://schemas.openxmlformats.org/drawingml/2006/table">
            <a:tbl>
              <a:tblPr>
                <a:tableStyleId>{5940675A-B579-460E-94D1-54222C63F5DA}</a:tableStyleId>
              </a:tblPr>
              <a:tblGrid>
                <a:gridCol w="1054064">
                  <a:extLst>
                    <a:ext uri="{9D8B030D-6E8A-4147-A177-3AD203B41FA5}">
                      <a16:colId xmlns:a16="http://schemas.microsoft.com/office/drawing/2014/main" val="1197297756"/>
                    </a:ext>
                  </a:extLst>
                </a:gridCol>
                <a:gridCol w="2051589">
                  <a:extLst>
                    <a:ext uri="{9D8B030D-6E8A-4147-A177-3AD203B41FA5}">
                      <a16:colId xmlns:a16="http://schemas.microsoft.com/office/drawing/2014/main" val="2524444075"/>
                    </a:ext>
                  </a:extLst>
                </a:gridCol>
                <a:gridCol w="1054064">
                  <a:extLst>
                    <a:ext uri="{9D8B030D-6E8A-4147-A177-3AD203B41FA5}">
                      <a16:colId xmlns:a16="http://schemas.microsoft.com/office/drawing/2014/main" val="2075495880"/>
                    </a:ext>
                  </a:extLst>
                </a:gridCol>
              </a:tblGrid>
              <a:tr h="1066800">
                <a:tc>
                  <a:txBody>
                    <a:bodyPr/>
                    <a:lstStyle/>
                    <a:p>
                      <a:pPr algn="l" fontAlgn="b"/>
                      <a:r>
                        <a:rPr lang="en-CA" sz="1400" u="none" strike="noStrike" dirty="0">
                          <a:effectLst/>
                        </a:rPr>
                        <a:t>Ranked by Nation</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ctr" fontAlgn="b"/>
                      <a:r>
                        <a:rPr lang="en-CA" sz="1400" b="1" u="none" strike="noStrike" dirty="0">
                          <a:effectLst/>
                        </a:rPr>
                        <a:t>Country</a:t>
                      </a:r>
                      <a:endParaRPr lang="en-CA" sz="1400" b="1" i="0" u="none" strike="noStrike" dirty="0">
                        <a:solidFill>
                          <a:srgbClr val="000000"/>
                        </a:solidFill>
                        <a:effectLst/>
                        <a:latin typeface="Verdana" panose="020B0604030504040204" pitchFamily="34" charset="0"/>
                      </a:endParaRPr>
                    </a:p>
                  </a:txBody>
                  <a:tcPr marL="0" marR="0" marT="0" marB="0" anchor="b"/>
                </a:tc>
                <a:tc>
                  <a:txBody>
                    <a:bodyPr/>
                    <a:lstStyle/>
                    <a:p>
                      <a:pPr algn="ctr" fontAlgn="b"/>
                      <a:r>
                        <a:rPr lang="en-CA" sz="1400" b="1" u="none" strike="noStrike" dirty="0">
                          <a:effectLst/>
                        </a:rPr>
                        <a:t> Health Sub-Index Scores </a:t>
                      </a:r>
                      <a:endParaRPr lang="en-CA" sz="1400" b="1"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997719711"/>
                  </a:ext>
                </a:extLst>
              </a:tr>
              <a:tr h="495300">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United States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3.10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666998087"/>
                  </a:ext>
                </a:extLst>
              </a:tr>
              <a:tr h="19050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Iceland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2.75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360433801"/>
                  </a:ext>
                </a:extLst>
              </a:tr>
              <a:tr h="622300">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Switzerland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2.73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72551835"/>
                  </a:ext>
                </a:extLst>
              </a:tr>
              <a:tr h="190500">
                <a:tc>
                  <a:txBody>
                    <a:bodyPr/>
                    <a:lstStyle/>
                    <a:p>
                      <a:pPr algn="ctr" fontAlgn="b"/>
                      <a:r>
                        <a:rPr lang="en-CA" sz="1400" u="none" strike="noStrike">
                          <a:effectLst/>
                        </a:rPr>
                        <a:t>4</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Norway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2.72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762429023"/>
                  </a:ext>
                </a:extLst>
              </a:tr>
              <a:tr h="660400">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Japan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2.67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966187014"/>
                  </a:ext>
                </a:extLst>
              </a:tr>
              <a:tr h="190500">
                <a:tc>
                  <a:txBody>
                    <a:bodyPr/>
                    <a:lstStyle/>
                    <a:p>
                      <a:pPr algn="ctr" fontAlgn="b"/>
                      <a:r>
                        <a:rPr lang="en-CA" sz="1400" u="none" strike="noStrike" dirty="0">
                          <a:effectLst/>
                        </a:rPr>
                        <a:t>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Germany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2.60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53743263"/>
                  </a:ext>
                </a:extLst>
              </a:tr>
              <a:tr h="190500">
                <a:tc>
                  <a:txBody>
                    <a:bodyPr/>
                    <a:lstStyle/>
                    <a:p>
                      <a:pPr algn="ctr" fontAlgn="b"/>
                      <a:r>
                        <a:rPr lang="en-CA" sz="1400" u="none" strike="noStrike" dirty="0">
                          <a:effectLst/>
                        </a:rPr>
                        <a:t>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France</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2.48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3994697"/>
                  </a:ext>
                </a:extLst>
              </a:tr>
              <a:tr h="190500">
                <a:tc>
                  <a:txBody>
                    <a:bodyPr/>
                    <a:lstStyle/>
                    <a:p>
                      <a:pPr algn="ctr" fontAlgn="b"/>
                      <a:r>
                        <a:rPr lang="en-CA" sz="1400" u="none" strike="noStrike">
                          <a:effectLst/>
                        </a:rPr>
                        <a:t>8</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2.42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71526025"/>
                  </a:ext>
                </a:extLst>
              </a:tr>
              <a:tr h="190500">
                <a:tc>
                  <a:txBody>
                    <a:bodyPr/>
                    <a:lstStyle/>
                    <a:p>
                      <a:pPr algn="ctr" fontAlgn="b"/>
                      <a:r>
                        <a:rPr lang="en-CA" sz="1400" u="none" strike="noStrike" dirty="0">
                          <a:effectLst/>
                        </a:rPr>
                        <a:t>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Sweden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347981099"/>
                  </a:ext>
                </a:extLst>
              </a:tr>
              <a:tr h="190500">
                <a:tc>
                  <a:txBody>
                    <a:bodyPr/>
                    <a:lstStyle/>
                    <a:p>
                      <a:pPr algn="ctr" fontAlgn="b"/>
                      <a:r>
                        <a:rPr lang="en-CA" sz="1400" u="none" strike="noStrike" dirty="0">
                          <a:effectLst/>
                        </a:rPr>
                        <a:t>10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Finland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220909226"/>
                  </a:ext>
                </a:extLst>
              </a:tr>
              <a:tr h="190500">
                <a:tc>
                  <a:txBody>
                    <a:bodyPr/>
                    <a:lstStyle/>
                    <a:p>
                      <a:pPr algn="ctr" fontAlgn="b"/>
                      <a:r>
                        <a:rPr lang="en-CA" sz="1400" u="none" strike="noStrike" dirty="0">
                          <a:effectLst/>
                        </a:rPr>
                        <a:t>11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Canada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86555751"/>
                  </a:ext>
                </a:extLst>
              </a:tr>
              <a:tr h="190500">
                <a:tc>
                  <a:txBody>
                    <a:bodyPr/>
                    <a:lstStyle/>
                    <a:p>
                      <a:pPr algn="ctr" fontAlgn="b"/>
                      <a:r>
                        <a:rPr lang="en-CA" sz="1400" u="none" strike="noStrike">
                          <a:effectLst/>
                        </a:rPr>
                        <a:t>12</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Belgium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2.25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564199039"/>
                  </a:ext>
                </a:extLst>
              </a:tr>
              <a:tr h="190500">
                <a:tc>
                  <a:txBody>
                    <a:bodyPr/>
                    <a:lstStyle/>
                    <a:p>
                      <a:pPr algn="ctr" fontAlgn="b"/>
                      <a:r>
                        <a:rPr lang="en-CA" sz="1400" u="none" strike="noStrike">
                          <a:effectLst/>
                        </a:rPr>
                        <a:t>13</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Netherlands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2.23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317208981"/>
                  </a:ext>
                </a:extLst>
              </a:tr>
              <a:tr h="190500">
                <a:tc>
                  <a:txBody>
                    <a:bodyPr/>
                    <a:lstStyle/>
                    <a:p>
                      <a:pPr algn="ctr" fontAlgn="b"/>
                      <a:r>
                        <a:rPr lang="en-CA" sz="1400" u="none" strike="noStrike" dirty="0">
                          <a:effectLst/>
                        </a:rPr>
                        <a:t>14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Ireland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2.22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977389488"/>
                  </a:ext>
                </a:extLst>
              </a:tr>
              <a:tr h="190500">
                <a:tc>
                  <a:txBody>
                    <a:bodyPr/>
                    <a:lstStyle/>
                    <a:p>
                      <a:pPr algn="ctr" fontAlgn="b"/>
                      <a:r>
                        <a:rPr lang="en-CA" sz="1400" u="none" strike="noStrike">
                          <a:effectLst/>
                        </a:rPr>
                        <a:t>15</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Australia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2.16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728427796"/>
                  </a:ext>
                </a:extLst>
              </a:tr>
              <a:tr h="190500">
                <a:tc>
                  <a:txBody>
                    <a:bodyPr/>
                    <a:lstStyle/>
                    <a:p>
                      <a:pPr algn="ctr" fontAlgn="b"/>
                      <a:r>
                        <a:rPr lang="en-CA" sz="1400" u="none" strike="noStrike" dirty="0">
                          <a:effectLst/>
                        </a:rPr>
                        <a:t>16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Slovenia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2.02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668454252"/>
                  </a:ext>
                </a:extLst>
              </a:tr>
              <a:tr h="190500">
                <a:tc>
                  <a:txBody>
                    <a:bodyPr/>
                    <a:lstStyle/>
                    <a:p>
                      <a:pPr algn="ctr" fontAlgn="b"/>
                      <a:r>
                        <a:rPr lang="en-CA" sz="1400" u="none" strike="noStrike" dirty="0">
                          <a:effectLst/>
                        </a:rPr>
                        <a:t>17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Denmark</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1.91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10264877"/>
                  </a:ext>
                </a:extLst>
              </a:tr>
              <a:tr h="190500">
                <a:tc>
                  <a:txBody>
                    <a:bodyPr/>
                    <a:lstStyle/>
                    <a:p>
                      <a:pPr algn="ctr" fontAlgn="b"/>
                      <a:r>
                        <a:rPr lang="en-CA" sz="1400" u="none" strike="noStrike">
                          <a:effectLst/>
                        </a:rPr>
                        <a:t>18</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Italy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1.89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488419000"/>
                  </a:ext>
                </a:extLst>
              </a:tr>
              <a:tr h="190500">
                <a:tc>
                  <a:txBody>
                    <a:bodyPr/>
                    <a:lstStyle/>
                    <a:p>
                      <a:pPr algn="ctr" fontAlgn="b"/>
                      <a:r>
                        <a:rPr lang="en-CA" sz="1400" u="none" strike="noStrike" dirty="0">
                          <a:effectLst/>
                        </a:rPr>
                        <a:t>19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New Zealand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1.84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091269589"/>
                  </a:ext>
                </a:extLst>
              </a:tr>
              <a:tr h="190500">
                <a:tc>
                  <a:txBody>
                    <a:bodyPr/>
                    <a:lstStyle/>
                    <a:p>
                      <a:pPr algn="ctr" fontAlgn="b"/>
                      <a:r>
                        <a:rPr lang="en-CA" sz="1400" u="none" strike="noStrike" dirty="0">
                          <a:effectLst/>
                        </a:rPr>
                        <a:t>20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United Kingdom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1.78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488310382"/>
                  </a:ext>
                </a:extLst>
              </a:tr>
            </a:tbl>
          </a:graphicData>
        </a:graphic>
      </p:graphicFrame>
      <p:sp>
        <p:nvSpPr>
          <p:cNvPr id="16" name="Right Arrow 15">
            <a:extLst>
              <a:ext uri="{FF2B5EF4-FFF2-40B4-BE49-F238E27FC236}">
                <a16:creationId xmlns:a16="http://schemas.microsoft.com/office/drawing/2014/main" id="{62CA4578-CE5A-5986-09C9-50E74D47E94A}"/>
              </a:ext>
            </a:extLst>
          </p:cNvPr>
          <p:cNvSpPr/>
          <p:nvPr/>
        </p:nvSpPr>
        <p:spPr>
          <a:xfrm>
            <a:off x="6034442" y="8454951"/>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7" name="Picture 16" descr="2,578 Slovenia Flag Stock Photos, Pictures &amp; Royalty-Free Images - iStock">
            <a:extLst>
              <a:ext uri="{FF2B5EF4-FFF2-40B4-BE49-F238E27FC236}">
                <a16:creationId xmlns:a16="http://schemas.microsoft.com/office/drawing/2014/main" id="{8AB3FDF3-2222-01BC-A096-D455680EA9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66972" y="8253457"/>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BCFFD6A-8C33-8036-5C1B-EA89ED259BB3}"/>
              </a:ext>
            </a:extLst>
          </p:cNvPr>
          <p:cNvSpPr txBox="1"/>
          <p:nvPr/>
        </p:nvSpPr>
        <p:spPr>
          <a:xfrm>
            <a:off x="560524" y="4455889"/>
            <a:ext cx="6083935"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latin typeface="Avenir Book" panose="02000503020000020003" pitchFamily="2" charset="0"/>
              </a:rPr>
              <a:t>The Legatum </a:t>
            </a:r>
            <a:r>
              <a:rPr lang="en-US" sz="2800" dirty="0">
                <a:solidFill>
                  <a:schemeClr val="accent5">
                    <a:lumMod val="75000"/>
                  </a:schemeClr>
                </a:solidFill>
                <a:latin typeface="Avenir Book" panose="02000503020000020003" pitchFamily="2" charset="0"/>
              </a:rPr>
              <a:t>Health Index</a:t>
            </a:r>
            <a:endParaRPr lang="en-US" sz="2800" dirty="0">
              <a:solidFill>
                <a:schemeClr val="accent5">
                  <a:lumMod val="75000"/>
                </a:schemeClr>
              </a:solidFill>
            </a:endParaRPr>
          </a:p>
        </p:txBody>
      </p:sp>
      <p:sp>
        <p:nvSpPr>
          <p:cNvPr id="20" name="Shape 135">
            <a:extLst>
              <a:ext uri="{FF2B5EF4-FFF2-40B4-BE49-F238E27FC236}">
                <a16:creationId xmlns:a16="http://schemas.microsoft.com/office/drawing/2014/main" id="{4DA9FE57-BE13-AD83-8D10-7E6B2A6CB54B}"/>
              </a:ext>
            </a:extLst>
          </p:cNvPr>
          <p:cNvSpPr>
            <a:spLocks noChangeArrowheads="1"/>
          </p:cNvSpPr>
          <p:nvPr/>
        </p:nvSpPr>
        <p:spPr bwMode="auto">
          <a:xfrm>
            <a:off x="7816394" y="1213979"/>
            <a:ext cx="4027876" cy="18079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dirty="0">
                <a:latin typeface="Avenir Book" panose="02000503020000020003" pitchFamily="2" charset="0"/>
              </a:rPr>
              <a:t>Demographics</a:t>
            </a:r>
          </a:p>
          <a:p>
            <a:pPr marL="180619" indent="-180619">
              <a:buSzPct val="125000"/>
              <a:buFontTx/>
              <a:buChar char="•"/>
            </a:pPr>
            <a:r>
              <a:rPr lang="en-US" dirty="0">
                <a:latin typeface="Avenir Book" panose="02000503020000020003" pitchFamily="2" charset="0"/>
              </a:rPr>
              <a:t>Work</a:t>
            </a:r>
          </a:p>
          <a:p>
            <a:pPr marL="180619" indent="-180619">
              <a:buSzPct val="125000"/>
              <a:buFontTx/>
              <a:buChar char="•"/>
            </a:pPr>
            <a:r>
              <a:rPr lang="en-US" dirty="0">
                <a:latin typeface="Avenir Book" panose="02000503020000020003" pitchFamily="2" charset="0"/>
              </a:rPr>
              <a:t>Time use</a:t>
            </a:r>
          </a:p>
          <a:p>
            <a:pPr marL="180619" indent="-180619">
              <a:buSzPct val="125000"/>
              <a:buFontTx/>
              <a:buChar char="•"/>
            </a:pPr>
            <a:r>
              <a:rPr lang="en-US" dirty="0">
                <a:latin typeface="Avenir Book" panose="02000503020000020003" pitchFamily="2" charset="0"/>
              </a:rPr>
              <a:t>Health</a:t>
            </a:r>
          </a:p>
          <a:p>
            <a:pPr marL="180619" indent="-180619">
              <a:buSzPct val="125000"/>
              <a:buFontTx/>
              <a:buChar char="•"/>
            </a:pPr>
            <a:r>
              <a:rPr lang="en-US" dirty="0">
                <a:latin typeface="Avenir Book" panose="02000503020000020003" pitchFamily="2" charset="0"/>
              </a:rPr>
              <a:t>Physical well-being</a:t>
            </a:r>
          </a:p>
          <a:p>
            <a:pPr marL="180619" indent="-180619">
              <a:buSzPct val="125000"/>
              <a:buFontTx/>
              <a:buChar char="•"/>
            </a:pPr>
            <a:r>
              <a:rPr lang="en-US" dirty="0">
                <a:latin typeface="Avenir Book" panose="02000503020000020003" pitchFamily="2" charset="0"/>
              </a:rPr>
              <a:t>Psychological well-being</a:t>
            </a:r>
          </a:p>
          <a:p>
            <a:pPr marL="180619" indent="-180619">
              <a:buSzPct val="125000"/>
              <a:buFontTx/>
              <a:buChar char="•"/>
            </a:pPr>
            <a:r>
              <a:rPr lang="en-US" dirty="0">
                <a:latin typeface="Avenir Book" panose="02000503020000020003" pitchFamily="2" charset="0"/>
              </a:rPr>
              <a:t>Spiritual well-being</a:t>
            </a:r>
          </a:p>
          <a:p>
            <a:pPr marL="180619" indent="-180619">
              <a:buSzPct val="125000"/>
              <a:buFontTx/>
              <a:buChar char="•"/>
            </a:pPr>
            <a:r>
              <a:rPr lang="en-US" dirty="0">
                <a:latin typeface="Avenir Book" panose="02000503020000020003" pitchFamily="2" charset="0"/>
              </a:rPr>
              <a:t>Family well-being</a:t>
            </a:r>
          </a:p>
          <a:p>
            <a:pPr marL="180619" indent="-180619">
              <a:buSzPct val="125000"/>
              <a:buFontTx/>
              <a:buChar char="•"/>
            </a:pPr>
            <a:r>
              <a:rPr lang="en-US" dirty="0">
                <a:latin typeface="Avenir Book" panose="02000503020000020003" pitchFamily="2" charset="0"/>
              </a:rPr>
              <a:t>Education and Learning</a:t>
            </a:r>
          </a:p>
        </p:txBody>
      </p:sp>
      <p:sp>
        <p:nvSpPr>
          <p:cNvPr id="21" name="Oval 20">
            <a:extLst>
              <a:ext uri="{FF2B5EF4-FFF2-40B4-BE49-F238E27FC236}">
                <a16:creationId xmlns:a16="http://schemas.microsoft.com/office/drawing/2014/main" id="{8882481B-362F-A7FB-DFFF-D783A7033E9F}"/>
              </a:ext>
            </a:extLst>
          </p:cNvPr>
          <p:cNvSpPr/>
          <p:nvPr/>
        </p:nvSpPr>
        <p:spPr>
          <a:xfrm>
            <a:off x="5540826" y="570249"/>
            <a:ext cx="1239039" cy="403939"/>
          </a:xfrm>
          <a:prstGeom prst="ellipse">
            <a:avLst/>
          </a:prstGeom>
          <a:noFill/>
          <a:ln w="9525" cap="flat">
            <a:solidFill>
              <a:schemeClr val="accent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00"/>
              </a:solidFill>
              <a:effectLst/>
              <a:uFillTx/>
              <a:latin typeface="Chalkboard"/>
              <a:ea typeface="Chalkboard"/>
              <a:cs typeface="Chalkboard"/>
              <a:sym typeface="Chalkboard"/>
            </a:endParaRPr>
          </a:p>
        </p:txBody>
      </p:sp>
      <p:pic>
        <p:nvPicPr>
          <p:cNvPr id="22" name="Picture 21">
            <a:extLst>
              <a:ext uri="{FF2B5EF4-FFF2-40B4-BE49-F238E27FC236}">
                <a16:creationId xmlns:a16="http://schemas.microsoft.com/office/drawing/2014/main" id="{16A3E2AF-3BC1-C1E0-8863-B8F4A3F1683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5370" y="307251"/>
            <a:ext cx="3403074" cy="2314091"/>
          </a:xfrm>
          <a:prstGeom prst="rect">
            <a:avLst/>
          </a:prstGeom>
        </p:spPr>
      </p:pic>
    </p:spTree>
    <p:extLst>
      <p:ext uri="{BB962C8B-B14F-4D97-AF65-F5344CB8AC3E}">
        <p14:creationId xmlns:p14="http://schemas.microsoft.com/office/powerpoint/2010/main" val="3053915489"/>
      </p:ext>
    </p:extLst>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7702117" y="564801"/>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C00000"/>
                </a:solidFill>
                <a:latin typeface="Avenir Book" panose="02000503020000020003" pitchFamily="2" charset="0"/>
              </a:rPr>
              <a:t>Human Capital</a:t>
            </a:r>
            <a:endParaRPr kumimoji="0" lang="en-US" sz="4000" b="0" i="0" u="none" strike="noStrike" cap="none" spc="0" normalizeH="0" baseline="0" dirty="0">
              <a:ln>
                <a:noFill/>
              </a:ln>
              <a:solidFill>
                <a:srgbClr val="C00000"/>
              </a:solidFill>
              <a:effectLst/>
              <a:uFillTx/>
              <a:latin typeface="Avenir Book" panose="02000503020000020003" pitchFamily="2" charset="0"/>
              <a:sym typeface="Chalkboard"/>
            </a:endParaRPr>
          </a:p>
        </p:txBody>
      </p:sp>
      <p:sp>
        <p:nvSpPr>
          <p:cNvPr id="3" name="TextBox 2">
            <a:extLst>
              <a:ext uri="{FF2B5EF4-FFF2-40B4-BE49-F238E27FC236}">
                <a16:creationId xmlns:a16="http://schemas.microsoft.com/office/drawing/2014/main" id="{710F884D-4CAB-7660-E54B-C95140D9E451}"/>
              </a:ext>
            </a:extLst>
          </p:cNvPr>
          <p:cNvSpPr txBox="1"/>
          <p:nvPr/>
        </p:nvSpPr>
        <p:spPr>
          <a:xfrm>
            <a:off x="2843545" y="9174480"/>
            <a:ext cx="293990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 2017</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10" name="TextBox 9">
            <a:extLst>
              <a:ext uri="{FF2B5EF4-FFF2-40B4-BE49-F238E27FC236}">
                <a16:creationId xmlns:a16="http://schemas.microsoft.com/office/drawing/2014/main" id="{ED5F96D5-1C4C-FF3F-FDB3-714E04BF0074}"/>
              </a:ext>
            </a:extLst>
          </p:cNvPr>
          <p:cNvSpPr txBox="1"/>
          <p:nvPr/>
        </p:nvSpPr>
        <p:spPr>
          <a:xfrm>
            <a:off x="560525" y="5789991"/>
            <a:ext cx="4159718" cy="7386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Avenir Book" panose="02000503020000020003" pitchFamily="2" charset="0"/>
              </a:rPr>
              <a:t>The Personal Freedom sub-index measures countries‚ performances in two areas: individual freedom and social tolerance.</a:t>
            </a:r>
          </a:p>
        </p:txBody>
      </p:sp>
      <p:sp>
        <p:nvSpPr>
          <p:cNvPr id="16" name="Right Arrow 15">
            <a:extLst>
              <a:ext uri="{FF2B5EF4-FFF2-40B4-BE49-F238E27FC236}">
                <a16:creationId xmlns:a16="http://schemas.microsoft.com/office/drawing/2014/main" id="{62CA4578-CE5A-5986-09C9-50E74D47E94A}"/>
              </a:ext>
            </a:extLst>
          </p:cNvPr>
          <p:cNvSpPr/>
          <p:nvPr/>
        </p:nvSpPr>
        <p:spPr>
          <a:xfrm>
            <a:off x="6634302" y="7576167"/>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7" name="Picture 16" descr="2,578 Slovenia Flag Stock Photos, Pictures &amp; Royalty-Free Images - iStock">
            <a:extLst>
              <a:ext uri="{FF2B5EF4-FFF2-40B4-BE49-F238E27FC236}">
                <a16:creationId xmlns:a16="http://schemas.microsoft.com/office/drawing/2014/main" id="{8AB3FDF3-2222-01BC-A096-D455680EA99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84703" y="7436020"/>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FBCFFD6A-8C33-8036-5C1B-EA89ED259BB3}"/>
              </a:ext>
            </a:extLst>
          </p:cNvPr>
          <p:cNvSpPr txBox="1"/>
          <p:nvPr/>
        </p:nvSpPr>
        <p:spPr>
          <a:xfrm>
            <a:off x="560525" y="4455889"/>
            <a:ext cx="5941876"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i="1" dirty="0">
                <a:solidFill>
                  <a:schemeClr val="tx1">
                    <a:lumMod val="65000"/>
                    <a:lumOff val="35000"/>
                  </a:schemeClr>
                </a:solidFill>
                <a:latin typeface="Avenir Book" panose="02000503020000020003" pitchFamily="2" charset="0"/>
              </a:rPr>
              <a:t>The Legatum </a:t>
            </a:r>
          </a:p>
          <a:p>
            <a:r>
              <a:rPr lang="en-US" sz="2800" dirty="0">
                <a:solidFill>
                  <a:srgbClr val="7030A0"/>
                </a:solidFill>
                <a:latin typeface="Avenir Book" panose="02000503020000020003" pitchFamily="2" charset="0"/>
              </a:rPr>
              <a:t>Personal Freedom Index</a:t>
            </a:r>
            <a:endParaRPr lang="en-US" sz="2800" dirty="0">
              <a:solidFill>
                <a:srgbClr val="7030A0"/>
              </a:solidFill>
            </a:endParaRPr>
          </a:p>
        </p:txBody>
      </p:sp>
      <p:graphicFrame>
        <p:nvGraphicFramePr>
          <p:cNvPr id="2" name="Table 1">
            <a:extLst>
              <a:ext uri="{FF2B5EF4-FFF2-40B4-BE49-F238E27FC236}">
                <a16:creationId xmlns:a16="http://schemas.microsoft.com/office/drawing/2014/main" id="{234AED1C-117E-CFE6-B72D-02530DBC9277}"/>
              </a:ext>
            </a:extLst>
          </p:cNvPr>
          <p:cNvGraphicFramePr>
            <a:graphicFrameLocks noGrp="1"/>
          </p:cNvGraphicFramePr>
          <p:nvPr>
            <p:extLst>
              <p:ext uri="{D42A27DB-BD31-4B8C-83A1-F6EECF244321}">
                <p14:modId xmlns:p14="http://schemas.microsoft.com/office/powerpoint/2010/main" val="1042615392"/>
              </p:ext>
            </p:extLst>
          </p:nvPr>
        </p:nvGraphicFramePr>
        <p:xfrm>
          <a:off x="7702117" y="1870194"/>
          <a:ext cx="4027877" cy="7231399"/>
        </p:xfrm>
        <a:graphic>
          <a:graphicData uri="http://schemas.openxmlformats.org/drawingml/2006/table">
            <a:tbl>
              <a:tblPr>
                <a:tableStyleId>{5940675A-B579-460E-94D1-54222C63F5DA}</a:tableStyleId>
              </a:tblPr>
              <a:tblGrid>
                <a:gridCol w="1020656">
                  <a:extLst>
                    <a:ext uri="{9D8B030D-6E8A-4147-A177-3AD203B41FA5}">
                      <a16:colId xmlns:a16="http://schemas.microsoft.com/office/drawing/2014/main" val="59056029"/>
                    </a:ext>
                  </a:extLst>
                </a:gridCol>
                <a:gridCol w="1986565">
                  <a:extLst>
                    <a:ext uri="{9D8B030D-6E8A-4147-A177-3AD203B41FA5}">
                      <a16:colId xmlns:a16="http://schemas.microsoft.com/office/drawing/2014/main" val="2380642393"/>
                    </a:ext>
                  </a:extLst>
                </a:gridCol>
                <a:gridCol w="1020656">
                  <a:extLst>
                    <a:ext uri="{9D8B030D-6E8A-4147-A177-3AD203B41FA5}">
                      <a16:colId xmlns:a16="http://schemas.microsoft.com/office/drawing/2014/main" val="1579270635"/>
                    </a:ext>
                  </a:extLst>
                </a:gridCol>
              </a:tblGrid>
              <a:tr h="940351">
                <a:tc>
                  <a:txBody>
                    <a:bodyPr/>
                    <a:lstStyle/>
                    <a:p>
                      <a:pPr algn="l" fontAlgn="b"/>
                      <a:r>
                        <a:rPr lang="en-CA" sz="1400" u="none" strike="noStrike">
                          <a:effectLst/>
                        </a:rPr>
                        <a:t>Ranked in the Prosperity Index</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Country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a:t>
                      </a:r>
                      <a:r>
                        <a:rPr lang="en-CA" sz="1400" b="1" u="none" strike="noStrike" dirty="0">
                          <a:effectLst/>
                        </a:rPr>
                        <a:t>Personal Freedom Sub-Index Scores </a:t>
                      </a:r>
                      <a:endParaRPr lang="en-CA" sz="1400" b="1"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51053462"/>
                  </a:ext>
                </a:extLst>
              </a:tr>
              <a:tr h="436592">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Canada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3.79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497214166"/>
                  </a:ext>
                </a:extLst>
              </a:tr>
              <a:tr h="16792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Norway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16740000"/>
                  </a:ext>
                </a:extLst>
              </a:tr>
              <a:tr h="307096">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New Zealand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3.61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862072280"/>
                  </a:ext>
                </a:extLst>
              </a:tr>
              <a:tr h="167920">
                <a:tc>
                  <a:txBody>
                    <a:bodyPr/>
                    <a:lstStyle/>
                    <a:p>
                      <a:pPr algn="ctr" fontAlgn="b"/>
                      <a:r>
                        <a:rPr lang="en-CA" sz="1400" u="none" strike="noStrike" dirty="0">
                          <a:effectLst/>
                        </a:rPr>
                        <a:t>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Australia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280955924"/>
                  </a:ext>
                </a:extLst>
              </a:tr>
              <a:tr h="211782">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Sweden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3.58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60739324"/>
                  </a:ext>
                </a:extLst>
              </a:tr>
              <a:tr h="167920">
                <a:tc>
                  <a:txBody>
                    <a:bodyPr/>
                    <a:lstStyle/>
                    <a:p>
                      <a:pPr algn="ctr" fontAlgn="b"/>
                      <a:r>
                        <a:rPr lang="en-CA" sz="1400" u="none" strike="noStrike" dirty="0">
                          <a:effectLst/>
                        </a:rPr>
                        <a:t>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Denmark</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3.44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957651626"/>
                  </a:ext>
                </a:extLst>
              </a:tr>
              <a:tr h="167920">
                <a:tc>
                  <a:txBody>
                    <a:bodyPr/>
                    <a:lstStyle/>
                    <a:p>
                      <a:pPr algn="ctr" fontAlgn="b"/>
                      <a:r>
                        <a:rPr lang="en-CA" sz="1400" u="none" strike="noStrike" dirty="0">
                          <a:effectLst/>
                        </a:rPr>
                        <a:t>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Ireland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3.05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184840215"/>
                  </a:ext>
                </a:extLst>
              </a:tr>
              <a:tr h="167920">
                <a:tc>
                  <a:txBody>
                    <a:bodyPr/>
                    <a:lstStyle/>
                    <a:p>
                      <a:pPr algn="ctr" fontAlgn="b"/>
                      <a:r>
                        <a:rPr lang="en-CA" sz="1400" u="none" strike="noStrike" dirty="0">
                          <a:effectLst/>
                        </a:rPr>
                        <a:t>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Iceland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3.03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29620616"/>
                  </a:ext>
                </a:extLst>
              </a:tr>
              <a:tr h="167920">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United States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58985033"/>
                  </a:ext>
                </a:extLst>
              </a:tr>
              <a:tr h="16792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Belgium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176479618"/>
                  </a:ext>
                </a:extLst>
              </a:tr>
              <a:tr h="167920">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Uruguay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2.87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82629178"/>
                  </a:ext>
                </a:extLst>
              </a:tr>
              <a:tr h="167920">
                <a:tc>
                  <a:txBody>
                    <a:bodyPr/>
                    <a:lstStyle/>
                    <a:p>
                      <a:pPr algn="ctr" fontAlgn="b"/>
                      <a:r>
                        <a:rPr lang="en-CA" sz="1400" u="none" strike="noStrike" dirty="0">
                          <a:effectLst/>
                        </a:rPr>
                        <a:t>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Finland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2.84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54488444"/>
                  </a:ext>
                </a:extLst>
              </a:tr>
              <a:tr h="167920">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Netherlands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2.83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82335390"/>
                  </a:ext>
                </a:extLst>
              </a:tr>
              <a:tr h="167920">
                <a:tc>
                  <a:txBody>
                    <a:bodyPr/>
                    <a:lstStyle/>
                    <a:p>
                      <a:pPr algn="ctr" fontAlgn="b"/>
                      <a:r>
                        <a:rPr lang="en-CA" sz="1400" u="none" strike="noStrike">
                          <a:effectLst/>
                        </a:rPr>
                        <a:t>6</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Germany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2.63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148080339"/>
                  </a:ext>
                </a:extLst>
              </a:tr>
              <a:tr h="167920">
                <a:tc>
                  <a:txBody>
                    <a:bodyPr/>
                    <a:lstStyle/>
                    <a:p>
                      <a:pPr algn="ctr" fontAlgn="b"/>
                      <a:r>
                        <a:rPr lang="en-CA" sz="1400" u="none" strike="noStrike">
                          <a:effectLst/>
                        </a:rPr>
                        <a:t>7</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United Kingdom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2.57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93266133"/>
                  </a:ext>
                </a:extLst>
              </a:tr>
              <a:tr h="167920">
                <a:tc>
                  <a:txBody>
                    <a:bodyPr/>
                    <a:lstStyle/>
                    <a:p>
                      <a:pPr algn="ctr" fontAlgn="b"/>
                      <a:r>
                        <a:rPr lang="en-CA" sz="1400" u="none" strike="noStrike" dirty="0">
                          <a:effectLst/>
                        </a:rPr>
                        <a:t>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Hong Kong</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2.43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70541628"/>
                  </a:ext>
                </a:extLst>
              </a:tr>
              <a:tr h="167920">
                <a:tc>
                  <a:txBody>
                    <a:bodyPr/>
                    <a:lstStyle/>
                    <a:p>
                      <a:pPr algn="ctr" fontAlgn="b"/>
                      <a:r>
                        <a:rPr lang="en-CA" sz="1400" u="none" strike="noStrike" dirty="0">
                          <a:effectLst/>
                        </a:rPr>
                        <a:t>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France</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2.39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39132150"/>
                  </a:ext>
                </a:extLst>
              </a:tr>
              <a:tr h="167920">
                <a:tc>
                  <a:txBody>
                    <a:bodyPr/>
                    <a:lstStyle/>
                    <a:p>
                      <a:pPr algn="ctr" fontAlgn="b"/>
                      <a:r>
                        <a:rPr lang="en-CA" sz="1400" u="none" strike="noStrike">
                          <a:effectLst/>
                        </a:rPr>
                        <a:t>10</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Switzerland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83161242"/>
                  </a:ext>
                </a:extLst>
              </a:tr>
              <a:tr h="167920">
                <a:tc>
                  <a:txBody>
                    <a:bodyPr/>
                    <a:lstStyle/>
                    <a:p>
                      <a:pPr algn="ctr" fontAlgn="b"/>
                      <a:r>
                        <a:rPr lang="en-CA" sz="1400" u="none" strike="noStrike" dirty="0">
                          <a:effectLst/>
                        </a:rPr>
                        <a:t>11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Spain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2.36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28020105"/>
                  </a:ext>
                </a:extLst>
              </a:tr>
              <a:tr h="167920">
                <a:tc>
                  <a:txBody>
                    <a:bodyPr/>
                    <a:lstStyle/>
                    <a:p>
                      <a:pPr algn="ctr" fontAlgn="b"/>
                      <a:r>
                        <a:rPr lang="en-CA" sz="1400" u="none" strike="noStrike" dirty="0">
                          <a:effectLst/>
                        </a:rPr>
                        <a:t>12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Costa Rica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2.20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70169524"/>
                  </a:ext>
                </a:extLst>
              </a:tr>
              <a:tr h="167920">
                <a:tc>
                  <a:txBody>
                    <a:bodyPr/>
                    <a:lstStyle/>
                    <a:p>
                      <a:pPr algn="ctr" fontAlgn="b"/>
                      <a:r>
                        <a:rPr lang="en-CA" sz="1400" u="none" strike="noStrike" dirty="0">
                          <a:effectLst/>
                        </a:rPr>
                        <a:t>13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Botswana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1.87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52519269"/>
                  </a:ext>
                </a:extLst>
              </a:tr>
              <a:tr h="167920">
                <a:tc>
                  <a:txBody>
                    <a:bodyPr/>
                    <a:lstStyle/>
                    <a:p>
                      <a:pPr algn="ctr" fontAlgn="b"/>
                      <a:r>
                        <a:rPr lang="en-CA" sz="1400" u="none" strike="noStrike" dirty="0">
                          <a:effectLst/>
                        </a:rPr>
                        <a:t>14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Slovenia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1.79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073404473"/>
                  </a:ext>
                </a:extLst>
              </a:tr>
              <a:tr h="167920">
                <a:tc>
                  <a:txBody>
                    <a:bodyPr/>
                    <a:lstStyle/>
                    <a:p>
                      <a:pPr algn="ctr" fontAlgn="b"/>
                      <a:r>
                        <a:rPr lang="en-CA" sz="1400" u="none" strike="noStrike" dirty="0">
                          <a:effectLst/>
                        </a:rPr>
                        <a:t>15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1.51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173804841"/>
                  </a:ext>
                </a:extLst>
              </a:tr>
              <a:tr h="167920">
                <a:tc>
                  <a:txBody>
                    <a:bodyPr/>
                    <a:lstStyle/>
                    <a:p>
                      <a:pPr algn="ctr" fontAlgn="b"/>
                      <a:r>
                        <a:rPr lang="en-CA" sz="1400" u="none" strike="noStrike" dirty="0">
                          <a:effectLst/>
                        </a:rPr>
                        <a:t>16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Portugal</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1.32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445185018"/>
                  </a:ext>
                </a:extLst>
              </a:tr>
              <a:tr h="167920">
                <a:tc>
                  <a:txBody>
                    <a:bodyPr/>
                    <a:lstStyle/>
                    <a:p>
                      <a:pPr algn="ctr" fontAlgn="b"/>
                      <a:r>
                        <a:rPr lang="en-CA" sz="1400" u="none" strike="noStrike" dirty="0">
                          <a:effectLst/>
                        </a:rPr>
                        <a:t>17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Brazil</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1.30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612562575"/>
                  </a:ext>
                </a:extLst>
              </a:tr>
              <a:tr h="167920">
                <a:tc>
                  <a:txBody>
                    <a:bodyPr/>
                    <a:lstStyle/>
                    <a:p>
                      <a:pPr algn="ctr" fontAlgn="b"/>
                      <a:r>
                        <a:rPr lang="en-CA" sz="1400" u="none" strike="noStrike">
                          <a:effectLst/>
                        </a:rPr>
                        <a:t>18</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Italy</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1.23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155528013"/>
                  </a:ext>
                </a:extLst>
              </a:tr>
              <a:tr h="167920">
                <a:tc>
                  <a:txBody>
                    <a:bodyPr/>
                    <a:lstStyle/>
                    <a:p>
                      <a:pPr algn="ctr" fontAlgn="b"/>
                      <a:r>
                        <a:rPr lang="en-CA" sz="1400" u="none" strike="noStrike">
                          <a:effectLst/>
                        </a:rPr>
                        <a:t>19</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Chile</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1.23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05506505"/>
                  </a:ext>
                </a:extLst>
              </a:tr>
              <a:tr h="167920">
                <a:tc>
                  <a:txBody>
                    <a:bodyPr/>
                    <a:lstStyle/>
                    <a:p>
                      <a:pPr algn="ctr" fontAlgn="b"/>
                      <a:r>
                        <a:rPr lang="en-CA" sz="1400" u="none" strike="noStrike" dirty="0">
                          <a:effectLst/>
                        </a:rPr>
                        <a:t>20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Taiwan</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1.13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06555567"/>
                  </a:ext>
                </a:extLst>
              </a:tr>
            </a:tbl>
          </a:graphicData>
        </a:graphic>
      </p:graphicFrame>
      <p:sp>
        <p:nvSpPr>
          <p:cNvPr id="5" name="Oval 4">
            <a:extLst>
              <a:ext uri="{FF2B5EF4-FFF2-40B4-BE49-F238E27FC236}">
                <a16:creationId xmlns:a16="http://schemas.microsoft.com/office/drawing/2014/main" id="{3B8BFE69-054C-EF59-8129-BADF04E7F320}"/>
              </a:ext>
            </a:extLst>
          </p:cNvPr>
          <p:cNvSpPr/>
          <p:nvPr/>
        </p:nvSpPr>
        <p:spPr>
          <a:xfrm>
            <a:off x="5540826" y="570249"/>
            <a:ext cx="1239039" cy="403939"/>
          </a:xfrm>
          <a:prstGeom prst="ellipse">
            <a:avLst/>
          </a:prstGeom>
          <a:noFill/>
          <a:ln w="9525" cap="flat">
            <a:solidFill>
              <a:schemeClr val="accent4"/>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FFFF00"/>
              </a:solidFill>
              <a:effectLst/>
              <a:uFillTx/>
              <a:latin typeface="Chalkboard"/>
              <a:ea typeface="Chalkboard"/>
              <a:cs typeface="Chalkboard"/>
              <a:sym typeface="Chalkboard"/>
            </a:endParaRPr>
          </a:p>
        </p:txBody>
      </p:sp>
      <p:pic>
        <p:nvPicPr>
          <p:cNvPr id="7" name="Picture 6">
            <a:extLst>
              <a:ext uri="{FF2B5EF4-FFF2-40B4-BE49-F238E27FC236}">
                <a16:creationId xmlns:a16="http://schemas.microsoft.com/office/drawing/2014/main" id="{5C27C736-45A1-A28E-8AE3-08BC2BE5100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45370" y="307251"/>
            <a:ext cx="3403074" cy="2314091"/>
          </a:xfrm>
          <a:prstGeom prst="rect">
            <a:avLst/>
          </a:prstGeom>
        </p:spPr>
      </p:pic>
    </p:spTree>
    <p:extLst>
      <p:ext uri="{BB962C8B-B14F-4D97-AF65-F5344CB8AC3E}">
        <p14:creationId xmlns:p14="http://schemas.microsoft.com/office/powerpoint/2010/main" val="529804735"/>
      </p:ext>
    </p:extLst>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1E303A67-6B96-252F-7A5D-D8A6DB5E3491}"/>
              </a:ext>
            </a:extLst>
          </p:cNvPr>
          <p:cNvGraphicFramePr>
            <a:graphicFrameLocks noGrp="1"/>
          </p:cNvGraphicFramePr>
          <p:nvPr/>
        </p:nvGraphicFramePr>
        <p:xfrm>
          <a:off x="288548" y="3259702"/>
          <a:ext cx="3480905" cy="2291080"/>
        </p:xfrm>
        <a:graphic>
          <a:graphicData uri="http://schemas.openxmlformats.org/drawingml/2006/table">
            <a:tbl>
              <a:tblPr>
                <a:tableStyleId>{5940675A-B579-460E-94D1-54222C63F5DA}</a:tableStyleId>
              </a:tblPr>
              <a:tblGrid>
                <a:gridCol w="2663324">
                  <a:extLst>
                    <a:ext uri="{9D8B030D-6E8A-4147-A177-3AD203B41FA5}">
                      <a16:colId xmlns:a16="http://schemas.microsoft.com/office/drawing/2014/main" val="2114045469"/>
                    </a:ext>
                  </a:extLst>
                </a:gridCol>
                <a:gridCol w="817581">
                  <a:extLst>
                    <a:ext uri="{9D8B030D-6E8A-4147-A177-3AD203B41FA5}">
                      <a16:colId xmlns:a16="http://schemas.microsoft.com/office/drawing/2014/main" val="2171225837"/>
                    </a:ext>
                  </a:extLst>
                </a:gridCol>
              </a:tblGrid>
              <a:tr h="279400">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Global Ranking</a:t>
                      </a:r>
                    </a:p>
                  </a:txBody>
                  <a:tcPr marL="0" marR="0" marT="0" marB="0" anchor="b"/>
                </a:tc>
                <a:extLst>
                  <a:ext uri="{0D108BD9-81ED-4DB2-BD59-A6C34878D82A}">
                    <a16:rowId xmlns:a16="http://schemas.microsoft.com/office/drawing/2014/main" val="2227684980"/>
                  </a:ext>
                </a:extLst>
              </a:tr>
              <a:tr h="279400">
                <a:tc>
                  <a:txBody>
                    <a:bodyPr/>
                    <a:lstStyle/>
                    <a:p>
                      <a:pPr algn="l" fontAlgn="b"/>
                      <a:r>
                        <a:rPr lang="en-CA" sz="1100" u="none" strike="noStrike">
                          <a:effectLst/>
                        </a:rPr>
                        <a:t>Intentional homicides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52228067"/>
                  </a:ext>
                </a:extLst>
              </a:tr>
              <a:tr h="279400">
                <a:tc>
                  <a:txBody>
                    <a:bodyPr/>
                    <a:lstStyle/>
                    <a:p>
                      <a:pPr algn="l" fontAlgn="b"/>
                      <a:r>
                        <a:rPr lang="en-CA" sz="1100" u="none" strike="noStrike">
                          <a:effectLst/>
                        </a:rPr>
                        <a:t>Dispute settlement through violence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35478048"/>
                  </a:ext>
                </a:extLst>
              </a:tr>
              <a:tr h="279400">
                <a:tc>
                  <a:txBody>
                    <a:bodyPr/>
                    <a:lstStyle/>
                    <a:p>
                      <a:pPr algn="l" fontAlgn="b"/>
                      <a:r>
                        <a:rPr lang="en-CA" sz="1100" u="none" strike="noStrike">
                          <a:effectLst/>
                        </a:rPr>
                        <a:t>Safety walking alone at night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5977356"/>
                  </a:ext>
                </a:extLst>
              </a:tr>
              <a:tr h="279400">
                <a:tc>
                  <a:txBody>
                    <a:bodyPr/>
                    <a:lstStyle/>
                    <a:p>
                      <a:pPr algn="l" fontAlgn="b"/>
                      <a:r>
                        <a:rPr lang="en-CA" sz="1100" u="none" strike="noStrike">
                          <a:effectLst/>
                        </a:rPr>
                        <a:t>Physical security of women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834510961"/>
                  </a:ext>
                </a:extLst>
              </a:tr>
              <a:tr h="279400">
                <a:tc>
                  <a:txBody>
                    <a:bodyPr/>
                    <a:lstStyle/>
                    <a:p>
                      <a:pPr algn="l" fontAlgn="b"/>
                      <a:r>
                        <a:rPr lang="en-CA" sz="1100" u="none" strike="noStrike">
                          <a:effectLst/>
                        </a:rPr>
                        <a:t>Property stolen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93172416"/>
                  </a:ext>
                </a:extLst>
              </a:tr>
              <a:tr h="279400">
                <a:tc>
                  <a:txBody>
                    <a:bodyPr/>
                    <a:lstStyle/>
                    <a:p>
                      <a:pPr algn="l" fontAlgn="b"/>
                      <a:r>
                        <a:rPr lang="en-CA" sz="1100" u="none" strike="noStrike" dirty="0">
                          <a:effectLst/>
                        </a:rPr>
                        <a:t>Business costs of crime and violence</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58973584"/>
                  </a:ext>
                </a:extLst>
              </a:tr>
              <a:tr h="279400">
                <a:tc>
                  <a:txBody>
                    <a:bodyPr/>
                    <a:lstStyle/>
                    <a:p>
                      <a:pPr algn="l" fontAlgn="b"/>
                      <a:r>
                        <a:rPr lang="en-CA" sz="1100" u="none" strike="noStrike" dirty="0">
                          <a:effectLst/>
                        </a:rPr>
                        <a:t>Business costs of organised crime</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30</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59636489"/>
                  </a:ext>
                </a:extLst>
              </a:tr>
            </a:tbl>
          </a:graphicData>
        </a:graphic>
      </p:graphicFrame>
      <p:graphicFrame>
        <p:nvGraphicFramePr>
          <p:cNvPr id="3" name="Table 2">
            <a:extLst>
              <a:ext uri="{FF2B5EF4-FFF2-40B4-BE49-F238E27FC236}">
                <a16:creationId xmlns:a16="http://schemas.microsoft.com/office/drawing/2014/main" id="{3E058562-AD4A-8519-A0B8-B1CD8556A1E3}"/>
              </a:ext>
            </a:extLst>
          </p:cNvPr>
          <p:cNvGraphicFramePr>
            <a:graphicFrameLocks noGrp="1"/>
          </p:cNvGraphicFramePr>
          <p:nvPr/>
        </p:nvGraphicFramePr>
        <p:xfrm>
          <a:off x="4228527" y="3115811"/>
          <a:ext cx="4419600" cy="2544782"/>
        </p:xfrm>
        <a:graphic>
          <a:graphicData uri="http://schemas.openxmlformats.org/drawingml/2006/table">
            <a:tbl>
              <a:tblPr>
                <a:tableStyleId>{5940675A-B579-460E-94D1-54222C63F5DA}</a:tableStyleId>
              </a:tblPr>
              <a:tblGrid>
                <a:gridCol w="3352800">
                  <a:extLst>
                    <a:ext uri="{9D8B030D-6E8A-4147-A177-3AD203B41FA5}">
                      <a16:colId xmlns:a16="http://schemas.microsoft.com/office/drawing/2014/main" val="2842883537"/>
                    </a:ext>
                  </a:extLst>
                </a:gridCol>
                <a:gridCol w="1066800">
                  <a:extLst>
                    <a:ext uri="{9D8B030D-6E8A-4147-A177-3AD203B41FA5}">
                      <a16:colId xmlns:a16="http://schemas.microsoft.com/office/drawing/2014/main" val="221872803"/>
                    </a:ext>
                  </a:extLst>
                </a:gridCol>
              </a:tblGrid>
              <a:tr h="279400">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Global Ranking</a:t>
                      </a:r>
                    </a:p>
                  </a:txBody>
                  <a:tcPr marL="0" marR="0" marT="0" marB="0" anchor="b"/>
                </a:tc>
                <a:extLst>
                  <a:ext uri="{0D108BD9-81ED-4DB2-BD59-A6C34878D82A}">
                    <a16:rowId xmlns:a16="http://schemas.microsoft.com/office/drawing/2014/main" val="1184577002"/>
                  </a:ext>
                </a:extLst>
              </a:tr>
              <a:tr h="279400">
                <a:tc>
                  <a:txBody>
                    <a:bodyPr/>
                    <a:lstStyle/>
                    <a:p>
                      <a:pPr algn="l" fontAlgn="b"/>
                      <a:r>
                        <a:rPr lang="en-CA" sz="1100" u="none" strike="noStrike" dirty="0">
                          <a:effectLst/>
                        </a:rPr>
                        <a:t>Personal autonomy and individual rights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75171231"/>
                  </a:ext>
                </a:extLst>
              </a:tr>
              <a:tr h="279400">
                <a:tc>
                  <a:txBody>
                    <a:bodyPr/>
                    <a:lstStyle/>
                    <a:p>
                      <a:pPr algn="l" fontAlgn="b"/>
                      <a:r>
                        <a:rPr lang="en-CA" sz="1100" u="none" strike="noStrike">
                          <a:effectLst/>
                        </a:rPr>
                        <a:t>Due process and rights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42177344"/>
                  </a:ext>
                </a:extLst>
              </a:tr>
              <a:tr h="279400">
                <a:tc>
                  <a:txBody>
                    <a:bodyPr/>
                    <a:lstStyle/>
                    <a:p>
                      <a:pPr algn="l" fontAlgn="b"/>
                      <a:r>
                        <a:rPr lang="en-CA" sz="1100" u="none" strike="noStrike">
                          <a:effectLst/>
                        </a:rPr>
                        <a:t>Freedom of movement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8681785"/>
                  </a:ext>
                </a:extLst>
              </a:tr>
              <a:tr h="279400">
                <a:tc>
                  <a:txBody>
                    <a:bodyPr/>
                    <a:lstStyle/>
                    <a:p>
                      <a:pPr algn="l" fontAlgn="b"/>
                      <a:r>
                        <a:rPr lang="en-CA" sz="1100" u="none" strike="noStrike">
                          <a:effectLst/>
                        </a:rPr>
                        <a:t>Women's agency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67234838"/>
                  </a:ext>
                </a:extLst>
              </a:tr>
              <a:tr h="279400">
                <a:tc>
                  <a:txBody>
                    <a:bodyPr/>
                    <a:lstStyle/>
                    <a:p>
                      <a:pPr algn="l" fontAlgn="b"/>
                      <a:r>
                        <a:rPr lang="en-CA" sz="1100" u="none" strike="noStrike">
                          <a:effectLst/>
                        </a:rPr>
                        <a:t>Freedom from arbitrary interference with privacy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08289436"/>
                  </a:ext>
                </a:extLst>
              </a:tr>
              <a:tr h="279400">
                <a:tc>
                  <a:txBody>
                    <a:bodyPr/>
                    <a:lstStyle/>
                    <a:p>
                      <a:pPr algn="l" fontAlgn="b"/>
                      <a:r>
                        <a:rPr lang="en-CA" sz="1100" u="none" strike="noStrike">
                          <a:effectLst/>
                        </a:rPr>
                        <a:t>Freedom from forced labour</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69324127"/>
                  </a:ext>
                </a:extLst>
              </a:tr>
              <a:tr h="279400">
                <a:tc>
                  <a:txBody>
                    <a:bodyPr/>
                    <a:lstStyle/>
                    <a:p>
                      <a:pPr algn="l" fontAlgn="b"/>
                      <a:r>
                        <a:rPr lang="en-CA" sz="1100" u="none" strike="noStrike">
                          <a:effectLst/>
                        </a:rPr>
                        <a:t>Government response to slavery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6706327"/>
                  </a:ext>
                </a:extLst>
              </a:tr>
              <a:tr h="309582">
                <a:tc>
                  <a:txBody>
                    <a:bodyPr/>
                    <a:lstStyle/>
                    <a:p>
                      <a:pPr algn="l" fontAlgn="b"/>
                      <a:r>
                        <a:rPr lang="en-CA" sz="1100" u="none" strike="noStrike">
                          <a:effectLst/>
                        </a:rPr>
                        <a:t>Satisfaction with freedom</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4</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33448163"/>
                  </a:ext>
                </a:extLst>
              </a:tr>
            </a:tbl>
          </a:graphicData>
        </a:graphic>
      </p:graphicFrame>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sp>
        <p:nvSpPr>
          <p:cNvPr id="5" name="TextBox 4">
            <a:extLst>
              <a:ext uri="{FF2B5EF4-FFF2-40B4-BE49-F238E27FC236}">
                <a16:creationId xmlns:a16="http://schemas.microsoft.com/office/drawing/2014/main" id="{E7B62981-30F0-E126-F3F4-1122DB3612DB}"/>
              </a:ext>
            </a:extLst>
          </p:cNvPr>
          <p:cNvSpPr txBox="1"/>
          <p:nvPr/>
        </p:nvSpPr>
        <p:spPr>
          <a:xfrm>
            <a:off x="288548" y="2771603"/>
            <a:ext cx="167994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Crime and Safety</a:t>
            </a:r>
          </a:p>
        </p:txBody>
      </p:sp>
      <p:graphicFrame>
        <p:nvGraphicFramePr>
          <p:cNvPr id="11" name="Table 10">
            <a:extLst>
              <a:ext uri="{FF2B5EF4-FFF2-40B4-BE49-F238E27FC236}">
                <a16:creationId xmlns:a16="http://schemas.microsoft.com/office/drawing/2014/main" id="{140DA796-227D-7622-F2BC-A1E2FB53E7AD}"/>
              </a:ext>
            </a:extLst>
          </p:cNvPr>
          <p:cNvGraphicFramePr>
            <a:graphicFrameLocks noGrp="1"/>
          </p:cNvGraphicFramePr>
          <p:nvPr/>
        </p:nvGraphicFramePr>
        <p:xfrm>
          <a:off x="241666" y="6583509"/>
          <a:ext cx="4136696" cy="2462388"/>
        </p:xfrm>
        <a:graphic>
          <a:graphicData uri="http://schemas.openxmlformats.org/drawingml/2006/table">
            <a:tbl>
              <a:tblPr>
                <a:tableStyleId>{5940675A-B579-460E-94D1-54222C63F5DA}</a:tableStyleId>
              </a:tblPr>
              <a:tblGrid>
                <a:gridCol w="3352800">
                  <a:extLst>
                    <a:ext uri="{9D8B030D-6E8A-4147-A177-3AD203B41FA5}">
                      <a16:colId xmlns:a16="http://schemas.microsoft.com/office/drawing/2014/main" val="3347831519"/>
                    </a:ext>
                  </a:extLst>
                </a:gridCol>
                <a:gridCol w="783896">
                  <a:extLst>
                    <a:ext uri="{9D8B030D-6E8A-4147-A177-3AD203B41FA5}">
                      <a16:colId xmlns:a16="http://schemas.microsoft.com/office/drawing/2014/main" val="4033741946"/>
                    </a:ext>
                  </a:extLst>
                </a:gridCol>
              </a:tblGrid>
              <a:tr h="227188">
                <a:tc>
                  <a:txBody>
                    <a:bodyPr/>
                    <a:lstStyle/>
                    <a:p>
                      <a:pPr algn="l" fontAlgn="b"/>
                      <a:r>
                        <a:rPr lang="en-CA" sz="1100" u="none" strike="noStrike">
                          <a:effectLst/>
                        </a:rPr>
                        <a:t>Right to associate and organise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101591903"/>
                  </a:ext>
                </a:extLst>
              </a:tr>
              <a:tr h="279400">
                <a:tc>
                  <a:txBody>
                    <a:bodyPr/>
                    <a:lstStyle/>
                    <a:p>
                      <a:pPr algn="l" fontAlgn="b"/>
                      <a:r>
                        <a:rPr lang="en-CA" sz="1100" u="none" strike="noStrike">
                          <a:effectLst/>
                        </a:rPr>
                        <a:t>Guarantee of assembly and association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623924021"/>
                  </a:ext>
                </a:extLst>
              </a:tr>
              <a:tr h="279400">
                <a:tc>
                  <a:txBody>
                    <a:bodyPr/>
                    <a:lstStyle/>
                    <a:p>
                      <a:pPr algn="l" fontAlgn="b"/>
                      <a:r>
                        <a:rPr lang="en-CA" sz="1100" u="none" strike="noStrike">
                          <a:effectLst/>
                        </a:rPr>
                        <a:t>Autonomy from the state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93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13526342"/>
                  </a:ext>
                </a:extLst>
              </a:tr>
              <a:tr h="279400">
                <a:tc>
                  <a:txBody>
                    <a:bodyPr/>
                    <a:lstStyle/>
                    <a:p>
                      <a:pPr algn="l" fontAlgn="b"/>
                      <a:r>
                        <a:rPr lang="en-CA" sz="1100" u="none" strike="noStrike">
                          <a:effectLst/>
                        </a:rPr>
                        <a:t>Press freedom from government censorship</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77963062"/>
                  </a:ext>
                </a:extLst>
              </a:tr>
              <a:tr h="279400">
                <a:tc>
                  <a:txBody>
                    <a:bodyPr/>
                    <a:lstStyle/>
                    <a:p>
                      <a:pPr algn="l" fontAlgn="b"/>
                      <a:r>
                        <a:rPr lang="en-CA" sz="1100" u="none" strike="noStrike">
                          <a:effectLst/>
                        </a:rPr>
                        <a:t>Press freedom from physical repression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75699660"/>
                  </a:ext>
                </a:extLst>
              </a:tr>
              <a:tr h="279400">
                <a:tc>
                  <a:txBody>
                    <a:bodyPr/>
                    <a:lstStyle/>
                    <a:p>
                      <a:pPr algn="l" fontAlgn="b"/>
                      <a:r>
                        <a:rPr lang="en-CA" sz="1100" u="none" strike="noStrike">
                          <a:effectLst/>
                        </a:rPr>
                        <a:t>Freedom of opinion and expression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090164847"/>
                  </a:ext>
                </a:extLst>
              </a:tr>
              <a:tr h="279400">
                <a:tc>
                  <a:txBody>
                    <a:bodyPr/>
                    <a:lstStyle/>
                    <a:p>
                      <a:pPr algn="l" fontAlgn="b"/>
                      <a:r>
                        <a:rPr lang="en-CA" sz="1100" u="none" strike="noStrike">
                          <a:effectLst/>
                        </a:rPr>
                        <a:t>Government media censorship</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121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59591128"/>
                  </a:ext>
                </a:extLst>
              </a:tr>
              <a:tr h="279400">
                <a:tc>
                  <a:txBody>
                    <a:bodyPr/>
                    <a:lstStyle/>
                    <a:p>
                      <a:pPr algn="l" fontAlgn="b"/>
                      <a:r>
                        <a:rPr lang="en-CA" sz="1100" u="none" strike="noStrike">
                          <a:effectLst/>
                        </a:rPr>
                        <a:t>Alternative sources of information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67</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93717129"/>
                  </a:ext>
                </a:extLst>
              </a:tr>
              <a:tr h="279400">
                <a:tc>
                  <a:txBody>
                    <a:bodyPr/>
                    <a:lstStyle/>
                    <a:p>
                      <a:pPr algn="l" fontAlgn="b"/>
                      <a:r>
                        <a:rPr lang="en-CA" sz="1100" u="none" strike="noStrike" dirty="0">
                          <a:effectLst/>
                        </a:rPr>
                        <a:t>Political diversity of media perspectives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82</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87524353"/>
                  </a:ext>
                </a:extLst>
              </a:tr>
            </a:tbl>
          </a:graphicData>
        </a:graphic>
      </p:graphicFrame>
      <p:sp>
        <p:nvSpPr>
          <p:cNvPr id="12" name="TextBox 11">
            <a:extLst>
              <a:ext uri="{FF2B5EF4-FFF2-40B4-BE49-F238E27FC236}">
                <a16:creationId xmlns:a16="http://schemas.microsoft.com/office/drawing/2014/main" id="{8A8C4A6D-859A-6F84-9CC1-E880342EA73B}"/>
              </a:ext>
            </a:extLst>
          </p:cNvPr>
          <p:cNvSpPr txBox="1"/>
          <p:nvPr/>
        </p:nvSpPr>
        <p:spPr>
          <a:xfrm>
            <a:off x="241666" y="6190143"/>
            <a:ext cx="325409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Freedom of Assembly and Speech</a:t>
            </a:r>
          </a:p>
        </p:txBody>
      </p:sp>
      <p:sp>
        <p:nvSpPr>
          <p:cNvPr id="13" name="Oval 12">
            <a:extLst>
              <a:ext uri="{FF2B5EF4-FFF2-40B4-BE49-F238E27FC236}">
                <a16:creationId xmlns:a16="http://schemas.microsoft.com/office/drawing/2014/main" id="{52906E53-0103-192E-1B4A-33AC63898C84}"/>
              </a:ext>
            </a:extLst>
          </p:cNvPr>
          <p:cNvSpPr/>
          <p:nvPr/>
        </p:nvSpPr>
        <p:spPr>
          <a:xfrm>
            <a:off x="6349928" y="1567322"/>
            <a:ext cx="1239039" cy="559397"/>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D4AC1C0-D24C-435C-3606-1AE7AA4C673B}"/>
              </a:ext>
            </a:extLst>
          </p:cNvPr>
          <p:cNvSpPr txBox="1"/>
          <p:nvPr/>
        </p:nvSpPr>
        <p:spPr>
          <a:xfrm>
            <a:off x="2918849" y="9215291"/>
            <a:ext cx="2939907"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 2019</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15" name="TextBox 14">
            <a:extLst>
              <a:ext uri="{FF2B5EF4-FFF2-40B4-BE49-F238E27FC236}">
                <a16:creationId xmlns:a16="http://schemas.microsoft.com/office/drawing/2014/main" id="{25C8AD0C-C756-4423-CEBA-AC93590D5435}"/>
              </a:ext>
            </a:extLst>
          </p:cNvPr>
          <p:cNvSpPr txBox="1"/>
          <p:nvPr/>
        </p:nvSpPr>
        <p:spPr>
          <a:xfrm>
            <a:off x="4199649" y="2686960"/>
            <a:ext cx="79508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solidFill>
                  <a:srgbClr val="0070C0"/>
                </a:solidFill>
                <a:latin typeface="Avenir Book" panose="02000503020000020003" pitchFamily="2" charset="0"/>
              </a:rPr>
              <a:t>Agency</a:t>
            </a:r>
            <a:endParaRPr kumimoji="0" lang="en-US" sz="1600" b="1" i="0" u="none" strike="noStrike" cap="none" spc="0" normalizeH="0" baseline="0" dirty="0">
              <a:ln>
                <a:noFill/>
              </a:ln>
              <a:solidFill>
                <a:srgbClr val="0070C0"/>
              </a:solidFill>
              <a:effectLst/>
              <a:uFillTx/>
              <a:latin typeface="Avenir Book" panose="02000503020000020003" pitchFamily="2" charset="0"/>
              <a:sym typeface="Chalkboard"/>
            </a:endParaRPr>
          </a:p>
        </p:txBody>
      </p:sp>
      <p:graphicFrame>
        <p:nvGraphicFramePr>
          <p:cNvPr id="16" name="Table 15">
            <a:extLst>
              <a:ext uri="{FF2B5EF4-FFF2-40B4-BE49-F238E27FC236}">
                <a16:creationId xmlns:a16="http://schemas.microsoft.com/office/drawing/2014/main" id="{DFB4074D-E43E-2816-B6D1-BA4C336E030A}"/>
              </a:ext>
            </a:extLst>
          </p:cNvPr>
          <p:cNvGraphicFramePr>
            <a:graphicFrameLocks noGrp="1"/>
          </p:cNvGraphicFramePr>
          <p:nvPr/>
        </p:nvGraphicFramePr>
        <p:xfrm>
          <a:off x="4597193" y="6454497"/>
          <a:ext cx="4070516" cy="2032000"/>
        </p:xfrm>
        <a:graphic>
          <a:graphicData uri="http://schemas.openxmlformats.org/drawingml/2006/table">
            <a:tbl>
              <a:tblPr>
                <a:tableStyleId>{5940675A-B579-460E-94D1-54222C63F5DA}</a:tableStyleId>
              </a:tblPr>
              <a:tblGrid>
                <a:gridCol w="3220662">
                  <a:extLst>
                    <a:ext uri="{9D8B030D-6E8A-4147-A177-3AD203B41FA5}">
                      <a16:colId xmlns:a16="http://schemas.microsoft.com/office/drawing/2014/main" val="154699407"/>
                    </a:ext>
                  </a:extLst>
                </a:gridCol>
                <a:gridCol w="849854">
                  <a:extLst>
                    <a:ext uri="{9D8B030D-6E8A-4147-A177-3AD203B41FA5}">
                      <a16:colId xmlns:a16="http://schemas.microsoft.com/office/drawing/2014/main" val="135097593"/>
                    </a:ext>
                  </a:extLst>
                </a:gridCol>
              </a:tblGrid>
              <a:tr h="279400">
                <a:tc>
                  <a:txBody>
                    <a:bodyPr/>
                    <a:lstStyle/>
                    <a:p>
                      <a:pPr algn="l" fontAlgn="b"/>
                      <a:r>
                        <a:rPr lang="en-CA" sz="1100" u="none" strike="noStrike">
                          <a:effectLst/>
                        </a:rPr>
                        <a:t>Equal treatment and absence of discrimination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908397226"/>
                  </a:ext>
                </a:extLst>
              </a:tr>
              <a:tr h="279400">
                <a:tc>
                  <a:txBody>
                    <a:bodyPr/>
                    <a:lstStyle/>
                    <a:p>
                      <a:pPr algn="l" fontAlgn="b"/>
                      <a:r>
                        <a:rPr lang="en-CA" sz="1100" u="none" strike="noStrike">
                          <a:effectLst/>
                        </a:rPr>
                        <a:t>Non-discriminatory civil justice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655995433"/>
                  </a:ext>
                </a:extLst>
              </a:tr>
              <a:tr h="279400">
                <a:tc>
                  <a:txBody>
                    <a:bodyPr/>
                    <a:lstStyle/>
                    <a:p>
                      <a:pPr algn="l" fontAlgn="b"/>
                      <a:r>
                        <a:rPr lang="en-CA" sz="1100" u="none" strike="noStrike">
                          <a:effectLst/>
                        </a:rPr>
                        <a:t>Freedom from hiring and workplace discrimination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020547334"/>
                  </a:ext>
                </a:extLst>
              </a:tr>
              <a:tr h="279400">
                <a:tc>
                  <a:txBody>
                    <a:bodyPr/>
                    <a:lstStyle/>
                    <a:p>
                      <a:pPr algn="l" fontAlgn="b"/>
                      <a:r>
                        <a:rPr lang="en-CA" sz="1100" u="none" strike="noStrike">
                          <a:effectLst/>
                        </a:rPr>
                        <a:t>LGBT rights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30962707"/>
                  </a:ext>
                </a:extLst>
              </a:tr>
              <a:tr h="355600">
                <a:tc>
                  <a:txBody>
                    <a:bodyPr/>
                    <a:lstStyle/>
                    <a:p>
                      <a:pPr algn="l" fontAlgn="b"/>
                      <a:r>
                        <a:rPr lang="en-CA" sz="1100" u="none" strike="noStrike">
                          <a:effectLst/>
                        </a:rPr>
                        <a:t>Protection of women's workplace, education and family rights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35402421"/>
                  </a:ext>
                </a:extLst>
              </a:tr>
              <a:tr h="279400">
                <a:tc>
                  <a:txBody>
                    <a:bodyPr/>
                    <a:lstStyle/>
                    <a:p>
                      <a:pPr algn="l" fontAlgn="b"/>
                      <a:r>
                        <a:rPr lang="en-CA" sz="1100" u="none" strike="noStrike">
                          <a:effectLst/>
                        </a:rPr>
                        <a:t>Freedom of belief and religion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52772555"/>
                  </a:ext>
                </a:extLst>
              </a:tr>
              <a:tr h="279400">
                <a:tc>
                  <a:txBody>
                    <a:bodyPr/>
                    <a:lstStyle/>
                    <a:p>
                      <a:pPr algn="l" fontAlgn="b"/>
                      <a:r>
                        <a:rPr lang="en-CA" sz="1100" u="none" strike="noStrike">
                          <a:effectLst/>
                        </a:rPr>
                        <a:t>Government religious intimidation and hostility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66</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20075633"/>
                  </a:ext>
                </a:extLst>
              </a:tr>
            </a:tbl>
          </a:graphicData>
        </a:graphic>
      </p:graphicFrame>
      <p:sp>
        <p:nvSpPr>
          <p:cNvPr id="19" name="TextBox 18">
            <a:extLst>
              <a:ext uri="{FF2B5EF4-FFF2-40B4-BE49-F238E27FC236}">
                <a16:creationId xmlns:a16="http://schemas.microsoft.com/office/drawing/2014/main" id="{2721DE0C-CB48-F7D4-5005-C26AAF985895}"/>
              </a:ext>
            </a:extLst>
          </p:cNvPr>
          <p:cNvSpPr txBox="1"/>
          <p:nvPr/>
        </p:nvSpPr>
        <p:spPr>
          <a:xfrm>
            <a:off x="4557101" y="5942699"/>
            <a:ext cx="306013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solidFill>
                  <a:srgbClr val="0070C0"/>
                </a:solidFill>
                <a:latin typeface="Avenir Book" panose="02000503020000020003" pitchFamily="2" charset="0"/>
              </a:rPr>
              <a:t>Absence of Legal Discrimination</a:t>
            </a:r>
            <a:endParaRPr kumimoji="0" lang="en-US" sz="1600" b="1" i="0" u="none" strike="noStrike" cap="none" spc="0" normalizeH="0" baseline="0" dirty="0">
              <a:ln>
                <a:noFill/>
              </a:ln>
              <a:solidFill>
                <a:srgbClr val="0070C0"/>
              </a:solidFill>
              <a:effectLst/>
              <a:uFillTx/>
              <a:latin typeface="Avenir Book" panose="02000503020000020003" pitchFamily="2" charset="0"/>
              <a:sym typeface="Chalkboard"/>
            </a:endParaRPr>
          </a:p>
        </p:txBody>
      </p:sp>
      <p:graphicFrame>
        <p:nvGraphicFramePr>
          <p:cNvPr id="20" name="Table 19">
            <a:extLst>
              <a:ext uri="{FF2B5EF4-FFF2-40B4-BE49-F238E27FC236}">
                <a16:creationId xmlns:a16="http://schemas.microsoft.com/office/drawing/2014/main" id="{7F25CEA0-870A-933D-3977-B19AD8438EB9}"/>
              </a:ext>
            </a:extLst>
          </p:cNvPr>
          <p:cNvGraphicFramePr>
            <a:graphicFrameLocks noGrp="1"/>
          </p:cNvGraphicFramePr>
          <p:nvPr/>
        </p:nvGraphicFramePr>
        <p:xfrm>
          <a:off x="8854069" y="3115811"/>
          <a:ext cx="3689128" cy="1173480"/>
        </p:xfrm>
        <a:graphic>
          <a:graphicData uri="http://schemas.openxmlformats.org/drawingml/2006/table">
            <a:tbl>
              <a:tblPr>
                <a:tableStyleId>{5940675A-B579-460E-94D1-54222C63F5DA}</a:tableStyleId>
              </a:tblPr>
              <a:tblGrid>
                <a:gridCol w="2798649">
                  <a:extLst>
                    <a:ext uri="{9D8B030D-6E8A-4147-A177-3AD203B41FA5}">
                      <a16:colId xmlns:a16="http://schemas.microsoft.com/office/drawing/2014/main" val="1909080256"/>
                    </a:ext>
                  </a:extLst>
                </a:gridCol>
                <a:gridCol w="890479">
                  <a:extLst>
                    <a:ext uri="{9D8B030D-6E8A-4147-A177-3AD203B41FA5}">
                      <a16:colId xmlns:a16="http://schemas.microsoft.com/office/drawing/2014/main" val="927814158"/>
                    </a:ext>
                  </a:extLst>
                </a:gridCol>
              </a:tblGrid>
              <a:tr h="283194">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Global Ranking</a:t>
                      </a:r>
                    </a:p>
                  </a:txBody>
                  <a:tcPr marL="0" marR="0" marT="0" marB="0" anchor="b"/>
                </a:tc>
                <a:extLst>
                  <a:ext uri="{0D108BD9-81ED-4DB2-BD59-A6C34878D82A}">
                    <a16:rowId xmlns:a16="http://schemas.microsoft.com/office/drawing/2014/main" val="891746322"/>
                  </a:ext>
                </a:extLst>
              </a:tr>
              <a:tr h="279400">
                <a:tc>
                  <a:txBody>
                    <a:bodyPr/>
                    <a:lstStyle/>
                    <a:p>
                      <a:pPr algn="l" fontAlgn="b"/>
                      <a:r>
                        <a:rPr lang="en-CA" sz="1100" u="none" strike="noStrike" dirty="0">
                          <a:effectLst/>
                        </a:rPr>
                        <a:t>Perceived tolerance of ethnic minorities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72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32745028"/>
                  </a:ext>
                </a:extLst>
              </a:tr>
              <a:tr h="279400">
                <a:tc>
                  <a:txBody>
                    <a:bodyPr/>
                    <a:lstStyle/>
                    <a:p>
                      <a:pPr algn="l" fontAlgn="b"/>
                      <a:r>
                        <a:rPr lang="en-CA" sz="1100" u="none" strike="noStrike">
                          <a:effectLst/>
                        </a:rPr>
                        <a:t>Perceived tolerance of LGBT individuals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56505845"/>
                  </a:ext>
                </a:extLst>
              </a:tr>
              <a:tr h="279400">
                <a:tc>
                  <a:txBody>
                    <a:bodyPr/>
                    <a:lstStyle/>
                    <a:p>
                      <a:pPr algn="l" fontAlgn="b"/>
                      <a:r>
                        <a:rPr lang="en-CA" sz="1100" u="none" strike="noStrike">
                          <a:effectLst/>
                        </a:rPr>
                        <a:t>Perceived tolerance of immigrants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159</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57164305"/>
                  </a:ext>
                </a:extLst>
              </a:tr>
            </a:tbl>
          </a:graphicData>
        </a:graphic>
      </p:graphicFrame>
      <p:sp>
        <p:nvSpPr>
          <p:cNvPr id="21" name="TextBox 20">
            <a:extLst>
              <a:ext uri="{FF2B5EF4-FFF2-40B4-BE49-F238E27FC236}">
                <a16:creationId xmlns:a16="http://schemas.microsoft.com/office/drawing/2014/main" id="{1753574D-7C64-67BD-F433-A5C635B9552E}"/>
              </a:ext>
            </a:extLst>
          </p:cNvPr>
          <p:cNvSpPr txBox="1"/>
          <p:nvPr/>
        </p:nvSpPr>
        <p:spPr>
          <a:xfrm>
            <a:off x="8854069" y="2596045"/>
            <a:ext cx="160941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600" b="1" dirty="0">
                <a:solidFill>
                  <a:srgbClr val="0070C0"/>
                </a:solidFill>
                <a:latin typeface="Avenir Book" panose="02000503020000020003" pitchFamily="2" charset="0"/>
              </a:rPr>
              <a:t>Social Tolerance</a:t>
            </a:r>
            <a:endParaRPr kumimoji="0" lang="en-US" sz="1600" b="1" i="0" u="none" strike="noStrike" cap="none" spc="0" normalizeH="0" baseline="0" dirty="0">
              <a:ln>
                <a:noFill/>
              </a:ln>
              <a:solidFill>
                <a:srgbClr val="0070C0"/>
              </a:solidFill>
              <a:effectLst/>
              <a:uFillTx/>
              <a:latin typeface="Avenir Book" panose="02000503020000020003" pitchFamily="2" charset="0"/>
              <a:sym typeface="Chalkboard"/>
            </a:endParaRPr>
          </a:p>
        </p:txBody>
      </p:sp>
      <p:graphicFrame>
        <p:nvGraphicFramePr>
          <p:cNvPr id="22" name="Table 21">
            <a:extLst>
              <a:ext uri="{FF2B5EF4-FFF2-40B4-BE49-F238E27FC236}">
                <a16:creationId xmlns:a16="http://schemas.microsoft.com/office/drawing/2014/main" id="{F4C0E7C0-F070-47FC-71BC-09CA42ADC0BC}"/>
              </a:ext>
            </a:extLst>
          </p:cNvPr>
          <p:cNvGraphicFramePr>
            <a:graphicFrameLocks noGrp="1"/>
          </p:cNvGraphicFramePr>
          <p:nvPr/>
        </p:nvGraphicFramePr>
        <p:xfrm>
          <a:off x="8894339" y="4984105"/>
          <a:ext cx="3682621" cy="838200"/>
        </p:xfrm>
        <a:graphic>
          <a:graphicData uri="http://schemas.openxmlformats.org/drawingml/2006/table">
            <a:tbl>
              <a:tblPr>
                <a:tableStyleId>{5940675A-B579-460E-94D1-54222C63F5DA}</a:tableStyleId>
              </a:tblPr>
              <a:tblGrid>
                <a:gridCol w="2793712">
                  <a:extLst>
                    <a:ext uri="{9D8B030D-6E8A-4147-A177-3AD203B41FA5}">
                      <a16:colId xmlns:a16="http://schemas.microsoft.com/office/drawing/2014/main" val="3979822977"/>
                    </a:ext>
                  </a:extLst>
                </a:gridCol>
                <a:gridCol w="888909">
                  <a:extLst>
                    <a:ext uri="{9D8B030D-6E8A-4147-A177-3AD203B41FA5}">
                      <a16:colId xmlns:a16="http://schemas.microsoft.com/office/drawing/2014/main" val="263570493"/>
                    </a:ext>
                  </a:extLst>
                </a:gridCol>
              </a:tblGrid>
              <a:tr h="279400">
                <a:tc>
                  <a:txBody>
                    <a:bodyPr/>
                    <a:lstStyle/>
                    <a:p>
                      <a:pPr algn="l" fontAlgn="b"/>
                      <a:r>
                        <a:rPr lang="en-CA" sz="1100" u="none" strike="noStrike">
                          <a:effectLst/>
                        </a:rPr>
                        <a:t>Respect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774120876"/>
                  </a:ext>
                </a:extLst>
              </a:tr>
              <a:tr h="279400">
                <a:tc>
                  <a:txBody>
                    <a:bodyPr/>
                    <a:lstStyle/>
                    <a:p>
                      <a:pPr algn="l" fontAlgn="b"/>
                      <a:r>
                        <a:rPr lang="en-CA" sz="1100" u="none" strike="noStrike">
                          <a:effectLst/>
                        </a:rPr>
                        <a:t>Opportunity to make friends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64547727"/>
                  </a:ext>
                </a:extLst>
              </a:tr>
              <a:tr h="279400">
                <a:tc>
                  <a:txBody>
                    <a:bodyPr/>
                    <a:lstStyle/>
                    <a:p>
                      <a:pPr algn="l" fontAlgn="b"/>
                      <a:r>
                        <a:rPr lang="en-CA" sz="1100" u="none" strike="noStrike">
                          <a:effectLst/>
                        </a:rPr>
                        <a:t>Helped another household</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33</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98815848"/>
                  </a:ext>
                </a:extLst>
              </a:tr>
            </a:tbl>
          </a:graphicData>
        </a:graphic>
      </p:graphicFrame>
      <p:sp>
        <p:nvSpPr>
          <p:cNvPr id="23" name="TextBox 22">
            <a:extLst>
              <a:ext uri="{FF2B5EF4-FFF2-40B4-BE49-F238E27FC236}">
                <a16:creationId xmlns:a16="http://schemas.microsoft.com/office/drawing/2014/main" id="{02D9AF44-58D5-1EFB-257F-2C811CA8EED3}"/>
              </a:ext>
            </a:extLst>
          </p:cNvPr>
          <p:cNvSpPr txBox="1"/>
          <p:nvPr/>
        </p:nvSpPr>
        <p:spPr>
          <a:xfrm>
            <a:off x="8854069" y="4554282"/>
            <a:ext cx="157254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Social Networks</a:t>
            </a:r>
          </a:p>
        </p:txBody>
      </p:sp>
      <p:sp>
        <p:nvSpPr>
          <p:cNvPr id="25" name="TextBox 24">
            <a:extLst>
              <a:ext uri="{FF2B5EF4-FFF2-40B4-BE49-F238E27FC236}">
                <a16:creationId xmlns:a16="http://schemas.microsoft.com/office/drawing/2014/main" id="{53AE0894-DE24-CBEA-DD0F-542CD8C0DBE9}"/>
              </a:ext>
            </a:extLst>
          </p:cNvPr>
          <p:cNvSpPr txBox="1"/>
          <p:nvPr/>
        </p:nvSpPr>
        <p:spPr>
          <a:xfrm>
            <a:off x="8871210" y="6012389"/>
            <a:ext cx="182742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Interpersonal Trust</a:t>
            </a:r>
          </a:p>
        </p:txBody>
      </p:sp>
      <p:graphicFrame>
        <p:nvGraphicFramePr>
          <p:cNvPr id="26" name="Table 25">
            <a:extLst>
              <a:ext uri="{FF2B5EF4-FFF2-40B4-BE49-F238E27FC236}">
                <a16:creationId xmlns:a16="http://schemas.microsoft.com/office/drawing/2014/main" id="{512DA83F-5565-BF8D-719D-44C556506CB6}"/>
              </a:ext>
            </a:extLst>
          </p:cNvPr>
          <p:cNvGraphicFramePr>
            <a:graphicFrameLocks noGrp="1"/>
          </p:cNvGraphicFramePr>
          <p:nvPr/>
        </p:nvGraphicFramePr>
        <p:xfrm>
          <a:off x="8894339" y="6414065"/>
          <a:ext cx="3808124" cy="558800"/>
        </p:xfrm>
        <a:graphic>
          <a:graphicData uri="http://schemas.openxmlformats.org/drawingml/2006/table">
            <a:tbl>
              <a:tblPr>
                <a:tableStyleId>{5940675A-B579-460E-94D1-54222C63F5DA}</a:tableStyleId>
              </a:tblPr>
              <a:tblGrid>
                <a:gridCol w="2888922">
                  <a:extLst>
                    <a:ext uri="{9D8B030D-6E8A-4147-A177-3AD203B41FA5}">
                      <a16:colId xmlns:a16="http://schemas.microsoft.com/office/drawing/2014/main" val="1178332595"/>
                    </a:ext>
                  </a:extLst>
                </a:gridCol>
                <a:gridCol w="919202">
                  <a:extLst>
                    <a:ext uri="{9D8B030D-6E8A-4147-A177-3AD203B41FA5}">
                      <a16:colId xmlns:a16="http://schemas.microsoft.com/office/drawing/2014/main" val="1454340285"/>
                    </a:ext>
                  </a:extLst>
                </a:gridCol>
              </a:tblGrid>
              <a:tr h="279400">
                <a:tc>
                  <a:txBody>
                    <a:bodyPr/>
                    <a:lstStyle/>
                    <a:p>
                      <a:pPr algn="l" fontAlgn="b"/>
                      <a:r>
                        <a:rPr lang="en-CA" sz="1100" u="none" strike="noStrike">
                          <a:effectLst/>
                        </a:rPr>
                        <a:t>Generalised interpersonal trust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960051560"/>
                  </a:ext>
                </a:extLst>
              </a:tr>
              <a:tr h="279400">
                <a:tc>
                  <a:txBody>
                    <a:bodyPr/>
                    <a:lstStyle/>
                    <a:p>
                      <a:pPr algn="l" fontAlgn="b"/>
                      <a:r>
                        <a:rPr lang="en-CA" sz="1100" u="none" strike="noStrike" dirty="0">
                          <a:effectLst/>
                        </a:rPr>
                        <a:t>Helped a stranger</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159</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747879483"/>
                  </a:ext>
                </a:extLst>
              </a:tr>
            </a:tbl>
          </a:graphicData>
        </a:graphic>
      </p:graphicFrame>
      <p:graphicFrame>
        <p:nvGraphicFramePr>
          <p:cNvPr id="27" name="Table 26">
            <a:extLst>
              <a:ext uri="{FF2B5EF4-FFF2-40B4-BE49-F238E27FC236}">
                <a16:creationId xmlns:a16="http://schemas.microsoft.com/office/drawing/2014/main" id="{362E73A5-27BA-1309-6A40-91C3D372D112}"/>
              </a:ext>
            </a:extLst>
          </p:cNvPr>
          <p:cNvGraphicFramePr>
            <a:graphicFrameLocks noGrp="1"/>
          </p:cNvGraphicFramePr>
          <p:nvPr/>
        </p:nvGraphicFramePr>
        <p:xfrm>
          <a:off x="8871210" y="7551868"/>
          <a:ext cx="3823529" cy="1599718"/>
        </p:xfrm>
        <a:graphic>
          <a:graphicData uri="http://schemas.openxmlformats.org/drawingml/2006/table">
            <a:tbl>
              <a:tblPr>
                <a:tableStyleId>{5940675A-B579-460E-94D1-54222C63F5DA}</a:tableStyleId>
              </a:tblPr>
              <a:tblGrid>
                <a:gridCol w="2820148">
                  <a:extLst>
                    <a:ext uri="{9D8B030D-6E8A-4147-A177-3AD203B41FA5}">
                      <a16:colId xmlns:a16="http://schemas.microsoft.com/office/drawing/2014/main" val="1616903942"/>
                    </a:ext>
                  </a:extLst>
                </a:gridCol>
                <a:gridCol w="1003381">
                  <a:extLst>
                    <a:ext uri="{9D8B030D-6E8A-4147-A177-3AD203B41FA5}">
                      <a16:colId xmlns:a16="http://schemas.microsoft.com/office/drawing/2014/main" val="2646519835"/>
                    </a:ext>
                  </a:extLst>
                </a:gridCol>
              </a:tblGrid>
              <a:tr h="202718">
                <a:tc>
                  <a:txBody>
                    <a:bodyPr/>
                    <a:lstStyle/>
                    <a:p>
                      <a:pPr algn="l" fontAlgn="b"/>
                      <a:r>
                        <a:rPr lang="en-CA" sz="1100" u="none" strike="noStrike">
                          <a:effectLst/>
                        </a:rPr>
                        <a:t>Confidence in local police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37840311"/>
                  </a:ext>
                </a:extLst>
              </a:tr>
              <a:tr h="279400">
                <a:tc>
                  <a:txBody>
                    <a:bodyPr/>
                    <a:lstStyle/>
                    <a:p>
                      <a:pPr algn="l" fontAlgn="b"/>
                      <a:r>
                        <a:rPr lang="en-CA" sz="1100" u="none" strike="noStrike">
                          <a:effectLst/>
                        </a:rPr>
                        <a:t>Public trust in politicians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113</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182923399"/>
                  </a:ext>
                </a:extLst>
              </a:tr>
              <a:tr h="279400">
                <a:tc>
                  <a:txBody>
                    <a:bodyPr/>
                    <a:lstStyle/>
                    <a:p>
                      <a:pPr algn="l" fontAlgn="b"/>
                      <a:r>
                        <a:rPr lang="en-CA" sz="1100" u="none" strike="noStrike">
                          <a:effectLst/>
                        </a:rPr>
                        <a:t>Confidence in financial institutions and banks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80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56141696"/>
                  </a:ext>
                </a:extLst>
              </a:tr>
              <a:tr h="279400">
                <a:tc>
                  <a:txBody>
                    <a:bodyPr/>
                    <a:lstStyle/>
                    <a:p>
                      <a:pPr algn="l" fontAlgn="b"/>
                      <a:r>
                        <a:rPr lang="en-CA" sz="1100" u="none" strike="noStrike">
                          <a:effectLst/>
                        </a:rPr>
                        <a:t>Confidence in judicial system and courts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284506231"/>
                  </a:ext>
                </a:extLst>
              </a:tr>
              <a:tr h="279400">
                <a:tc>
                  <a:txBody>
                    <a:bodyPr/>
                    <a:lstStyle/>
                    <a:p>
                      <a:pPr algn="l" fontAlgn="b"/>
                      <a:r>
                        <a:rPr lang="en-CA" sz="1100" u="none" strike="noStrike">
                          <a:effectLst/>
                        </a:rPr>
                        <a:t>Confidence in national government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110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47609481"/>
                  </a:ext>
                </a:extLst>
              </a:tr>
              <a:tr h="279400">
                <a:tc>
                  <a:txBody>
                    <a:bodyPr/>
                    <a:lstStyle/>
                    <a:p>
                      <a:pPr algn="l" fontAlgn="b"/>
                      <a:r>
                        <a:rPr lang="en-CA" sz="1100" u="none" strike="noStrike">
                          <a:effectLst/>
                        </a:rPr>
                        <a:t>Confidence in military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91</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78554682"/>
                  </a:ext>
                </a:extLst>
              </a:tr>
            </a:tbl>
          </a:graphicData>
        </a:graphic>
      </p:graphicFrame>
      <p:sp>
        <p:nvSpPr>
          <p:cNvPr id="28" name="TextBox 27">
            <a:extLst>
              <a:ext uri="{FF2B5EF4-FFF2-40B4-BE49-F238E27FC236}">
                <a16:creationId xmlns:a16="http://schemas.microsoft.com/office/drawing/2014/main" id="{598CC071-4015-1956-E77E-3A25DA179126}"/>
              </a:ext>
            </a:extLst>
          </p:cNvPr>
          <p:cNvSpPr txBox="1"/>
          <p:nvPr/>
        </p:nvSpPr>
        <p:spPr>
          <a:xfrm>
            <a:off x="8871210" y="7096172"/>
            <a:ext cx="168796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0070C0"/>
                </a:solidFill>
                <a:effectLst/>
                <a:uFillTx/>
                <a:latin typeface="Avenir Book" panose="02000503020000020003" pitchFamily="2" charset="0"/>
                <a:sym typeface="Chalkboard"/>
              </a:rPr>
              <a:t>Institutional Trust</a:t>
            </a:r>
          </a:p>
        </p:txBody>
      </p:sp>
      <p:sp>
        <p:nvSpPr>
          <p:cNvPr id="29" name="TextBox 28">
            <a:extLst>
              <a:ext uri="{FF2B5EF4-FFF2-40B4-BE49-F238E27FC236}">
                <a16:creationId xmlns:a16="http://schemas.microsoft.com/office/drawing/2014/main" id="{9AB85FC9-53FA-8361-8429-9CFE82B3564D}"/>
              </a:ext>
            </a:extLst>
          </p:cNvPr>
          <p:cNvSpPr txBox="1"/>
          <p:nvPr/>
        </p:nvSpPr>
        <p:spPr>
          <a:xfrm>
            <a:off x="8516946" y="659319"/>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F0"/>
                </a:solidFill>
                <a:latin typeface="Avenir Book" panose="02000503020000020003" pitchFamily="2" charset="0"/>
              </a:rPr>
              <a:t>Social Capital</a:t>
            </a:r>
            <a:endParaRPr kumimoji="0" lang="en-US" sz="4000" b="0" i="0" u="none" strike="noStrike" cap="none" spc="0" normalizeH="0" baseline="0" dirty="0">
              <a:ln>
                <a:noFill/>
              </a:ln>
              <a:solidFill>
                <a:srgbClr val="00B0F0"/>
              </a:solidFill>
              <a:effectLst/>
              <a:uFillTx/>
              <a:latin typeface="Avenir Book" panose="02000503020000020003" pitchFamily="2" charset="0"/>
              <a:sym typeface="Chalkboard"/>
            </a:endParaRPr>
          </a:p>
        </p:txBody>
      </p:sp>
      <p:sp>
        <p:nvSpPr>
          <p:cNvPr id="7" name="Shape 136">
            <a:extLst>
              <a:ext uri="{FF2B5EF4-FFF2-40B4-BE49-F238E27FC236}">
                <a16:creationId xmlns:a16="http://schemas.microsoft.com/office/drawing/2014/main" id="{81092836-E590-5687-87E3-B210AEB0260E}"/>
              </a:ext>
            </a:extLst>
          </p:cNvPr>
          <p:cNvSpPr>
            <a:spLocks noChangeArrowheads="1"/>
          </p:cNvSpPr>
          <p:nvPr/>
        </p:nvSpPr>
        <p:spPr bwMode="auto">
          <a:xfrm>
            <a:off x="8516946" y="1390424"/>
            <a:ext cx="4027876" cy="1253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dirty="0">
                <a:latin typeface="Avenir Book" panose="02000503020000020003" pitchFamily="2" charset="0"/>
              </a:rPr>
              <a:t>Ethnic diversity &amp; inclusion</a:t>
            </a:r>
          </a:p>
          <a:p>
            <a:pPr marL="180619" indent="-180619">
              <a:buSzPct val="125000"/>
              <a:buFontTx/>
              <a:buChar char="•"/>
            </a:pPr>
            <a:r>
              <a:rPr lang="en-US" dirty="0">
                <a:latin typeface="Avenir Book" panose="02000503020000020003" pitchFamily="2" charset="0"/>
              </a:rPr>
              <a:t>Trust and sense of belonging</a:t>
            </a:r>
          </a:p>
          <a:p>
            <a:pPr marL="180619" indent="-180619">
              <a:buSzPct val="125000"/>
              <a:buFontTx/>
              <a:buChar char="•"/>
            </a:pPr>
            <a:r>
              <a:rPr lang="en-US" dirty="0">
                <a:latin typeface="Avenir Book" panose="02000503020000020003" pitchFamily="2" charset="0"/>
              </a:rPr>
              <a:t>Community vitality and resilience</a:t>
            </a:r>
          </a:p>
          <a:p>
            <a:pPr marL="180619" indent="-180619">
              <a:buSzPct val="125000"/>
              <a:buFontTx/>
              <a:buChar char="•"/>
            </a:pPr>
            <a:r>
              <a:rPr lang="en-US" dirty="0">
                <a:latin typeface="Avenir Book" panose="02000503020000020003" pitchFamily="2" charset="0"/>
              </a:rPr>
              <a:t>Equity and fairness</a:t>
            </a:r>
          </a:p>
          <a:p>
            <a:pPr marL="180619" indent="-180619">
              <a:buSzPct val="125000"/>
              <a:buFontTx/>
              <a:buChar char="•"/>
            </a:pPr>
            <a:r>
              <a:rPr lang="en-US" dirty="0">
                <a:latin typeface="Avenir Book" panose="02000503020000020003" pitchFamily="2" charset="0"/>
              </a:rPr>
              <a:t>Safety and crime</a:t>
            </a:r>
          </a:p>
          <a:p>
            <a:pPr marL="180619" indent="-180619">
              <a:buSzPct val="125000"/>
              <a:buFontTx/>
              <a:buChar char="•"/>
            </a:pPr>
            <a:r>
              <a:rPr lang="en-US" dirty="0">
                <a:latin typeface="Avenir Book" panose="02000503020000020003" pitchFamily="2" charset="0"/>
              </a:rPr>
              <a:t>Democratic engagement</a:t>
            </a:r>
          </a:p>
        </p:txBody>
      </p:sp>
      <p:pic>
        <p:nvPicPr>
          <p:cNvPr id="9" name="Picture 8">
            <a:extLst>
              <a:ext uri="{FF2B5EF4-FFF2-40B4-BE49-F238E27FC236}">
                <a16:creationId xmlns:a16="http://schemas.microsoft.com/office/drawing/2014/main" id="{F6ABB446-CFCD-2900-C82B-7E66888A10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93840" y="62335"/>
            <a:ext cx="4023394" cy="2735909"/>
          </a:xfrm>
          <a:prstGeom prst="rect">
            <a:avLst/>
          </a:prstGeom>
        </p:spPr>
      </p:pic>
    </p:spTree>
    <p:extLst>
      <p:ext uri="{BB962C8B-B14F-4D97-AF65-F5344CB8AC3E}">
        <p14:creationId xmlns:p14="http://schemas.microsoft.com/office/powerpoint/2010/main" val="302430663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 name="Title"/>
          <p:cNvSpPr txBox="1">
            <a:spLocks noGrp="1"/>
          </p:cNvSpPr>
          <p:nvPr>
            <p:ph type="title"/>
          </p:nvPr>
        </p:nvSpPr>
        <p:spPr>
          <a:prstGeom prst="rect">
            <a:avLst/>
          </a:prstGeom>
        </p:spPr>
        <p:txBody>
          <a:bodyPr/>
          <a:lstStyle/>
          <a:p>
            <a:endParaRPr/>
          </a:p>
        </p:txBody>
      </p:sp>
      <p:sp>
        <p:nvSpPr>
          <p:cNvPr id="648" name="Body"/>
          <p:cNvSpPr txBox="1">
            <a:spLocks noGrp="1"/>
          </p:cNvSpPr>
          <p:nvPr>
            <p:ph type="body" idx="1"/>
          </p:nvPr>
        </p:nvSpPr>
        <p:spPr>
          <a:prstGeom prst="rect">
            <a:avLst/>
          </a:prstGeom>
        </p:spPr>
        <p:txBody>
          <a:bodyPr/>
          <a:lstStyle/>
          <a:p>
            <a:pPr>
              <a:buBlip>
                <a:blip r:embed="rId2"/>
              </a:buBlip>
            </a:pPr>
            <a:endParaRPr/>
          </a:p>
        </p:txBody>
      </p:sp>
      <p:pic>
        <p:nvPicPr>
          <p:cNvPr id="649" name="P1070553.jpg" descr="P1070553.jpg"/>
          <p:cNvPicPr>
            <a:picLocks noChangeAspect="1"/>
          </p:cNvPicPr>
          <p:nvPr/>
        </p:nvPicPr>
        <p:blipFill>
          <a:blip r:embed="rId3"/>
          <a:stretch>
            <a:fillRect/>
          </a:stretch>
        </p:blipFill>
        <p:spPr>
          <a:xfrm>
            <a:off x="-133350" y="0"/>
            <a:ext cx="13271500" cy="9953627"/>
          </a:xfrm>
          <a:prstGeom prst="rect">
            <a:avLst/>
          </a:prstGeom>
          <a:ln w="12700">
            <a:miter lim="400000"/>
          </a:ln>
        </p:spPr>
      </p:pic>
      <p:pic>
        <p:nvPicPr>
          <p:cNvPr id="650" name="RobertKennedy.tiff" descr="RobertKennedy.tiff"/>
          <p:cNvPicPr>
            <a:picLocks noChangeAspect="1"/>
          </p:cNvPicPr>
          <p:nvPr/>
        </p:nvPicPr>
        <p:blipFill>
          <a:blip r:embed="rId4"/>
          <a:stretch>
            <a:fillRect/>
          </a:stretch>
        </p:blipFill>
        <p:spPr>
          <a:xfrm>
            <a:off x="508793" y="6507956"/>
            <a:ext cx="3149602" cy="2095502"/>
          </a:xfrm>
          <a:prstGeom prst="rect">
            <a:avLst/>
          </a:prstGeom>
          <a:ln w="12700">
            <a:miter lim="400000"/>
          </a:ln>
        </p:spPr>
      </p:pic>
      <p:sp>
        <p:nvSpPr>
          <p:cNvPr id="651" name="Too much and too long, we seem to have surrendered community excellence and community values in the mere accumulation of material things.…"/>
          <p:cNvSpPr txBox="1"/>
          <p:nvPr/>
        </p:nvSpPr>
        <p:spPr>
          <a:xfrm>
            <a:off x="6897756" y="1706688"/>
            <a:ext cx="6240394" cy="62170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spcBef>
                <a:spcPts val="1600"/>
              </a:spcBef>
              <a:defRPr sz="3200">
                <a:solidFill>
                  <a:srgbClr val="EBEBEB"/>
                </a:solidFill>
                <a:latin typeface="Avenir Book"/>
                <a:ea typeface="Avenir Book"/>
                <a:cs typeface="Avenir Book"/>
                <a:sym typeface="Avenir Book"/>
              </a:defRPr>
            </a:pPr>
            <a:r>
              <a:rPr dirty="0"/>
              <a:t>Too much and too long, we seem to have surrendered community excellence and community values in the mere accumulation of material things.</a:t>
            </a:r>
          </a:p>
          <a:p>
            <a:pPr>
              <a:spcBef>
                <a:spcPts val="1600"/>
              </a:spcBef>
              <a:defRPr sz="3200">
                <a:solidFill>
                  <a:srgbClr val="EBEBEB"/>
                </a:solidFill>
                <a:latin typeface="Avenir Book"/>
                <a:ea typeface="Avenir Book"/>
                <a:cs typeface="Avenir Book"/>
                <a:sym typeface="Avenir Book"/>
              </a:defRPr>
            </a:pPr>
            <a:r>
              <a:rPr dirty="0"/>
              <a:t>The </a:t>
            </a:r>
            <a:r>
              <a:rPr dirty="0">
                <a:solidFill>
                  <a:srgbClr val="61177C"/>
                </a:solidFill>
              </a:rPr>
              <a:t>gross national product (GNP)</a:t>
            </a:r>
            <a:r>
              <a:rPr dirty="0"/>
              <a:t> does not allow for the health of our children, the quality of their education, or the joy of their play...it measures everything, in short, except that which makes life worthwhile. </a:t>
            </a:r>
          </a:p>
        </p:txBody>
      </p:sp>
      <p:sp>
        <p:nvSpPr>
          <p:cNvPr id="652" name="What’s wrong with GDP?"/>
          <p:cNvSpPr/>
          <p:nvPr/>
        </p:nvSpPr>
        <p:spPr>
          <a:xfrm>
            <a:off x="227144" y="3759200"/>
            <a:ext cx="3712902" cy="1498600"/>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defTabSz="584200">
              <a:defRPr sz="40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lvl1pPr>
          </a:lstStyle>
          <a:p>
            <a:r>
              <a:t>What’s wrong with GDP?</a:t>
            </a:r>
          </a:p>
        </p:txBody>
      </p:sp>
      <p:sp>
        <p:nvSpPr>
          <p:cNvPr id="653" name="Rectangle 1"/>
          <p:cNvSpPr txBox="1"/>
          <p:nvPr/>
        </p:nvSpPr>
        <p:spPr>
          <a:xfrm>
            <a:off x="5643029" y="4738301"/>
            <a:ext cx="1618021" cy="2692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a:latin typeface="+mn-lt"/>
                <a:ea typeface="+mn-ea"/>
                <a:cs typeface="+mn-cs"/>
                <a:sym typeface="Helvetica"/>
              </a:defRPr>
            </a:lvl1pPr>
          </a:lstStyle>
          <a:p>
            <a:r>
              <a:t>Robert Kennedy, 1968</a:t>
            </a: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89" y="762146"/>
            <a:ext cx="1632693" cy="163269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AB85FC9-53FA-8361-8429-9CFE82B3564D}"/>
              </a:ext>
            </a:extLst>
          </p:cNvPr>
          <p:cNvSpPr txBox="1"/>
          <p:nvPr/>
        </p:nvSpPr>
        <p:spPr>
          <a:xfrm>
            <a:off x="8516946" y="659319"/>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F0"/>
                </a:solidFill>
                <a:latin typeface="Avenir Book" panose="02000503020000020003" pitchFamily="2" charset="0"/>
              </a:rPr>
              <a:t>Social Capital</a:t>
            </a:r>
            <a:endParaRPr kumimoji="0" lang="en-US" sz="4000" b="0" i="0" u="none" strike="noStrike" cap="none" spc="0" normalizeH="0" baseline="0" dirty="0">
              <a:ln>
                <a:noFill/>
              </a:ln>
              <a:solidFill>
                <a:srgbClr val="00B0F0"/>
              </a:solidFill>
              <a:effectLst/>
              <a:uFillTx/>
              <a:latin typeface="Avenir Book" panose="02000503020000020003" pitchFamily="2" charset="0"/>
              <a:sym typeface="Chalkboard"/>
            </a:endParaRPr>
          </a:p>
        </p:txBody>
      </p:sp>
      <p:pic>
        <p:nvPicPr>
          <p:cNvPr id="7" name="Picture 6">
            <a:extLst>
              <a:ext uri="{FF2B5EF4-FFF2-40B4-BE49-F238E27FC236}">
                <a16:creationId xmlns:a16="http://schemas.microsoft.com/office/drawing/2014/main" id="{1CCC5618-7D30-5D1C-9347-907C9DA43F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68607" y="3533047"/>
            <a:ext cx="10198652" cy="5186437"/>
          </a:xfrm>
          <a:prstGeom prst="rect">
            <a:avLst/>
          </a:prstGeom>
        </p:spPr>
      </p:pic>
      <p:sp>
        <p:nvSpPr>
          <p:cNvPr id="8" name="TextBox 7">
            <a:extLst>
              <a:ext uri="{FF2B5EF4-FFF2-40B4-BE49-F238E27FC236}">
                <a16:creationId xmlns:a16="http://schemas.microsoft.com/office/drawing/2014/main" id="{8867CCC3-5CE5-53B7-80A4-5BAD6293B89D}"/>
              </a:ext>
            </a:extLst>
          </p:cNvPr>
          <p:cNvSpPr txBox="1"/>
          <p:nvPr/>
        </p:nvSpPr>
        <p:spPr>
          <a:xfrm>
            <a:off x="1468316" y="8817282"/>
            <a:ext cx="78907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Source: OECD; </a:t>
            </a:r>
            <a:r>
              <a:rPr lang="en-CA" b="0" i="0" dirty="0">
                <a:solidFill>
                  <a:srgbClr val="000000"/>
                </a:solidFill>
                <a:effectLst/>
                <a:latin typeface="Avenir Book" panose="02000503020000020003" pitchFamily="2" charset="0"/>
              </a:rPr>
              <a:t>(Numbers in parentheses refer to the OECD average)</a:t>
            </a:r>
            <a:endParaRPr lang="en-US" dirty="0">
              <a:latin typeface="Avenir Book" panose="02000503020000020003" pitchFamily="2" charset="0"/>
            </a:endParaRPr>
          </a:p>
        </p:txBody>
      </p:sp>
      <p:pic>
        <p:nvPicPr>
          <p:cNvPr id="10242" name="Picture 2" descr="Image result for OECD logo">
            <a:extLst>
              <a:ext uri="{FF2B5EF4-FFF2-40B4-BE49-F238E27FC236}">
                <a16:creationId xmlns:a16="http://schemas.microsoft.com/office/drawing/2014/main" id="{7C2F369F-AA52-3693-51CD-FC7FF67D8E7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520990" y="3533047"/>
            <a:ext cx="948495" cy="61225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result for OECD logo">
            <a:extLst>
              <a:ext uri="{FF2B5EF4-FFF2-40B4-BE49-F238E27FC236}">
                <a16:creationId xmlns:a16="http://schemas.microsoft.com/office/drawing/2014/main" id="{C5BFAA24-B180-9C85-2AE4-9E520B318BD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588514" y="3593477"/>
            <a:ext cx="948495" cy="6122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2,578 Slovenia Flag Stock Photos, Pictures &amp; Royalty-Free Images - iStock">
            <a:extLst>
              <a:ext uri="{FF2B5EF4-FFF2-40B4-BE49-F238E27FC236}">
                <a16:creationId xmlns:a16="http://schemas.microsoft.com/office/drawing/2014/main" id="{ADD6D3C6-8C2B-D248-8BB6-39ED1E04D63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792462" y="3664178"/>
            <a:ext cx="726302" cy="366558"/>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2,578 Slovenia Flag Stock Photos, Pictures &amp; Royalty-Free Images - iStock">
            <a:extLst>
              <a:ext uri="{FF2B5EF4-FFF2-40B4-BE49-F238E27FC236}">
                <a16:creationId xmlns:a16="http://schemas.microsoft.com/office/drawing/2014/main" id="{C3C856CA-6A79-CFC9-3EDC-448904DEA02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774505" y="3664178"/>
            <a:ext cx="726302" cy="36655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C9F4492-A4D5-B87C-6D86-DE9579207D81}"/>
              </a:ext>
            </a:extLst>
          </p:cNvPr>
          <p:cNvSpPr txBox="1"/>
          <p:nvPr/>
        </p:nvSpPr>
        <p:spPr>
          <a:xfrm>
            <a:off x="1468316" y="2840364"/>
            <a:ext cx="5941876" cy="5232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i="1" dirty="0">
                <a:solidFill>
                  <a:schemeClr val="tx1">
                    <a:lumMod val="65000"/>
                    <a:lumOff val="35000"/>
                  </a:schemeClr>
                </a:solidFill>
                <a:latin typeface="Avenir Book" panose="02000503020000020003" pitchFamily="2" charset="0"/>
              </a:rPr>
              <a:t>Society Indicators (OECD)</a:t>
            </a:r>
            <a:endParaRPr lang="en-US" sz="2800" dirty="0">
              <a:solidFill>
                <a:srgbClr val="7030A0"/>
              </a:solidFill>
            </a:endParaRPr>
          </a:p>
        </p:txBody>
      </p:sp>
      <p:sp>
        <p:nvSpPr>
          <p:cNvPr id="24" name="Shape 136">
            <a:extLst>
              <a:ext uri="{FF2B5EF4-FFF2-40B4-BE49-F238E27FC236}">
                <a16:creationId xmlns:a16="http://schemas.microsoft.com/office/drawing/2014/main" id="{F2518853-50AD-4DEE-E060-309F65576D8D}"/>
              </a:ext>
            </a:extLst>
          </p:cNvPr>
          <p:cNvSpPr>
            <a:spLocks noChangeArrowheads="1"/>
          </p:cNvSpPr>
          <p:nvPr/>
        </p:nvSpPr>
        <p:spPr bwMode="auto">
          <a:xfrm>
            <a:off x="8516946" y="1298091"/>
            <a:ext cx="4027876" cy="1438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sz="1400" dirty="0">
                <a:latin typeface="Avenir Book" panose="02000503020000020003" pitchFamily="2" charset="0"/>
              </a:rPr>
              <a:t>Ethnic diversity &amp; inclusion</a:t>
            </a:r>
          </a:p>
          <a:p>
            <a:pPr marL="180619" indent="-180619">
              <a:buSzPct val="125000"/>
              <a:buFontTx/>
              <a:buChar char="•"/>
            </a:pPr>
            <a:r>
              <a:rPr lang="en-US" sz="1400" dirty="0">
                <a:latin typeface="Avenir Book" panose="02000503020000020003" pitchFamily="2" charset="0"/>
              </a:rPr>
              <a:t>Trust and sense of belonging</a:t>
            </a:r>
          </a:p>
          <a:p>
            <a:pPr marL="180619" indent="-180619">
              <a:buSzPct val="125000"/>
              <a:buFontTx/>
              <a:buChar char="•"/>
            </a:pPr>
            <a:r>
              <a:rPr lang="en-US" sz="1400" dirty="0">
                <a:latin typeface="Avenir Book" panose="02000503020000020003" pitchFamily="2" charset="0"/>
              </a:rPr>
              <a:t>Community vitality and resilience</a:t>
            </a:r>
          </a:p>
          <a:p>
            <a:pPr marL="180619" indent="-180619">
              <a:buSzPct val="125000"/>
              <a:buFontTx/>
              <a:buChar char="•"/>
            </a:pPr>
            <a:r>
              <a:rPr lang="en-US" sz="1400" dirty="0">
                <a:latin typeface="Avenir Book" panose="02000503020000020003" pitchFamily="2" charset="0"/>
              </a:rPr>
              <a:t>Equity and fairness</a:t>
            </a:r>
          </a:p>
          <a:p>
            <a:pPr marL="180619" indent="-180619">
              <a:buSzPct val="125000"/>
              <a:buFontTx/>
              <a:buChar char="•"/>
            </a:pPr>
            <a:r>
              <a:rPr lang="en-US" sz="1400" dirty="0">
                <a:latin typeface="Avenir Book" panose="02000503020000020003" pitchFamily="2" charset="0"/>
              </a:rPr>
              <a:t>Safety and crime</a:t>
            </a:r>
          </a:p>
          <a:p>
            <a:pPr marL="180619" indent="-180619">
              <a:buSzPct val="125000"/>
              <a:buFontTx/>
              <a:buChar char="•"/>
            </a:pPr>
            <a:r>
              <a:rPr lang="en-US" sz="1400" dirty="0">
                <a:latin typeface="Avenir Book" panose="02000503020000020003" pitchFamily="2" charset="0"/>
              </a:rPr>
              <a:t>Democratic engagement</a:t>
            </a:r>
          </a:p>
        </p:txBody>
      </p:sp>
      <p:sp>
        <p:nvSpPr>
          <p:cNvPr id="30" name="Oval 29">
            <a:extLst>
              <a:ext uri="{FF2B5EF4-FFF2-40B4-BE49-F238E27FC236}">
                <a16:creationId xmlns:a16="http://schemas.microsoft.com/office/drawing/2014/main" id="{BB196571-1DAA-2DE3-F35C-EEF768D47C66}"/>
              </a:ext>
            </a:extLst>
          </p:cNvPr>
          <p:cNvSpPr/>
          <p:nvPr/>
        </p:nvSpPr>
        <p:spPr>
          <a:xfrm>
            <a:off x="5963305" y="1615125"/>
            <a:ext cx="1267073" cy="60036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31" name="Picture 30">
            <a:extLst>
              <a:ext uri="{FF2B5EF4-FFF2-40B4-BE49-F238E27FC236}">
                <a16:creationId xmlns:a16="http://schemas.microsoft.com/office/drawing/2014/main" id="{F5E844C3-C0EB-948E-8944-E8250514C86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799270" y="356810"/>
            <a:ext cx="3652284" cy="2483554"/>
          </a:xfrm>
          <a:prstGeom prst="rect">
            <a:avLst/>
          </a:prstGeom>
        </p:spPr>
      </p:pic>
    </p:spTree>
    <p:extLst>
      <p:ext uri="{BB962C8B-B14F-4D97-AF65-F5344CB8AC3E}">
        <p14:creationId xmlns:p14="http://schemas.microsoft.com/office/powerpoint/2010/main" val="3822591431"/>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89" y="762146"/>
            <a:ext cx="1632693" cy="163269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AB85FC9-53FA-8361-8429-9CFE82B3564D}"/>
              </a:ext>
            </a:extLst>
          </p:cNvPr>
          <p:cNvSpPr txBox="1"/>
          <p:nvPr/>
        </p:nvSpPr>
        <p:spPr>
          <a:xfrm>
            <a:off x="8516946" y="659319"/>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F0"/>
                </a:solidFill>
                <a:latin typeface="Avenir Book" panose="02000503020000020003" pitchFamily="2" charset="0"/>
              </a:rPr>
              <a:t>Social Capital</a:t>
            </a:r>
            <a:endParaRPr kumimoji="0" lang="en-US" sz="4000" b="0" i="0" u="none" strike="noStrike" cap="none" spc="0" normalizeH="0" baseline="0" dirty="0">
              <a:ln>
                <a:noFill/>
              </a:ln>
              <a:solidFill>
                <a:srgbClr val="00B0F0"/>
              </a:solidFill>
              <a:effectLst/>
              <a:uFillTx/>
              <a:latin typeface="Avenir Book" panose="02000503020000020003" pitchFamily="2" charset="0"/>
              <a:sym typeface="Chalkboard"/>
            </a:endParaRPr>
          </a:p>
        </p:txBody>
      </p:sp>
      <p:graphicFrame>
        <p:nvGraphicFramePr>
          <p:cNvPr id="2" name="Table 1">
            <a:extLst>
              <a:ext uri="{FF2B5EF4-FFF2-40B4-BE49-F238E27FC236}">
                <a16:creationId xmlns:a16="http://schemas.microsoft.com/office/drawing/2014/main" id="{72F25B7A-FF1B-DD2E-90A5-EFCDA86F03CA}"/>
              </a:ext>
            </a:extLst>
          </p:cNvPr>
          <p:cNvGraphicFramePr>
            <a:graphicFrameLocks noGrp="1"/>
          </p:cNvGraphicFramePr>
          <p:nvPr>
            <p:extLst>
              <p:ext uri="{D42A27DB-BD31-4B8C-83A1-F6EECF244321}">
                <p14:modId xmlns:p14="http://schemas.microsoft.com/office/powerpoint/2010/main" val="202277035"/>
              </p:ext>
            </p:extLst>
          </p:nvPr>
        </p:nvGraphicFramePr>
        <p:xfrm>
          <a:off x="3922659" y="2991649"/>
          <a:ext cx="4455491" cy="5633772"/>
        </p:xfrm>
        <a:graphic>
          <a:graphicData uri="http://schemas.openxmlformats.org/drawingml/2006/table">
            <a:tbl>
              <a:tblPr>
                <a:tableStyleId>{5940675A-B579-460E-94D1-54222C63F5DA}</a:tableStyleId>
              </a:tblPr>
              <a:tblGrid>
                <a:gridCol w="1032041">
                  <a:extLst>
                    <a:ext uri="{9D8B030D-6E8A-4147-A177-3AD203B41FA5}">
                      <a16:colId xmlns:a16="http://schemas.microsoft.com/office/drawing/2014/main" val="3796247252"/>
                    </a:ext>
                  </a:extLst>
                </a:gridCol>
                <a:gridCol w="2008724">
                  <a:extLst>
                    <a:ext uri="{9D8B030D-6E8A-4147-A177-3AD203B41FA5}">
                      <a16:colId xmlns:a16="http://schemas.microsoft.com/office/drawing/2014/main" val="3938343044"/>
                    </a:ext>
                  </a:extLst>
                </a:gridCol>
                <a:gridCol w="1414726">
                  <a:extLst>
                    <a:ext uri="{9D8B030D-6E8A-4147-A177-3AD203B41FA5}">
                      <a16:colId xmlns:a16="http://schemas.microsoft.com/office/drawing/2014/main" val="283760893"/>
                    </a:ext>
                  </a:extLst>
                </a:gridCol>
              </a:tblGrid>
              <a:tr h="1066800">
                <a:tc>
                  <a:txBody>
                    <a:bodyPr/>
                    <a:lstStyle/>
                    <a:p>
                      <a:pPr algn="l" fontAlgn="b"/>
                      <a:r>
                        <a:rPr lang="en-CA" sz="1400" u="none" strike="noStrike">
                          <a:effectLst/>
                        </a:rPr>
                        <a:t>Ranked in the Prosperity Index</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Country</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Safety and Security Sub-Index Scores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25822502"/>
                  </a:ext>
                </a:extLst>
              </a:tr>
              <a:tr h="495300">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Iceland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3.94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01127593"/>
                  </a:ext>
                </a:extLst>
              </a:tr>
              <a:tr h="19050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Norway</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3.84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57043160"/>
                  </a:ext>
                </a:extLst>
              </a:tr>
              <a:tr h="231192">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Finland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33853461"/>
                  </a:ext>
                </a:extLst>
              </a:tr>
              <a:tr h="190500">
                <a:tc>
                  <a:txBody>
                    <a:bodyPr/>
                    <a:lstStyle/>
                    <a:p>
                      <a:pPr algn="ctr" fontAlgn="b"/>
                      <a:r>
                        <a:rPr lang="en-CA" sz="1400" u="none" strike="noStrike">
                          <a:effectLst/>
                        </a:rPr>
                        <a:t>4</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Ireland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3.60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738143459"/>
                  </a:ext>
                </a:extLst>
              </a:tr>
              <a:tr h="193813">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Singapore</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3.44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611811362"/>
                  </a:ext>
                </a:extLst>
              </a:tr>
              <a:tr h="190500">
                <a:tc>
                  <a:txBody>
                    <a:bodyPr/>
                    <a:lstStyle/>
                    <a:p>
                      <a:pPr algn="ctr" fontAlgn="b"/>
                      <a:r>
                        <a:rPr lang="en-CA" sz="1400" u="none" strike="noStrike" dirty="0">
                          <a:effectLst/>
                        </a:rPr>
                        <a:t>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Denmark</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3.20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805192254"/>
                  </a:ext>
                </a:extLst>
              </a:tr>
              <a:tr h="190500">
                <a:tc>
                  <a:txBody>
                    <a:bodyPr/>
                    <a:lstStyle/>
                    <a:p>
                      <a:pPr algn="ctr" fontAlgn="b"/>
                      <a:r>
                        <a:rPr lang="en-CA" sz="1400" u="none" strike="noStrike" dirty="0">
                          <a:effectLst/>
                        </a:rPr>
                        <a:t>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New Zealand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3.05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001423285"/>
                  </a:ext>
                </a:extLst>
              </a:tr>
              <a:tr h="190500">
                <a:tc>
                  <a:txBody>
                    <a:bodyPr/>
                    <a:lstStyle/>
                    <a:p>
                      <a:pPr algn="ctr" fontAlgn="b"/>
                      <a:r>
                        <a:rPr lang="en-CA" sz="1400" u="none" strike="noStrike" dirty="0">
                          <a:effectLst/>
                        </a:rPr>
                        <a:t>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Sweden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3.04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51508327"/>
                  </a:ext>
                </a:extLst>
              </a:tr>
              <a:tr h="190500">
                <a:tc>
                  <a:txBody>
                    <a:bodyPr/>
                    <a:lstStyle/>
                    <a:p>
                      <a:pPr algn="ctr" fontAlgn="b"/>
                      <a:r>
                        <a:rPr lang="en-CA" sz="1400" u="none" strike="noStrike">
                          <a:effectLst/>
                        </a:rPr>
                        <a:t>9</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Slovenia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2.94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285271739"/>
                  </a:ext>
                </a:extLst>
              </a:tr>
              <a:tr h="190500">
                <a:tc>
                  <a:txBody>
                    <a:bodyPr/>
                    <a:lstStyle/>
                    <a:p>
                      <a:pPr algn="ctr" fontAlgn="b"/>
                      <a:r>
                        <a:rPr lang="en-CA" sz="1400" u="none" strike="noStrike" dirty="0">
                          <a:effectLst/>
                        </a:rPr>
                        <a:t>10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Taiwan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142395587"/>
                  </a:ext>
                </a:extLst>
              </a:tr>
              <a:tr h="190500">
                <a:tc>
                  <a:txBody>
                    <a:bodyPr/>
                    <a:lstStyle/>
                    <a:p>
                      <a:pPr algn="ctr" fontAlgn="b"/>
                      <a:r>
                        <a:rPr lang="en-CA" sz="1400" u="none" strike="noStrike" dirty="0">
                          <a:effectLst/>
                        </a:rPr>
                        <a:t>11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Japan</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2.93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09436394"/>
                  </a:ext>
                </a:extLst>
              </a:tr>
              <a:tr h="190500">
                <a:tc>
                  <a:txBody>
                    <a:bodyPr/>
                    <a:lstStyle/>
                    <a:p>
                      <a:pPr algn="ctr" fontAlgn="b"/>
                      <a:r>
                        <a:rPr lang="en-CA" sz="1400" u="none" strike="noStrike" dirty="0">
                          <a:effectLst/>
                        </a:rPr>
                        <a:t>12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Switzerland</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2.83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670320979"/>
                  </a:ext>
                </a:extLst>
              </a:tr>
              <a:tr h="190500">
                <a:tc>
                  <a:txBody>
                    <a:bodyPr/>
                    <a:lstStyle/>
                    <a:p>
                      <a:pPr algn="ctr" fontAlgn="b"/>
                      <a:r>
                        <a:rPr lang="en-CA" sz="1400" u="none" strike="noStrike">
                          <a:effectLst/>
                        </a:rPr>
                        <a:t>13</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Australia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2.79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474784892"/>
                  </a:ext>
                </a:extLst>
              </a:tr>
              <a:tr h="190500">
                <a:tc>
                  <a:txBody>
                    <a:bodyPr/>
                    <a:lstStyle/>
                    <a:p>
                      <a:pPr algn="ctr" fontAlgn="b"/>
                      <a:r>
                        <a:rPr lang="en-CA" sz="1400" u="none" strike="noStrike" dirty="0">
                          <a:effectLst/>
                        </a:rPr>
                        <a:t>14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Hong Kong</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2.70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15699744"/>
                  </a:ext>
                </a:extLst>
              </a:tr>
              <a:tr h="190500">
                <a:tc>
                  <a:txBody>
                    <a:bodyPr/>
                    <a:lstStyle/>
                    <a:p>
                      <a:pPr algn="ctr" fontAlgn="b"/>
                      <a:r>
                        <a:rPr lang="en-CA" sz="1400" u="none" strike="noStrike" dirty="0">
                          <a:effectLst/>
                        </a:rPr>
                        <a:t>15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Canada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2.63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076754311"/>
                  </a:ext>
                </a:extLst>
              </a:tr>
              <a:tr h="190500">
                <a:tc>
                  <a:txBody>
                    <a:bodyPr/>
                    <a:lstStyle/>
                    <a:p>
                      <a:pPr algn="ctr" fontAlgn="b"/>
                      <a:r>
                        <a:rPr lang="en-CA" sz="1400" u="none" strike="noStrike" dirty="0">
                          <a:effectLst/>
                        </a:rPr>
                        <a:t>16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Austria</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2.63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4007213663"/>
                  </a:ext>
                </a:extLst>
              </a:tr>
              <a:tr h="190500">
                <a:tc>
                  <a:txBody>
                    <a:bodyPr/>
                    <a:lstStyle/>
                    <a:p>
                      <a:pPr algn="ctr" fontAlgn="b"/>
                      <a:r>
                        <a:rPr lang="en-CA" sz="1400" u="none" strike="noStrike" dirty="0">
                          <a:effectLst/>
                        </a:rPr>
                        <a:t>17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Portugal</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2.57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735690643"/>
                  </a:ext>
                </a:extLst>
              </a:tr>
              <a:tr h="190500">
                <a:tc>
                  <a:txBody>
                    <a:bodyPr/>
                    <a:lstStyle/>
                    <a:p>
                      <a:pPr algn="ctr" fontAlgn="b"/>
                      <a:r>
                        <a:rPr lang="en-CA" sz="1400" u="none" strike="noStrike" dirty="0">
                          <a:effectLst/>
                        </a:rPr>
                        <a:t>18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Netherlands</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2.34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1442547355"/>
                  </a:ext>
                </a:extLst>
              </a:tr>
              <a:tr h="190500">
                <a:tc>
                  <a:txBody>
                    <a:bodyPr/>
                    <a:lstStyle/>
                    <a:p>
                      <a:pPr algn="ctr" fontAlgn="b"/>
                      <a:r>
                        <a:rPr lang="en-CA" sz="1400" u="none" strike="noStrike" dirty="0">
                          <a:effectLst/>
                        </a:rPr>
                        <a:t>19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Belgium</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2.21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814346245"/>
                  </a:ext>
                </a:extLst>
              </a:tr>
              <a:tr h="190500">
                <a:tc>
                  <a:txBody>
                    <a:bodyPr/>
                    <a:lstStyle/>
                    <a:p>
                      <a:pPr algn="ctr" fontAlgn="b"/>
                      <a:r>
                        <a:rPr lang="en-CA" sz="1400" u="none" strike="noStrike" dirty="0">
                          <a:effectLst/>
                        </a:rPr>
                        <a:t>20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Germany</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        2.15 </a:t>
                      </a:r>
                      <a:endParaRPr lang="en-CA" sz="14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2601883494"/>
                  </a:ext>
                </a:extLst>
              </a:tr>
            </a:tbl>
          </a:graphicData>
        </a:graphic>
      </p:graphicFrame>
      <p:sp>
        <p:nvSpPr>
          <p:cNvPr id="3" name="TextBox 2">
            <a:extLst>
              <a:ext uri="{FF2B5EF4-FFF2-40B4-BE49-F238E27FC236}">
                <a16:creationId xmlns:a16="http://schemas.microsoft.com/office/drawing/2014/main" id="{6ACAE6BA-8A53-1454-8C24-F5262F678FD0}"/>
              </a:ext>
            </a:extLst>
          </p:cNvPr>
          <p:cNvSpPr txBox="1"/>
          <p:nvPr/>
        </p:nvSpPr>
        <p:spPr>
          <a:xfrm>
            <a:off x="2843545" y="9255218"/>
            <a:ext cx="3954820"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a:t>
            </a:r>
            <a:r>
              <a:rPr lang="en-CA" sz="1100" dirty="0">
                <a:solidFill>
                  <a:srgbClr val="202122"/>
                </a:solidFill>
                <a:latin typeface="Avenir Book" panose="02000503020000020003" pitchFamily="2" charset="0"/>
              </a:rPr>
              <a:t>., 2017</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5" name="Right Arrow 4">
            <a:extLst>
              <a:ext uri="{FF2B5EF4-FFF2-40B4-BE49-F238E27FC236}">
                <a16:creationId xmlns:a16="http://schemas.microsoft.com/office/drawing/2014/main" id="{4779F42C-36A6-FBE2-F02B-ED7527D0A567}"/>
              </a:ext>
            </a:extLst>
          </p:cNvPr>
          <p:cNvSpPr/>
          <p:nvPr/>
        </p:nvSpPr>
        <p:spPr>
          <a:xfrm>
            <a:off x="2804622" y="5991443"/>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1" name="Picture 10" descr="2,578 Slovenia Flag Stock Photos, Pictures &amp; Royalty-Free Images - iStock">
            <a:extLst>
              <a:ext uri="{FF2B5EF4-FFF2-40B4-BE49-F238E27FC236}">
                <a16:creationId xmlns:a16="http://schemas.microsoft.com/office/drawing/2014/main" id="{CC7980C0-4DF1-6657-3CAE-FC085292BEE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29710" y="5775700"/>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3824399-D561-4D72-FC6A-0687F5B6BBC3}"/>
              </a:ext>
            </a:extLst>
          </p:cNvPr>
          <p:cNvSpPr txBox="1"/>
          <p:nvPr/>
        </p:nvSpPr>
        <p:spPr>
          <a:xfrm>
            <a:off x="227522" y="4689991"/>
            <a:ext cx="3303104"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Avenir Book" panose="02000503020000020003" pitchFamily="2" charset="0"/>
              </a:rPr>
              <a:t>The Safety and Security sub-index measures countries‚ performances in two areas: national security and personal safety. </a:t>
            </a:r>
          </a:p>
        </p:txBody>
      </p:sp>
      <p:sp>
        <p:nvSpPr>
          <p:cNvPr id="15" name="TextBox 14">
            <a:extLst>
              <a:ext uri="{FF2B5EF4-FFF2-40B4-BE49-F238E27FC236}">
                <a16:creationId xmlns:a16="http://schemas.microsoft.com/office/drawing/2014/main" id="{FB7263F9-F463-BE4C-FF07-C0A5CC156F66}"/>
              </a:ext>
            </a:extLst>
          </p:cNvPr>
          <p:cNvSpPr txBox="1"/>
          <p:nvPr/>
        </p:nvSpPr>
        <p:spPr>
          <a:xfrm>
            <a:off x="208528" y="3228431"/>
            <a:ext cx="5941876"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i="1" dirty="0">
                <a:solidFill>
                  <a:schemeClr val="tx1">
                    <a:lumMod val="65000"/>
                    <a:lumOff val="35000"/>
                  </a:schemeClr>
                </a:solidFill>
                <a:latin typeface="Avenir Book" panose="02000503020000020003" pitchFamily="2" charset="0"/>
              </a:rPr>
              <a:t>The Legatum </a:t>
            </a:r>
          </a:p>
          <a:p>
            <a:r>
              <a:rPr lang="en-US" sz="2800" dirty="0">
                <a:solidFill>
                  <a:srgbClr val="7030A0"/>
                </a:solidFill>
                <a:latin typeface="Avenir Book" panose="02000503020000020003" pitchFamily="2" charset="0"/>
              </a:rPr>
              <a:t>Safety &amp; Security</a:t>
            </a:r>
          </a:p>
          <a:p>
            <a:r>
              <a:rPr lang="en-US" sz="2800" dirty="0">
                <a:solidFill>
                  <a:srgbClr val="7030A0"/>
                </a:solidFill>
                <a:latin typeface="Avenir Book" panose="02000503020000020003" pitchFamily="2" charset="0"/>
              </a:rPr>
              <a:t>Index</a:t>
            </a:r>
            <a:endParaRPr lang="en-US" sz="2800" dirty="0">
              <a:solidFill>
                <a:srgbClr val="7030A0"/>
              </a:solidFill>
            </a:endParaRPr>
          </a:p>
        </p:txBody>
      </p:sp>
      <p:sp>
        <p:nvSpPr>
          <p:cNvPr id="16" name="Shape 136">
            <a:extLst>
              <a:ext uri="{FF2B5EF4-FFF2-40B4-BE49-F238E27FC236}">
                <a16:creationId xmlns:a16="http://schemas.microsoft.com/office/drawing/2014/main" id="{5A1F4790-D9B3-02B0-941C-0B95C733518E}"/>
              </a:ext>
            </a:extLst>
          </p:cNvPr>
          <p:cNvSpPr>
            <a:spLocks noChangeArrowheads="1"/>
          </p:cNvSpPr>
          <p:nvPr/>
        </p:nvSpPr>
        <p:spPr bwMode="auto">
          <a:xfrm>
            <a:off x="8516946" y="1298091"/>
            <a:ext cx="4027876" cy="14385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sz="1400" dirty="0">
                <a:latin typeface="Avenir Book" panose="02000503020000020003" pitchFamily="2" charset="0"/>
              </a:rPr>
              <a:t>Ethnic diversity &amp; inclusion</a:t>
            </a:r>
          </a:p>
          <a:p>
            <a:pPr marL="180619" indent="-180619">
              <a:buSzPct val="125000"/>
              <a:buFontTx/>
              <a:buChar char="•"/>
            </a:pPr>
            <a:r>
              <a:rPr lang="en-US" sz="1400" dirty="0">
                <a:latin typeface="Avenir Book" panose="02000503020000020003" pitchFamily="2" charset="0"/>
              </a:rPr>
              <a:t>Trust and sense of belonging</a:t>
            </a:r>
          </a:p>
          <a:p>
            <a:pPr marL="180619" indent="-180619">
              <a:buSzPct val="125000"/>
              <a:buFontTx/>
              <a:buChar char="•"/>
            </a:pPr>
            <a:r>
              <a:rPr lang="en-US" sz="1400" dirty="0">
                <a:latin typeface="Avenir Book" panose="02000503020000020003" pitchFamily="2" charset="0"/>
              </a:rPr>
              <a:t>Community vitality and resilience</a:t>
            </a:r>
          </a:p>
          <a:p>
            <a:pPr marL="180619" indent="-180619">
              <a:buSzPct val="125000"/>
              <a:buFontTx/>
              <a:buChar char="•"/>
            </a:pPr>
            <a:r>
              <a:rPr lang="en-US" sz="1400" dirty="0">
                <a:latin typeface="Avenir Book" panose="02000503020000020003" pitchFamily="2" charset="0"/>
              </a:rPr>
              <a:t>Equity and fairness</a:t>
            </a:r>
          </a:p>
          <a:p>
            <a:pPr marL="180619" indent="-180619">
              <a:buSzPct val="125000"/>
              <a:buFontTx/>
              <a:buChar char="•"/>
            </a:pPr>
            <a:r>
              <a:rPr lang="en-US" sz="1400" dirty="0">
                <a:latin typeface="Avenir Book" panose="02000503020000020003" pitchFamily="2" charset="0"/>
              </a:rPr>
              <a:t>Safety and crime</a:t>
            </a:r>
          </a:p>
          <a:p>
            <a:pPr marL="180619" indent="-180619">
              <a:buSzPct val="125000"/>
              <a:buFontTx/>
              <a:buChar char="•"/>
            </a:pPr>
            <a:r>
              <a:rPr lang="en-US" sz="1400" dirty="0">
                <a:latin typeface="Avenir Book" panose="02000503020000020003" pitchFamily="2" charset="0"/>
              </a:rPr>
              <a:t>Democratic engagement</a:t>
            </a:r>
          </a:p>
        </p:txBody>
      </p:sp>
      <p:sp>
        <p:nvSpPr>
          <p:cNvPr id="19" name="Oval 18">
            <a:extLst>
              <a:ext uri="{FF2B5EF4-FFF2-40B4-BE49-F238E27FC236}">
                <a16:creationId xmlns:a16="http://schemas.microsoft.com/office/drawing/2014/main" id="{511A7C19-40FE-F0FF-6FCD-52E0092FCF31}"/>
              </a:ext>
            </a:extLst>
          </p:cNvPr>
          <p:cNvSpPr/>
          <p:nvPr/>
        </p:nvSpPr>
        <p:spPr>
          <a:xfrm>
            <a:off x="5963305" y="1615125"/>
            <a:ext cx="1267073" cy="60036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20" name="Picture 19">
            <a:extLst>
              <a:ext uri="{FF2B5EF4-FFF2-40B4-BE49-F238E27FC236}">
                <a16:creationId xmlns:a16="http://schemas.microsoft.com/office/drawing/2014/main" id="{7FC64C7F-588F-1109-F0AE-E1330989F8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9270" y="356810"/>
            <a:ext cx="3652284" cy="2483554"/>
          </a:xfrm>
          <a:prstGeom prst="rect">
            <a:avLst/>
          </a:prstGeom>
        </p:spPr>
      </p:pic>
    </p:spTree>
    <p:extLst>
      <p:ext uri="{BB962C8B-B14F-4D97-AF65-F5344CB8AC3E}">
        <p14:creationId xmlns:p14="http://schemas.microsoft.com/office/powerpoint/2010/main" val="1342559486"/>
      </p:ext>
    </p:extLst>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89" y="762146"/>
            <a:ext cx="1632693" cy="1632693"/>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9AB85FC9-53FA-8361-8429-9CFE82B3564D}"/>
              </a:ext>
            </a:extLst>
          </p:cNvPr>
          <p:cNvSpPr txBox="1"/>
          <p:nvPr/>
        </p:nvSpPr>
        <p:spPr>
          <a:xfrm>
            <a:off x="8516946" y="659319"/>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F0"/>
                </a:solidFill>
                <a:latin typeface="Avenir Book" panose="02000503020000020003" pitchFamily="2" charset="0"/>
              </a:rPr>
              <a:t>Social Capital</a:t>
            </a:r>
            <a:endParaRPr kumimoji="0" lang="en-US" sz="4000" b="0" i="0" u="none" strike="noStrike" cap="none" spc="0" normalizeH="0" baseline="0" dirty="0">
              <a:ln>
                <a:noFill/>
              </a:ln>
              <a:solidFill>
                <a:srgbClr val="00B0F0"/>
              </a:solidFill>
              <a:effectLst/>
              <a:uFillTx/>
              <a:latin typeface="Avenir Book" panose="02000503020000020003" pitchFamily="2" charset="0"/>
              <a:sym typeface="Chalkboard"/>
            </a:endParaRPr>
          </a:p>
        </p:txBody>
      </p:sp>
      <p:graphicFrame>
        <p:nvGraphicFramePr>
          <p:cNvPr id="2" name="Table 1">
            <a:extLst>
              <a:ext uri="{FF2B5EF4-FFF2-40B4-BE49-F238E27FC236}">
                <a16:creationId xmlns:a16="http://schemas.microsoft.com/office/drawing/2014/main" id="{72F25B7A-FF1B-DD2E-90A5-EFCDA86F03CA}"/>
              </a:ext>
            </a:extLst>
          </p:cNvPr>
          <p:cNvGraphicFramePr>
            <a:graphicFrameLocks noGrp="1"/>
          </p:cNvGraphicFramePr>
          <p:nvPr>
            <p:extLst>
              <p:ext uri="{D42A27DB-BD31-4B8C-83A1-F6EECF244321}">
                <p14:modId xmlns:p14="http://schemas.microsoft.com/office/powerpoint/2010/main" val="1474133950"/>
              </p:ext>
            </p:extLst>
          </p:nvPr>
        </p:nvGraphicFramePr>
        <p:xfrm>
          <a:off x="5432814" y="2958814"/>
          <a:ext cx="4455491" cy="5699825"/>
        </p:xfrm>
        <a:graphic>
          <a:graphicData uri="http://schemas.openxmlformats.org/drawingml/2006/table">
            <a:tbl>
              <a:tblPr>
                <a:tableStyleId>{5940675A-B579-460E-94D1-54222C63F5DA}</a:tableStyleId>
              </a:tblPr>
              <a:tblGrid>
                <a:gridCol w="1032041">
                  <a:extLst>
                    <a:ext uri="{9D8B030D-6E8A-4147-A177-3AD203B41FA5}">
                      <a16:colId xmlns:a16="http://schemas.microsoft.com/office/drawing/2014/main" val="3796247252"/>
                    </a:ext>
                  </a:extLst>
                </a:gridCol>
                <a:gridCol w="2008724">
                  <a:extLst>
                    <a:ext uri="{9D8B030D-6E8A-4147-A177-3AD203B41FA5}">
                      <a16:colId xmlns:a16="http://schemas.microsoft.com/office/drawing/2014/main" val="3938343044"/>
                    </a:ext>
                  </a:extLst>
                </a:gridCol>
                <a:gridCol w="1414726">
                  <a:extLst>
                    <a:ext uri="{9D8B030D-6E8A-4147-A177-3AD203B41FA5}">
                      <a16:colId xmlns:a16="http://schemas.microsoft.com/office/drawing/2014/main" val="283760893"/>
                    </a:ext>
                  </a:extLst>
                </a:gridCol>
              </a:tblGrid>
              <a:tr h="1066800">
                <a:tc>
                  <a:txBody>
                    <a:bodyPr/>
                    <a:lstStyle/>
                    <a:p>
                      <a:pPr algn="l" fontAlgn="b"/>
                      <a:r>
                        <a:rPr lang="en-CA" sz="1400" u="none" strike="noStrike">
                          <a:effectLst/>
                        </a:rPr>
                        <a:t>Ranked in the Prosperity Index</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dirty="0">
                          <a:effectLst/>
                        </a:rPr>
                        <a:t>Country</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400" u="none" strike="noStrike">
                          <a:effectLst/>
                        </a:rPr>
                        <a:t> Safety and Security Sub-Index Scores </a:t>
                      </a:r>
                      <a:endParaRPr lang="en-CA" sz="1400" b="0" i="0" u="none" strike="noStrike">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3125822502"/>
                  </a:ext>
                </a:extLst>
              </a:tr>
              <a:tr h="495300">
                <a:tc>
                  <a:txBody>
                    <a:bodyPr/>
                    <a:lstStyle/>
                    <a:p>
                      <a:pPr algn="ctr" fontAlgn="b"/>
                      <a:r>
                        <a:rPr lang="en-CA" sz="1400" u="none" strike="noStrike" dirty="0">
                          <a:effectLst/>
                        </a:rPr>
                        <a:t>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Norway</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4.47 </a:t>
                      </a:r>
                    </a:p>
                  </a:txBody>
                  <a:tcPr marL="0" marR="0" marT="0" marB="0" anchor="b"/>
                </a:tc>
                <a:extLst>
                  <a:ext uri="{0D108BD9-81ED-4DB2-BD59-A6C34878D82A}">
                    <a16:rowId xmlns:a16="http://schemas.microsoft.com/office/drawing/2014/main" val="801127593"/>
                  </a:ext>
                </a:extLst>
              </a:tr>
              <a:tr h="190500">
                <a:tc>
                  <a:txBody>
                    <a:bodyPr/>
                    <a:lstStyle/>
                    <a:p>
                      <a:pPr algn="ctr" fontAlgn="b"/>
                      <a:r>
                        <a:rPr lang="en-CA" sz="1400" u="none" strike="noStrike" dirty="0">
                          <a:effectLst/>
                        </a:rPr>
                        <a:t>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Denmark</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4.16 </a:t>
                      </a:r>
                    </a:p>
                  </a:txBody>
                  <a:tcPr marL="0" marR="0" marT="0" marB="0" anchor="b"/>
                </a:tc>
                <a:extLst>
                  <a:ext uri="{0D108BD9-81ED-4DB2-BD59-A6C34878D82A}">
                    <a16:rowId xmlns:a16="http://schemas.microsoft.com/office/drawing/2014/main" val="257043160"/>
                  </a:ext>
                </a:extLst>
              </a:tr>
              <a:tr h="231192">
                <a:tc>
                  <a:txBody>
                    <a:bodyPr/>
                    <a:lstStyle/>
                    <a:p>
                      <a:pPr algn="ctr" fontAlgn="b"/>
                      <a:r>
                        <a:rPr lang="en-CA" sz="1400" u="none" strike="noStrike" dirty="0">
                          <a:effectLst/>
                        </a:rPr>
                        <a:t>3</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New Zealand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4.03 </a:t>
                      </a:r>
                    </a:p>
                  </a:txBody>
                  <a:tcPr marL="0" marR="0" marT="0" marB="0" anchor="b"/>
                </a:tc>
                <a:extLst>
                  <a:ext uri="{0D108BD9-81ED-4DB2-BD59-A6C34878D82A}">
                    <a16:rowId xmlns:a16="http://schemas.microsoft.com/office/drawing/2014/main" val="3033853461"/>
                  </a:ext>
                </a:extLst>
              </a:tr>
              <a:tr h="190500">
                <a:tc>
                  <a:txBody>
                    <a:bodyPr/>
                    <a:lstStyle/>
                    <a:p>
                      <a:pPr algn="ctr" fontAlgn="b"/>
                      <a:r>
                        <a:rPr lang="en-CA" sz="1400" u="none" strike="noStrike">
                          <a:effectLst/>
                        </a:rPr>
                        <a:t>4</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Australia</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3.73 </a:t>
                      </a:r>
                    </a:p>
                  </a:txBody>
                  <a:tcPr marL="0" marR="0" marT="0" marB="0" anchor="b"/>
                </a:tc>
                <a:extLst>
                  <a:ext uri="{0D108BD9-81ED-4DB2-BD59-A6C34878D82A}">
                    <a16:rowId xmlns:a16="http://schemas.microsoft.com/office/drawing/2014/main" val="2738143459"/>
                  </a:ext>
                </a:extLst>
              </a:tr>
              <a:tr h="193813">
                <a:tc>
                  <a:txBody>
                    <a:bodyPr/>
                    <a:lstStyle/>
                    <a:p>
                      <a:pPr algn="ctr" fontAlgn="b"/>
                      <a:r>
                        <a:rPr lang="en-CA" sz="1400" u="none" strike="noStrike" dirty="0">
                          <a:effectLst/>
                        </a:rPr>
                        <a:t>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Netherlands</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3.64 </a:t>
                      </a:r>
                    </a:p>
                  </a:txBody>
                  <a:tcPr marL="0" marR="0" marT="0" marB="0" anchor="b"/>
                </a:tc>
                <a:extLst>
                  <a:ext uri="{0D108BD9-81ED-4DB2-BD59-A6C34878D82A}">
                    <a16:rowId xmlns:a16="http://schemas.microsoft.com/office/drawing/2014/main" val="611811362"/>
                  </a:ext>
                </a:extLst>
              </a:tr>
              <a:tr h="190500">
                <a:tc>
                  <a:txBody>
                    <a:bodyPr/>
                    <a:lstStyle/>
                    <a:p>
                      <a:pPr algn="ctr" fontAlgn="b"/>
                      <a:r>
                        <a:rPr lang="en-CA" sz="1400" u="none" strike="noStrike" dirty="0">
                          <a:effectLst/>
                        </a:rPr>
                        <a:t>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Switzerland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3.60 </a:t>
                      </a:r>
                    </a:p>
                  </a:txBody>
                  <a:tcPr marL="0" marR="0" marT="0" marB="0" anchor="b"/>
                </a:tc>
                <a:extLst>
                  <a:ext uri="{0D108BD9-81ED-4DB2-BD59-A6C34878D82A}">
                    <a16:rowId xmlns:a16="http://schemas.microsoft.com/office/drawing/2014/main" val="3805192254"/>
                  </a:ext>
                </a:extLst>
              </a:tr>
              <a:tr h="190500">
                <a:tc>
                  <a:txBody>
                    <a:bodyPr/>
                    <a:lstStyle/>
                    <a:p>
                      <a:pPr algn="ctr" fontAlgn="b"/>
                      <a:r>
                        <a:rPr lang="en-CA" sz="1400" u="none" strike="noStrike" dirty="0">
                          <a:effectLst/>
                        </a:rPr>
                        <a:t>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Finland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3.42 </a:t>
                      </a:r>
                    </a:p>
                  </a:txBody>
                  <a:tcPr marL="0" marR="0" marT="0" marB="0" anchor="b"/>
                </a:tc>
                <a:extLst>
                  <a:ext uri="{0D108BD9-81ED-4DB2-BD59-A6C34878D82A}">
                    <a16:rowId xmlns:a16="http://schemas.microsoft.com/office/drawing/2014/main" val="4001423285"/>
                  </a:ext>
                </a:extLst>
              </a:tr>
              <a:tr h="190500">
                <a:tc>
                  <a:txBody>
                    <a:bodyPr/>
                    <a:lstStyle/>
                    <a:p>
                      <a:pPr algn="ctr" fontAlgn="b"/>
                      <a:r>
                        <a:rPr lang="en-CA" sz="1400" u="none" strike="noStrike" dirty="0">
                          <a:effectLst/>
                        </a:rPr>
                        <a:t>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Canada</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3.28 </a:t>
                      </a:r>
                    </a:p>
                  </a:txBody>
                  <a:tcPr marL="0" marR="0" marT="0" marB="0" anchor="b"/>
                </a:tc>
                <a:extLst>
                  <a:ext uri="{0D108BD9-81ED-4DB2-BD59-A6C34878D82A}">
                    <a16:rowId xmlns:a16="http://schemas.microsoft.com/office/drawing/2014/main" val="251508327"/>
                  </a:ext>
                </a:extLst>
              </a:tr>
              <a:tr h="190500">
                <a:tc>
                  <a:txBody>
                    <a:bodyPr/>
                    <a:lstStyle/>
                    <a:p>
                      <a:pPr algn="ctr" fontAlgn="b"/>
                      <a:r>
                        <a:rPr lang="en-CA" sz="1400" u="none" strike="noStrike">
                          <a:effectLst/>
                        </a:rPr>
                        <a:t>9</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United Kingdom</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3.04 </a:t>
                      </a:r>
                    </a:p>
                  </a:txBody>
                  <a:tcPr marL="0" marR="0" marT="0" marB="0" anchor="b"/>
                </a:tc>
                <a:extLst>
                  <a:ext uri="{0D108BD9-81ED-4DB2-BD59-A6C34878D82A}">
                    <a16:rowId xmlns:a16="http://schemas.microsoft.com/office/drawing/2014/main" val="3285271739"/>
                  </a:ext>
                </a:extLst>
              </a:tr>
              <a:tr h="190500">
                <a:tc>
                  <a:txBody>
                    <a:bodyPr/>
                    <a:lstStyle/>
                    <a:p>
                      <a:pPr algn="ctr" fontAlgn="b"/>
                      <a:r>
                        <a:rPr lang="en-CA" sz="1400" u="none" strike="noStrike" dirty="0">
                          <a:effectLst/>
                        </a:rPr>
                        <a:t>10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Ireland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2.86 </a:t>
                      </a:r>
                    </a:p>
                  </a:txBody>
                  <a:tcPr marL="0" marR="0" marT="0" marB="0" anchor="b"/>
                </a:tc>
                <a:extLst>
                  <a:ext uri="{0D108BD9-81ED-4DB2-BD59-A6C34878D82A}">
                    <a16:rowId xmlns:a16="http://schemas.microsoft.com/office/drawing/2014/main" val="4142395587"/>
                  </a:ext>
                </a:extLst>
              </a:tr>
              <a:tr h="190500">
                <a:tc>
                  <a:txBody>
                    <a:bodyPr/>
                    <a:lstStyle/>
                    <a:p>
                      <a:pPr algn="ctr" fontAlgn="b"/>
                      <a:r>
                        <a:rPr lang="en-CA" sz="1400" u="none" strike="noStrike" dirty="0">
                          <a:effectLst/>
                        </a:rPr>
                        <a:t>11</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Sweden</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2.84 </a:t>
                      </a:r>
                    </a:p>
                  </a:txBody>
                  <a:tcPr marL="0" marR="0" marT="0" marB="0" anchor="b"/>
                </a:tc>
                <a:extLst>
                  <a:ext uri="{0D108BD9-81ED-4DB2-BD59-A6C34878D82A}">
                    <a16:rowId xmlns:a16="http://schemas.microsoft.com/office/drawing/2014/main" val="909436394"/>
                  </a:ext>
                </a:extLst>
              </a:tr>
              <a:tr h="190500">
                <a:tc>
                  <a:txBody>
                    <a:bodyPr/>
                    <a:lstStyle/>
                    <a:p>
                      <a:pPr algn="ctr" fontAlgn="b"/>
                      <a:r>
                        <a:rPr lang="en-CA" sz="1400" u="none" strike="noStrike" dirty="0">
                          <a:effectLst/>
                        </a:rPr>
                        <a:t>12</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United States</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2.76 </a:t>
                      </a:r>
                    </a:p>
                  </a:txBody>
                  <a:tcPr marL="0" marR="0" marT="0" marB="0" anchor="b"/>
                </a:tc>
                <a:extLst>
                  <a:ext uri="{0D108BD9-81ED-4DB2-BD59-A6C34878D82A}">
                    <a16:rowId xmlns:a16="http://schemas.microsoft.com/office/drawing/2014/main" val="3670320979"/>
                  </a:ext>
                </a:extLst>
              </a:tr>
              <a:tr h="190500">
                <a:tc>
                  <a:txBody>
                    <a:bodyPr/>
                    <a:lstStyle/>
                    <a:p>
                      <a:pPr algn="ctr" fontAlgn="b"/>
                      <a:r>
                        <a:rPr lang="en-CA" sz="1400" u="none" strike="noStrike">
                          <a:effectLst/>
                        </a:rPr>
                        <a:t>13</a:t>
                      </a:r>
                      <a:endParaRPr lang="en-CA" sz="1400" b="0" i="0" u="none" strike="noStrike">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Morocco</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2.53 </a:t>
                      </a:r>
                    </a:p>
                  </a:txBody>
                  <a:tcPr marL="0" marR="0" marT="0" marB="0" anchor="b"/>
                </a:tc>
                <a:extLst>
                  <a:ext uri="{0D108BD9-81ED-4DB2-BD59-A6C34878D82A}">
                    <a16:rowId xmlns:a16="http://schemas.microsoft.com/office/drawing/2014/main" val="2474784892"/>
                  </a:ext>
                </a:extLst>
              </a:tr>
              <a:tr h="190500">
                <a:tc>
                  <a:txBody>
                    <a:bodyPr/>
                    <a:lstStyle/>
                    <a:p>
                      <a:pPr algn="ctr" fontAlgn="b"/>
                      <a:r>
                        <a:rPr lang="en-CA" sz="1400" u="none" strike="noStrike" dirty="0">
                          <a:effectLst/>
                        </a:rPr>
                        <a:t>14</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Iceland</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2.50 </a:t>
                      </a:r>
                    </a:p>
                  </a:txBody>
                  <a:tcPr marL="0" marR="0" marT="0" marB="0" anchor="b"/>
                </a:tc>
                <a:extLst>
                  <a:ext uri="{0D108BD9-81ED-4DB2-BD59-A6C34878D82A}">
                    <a16:rowId xmlns:a16="http://schemas.microsoft.com/office/drawing/2014/main" val="915699744"/>
                  </a:ext>
                </a:extLst>
              </a:tr>
              <a:tr h="190500">
                <a:tc>
                  <a:txBody>
                    <a:bodyPr/>
                    <a:lstStyle/>
                    <a:p>
                      <a:pPr algn="ctr" fontAlgn="b"/>
                      <a:r>
                        <a:rPr lang="en-CA" sz="1400" u="none" strike="noStrike" dirty="0">
                          <a:effectLst/>
                        </a:rPr>
                        <a:t>15</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Austria</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2.45 </a:t>
                      </a:r>
                    </a:p>
                  </a:txBody>
                  <a:tcPr marL="0" marR="0" marT="0" marB="0" anchor="b"/>
                </a:tc>
                <a:extLst>
                  <a:ext uri="{0D108BD9-81ED-4DB2-BD59-A6C34878D82A}">
                    <a16:rowId xmlns:a16="http://schemas.microsoft.com/office/drawing/2014/main" val="3076754311"/>
                  </a:ext>
                </a:extLst>
              </a:tr>
              <a:tr h="190500">
                <a:tc>
                  <a:txBody>
                    <a:bodyPr/>
                    <a:lstStyle/>
                    <a:p>
                      <a:pPr algn="ctr" fontAlgn="b"/>
                      <a:r>
                        <a:rPr lang="en-CA" sz="1400" u="none" strike="noStrike" dirty="0">
                          <a:effectLst/>
                        </a:rPr>
                        <a:t>16</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Germany</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1.97 </a:t>
                      </a:r>
                    </a:p>
                  </a:txBody>
                  <a:tcPr marL="0" marR="0" marT="0" marB="0" anchor="b"/>
                </a:tc>
                <a:extLst>
                  <a:ext uri="{0D108BD9-81ED-4DB2-BD59-A6C34878D82A}">
                    <a16:rowId xmlns:a16="http://schemas.microsoft.com/office/drawing/2014/main" val="4007213663"/>
                  </a:ext>
                </a:extLst>
              </a:tr>
              <a:tr h="190500">
                <a:tc>
                  <a:txBody>
                    <a:bodyPr/>
                    <a:lstStyle/>
                    <a:p>
                      <a:pPr algn="ctr" fontAlgn="b"/>
                      <a:r>
                        <a:rPr lang="en-CA" sz="1400" u="none" strike="noStrike" dirty="0">
                          <a:effectLst/>
                        </a:rPr>
                        <a:t>17</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Israel</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1.78 </a:t>
                      </a:r>
                    </a:p>
                  </a:txBody>
                  <a:tcPr marL="0" marR="0" marT="0" marB="0" anchor="b"/>
                </a:tc>
                <a:extLst>
                  <a:ext uri="{0D108BD9-81ED-4DB2-BD59-A6C34878D82A}">
                    <a16:rowId xmlns:a16="http://schemas.microsoft.com/office/drawing/2014/main" val="735690643"/>
                  </a:ext>
                </a:extLst>
              </a:tr>
              <a:tr h="190500">
                <a:tc>
                  <a:txBody>
                    <a:bodyPr/>
                    <a:lstStyle/>
                    <a:p>
                      <a:pPr algn="ctr" fontAlgn="b"/>
                      <a:r>
                        <a:rPr lang="en-CA" sz="1400" u="none" strike="noStrike" dirty="0">
                          <a:effectLst/>
                        </a:rPr>
                        <a:t>18</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Saudi Arabia</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1.53 </a:t>
                      </a:r>
                    </a:p>
                  </a:txBody>
                  <a:tcPr marL="0" marR="0" marT="0" marB="0" anchor="b"/>
                </a:tc>
                <a:extLst>
                  <a:ext uri="{0D108BD9-81ED-4DB2-BD59-A6C34878D82A}">
                    <a16:rowId xmlns:a16="http://schemas.microsoft.com/office/drawing/2014/main" val="1442547355"/>
                  </a:ext>
                </a:extLst>
              </a:tr>
              <a:tr h="279413">
                <a:tc>
                  <a:txBody>
                    <a:bodyPr/>
                    <a:lstStyle/>
                    <a:p>
                      <a:pPr algn="ctr" fontAlgn="b"/>
                      <a:r>
                        <a:rPr lang="en-CA" sz="1400" u="none" strike="noStrike" dirty="0">
                          <a:effectLst/>
                        </a:rPr>
                        <a:t>19</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a:solidFill>
                            <a:srgbClr val="000000"/>
                          </a:solidFill>
                          <a:effectLst/>
                          <a:latin typeface="Verdana" panose="020B0604030504040204" pitchFamily="34" charset="0"/>
                        </a:rPr>
                        <a:t>Belgium</a:t>
                      </a:r>
                    </a:p>
                  </a:txBody>
                  <a:tcPr marL="0" marR="0" marT="0" marB="0" anchor="b"/>
                </a:tc>
                <a:tc>
                  <a:txBody>
                    <a:bodyPr/>
                    <a:lstStyle/>
                    <a:p>
                      <a:pPr algn="l" fontAlgn="b"/>
                      <a:r>
                        <a:rPr lang="en-CA" sz="1200" b="0" i="0" u="none" strike="noStrike">
                          <a:solidFill>
                            <a:srgbClr val="000000"/>
                          </a:solidFill>
                          <a:effectLst/>
                          <a:latin typeface="Verdana" panose="020B0604030504040204" pitchFamily="34" charset="0"/>
                        </a:rPr>
                        <a:t>        1.51 </a:t>
                      </a:r>
                    </a:p>
                  </a:txBody>
                  <a:tcPr marL="0" marR="0" marT="0" marB="0" anchor="b"/>
                </a:tc>
                <a:extLst>
                  <a:ext uri="{0D108BD9-81ED-4DB2-BD59-A6C34878D82A}">
                    <a16:rowId xmlns:a16="http://schemas.microsoft.com/office/drawing/2014/main" val="814346245"/>
                  </a:ext>
                </a:extLst>
              </a:tr>
              <a:tr h="190500">
                <a:tc>
                  <a:txBody>
                    <a:bodyPr/>
                    <a:lstStyle/>
                    <a:p>
                      <a:pPr algn="ctr" fontAlgn="b"/>
                      <a:r>
                        <a:rPr lang="en-CA" sz="1400" u="none" strike="noStrike" dirty="0">
                          <a:effectLst/>
                        </a:rPr>
                        <a:t>20</a:t>
                      </a:r>
                      <a:endParaRPr lang="en-CA" sz="14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100" b="0" i="0" u="none" strike="noStrike" dirty="0">
                          <a:solidFill>
                            <a:srgbClr val="000000"/>
                          </a:solidFill>
                          <a:effectLst/>
                          <a:latin typeface="Verdana" panose="020B0604030504040204" pitchFamily="34" charset="0"/>
                        </a:rPr>
                        <a:t>Thailand</a:t>
                      </a:r>
                    </a:p>
                  </a:txBody>
                  <a:tcPr marL="0" marR="0" marT="0" marB="0" anchor="b"/>
                </a:tc>
                <a:tc>
                  <a:txBody>
                    <a:bodyPr/>
                    <a:lstStyle/>
                    <a:p>
                      <a:pPr algn="l" fontAlgn="b"/>
                      <a:r>
                        <a:rPr lang="en-CA" sz="1200" b="0" i="0" u="none" strike="noStrike" dirty="0">
                          <a:solidFill>
                            <a:srgbClr val="000000"/>
                          </a:solidFill>
                          <a:effectLst/>
                          <a:latin typeface="Verdana" panose="020B0604030504040204" pitchFamily="34" charset="0"/>
                        </a:rPr>
                        <a:t>        1.44 </a:t>
                      </a:r>
                    </a:p>
                  </a:txBody>
                  <a:tcPr marL="0" marR="0" marT="0" marB="0" anchor="b"/>
                </a:tc>
                <a:extLst>
                  <a:ext uri="{0D108BD9-81ED-4DB2-BD59-A6C34878D82A}">
                    <a16:rowId xmlns:a16="http://schemas.microsoft.com/office/drawing/2014/main" val="2601883494"/>
                  </a:ext>
                </a:extLst>
              </a:tr>
            </a:tbl>
          </a:graphicData>
        </a:graphic>
      </p:graphicFrame>
      <p:sp>
        <p:nvSpPr>
          <p:cNvPr id="3" name="TextBox 2">
            <a:extLst>
              <a:ext uri="{FF2B5EF4-FFF2-40B4-BE49-F238E27FC236}">
                <a16:creationId xmlns:a16="http://schemas.microsoft.com/office/drawing/2014/main" id="{6ACAE6BA-8A53-1454-8C24-F5262F678FD0}"/>
              </a:ext>
            </a:extLst>
          </p:cNvPr>
          <p:cNvSpPr txBox="1"/>
          <p:nvPr/>
        </p:nvSpPr>
        <p:spPr>
          <a:xfrm>
            <a:off x="2843545" y="9255218"/>
            <a:ext cx="3954820"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a:t>
            </a:r>
            <a:r>
              <a:rPr lang="en-CA" sz="1100" dirty="0">
                <a:solidFill>
                  <a:srgbClr val="202122"/>
                </a:solidFill>
                <a:latin typeface="Avenir Book" panose="02000503020000020003" pitchFamily="2" charset="0"/>
              </a:rPr>
              <a:t>., 2017</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sp>
        <p:nvSpPr>
          <p:cNvPr id="5" name="Right Arrow 4">
            <a:extLst>
              <a:ext uri="{FF2B5EF4-FFF2-40B4-BE49-F238E27FC236}">
                <a16:creationId xmlns:a16="http://schemas.microsoft.com/office/drawing/2014/main" id="{4779F42C-36A6-FBE2-F02B-ED7527D0A567}"/>
              </a:ext>
            </a:extLst>
          </p:cNvPr>
          <p:cNvSpPr/>
          <p:nvPr/>
        </p:nvSpPr>
        <p:spPr>
          <a:xfrm>
            <a:off x="4265026" y="8730755"/>
            <a:ext cx="935915" cy="268941"/>
          </a:xfrm>
          <a:prstGeom prst="rightArrow">
            <a:avLst/>
          </a:prstGeom>
          <a:solidFill>
            <a:srgbClr val="FFFFFF"/>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1" name="Picture 10" descr="2,578 Slovenia Flag Stock Photos, Pictures &amp; Royalty-Free Images - iStock">
            <a:extLst>
              <a:ext uri="{FF2B5EF4-FFF2-40B4-BE49-F238E27FC236}">
                <a16:creationId xmlns:a16="http://schemas.microsoft.com/office/drawing/2014/main" id="{CC7980C0-4DF1-6657-3CAE-FC085292BEE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9466" y="8503940"/>
            <a:ext cx="1008883" cy="50917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3824399-D561-4D72-FC6A-0687F5B6BBC3}"/>
              </a:ext>
            </a:extLst>
          </p:cNvPr>
          <p:cNvSpPr txBox="1"/>
          <p:nvPr/>
        </p:nvSpPr>
        <p:spPr>
          <a:xfrm>
            <a:off x="227522" y="4689991"/>
            <a:ext cx="3303104" cy="116955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1400" dirty="0">
                <a:latin typeface="Avenir Book" panose="02000503020000020003" pitchFamily="2" charset="0"/>
              </a:rPr>
              <a:t>The Social Capital sub-index measures countries performances in two areas: social cohesion and engagement, as well as community and family networks. </a:t>
            </a:r>
          </a:p>
        </p:txBody>
      </p:sp>
      <p:sp>
        <p:nvSpPr>
          <p:cNvPr id="15" name="TextBox 14">
            <a:extLst>
              <a:ext uri="{FF2B5EF4-FFF2-40B4-BE49-F238E27FC236}">
                <a16:creationId xmlns:a16="http://schemas.microsoft.com/office/drawing/2014/main" id="{FB7263F9-F463-BE4C-FF07-C0A5CC156F66}"/>
              </a:ext>
            </a:extLst>
          </p:cNvPr>
          <p:cNvSpPr txBox="1"/>
          <p:nvPr/>
        </p:nvSpPr>
        <p:spPr>
          <a:xfrm>
            <a:off x="208528" y="3228431"/>
            <a:ext cx="5941876"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i="1" dirty="0">
                <a:solidFill>
                  <a:schemeClr val="tx1">
                    <a:lumMod val="65000"/>
                    <a:lumOff val="35000"/>
                  </a:schemeClr>
                </a:solidFill>
                <a:latin typeface="Avenir Book" panose="02000503020000020003" pitchFamily="2" charset="0"/>
              </a:rPr>
              <a:t>The Legatum </a:t>
            </a:r>
          </a:p>
          <a:p>
            <a:r>
              <a:rPr lang="en-US" sz="2800" dirty="0">
                <a:solidFill>
                  <a:srgbClr val="7030A0"/>
                </a:solidFill>
                <a:latin typeface="Avenir Book" panose="02000503020000020003" pitchFamily="2" charset="0"/>
              </a:rPr>
              <a:t>Social Capital</a:t>
            </a:r>
          </a:p>
          <a:p>
            <a:r>
              <a:rPr lang="en-US" sz="2800" dirty="0">
                <a:solidFill>
                  <a:srgbClr val="7030A0"/>
                </a:solidFill>
                <a:latin typeface="Avenir Book" panose="02000503020000020003" pitchFamily="2" charset="0"/>
              </a:rPr>
              <a:t>Index</a:t>
            </a:r>
            <a:endParaRPr lang="en-US" sz="2800" dirty="0">
              <a:solidFill>
                <a:srgbClr val="7030A0"/>
              </a:solidFill>
            </a:endParaRPr>
          </a:p>
        </p:txBody>
      </p:sp>
      <p:sp>
        <p:nvSpPr>
          <p:cNvPr id="16" name="Shape 136">
            <a:extLst>
              <a:ext uri="{FF2B5EF4-FFF2-40B4-BE49-F238E27FC236}">
                <a16:creationId xmlns:a16="http://schemas.microsoft.com/office/drawing/2014/main" id="{5A1F4790-D9B3-02B0-941C-0B95C733518E}"/>
              </a:ext>
            </a:extLst>
          </p:cNvPr>
          <p:cNvSpPr>
            <a:spLocks noChangeArrowheads="1"/>
          </p:cNvSpPr>
          <p:nvPr/>
        </p:nvSpPr>
        <p:spPr bwMode="auto">
          <a:xfrm>
            <a:off x="8516946" y="1298091"/>
            <a:ext cx="4027876" cy="1438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 uri="{C572A759-6A51-4108-AA02-DFA0A04FC94B}">
              <ma14:wrappingTextBoxFlag xmlns="" xmlns:ma14="http://schemas.microsoft.com/office/mac/drawingml/2011/main" val="1"/>
            </a:ext>
          </a:extLst>
        </p:spPr>
        <p:txBody>
          <a:bodyPr lIns="72249" tIns="72249" rIns="72249" bIns="72249" anchor="ctr">
            <a:spAutoFit/>
          </a:bodyPr>
          <a:lstStyle/>
          <a:p>
            <a:pPr marL="180619" indent="-180619">
              <a:buSzPct val="125000"/>
              <a:buFontTx/>
              <a:buChar char="•"/>
            </a:pPr>
            <a:r>
              <a:rPr lang="en-US" sz="1400" dirty="0">
                <a:latin typeface="Avenir Book" panose="02000503020000020003" pitchFamily="2" charset="0"/>
              </a:rPr>
              <a:t>Ethnic diversity &amp; inclusion</a:t>
            </a:r>
          </a:p>
          <a:p>
            <a:pPr marL="180619" indent="-180619">
              <a:buSzPct val="125000"/>
              <a:buFontTx/>
              <a:buChar char="•"/>
            </a:pPr>
            <a:r>
              <a:rPr lang="en-US" sz="1400" dirty="0">
                <a:latin typeface="Avenir Book" panose="02000503020000020003" pitchFamily="2" charset="0"/>
              </a:rPr>
              <a:t>Trust and sense of belonging</a:t>
            </a:r>
          </a:p>
          <a:p>
            <a:pPr marL="180619" indent="-180619">
              <a:buSzPct val="125000"/>
              <a:buFontTx/>
              <a:buChar char="•"/>
            </a:pPr>
            <a:r>
              <a:rPr lang="en-US" sz="1400" dirty="0">
                <a:latin typeface="Avenir Book" panose="02000503020000020003" pitchFamily="2" charset="0"/>
              </a:rPr>
              <a:t>Community vitality and resilience</a:t>
            </a:r>
          </a:p>
          <a:p>
            <a:pPr marL="180619" indent="-180619">
              <a:buSzPct val="125000"/>
              <a:buFontTx/>
              <a:buChar char="•"/>
            </a:pPr>
            <a:r>
              <a:rPr lang="en-US" sz="1400" dirty="0">
                <a:latin typeface="Avenir Book" panose="02000503020000020003" pitchFamily="2" charset="0"/>
              </a:rPr>
              <a:t>Equity and fairness</a:t>
            </a:r>
          </a:p>
          <a:p>
            <a:pPr marL="180619" indent="-180619">
              <a:buSzPct val="125000"/>
              <a:buFontTx/>
              <a:buChar char="•"/>
            </a:pPr>
            <a:r>
              <a:rPr lang="en-US" sz="1400" dirty="0">
                <a:latin typeface="Avenir Book" panose="02000503020000020003" pitchFamily="2" charset="0"/>
              </a:rPr>
              <a:t>Safety and crime</a:t>
            </a:r>
          </a:p>
          <a:p>
            <a:pPr marL="180619" indent="-180619">
              <a:buSzPct val="125000"/>
              <a:buFontTx/>
              <a:buChar char="•"/>
            </a:pPr>
            <a:r>
              <a:rPr lang="en-US" sz="1400" dirty="0">
                <a:latin typeface="Avenir Book" panose="02000503020000020003" pitchFamily="2" charset="0"/>
              </a:rPr>
              <a:t>Democratic engagement</a:t>
            </a:r>
          </a:p>
        </p:txBody>
      </p:sp>
      <p:graphicFrame>
        <p:nvGraphicFramePr>
          <p:cNvPr id="7" name="Table 6">
            <a:extLst>
              <a:ext uri="{FF2B5EF4-FFF2-40B4-BE49-F238E27FC236}">
                <a16:creationId xmlns:a16="http://schemas.microsoft.com/office/drawing/2014/main" id="{7984CDE1-7DBB-F505-AF05-606E5E9D9146}"/>
              </a:ext>
            </a:extLst>
          </p:cNvPr>
          <p:cNvGraphicFramePr>
            <a:graphicFrameLocks noGrp="1"/>
          </p:cNvGraphicFramePr>
          <p:nvPr>
            <p:extLst>
              <p:ext uri="{D42A27DB-BD31-4B8C-83A1-F6EECF244321}">
                <p14:modId xmlns:p14="http://schemas.microsoft.com/office/powerpoint/2010/main" val="4128316159"/>
              </p:ext>
            </p:extLst>
          </p:nvPr>
        </p:nvGraphicFramePr>
        <p:xfrm>
          <a:off x="5432814" y="8824047"/>
          <a:ext cx="4455491" cy="271870"/>
        </p:xfrm>
        <a:graphic>
          <a:graphicData uri="http://schemas.openxmlformats.org/drawingml/2006/table">
            <a:tbl>
              <a:tblPr>
                <a:tableStyleId>{5940675A-B579-460E-94D1-54222C63F5DA}</a:tableStyleId>
              </a:tblPr>
              <a:tblGrid>
                <a:gridCol w="817340">
                  <a:extLst>
                    <a:ext uri="{9D8B030D-6E8A-4147-A177-3AD203B41FA5}">
                      <a16:colId xmlns:a16="http://schemas.microsoft.com/office/drawing/2014/main" val="2088474554"/>
                    </a:ext>
                  </a:extLst>
                </a:gridCol>
                <a:gridCol w="2217985">
                  <a:extLst>
                    <a:ext uri="{9D8B030D-6E8A-4147-A177-3AD203B41FA5}">
                      <a16:colId xmlns:a16="http://schemas.microsoft.com/office/drawing/2014/main" val="3985141157"/>
                    </a:ext>
                  </a:extLst>
                </a:gridCol>
                <a:gridCol w="1420166">
                  <a:extLst>
                    <a:ext uri="{9D8B030D-6E8A-4147-A177-3AD203B41FA5}">
                      <a16:colId xmlns:a16="http://schemas.microsoft.com/office/drawing/2014/main" val="298919025"/>
                    </a:ext>
                  </a:extLst>
                </a:gridCol>
              </a:tblGrid>
              <a:tr h="271870">
                <a:tc>
                  <a:txBody>
                    <a:bodyPr/>
                    <a:lstStyle/>
                    <a:p>
                      <a:pPr algn="ctr" fontAlgn="b"/>
                      <a:r>
                        <a:rPr lang="en-CA" sz="1600" u="none" strike="noStrike" dirty="0">
                          <a:effectLst/>
                        </a:rPr>
                        <a:t>37</a:t>
                      </a:r>
                      <a:endParaRPr lang="en-CA" sz="16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600" u="none" strike="noStrike" dirty="0">
                          <a:effectLst/>
                        </a:rPr>
                        <a:t>Slovenia</a:t>
                      </a:r>
                      <a:endParaRPr lang="en-CA" sz="1600" b="0" i="0" u="none" strike="noStrike" dirty="0">
                        <a:solidFill>
                          <a:srgbClr val="000000"/>
                        </a:solidFill>
                        <a:effectLst/>
                        <a:latin typeface="Verdana" panose="020B0604030504040204" pitchFamily="34" charset="0"/>
                      </a:endParaRPr>
                    </a:p>
                  </a:txBody>
                  <a:tcPr marL="0" marR="0" marT="0" marB="0" anchor="b"/>
                </a:tc>
                <a:tc>
                  <a:txBody>
                    <a:bodyPr/>
                    <a:lstStyle/>
                    <a:p>
                      <a:pPr algn="l" fontAlgn="b"/>
                      <a:r>
                        <a:rPr lang="en-CA" sz="1600" u="none" strike="noStrike" dirty="0">
                          <a:effectLst/>
                        </a:rPr>
                        <a:t>        0.29 </a:t>
                      </a:r>
                      <a:endParaRPr lang="en-CA" sz="1600" b="0" i="0" u="none" strike="noStrike" dirty="0">
                        <a:solidFill>
                          <a:srgbClr val="000000"/>
                        </a:solidFill>
                        <a:effectLst/>
                        <a:latin typeface="Verdana" panose="020B0604030504040204" pitchFamily="34" charset="0"/>
                      </a:endParaRPr>
                    </a:p>
                  </a:txBody>
                  <a:tcPr marL="0" marR="0" marT="0" marB="0" anchor="b"/>
                </a:tc>
                <a:extLst>
                  <a:ext uri="{0D108BD9-81ED-4DB2-BD59-A6C34878D82A}">
                    <a16:rowId xmlns:a16="http://schemas.microsoft.com/office/drawing/2014/main" val="996740255"/>
                  </a:ext>
                </a:extLst>
              </a:tr>
            </a:tbl>
          </a:graphicData>
        </a:graphic>
      </p:graphicFrame>
      <p:sp>
        <p:nvSpPr>
          <p:cNvPr id="8" name="Oval 7">
            <a:extLst>
              <a:ext uri="{FF2B5EF4-FFF2-40B4-BE49-F238E27FC236}">
                <a16:creationId xmlns:a16="http://schemas.microsoft.com/office/drawing/2014/main" id="{A87B1DB6-C8A8-D3A1-7768-1BC6F63425BA}"/>
              </a:ext>
            </a:extLst>
          </p:cNvPr>
          <p:cNvSpPr/>
          <p:nvPr/>
        </p:nvSpPr>
        <p:spPr>
          <a:xfrm>
            <a:off x="5963305" y="1615125"/>
            <a:ext cx="1267073" cy="600362"/>
          </a:xfrm>
          <a:prstGeom prst="ellipse">
            <a:avLst/>
          </a:prstGeom>
          <a:no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9" name="Picture 8">
            <a:extLst>
              <a:ext uri="{FF2B5EF4-FFF2-40B4-BE49-F238E27FC236}">
                <a16:creationId xmlns:a16="http://schemas.microsoft.com/office/drawing/2014/main" id="{99C3A65A-3B6E-F9C8-07B8-577F16C5BFC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799270" y="356810"/>
            <a:ext cx="3652284" cy="2483554"/>
          </a:xfrm>
          <a:prstGeom prst="rect">
            <a:avLst/>
          </a:prstGeom>
        </p:spPr>
      </p:pic>
    </p:spTree>
    <p:extLst>
      <p:ext uri="{BB962C8B-B14F-4D97-AF65-F5344CB8AC3E}">
        <p14:creationId xmlns:p14="http://schemas.microsoft.com/office/powerpoint/2010/main" val="2151698504"/>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lika 1">
            <a:extLst>
              <a:ext uri="{FF2B5EF4-FFF2-40B4-BE49-F238E27FC236}">
                <a16:creationId xmlns:a16="http://schemas.microsoft.com/office/drawing/2014/main" id="{73A56971-FAE3-0C24-F41F-22629329CA46}"/>
              </a:ext>
            </a:extLst>
          </p:cNvPr>
          <p:cNvPicPr>
            <a:picLocks noChangeAspect="1"/>
          </p:cNvPicPr>
          <p:nvPr/>
        </p:nvPicPr>
        <p:blipFill rotWithShape="1">
          <a:blip r:embed="rId3"/>
          <a:srcRect l="28464" t="52066" r="50701" b="8994"/>
          <a:stretch/>
        </p:blipFill>
        <p:spPr bwMode="auto">
          <a:xfrm>
            <a:off x="5341838" y="2711971"/>
            <a:ext cx="6469161" cy="6808190"/>
          </a:xfrm>
          <a:prstGeom prst="rect">
            <a:avLst/>
          </a:prstGeom>
          <a:ln>
            <a:noFill/>
          </a:ln>
          <a:extLst>
            <a:ext uri="{53640926-AAD7-44D8-BBD7-CCE9431645EC}">
              <a14:shadowObscured xmlns:a14="http://schemas.microsoft.com/office/drawing/2010/main"/>
            </a:ext>
          </a:extLst>
        </p:spPr>
      </p:pic>
      <p:sp>
        <p:nvSpPr>
          <p:cNvPr id="4" name="PoljeZBesedilom 3">
            <a:extLst>
              <a:ext uri="{FF2B5EF4-FFF2-40B4-BE49-F238E27FC236}">
                <a16:creationId xmlns:a16="http://schemas.microsoft.com/office/drawing/2014/main" id="{AF77B1FE-25DA-4E22-D41C-35DC9C1DE775}"/>
              </a:ext>
            </a:extLst>
          </p:cNvPr>
          <p:cNvSpPr txBox="1"/>
          <p:nvPr/>
        </p:nvSpPr>
        <p:spPr>
          <a:xfrm>
            <a:off x="297651" y="3319696"/>
            <a:ext cx="3981741" cy="22467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sl-SI" sz="28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Ecosystem</a:t>
            </a:r>
            <a:r>
              <a:rPr lang="sl-SI" sz="2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Health</a:t>
            </a:r>
            <a:r>
              <a:rPr lang="sl-SI" sz="2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b="1"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Indicators</a:t>
            </a:r>
            <a:r>
              <a:rPr lang="sl-SI" sz="2800" b="1"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p>
          <a:p>
            <a:pPr algn="ctr"/>
            <a:r>
              <a:rPr lang="sl-SI"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Canadian</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index</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of</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wellbeing</a:t>
            </a:r>
            <a:r>
              <a:rPr lang="sl-SI" sz="2800" dirty="0">
                <a:solidFill>
                  <a:srgbClr val="00B050"/>
                </a:solidFill>
                <a:latin typeface="Calibri" panose="020F0502020204030204" pitchFamily="34" charset="0"/>
                <a:ea typeface="Calibri" panose="020F0502020204030204" pitchFamily="34" charset="0"/>
                <a:cs typeface="Times New Roman" panose="02020603050405020304" pitchFamily="18" charset="0"/>
              </a:rPr>
              <a:t>;</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adaptation</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for</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Slovenia</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r>
              <a:rPr lang="sl-SI" sz="2800" dirty="0" err="1">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needed</a:t>
            </a:r>
            <a:r>
              <a:rPr lang="sl-SI" sz="2800" dirty="0">
                <a:solidFill>
                  <a:srgbClr val="00B050"/>
                </a:solidFill>
                <a:effectLst/>
                <a:latin typeface="Calibri" panose="020F0502020204030204" pitchFamily="34" charset="0"/>
                <a:ea typeface="Calibri" panose="020F0502020204030204" pitchFamily="34" charset="0"/>
                <a:cs typeface="Times New Roman" panose="02020603050405020304" pitchFamily="18" charset="0"/>
              </a:rPr>
              <a:t>) </a:t>
            </a:r>
            <a:endParaRPr lang="sl-SI" sz="2800" dirty="0">
              <a:solidFill>
                <a:srgbClr val="00B050"/>
              </a:solidFill>
            </a:endParaRPr>
          </a:p>
        </p:txBody>
      </p:sp>
      <p:pic>
        <p:nvPicPr>
          <p:cNvPr id="5" name="Picture 2">
            <a:extLst>
              <a:ext uri="{FF2B5EF4-FFF2-40B4-BE49-F238E27FC236}">
                <a16:creationId xmlns:a16="http://schemas.microsoft.com/office/drawing/2014/main" id="{B018B76E-DF60-03F5-C46F-63732D90B15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8568" y="228417"/>
            <a:ext cx="3652284" cy="2483554"/>
          </a:xfrm>
          <a:prstGeom prst="rect">
            <a:avLst/>
          </a:prstGeom>
        </p:spPr>
      </p:pic>
      <p:sp>
        <p:nvSpPr>
          <p:cNvPr id="6" name="Oval 1">
            <a:extLst>
              <a:ext uri="{FF2B5EF4-FFF2-40B4-BE49-F238E27FC236}">
                <a16:creationId xmlns:a16="http://schemas.microsoft.com/office/drawing/2014/main" id="{A44249CA-7434-1867-B5A0-FA39C647CB96}"/>
              </a:ext>
            </a:extLst>
          </p:cNvPr>
          <p:cNvSpPr/>
          <p:nvPr/>
        </p:nvSpPr>
        <p:spPr>
          <a:xfrm>
            <a:off x="4074765" y="2241163"/>
            <a:ext cx="1267073" cy="600362"/>
          </a:xfrm>
          <a:prstGeom prst="ellipse">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sp>
        <p:nvSpPr>
          <p:cNvPr id="7" name="TextBox 7">
            <a:extLst>
              <a:ext uri="{FF2B5EF4-FFF2-40B4-BE49-F238E27FC236}">
                <a16:creationId xmlns:a16="http://schemas.microsoft.com/office/drawing/2014/main" id="{094C5708-FCAA-F38D-07A4-749FAA0E8D53}"/>
              </a:ext>
            </a:extLst>
          </p:cNvPr>
          <p:cNvSpPr txBox="1"/>
          <p:nvPr/>
        </p:nvSpPr>
        <p:spPr>
          <a:xfrm>
            <a:off x="8294927" y="228417"/>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Natural Capital</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spTree>
    <p:extLst>
      <p:ext uri="{BB962C8B-B14F-4D97-AF65-F5344CB8AC3E}">
        <p14:creationId xmlns:p14="http://schemas.microsoft.com/office/powerpoint/2010/main" val="368476575"/>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 6">
            <a:extLst>
              <a:ext uri="{FF2B5EF4-FFF2-40B4-BE49-F238E27FC236}">
                <a16:creationId xmlns:a16="http://schemas.microsoft.com/office/drawing/2014/main" id="{CDCA345E-81B7-4C3E-A004-0A2E8FF157EA}"/>
              </a:ext>
            </a:extLst>
          </p:cNvPr>
          <p:cNvGraphicFramePr>
            <a:graphicFrameLocks noGrp="1"/>
          </p:cNvGraphicFramePr>
          <p:nvPr/>
        </p:nvGraphicFramePr>
        <p:xfrm>
          <a:off x="935393" y="3200144"/>
          <a:ext cx="6402001" cy="4526280"/>
        </p:xfrm>
        <a:graphic>
          <a:graphicData uri="http://schemas.openxmlformats.org/drawingml/2006/table">
            <a:tbl>
              <a:tblPr>
                <a:tableStyleId>{5940675A-B579-460E-94D1-54222C63F5DA}</a:tableStyleId>
              </a:tblPr>
              <a:tblGrid>
                <a:gridCol w="1808697">
                  <a:extLst>
                    <a:ext uri="{9D8B030D-6E8A-4147-A177-3AD203B41FA5}">
                      <a16:colId xmlns:a16="http://schemas.microsoft.com/office/drawing/2014/main" val="3821506958"/>
                    </a:ext>
                  </a:extLst>
                </a:gridCol>
                <a:gridCol w="3001172">
                  <a:extLst>
                    <a:ext uri="{9D8B030D-6E8A-4147-A177-3AD203B41FA5}">
                      <a16:colId xmlns:a16="http://schemas.microsoft.com/office/drawing/2014/main" val="3195947705"/>
                    </a:ext>
                  </a:extLst>
                </a:gridCol>
                <a:gridCol w="1592132">
                  <a:extLst>
                    <a:ext uri="{9D8B030D-6E8A-4147-A177-3AD203B41FA5}">
                      <a16:colId xmlns:a16="http://schemas.microsoft.com/office/drawing/2014/main" val="374104418"/>
                    </a:ext>
                  </a:extLst>
                </a:gridCol>
              </a:tblGrid>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b="1" i="0" u="none" strike="noStrike" dirty="0">
                          <a:solidFill>
                            <a:srgbClr val="000000"/>
                          </a:solidFill>
                          <a:effectLst/>
                          <a:latin typeface="Helvetica Neue" panose="02000503000000020004" pitchFamily="2" charset="0"/>
                        </a:rPr>
                        <a:t>Well-being Indicator</a:t>
                      </a:r>
                    </a:p>
                  </a:txBody>
                  <a:tcPr marL="0" marR="0" marT="0" marB="0" anchor="b"/>
                </a:tc>
                <a:tc>
                  <a:txBody>
                    <a:bodyPr/>
                    <a:lstStyle/>
                    <a:p>
                      <a:pPr algn="r" fontAlgn="b"/>
                      <a:r>
                        <a:rPr lang="en-CA" sz="1100" b="1" i="0" u="none" strike="noStrike" dirty="0">
                          <a:solidFill>
                            <a:srgbClr val="000000"/>
                          </a:solidFill>
                          <a:effectLst/>
                          <a:latin typeface="Helvetica Neue" panose="02000503000000020004" pitchFamily="2" charset="0"/>
                        </a:rPr>
                        <a:t>Slovenia’s Global Ranking</a:t>
                      </a:r>
                    </a:p>
                  </a:txBody>
                  <a:tcPr marL="0" marR="0" marT="0" marB="0" anchor="b"/>
                </a:tc>
                <a:extLst>
                  <a:ext uri="{0D108BD9-81ED-4DB2-BD59-A6C34878D82A}">
                    <a16:rowId xmlns:a16="http://schemas.microsoft.com/office/drawing/2014/main" val="3570070236"/>
                  </a:ext>
                </a:extLst>
              </a:tr>
              <a:tr h="279400">
                <a:tc>
                  <a:txBody>
                    <a:bodyPr/>
                    <a:lstStyle/>
                    <a:p>
                      <a:pPr algn="l" fontAlgn="b"/>
                      <a:r>
                        <a:rPr lang="en-CA" sz="1100" u="none" strike="noStrike" dirty="0">
                          <a:effectLst/>
                        </a:rPr>
                        <a:t>Emissions</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CO2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108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974933885"/>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SO2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69466969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NOx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29</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34343290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Black carbon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82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008329969"/>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Methane emissions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47845969"/>
                  </a:ext>
                </a:extLst>
              </a:tr>
              <a:tr h="279400">
                <a:tc>
                  <a:txBody>
                    <a:bodyPr/>
                    <a:lstStyle/>
                    <a:p>
                      <a:pPr algn="l" fontAlgn="b"/>
                      <a:r>
                        <a:rPr lang="en-CA" sz="1100" u="none" strike="noStrike">
                          <a:effectLst/>
                        </a:rPr>
                        <a:t>Exposure to Air Pollution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Exposure to fine particulate matter</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114</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098400391"/>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Health impact of air pollution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30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909944170"/>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Satisfaction with air quality</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25025937"/>
                  </a:ext>
                </a:extLst>
              </a:tr>
              <a:tr h="279400">
                <a:tc>
                  <a:txBody>
                    <a:bodyPr/>
                    <a:lstStyle/>
                    <a:p>
                      <a:pPr algn="l" fontAlgn="b"/>
                      <a:r>
                        <a:rPr lang="en-CA" sz="1100" u="none" strike="noStrike" dirty="0">
                          <a:effectLst/>
                        </a:rPr>
                        <a:t>Forest, Land and Soil</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Forest area</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711897871"/>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Flood occurrence</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138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28449758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Sustainable nitrogen management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61</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196154857"/>
                  </a:ext>
                </a:extLst>
              </a:tr>
              <a:tr h="279400">
                <a:tc>
                  <a:txBody>
                    <a:bodyPr/>
                    <a:lstStyle/>
                    <a:p>
                      <a:pPr algn="l" fontAlgn="b"/>
                      <a:r>
                        <a:rPr lang="en-CA" sz="1100" u="none" strike="noStrike">
                          <a:effectLst/>
                        </a:rPr>
                        <a:t>Freshwater</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Renewable water resources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46</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641502235"/>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Wastewater treatment</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15</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52770036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Freshwater withdrawal</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70</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545535289"/>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dirty="0">
                          <a:effectLst/>
                        </a:rPr>
                        <a:t>Satisfaction with water quality</a:t>
                      </a:r>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7</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172161484"/>
                  </a:ext>
                </a:extLst>
              </a:tr>
            </a:tbl>
          </a:graphicData>
        </a:graphic>
      </p:graphicFrame>
      <p:sp>
        <p:nvSpPr>
          <p:cNvPr id="8" name="TextBox 7">
            <a:extLst>
              <a:ext uri="{FF2B5EF4-FFF2-40B4-BE49-F238E27FC236}">
                <a16:creationId xmlns:a16="http://schemas.microsoft.com/office/drawing/2014/main" id="{25D36A64-75AA-F1C2-FFB9-A4549F7B99F0}"/>
              </a:ext>
            </a:extLst>
          </p:cNvPr>
          <p:cNvSpPr txBox="1"/>
          <p:nvPr/>
        </p:nvSpPr>
        <p:spPr>
          <a:xfrm>
            <a:off x="8294927" y="228417"/>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Natural Capital</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pic>
        <p:nvPicPr>
          <p:cNvPr id="9" name="Picture 8">
            <a:extLst>
              <a:ext uri="{FF2B5EF4-FFF2-40B4-BE49-F238E27FC236}">
                <a16:creationId xmlns:a16="http://schemas.microsoft.com/office/drawing/2014/main" id="{19F7E3AC-3D44-CA44-F37F-5148979143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50135" y="2650615"/>
            <a:ext cx="4604295" cy="2608517"/>
          </a:xfrm>
          <a:prstGeom prst="rect">
            <a:avLst/>
          </a:prstGeom>
        </p:spPr>
      </p:pic>
      <p:sp>
        <p:nvSpPr>
          <p:cNvPr id="10" name="TextBox 9">
            <a:extLst>
              <a:ext uri="{FF2B5EF4-FFF2-40B4-BE49-F238E27FC236}">
                <a16:creationId xmlns:a16="http://schemas.microsoft.com/office/drawing/2014/main" id="{226B3405-34AD-07BA-DEEF-8A918D335123}"/>
              </a:ext>
            </a:extLst>
          </p:cNvPr>
          <p:cNvSpPr txBox="1"/>
          <p:nvPr/>
        </p:nvSpPr>
        <p:spPr>
          <a:xfrm>
            <a:off x="8050136" y="5249199"/>
            <a:ext cx="4604295"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CA" dirty="0">
                <a:effectLst/>
                <a:latin typeface="Helvetica Neue" panose="02000503000000020004" pitchFamily="2" charset="0"/>
              </a:rPr>
              <a:t>About 1.2 million ha of forests, i.e. 0.6 ha per citizen, cover </a:t>
            </a:r>
            <a:r>
              <a:rPr lang="en-CA" b="1" dirty="0">
                <a:effectLst/>
                <a:latin typeface="Helvetica Neue" panose="02000503000000020004" pitchFamily="2" charset="0"/>
              </a:rPr>
              <a:t>58.2%</a:t>
            </a:r>
            <a:r>
              <a:rPr lang="en-CA" dirty="0">
                <a:effectLst/>
                <a:latin typeface="Helvetica Neue" panose="02000503000000020004" pitchFamily="2" charset="0"/>
              </a:rPr>
              <a:t> of Slovenia's surface. The growing stock of Slovenian forests amounts to 338 million cubic meters. Of this, 46.5% is coniferous and 53.5% deciduous growing stock.</a:t>
            </a:r>
          </a:p>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dirty="0">
              <a:ln>
                <a:noFill/>
              </a:ln>
              <a:solidFill>
                <a:srgbClr val="000000"/>
              </a:solidFill>
              <a:effectLst/>
              <a:uFillTx/>
              <a:latin typeface="Chalkboard"/>
              <a:ea typeface="Chalkboard"/>
              <a:cs typeface="Chalkboard"/>
              <a:sym typeface="Chalkboard"/>
            </a:endParaRPr>
          </a:p>
        </p:txBody>
      </p:sp>
      <p:graphicFrame>
        <p:nvGraphicFramePr>
          <p:cNvPr id="17" name="Table 16">
            <a:extLst>
              <a:ext uri="{FF2B5EF4-FFF2-40B4-BE49-F238E27FC236}">
                <a16:creationId xmlns:a16="http://schemas.microsoft.com/office/drawing/2014/main" id="{99DA5326-78ED-E01E-DD60-8E9DC27E1489}"/>
              </a:ext>
            </a:extLst>
          </p:cNvPr>
          <p:cNvGraphicFramePr>
            <a:graphicFrameLocks noGrp="1"/>
          </p:cNvGraphicFramePr>
          <p:nvPr/>
        </p:nvGraphicFramePr>
        <p:xfrm>
          <a:off x="935393" y="7833229"/>
          <a:ext cx="6402001" cy="1449724"/>
        </p:xfrm>
        <a:graphic>
          <a:graphicData uri="http://schemas.openxmlformats.org/drawingml/2006/table">
            <a:tbl>
              <a:tblPr>
                <a:tableStyleId>{5940675A-B579-460E-94D1-54222C63F5DA}</a:tableStyleId>
              </a:tblPr>
              <a:tblGrid>
                <a:gridCol w="1797049">
                  <a:extLst>
                    <a:ext uri="{9D8B030D-6E8A-4147-A177-3AD203B41FA5}">
                      <a16:colId xmlns:a16="http://schemas.microsoft.com/office/drawing/2014/main" val="56119246"/>
                    </a:ext>
                  </a:extLst>
                </a:gridCol>
                <a:gridCol w="3044414">
                  <a:extLst>
                    <a:ext uri="{9D8B030D-6E8A-4147-A177-3AD203B41FA5}">
                      <a16:colId xmlns:a16="http://schemas.microsoft.com/office/drawing/2014/main" val="505776827"/>
                    </a:ext>
                  </a:extLst>
                </a:gridCol>
                <a:gridCol w="1560538">
                  <a:extLst>
                    <a:ext uri="{9D8B030D-6E8A-4147-A177-3AD203B41FA5}">
                      <a16:colId xmlns:a16="http://schemas.microsoft.com/office/drawing/2014/main" val="3687158612"/>
                    </a:ext>
                  </a:extLst>
                </a:gridCol>
              </a:tblGrid>
              <a:tr h="279400">
                <a:tc>
                  <a:txBody>
                    <a:bodyPr/>
                    <a:lstStyle/>
                    <a:p>
                      <a:pPr algn="l" fontAlgn="b"/>
                      <a:r>
                        <a:rPr lang="en-CA" sz="1100" u="none" strike="noStrike">
                          <a:effectLst/>
                        </a:rPr>
                        <a:t>Preservation Efforts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Terrestrial protected areas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3388124843"/>
                  </a:ext>
                </a:extLst>
              </a:tr>
              <a:tr h="332124">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Long term management of forest areas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008392774"/>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Protection for biodiverse areas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24</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1903820617"/>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Pesticide regulation</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a:effectLst/>
                        </a:rPr>
                        <a:t>18</a:t>
                      </a:r>
                      <a:endParaRPr lang="en-CA" sz="1100" b="0" i="0" u="none" strike="noStrike">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2018314425"/>
                  </a:ext>
                </a:extLst>
              </a:tr>
              <a:tr h="279400">
                <a:tc>
                  <a:txBody>
                    <a:bodyPr/>
                    <a:lstStyle/>
                    <a:p>
                      <a:pPr algn="l" fontAlgn="b"/>
                      <a:endParaRPr lang="en-CA" sz="1100" b="0" i="0" u="none" strike="noStrike" dirty="0">
                        <a:solidFill>
                          <a:srgbClr val="000000"/>
                        </a:solidFill>
                        <a:effectLst/>
                        <a:latin typeface="Helvetica Neue" panose="02000503000000020004" pitchFamily="2" charset="0"/>
                      </a:endParaRPr>
                    </a:p>
                  </a:txBody>
                  <a:tcPr marL="0" marR="0" marT="0" marB="0" anchor="b"/>
                </a:tc>
                <a:tc>
                  <a:txBody>
                    <a:bodyPr/>
                    <a:lstStyle/>
                    <a:p>
                      <a:pPr algn="l" fontAlgn="b"/>
                      <a:r>
                        <a:rPr lang="en-CA" sz="1100" u="none" strike="noStrike">
                          <a:effectLst/>
                        </a:rPr>
                        <a:t>Satisfaction with preservation efforts</a:t>
                      </a:r>
                      <a:endParaRPr lang="en-CA" sz="1100" b="0" i="0" u="none" strike="noStrike">
                        <a:solidFill>
                          <a:srgbClr val="000000"/>
                        </a:solidFill>
                        <a:effectLst/>
                        <a:latin typeface="Helvetica Neue" panose="02000503000000020004" pitchFamily="2" charset="0"/>
                      </a:endParaRPr>
                    </a:p>
                  </a:txBody>
                  <a:tcPr marL="0" marR="0" marT="0" marB="0" anchor="b"/>
                </a:tc>
                <a:tc>
                  <a:txBody>
                    <a:bodyPr/>
                    <a:lstStyle/>
                    <a:p>
                      <a:pPr algn="r" fontAlgn="b"/>
                      <a:r>
                        <a:rPr lang="en-CA" sz="1100" u="none" strike="noStrike" dirty="0">
                          <a:effectLst/>
                        </a:rPr>
                        <a:t>33</a:t>
                      </a:r>
                      <a:endParaRPr lang="en-CA" sz="1100" b="0" i="0" u="none" strike="noStrike" dirty="0">
                        <a:solidFill>
                          <a:srgbClr val="000000"/>
                        </a:solidFill>
                        <a:effectLst/>
                        <a:latin typeface="Helvetica Neue" panose="02000503000000020004" pitchFamily="2" charset="0"/>
                      </a:endParaRPr>
                    </a:p>
                  </a:txBody>
                  <a:tcPr marL="0" marR="0" marT="0" marB="0" anchor="b"/>
                </a:tc>
                <a:extLst>
                  <a:ext uri="{0D108BD9-81ED-4DB2-BD59-A6C34878D82A}">
                    <a16:rowId xmlns:a16="http://schemas.microsoft.com/office/drawing/2014/main" val="441188907"/>
                  </a:ext>
                </a:extLst>
              </a:tr>
            </a:tbl>
          </a:graphicData>
        </a:graphic>
      </p:graphicFrame>
      <p:sp>
        <p:nvSpPr>
          <p:cNvPr id="18" name="TextBox 17">
            <a:extLst>
              <a:ext uri="{FF2B5EF4-FFF2-40B4-BE49-F238E27FC236}">
                <a16:creationId xmlns:a16="http://schemas.microsoft.com/office/drawing/2014/main" id="{2C64C23A-920C-F941-5C6A-851FF03EDE91}"/>
              </a:ext>
            </a:extLst>
          </p:cNvPr>
          <p:cNvSpPr txBox="1"/>
          <p:nvPr/>
        </p:nvSpPr>
        <p:spPr>
          <a:xfrm>
            <a:off x="2703696" y="9325087"/>
            <a:ext cx="2561599"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graphicFrame>
        <p:nvGraphicFramePr>
          <p:cNvPr id="24" name="Chart 23">
            <a:extLst>
              <a:ext uri="{FF2B5EF4-FFF2-40B4-BE49-F238E27FC236}">
                <a16:creationId xmlns:a16="http://schemas.microsoft.com/office/drawing/2014/main" id="{243EDFFF-E440-266E-8821-59BE1AFF288B}"/>
              </a:ext>
            </a:extLst>
          </p:cNvPr>
          <p:cNvGraphicFramePr>
            <a:graphicFrameLocks/>
          </p:cNvGraphicFramePr>
          <p:nvPr/>
        </p:nvGraphicFramePr>
        <p:xfrm>
          <a:off x="8298797" y="6387115"/>
          <a:ext cx="3772519" cy="3087406"/>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A86E7074-B5DA-9D98-B3A5-66FAE27F397B}"/>
              </a:ext>
            </a:extLst>
          </p:cNvPr>
          <p:cNvSpPr txBox="1"/>
          <p:nvPr/>
        </p:nvSpPr>
        <p:spPr>
          <a:xfrm>
            <a:off x="8825921" y="9399756"/>
            <a:ext cx="2540760" cy="271869"/>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100" b="1"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Ecological Footprint = 5.37 </a:t>
            </a:r>
            <a:r>
              <a:rPr kumimoji="0" lang="en-US" sz="1100" b="1" i="0" u="none" strike="noStrike" cap="none" spc="0" normalizeH="0" baseline="0" dirty="0" err="1">
                <a:ln>
                  <a:noFill/>
                </a:ln>
                <a:solidFill>
                  <a:schemeClr val="accent3">
                    <a:lumMod val="50000"/>
                  </a:schemeClr>
                </a:solidFill>
                <a:effectLst/>
                <a:uFillTx/>
                <a:latin typeface="Avenir Book" panose="02000503020000020003" pitchFamily="2" charset="0"/>
                <a:sym typeface="Chalkboard"/>
              </a:rPr>
              <a:t>gha</a:t>
            </a:r>
            <a:r>
              <a:rPr kumimoji="0" lang="en-US" sz="1100" b="1"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/capita</a:t>
            </a:r>
          </a:p>
        </p:txBody>
      </p:sp>
      <p:sp>
        <p:nvSpPr>
          <p:cNvPr id="2" name="Oval 1">
            <a:extLst>
              <a:ext uri="{FF2B5EF4-FFF2-40B4-BE49-F238E27FC236}">
                <a16:creationId xmlns:a16="http://schemas.microsoft.com/office/drawing/2014/main" id="{6D07F9A4-3B76-6F45-BE3B-ABA02268993F}"/>
              </a:ext>
            </a:extLst>
          </p:cNvPr>
          <p:cNvSpPr/>
          <p:nvPr/>
        </p:nvSpPr>
        <p:spPr>
          <a:xfrm>
            <a:off x="4074765" y="2241163"/>
            <a:ext cx="1267073" cy="600362"/>
          </a:xfrm>
          <a:prstGeom prst="ellipse">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3" name="Picture 2">
            <a:extLst>
              <a:ext uri="{FF2B5EF4-FFF2-40B4-BE49-F238E27FC236}">
                <a16:creationId xmlns:a16="http://schemas.microsoft.com/office/drawing/2014/main" id="{BB30780B-ECF5-8745-F971-B40E002F055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08568" y="228417"/>
            <a:ext cx="3652284" cy="2483554"/>
          </a:xfrm>
          <a:prstGeom prst="rect">
            <a:avLst/>
          </a:prstGeom>
        </p:spPr>
      </p:pic>
      <p:sp>
        <p:nvSpPr>
          <p:cNvPr id="12" name="Shape 137">
            <a:extLst>
              <a:ext uri="{FF2B5EF4-FFF2-40B4-BE49-F238E27FC236}">
                <a16:creationId xmlns:a16="http://schemas.microsoft.com/office/drawing/2014/main" id="{F38E1BA7-33CE-18F3-89FA-DB781499475E}"/>
              </a:ext>
            </a:extLst>
          </p:cNvPr>
          <p:cNvSpPr>
            <a:spLocks noChangeArrowheads="1"/>
          </p:cNvSpPr>
          <p:nvPr/>
        </p:nvSpPr>
        <p:spPr bwMode="auto">
          <a:xfrm>
            <a:off x="8294927" y="950042"/>
            <a:ext cx="4604294" cy="159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wrap="square" lIns="72249" tIns="72249" rIns="72249" bIns="72249" anchor="ctr">
            <a:spAutoFit/>
          </a:bodyPr>
          <a:lstStyle/>
          <a:p>
            <a:pPr marL="180619" indent="-180619">
              <a:buSzPct val="125000"/>
              <a:buFontTx/>
              <a:buChar char="•"/>
            </a:pPr>
            <a:r>
              <a:rPr lang="en-US" sz="1564" dirty="0">
                <a:latin typeface="Avenir Book" panose="02000503020000020003" pitchFamily="2" charset="0"/>
              </a:rPr>
              <a:t>Ecological footprint</a:t>
            </a:r>
          </a:p>
          <a:p>
            <a:pPr marL="180619" indent="-180619">
              <a:buSzPct val="125000"/>
              <a:buFontTx/>
              <a:buChar char="•"/>
            </a:pPr>
            <a:r>
              <a:rPr lang="en-US" sz="1564" dirty="0">
                <a:latin typeface="Avenir Book" panose="02000503020000020003" pitchFamily="2" charset="0"/>
              </a:rPr>
              <a:t>Population density</a:t>
            </a:r>
          </a:p>
          <a:p>
            <a:pPr marL="180619" indent="-180619">
              <a:buSzPct val="125000"/>
              <a:buFontTx/>
              <a:buChar char="•"/>
            </a:pPr>
            <a:r>
              <a:rPr lang="en-US" sz="1564" dirty="0">
                <a:latin typeface="Avenir Book" panose="02000503020000020003" pitchFamily="2" charset="0"/>
              </a:rPr>
              <a:t>Sustainable food production</a:t>
            </a:r>
          </a:p>
          <a:p>
            <a:pPr marL="180619" indent="-180619">
              <a:buSzPct val="125000"/>
              <a:buFontTx/>
              <a:buChar char="•"/>
            </a:pPr>
            <a:r>
              <a:rPr lang="en-US" sz="1564" dirty="0">
                <a:latin typeface="Avenir Book" panose="02000503020000020003" pitchFamily="2" charset="0"/>
              </a:rPr>
              <a:t>Consumption and conservation</a:t>
            </a:r>
          </a:p>
          <a:p>
            <a:pPr marL="180619" indent="-180619">
              <a:buSzPct val="125000"/>
              <a:buFontTx/>
              <a:buChar char="•"/>
            </a:pPr>
            <a:r>
              <a:rPr lang="en-US" sz="1564" dirty="0">
                <a:latin typeface="Avenir Book" panose="02000503020000020003" pitchFamily="2" charset="0"/>
              </a:rPr>
              <a:t>Natural environment and ecosystem health</a:t>
            </a:r>
          </a:p>
          <a:p>
            <a:pPr marL="180619" indent="-180619">
              <a:buSzPct val="125000"/>
              <a:buFontTx/>
              <a:buChar char="•"/>
            </a:pPr>
            <a:r>
              <a:rPr lang="en-US" sz="1564" dirty="0">
                <a:latin typeface="Avenir Book" panose="02000503020000020003" pitchFamily="2" charset="0"/>
              </a:rPr>
              <a:t>Land (greenspace, forests, wetlands farmland)</a:t>
            </a:r>
          </a:p>
        </p:txBody>
      </p:sp>
    </p:spTree>
    <p:extLst>
      <p:ext uri="{BB962C8B-B14F-4D97-AF65-F5344CB8AC3E}">
        <p14:creationId xmlns:p14="http://schemas.microsoft.com/office/powerpoint/2010/main" val="1989353938"/>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8294927" y="228417"/>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Natural Capital</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sp>
        <p:nvSpPr>
          <p:cNvPr id="18" name="TextBox 17">
            <a:extLst>
              <a:ext uri="{FF2B5EF4-FFF2-40B4-BE49-F238E27FC236}">
                <a16:creationId xmlns:a16="http://schemas.microsoft.com/office/drawing/2014/main" id="{2C64C23A-920C-F941-5C6A-851FF03EDE91}"/>
              </a:ext>
            </a:extLst>
          </p:cNvPr>
          <p:cNvSpPr txBox="1"/>
          <p:nvPr/>
        </p:nvSpPr>
        <p:spPr>
          <a:xfrm>
            <a:off x="2703696" y="9325087"/>
            <a:ext cx="2561599" cy="27186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100" dirty="0">
                <a:latin typeface="Avenir Book" panose="02000503020000020003" pitchFamily="2" charset="0"/>
              </a:rPr>
              <a:t>Source: </a:t>
            </a:r>
            <a:r>
              <a:rPr lang="en-CA" sz="1100" b="0" i="0" dirty="0">
                <a:solidFill>
                  <a:srgbClr val="202122"/>
                </a:solidFill>
                <a:effectLst/>
                <a:latin typeface="Avenir Book" panose="02000503020000020003" pitchFamily="2" charset="0"/>
              </a:rPr>
              <a:t>The </a:t>
            </a:r>
            <a:r>
              <a:rPr lang="en-CA" sz="1100" b="1" i="0" dirty="0">
                <a:solidFill>
                  <a:srgbClr val="202122"/>
                </a:solidFill>
                <a:effectLst/>
                <a:latin typeface="Avenir Book" panose="02000503020000020003" pitchFamily="2" charset="0"/>
              </a:rPr>
              <a:t>Legatum Prosperity Index</a:t>
            </a:r>
            <a:r>
              <a:rPr lang="en-CA" sz="1100" b="0" i="0" dirty="0">
                <a:solidFill>
                  <a:srgbClr val="202122"/>
                </a:solidFill>
                <a:effectLst/>
                <a:latin typeface="Avenir Book" panose="02000503020000020003" pitchFamily="2" charset="0"/>
              </a:rPr>
              <a:t> </a:t>
            </a:r>
            <a:endParaRPr kumimoji="0" lang="en-US" sz="1100" b="0" i="0" u="none" strike="noStrike" cap="none" spc="0" normalizeH="0" baseline="0" dirty="0">
              <a:ln>
                <a:noFill/>
              </a:ln>
              <a:solidFill>
                <a:srgbClr val="000000"/>
              </a:solidFill>
              <a:effectLst/>
              <a:uFillTx/>
              <a:latin typeface="Avenir Book" panose="02000503020000020003" pitchFamily="2" charset="0"/>
              <a:sym typeface="Chalkboard"/>
            </a:endParaRPr>
          </a:p>
        </p:txBody>
      </p:sp>
      <p:graphicFrame>
        <p:nvGraphicFramePr>
          <p:cNvPr id="2" name="Chart 1">
            <a:extLst>
              <a:ext uri="{FF2B5EF4-FFF2-40B4-BE49-F238E27FC236}">
                <a16:creationId xmlns:a16="http://schemas.microsoft.com/office/drawing/2014/main" id="{3ABD0F3D-E04C-6A57-3CA9-07CC27ED57BE}"/>
              </a:ext>
            </a:extLst>
          </p:cNvPr>
          <p:cNvGraphicFramePr>
            <a:graphicFrameLocks/>
          </p:cNvGraphicFramePr>
          <p:nvPr/>
        </p:nvGraphicFramePr>
        <p:xfrm>
          <a:off x="3668595" y="3083690"/>
          <a:ext cx="8456836" cy="6077324"/>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066B4EF2-E3B1-7BBF-B61C-974F9FB550F2}"/>
              </a:ext>
            </a:extLst>
          </p:cNvPr>
          <p:cNvSpPr txBox="1"/>
          <p:nvPr/>
        </p:nvSpPr>
        <p:spPr>
          <a:xfrm>
            <a:off x="4231226" y="8953699"/>
            <a:ext cx="78907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Energy balance (TJ) by: SUPPLY AND CONSUMPTION, ENERGY SOURCE, YEAR</a:t>
            </a:r>
          </a:p>
        </p:txBody>
      </p:sp>
      <p:graphicFrame>
        <p:nvGraphicFramePr>
          <p:cNvPr id="11" name="Table 10">
            <a:extLst>
              <a:ext uri="{FF2B5EF4-FFF2-40B4-BE49-F238E27FC236}">
                <a16:creationId xmlns:a16="http://schemas.microsoft.com/office/drawing/2014/main" id="{9D93BD66-6075-C2FC-B0F2-74E3B06E1BC7}"/>
              </a:ext>
            </a:extLst>
          </p:cNvPr>
          <p:cNvGraphicFramePr>
            <a:graphicFrameLocks noGrp="1"/>
          </p:cNvGraphicFramePr>
          <p:nvPr/>
        </p:nvGraphicFramePr>
        <p:xfrm>
          <a:off x="172121" y="4876800"/>
          <a:ext cx="3496473" cy="2491105"/>
        </p:xfrm>
        <a:graphic>
          <a:graphicData uri="http://schemas.openxmlformats.org/drawingml/2006/table">
            <a:tbl>
              <a:tblPr>
                <a:tableStyleId>{5940675A-B579-460E-94D1-54222C63F5DA}</a:tableStyleId>
              </a:tblPr>
              <a:tblGrid>
                <a:gridCol w="2520185">
                  <a:extLst>
                    <a:ext uri="{9D8B030D-6E8A-4147-A177-3AD203B41FA5}">
                      <a16:colId xmlns:a16="http://schemas.microsoft.com/office/drawing/2014/main" val="2811244137"/>
                    </a:ext>
                  </a:extLst>
                </a:gridCol>
                <a:gridCol w="976288">
                  <a:extLst>
                    <a:ext uri="{9D8B030D-6E8A-4147-A177-3AD203B41FA5}">
                      <a16:colId xmlns:a16="http://schemas.microsoft.com/office/drawing/2014/main" val="177774940"/>
                    </a:ext>
                  </a:extLst>
                </a:gridCol>
              </a:tblGrid>
              <a:tr h="190500">
                <a:tc>
                  <a:txBody>
                    <a:bodyPr/>
                    <a:lstStyle/>
                    <a:p>
                      <a:pPr algn="l" fontAlgn="b"/>
                      <a:r>
                        <a:rPr lang="en-CA" sz="1100" b="0" i="0" u="none" strike="noStrike" dirty="0">
                          <a:solidFill>
                            <a:srgbClr val="000000"/>
                          </a:solidFill>
                          <a:effectLst/>
                          <a:latin typeface="Calibri" panose="020F0502020204030204" pitchFamily="34" charset="0"/>
                        </a:rPr>
                        <a:t>Energy Balance (TJ), Slovenia</a:t>
                      </a:r>
                    </a:p>
                  </a:txBody>
                  <a:tcPr marL="9525" marR="9525" marT="9525" marB="0" anchor="b"/>
                </a:tc>
                <a:tc>
                  <a:txBody>
                    <a:bodyPr/>
                    <a:lstStyle/>
                    <a:p>
                      <a:pPr marL="0" marR="0" lvl="0" indent="0" algn="r" defTabSz="584200" rtl="0" eaLnBrk="1" fontAlgn="b" latinLnBrk="0" hangingPunct="1">
                        <a:lnSpc>
                          <a:spcPct val="100000"/>
                        </a:lnSpc>
                        <a:spcBef>
                          <a:spcPts val="0"/>
                        </a:spcBef>
                        <a:spcAft>
                          <a:spcPts val="0"/>
                        </a:spcAft>
                        <a:buClrTx/>
                        <a:buSzTx/>
                        <a:buFontTx/>
                        <a:buNone/>
                        <a:tabLst/>
                        <a:defRPr/>
                      </a:pPr>
                      <a:r>
                        <a:rPr lang="en-CA" sz="1100" b="1" i="0" u="none" strike="noStrike" dirty="0">
                          <a:solidFill>
                            <a:srgbClr val="000000"/>
                          </a:solidFill>
                          <a:effectLst/>
                          <a:latin typeface="Calibri" panose="020F0502020204030204" pitchFamily="34" charset="0"/>
                        </a:rPr>
                        <a:t>2021</a:t>
                      </a:r>
                    </a:p>
                    <a:p>
                      <a:pPr algn="r" fontAlgn="b"/>
                      <a:r>
                        <a:rPr lang="en-CA" sz="1100" b="1" i="0" u="none" strike="noStrike" dirty="0">
                          <a:solidFill>
                            <a:srgbClr val="000000"/>
                          </a:solidFill>
                          <a:effectLst/>
                          <a:latin typeface="Calibri" panose="020F0502020204030204" pitchFamily="34" charset="0"/>
                        </a:rPr>
                        <a:t>(</a:t>
                      </a:r>
                      <a:r>
                        <a:rPr lang="en-CA" sz="1100" b="1" i="0" u="none" strike="noStrike" dirty="0" err="1">
                          <a:solidFill>
                            <a:srgbClr val="000000"/>
                          </a:solidFill>
                          <a:effectLst/>
                          <a:latin typeface="Calibri" panose="020F0502020204030204" pitchFamily="34" charset="0"/>
                        </a:rPr>
                        <a:t>Tj</a:t>
                      </a:r>
                      <a:r>
                        <a:rPr lang="en-CA" sz="1100" b="1" i="0" u="none" strike="noStrike" dirty="0">
                          <a:solidFill>
                            <a:srgbClr val="000000"/>
                          </a:solidFill>
                          <a:effectLst/>
                          <a:latin typeface="Calibri" panose="020F0502020204030204" pitchFamily="34" charset="0"/>
                        </a:rPr>
                        <a:t>)</a:t>
                      </a:r>
                    </a:p>
                  </a:txBody>
                  <a:tcPr marL="9525" marR="9525" marT="9525" marB="0" anchor="b"/>
                </a:tc>
                <a:extLst>
                  <a:ext uri="{0D108BD9-81ED-4DB2-BD59-A6C34878D82A}">
                    <a16:rowId xmlns:a16="http://schemas.microsoft.com/office/drawing/2014/main" val="3472224652"/>
                  </a:ext>
                </a:extLst>
              </a:tr>
              <a:tr h="190500">
                <a:tc>
                  <a:txBody>
                    <a:bodyPr/>
                    <a:lstStyle/>
                    <a:p>
                      <a:pPr algn="l" fontAlgn="b"/>
                      <a:r>
                        <a:rPr lang="en-CA" sz="1100" u="none" strike="noStrike" dirty="0">
                          <a:effectLst/>
                        </a:rPr>
                        <a:t>Solid fuels</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39,630 </a:t>
                      </a:r>
                    </a:p>
                  </a:txBody>
                  <a:tcPr marL="9525" marR="9525" marT="9525" marB="0" anchor="b"/>
                </a:tc>
                <a:extLst>
                  <a:ext uri="{0D108BD9-81ED-4DB2-BD59-A6C34878D82A}">
                    <a16:rowId xmlns:a16="http://schemas.microsoft.com/office/drawing/2014/main" val="115209474"/>
                  </a:ext>
                </a:extLst>
              </a:tr>
              <a:tr h="241300">
                <a:tc>
                  <a:txBody>
                    <a:bodyPr/>
                    <a:lstStyle/>
                    <a:p>
                      <a:pPr algn="l" fontAlgn="b"/>
                      <a:r>
                        <a:rPr lang="en-CA" sz="1100" u="none" strike="noStrike">
                          <a:effectLst/>
                        </a:rPr>
                        <a:t>Crude oil</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   </a:t>
                      </a:r>
                    </a:p>
                  </a:txBody>
                  <a:tcPr marL="9525" marR="9525" marT="9525" marB="0" anchor="b"/>
                </a:tc>
                <a:extLst>
                  <a:ext uri="{0D108BD9-81ED-4DB2-BD59-A6C34878D82A}">
                    <a16:rowId xmlns:a16="http://schemas.microsoft.com/office/drawing/2014/main" val="2214180932"/>
                  </a:ext>
                </a:extLst>
              </a:tr>
              <a:tr h="190500">
                <a:tc>
                  <a:txBody>
                    <a:bodyPr/>
                    <a:lstStyle/>
                    <a:p>
                      <a:pPr algn="l" fontAlgn="b"/>
                      <a:r>
                        <a:rPr lang="en-CA" sz="1100" u="none" strike="noStrike">
                          <a:effectLst/>
                        </a:rPr>
                        <a:t>Petroleum products</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82,132 </a:t>
                      </a:r>
                    </a:p>
                  </a:txBody>
                  <a:tcPr marL="9525" marR="9525" marT="9525" marB="0" anchor="b"/>
                </a:tc>
                <a:extLst>
                  <a:ext uri="{0D108BD9-81ED-4DB2-BD59-A6C34878D82A}">
                    <a16:rowId xmlns:a16="http://schemas.microsoft.com/office/drawing/2014/main" val="4129781160"/>
                  </a:ext>
                </a:extLst>
              </a:tr>
              <a:tr h="190500">
                <a:tc>
                  <a:txBody>
                    <a:bodyPr/>
                    <a:lstStyle/>
                    <a:p>
                      <a:pPr algn="l" fontAlgn="b"/>
                      <a:r>
                        <a:rPr lang="en-CA" sz="1100" u="none" strike="noStrike">
                          <a:effectLst/>
                        </a:rPr>
                        <a:t>Natural Gas</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dirty="0">
                          <a:solidFill>
                            <a:srgbClr val="000000"/>
                          </a:solidFill>
                          <a:effectLst/>
                          <a:latin typeface="Calibri" panose="020F0502020204030204" pitchFamily="34" charset="0"/>
                        </a:rPr>
                        <a:t>       32,450 </a:t>
                      </a:r>
                    </a:p>
                  </a:txBody>
                  <a:tcPr marL="9525" marR="9525" marT="9525" marB="0" anchor="b"/>
                </a:tc>
                <a:extLst>
                  <a:ext uri="{0D108BD9-81ED-4DB2-BD59-A6C34878D82A}">
                    <a16:rowId xmlns:a16="http://schemas.microsoft.com/office/drawing/2014/main" val="319263716"/>
                  </a:ext>
                </a:extLst>
              </a:tr>
              <a:tr h="190500">
                <a:tc>
                  <a:txBody>
                    <a:bodyPr/>
                    <a:lstStyle/>
                    <a:p>
                      <a:pPr algn="l" fontAlgn="b"/>
                      <a:r>
                        <a:rPr lang="en-CA" sz="1100" u="none" strike="noStrike">
                          <a:effectLst/>
                        </a:rPr>
                        <a:t>Nuclear energy</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62,247 </a:t>
                      </a:r>
                    </a:p>
                  </a:txBody>
                  <a:tcPr marL="9525" marR="9525" marT="9525" marB="0" anchor="b"/>
                </a:tc>
                <a:extLst>
                  <a:ext uri="{0D108BD9-81ED-4DB2-BD59-A6C34878D82A}">
                    <a16:rowId xmlns:a16="http://schemas.microsoft.com/office/drawing/2014/main" val="1575505187"/>
                  </a:ext>
                </a:extLst>
              </a:tr>
              <a:tr h="190500">
                <a:tc>
                  <a:txBody>
                    <a:bodyPr/>
                    <a:lstStyle/>
                    <a:p>
                      <a:pPr algn="l" fontAlgn="b"/>
                      <a:r>
                        <a:rPr lang="en-CA" sz="1100" u="none" strike="noStrike">
                          <a:effectLst/>
                        </a:rPr>
                        <a:t>Hydro energy</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16,963 </a:t>
                      </a:r>
                    </a:p>
                  </a:txBody>
                  <a:tcPr marL="9525" marR="9525" marT="9525" marB="0" anchor="b"/>
                </a:tc>
                <a:extLst>
                  <a:ext uri="{0D108BD9-81ED-4DB2-BD59-A6C34878D82A}">
                    <a16:rowId xmlns:a16="http://schemas.microsoft.com/office/drawing/2014/main" val="1496363774"/>
                  </a:ext>
                </a:extLst>
              </a:tr>
              <a:tr h="190500">
                <a:tc>
                  <a:txBody>
                    <a:bodyPr/>
                    <a:lstStyle/>
                    <a:p>
                      <a:pPr algn="l" fontAlgn="b"/>
                      <a:r>
                        <a:rPr lang="en-CA" sz="1100" u="none" strike="noStrike">
                          <a:effectLst/>
                        </a:rPr>
                        <a:t>Geotherm., solar, etc.</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4,673 </a:t>
                      </a:r>
                    </a:p>
                  </a:txBody>
                  <a:tcPr marL="9525" marR="9525" marT="9525" marB="0" anchor="b"/>
                </a:tc>
                <a:extLst>
                  <a:ext uri="{0D108BD9-81ED-4DB2-BD59-A6C34878D82A}">
                    <a16:rowId xmlns:a16="http://schemas.microsoft.com/office/drawing/2014/main" val="1677464759"/>
                  </a:ext>
                </a:extLst>
              </a:tr>
              <a:tr h="190500">
                <a:tc>
                  <a:txBody>
                    <a:bodyPr/>
                    <a:lstStyle/>
                    <a:p>
                      <a:pPr algn="l" fontAlgn="b"/>
                      <a:r>
                        <a:rPr lang="en-CA" sz="1100" u="none" strike="noStrike">
                          <a:effectLst/>
                        </a:rPr>
                        <a:t>Renewable resources and waste</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30,114 </a:t>
                      </a:r>
                    </a:p>
                  </a:txBody>
                  <a:tcPr marL="9525" marR="9525" marT="9525" marB="0" anchor="b"/>
                </a:tc>
                <a:extLst>
                  <a:ext uri="{0D108BD9-81ED-4DB2-BD59-A6C34878D82A}">
                    <a16:rowId xmlns:a16="http://schemas.microsoft.com/office/drawing/2014/main" val="2982062102"/>
                  </a:ext>
                </a:extLst>
              </a:tr>
              <a:tr h="190500">
                <a:tc>
                  <a:txBody>
                    <a:bodyPr/>
                    <a:lstStyle/>
                    <a:p>
                      <a:pPr algn="l" fontAlgn="b"/>
                      <a:r>
                        <a:rPr lang="en-CA" sz="1100" u="none" strike="noStrike">
                          <a:effectLst/>
                        </a:rPr>
                        <a:t>Electricity</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(974)</a:t>
                      </a:r>
                    </a:p>
                  </a:txBody>
                  <a:tcPr marL="9525" marR="9525" marT="9525" marB="0" anchor="b"/>
                </a:tc>
                <a:extLst>
                  <a:ext uri="{0D108BD9-81ED-4DB2-BD59-A6C34878D82A}">
                    <a16:rowId xmlns:a16="http://schemas.microsoft.com/office/drawing/2014/main" val="1910651381"/>
                  </a:ext>
                </a:extLst>
              </a:tr>
              <a:tr h="190500">
                <a:tc>
                  <a:txBody>
                    <a:bodyPr/>
                    <a:lstStyle/>
                    <a:p>
                      <a:pPr algn="l" fontAlgn="b"/>
                      <a:r>
                        <a:rPr lang="en-CA" sz="1100" u="none" strike="noStrike">
                          <a:effectLst/>
                        </a:rPr>
                        <a:t>The heat</a:t>
                      </a:r>
                      <a:endParaRPr lang="en-CA"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a:solidFill>
                            <a:srgbClr val="000000"/>
                          </a:solidFill>
                          <a:effectLst/>
                          <a:latin typeface="Calibri" panose="020F0502020204030204" pitchFamily="34" charset="0"/>
                        </a:rPr>
                        <a:t>                    -   </a:t>
                      </a:r>
                    </a:p>
                  </a:txBody>
                  <a:tcPr marL="9525" marR="9525" marT="9525" marB="0" anchor="b"/>
                </a:tc>
                <a:extLst>
                  <a:ext uri="{0D108BD9-81ED-4DB2-BD59-A6C34878D82A}">
                    <a16:rowId xmlns:a16="http://schemas.microsoft.com/office/drawing/2014/main" val="1267815704"/>
                  </a:ext>
                </a:extLst>
              </a:tr>
              <a:tr h="190500">
                <a:tc>
                  <a:txBody>
                    <a:bodyPr/>
                    <a:lstStyle/>
                    <a:p>
                      <a:pPr algn="l" fontAlgn="b"/>
                      <a:r>
                        <a:rPr lang="en-CA" sz="1100" u="none" strike="noStrike" dirty="0">
                          <a:effectLst/>
                        </a:rPr>
                        <a:t>Energy resources-TOTA</a:t>
                      </a:r>
                      <a:endParaRPr lang="en-CA"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n-CA" sz="1100" b="0" i="0" u="none" strike="noStrike" dirty="0">
                          <a:solidFill>
                            <a:srgbClr val="000000"/>
                          </a:solidFill>
                          <a:effectLst/>
                          <a:latin typeface="Calibri" panose="020F0502020204030204" pitchFamily="34" charset="0"/>
                        </a:rPr>
                        <a:t>    267,235 </a:t>
                      </a:r>
                    </a:p>
                  </a:txBody>
                  <a:tcPr marL="9525" marR="9525" marT="9525" marB="0" anchor="b"/>
                </a:tc>
                <a:extLst>
                  <a:ext uri="{0D108BD9-81ED-4DB2-BD59-A6C34878D82A}">
                    <a16:rowId xmlns:a16="http://schemas.microsoft.com/office/drawing/2014/main" val="3825900694"/>
                  </a:ext>
                </a:extLst>
              </a:tr>
            </a:tbl>
          </a:graphicData>
        </a:graphic>
      </p:graphicFrame>
      <p:sp>
        <p:nvSpPr>
          <p:cNvPr id="10" name="Shape 137">
            <a:extLst>
              <a:ext uri="{FF2B5EF4-FFF2-40B4-BE49-F238E27FC236}">
                <a16:creationId xmlns:a16="http://schemas.microsoft.com/office/drawing/2014/main" id="{AC7AFDA0-E356-E2FC-5179-A7268815F495}"/>
              </a:ext>
            </a:extLst>
          </p:cNvPr>
          <p:cNvSpPr>
            <a:spLocks noChangeArrowheads="1"/>
          </p:cNvSpPr>
          <p:nvPr/>
        </p:nvSpPr>
        <p:spPr bwMode="auto">
          <a:xfrm>
            <a:off x="8294927" y="950042"/>
            <a:ext cx="4604294" cy="159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wrap="square" lIns="72249" tIns="72249" rIns="72249" bIns="72249" anchor="ctr">
            <a:spAutoFit/>
          </a:bodyPr>
          <a:lstStyle/>
          <a:p>
            <a:pPr marL="180619" indent="-180619">
              <a:buSzPct val="125000"/>
              <a:buFontTx/>
              <a:buChar char="•"/>
            </a:pPr>
            <a:r>
              <a:rPr lang="en-US" sz="1564" dirty="0">
                <a:latin typeface="Avenir Book" panose="02000503020000020003" pitchFamily="2" charset="0"/>
              </a:rPr>
              <a:t>Ecological footprint</a:t>
            </a:r>
          </a:p>
          <a:p>
            <a:pPr marL="180619" indent="-180619">
              <a:buSzPct val="125000"/>
              <a:buFontTx/>
              <a:buChar char="•"/>
            </a:pPr>
            <a:r>
              <a:rPr lang="en-US" sz="1564" dirty="0">
                <a:latin typeface="Avenir Book" panose="02000503020000020003" pitchFamily="2" charset="0"/>
              </a:rPr>
              <a:t>Population density</a:t>
            </a:r>
          </a:p>
          <a:p>
            <a:pPr marL="180619" indent="-180619">
              <a:buSzPct val="125000"/>
              <a:buFontTx/>
              <a:buChar char="•"/>
            </a:pPr>
            <a:r>
              <a:rPr lang="en-US" sz="1564" dirty="0">
                <a:latin typeface="Avenir Book" panose="02000503020000020003" pitchFamily="2" charset="0"/>
              </a:rPr>
              <a:t>Sustainable food production</a:t>
            </a:r>
          </a:p>
          <a:p>
            <a:pPr marL="180619" indent="-180619">
              <a:buSzPct val="125000"/>
              <a:buFontTx/>
              <a:buChar char="•"/>
            </a:pPr>
            <a:r>
              <a:rPr lang="en-US" sz="1564" dirty="0">
                <a:latin typeface="Avenir Book" panose="02000503020000020003" pitchFamily="2" charset="0"/>
              </a:rPr>
              <a:t>Consumption and conservation</a:t>
            </a:r>
          </a:p>
          <a:p>
            <a:pPr marL="180619" indent="-180619">
              <a:buSzPct val="125000"/>
              <a:buFontTx/>
              <a:buChar char="•"/>
            </a:pPr>
            <a:r>
              <a:rPr lang="en-US" sz="1564" dirty="0">
                <a:latin typeface="Avenir Book" panose="02000503020000020003" pitchFamily="2" charset="0"/>
              </a:rPr>
              <a:t>Natural environment and ecosystem health</a:t>
            </a:r>
          </a:p>
          <a:p>
            <a:pPr marL="180619" indent="-180619">
              <a:buSzPct val="125000"/>
              <a:buFontTx/>
              <a:buChar char="•"/>
            </a:pPr>
            <a:r>
              <a:rPr lang="en-US" sz="1564" dirty="0">
                <a:latin typeface="Avenir Book" panose="02000503020000020003" pitchFamily="2" charset="0"/>
              </a:rPr>
              <a:t>Land (greenspace, forests, wetlands farmland)</a:t>
            </a:r>
          </a:p>
        </p:txBody>
      </p:sp>
    </p:spTree>
    <p:extLst>
      <p:ext uri="{BB962C8B-B14F-4D97-AF65-F5344CB8AC3E}">
        <p14:creationId xmlns:p14="http://schemas.microsoft.com/office/powerpoint/2010/main" val="1480989001"/>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86530EF-F56B-BC4C-D72B-E2D4998BE32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33617" y="4876800"/>
            <a:ext cx="8259614" cy="4719779"/>
          </a:xfrm>
          <a:prstGeom prst="rect">
            <a:avLst/>
          </a:prstGeom>
        </p:spPr>
      </p:pic>
      <p:pic>
        <p:nvPicPr>
          <p:cNvPr id="3" name="Picture 2">
            <a:extLst>
              <a:ext uri="{FF2B5EF4-FFF2-40B4-BE49-F238E27FC236}">
                <a16:creationId xmlns:a16="http://schemas.microsoft.com/office/drawing/2014/main" id="{F2BF6521-42B1-4B46-62DC-7F301803F6B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33617" y="436754"/>
            <a:ext cx="7772400" cy="4236185"/>
          </a:xfrm>
          <a:prstGeom prst="rect">
            <a:avLst/>
          </a:prstGeom>
        </p:spPr>
      </p:pic>
      <p:sp>
        <p:nvSpPr>
          <p:cNvPr id="4" name="TextBox 3">
            <a:extLst>
              <a:ext uri="{FF2B5EF4-FFF2-40B4-BE49-F238E27FC236}">
                <a16:creationId xmlns:a16="http://schemas.microsoft.com/office/drawing/2014/main" id="{5A42A3C0-2DCB-9B87-CF46-EC9685A86BBF}"/>
              </a:ext>
            </a:extLst>
          </p:cNvPr>
          <p:cNvSpPr txBox="1"/>
          <p:nvPr/>
        </p:nvSpPr>
        <p:spPr>
          <a:xfrm>
            <a:off x="171278" y="1350635"/>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Forest Lands</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sp>
        <p:nvSpPr>
          <p:cNvPr id="6" name="TextBox 5">
            <a:extLst>
              <a:ext uri="{FF2B5EF4-FFF2-40B4-BE49-F238E27FC236}">
                <a16:creationId xmlns:a16="http://schemas.microsoft.com/office/drawing/2014/main" id="{6E94C2F7-49A4-19B6-5B9C-B96DC9BA1EB3}"/>
              </a:ext>
            </a:extLst>
          </p:cNvPr>
          <p:cNvSpPr txBox="1"/>
          <p:nvPr/>
        </p:nvSpPr>
        <p:spPr>
          <a:xfrm>
            <a:off x="342524" y="2462918"/>
            <a:ext cx="2642755" cy="1815882"/>
          </a:xfrm>
          <a:prstGeom prst="rect">
            <a:avLst/>
          </a:prstGeom>
          <a:solidFill>
            <a:schemeClr val="accent3">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CA" sz="1600" i="0" dirty="0">
                <a:solidFill>
                  <a:srgbClr val="333333"/>
                </a:solidFill>
                <a:effectLst/>
                <a:latin typeface="Avenir Book" panose="02000503020000020003" pitchFamily="2" charset="0"/>
              </a:rPr>
              <a:t>Since 1875, when forests covered only 36 % of the Slovenian territory, forest cover has increased to 58.5 % in the year 2009 and rests stable today at 58,0 %.</a:t>
            </a:r>
            <a:endParaRPr lang="en-US" sz="1600" dirty="0">
              <a:latin typeface="Avenir Book" panose="02000503020000020003" pitchFamily="2" charset="0"/>
            </a:endParaRPr>
          </a:p>
        </p:txBody>
      </p:sp>
      <p:sp>
        <p:nvSpPr>
          <p:cNvPr id="8" name="Heart 7">
            <a:extLst>
              <a:ext uri="{FF2B5EF4-FFF2-40B4-BE49-F238E27FC236}">
                <a16:creationId xmlns:a16="http://schemas.microsoft.com/office/drawing/2014/main" id="{6CD25BAD-30D3-071F-7A8A-60EFD9B8B7A6}"/>
              </a:ext>
            </a:extLst>
          </p:cNvPr>
          <p:cNvSpPr/>
          <p:nvPr/>
        </p:nvSpPr>
        <p:spPr>
          <a:xfrm>
            <a:off x="171278" y="5518160"/>
            <a:ext cx="3262339" cy="2884805"/>
          </a:xfrm>
          <a:prstGeom prst="heart">
            <a:avLst/>
          </a:prstGeom>
          <a:solidFill>
            <a:srgbClr val="FFFFFF"/>
          </a:solidFill>
          <a:ln w="25400" cap="flat">
            <a:solidFill>
              <a:schemeClr val="accent3">
                <a:lumMod val="50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ctr"/>
            <a:r>
              <a:rPr kumimoji="0" lang="en-US" sz="18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Third highest level of forest cover in Europe</a:t>
            </a:r>
          </a:p>
          <a:p>
            <a:pPr marL="0" marR="0" indent="0" algn="ctr"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endParaRPr>
          </a:p>
        </p:txBody>
      </p:sp>
      <p:sp>
        <p:nvSpPr>
          <p:cNvPr id="9" name="Oval 8">
            <a:extLst>
              <a:ext uri="{FF2B5EF4-FFF2-40B4-BE49-F238E27FC236}">
                <a16:creationId xmlns:a16="http://schemas.microsoft.com/office/drawing/2014/main" id="{CAF1BA3C-A525-6ABB-859C-8E610166A316}"/>
              </a:ext>
            </a:extLst>
          </p:cNvPr>
          <p:cNvSpPr/>
          <p:nvPr/>
        </p:nvSpPr>
        <p:spPr>
          <a:xfrm>
            <a:off x="1166198" y="8846038"/>
            <a:ext cx="1191212" cy="534484"/>
          </a:xfrm>
          <a:prstGeom prst="ellipse">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0" name="Picture 9">
            <a:extLst>
              <a:ext uri="{FF2B5EF4-FFF2-40B4-BE49-F238E27FC236}">
                <a16:creationId xmlns:a16="http://schemas.microsoft.com/office/drawing/2014/main" id="{CFAA00B0-61BA-3186-1CE1-243690ABE68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833292"/>
            <a:ext cx="3433617" cy="2334860"/>
          </a:xfrm>
          <a:prstGeom prst="rect">
            <a:avLst/>
          </a:prstGeom>
        </p:spPr>
      </p:pic>
    </p:spTree>
    <p:extLst>
      <p:ext uri="{BB962C8B-B14F-4D97-AF65-F5344CB8AC3E}">
        <p14:creationId xmlns:p14="http://schemas.microsoft.com/office/powerpoint/2010/main" val="3651306807"/>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28EB3-EFC8-0F93-9F91-8C45AABC6002}"/>
              </a:ext>
            </a:extLst>
          </p:cNvPr>
          <p:cNvSpPr txBox="1"/>
          <p:nvPr/>
        </p:nvSpPr>
        <p:spPr>
          <a:xfrm>
            <a:off x="-2689649" y="-4360752"/>
            <a:ext cx="82020"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rgbClr val="C00000"/>
                </a:solidFill>
                <a:effectLst/>
                <a:uFillTx/>
                <a:latin typeface="Avenir Book" panose="02000503020000020003" pitchFamily="2" charset="0"/>
                <a:sym typeface="Chalkboard"/>
              </a:rPr>
              <a:t>Agency</a:t>
            </a:r>
          </a:p>
        </p:txBody>
      </p:sp>
      <p:pic>
        <p:nvPicPr>
          <p:cNvPr id="14338" name="Picture 2" descr="Slovenia Flag Map ">
            <a:extLst>
              <a:ext uri="{FF2B5EF4-FFF2-40B4-BE49-F238E27FC236}">
                <a16:creationId xmlns:a16="http://schemas.microsoft.com/office/drawing/2014/main" id="{E2094986-6F56-C1BB-383B-932CE001835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99690" y="739805"/>
            <a:ext cx="1655034" cy="165503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5D36A64-75AA-F1C2-FFB9-A4549F7B99F0}"/>
              </a:ext>
            </a:extLst>
          </p:cNvPr>
          <p:cNvSpPr txBox="1"/>
          <p:nvPr/>
        </p:nvSpPr>
        <p:spPr>
          <a:xfrm>
            <a:off x="8294927" y="228417"/>
            <a:ext cx="4363374"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4000" dirty="0">
                <a:solidFill>
                  <a:srgbClr val="00B050"/>
                </a:solidFill>
                <a:latin typeface="Avenir Book" panose="02000503020000020003" pitchFamily="2" charset="0"/>
              </a:rPr>
              <a:t>Natural Capital</a:t>
            </a:r>
            <a:endParaRPr kumimoji="0" lang="en-US" sz="4000" b="0" i="0" u="none" strike="noStrike" cap="none" spc="0" normalizeH="0" baseline="0" dirty="0">
              <a:ln>
                <a:noFill/>
              </a:ln>
              <a:solidFill>
                <a:srgbClr val="00B050"/>
              </a:solidFill>
              <a:effectLst/>
              <a:uFillTx/>
              <a:latin typeface="Avenir Book" panose="02000503020000020003" pitchFamily="2" charset="0"/>
              <a:sym typeface="Chalkboard"/>
            </a:endParaRPr>
          </a:p>
        </p:txBody>
      </p:sp>
      <p:sp>
        <p:nvSpPr>
          <p:cNvPr id="5" name="TextBox 4">
            <a:extLst>
              <a:ext uri="{FF2B5EF4-FFF2-40B4-BE49-F238E27FC236}">
                <a16:creationId xmlns:a16="http://schemas.microsoft.com/office/drawing/2014/main" id="{066B4EF2-E3B1-7BBF-B61C-974F9FB550F2}"/>
              </a:ext>
            </a:extLst>
          </p:cNvPr>
          <p:cNvSpPr txBox="1"/>
          <p:nvPr/>
        </p:nvSpPr>
        <p:spPr>
          <a:xfrm>
            <a:off x="1929299" y="8875295"/>
            <a:ext cx="7890734" cy="2769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venir Book" panose="02000503020000020003" pitchFamily="2" charset="0"/>
              </a:rPr>
              <a:t>Source: OECD</a:t>
            </a:r>
          </a:p>
        </p:txBody>
      </p:sp>
      <p:pic>
        <p:nvPicPr>
          <p:cNvPr id="7" name="Picture 6">
            <a:extLst>
              <a:ext uri="{FF2B5EF4-FFF2-40B4-BE49-F238E27FC236}">
                <a16:creationId xmlns:a16="http://schemas.microsoft.com/office/drawing/2014/main" id="{82DDC43F-38F6-58B8-C9AB-8BEAF061F628}"/>
              </a:ext>
            </a:extLst>
          </p:cNvPr>
          <p:cNvPicPr>
            <a:picLocks noChangeAspect="1"/>
          </p:cNvPicPr>
          <p:nvPr/>
        </p:nvPicPr>
        <p:blipFill>
          <a:blip r:embed="rId3"/>
          <a:stretch>
            <a:fillRect/>
          </a:stretch>
        </p:blipFill>
        <p:spPr>
          <a:xfrm>
            <a:off x="662842" y="2972165"/>
            <a:ext cx="11679115" cy="3007665"/>
          </a:xfrm>
          <a:prstGeom prst="rect">
            <a:avLst/>
          </a:prstGeom>
        </p:spPr>
      </p:pic>
      <p:pic>
        <p:nvPicPr>
          <p:cNvPr id="9" name="Picture 8">
            <a:extLst>
              <a:ext uri="{FF2B5EF4-FFF2-40B4-BE49-F238E27FC236}">
                <a16:creationId xmlns:a16="http://schemas.microsoft.com/office/drawing/2014/main" id="{8855A31F-4738-39F9-8B13-DDECE99039D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9299" y="6065629"/>
            <a:ext cx="9597810" cy="2525739"/>
          </a:xfrm>
          <a:prstGeom prst="rect">
            <a:avLst/>
          </a:prstGeom>
        </p:spPr>
      </p:pic>
      <p:sp>
        <p:nvSpPr>
          <p:cNvPr id="10" name="Oval 9">
            <a:extLst>
              <a:ext uri="{FF2B5EF4-FFF2-40B4-BE49-F238E27FC236}">
                <a16:creationId xmlns:a16="http://schemas.microsoft.com/office/drawing/2014/main" id="{9BE35535-CB41-9F0A-6B6A-4D2FE7948D38}"/>
              </a:ext>
            </a:extLst>
          </p:cNvPr>
          <p:cNvSpPr/>
          <p:nvPr/>
        </p:nvSpPr>
        <p:spPr>
          <a:xfrm>
            <a:off x="4462222" y="2201804"/>
            <a:ext cx="1267073" cy="600362"/>
          </a:xfrm>
          <a:prstGeom prst="ellipse">
            <a:avLst/>
          </a:prstGeom>
          <a:noFill/>
          <a:ln w="25400" cap="flat">
            <a:solidFill>
              <a:schemeClr val="accent3">
                <a:lumMod val="75000"/>
              </a:schemeClr>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pic>
        <p:nvPicPr>
          <p:cNvPr id="12" name="Picture 11">
            <a:extLst>
              <a:ext uri="{FF2B5EF4-FFF2-40B4-BE49-F238E27FC236}">
                <a16:creationId xmlns:a16="http://schemas.microsoft.com/office/drawing/2014/main" id="{F8D95CC3-FAC3-6355-31A8-70AEFB729F3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96025" y="189058"/>
            <a:ext cx="3652284" cy="2483554"/>
          </a:xfrm>
          <a:prstGeom prst="rect">
            <a:avLst/>
          </a:prstGeom>
        </p:spPr>
      </p:pic>
      <p:sp>
        <p:nvSpPr>
          <p:cNvPr id="15" name="Shape 137">
            <a:extLst>
              <a:ext uri="{FF2B5EF4-FFF2-40B4-BE49-F238E27FC236}">
                <a16:creationId xmlns:a16="http://schemas.microsoft.com/office/drawing/2014/main" id="{981A72B8-0A4D-0365-CEC0-D832E0FC34B2}"/>
              </a:ext>
            </a:extLst>
          </p:cNvPr>
          <p:cNvSpPr>
            <a:spLocks noChangeArrowheads="1"/>
          </p:cNvSpPr>
          <p:nvPr/>
        </p:nvSpPr>
        <p:spPr bwMode="auto">
          <a:xfrm>
            <a:off x="8294927" y="950042"/>
            <a:ext cx="4604294" cy="159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wrap="square" lIns="72249" tIns="72249" rIns="72249" bIns="72249" anchor="ctr">
            <a:spAutoFit/>
          </a:bodyPr>
          <a:lstStyle/>
          <a:p>
            <a:pPr marL="180619" indent="-180619">
              <a:buSzPct val="125000"/>
              <a:buFontTx/>
              <a:buChar char="•"/>
            </a:pPr>
            <a:r>
              <a:rPr lang="en-US" sz="1564" dirty="0">
                <a:latin typeface="Avenir Book" panose="02000503020000020003" pitchFamily="2" charset="0"/>
              </a:rPr>
              <a:t>Ecological footprint</a:t>
            </a:r>
          </a:p>
          <a:p>
            <a:pPr marL="180619" indent="-180619">
              <a:buSzPct val="125000"/>
              <a:buFontTx/>
              <a:buChar char="•"/>
            </a:pPr>
            <a:r>
              <a:rPr lang="en-US" sz="1564" dirty="0">
                <a:latin typeface="Avenir Book" panose="02000503020000020003" pitchFamily="2" charset="0"/>
              </a:rPr>
              <a:t>Population density</a:t>
            </a:r>
          </a:p>
          <a:p>
            <a:pPr marL="180619" indent="-180619">
              <a:buSzPct val="125000"/>
              <a:buFontTx/>
              <a:buChar char="•"/>
            </a:pPr>
            <a:r>
              <a:rPr lang="en-US" sz="1564" dirty="0">
                <a:latin typeface="Avenir Book" panose="02000503020000020003" pitchFamily="2" charset="0"/>
              </a:rPr>
              <a:t>Sustainable food production</a:t>
            </a:r>
          </a:p>
          <a:p>
            <a:pPr marL="180619" indent="-180619">
              <a:buSzPct val="125000"/>
              <a:buFontTx/>
              <a:buChar char="•"/>
            </a:pPr>
            <a:r>
              <a:rPr lang="en-US" sz="1564" dirty="0">
                <a:latin typeface="Avenir Book" panose="02000503020000020003" pitchFamily="2" charset="0"/>
              </a:rPr>
              <a:t>Consumption and conservation</a:t>
            </a:r>
          </a:p>
          <a:p>
            <a:pPr marL="180619" indent="-180619">
              <a:buSzPct val="125000"/>
              <a:buFontTx/>
              <a:buChar char="•"/>
            </a:pPr>
            <a:r>
              <a:rPr lang="en-US" sz="1564" dirty="0">
                <a:latin typeface="Avenir Book" panose="02000503020000020003" pitchFamily="2" charset="0"/>
              </a:rPr>
              <a:t>Natural environment and ecosystem health</a:t>
            </a:r>
          </a:p>
          <a:p>
            <a:pPr marL="180619" indent="-180619">
              <a:buSzPct val="125000"/>
              <a:buFontTx/>
              <a:buChar char="•"/>
            </a:pPr>
            <a:r>
              <a:rPr lang="en-US" sz="1564" dirty="0">
                <a:latin typeface="Avenir Book" panose="02000503020000020003" pitchFamily="2" charset="0"/>
              </a:rPr>
              <a:t>Land (greenspace, forests, wetlands farmland)</a:t>
            </a:r>
          </a:p>
        </p:txBody>
      </p:sp>
    </p:spTree>
    <p:extLst>
      <p:ext uri="{BB962C8B-B14F-4D97-AF65-F5344CB8AC3E}">
        <p14:creationId xmlns:p14="http://schemas.microsoft.com/office/powerpoint/2010/main" val="3504538457"/>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ed flower with yellow center&#10;&#10;Description automatically generated with medium confidence">
            <a:extLst>
              <a:ext uri="{FF2B5EF4-FFF2-40B4-BE49-F238E27FC236}">
                <a16:creationId xmlns:a16="http://schemas.microsoft.com/office/drawing/2014/main" id="{C9C13F8B-03BD-855B-AEE0-AFB0CB06BB2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0" y="10"/>
            <a:ext cx="13004780" cy="9753590"/>
          </a:xfrm>
          <a:prstGeom prst="rect">
            <a:avLst/>
          </a:prstGeom>
          <a:noFill/>
          <a:effectLst>
            <a:outerShdw blurRad="1270000" dir="5400000" rotWithShape="0">
              <a:srgbClr val="000000">
                <a:alpha val="20000"/>
              </a:srgbClr>
            </a:outerShdw>
          </a:effectLst>
        </p:spPr>
      </p:pic>
      <p:sp>
        <p:nvSpPr>
          <p:cNvPr id="6" name="TextBox 5">
            <a:extLst>
              <a:ext uri="{FF2B5EF4-FFF2-40B4-BE49-F238E27FC236}">
                <a16:creationId xmlns:a16="http://schemas.microsoft.com/office/drawing/2014/main" id="{94F01CAB-90EB-0800-305F-CF7BC8A5B627}"/>
              </a:ext>
            </a:extLst>
          </p:cNvPr>
          <p:cNvSpPr txBox="1"/>
          <p:nvPr/>
        </p:nvSpPr>
        <p:spPr>
          <a:xfrm>
            <a:off x="4246536" y="7738794"/>
            <a:ext cx="480580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4000" b="0" i="0" u="none" strike="noStrike" cap="none" spc="0" normalizeH="0" baseline="0" dirty="0">
                <a:ln>
                  <a:noFill/>
                </a:ln>
                <a:solidFill>
                  <a:schemeClr val="bg1"/>
                </a:solidFill>
                <a:effectLst/>
                <a:uFillTx/>
                <a:latin typeface="Avenir Book" panose="02000503020000020003" pitchFamily="2" charset="0"/>
                <a:sym typeface="Chalkboard"/>
              </a:rPr>
              <a:t>Resilience = Flourish</a:t>
            </a:r>
          </a:p>
        </p:txBody>
      </p:sp>
    </p:spTree>
    <p:extLst>
      <p:ext uri="{BB962C8B-B14F-4D97-AF65-F5344CB8AC3E}">
        <p14:creationId xmlns:p14="http://schemas.microsoft.com/office/powerpoint/2010/main" val="43187202"/>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8" name="LRG_DSC00399.jpg" descr="LRG_DSC00399.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626517" y="-860"/>
            <a:ext cx="14233796" cy="9755001"/>
          </a:xfrm>
          <a:prstGeom prst="rect">
            <a:avLst/>
          </a:prstGeom>
          <a:ln w="12700">
            <a:miter lim="400000"/>
          </a:ln>
        </p:spPr>
      </p:pic>
      <p:sp>
        <p:nvSpPr>
          <p:cNvPr id="1009" name="We need new measures of progress that measure our happiness, joy and well-being."/>
          <p:cNvSpPr/>
          <p:nvPr/>
        </p:nvSpPr>
        <p:spPr>
          <a:xfrm>
            <a:off x="430345" y="626533"/>
            <a:ext cx="7514962" cy="2197101"/>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ctr" defTabSz="584200">
              <a:defRPr sz="40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lvl1pPr>
          </a:lstStyle>
          <a:p>
            <a:r>
              <a:t>We need new measures of progress that measure our happiness, joy and well-being.</a:t>
            </a:r>
          </a:p>
        </p:txBody>
      </p:sp>
      <p:sp>
        <p:nvSpPr>
          <p:cNvPr id="3" name="TextBox 2">
            <a:extLst>
              <a:ext uri="{FF2B5EF4-FFF2-40B4-BE49-F238E27FC236}">
                <a16:creationId xmlns:a16="http://schemas.microsoft.com/office/drawing/2014/main" id="{F499D413-63AE-6FFE-4FB7-7CE4986711D2}"/>
              </a:ext>
            </a:extLst>
          </p:cNvPr>
          <p:cNvSpPr txBox="1"/>
          <p:nvPr/>
        </p:nvSpPr>
        <p:spPr>
          <a:xfrm>
            <a:off x="6117956" y="8200247"/>
            <a:ext cx="7121470" cy="1384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r>
              <a:rPr lang="en-CA" sz="2800" dirty="0">
                <a:solidFill>
                  <a:schemeClr val="bg1"/>
                </a:solidFill>
                <a:latin typeface="Avenir Book" panose="02000503020000020003" pitchFamily="2" charset="0"/>
              </a:rPr>
              <a:t>Life is really simple, but we insist on making it complicated.</a:t>
            </a:r>
          </a:p>
          <a:p>
            <a:pPr algn="ctr"/>
            <a:r>
              <a:rPr lang="en-CA" sz="2800" i="1" dirty="0">
                <a:solidFill>
                  <a:schemeClr val="accent4">
                    <a:lumMod val="60000"/>
                    <a:lumOff val="40000"/>
                  </a:schemeClr>
                </a:solidFill>
                <a:latin typeface="Avenir Book" panose="02000503020000020003" pitchFamily="2" charset="0"/>
              </a:rPr>
              <a:t>Confucius</a:t>
            </a:r>
            <a:endParaRPr lang="en-CA" sz="2800" i="1" u="sng" dirty="0">
              <a:solidFill>
                <a:schemeClr val="accent4">
                  <a:lumMod val="60000"/>
                  <a:lumOff val="40000"/>
                </a:schemeClr>
              </a:solidFill>
              <a:latin typeface="Avenir Book" panose="02000503020000020003" pitchFamily="2" charset="0"/>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 name="kuznets.png" descr="kuznets.png"/>
          <p:cNvPicPr>
            <a:picLocks noChangeAspect="1"/>
          </p:cNvPicPr>
          <p:nvPr/>
        </p:nvPicPr>
        <p:blipFill>
          <a:blip r:embed="rId2"/>
          <a:stretch>
            <a:fillRect/>
          </a:stretch>
        </p:blipFill>
        <p:spPr>
          <a:xfrm>
            <a:off x="1981200" y="363480"/>
            <a:ext cx="2057400" cy="2882901"/>
          </a:xfrm>
          <a:prstGeom prst="rect">
            <a:avLst/>
          </a:prstGeom>
          <a:ln w="12700">
            <a:miter lim="400000"/>
          </a:ln>
        </p:spPr>
      </p:pic>
      <p:pic>
        <p:nvPicPr>
          <p:cNvPr id="706" name="droppedImage.pdf" descr="droppedImage.pdf"/>
          <p:cNvPicPr>
            <a:picLocks noChangeAspect="1"/>
          </p:cNvPicPr>
          <p:nvPr/>
        </p:nvPicPr>
        <p:blipFill>
          <a:blip r:embed="rId3"/>
          <a:stretch>
            <a:fillRect/>
          </a:stretch>
        </p:blipFill>
        <p:spPr>
          <a:xfrm>
            <a:off x="1504950" y="3390900"/>
            <a:ext cx="11341100" cy="7444772"/>
          </a:xfrm>
          <a:prstGeom prst="rect">
            <a:avLst/>
          </a:prstGeom>
          <a:ln w="12700">
            <a:miter lim="400000"/>
          </a:ln>
        </p:spPr>
      </p:pic>
      <p:sp>
        <p:nvSpPr>
          <p:cNvPr id="707" name="Rounded Rectangle"/>
          <p:cNvSpPr/>
          <p:nvPr/>
        </p:nvSpPr>
        <p:spPr>
          <a:xfrm>
            <a:off x="11410246" y="4395663"/>
            <a:ext cx="906514" cy="962274"/>
          </a:xfrm>
          <a:prstGeom prst="roundRect">
            <a:avLst>
              <a:gd name="adj" fmla="val 15923"/>
            </a:avLst>
          </a:prstGeom>
          <a:solidFill>
            <a:srgbClr val="FFFFFF"/>
          </a:solidFill>
          <a:ln w="12700">
            <a:miter lim="400000"/>
          </a:ln>
        </p:spPr>
        <p:txBody>
          <a:bodyPr lIns="50800" tIns="50800" rIns="50800" bIns="50800" anchor="ctr"/>
          <a:lstStyle/>
          <a:p>
            <a:pPr algn="ctr" defTabSz="584200">
              <a:defRPr sz="4000">
                <a:solidFill>
                  <a:srgbClr val="FFFFFF"/>
                </a:solidFill>
                <a:effectLst>
                  <a:outerShdw blurRad="38100" dist="12700" dir="5400000" rotWithShape="0">
                    <a:srgbClr val="000000">
                      <a:alpha val="50000"/>
                    </a:srgbClr>
                  </a:outerShdw>
                </a:effectLst>
                <a:latin typeface="+mj-lt"/>
                <a:ea typeface="+mj-ea"/>
                <a:cs typeface="+mj-cs"/>
                <a:sym typeface="Gill Sans"/>
              </a:defRPr>
            </a:pPr>
            <a:endParaRPr/>
          </a:p>
        </p:txBody>
      </p:sp>
      <p:pic>
        <p:nvPicPr>
          <p:cNvPr id="708" name="droppedImage.pdf" descr="droppedImage.pdf"/>
          <p:cNvPicPr>
            <a:picLocks noChangeAspect="1"/>
          </p:cNvPicPr>
          <p:nvPr/>
        </p:nvPicPr>
        <p:blipFill>
          <a:blip r:embed="rId4"/>
          <a:stretch>
            <a:fillRect/>
          </a:stretch>
        </p:blipFill>
        <p:spPr>
          <a:xfrm>
            <a:off x="4761962" y="-82006"/>
            <a:ext cx="5708378" cy="3773873"/>
          </a:xfrm>
          <a:prstGeom prst="rect">
            <a:avLst/>
          </a:prstGeom>
          <a:ln w="12700">
            <a:miter lim="400000"/>
          </a:ln>
        </p:spPr>
      </p:pic>
    </p:spTree>
    <p:extLst>
      <p:ext uri="{BB962C8B-B14F-4D97-AF65-F5344CB8AC3E}">
        <p14:creationId xmlns:p14="http://schemas.microsoft.com/office/powerpoint/2010/main" val="1052375490"/>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599" y="0"/>
            <a:ext cx="12801601" cy="9601202"/>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 name="Image" descr="Image"/>
          <p:cNvPicPr>
            <a:picLocks noChangeAspect="1"/>
          </p:cNvPicPr>
          <p:nvPr/>
        </p:nvPicPr>
        <p:blipFill>
          <a:blip r:embed="rId2"/>
          <a:stretch>
            <a:fillRect/>
          </a:stretch>
        </p:blipFill>
        <p:spPr>
          <a:xfrm>
            <a:off x="416369" y="426577"/>
            <a:ext cx="11867262" cy="8900446"/>
          </a:xfrm>
          <a:prstGeom prst="rect">
            <a:avLst/>
          </a:prstGeom>
          <a:ln w="12700">
            <a:miter lim="400000"/>
          </a:ln>
        </p:spPr>
      </p:pic>
    </p:spTree>
    <p:extLst>
      <p:ext uri="{BB962C8B-B14F-4D97-AF65-F5344CB8AC3E}">
        <p14:creationId xmlns:p14="http://schemas.microsoft.com/office/powerpoint/2010/main" val="12457213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 name="Image" descr="Image"/>
          <p:cNvPicPr>
            <a:picLocks noChangeAspect="1"/>
          </p:cNvPicPr>
          <p:nvPr/>
        </p:nvPicPr>
        <p:blipFill>
          <a:blip r:embed="rId2"/>
          <a:stretch>
            <a:fillRect/>
          </a:stretch>
        </p:blipFill>
        <p:spPr>
          <a:xfrm>
            <a:off x="670559" y="647862"/>
            <a:ext cx="11663682" cy="8457876"/>
          </a:xfrm>
          <a:prstGeom prst="rect">
            <a:avLst/>
          </a:prstGeom>
          <a:ln w="12700">
            <a:miter lim="400000"/>
          </a:ln>
        </p:spPr>
      </p:pic>
      <p:sp>
        <p:nvSpPr>
          <p:cNvPr id="335" name="US real GDP per capita"/>
          <p:cNvSpPr txBox="1"/>
          <p:nvPr/>
        </p:nvSpPr>
        <p:spPr>
          <a:xfrm>
            <a:off x="3847351" y="5949309"/>
            <a:ext cx="1978356" cy="317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a:lvl1pPr>
          </a:lstStyle>
          <a:p>
            <a:r>
              <a:t>US real GDP per capita</a:t>
            </a:r>
          </a:p>
        </p:txBody>
      </p:sp>
      <p:sp>
        <p:nvSpPr>
          <p:cNvPr id="336" name="US real GDP…"/>
          <p:cNvSpPr txBox="1"/>
          <p:nvPr/>
        </p:nvSpPr>
        <p:spPr>
          <a:xfrm>
            <a:off x="8035993" y="2063012"/>
            <a:ext cx="1803579"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400"/>
            </a:pPr>
            <a:r>
              <a:t>US real GDP </a:t>
            </a:r>
          </a:p>
          <a:p>
            <a:pPr>
              <a:defRPr sz="1400"/>
            </a:pPr>
            <a:r>
              <a:t>per employed worker</a:t>
            </a:r>
          </a:p>
        </p:txBody>
      </p:sp>
      <p:sp>
        <p:nvSpPr>
          <p:cNvPr id="337" name="US Genuine Progress Index…"/>
          <p:cNvSpPr txBox="1"/>
          <p:nvPr/>
        </p:nvSpPr>
        <p:spPr>
          <a:xfrm>
            <a:off x="7536591" y="6467892"/>
            <a:ext cx="2370583" cy="533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1400"/>
            </a:pPr>
            <a:r>
              <a:t>US Genuine Progress Index</a:t>
            </a:r>
          </a:p>
          <a:p>
            <a:pPr>
              <a:defRPr sz="1400"/>
            </a:pPr>
            <a:r>
              <a:t>per capita</a:t>
            </a:r>
          </a:p>
        </p:txBody>
      </p:sp>
      <p:sp>
        <p:nvSpPr>
          <p:cNvPr id="338" name="US median household income"/>
          <p:cNvSpPr txBox="1"/>
          <p:nvPr/>
        </p:nvSpPr>
        <p:spPr>
          <a:xfrm>
            <a:off x="6259051" y="4856677"/>
            <a:ext cx="2505533" cy="3175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400"/>
            </a:lvl1pPr>
          </a:lstStyle>
          <a:p>
            <a:r>
              <a:t>US median household income</a:t>
            </a:r>
          </a:p>
        </p:txBody>
      </p:sp>
      <p:sp>
        <p:nvSpPr>
          <p:cNvPr id="339" name="A rising tide of US GDP has not benefited the majority"/>
          <p:cNvSpPr txBox="1"/>
          <p:nvPr/>
        </p:nvSpPr>
        <p:spPr>
          <a:xfrm>
            <a:off x="853520" y="83605"/>
            <a:ext cx="11751615"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chemeClr val="accent5"/>
                </a:solidFill>
              </a:defRPr>
            </a:lvl1pPr>
          </a:lstStyle>
          <a:p>
            <a:r>
              <a:rPr dirty="0">
                <a:latin typeface="Avenir Book" panose="02000503020000020003" pitchFamily="2" charset="0"/>
              </a:rPr>
              <a:t>A rising tide of US GDP has not benefited the majority</a:t>
            </a:r>
            <a:r>
              <a:rPr lang="en-US" dirty="0">
                <a:latin typeface="Avenir Book" panose="02000503020000020003" pitchFamily="2" charset="0"/>
              </a:rPr>
              <a:t> of Americans</a:t>
            </a:r>
            <a:endParaRPr dirty="0">
              <a:latin typeface="Avenir Book" panose="02000503020000020003" pitchFamily="2" charset="0"/>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1" name="Image" descr="Image"/>
          <p:cNvPicPr>
            <a:picLocks noChangeAspect="1"/>
          </p:cNvPicPr>
          <p:nvPr/>
        </p:nvPicPr>
        <p:blipFill>
          <a:blip r:embed="rId2"/>
          <a:stretch>
            <a:fillRect/>
          </a:stretch>
        </p:blipFill>
        <p:spPr>
          <a:xfrm>
            <a:off x="1016505" y="898724"/>
            <a:ext cx="10971789" cy="7956152"/>
          </a:xfrm>
          <a:prstGeom prst="rect">
            <a:avLst/>
          </a:prstGeom>
          <a:ln w="12700">
            <a:miter lim="400000"/>
          </a:ln>
        </p:spPr>
      </p:pic>
      <p:sp>
        <p:nvSpPr>
          <p:cNvPr id="342" name="US total debts per capita"/>
          <p:cNvSpPr txBox="1"/>
          <p:nvPr/>
        </p:nvSpPr>
        <p:spPr>
          <a:xfrm>
            <a:off x="10379400" y="1098812"/>
            <a:ext cx="2386698" cy="1118255"/>
          </a:xfrm>
          <a:prstGeom prst="rect">
            <a:avLst/>
          </a:prstGeom>
          <a:solidFill>
            <a:schemeClr val="accent4">
              <a:lumMod val="20000"/>
              <a:lumOff val="80000"/>
            </a:schemeClr>
          </a:solidFill>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defRPr sz="1400"/>
            </a:lvl1pPr>
          </a:lstStyle>
          <a:p>
            <a:pPr algn="ctr"/>
            <a:r>
              <a:rPr b="1" dirty="0">
                <a:latin typeface="Avenir Book" panose="02000503020000020003" pitchFamily="2" charset="0"/>
              </a:rPr>
              <a:t>US total </a:t>
            </a:r>
            <a:r>
              <a:rPr lang="en-US" b="1" dirty="0">
                <a:latin typeface="Avenir Book" panose="02000503020000020003" pitchFamily="2" charset="0"/>
              </a:rPr>
              <a:t>debt outstanding 2022 = $91.56 trillion</a:t>
            </a:r>
            <a:br>
              <a:rPr lang="en-US" b="1" dirty="0">
                <a:latin typeface="Avenir Book" panose="02000503020000020003" pitchFamily="2" charset="0"/>
              </a:rPr>
            </a:br>
            <a:r>
              <a:rPr lang="en-US" sz="1200" b="1" dirty="0">
                <a:latin typeface="Avenir Book" panose="02000503020000020003" pitchFamily="2" charset="0"/>
              </a:rPr>
              <a:t>$26 trillion (government)</a:t>
            </a:r>
          </a:p>
          <a:p>
            <a:pPr algn="ctr"/>
            <a:r>
              <a:rPr lang="en-US" sz="1200" b="1" dirty="0">
                <a:latin typeface="Avenir Book" panose="02000503020000020003" pitchFamily="2" charset="0"/>
              </a:rPr>
              <a:t>$19.5 trillion (business)</a:t>
            </a:r>
          </a:p>
          <a:p>
            <a:pPr algn="ctr"/>
            <a:r>
              <a:rPr lang="en-US" sz="1200" b="1" dirty="0">
                <a:latin typeface="Avenir Book" panose="02000503020000020003" pitchFamily="2" charset="0"/>
              </a:rPr>
              <a:t>$18.6 trillion (household)</a:t>
            </a:r>
            <a:endParaRPr sz="1200" b="1" dirty="0">
              <a:latin typeface="Avenir Book" panose="02000503020000020003" pitchFamily="2" charset="0"/>
            </a:endParaRPr>
          </a:p>
        </p:txBody>
      </p:sp>
      <p:sp>
        <p:nvSpPr>
          <p:cNvPr id="343" name="US median household income"/>
          <p:cNvSpPr txBox="1"/>
          <p:nvPr/>
        </p:nvSpPr>
        <p:spPr>
          <a:xfrm>
            <a:off x="7446790" y="6347242"/>
            <a:ext cx="2505533" cy="317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400"/>
            </a:lvl1pPr>
          </a:lstStyle>
          <a:p>
            <a:r>
              <a:rPr dirty="0">
                <a:latin typeface="Avenir Book" panose="02000503020000020003" pitchFamily="2" charset="0"/>
              </a:rPr>
              <a:t>US median household income</a:t>
            </a:r>
          </a:p>
        </p:txBody>
      </p:sp>
      <p:sp>
        <p:nvSpPr>
          <p:cNvPr id="344" name="US GDP per capita"/>
          <p:cNvSpPr txBox="1"/>
          <p:nvPr/>
        </p:nvSpPr>
        <p:spPr>
          <a:xfrm>
            <a:off x="8864268" y="7030369"/>
            <a:ext cx="1635736" cy="317501"/>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1400"/>
            </a:lvl1pPr>
          </a:lstStyle>
          <a:p>
            <a:r>
              <a:rPr dirty="0">
                <a:latin typeface="Avenir Book" panose="02000503020000020003" pitchFamily="2" charset="0"/>
              </a:rPr>
              <a:t>US GDP per capita</a:t>
            </a:r>
          </a:p>
        </p:txBody>
      </p:sp>
      <p:sp>
        <p:nvSpPr>
          <p:cNvPr id="345" name="For every $1.00 of income earned by American households, $0.53 will be spent on hidden interest charges on $68 trillion of outstanding debt money."/>
          <p:cNvSpPr txBox="1">
            <a:spLocks noGrp="1"/>
          </p:cNvSpPr>
          <p:nvPr>
            <p:ph type="title" idx="4294967295"/>
          </p:nvPr>
        </p:nvSpPr>
        <p:spPr>
          <a:xfrm>
            <a:off x="2896305" y="2772476"/>
            <a:ext cx="4550485" cy="1452563"/>
          </a:xfrm>
          <a:prstGeom prst="rect">
            <a:avLst/>
          </a:prstGeom>
        </p:spPr>
        <p:txBody>
          <a:bodyPr lIns="48767" tIns="48767" rIns="48767" bIns="48767" anchor="b">
            <a:normAutofit fontScale="90000"/>
          </a:bodyPr>
          <a:lstStyle>
            <a:lvl1pPr defTabSz="520192">
              <a:lnSpc>
                <a:spcPct val="90000"/>
              </a:lnSpc>
              <a:defRPr sz="2720">
                <a:latin typeface="Calibri Light"/>
                <a:ea typeface="Calibri Light"/>
                <a:cs typeface="Calibri Light"/>
                <a:sym typeface="Calibri Light"/>
              </a:defRPr>
            </a:lvl1pPr>
          </a:lstStyle>
          <a:p>
            <a:pPr algn="ctr"/>
            <a:r>
              <a:rPr dirty="0"/>
              <a:t>For every $1.00 of </a:t>
            </a:r>
            <a:r>
              <a:rPr lang="en-US" dirty="0"/>
              <a:t>American household </a:t>
            </a:r>
            <a:r>
              <a:rPr dirty="0"/>
              <a:t>income, $0.</a:t>
            </a:r>
            <a:r>
              <a:rPr lang="en-US" dirty="0"/>
              <a:t>44</a:t>
            </a:r>
            <a:r>
              <a:rPr dirty="0"/>
              <a:t> will be spent on hidden interest charges on $</a:t>
            </a:r>
            <a:r>
              <a:rPr lang="en-US" dirty="0"/>
              <a:t>91.6 </a:t>
            </a:r>
            <a:r>
              <a:rPr dirty="0"/>
              <a:t> trillion of outstanding debt money.</a:t>
            </a:r>
          </a:p>
        </p:txBody>
      </p:sp>
      <p:sp>
        <p:nvSpPr>
          <p:cNvPr id="347" name="Is this the cancer stage of capitalism?"/>
          <p:cNvSpPr txBox="1"/>
          <p:nvPr/>
        </p:nvSpPr>
        <p:spPr>
          <a:xfrm>
            <a:off x="3850504" y="250969"/>
            <a:ext cx="4243149" cy="56425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defRPr sz="3000">
                <a:solidFill>
                  <a:schemeClr val="accent5"/>
                </a:solidFill>
              </a:defRPr>
            </a:lvl1pPr>
          </a:lstStyle>
          <a:p>
            <a:r>
              <a:rPr lang="en-US" dirty="0">
                <a:latin typeface="Avenir Book" panose="02000503020000020003" pitchFamily="2" charset="0"/>
              </a:rPr>
              <a:t>The hidden cost of debt</a:t>
            </a:r>
            <a:endParaRPr dirty="0">
              <a:latin typeface="Avenir Book" panose="02000503020000020003" pitchFamily="2" charset="0"/>
            </a:endParaRPr>
          </a:p>
        </p:txBody>
      </p:sp>
      <p:sp>
        <p:nvSpPr>
          <p:cNvPr id="2" name="TextBox 1">
            <a:extLst>
              <a:ext uri="{FF2B5EF4-FFF2-40B4-BE49-F238E27FC236}">
                <a16:creationId xmlns:a16="http://schemas.microsoft.com/office/drawing/2014/main" id="{FA6681CA-817A-F52F-368B-69504E57FC30}"/>
              </a:ext>
            </a:extLst>
          </p:cNvPr>
          <p:cNvSpPr txBox="1"/>
          <p:nvPr/>
        </p:nvSpPr>
        <p:spPr>
          <a:xfrm>
            <a:off x="2380832" y="5199224"/>
            <a:ext cx="370163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C00000"/>
                </a:solidFill>
                <a:effectLst/>
                <a:uFillTx/>
                <a:latin typeface="Avenir Book" panose="02000503020000020003" pitchFamily="2" charset="0"/>
                <a:sym typeface="Chalkboard"/>
              </a:rPr>
              <a:t>Debt money and the hidden impact of debt charges in the economy is the most significant missing element of the UN SDGs</a:t>
            </a:r>
          </a:p>
        </p:txBody>
      </p:sp>
      <p:sp>
        <p:nvSpPr>
          <p:cNvPr id="5" name="TextBox 4">
            <a:extLst>
              <a:ext uri="{FF2B5EF4-FFF2-40B4-BE49-F238E27FC236}">
                <a16:creationId xmlns:a16="http://schemas.microsoft.com/office/drawing/2014/main" id="{BDDCBC36-EA11-93FA-2998-BB315502C538}"/>
              </a:ext>
            </a:extLst>
          </p:cNvPr>
          <p:cNvSpPr txBox="1"/>
          <p:nvPr/>
        </p:nvSpPr>
        <p:spPr>
          <a:xfrm>
            <a:off x="10817235" y="5435186"/>
            <a:ext cx="1511028" cy="738664"/>
          </a:xfrm>
          <a:prstGeom prst="rect">
            <a:avLst/>
          </a:prstGeom>
          <a:solidFill>
            <a:schemeClr val="accent5">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0000"/>
                </a:solidFill>
                <a:effectLst/>
                <a:uFillTx/>
                <a:latin typeface="Avenir Book" panose="02000503020000020003" pitchFamily="2" charset="0"/>
                <a:sym typeface="Chalkboard"/>
              </a:rPr>
              <a:t>Interest costs represent 20% of US GDP</a:t>
            </a:r>
          </a:p>
        </p:txBody>
      </p:sp>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ody of water with trees around it&#10;&#10;Description automatically generated with medium confidence">
            <a:extLst>
              <a:ext uri="{FF2B5EF4-FFF2-40B4-BE49-F238E27FC236}">
                <a16:creationId xmlns:a16="http://schemas.microsoft.com/office/drawing/2014/main" id="{D03B7A01-458D-8DBF-059F-A99FC9CD99C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798" name="What is happiness?"/>
          <p:cNvSpPr txBox="1">
            <a:spLocks noGrp="1"/>
          </p:cNvSpPr>
          <p:nvPr>
            <p:ph type="title" idx="4294967295"/>
          </p:nvPr>
        </p:nvSpPr>
        <p:spPr>
          <a:xfrm>
            <a:off x="1270000" y="8161338"/>
            <a:ext cx="10464800" cy="1017587"/>
          </a:xfrm>
          <a:solidFill>
            <a:schemeClr val="accent3">
              <a:lumMod val="40000"/>
              <a:lumOff val="60000"/>
              <a:alpha val="62202"/>
            </a:schemeClr>
          </a:solidFill>
        </p:spPr>
        <p:txBody>
          <a:bodyPr anchor="b">
            <a:normAutofit fontScale="90000"/>
          </a:bodyPr>
          <a:lstStyle>
            <a:lvl1pPr>
              <a:defRPr>
                <a:latin typeface="Avenir Book"/>
                <a:ea typeface="Avenir Book"/>
                <a:cs typeface="Avenir Book"/>
                <a:sym typeface="Avenir Book"/>
              </a:defRPr>
            </a:lvl1pPr>
          </a:lstStyle>
          <a:p>
            <a:pPr algn="ctr"/>
            <a:r>
              <a:rPr lang="en-CA" sz="6200" dirty="0">
                <a:solidFill>
                  <a:srgbClr val="002060"/>
                </a:solidFill>
              </a:rPr>
              <a:t>What is happiness?</a:t>
            </a:r>
          </a:p>
        </p:txBody>
      </p:sp>
    </p:spTree>
    <p:extLst>
      <p:ext uri="{BB962C8B-B14F-4D97-AF65-F5344CB8AC3E}">
        <p14:creationId xmlns:p14="http://schemas.microsoft.com/office/powerpoint/2010/main" val="1821752358"/>
      </p:ext>
    </p:extLst>
  </p:cSld>
  <p:clrMapOvr>
    <a:masterClrMapping/>
  </p:clrMapOvr>
  <p:transition spd="med" advTm="2807"/>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 name="Title"/>
          <p:cNvSpPr txBox="1">
            <a:spLocks noGrp="1"/>
          </p:cNvSpPr>
          <p:nvPr>
            <p:ph type="title"/>
          </p:nvPr>
        </p:nvSpPr>
        <p:spPr>
          <a:prstGeom prst="rect">
            <a:avLst/>
          </a:prstGeom>
        </p:spPr>
        <p:txBody>
          <a:bodyPr/>
          <a:lstStyle/>
          <a:p>
            <a:pPr>
              <a:spcBef>
                <a:spcPts val="200"/>
              </a:spcBef>
            </a:pPr>
            <a:endParaRPr/>
          </a:p>
        </p:txBody>
      </p:sp>
      <p:sp>
        <p:nvSpPr>
          <p:cNvPr id="697" name="on the purpose of an economy…"/>
          <p:cNvSpPr txBox="1">
            <a:spLocks noGrp="1"/>
          </p:cNvSpPr>
          <p:nvPr>
            <p:ph type="body" idx="1"/>
          </p:nvPr>
        </p:nvSpPr>
        <p:spPr>
          <a:prstGeom prst="rect">
            <a:avLst/>
          </a:prstGeom>
        </p:spPr>
        <p:txBody>
          <a:bodyPr/>
          <a:lstStyle/>
          <a:p>
            <a:pPr marL="342900" indent="-342900">
              <a:lnSpc>
                <a:spcPts val="2900"/>
              </a:lnSpc>
              <a:spcBef>
                <a:spcPts val="0"/>
              </a:spcBef>
              <a:buSzTx/>
              <a:buNone/>
              <a:tabLst>
                <a:tab pos="342900" algn="l"/>
                <a:tab pos="914400" algn="l"/>
                <a:tab pos="1828800" algn="l"/>
                <a:tab pos="2743200" algn="l"/>
                <a:tab pos="3657600" algn="l"/>
                <a:tab pos="4572000" algn="l"/>
              </a:tabLst>
              <a:defRPr sz="2800">
                <a:latin typeface="Optima"/>
                <a:ea typeface="Optima"/>
                <a:cs typeface="Optima"/>
                <a:sym typeface="Optima"/>
              </a:defRPr>
            </a:pPr>
            <a:endParaRPr/>
          </a:p>
          <a:p>
            <a:pPr marL="0" indent="0">
              <a:lnSpc>
                <a:spcPts val="2500"/>
              </a:lnSpc>
              <a:spcBef>
                <a:spcPts val="600"/>
              </a:spcBef>
              <a:buSzTx/>
              <a:buNone/>
              <a:tabLst>
                <a:tab pos="342900" algn="l"/>
                <a:tab pos="914400" algn="l"/>
                <a:tab pos="1828800" algn="l"/>
                <a:tab pos="2743200" algn="l"/>
                <a:tab pos="3657600" algn="l"/>
                <a:tab pos="4572000" algn="l"/>
              </a:tabLst>
              <a:defRPr sz="2400">
                <a:solidFill>
                  <a:srgbClr val="FFE96B"/>
                </a:solidFill>
                <a:latin typeface="Optima"/>
                <a:ea typeface="Optima"/>
                <a:cs typeface="Optima"/>
                <a:sym typeface="Optima"/>
              </a:defRPr>
            </a:pPr>
            <a:r>
              <a:t>on the purpose of an economy</a:t>
            </a:r>
          </a:p>
          <a:p>
            <a:pPr marL="0" indent="0">
              <a:lnSpc>
                <a:spcPts val="2000"/>
              </a:lnSpc>
              <a:spcBef>
                <a:spcPts val="600"/>
              </a:spcBef>
              <a:buSzTx/>
              <a:buNone/>
              <a:tabLst>
                <a:tab pos="342900" algn="l"/>
                <a:tab pos="914400" algn="l"/>
                <a:tab pos="1828800" algn="l"/>
                <a:tab pos="2743200" algn="l"/>
                <a:tab pos="3657600" algn="l"/>
                <a:tab pos="4572000" algn="l"/>
              </a:tabLst>
              <a:defRPr sz="2000">
                <a:latin typeface="Optima"/>
                <a:ea typeface="Optima"/>
                <a:cs typeface="Optima"/>
                <a:sym typeface="Optima"/>
              </a:defRPr>
            </a:pPr>
            <a:endParaRPr/>
          </a:p>
          <a:p>
            <a:pPr marL="0" indent="0">
              <a:lnSpc>
                <a:spcPts val="2000"/>
              </a:lnSpc>
              <a:spcBef>
                <a:spcPts val="600"/>
              </a:spcBef>
              <a:buSzTx/>
              <a:buNone/>
              <a:tabLst>
                <a:tab pos="342900" algn="l"/>
                <a:tab pos="914400" algn="l"/>
                <a:tab pos="1828800" algn="l"/>
                <a:tab pos="2743200" algn="l"/>
                <a:tab pos="3657600" algn="l"/>
                <a:tab pos="4572000" algn="l"/>
              </a:tabLst>
              <a:defRPr sz="2000">
                <a:latin typeface="Optima"/>
                <a:ea typeface="Optima"/>
                <a:cs typeface="Optima"/>
                <a:sym typeface="Optima"/>
              </a:defRPr>
            </a:pPr>
            <a:r>
              <a:t> (based on Aristotle’s teachings)</a:t>
            </a:r>
          </a:p>
          <a:p>
            <a:pPr marL="0" indent="0">
              <a:lnSpc>
                <a:spcPts val="2000"/>
              </a:lnSpc>
              <a:spcBef>
                <a:spcPts val="600"/>
              </a:spcBef>
              <a:buSzTx/>
              <a:buNone/>
              <a:tabLst>
                <a:tab pos="342900" algn="l"/>
                <a:tab pos="914400" algn="l"/>
                <a:tab pos="1828800" algn="l"/>
                <a:tab pos="2743200" algn="l"/>
                <a:tab pos="3657600" algn="l"/>
                <a:tab pos="4572000" algn="l"/>
              </a:tabLst>
              <a:defRPr sz="2000">
                <a:latin typeface="Optima"/>
                <a:ea typeface="Optima"/>
                <a:cs typeface="Optima"/>
                <a:sym typeface="Optima"/>
              </a:defRPr>
            </a:pPr>
            <a:r>
              <a:t>Economics is the science that studies the component cells of the state, that is families, and their interrelationships and their conditions of existence. </a:t>
            </a:r>
          </a:p>
          <a:p>
            <a:pPr marL="0" indent="0">
              <a:lnSpc>
                <a:spcPts val="2000"/>
              </a:lnSpc>
              <a:spcBef>
                <a:spcPts val="600"/>
              </a:spcBef>
              <a:buSzTx/>
              <a:buNone/>
              <a:tabLst>
                <a:tab pos="342900" algn="l"/>
                <a:tab pos="914400" algn="l"/>
                <a:tab pos="1828800" algn="l"/>
                <a:tab pos="2743200" algn="l"/>
                <a:tab pos="3657600" algn="l"/>
                <a:tab pos="4572000" algn="l"/>
              </a:tabLst>
              <a:defRPr sz="2000">
                <a:latin typeface="Optima"/>
                <a:ea typeface="Optima"/>
                <a:cs typeface="Optima"/>
                <a:sym typeface="Optima"/>
              </a:defRPr>
            </a:pPr>
            <a:endParaRPr/>
          </a:p>
          <a:p>
            <a:pPr marL="0" indent="0">
              <a:lnSpc>
                <a:spcPts val="2000"/>
              </a:lnSpc>
              <a:spcBef>
                <a:spcPts val="600"/>
              </a:spcBef>
              <a:buSzTx/>
              <a:buNone/>
              <a:tabLst>
                <a:tab pos="342900" algn="l"/>
                <a:tab pos="914400" algn="l"/>
                <a:tab pos="1828800" algn="l"/>
                <a:tab pos="2743200" algn="l"/>
                <a:tab pos="3657600" algn="l"/>
                <a:tab pos="4572000" algn="l"/>
              </a:tabLst>
              <a:defRPr sz="2000">
                <a:solidFill>
                  <a:srgbClr val="E5FEFC"/>
                </a:solidFill>
                <a:latin typeface="Optima"/>
                <a:ea typeface="Optima"/>
                <a:cs typeface="Optima"/>
                <a:sym typeface="Optima"/>
              </a:defRPr>
            </a:pPr>
            <a:r>
              <a:t>He condemned, as a sin, individual efforts to achieve a continuous and unlimited increase in material wealth which modern society applaud as a quality.</a:t>
            </a:r>
          </a:p>
        </p:txBody>
      </p:sp>
      <p:pic>
        <p:nvPicPr>
          <p:cNvPr id="698" name="IMG_0022.jpg" descr="IMG_0022.jpg"/>
          <p:cNvPicPr>
            <a:picLocks noChangeAspect="1"/>
          </p:cNvPicPr>
          <p:nvPr/>
        </p:nvPicPr>
        <p:blipFill>
          <a:blip r:embed="rId2"/>
          <a:stretch>
            <a:fillRect/>
          </a:stretch>
        </p:blipFill>
        <p:spPr>
          <a:xfrm>
            <a:off x="0" y="-4140200"/>
            <a:ext cx="13004800" cy="17335500"/>
          </a:xfrm>
          <a:prstGeom prst="rect">
            <a:avLst/>
          </a:prstGeom>
          <a:ln w="12700">
            <a:miter lim="400000"/>
          </a:ln>
        </p:spPr>
      </p:pic>
      <p:sp>
        <p:nvSpPr>
          <p:cNvPr id="699" name="Happiness…"/>
          <p:cNvSpPr txBox="1"/>
          <p:nvPr/>
        </p:nvSpPr>
        <p:spPr>
          <a:xfrm>
            <a:off x="-34779" y="2172554"/>
            <a:ext cx="4579415" cy="197917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gn="ctr">
              <a:lnSpc>
                <a:spcPts val="8500"/>
              </a:lnSpc>
              <a:tabLst>
                <a:tab pos="914400" algn="l"/>
                <a:tab pos="1828800" algn="l"/>
                <a:tab pos="2743200" algn="l"/>
              </a:tabLst>
              <a:defRPr sz="7100">
                <a:solidFill>
                  <a:srgbClr val="FFFC41"/>
                </a:solidFill>
                <a:latin typeface="Optima"/>
                <a:ea typeface="Optima"/>
                <a:cs typeface="Optima"/>
                <a:sym typeface="Optima"/>
              </a:defRPr>
            </a:pPr>
            <a:r>
              <a:t>Happiness</a:t>
            </a:r>
          </a:p>
          <a:p>
            <a:pPr algn="ctr">
              <a:lnSpc>
                <a:spcPts val="2600"/>
              </a:lnSpc>
              <a:tabLst>
                <a:tab pos="914400" algn="l"/>
                <a:tab pos="1828800" algn="l"/>
                <a:tab pos="2743200" algn="l"/>
              </a:tabLst>
              <a:defRPr sz="2200">
                <a:latin typeface="Optima"/>
                <a:ea typeface="Optima"/>
                <a:cs typeface="Optima"/>
                <a:sym typeface="Optima"/>
              </a:defRPr>
            </a:pPr>
            <a:r>
              <a:t>(Greek: eudaimonia)</a:t>
            </a:r>
          </a:p>
          <a:p>
            <a:pPr algn="ctr">
              <a:lnSpc>
                <a:spcPts val="3600"/>
              </a:lnSpc>
              <a:tabLst>
                <a:tab pos="914400" algn="l"/>
                <a:tab pos="1828800" algn="l"/>
                <a:tab pos="2743200" algn="l"/>
              </a:tabLst>
              <a:defRPr sz="3000">
                <a:solidFill>
                  <a:srgbClr val="FFFFFF"/>
                </a:solidFill>
                <a:latin typeface="Optima"/>
                <a:ea typeface="Optima"/>
                <a:cs typeface="Optima"/>
                <a:sym typeface="Optima"/>
              </a:defRPr>
            </a:pPr>
            <a:r>
              <a:t>“well-being of spirit “</a:t>
            </a:r>
          </a:p>
        </p:txBody>
      </p:sp>
      <p:sp>
        <p:nvSpPr>
          <p:cNvPr id="700" name="A sense of well-being, resulting from achieving excellence in the fulfillment of one's functions.…"/>
          <p:cNvSpPr txBox="1"/>
          <p:nvPr/>
        </p:nvSpPr>
        <p:spPr>
          <a:xfrm>
            <a:off x="186747" y="6684527"/>
            <a:ext cx="4357889" cy="17452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nSpc>
                <a:spcPts val="2600"/>
              </a:lnSpc>
              <a:tabLst>
                <a:tab pos="1066800" algn="l"/>
              </a:tabLst>
              <a:defRPr sz="2200">
                <a:solidFill>
                  <a:srgbClr val="F4FF86"/>
                </a:solidFill>
                <a:latin typeface="Verdana"/>
                <a:ea typeface="Verdana"/>
                <a:cs typeface="Verdana"/>
                <a:sym typeface="Verdana"/>
              </a:defRPr>
            </a:pPr>
            <a:r>
              <a:rPr dirty="0"/>
              <a:t>A sense of well-being, resulting from achieving excellence in the fulfillment of one's functions.</a:t>
            </a:r>
            <a:endParaRPr dirty="0">
              <a:latin typeface="Optima"/>
              <a:ea typeface="Optima"/>
              <a:cs typeface="Optima"/>
              <a:sym typeface="Optima"/>
            </a:endParaRPr>
          </a:p>
          <a:p>
            <a:pPr>
              <a:lnSpc>
                <a:spcPts val="2600"/>
              </a:lnSpc>
              <a:tabLst>
                <a:tab pos="1066800" algn="l"/>
              </a:tabLst>
              <a:defRPr sz="2200">
                <a:solidFill>
                  <a:srgbClr val="F4FF86"/>
                </a:solidFill>
                <a:latin typeface="Verdana"/>
                <a:ea typeface="Verdana"/>
                <a:cs typeface="Verdana"/>
                <a:sym typeface="Verdana"/>
              </a:defRPr>
            </a:pPr>
            <a:r>
              <a:rPr dirty="0"/>
              <a:t> -- </a:t>
            </a:r>
            <a:r>
              <a:rPr i="1" dirty="0"/>
              <a:t>Aristotle</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ovenia Travel Guide – Earth Trekkers">
            <a:extLst>
              <a:ext uri="{FF2B5EF4-FFF2-40B4-BE49-F238E27FC236}">
                <a16:creationId xmlns:a16="http://schemas.microsoft.com/office/drawing/2014/main" id="{D28E6E2F-8301-658C-56FB-14A0E14EA43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0573" y="1011219"/>
            <a:ext cx="11743653" cy="61748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I fell in love with Slovenia | Slovenia holidays | The Guardian">
            <a:extLst>
              <a:ext uri="{FF2B5EF4-FFF2-40B4-BE49-F238E27FC236}">
                <a16:creationId xmlns:a16="http://schemas.microsoft.com/office/drawing/2014/main" id="{58581280-8FEB-98C1-BE04-BDCC8BEBDA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extLst>
            <a:ext uri="{909E8E84-426E-40DD-AFC4-6F175D3DCCD1}">
              <a14:hiddenFill xmlns:a14="http://schemas.microsoft.com/office/drawing/2010/main">
                <a:solidFill>
                  <a:srgbClr val="FFFFFF"/>
                </a:solidFill>
              </a14:hiddenFill>
            </a:ext>
          </a:extLst>
        </p:spPr>
      </p:pic>
      <p:sp>
        <p:nvSpPr>
          <p:cNvPr id="2" name="I have a dream.....">
            <a:extLst>
              <a:ext uri="{FF2B5EF4-FFF2-40B4-BE49-F238E27FC236}">
                <a16:creationId xmlns:a16="http://schemas.microsoft.com/office/drawing/2014/main" id="{6DAC1EB4-7CB2-05A8-B386-DE2CC60301E0}"/>
              </a:ext>
            </a:extLst>
          </p:cNvPr>
          <p:cNvSpPr txBox="1"/>
          <p:nvPr/>
        </p:nvSpPr>
        <p:spPr>
          <a:xfrm>
            <a:off x="2064259" y="791632"/>
            <a:ext cx="9036813" cy="113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defTabSz="584200">
              <a:defRPr sz="8000">
                <a:solidFill>
                  <a:srgbClr val="FFFFFF"/>
                </a:solidFill>
                <a:latin typeface="Copperplate Light"/>
                <a:ea typeface="Copperplate Light"/>
                <a:cs typeface="Copperplate Light"/>
                <a:sym typeface="Copperplate Light"/>
              </a:defRPr>
            </a:lvl1pPr>
          </a:lstStyle>
          <a:p>
            <a:r>
              <a:rPr dirty="0"/>
              <a:t>I have a dream.....</a:t>
            </a:r>
          </a:p>
        </p:txBody>
      </p:sp>
      <p:sp>
        <p:nvSpPr>
          <p:cNvPr id="3" name="To co-create economies of well-being   enduring happiness and…">
            <a:extLst>
              <a:ext uri="{FF2B5EF4-FFF2-40B4-BE49-F238E27FC236}">
                <a16:creationId xmlns:a16="http://schemas.microsoft.com/office/drawing/2014/main" id="{36B8F816-EFBB-DEAD-68FB-EDCAAA624B47}"/>
              </a:ext>
            </a:extLst>
          </p:cNvPr>
          <p:cNvSpPr txBox="1"/>
          <p:nvPr/>
        </p:nvSpPr>
        <p:spPr>
          <a:xfrm>
            <a:off x="-35315" y="2241864"/>
            <a:ext cx="12814303" cy="456255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algn="ctr">
              <a:lnSpc>
                <a:spcPts val="5000"/>
              </a:lnSpc>
              <a:tabLst>
                <a:tab pos="1066800" algn="l"/>
              </a:tabLst>
              <a:defRPr sz="4200">
                <a:solidFill>
                  <a:srgbClr val="FFFFFF"/>
                </a:solidFill>
                <a:latin typeface="Optima"/>
                <a:ea typeface="Optima"/>
                <a:cs typeface="Optima"/>
                <a:sym typeface="Optima"/>
              </a:defRPr>
            </a:pPr>
            <a:r>
              <a:t>To co-create economies of well-being</a:t>
            </a:r>
            <a:br/>
            <a:r>
              <a:t> </a:t>
            </a:r>
            <a:br/>
            <a:r>
              <a:t>enduring happiness and</a:t>
            </a:r>
          </a:p>
          <a:p>
            <a:pPr algn="ctr">
              <a:lnSpc>
                <a:spcPts val="5000"/>
              </a:lnSpc>
              <a:tabLst>
                <a:tab pos="1066800" algn="l"/>
              </a:tabLst>
              <a:defRPr sz="4200">
                <a:solidFill>
                  <a:srgbClr val="FFFFFF"/>
                </a:solidFill>
                <a:latin typeface="Optima"/>
                <a:ea typeface="Optima"/>
                <a:cs typeface="Optima"/>
                <a:sym typeface="Optima"/>
              </a:defRPr>
            </a:pPr>
            <a:br/>
            <a:r>
              <a:t>joyful lives </a:t>
            </a:r>
          </a:p>
          <a:p>
            <a:pPr algn="ctr">
              <a:lnSpc>
                <a:spcPts val="5000"/>
              </a:lnSpc>
              <a:tabLst>
                <a:tab pos="1066800" algn="l"/>
              </a:tabLst>
              <a:defRPr sz="4200">
                <a:solidFill>
                  <a:srgbClr val="FFFFFF"/>
                </a:solidFill>
                <a:latin typeface="Optima"/>
                <a:ea typeface="Optima"/>
                <a:cs typeface="Optima"/>
                <a:sym typeface="Optima"/>
              </a:defRPr>
            </a:pPr>
            <a:endParaRPr/>
          </a:p>
          <a:p>
            <a:pPr algn="ctr">
              <a:lnSpc>
                <a:spcPts val="5000"/>
              </a:lnSpc>
              <a:tabLst>
                <a:tab pos="1066800" algn="l"/>
              </a:tabLst>
              <a:defRPr sz="4200">
                <a:solidFill>
                  <a:srgbClr val="FFFFFF"/>
                </a:solidFill>
                <a:latin typeface="Optima"/>
                <a:ea typeface="Optima"/>
                <a:cs typeface="Optima"/>
                <a:sym typeface="Optima"/>
              </a:defRPr>
            </a:pPr>
            <a:r>
              <a:t>.</a:t>
            </a:r>
          </a:p>
        </p:txBody>
      </p:sp>
      <p:sp>
        <p:nvSpPr>
          <p:cNvPr id="4" name="&quot;One cannot change an existing system; one must create a new system that makes the old system obsolete&quot;…">
            <a:extLst>
              <a:ext uri="{FF2B5EF4-FFF2-40B4-BE49-F238E27FC236}">
                <a16:creationId xmlns:a16="http://schemas.microsoft.com/office/drawing/2014/main" id="{7566E6C8-54A8-0ACF-1D48-420D893C9B88}"/>
              </a:ext>
            </a:extLst>
          </p:cNvPr>
          <p:cNvSpPr txBox="1"/>
          <p:nvPr/>
        </p:nvSpPr>
        <p:spPr>
          <a:xfrm>
            <a:off x="6887633" y="6121400"/>
            <a:ext cx="5308602" cy="26720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p>
            <a:pPr marR="457200">
              <a:defRPr sz="2400">
                <a:solidFill>
                  <a:srgbClr val="FFFFFF"/>
                </a:solidFill>
                <a:latin typeface="Optima"/>
                <a:ea typeface="Optima"/>
                <a:cs typeface="Optima"/>
                <a:sym typeface="Optima"/>
              </a:defRPr>
            </a:pPr>
            <a:endParaRPr/>
          </a:p>
          <a:p>
            <a:pPr marR="457200">
              <a:defRPr sz="2400">
                <a:solidFill>
                  <a:srgbClr val="FFFFFF"/>
                </a:solidFill>
                <a:latin typeface="Optima"/>
                <a:ea typeface="Optima"/>
                <a:cs typeface="Optima"/>
                <a:sym typeface="Optima"/>
              </a:defRPr>
            </a:pPr>
            <a:r>
              <a:t>"One cannot change an existing system; one must create a new system that makes the old system obsolete"</a:t>
            </a:r>
            <a:br/>
            <a:endParaRPr/>
          </a:p>
          <a:p>
            <a:pPr marR="457200">
              <a:defRPr sz="2400">
                <a:solidFill>
                  <a:srgbClr val="FFFFFF"/>
                </a:solidFill>
                <a:latin typeface="Optima"/>
                <a:ea typeface="Optima"/>
                <a:cs typeface="Optima"/>
                <a:sym typeface="Optima"/>
              </a:defRPr>
            </a:pPr>
            <a:r>
              <a:t>--- Buckminster Fuller</a:t>
            </a:r>
          </a:p>
        </p:txBody>
      </p:sp>
    </p:spTree>
    <p:extLst>
      <p:ext uri="{BB962C8B-B14F-4D97-AF65-F5344CB8AC3E}">
        <p14:creationId xmlns:p14="http://schemas.microsoft.com/office/powerpoint/2010/main" val="3795026098"/>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0" name="TahitiGirls.tiff" descr="TahitiGirls.tiff"/>
          <p:cNvPicPr>
            <a:picLocks noChangeAspect="1"/>
          </p:cNvPicPr>
          <p:nvPr/>
        </p:nvPicPr>
        <p:blipFill>
          <a:blip r:embed="rId2"/>
          <a:stretch>
            <a:fillRect/>
          </a:stretch>
        </p:blipFill>
        <p:spPr>
          <a:xfrm>
            <a:off x="79200" y="206925"/>
            <a:ext cx="12846400" cy="8572502"/>
          </a:xfrm>
          <a:prstGeom prst="rect">
            <a:avLst/>
          </a:prstGeom>
          <a:ln w="12700">
            <a:miter lim="400000"/>
          </a:ln>
        </p:spPr>
      </p:pic>
      <p:sp>
        <p:nvSpPr>
          <p:cNvPr id="811" name="Happiness results from a good birth, accompanied by a lifetime of good friends, good children, health, wealth and a contented old age...and virtuous activity.…"/>
          <p:cNvSpPr txBox="1"/>
          <p:nvPr/>
        </p:nvSpPr>
        <p:spPr>
          <a:xfrm>
            <a:off x="-1446" y="-12701"/>
            <a:ext cx="3797303" cy="3194862"/>
          </a:xfrm>
          <a:prstGeom prst="rect">
            <a:avLst/>
          </a:prstGeom>
          <a:solidFill>
            <a:srgbClr val="FEFCDD"/>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ctr">
              <a:lnSpc>
                <a:spcPts val="3100"/>
              </a:lnSpc>
              <a:tabLst>
                <a:tab pos="1066800" algn="l"/>
              </a:tabLst>
              <a:defRPr sz="2600">
                <a:solidFill>
                  <a:srgbClr val="791A3E"/>
                </a:solidFill>
                <a:latin typeface="Optima"/>
                <a:ea typeface="Optima"/>
                <a:cs typeface="Optima"/>
                <a:sym typeface="Optima"/>
              </a:defRPr>
            </a:pPr>
            <a:r>
              <a:rPr dirty="0"/>
              <a:t>Happiness results from a good birth, accompanied by a lifetime of good friends, good children, health, wealth and a contented old age...and virtuous activity.</a:t>
            </a:r>
          </a:p>
          <a:p>
            <a:pPr algn="ctr">
              <a:lnSpc>
                <a:spcPts val="2600"/>
              </a:lnSpc>
              <a:tabLst>
                <a:tab pos="1066800" algn="l"/>
              </a:tabLst>
              <a:defRPr sz="2200" i="1">
                <a:solidFill>
                  <a:srgbClr val="002E7A"/>
                </a:solidFill>
                <a:latin typeface="Optima"/>
                <a:ea typeface="Optima"/>
                <a:cs typeface="Optima"/>
                <a:sym typeface="Optima"/>
              </a:defRPr>
            </a:pPr>
            <a:r>
              <a:rPr dirty="0"/>
              <a:t>(Aristotle)</a:t>
            </a:r>
          </a:p>
        </p:txBody>
      </p:sp>
      <p:sp>
        <p:nvSpPr>
          <p:cNvPr id="812" name="A sense of well-being, resulting from achieving excellence in the fulfillment of one's functions.…"/>
          <p:cNvSpPr txBox="1"/>
          <p:nvPr/>
        </p:nvSpPr>
        <p:spPr>
          <a:xfrm>
            <a:off x="7964975" y="6809351"/>
            <a:ext cx="4357888" cy="17452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ts val="2600"/>
              </a:lnSpc>
              <a:tabLst>
                <a:tab pos="1066800" algn="l"/>
              </a:tabLst>
              <a:defRPr sz="2200">
                <a:solidFill>
                  <a:srgbClr val="F4FF86"/>
                </a:solidFill>
                <a:latin typeface="Verdana"/>
                <a:ea typeface="Verdana"/>
                <a:cs typeface="Verdana"/>
                <a:sym typeface="Verdana"/>
              </a:defRPr>
            </a:pPr>
            <a:r>
              <a:rPr dirty="0"/>
              <a:t>A sense of well-being, resulting from achieving excellence in the fulfillment of one's functions.</a:t>
            </a:r>
            <a:endParaRPr dirty="0">
              <a:latin typeface="Optima"/>
              <a:ea typeface="Optima"/>
              <a:cs typeface="Optima"/>
              <a:sym typeface="Optima"/>
            </a:endParaRPr>
          </a:p>
          <a:p>
            <a:pPr>
              <a:lnSpc>
                <a:spcPts val="2600"/>
              </a:lnSpc>
              <a:tabLst>
                <a:tab pos="1066800" algn="l"/>
              </a:tabLst>
              <a:defRPr sz="2200">
                <a:solidFill>
                  <a:srgbClr val="F4FF86"/>
                </a:solidFill>
                <a:latin typeface="Verdana"/>
                <a:ea typeface="Verdana"/>
                <a:cs typeface="Verdana"/>
                <a:sym typeface="Verdana"/>
              </a:defRPr>
            </a:pPr>
            <a:r>
              <a:rPr dirty="0"/>
              <a:t> -- </a:t>
            </a:r>
            <a:r>
              <a:rPr i="1" dirty="0"/>
              <a:t>Aristotle</a:t>
            </a:r>
          </a:p>
        </p:txBody>
      </p:sp>
    </p:spTree>
    <p:extLst>
      <p:ext uri="{BB962C8B-B14F-4D97-AF65-F5344CB8AC3E}">
        <p14:creationId xmlns:p14="http://schemas.microsoft.com/office/powerpoint/2010/main" val="1170076627"/>
      </p:ext>
    </p:extLst>
  </p:cSld>
  <p:clrMapOvr>
    <a:masterClrMapping/>
  </p:clrMapOvr>
  <mc:AlternateContent xmlns:mc="http://schemas.openxmlformats.org/markup-compatibility/2006" xmlns:p14="http://schemas.microsoft.com/office/powerpoint/2010/main">
    <mc:Choice Requires="p14">
      <p:transition spd="slow" p14:dur="1200" advTm="18632">
        <p:fade/>
      </p:transition>
    </mc:Choice>
    <mc:Fallback xmlns="">
      <p:transition spd="slow" advTm="18632">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 name="Mark at 3 years.jpg" descr="Mark at 3 years.jpg"/>
          <p:cNvPicPr>
            <a:picLocks noChangeAspect="1"/>
          </p:cNvPicPr>
          <p:nvPr/>
        </p:nvPicPr>
        <p:blipFill>
          <a:blip r:embed="rId2"/>
          <a:stretch>
            <a:fillRect/>
          </a:stretch>
        </p:blipFill>
        <p:spPr>
          <a:xfrm>
            <a:off x="516045" y="878095"/>
            <a:ext cx="4620736" cy="7380115"/>
          </a:xfrm>
          <a:prstGeom prst="rect">
            <a:avLst/>
          </a:prstGeom>
          <a:ln w="12700">
            <a:miter lim="400000"/>
          </a:ln>
        </p:spPr>
      </p:pic>
      <p:sp>
        <p:nvSpPr>
          <p:cNvPr id="450" name="Life satisfaction can be defined as……"/>
          <p:cNvSpPr/>
          <p:nvPr/>
        </p:nvSpPr>
        <p:spPr>
          <a:xfrm>
            <a:off x="5755820" y="2294849"/>
            <a:ext cx="6479922" cy="454660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a:defRPr sz="2900"/>
            </a:pPr>
            <a:r>
              <a:rPr b="1" dirty="0">
                <a:latin typeface="Avenir Book" panose="02000503020000020003" pitchFamily="2" charset="0"/>
                <a:ea typeface="Helvetica"/>
                <a:cs typeface="Helvetica"/>
                <a:sym typeface="Helvetica"/>
              </a:rPr>
              <a:t>Life satisfaction</a:t>
            </a:r>
            <a:r>
              <a:rPr dirty="0">
                <a:latin typeface="Avenir Book" panose="02000503020000020003" pitchFamily="2" charset="0"/>
              </a:rPr>
              <a:t> can be defined as…</a:t>
            </a:r>
          </a:p>
          <a:p>
            <a:pPr>
              <a:defRPr sz="2900"/>
            </a:pPr>
            <a:endParaRPr dirty="0">
              <a:latin typeface="Avenir Book" panose="02000503020000020003" pitchFamily="2" charset="0"/>
            </a:endParaRPr>
          </a:p>
          <a:p>
            <a:pPr marL="423333" indent="-423333" algn="l">
              <a:buSzPct val="100000"/>
              <a:buAutoNum type="arabicPeriod"/>
              <a:defRPr sz="2900"/>
            </a:pPr>
            <a:r>
              <a:rPr dirty="0">
                <a:latin typeface="Avenir Book" panose="02000503020000020003" pitchFamily="2" charset="0"/>
              </a:rPr>
              <a:t>Being engaged in life</a:t>
            </a:r>
          </a:p>
          <a:p>
            <a:pPr marL="423333" indent="-423333" algn="l">
              <a:buSzPct val="100000"/>
              <a:buAutoNum type="arabicPeriod"/>
              <a:defRPr sz="2900"/>
            </a:pPr>
            <a:r>
              <a:rPr dirty="0">
                <a:latin typeface="Avenir Book" panose="02000503020000020003" pitchFamily="2" charset="0"/>
              </a:rPr>
              <a:t>Being curious</a:t>
            </a:r>
          </a:p>
          <a:p>
            <a:pPr marL="423333" indent="-423333" algn="l">
              <a:buSzPct val="100000"/>
              <a:buAutoNum type="arabicPeriod"/>
              <a:defRPr sz="2900"/>
            </a:pPr>
            <a:r>
              <a:rPr dirty="0">
                <a:latin typeface="Avenir Book" panose="02000503020000020003" pitchFamily="2" charset="0"/>
              </a:rPr>
              <a:t>Feeling life as ‘flow’</a:t>
            </a:r>
          </a:p>
          <a:p>
            <a:pPr marL="423333" indent="-423333" algn="l">
              <a:buSzPct val="100000"/>
              <a:buAutoNum type="arabicPeriod"/>
              <a:defRPr sz="2900"/>
            </a:pPr>
            <a:r>
              <a:rPr dirty="0">
                <a:latin typeface="Avenir Book" panose="02000503020000020003" pitchFamily="2" charset="0"/>
              </a:rPr>
              <a:t>Personal development and growth</a:t>
            </a:r>
          </a:p>
          <a:p>
            <a:pPr marL="423333" indent="-423333" algn="l">
              <a:buSzPct val="100000"/>
              <a:buAutoNum type="arabicPeriod"/>
              <a:defRPr sz="2900"/>
            </a:pPr>
            <a:r>
              <a:rPr dirty="0">
                <a:latin typeface="Avenir Book" panose="02000503020000020003" pitchFamily="2" charset="0"/>
              </a:rPr>
              <a:t>Autonomy</a:t>
            </a:r>
          </a:p>
          <a:p>
            <a:pPr marL="423333" indent="-423333" algn="l">
              <a:buSzPct val="100000"/>
              <a:buAutoNum type="arabicPeriod"/>
              <a:defRPr sz="2900"/>
            </a:pPr>
            <a:r>
              <a:rPr dirty="0">
                <a:latin typeface="Avenir Book" panose="02000503020000020003" pitchFamily="2" charset="0"/>
              </a:rPr>
              <a:t>Fulfilling your potential</a:t>
            </a:r>
          </a:p>
          <a:p>
            <a:pPr marL="423333" indent="-423333" algn="l">
              <a:buSzPct val="100000"/>
              <a:buAutoNum type="arabicPeriod"/>
              <a:defRPr sz="2900"/>
            </a:pPr>
            <a:r>
              <a:rPr dirty="0">
                <a:latin typeface="Avenir Book" panose="02000503020000020003" pitchFamily="2" charset="0"/>
              </a:rPr>
              <a:t>Having a purpose</a:t>
            </a:r>
          </a:p>
          <a:p>
            <a:pPr marL="423333" indent="-423333" algn="l">
              <a:buSzPct val="100000"/>
              <a:buAutoNum type="arabicPeriod"/>
              <a:defRPr sz="2900"/>
            </a:pPr>
            <a:r>
              <a:rPr dirty="0">
                <a:latin typeface="Avenir Book" panose="02000503020000020003" pitchFamily="2" charset="0"/>
              </a:rPr>
              <a:t>Feeling life has meaning</a:t>
            </a:r>
          </a:p>
        </p:txBody>
      </p:sp>
    </p:spTree>
    <p:extLst>
      <p:ext uri="{BB962C8B-B14F-4D97-AF65-F5344CB8AC3E}">
        <p14:creationId xmlns:p14="http://schemas.microsoft.com/office/powerpoint/2010/main" val="752652117"/>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p:cNvSpPr>
          <p:nvPr>
            <p:ph type="title"/>
          </p:nvPr>
        </p:nvSpPr>
        <p:spPr>
          <a:prstGeom prst="rect">
            <a:avLst/>
          </a:prstGeom>
        </p:spPr>
        <p:txBody>
          <a:bodyPr/>
          <a:lstStyle/>
          <a:p>
            <a:pPr lvl="0"/>
            <a:endParaRPr/>
          </a:p>
        </p:txBody>
      </p:sp>
      <p:sp>
        <p:nvSpPr>
          <p:cNvPr id="186" name="Shape 186"/>
          <p:cNvSpPr>
            <a:spLocks noGrp="1"/>
          </p:cNvSpPr>
          <p:nvPr>
            <p:ph type="body" idx="1"/>
          </p:nvPr>
        </p:nvSpPr>
        <p:spPr>
          <a:prstGeom prst="rect">
            <a:avLst/>
          </a:prstGeom>
        </p:spPr>
        <p:txBody>
          <a:bodyPr/>
          <a:lstStyle/>
          <a:p>
            <a:pPr lvl="0"/>
            <a:endParaRPr/>
          </a:p>
        </p:txBody>
      </p:sp>
      <p:pic>
        <p:nvPicPr>
          <p:cNvPr id="187" name="P1010480.jpg"/>
          <p:cNvPicPr/>
          <p:nvPr/>
        </p:nvPicPr>
        <p:blipFill>
          <a:blip r:embed="rId2"/>
          <a:stretch>
            <a:fillRect/>
          </a:stretch>
        </p:blipFill>
        <p:spPr>
          <a:xfrm>
            <a:off x="-1" y="0"/>
            <a:ext cx="13004801" cy="9753601"/>
          </a:xfrm>
          <a:prstGeom prst="rect">
            <a:avLst/>
          </a:prstGeom>
          <a:ln w="12700">
            <a:miter lim="400000"/>
          </a:ln>
        </p:spPr>
      </p:pic>
      <p:sp>
        <p:nvSpPr>
          <p:cNvPr id="188" name="Shape 188"/>
          <p:cNvSpPr/>
          <p:nvPr/>
        </p:nvSpPr>
        <p:spPr>
          <a:xfrm>
            <a:off x="9410699" y="1130300"/>
            <a:ext cx="3594101" cy="5880101"/>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lvl="0">
              <a:lnSpc>
                <a:spcPts val="3700"/>
              </a:lnSpc>
              <a:tabLst>
                <a:tab pos="914400" algn="l"/>
                <a:tab pos="1828800" algn="l"/>
                <a:tab pos="2743200" algn="l"/>
                <a:tab pos="3657600" algn="l"/>
                <a:tab pos="4572000" algn="l"/>
                <a:tab pos="5486400" algn="l"/>
                <a:tab pos="6400800" algn="l"/>
                <a:tab pos="6934200" algn="l"/>
              </a:tabLst>
              <a:defRPr sz="1800"/>
            </a:pPr>
            <a:br>
              <a:rPr sz="2200" dirty="0">
                <a:solidFill>
                  <a:srgbClr val="FBEC35"/>
                </a:solidFill>
                <a:latin typeface="Optima"/>
                <a:ea typeface="Optima"/>
                <a:cs typeface="Optima"/>
                <a:sym typeface="Optima"/>
              </a:rPr>
            </a:br>
            <a:r>
              <a:rPr sz="3100" b="1" dirty="0">
                <a:solidFill>
                  <a:srgbClr val="FBEC35"/>
                </a:solidFill>
                <a:latin typeface="Optima"/>
                <a:ea typeface="Optima"/>
                <a:cs typeface="Optima"/>
                <a:sym typeface="Optima"/>
              </a:rPr>
              <a:t>Being happy is seriously good for you and others. </a:t>
            </a:r>
            <a:br>
              <a:rPr sz="3100" b="1" dirty="0">
                <a:solidFill>
                  <a:srgbClr val="FBEC35"/>
                </a:solidFill>
                <a:latin typeface="Optima"/>
                <a:ea typeface="Optima"/>
                <a:cs typeface="Optima"/>
                <a:sym typeface="Optima"/>
              </a:rPr>
            </a:br>
            <a:br>
              <a:rPr sz="2200" dirty="0">
                <a:solidFill>
                  <a:srgbClr val="FBEC35"/>
                </a:solidFill>
                <a:latin typeface="Optima"/>
                <a:ea typeface="Optima"/>
                <a:cs typeface="Optima"/>
                <a:sym typeface="Optima"/>
              </a:rPr>
            </a:br>
            <a:r>
              <a:rPr sz="2200" dirty="0">
                <a:solidFill>
                  <a:srgbClr val="FBEC35"/>
                </a:solidFill>
                <a:latin typeface="Optima"/>
                <a:ea typeface="Optima"/>
                <a:cs typeface="Optima"/>
                <a:sym typeface="Optima"/>
              </a:rPr>
              <a:t>Happy and fulfilled people live up to seven years longer, have stronger social networks and are more engaged in their communities.</a:t>
            </a:r>
          </a:p>
        </p:txBody>
      </p:sp>
      <p:sp>
        <p:nvSpPr>
          <p:cNvPr id="6" name="Happiness results from a good birth, accompanied by a lifetime of good friends, good children, health, wealth and a contented old age...and virtuous activity.…">
            <a:extLst>
              <a:ext uri="{FF2B5EF4-FFF2-40B4-BE49-F238E27FC236}">
                <a16:creationId xmlns:a16="http://schemas.microsoft.com/office/drawing/2014/main" id="{41781722-79BD-1A49-9270-A553A2B03D2F}"/>
              </a:ext>
            </a:extLst>
          </p:cNvPr>
          <p:cNvSpPr txBox="1"/>
          <p:nvPr/>
        </p:nvSpPr>
        <p:spPr>
          <a:xfrm>
            <a:off x="187856" y="7417657"/>
            <a:ext cx="4914548" cy="2132743"/>
          </a:xfrm>
          <a:prstGeom prst="rect">
            <a:avLst/>
          </a:prstGeom>
          <a:solidFill>
            <a:srgbClr val="FEFCDD"/>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4187" tIns="54187" rIns="54187" bIns="54187">
            <a:spAutoFit/>
          </a:bodyPr>
          <a:lstStyle/>
          <a:p>
            <a:pPr algn="ctr">
              <a:lnSpc>
                <a:spcPts val="3307"/>
              </a:lnSpc>
              <a:tabLst>
                <a:tab pos="1137956" algn="l"/>
              </a:tabLst>
              <a:defRPr sz="1400">
                <a:solidFill>
                  <a:srgbClr val="791A3E"/>
                </a:solidFill>
                <a:latin typeface="Optima"/>
                <a:ea typeface="Optima"/>
                <a:cs typeface="Optima"/>
                <a:sym typeface="Optima"/>
              </a:defRPr>
            </a:pPr>
            <a:r>
              <a:rPr sz="1800" dirty="0"/>
              <a:t>Happiness results from a good birth, accompanied by a lifetime of good friends, good children, health, wealth and a contented old age...and virtuous activity.</a:t>
            </a:r>
            <a:endParaRPr sz="3200" dirty="0"/>
          </a:p>
          <a:p>
            <a:pPr algn="ctr">
              <a:lnSpc>
                <a:spcPts val="2773"/>
              </a:lnSpc>
              <a:tabLst>
                <a:tab pos="1137956" algn="l"/>
              </a:tabLst>
              <a:defRPr sz="1400" i="1">
                <a:solidFill>
                  <a:srgbClr val="002E7A"/>
                </a:solidFill>
                <a:latin typeface="Optima"/>
                <a:ea typeface="Optima"/>
                <a:cs typeface="Optima"/>
                <a:sym typeface="Optima"/>
              </a:defRPr>
            </a:pPr>
            <a:r>
              <a:rPr sz="1800" dirty="0"/>
              <a:t>(Aristotle)</a:t>
            </a:r>
          </a:p>
        </p:txBody>
      </p:sp>
    </p:spTree>
    <p:extLst>
      <p:ext uri="{BB962C8B-B14F-4D97-AF65-F5344CB8AC3E}">
        <p14:creationId xmlns:p14="http://schemas.microsoft.com/office/powerpoint/2010/main" val="3517463706"/>
      </p:ext>
    </p:extLst>
  </p:cSld>
  <p:clrMapOvr>
    <a:masterClrMapping/>
  </p:clrMapOvr>
  <p:transition spd="slow">
    <p:dissolv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2354" y="833375"/>
            <a:ext cx="11880030" cy="8086850"/>
          </a:xfrm>
          <a:prstGeom prst="rect">
            <a:avLst/>
          </a:prstGeom>
          <a:ln w="12700">
            <a:miter lim="400000"/>
          </a:ln>
        </p:spPr>
      </p:pic>
      <p:sp>
        <p:nvSpPr>
          <p:cNvPr id="4" name="TextBox 3">
            <a:extLst>
              <a:ext uri="{FF2B5EF4-FFF2-40B4-BE49-F238E27FC236}">
                <a16:creationId xmlns:a16="http://schemas.microsoft.com/office/drawing/2014/main" id="{B3949972-47DA-6F4A-B708-B5929E029BAC}"/>
              </a:ext>
            </a:extLst>
          </p:cNvPr>
          <p:cNvSpPr txBox="1"/>
          <p:nvPr/>
        </p:nvSpPr>
        <p:spPr>
          <a:xfrm>
            <a:off x="628265" y="5719546"/>
            <a:ext cx="4256116" cy="1938992"/>
          </a:xfrm>
          <a:prstGeom prst="rect">
            <a:avLst/>
          </a:prstGeom>
          <a:solidFill>
            <a:schemeClr val="bg1"/>
          </a:solidFill>
        </p:spPr>
        <p:txBody>
          <a:bodyPr wrap="square" rtlCol="0">
            <a:spAutoFit/>
          </a:bodyPr>
          <a:lstStyle/>
          <a:p>
            <a:r>
              <a:rPr lang="en-US" sz="2000" dirty="0">
                <a:solidFill>
                  <a:srgbClr val="C00000"/>
                </a:solidFill>
                <a:latin typeface="Avenir Book" panose="02000503020000020003" pitchFamily="2" charset="0"/>
              </a:rPr>
              <a:t>Life-satisfaction ratings are highest between birth and 12 years of age then slowly decline reaching a low point about 45-49 years of age and then improve again well into your 70s</a:t>
            </a:r>
          </a:p>
        </p:txBody>
      </p:sp>
    </p:spTree>
    <p:extLst>
      <p:ext uri="{BB962C8B-B14F-4D97-AF65-F5344CB8AC3E}">
        <p14:creationId xmlns:p14="http://schemas.microsoft.com/office/powerpoint/2010/main" val="1151421086"/>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he Science of Happiness and…"/>
          <p:cNvSpPr txBox="1">
            <a:spLocks noGrp="1"/>
          </p:cNvSpPr>
          <p:nvPr>
            <p:ph type="title"/>
          </p:nvPr>
        </p:nvSpPr>
        <p:spPr>
          <a:prstGeom prst="rect">
            <a:avLst/>
          </a:prstGeom>
        </p:spPr>
        <p:txBody>
          <a:bodyPr/>
          <a:lstStyle>
            <a:lvl1pPr defTabSz="554990">
              <a:defRPr sz="7979">
                <a:latin typeface="Avenir Book"/>
                <a:ea typeface="Avenir Book"/>
                <a:cs typeface="Avenir Book"/>
                <a:sym typeface="Avenir Book"/>
              </a:defRPr>
            </a:lvl1pPr>
          </a:lstStyle>
          <a:p>
            <a:r>
              <a:rPr dirty="0">
                <a:solidFill>
                  <a:schemeClr val="bg1"/>
                </a:solidFill>
              </a:rPr>
              <a:t>How much money is enough for sustainable happiness?</a:t>
            </a:r>
          </a:p>
        </p:txBody>
      </p:sp>
    </p:spTree>
    <p:extLst>
      <p:ext uri="{BB962C8B-B14F-4D97-AF65-F5344CB8AC3E}">
        <p14:creationId xmlns:p14="http://schemas.microsoft.com/office/powerpoint/2010/main" val="221714067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 name="pasted8.pdf" descr="pasted8.pdf"/>
          <p:cNvPicPr>
            <a:picLocks noChangeAspect="1"/>
          </p:cNvPicPr>
          <p:nvPr/>
        </p:nvPicPr>
        <p:blipFill>
          <a:blip r:embed="rId3"/>
          <a:stretch>
            <a:fillRect/>
          </a:stretch>
        </p:blipFill>
        <p:spPr>
          <a:xfrm>
            <a:off x="203200" y="889000"/>
            <a:ext cx="12295714" cy="8407400"/>
          </a:xfrm>
          <a:prstGeom prst="rect">
            <a:avLst/>
          </a:prstGeom>
          <a:ln w="12700">
            <a:miter lim="400000"/>
          </a:ln>
        </p:spPr>
      </p:pic>
      <p:sp>
        <p:nvSpPr>
          <p:cNvPr id="769" name="More Money; Less Happiness"/>
          <p:cNvSpPr txBox="1"/>
          <p:nvPr/>
        </p:nvSpPr>
        <p:spPr>
          <a:xfrm>
            <a:off x="835536" y="158775"/>
            <a:ext cx="11333725" cy="654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ctr">
              <a:lnSpc>
                <a:spcPts val="4300"/>
              </a:lnSpc>
              <a:tabLst>
                <a:tab pos="1066800" algn="l"/>
              </a:tabLst>
              <a:defRPr sz="3600">
                <a:solidFill>
                  <a:srgbClr val="11053B"/>
                </a:solidFill>
                <a:latin typeface="Optima"/>
                <a:ea typeface="Optima"/>
                <a:cs typeface="Optima"/>
                <a:sym typeface="Optima"/>
              </a:defRPr>
            </a:lvl1pPr>
          </a:lstStyle>
          <a:p>
            <a:r>
              <a:rPr lang="en-US" dirty="0">
                <a:latin typeface="Avenir Book" panose="02000503020000020003" pitchFamily="2" charset="0"/>
              </a:rPr>
              <a:t>More money has not resulted in greater happiness</a:t>
            </a:r>
            <a:endParaRPr dirty="0">
              <a:latin typeface="Avenir Book" panose="02000503020000020003" pitchFamily="2" charset="0"/>
            </a:endParaRPr>
          </a:p>
        </p:txBody>
      </p:sp>
      <p:sp>
        <p:nvSpPr>
          <p:cNvPr id="770" name="Oval"/>
          <p:cNvSpPr/>
          <p:nvPr/>
        </p:nvSpPr>
        <p:spPr>
          <a:xfrm>
            <a:off x="2146300" y="4889500"/>
            <a:ext cx="177800" cy="190500"/>
          </a:xfrm>
          <a:prstGeom prst="ellipse">
            <a:avLst/>
          </a:prstGeom>
          <a:solidFill>
            <a:srgbClr val="E32400">
              <a:alpha val="90000"/>
            </a:srgbClr>
          </a:solidFill>
          <a:ln w="25400">
            <a:solidFill>
              <a:srgbClr val="FFFFFF">
                <a:alpha val="90000"/>
              </a:srgbClr>
            </a:solidFill>
            <a:miter lim="400000"/>
          </a:ln>
        </p:spPr>
        <p:txBody>
          <a:bodyPr lIns="50800" tIns="50800" rIns="50800" bIns="50800" anchor="ctr"/>
          <a:lstStyle/>
          <a:p>
            <a:pPr algn="ctr">
              <a:lnSpc>
                <a:spcPts val="5000"/>
              </a:lnSpc>
              <a:tabLst>
                <a:tab pos="1066800" algn="l"/>
              </a:tabLst>
              <a:defRPr sz="4200">
                <a:solidFill>
                  <a:srgbClr val="FFFFFF"/>
                </a:solidFill>
                <a:effectLst>
                  <a:outerShdw blurRad="38100" dist="12700" dir="5400000" rotWithShape="0">
                    <a:srgbClr val="000000">
                      <a:alpha val="50000"/>
                    </a:srgbClr>
                  </a:outerShdw>
                </a:effectLst>
              </a:defRPr>
            </a:pPr>
            <a:endParaRPr/>
          </a:p>
        </p:txBody>
      </p:sp>
      <p:sp>
        <p:nvSpPr>
          <p:cNvPr id="771" name="Line"/>
          <p:cNvSpPr/>
          <p:nvPr/>
        </p:nvSpPr>
        <p:spPr>
          <a:xfrm>
            <a:off x="5702299" y="5562600"/>
            <a:ext cx="4660307" cy="495599"/>
          </a:xfrm>
          <a:prstGeom prst="line">
            <a:avLst/>
          </a:prstGeom>
          <a:ln w="25400" cap="rnd">
            <a:solidFill>
              <a:srgbClr val="2C1376"/>
            </a:solidFill>
            <a:custDash>
              <a:ds d="100000" sp="200000"/>
            </a:custDash>
            <a:miter lim="400000"/>
          </a:ln>
        </p:spPr>
        <p:txBody>
          <a:bodyPr lIns="45718" tIns="45718" rIns="45718" bIns="45718"/>
          <a:lstStyle/>
          <a:p>
            <a:endParaRPr/>
          </a:p>
        </p:txBody>
      </p:sp>
      <p:sp>
        <p:nvSpPr>
          <p:cNvPr id="2" name="TextBox 1">
            <a:extLst>
              <a:ext uri="{FF2B5EF4-FFF2-40B4-BE49-F238E27FC236}">
                <a16:creationId xmlns:a16="http://schemas.microsoft.com/office/drawing/2014/main" id="{E887FA18-9B3B-C94F-9D63-BC374C9B1A62}"/>
              </a:ext>
            </a:extLst>
          </p:cNvPr>
          <p:cNvSpPr txBox="1"/>
          <p:nvPr/>
        </p:nvSpPr>
        <p:spPr>
          <a:xfrm>
            <a:off x="3491960" y="1695426"/>
            <a:ext cx="6020879"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1" u="none" strike="noStrike" cap="none" spc="0" normalizeH="0" baseline="0" dirty="0">
                <a:ln>
                  <a:noFill/>
                </a:ln>
                <a:solidFill>
                  <a:srgbClr val="FF0000"/>
                </a:solidFill>
                <a:effectLst/>
                <a:uFillTx/>
                <a:latin typeface="Chalkboard"/>
                <a:ea typeface="Chalkboard"/>
                <a:cs typeface="Chalkboard"/>
                <a:sym typeface="Chalkboard"/>
              </a:rPr>
              <a:t>Life, liberty and the pursuit of happiness?</a:t>
            </a:r>
          </a:p>
        </p:txBody>
      </p:sp>
      <p:sp>
        <p:nvSpPr>
          <p:cNvPr id="3" name="Happiness threshold: $75,000 per household">
            <a:extLst>
              <a:ext uri="{FF2B5EF4-FFF2-40B4-BE49-F238E27FC236}">
                <a16:creationId xmlns:a16="http://schemas.microsoft.com/office/drawing/2014/main" id="{A2B6DA5C-2605-6956-203E-760DC472D3BC}"/>
              </a:ext>
            </a:extLst>
          </p:cNvPr>
          <p:cNvSpPr txBox="1"/>
          <p:nvPr/>
        </p:nvSpPr>
        <p:spPr>
          <a:xfrm>
            <a:off x="1688383" y="7176845"/>
            <a:ext cx="9325348" cy="749983"/>
          </a:xfrm>
          <a:prstGeom prst="rect">
            <a:avLst/>
          </a:prstGeom>
          <a:solidFill>
            <a:schemeClr val="accent4">
              <a:lumMod val="20000"/>
              <a:lumOff val="80000"/>
            </a:schemeClr>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ctr">
              <a:lnSpc>
                <a:spcPts val="5000"/>
              </a:lnSpc>
              <a:tabLst>
                <a:tab pos="1066800" algn="l"/>
              </a:tabLst>
              <a:defRPr sz="4200">
                <a:solidFill>
                  <a:srgbClr val="61177C"/>
                </a:solidFill>
                <a:latin typeface="Garamond"/>
                <a:ea typeface="Garamond"/>
                <a:cs typeface="Garamond"/>
                <a:sym typeface="Garamond"/>
              </a:defRPr>
            </a:lvl1pPr>
          </a:lstStyle>
          <a:p>
            <a:r>
              <a:rPr dirty="0"/>
              <a:t>Happiness threshold: $75,000 per household</a:t>
            </a:r>
          </a:p>
        </p:txBody>
      </p:sp>
    </p:spTree>
    <p:extLst>
      <p:ext uri="{BB962C8B-B14F-4D97-AF65-F5344CB8AC3E}">
        <p14:creationId xmlns:p14="http://schemas.microsoft.com/office/powerpoint/2010/main" val="3451742057"/>
      </p:ext>
    </p:extLst>
  </p:cSld>
  <p:clrMapOvr>
    <a:masterClrMapping/>
  </p:clrMapOvr>
  <p:transition spd="med" advTm="23547"/>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Image" descr="Image"/>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61876" y="1006697"/>
            <a:ext cx="10898168" cy="7902766"/>
          </a:xfrm>
          <a:prstGeom prst="rect">
            <a:avLst/>
          </a:prstGeom>
          <a:ln w="12700">
            <a:miter lim="400000"/>
          </a:ln>
        </p:spPr>
      </p:pic>
      <p:sp>
        <p:nvSpPr>
          <p:cNvPr id="354" name="Line"/>
          <p:cNvSpPr/>
          <p:nvPr/>
        </p:nvSpPr>
        <p:spPr>
          <a:xfrm flipV="1">
            <a:off x="5984240" y="1616347"/>
            <a:ext cx="1" cy="588396"/>
          </a:xfrm>
          <a:prstGeom prst="line">
            <a:avLst/>
          </a:prstGeom>
          <a:ln w="25400">
            <a:solidFill>
              <a:schemeClr val="accent5"/>
            </a:solidFill>
            <a:miter lim="400000"/>
            <a:tailEnd type="triangle"/>
          </a:ln>
        </p:spPr>
        <p:txBody>
          <a:bodyPr lIns="50800" tIns="50800" rIns="50800" bIns="50800" anchor="ctr"/>
          <a:lstStyle/>
          <a:p>
            <a:pPr>
              <a:defRPr sz="2200" b="0">
                <a:solidFill>
                  <a:srgbClr val="FFFFFF"/>
                </a:solidFill>
                <a:latin typeface="+mn-lt"/>
                <a:ea typeface="+mn-ea"/>
                <a:cs typeface="+mn-cs"/>
                <a:sym typeface="Helvetica Neue Medium"/>
              </a:defRPr>
            </a:pPr>
            <a:endParaRPr/>
          </a:p>
        </p:txBody>
      </p:sp>
      <p:sp>
        <p:nvSpPr>
          <p:cNvPr id="355" name="Living Wage (US$68,800)"/>
          <p:cNvSpPr txBox="1"/>
          <p:nvPr/>
        </p:nvSpPr>
        <p:spPr>
          <a:xfrm>
            <a:off x="4593970" y="1105988"/>
            <a:ext cx="3186939" cy="436397"/>
          </a:xfrm>
          <a:prstGeom prst="rect">
            <a:avLst/>
          </a:prstGeom>
          <a:solidFill>
            <a:schemeClr val="accent5">
              <a:hueOff val="-82419"/>
              <a:satOff val="-9513"/>
              <a:lumOff val="-16343"/>
            </a:schemeClr>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200" b="0">
                <a:solidFill>
                  <a:srgbClr val="FFFFFF"/>
                </a:solidFill>
                <a:latin typeface="+mn-lt"/>
                <a:ea typeface="+mn-ea"/>
                <a:cs typeface="+mn-cs"/>
                <a:sym typeface="Helvetica Neue Medium"/>
              </a:defRPr>
            </a:pPr>
            <a:r>
              <a:t>Living Wage </a:t>
            </a:r>
            <a:r>
              <a:rPr sz="2000" b="1">
                <a:latin typeface="Helvetica Neue"/>
                <a:ea typeface="Helvetica Neue"/>
                <a:cs typeface="Helvetica Neue"/>
                <a:sym typeface="Helvetica Neue"/>
              </a:rPr>
              <a:t>(US$68,800)</a:t>
            </a:r>
          </a:p>
        </p:txBody>
      </p:sp>
      <p:sp>
        <p:nvSpPr>
          <p:cNvPr id="356" name="Rectangle 4"/>
          <p:cNvSpPr txBox="1"/>
          <p:nvPr/>
        </p:nvSpPr>
        <p:spPr>
          <a:xfrm>
            <a:off x="1255363" y="2374"/>
            <a:ext cx="11561735" cy="10525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6" tIns="48766" rIns="48766" bIns="48766" anchor="ctr">
            <a:spAutoFit/>
          </a:bodyPr>
          <a:lstStyle>
            <a:lvl1pPr defTabSz="1300480">
              <a:defRPr sz="3100" b="0">
                <a:solidFill>
                  <a:schemeClr val="accent6">
                    <a:hueOff val="-146070"/>
                    <a:satOff val="-10048"/>
                    <a:lumOff val="-30626"/>
                  </a:schemeClr>
                </a:solidFill>
                <a:latin typeface="Avenir Book"/>
                <a:ea typeface="Avenir Book"/>
                <a:cs typeface="Avenir Book"/>
                <a:sym typeface="Avenir Book"/>
              </a:defRPr>
            </a:lvl1pPr>
          </a:lstStyle>
          <a:p>
            <a:r>
              <a:rPr dirty="0"/>
              <a:t>Life Satisfaction vs. Household Income</a:t>
            </a:r>
            <a:endParaRPr lang="en-US" dirty="0"/>
          </a:p>
          <a:p>
            <a:r>
              <a:rPr lang="en-CA" dirty="0">
                <a:solidFill>
                  <a:schemeClr val="accent5">
                    <a:lumMod val="50000"/>
                  </a:schemeClr>
                </a:solidFill>
              </a:rPr>
              <a:t>More money does not necessarily equate to more happiness</a:t>
            </a:r>
            <a:endParaRPr dirty="0">
              <a:solidFill>
                <a:schemeClr val="accent5">
                  <a:lumMod val="50000"/>
                </a:schemeClr>
              </a:solidFill>
            </a:endParaRPr>
          </a:p>
        </p:txBody>
      </p:sp>
      <p:sp>
        <p:nvSpPr>
          <p:cNvPr id="357" name="Based on Soul Print of Well-being Survey (Global) 2019-2020 n = 680"/>
          <p:cNvSpPr txBox="1"/>
          <p:nvPr/>
        </p:nvSpPr>
        <p:spPr>
          <a:xfrm>
            <a:off x="3575177" y="9006433"/>
            <a:ext cx="4818127" cy="275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b="0"/>
            </a:lvl1pPr>
          </a:lstStyle>
          <a:p>
            <a:r>
              <a:t>Based on Soul Print of Well-being Survey (Global) 2019-2020 n = 680</a:t>
            </a:r>
          </a:p>
        </p:txBody>
      </p:sp>
    </p:spTree>
    <p:extLst>
      <p:ext uri="{BB962C8B-B14F-4D97-AF65-F5344CB8AC3E}">
        <p14:creationId xmlns:p14="http://schemas.microsoft.com/office/powerpoint/2010/main" val="2939146387"/>
      </p:ext>
    </p:extLst>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a14="http://schemas.microsoft.com/office/drawing/2010/main" xmlns:m="http://schemas.openxmlformats.org/officeDocument/2006/math"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E7C9709E-FA54-EF27-0FA6-809C825238CE}"/>
              </a:ext>
            </a:extLst>
          </p:cNvPr>
          <p:cNvGraphicFramePr>
            <a:graphicFrameLocks/>
          </p:cNvGraphicFramePr>
          <p:nvPr>
            <p:extLst>
              <p:ext uri="{D42A27DB-BD31-4B8C-83A1-F6EECF244321}">
                <p14:modId xmlns:p14="http://schemas.microsoft.com/office/powerpoint/2010/main" val="614300942"/>
              </p:ext>
            </p:extLst>
          </p:nvPr>
        </p:nvGraphicFramePr>
        <p:xfrm>
          <a:off x="677731" y="699246"/>
          <a:ext cx="12102353" cy="9054353"/>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0AF3CEE-136E-AE98-53FD-76A422634893}"/>
              </a:ext>
            </a:extLst>
          </p:cNvPr>
          <p:cNvSpPr txBox="1"/>
          <p:nvPr/>
        </p:nvSpPr>
        <p:spPr>
          <a:xfrm>
            <a:off x="3292330" y="9214090"/>
            <a:ext cx="5937523"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Data Sources: World Happiness Report 2022 and World Bank data (GDP per capita</a:t>
            </a:r>
          </a:p>
        </p:txBody>
      </p:sp>
      <p:pic>
        <p:nvPicPr>
          <p:cNvPr id="2050" name="Picture 2" descr="2,578 Slovenia Flag Stock Photos, Pictures &amp; Royalty-Free Images - iStock">
            <a:extLst>
              <a:ext uri="{FF2B5EF4-FFF2-40B4-BE49-F238E27FC236}">
                <a16:creationId xmlns:a16="http://schemas.microsoft.com/office/drawing/2014/main" id="{70C4B4AB-AB97-6346-78CB-F9AEDE022C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15634" y="2474260"/>
            <a:ext cx="1008883" cy="5774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0B618E-2AE6-C4D0-3F82-A9130494D17C}"/>
              </a:ext>
            </a:extLst>
          </p:cNvPr>
          <p:cNvSpPr txBox="1"/>
          <p:nvPr/>
        </p:nvSpPr>
        <p:spPr>
          <a:xfrm rot="16200000">
            <a:off x="-827650" y="4702393"/>
            <a:ext cx="272350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Life satisfaction ladder (1-10)</a:t>
            </a:r>
          </a:p>
        </p:txBody>
      </p:sp>
      <p:sp>
        <p:nvSpPr>
          <p:cNvPr id="5" name="TextBox 4">
            <a:extLst>
              <a:ext uri="{FF2B5EF4-FFF2-40B4-BE49-F238E27FC236}">
                <a16:creationId xmlns:a16="http://schemas.microsoft.com/office/drawing/2014/main" id="{54473D2C-FB9F-2E38-8223-10CF017B29EF}"/>
              </a:ext>
            </a:extLst>
          </p:cNvPr>
          <p:cNvSpPr txBox="1"/>
          <p:nvPr/>
        </p:nvSpPr>
        <p:spPr>
          <a:xfrm>
            <a:off x="4595571" y="8865277"/>
            <a:ext cx="4634282"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Gross Domestic Product (GDP) in USD per capita </a:t>
            </a:r>
          </a:p>
        </p:txBody>
      </p:sp>
      <p:sp>
        <p:nvSpPr>
          <p:cNvPr id="6" name="More Money; Less Happiness">
            <a:extLst>
              <a:ext uri="{FF2B5EF4-FFF2-40B4-BE49-F238E27FC236}">
                <a16:creationId xmlns:a16="http://schemas.microsoft.com/office/drawing/2014/main" id="{8AFA5D9A-622E-C518-A51C-270160ADE092}"/>
              </a:ext>
            </a:extLst>
          </p:cNvPr>
          <p:cNvSpPr txBox="1"/>
          <p:nvPr/>
        </p:nvSpPr>
        <p:spPr>
          <a:xfrm>
            <a:off x="835537" y="85997"/>
            <a:ext cx="11333725" cy="654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ctr">
              <a:lnSpc>
                <a:spcPts val="4300"/>
              </a:lnSpc>
              <a:tabLst>
                <a:tab pos="1066800" algn="l"/>
              </a:tabLst>
              <a:defRPr sz="3600">
                <a:solidFill>
                  <a:srgbClr val="11053B"/>
                </a:solidFill>
                <a:latin typeface="Optima"/>
                <a:ea typeface="Optima"/>
                <a:cs typeface="Optima"/>
                <a:sym typeface="Optima"/>
              </a:defRPr>
            </a:lvl1pPr>
          </a:lstStyle>
          <a:p>
            <a:r>
              <a:rPr lang="en-US" dirty="0">
                <a:solidFill>
                  <a:srgbClr val="C00000"/>
                </a:solidFill>
                <a:latin typeface="Avenir Book" panose="02000503020000020003" pitchFamily="2" charset="0"/>
              </a:rPr>
              <a:t>Life satisfaction vs. National Income: All Nations</a:t>
            </a:r>
            <a:endParaRPr dirty="0">
              <a:solidFill>
                <a:srgbClr val="C00000"/>
              </a:solidFill>
              <a:latin typeface="Avenir Book" panose="02000503020000020003" pitchFamily="2" charset="0"/>
            </a:endParaRPr>
          </a:p>
        </p:txBody>
      </p:sp>
    </p:spTree>
    <p:extLst>
      <p:ext uri="{BB962C8B-B14F-4D97-AF65-F5344CB8AC3E}">
        <p14:creationId xmlns:p14="http://schemas.microsoft.com/office/powerpoint/2010/main" val="29653005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808B600-22B6-DA0D-53EC-9C90B6CEF032}"/>
              </a:ext>
            </a:extLst>
          </p:cNvPr>
          <p:cNvGraphicFramePr>
            <a:graphicFrameLocks/>
          </p:cNvGraphicFramePr>
          <p:nvPr>
            <p:extLst>
              <p:ext uri="{D42A27DB-BD31-4B8C-83A1-F6EECF244321}">
                <p14:modId xmlns:p14="http://schemas.microsoft.com/office/powerpoint/2010/main" val="1469044316"/>
              </p:ext>
            </p:extLst>
          </p:nvPr>
        </p:nvGraphicFramePr>
        <p:xfrm>
          <a:off x="908969" y="945756"/>
          <a:ext cx="11260293" cy="7862087"/>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60AF3CEE-136E-AE98-53FD-76A422634893}"/>
              </a:ext>
            </a:extLst>
          </p:cNvPr>
          <p:cNvSpPr txBox="1"/>
          <p:nvPr/>
        </p:nvSpPr>
        <p:spPr>
          <a:xfrm>
            <a:off x="3125371" y="9230331"/>
            <a:ext cx="7896392" cy="287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Data Sources: World Happiness Report 2022 and York University/Global Footprint Network (</a:t>
            </a:r>
            <a:r>
              <a:rPr kumimoji="0" lang="en-US" sz="1200" b="0" i="0" u="none" strike="noStrike" cap="none" spc="0" normalizeH="0" baseline="0" dirty="0" err="1">
                <a:ln>
                  <a:noFill/>
                </a:ln>
                <a:solidFill>
                  <a:srgbClr val="000000"/>
                </a:solidFill>
                <a:effectLst/>
                <a:uFillTx/>
                <a:latin typeface="Avenir Book" panose="02000503020000020003" pitchFamily="2" charset="0"/>
                <a:sym typeface="Chalkboard"/>
              </a:rPr>
              <a:t>gha</a:t>
            </a: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 per capita), 2018</a:t>
            </a:r>
          </a:p>
        </p:txBody>
      </p:sp>
      <p:pic>
        <p:nvPicPr>
          <p:cNvPr id="2050" name="Picture 2" descr="2,578 Slovenia Flag Stock Photos, Pictures &amp; Royalty-Free Images - iStock">
            <a:extLst>
              <a:ext uri="{FF2B5EF4-FFF2-40B4-BE49-F238E27FC236}">
                <a16:creationId xmlns:a16="http://schemas.microsoft.com/office/drawing/2014/main" id="{70C4B4AB-AB97-6346-78CB-F9AEDE022CD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26561" y="2969895"/>
            <a:ext cx="763190" cy="436843"/>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74D9FA02-8EA0-9277-AD29-BA40D600C46F}"/>
              </a:ext>
            </a:extLst>
          </p:cNvPr>
          <p:cNvSpPr/>
          <p:nvPr/>
        </p:nvSpPr>
        <p:spPr>
          <a:xfrm>
            <a:off x="7517476" y="2522769"/>
            <a:ext cx="408790" cy="344244"/>
          </a:xfrm>
          <a:prstGeom prst="ellipse">
            <a:avLst/>
          </a:prstGeom>
          <a:solidFill>
            <a:schemeClr val="bg1">
              <a:alpha val="50083"/>
            </a:schemeClr>
          </a:solidFill>
          <a:ln w="9525" cap="flat">
            <a:solidFill>
              <a:srgbClr val="002060">
                <a:alpha val="74000"/>
              </a:srgbClr>
            </a:solidFill>
            <a:prstDash val="solid"/>
            <a:round/>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en-US"/>
          </a:p>
        </p:txBody>
      </p:sp>
      <p:sp>
        <p:nvSpPr>
          <p:cNvPr id="6" name="TextBox 2">
            <a:extLst>
              <a:ext uri="{FF2B5EF4-FFF2-40B4-BE49-F238E27FC236}">
                <a16:creationId xmlns:a16="http://schemas.microsoft.com/office/drawing/2014/main" id="{0D81A6AA-80A5-A871-2C38-6F0F9AE01EA2}"/>
              </a:ext>
            </a:extLst>
          </p:cNvPr>
          <p:cNvSpPr txBox="1"/>
          <p:nvPr/>
        </p:nvSpPr>
        <p:spPr>
          <a:xfrm>
            <a:off x="7926266" y="2522192"/>
            <a:ext cx="594715" cy="2641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50800" tIns="50800" rIns="50800" bIns="50800" numCol="1" spcCol="38100"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indent="0" algn="l" defTabSz="457200" rtl="0" fontAlgn="auto" latinLnBrk="0" hangingPunct="0">
              <a:lnSpc>
                <a:spcPct val="100000"/>
              </a:lnSpc>
              <a:spcBef>
                <a:spcPts val="0"/>
              </a:spcBef>
              <a:spcAft>
                <a:spcPts val="0"/>
              </a:spcAft>
              <a:buClrTx/>
              <a:buSzTx/>
              <a:buFontTx/>
              <a:buNone/>
              <a:tabLst/>
            </a:pPr>
            <a:r>
              <a:rPr kumimoji="0" lang="en-US" sz="1050" b="0" i="0" u="none" strike="noStrike" cap="none" spc="0" normalizeH="0" baseline="0" dirty="0">
                <a:ln>
                  <a:noFill/>
                </a:ln>
                <a:solidFill>
                  <a:srgbClr val="002060"/>
                </a:solidFill>
                <a:effectLst/>
                <a:uFillTx/>
                <a:latin typeface="Chalkboard"/>
                <a:ea typeface="Chalkboard"/>
                <a:cs typeface="Chalkboard"/>
                <a:sym typeface="Chalkboard"/>
              </a:rPr>
              <a:t>S</a:t>
            </a:r>
            <a:r>
              <a:rPr lang="en-US" sz="1050" dirty="0">
                <a:solidFill>
                  <a:srgbClr val="002060"/>
                </a:solidFill>
                <a:latin typeface="Chalkboard"/>
                <a:ea typeface="Chalkboard"/>
                <a:cs typeface="Chalkboard"/>
                <a:sym typeface="Chalkboard"/>
              </a:rPr>
              <a:t>lovenia</a:t>
            </a:r>
            <a:endParaRPr kumimoji="0" lang="en-US" sz="1050" b="0" i="0" u="none" strike="noStrike" cap="none" spc="0" normalizeH="0" baseline="0" dirty="0">
              <a:ln>
                <a:noFill/>
              </a:ln>
              <a:solidFill>
                <a:srgbClr val="002060"/>
              </a:solidFill>
              <a:effectLst/>
              <a:uFillTx/>
              <a:latin typeface="Chalkboard"/>
              <a:ea typeface="Chalkboard"/>
              <a:cs typeface="Chalkboard"/>
              <a:sym typeface="Chalkboard"/>
            </a:endParaRPr>
          </a:p>
        </p:txBody>
      </p:sp>
      <p:sp>
        <p:nvSpPr>
          <p:cNvPr id="3" name="More Money; Less Happiness">
            <a:extLst>
              <a:ext uri="{FF2B5EF4-FFF2-40B4-BE49-F238E27FC236}">
                <a16:creationId xmlns:a16="http://schemas.microsoft.com/office/drawing/2014/main" id="{11CC5C40-D4A1-2FE7-DE1E-6A1518F2A146}"/>
              </a:ext>
            </a:extLst>
          </p:cNvPr>
          <p:cNvSpPr txBox="1"/>
          <p:nvPr/>
        </p:nvSpPr>
        <p:spPr>
          <a:xfrm>
            <a:off x="835537" y="85997"/>
            <a:ext cx="11333725" cy="6540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gn="ctr">
              <a:lnSpc>
                <a:spcPts val="4300"/>
              </a:lnSpc>
              <a:tabLst>
                <a:tab pos="1066800" algn="l"/>
              </a:tabLst>
              <a:defRPr sz="3600">
                <a:solidFill>
                  <a:srgbClr val="11053B"/>
                </a:solidFill>
                <a:latin typeface="Optima"/>
                <a:ea typeface="Optima"/>
                <a:cs typeface="Optima"/>
                <a:sym typeface="Optima"/>
              </a:defRPr>
            </a:lvl1pPr>
          </a:lstStyle>
          <a:p>
            <a:r>
              <a:rPr lang="en-US" dirty="0">
                <a:solidFill>
                  <a:srgbClr val="C00000"/>
                </a:solidFill>
                <a:latin typeface="Avenir Book" panose="02000503020000020003" pitchFamily="2" charset="0"/>
              </a:rPr>
              <a:t>Life satisfaction vs. </a:t>
            </a:r>
            <a:r>
              <a:rPr lang="en-US" dirty="0">
                <a:solidFill>
                  <a:schemeClr val="accent3">
                    <a:lumMod val="50000"/>
                  </a:schemeClr>
                </a:solidFill>
                <a:latin typeface="Avenir Book" panose="02000503020000020003" pitchFamily="2" charset="0"/>
              </a:rPr>
              <a:t>Ecological Footprint</a:t>
            </a:r>
            <a:r>
              <a:rPr lang="en-US" dirty="0">
                <a:solidFill>
                  <a:srgbClr val="C00000"/>
                </a:solidFill>
                <a:latin typeface="Avenir Book" panose="02000503020000020003" pitchFamily="2" charset="0"/>
              </a:rPr>
              <a:t>: All Nations</a:t>
            </a:r>
            <a:endParaRPr dirty="0">
              <a:solidFill>
                <a:srgbClr val="C00000"/>
              </a:solidFill>
              <a:latin typeface="Avenir Book" panose="02000503020000020003" pitchFamily="2" charset="0"/>
            </a:endParaRPr>
          </a:p>
        </p:txBody>
      </p:sp>
      <p:sp>
        <p:nvSpPr>
          <p:cNvPr id="7" name="TextBox 6">
            <a:extLst>
              <a:ext uri="{FF2B5EF4-FFF2-40B4-BE49-F238E27FC236}">
                <a16:creationId xmlns:a16="http://schemas.microsoft.com/office/drawing/2014/main" id="{81260B9F-15CF-D9FA-C858-438974930A21}"/>
              </a:ext>
            </a:extLst>
          </p:cNvPr>
          <p:cNvSpPr txBox="1"/>
          <p:nvPr/>
        </p:nvSpPr>
        <p:spPr>
          <a:xfrm rot="16200000">
            <a:off x="-1010386" y="4702393"/>
            <a:ext cx="308898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Ecological Footprint (</a:t>
            </a:r>
            <a:r>
              <a:rPr kumimoji="0" lang="en-US" sz="1600" b="0" i="0" u="none" strike="noStrike" cap="none" spc="0" normalizeH="0" baseline="0" dirty="0" err="1">
                <a:ln>
                  <a:noFill/>
                </a:ln>
                <a:solidFill>
                  <a:srgbClr val="000000"/>
                </a:solidFill>
                <a:effectLst/>
                <a:uFillTx/>
                <a:latin typeface="Avenir Book" panose="02000503020000020003" pitchFamily="2" charset="0"/>
                <a:sym typeface="Chalkboard"/>
              </a:rPr>
              <a:t>gha</a:t>
            </a: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/capita)</a:t>
            </a:r>
          </a:p>
        </p:txBody>
      </p:sp>
      <p:sp>
        <p:nvSpPr>
          <p:cNvPr id="8" name="TextBox 7">
            <a:extLst>
              <a:ext uri="{FF2B5EF4-FFF2-40B4-BE49-F238E27FC236}">
                <a16:creationId xmlns:a16="http://schemas.microsoft.com/office/drawing/2014/main" id="{1265298F-3349-3ABB-B649-BB16265B197A}"/>
              </a:ext>
            </a:extLst>
          </p:cNvPr>
          <p:cNvSpPr txBox="1"/>
          <p:nvPr/>
        </p:nvSpPr>
        <p:spPr>
          <a:xfrm>
            <a:off x="5450027" y="8816964"/>
            <a:ext cx="2104743"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0000"/>
                </a:solidFill>
                <a:effectLst/>
                <a:uFillTx/>
                <a:latin typeface="Avenir Book" panose="02000503020000020003" pitchFamily="2" charset="0"/>
                <a:sym typeface="Chalkboard"/>
              </a:rPr>
              <a:t>Life Satisfaction (1-10)</a:t>
            </a:r>
          </a:p>
        </p:txBody>
      </p:sp>
    </p:spTree>
    <p:extLst>
      <p:ext uri="{BB962C8B-B14F-4D97-AF65-F5344CB8AC3E}">
        <p14:creationId xmlns:p14="http://schemas.microsoft.com/office/powerpoint/2010/main" val="2629932892"/>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ke surrounded by trees and mountains&#10;&#10;Description automatically generated with medium confidence">
            <a:extLst>
              <a:ext uri="{FF2B5EF4-FFF2-40B4-BE49-F238E27FC236}">
                <a16:creationId xmlns:a16="http://schemas.microsoft.com/office/drawing/2014/main" id="{24AB8CB0-0FF6-BA4A-A005-8E78D63830D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r="-1"/>
          <a:stretch/>
        </p:blipFill>
        <p:spPr>
          <a:xfrm>
            <a:off x="309962" y="418858"/>
            <a:ext cx="12384876" cy="6947142"/>
          </a:xfrm>
          <a:prstGeom prst="rect">
            <a:avLst/>
          </a:prstGeom>
          <a:noFill/>
        </p:spPr>
      </p:pic>
      <p:sp>
        <p:nvSpPr>
          <p:cNvPr id="798" name="What is happiness?"/>
          <p:cNvSpPr txBox="1">
            <a:spLocks noGrp="1"/>
          </p:cNvSpPr>
          <p:nvPr>
            <p:ph type="title" idx="4294967295"/>
          </p:nvPr>
        </p:nvSpPr>
        <p:spPr>
          <a:xfrm>
            <a:off x="1270000" y="7366000"/>
            <a:ext cx="10464800" cy="1701800"/>
          </a:xfrm>
        </p:spPr>
        <p:txBody>
          <a:bodyPr anchor="ctr">
            <a:normAutofit fontScale="90000"/>
          </a:bodyPr>
          <a:lstStyle>
            <a:lvl1pPr>
              <a:defRPr>
                <a:latin typeface="Avenir Book"/>
                <a:ea typeface="Avenir Book"/>
                <a:cs typeface="Avenir Book"/>
                <a:sym typeface="Avenir Book"/>
              </a:defRPr>
            </a:lvl1pPr>
          </a:lstStyle>
          <a:p>
            <a:r>
              <a:rPr lang="en-US" sz="7800" dirty="0">
                <a:solidFill>
                  <a:srgbClr val="000000"/>
                </a:solidFill>
              </a:rPr>
              <a:t>The science of well-being</a:t>
            </a:r>
          </a:p>
        </p:txBody>
      </p:sp>
    </p:spTree>
    <p:extLst>
      <p:ext uri="{BB962C8B-B14F-4D97-AF65-F5344CB8AC3E}">
        <p14:creationId xmlns:p14="http://schemas.microsoft.com/office/powerpoint/2010/main" val="3215446065"/>
      </p:ext>
    </p:extLst>
  </p:cSld>
  <p:clrMapOvr>
    <a:masterClrMapping/>
  </p:clrMapOvr>
  <p:transition spd="med" advTm="2807"/>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 name="Image" descr="Image"/>
          <p:cNvPicPr>
            <a:picLocks noChangeAspect="1"/>
          </p:cNvPicPr>
          <p:nvPr/>
        </p:nvPicPr>
        <p:blipFill>
          <a:blip r:embed="rId2"/>
          <a:stretch>
            <a:fillRect/>
          </a:stretch>
        </p:blipFill>
        <p:spPr>
          <a:xfrm>
            <a:off x="-830192" y="-41228"/>
            <a:ext cx="14665184" cy="9794828"/>
          </a:xfrm>
          <a:prstGeom prst="rect">
            <a:avLst/>
          </a:prstGeom>
          <a:ln w="25400">
            <a:miter lim="400000"/>
          </a:ln>
          <a:effectLst>
            <a:outerShdw blurRad="254000" dist="127000" dir="5400000" rotWithShape="0">
              <a:srgbClr val="000000">
                <a:alpha val="70000"/>
              </a:srgbClr>
            </a:outerShdw>
          </a:effectLst>
        </p:spPr>
      </p:pic>
      <p:sp>
        <p:nvSpPr>
          <p:cNvPr id="297" name="The True Meaning of Happiness"/>
          <p:cNvSpPr txBox="1"/>
          <p:nvPr/>
        </p:nvSpPr>
        <p:spPr>
          <a:xfrm>
            <a:off x="4588515" y="7708146"/>
            <a:ext cx="3718967" cy="10874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6400" b="0">
                <a:solidFill>
                  <a:schemeClr val="accent4">
                    <a:hueOff val="366961"/>
                    <a:satOff val="4172"/>
                    <a:lumOff val="11129"/>
                  </a:schemeClr>
                </a:solidFill>
                <a:latin typeface="Calibri"/>
                <a:ea typeface="Calibri"/>
                <a:cs typeface="Calibri"/>
                <a:sym typeface="Calibri"/>
              </a:defRPr>
            </a:lvl1pPr>
          </a:lstStyle>
          <a:p>
            <a:r>
              <a:rPr lang="en-US" dirty="0">
                <a:solidFill>
                  <a:srgbClr val="7030A0"/>
                </a:solidFill>
              </a:rPr>
              <a:t>Well-being</a:t>
            </a:r>
            <a:endParaRPr dirty="0">
              <a:solidFill>
                <a:srgbClr val="7030A0"/>
              </a:solidFill>
            </a:endParaRPr>
          </a:p>
        </p:txBody>
      </p:sp>
      <p:pic>
        <p:nvPicPr>
          <p:cNvPr id="301"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76909" y="2045454"/>
            <a:ext cx="2661146" cy="1931477"/>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9" name="Chart 219"/>
          <p:cNvGraphicFramePr/>
          <p:nvPr/>
        </p:nvGraphicFramePr>
        <p:xfrm>
          <a:off x="1517841" y="-178460"/>
          <a:ext cx="12261478" cy="12261477"/>
        </p:xfrm>
        <a:graphic>
          <a:graphicData uri="http://schemas.openxmlformats.org/drawingml/2006/chart">
            <c:chart xmlns:c="http://schemas.openxmlformats.org/drawingml/2006/chart" xmlns:r="http://schemas.openxmlformats.org/officeDocument/2006/relationships" r:id="rId3"/>
          </a:graphicData>
        </a:graphic>
      </p:graphicFrame>
      <p:sp>
        <p:nvSpPr>
          <p:cNvPr id="220" name="Shape 220"/>
          <p:cNvSpPr/>
          <p:nvPr/>
        </p:nvSpPr>
        <p:spPr>
          <a:xfrm>
            <a:off x="1682975" y="397269"/>
            <a:ext cx="9149353" cy="1926040"/>
          </a:xfrm>
          <a:prstGeom prst="rect">
            <a:avLst/>
          </a:prstGeom>
          <a:ln w="12700">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defRPr sz="1800"/>
            </a:pPr>
            <a:r>
              <a:rPr lang="en-US" sz="6258" dirty="0">
                <a:solidFill>
                  <a:srgbClr val="E63B7A"/>
                </a:solidFill>
                <a:latin typeface="Wide Latin"/>
                <a:ea typeface="Wide Latin"/>
                <a:cs typeface="Wide Latin"/>
                <a:sym typeface="Wide Latin"/>
              </a:rPr>
              <a:t>The Science of </a:t>
            </a:r>
            <a:r>
              <a:rPr sz="6258" dirty="0">
                <a:solidFill>
                  <a:srgbClr val="E63B7A"/>
                </a:solidFill>
                <a:latin typeface="Wide Latin"/>
                <a:ea typeface="Wide Latin"/>
                <a:cs typeface="Wide Latin"/>
                <a:sym typeface="Wide Latin"/>
              </a:rPr>
              <a:t>Happiness</a:t>
            </a:r>
            <a:r>
              <a:rPr sz="5689" dirty="0">
                <a:solidFill>
                  <a:srgbClr val="FFFFFF"/>
                </a:solidFill>
                <a:latin typeface="Wide Latin"/>
                <a:ea typeface="Wide Latin"/>
                <a:cs typeface="Wide Latin"/>
                <a:sym typeface="Wide Latin"/>
              </a:rPr>
              <a:t> </a:t>
            </a:r>
          </a:p>
        </p:txBody>
      </p:sp>
      <p:sp>
        <p:nvSpPr>
          <p:cNvPr id="4" name="Title 1">
            <a:extLst>
              <a:ext uri="{FF2B5EF4-FFF2-40B4-BE49-F238E27FC236}">
                <a16:creationId xmlns:a16="http://schemas.microsoft.com/office/drawing/2014/main" id="{73AD5793-694D-634B-8FE0-78A0A81E20EC}"/>
              </a:ext>
            </a:extLst>
          </p:cNvPr>
          <p:cNvSpPr>
            <a:spLocks noGrp="1"/>
          </p:cNvSpPr>
          <p:nvPr>
            <p:ph type="title"/>
          </p:nvPr>
        </p:nvSpPr>
        <p:spPr>
          <a:xfrm>
            <a:off x="649330" y="2794210"/>
            <a:ext cx="3685604" cy="1885245"/>
          </a:xfrm>
        </p:spPr>
        <p:txBody>
          <a:bodyPr>
            <a:normAutofit/>
          </a:bodyPr>
          <a:lstStyle/>
          <a:p>
            <a:pPr algn="ctr"/>
            <a:r>
              <a:rPr lang="en-US" sz="3413" dirty="0"/>
              <a:t>The determinants of happiness and well-being</a:t>
            </a:r>
          </a:p>
        </p:txBody>
      </p:sp>
    </p:spTree>
    <p:extLst>
      <p:ext uri="{BB962C8B-B14F-4D97-AF65-F5344CB8AC3E}">
        <p14:creationId xmlns:p14="http://schemas.microsoft.com/office/powerpoint/2010/main" val="1902801449"/>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 name="Picture 2" descr="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3841" y="404197"/>
            <a:ext cx="11397117" cy="8547838"/>
          </a:xfrm>
          <a:prstGeom prst="rect">
            <a:avLst/>
          </a:prstGeom>
          <a:ln w="12700">
            <a:miter lim="400000"/>
          </a:ln>
        </p:spPr>
      </p:pic>
      <p:sp>
        <p:nvSpPr>
          <p:cNvPr id="311" name="Arrow"/>
          <p:cNvSpPr/>
          <p:nvPr/>
        </p:nvSpPr>
        <p:spPr>
          <a:xfrm>
            <a:off x="6321779" y="4093954"/>
            <a:ext cx="1057981" cy="584162"/>
          </a:xfrm>
          <a:prstGeom prst="rightArrow">
            <a:avLst>
              <a:gd name="adj1" fmla="val 32000"/>
              <a:gd name="adj2" fmla="val 131367"/>
            </a:avLst>
          </a:prstGeom>
          <a:solidFill>
            <a:srgbClr val="FFFFFF"/>
          </a:solidFill>
          <a:ln w="25400">
            <a:solidFill>
              <a:schemeClr val="accent1"/>
            </a:solidFill>
          </a:ln>
          <a:effectLst>
            <a:outerShdw blurRad="38100" dist="23000" dir="5400000" rotWithShape="0">
              <a:srgbClr val="000000">
                <a:alpha val="35000"/>
              </a:srgbClr>
            </a:outerShdw>
          </a:effectLst>
        </p:spPr>
        <p:txBody>
          <a:bodyPr lIns="65023" rIns="65023" anchor="ctr"/>
          <a:lstStyle/>
          <a:p>
            <a:endParaRPr sz="5120"/>
          </a:p>
        </p:txBody>
      </p:sp>
      <p:sp>
        <p:nvSpPr>
          <p:cNvPr id="312" name="TextBox 8"/>
          <p:cNvSpPr txBox="1"/>
          <p:nvPr/>
        </p:nvSpPr>
        <p:spPr>
          <a:xfrm>
            <a:off x="1688142" y="7891214"/>
            <a:ext cx="9628516" cy="1143005"/>
          </a:xfrm>
          <a:prstGeom prst="rect">
            <a:avLst/>
          </a:prstGeom>
          <a:solidFill>
            <a:srgbClr val="EEECE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65023" rIns="65023">
            <a:spAutoFit/>
          </a:bodyPr>
          <a:lstStyle>
            <a:lvl1pPr algn="ctr">
              <a:defRPr sz="1600" b="1">
                <a:solidFill>
                  <a:srgbClr val="CA9B50"/>
                </a:solidFill>
                <a:latin typeface="Garamond"/>
                <a:ea typeface="Garamond"/>
                <a:cs typeface="Garamond"/>
                <a:sym typeface="Garamond"/>
              </a:defRPr>
            </a:lvl1pPr>
          </a:lstStyle>
          <a:p>
            <a:r>
              <a:rPr sz="2276" dirty="0"/>
              <a:t>The Maslow hierarchy of needs originated with the traditions of the Blackfoot Nation in Alberta, based on the teachings of the medicine wheel as the basis for understanding the human being. </a:t>
            </a:r>
          </a:p>
        </p:txBody>
      </p:sp>
      <p:sp>
        <p:nvSpPr>
          <p:cNvPr id="8" name="TextBox 7">
            <a:extLst>
              <a:ext uri="{FF2B5EF4-FFF2-40B4-BE49-F238E27FC236}">
                <a16:creationId xmlns:a16="http://schemas.microsoft.com/office/drawing/2014/main" id="{6799FBD7-01E4-F749-86A1-F3A7EDD8F99C}"/>
              </a:ext>
            </a:extLst>
          </p:cNvPr>
          <p:cNvSpPr txBox="1"/>
          <p:nvPr/>
        </p:nvSpPr>
        <p:spPr>
          <a:xfrm>
            <a:off x="1126932" y="413574"/>
            <a:ext cx="10389693" cy="707886"/>
          </a:xfrm>
          <a:prstGeom prst="rect">
            <a:avLst/>
          </a:prstGeom>
          <a:noFill/>
        </p:spPr>
        <p:txBody>
          <a:bodyPr wrap="square" rtlCol="0">
            <a:spAutoFit/>
          </a:bodyPr>
          <a:lstStyle/>
          <a:p>
            <a:pPr algn="ctr"/>
            <a:r>
              <a:rPr lang="en-US" sz="4000" b="1" dirty="0">
                <a:solidFill>
                  <a:srgbClr val="C00000"/>
                </a:solidFill>
                <a:latin typeface="Avenir Book" panose="02000503020000020003" pitchFamily="2" charset="0"/>
                <a:cs typeface="Garamond"/>
              </a:rPr>
              <a:t>Maslow vs. Blackfoot Wisdom</a:t>
            </a:r>
          </a:p>
        </p:txBody>
      </p:sp>
    </p:spTree>
    <p:extLst>
      <p:ext uri="{BB962C8B-B14F-4D97-AF65-F5344CB8AC3E}">
        <p14:creationId xmlns:p14="http://schemas.microsoft.com/office/powerpoint/2010/main" val="4039802258"/>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9121" y="0"/>
            <a:ext cx="12158226" cy="9753600"/>
          </a:xfrm>
          <a:prstGeom prst="rect">
            <a:avLst/>
          </a:prstGeom>
        </p:spPr>
      </p:pic>
      <p:sp>
        <p:nvSpPr>
          <p:cNvPr id="5" name="TextBox 4"/>
          <p:cNvSpPr txBox="1"/>
          <p:nvPr/>
        </p:nvSpPr>
        <p:spPr>
          <a:xfrm>
            <a:off x="513633" y="479944"/>
            <a:ext cx="3147538" cy="2308324"/>
          </a:xfrm>
          <a:prstGeom prst="rect">
            <a:avLst/>
          </a:prstGeom>
          <a:noFill/>
        </p:spPr>
        <p:txBody>
          <a:bodyPr wrap="square" rtlCol="0">
            <a:spAutoFit/>
          </a:bodyPr>
          <a:lstStyle/>
          <a:p>
            <a:pPr algn="ctr"/>
            <a:r>
              <a:rPr lang="en-US" sz="3600" b="1" dirty="0">
                <a:solidFill>
                  <a:srgbClr val="C00000"/>
                </a:solidFill>
                <a:latin typeface="Avenir Book" panose="02000503020000020003" pitchFamily="2" charset="0"/>
                <a:cs typeface="Garamond"/>
              </a:rPr>
              <a:t>An indigenous world view of human well-being</a:t>
            </a:r>
          </a:p>
        </p:txBody>
      </p:sp>
      <p:grpSp>
        <p:nvGrpSpPr>
          <p:cNvPr id="2" name="Group 3">
            <a:extLst>
              <a:ext uri="{FF2B5EF4-FFF2-40B4-BE49-F238E27FC236}">
                <a16:creationId xmlns:a16="http://schemas.microsoft.com/office/drawing/2014/main" id="{A691D566-5880-6409-30A1-212D0A8A44D9}"/>
              </a:ext>
            </a:extLst>
          </p:cNvPr>
          <p:cNvGrpSpPr/>
          <p:nvPr/>
        </p:nvGrpSpPr>
        <p:grpSpPr>
          <a:xfrm>
            <a:off x="0" y="6170924"/>
            <a:ext cx="4800417" cy="2848039"/>
            <a:chOff x="0" y="0"/>
            <a:chExt cx="4468391" cy="2848038"/>
          </a:xfrm>
        </p:grpSpPr>
        <p:sp>
          <p:nvSpPr>
            <p:cNvPr id="3" name="Text Box 6">
              <a:extLst>
                <a:ext uri="{FF2B5EF4-FFF2-40B4-BE49-F238E27FC236}">
                  <a16:creationId xmlns:a16="http://schemas.microsoft.com/office/drawing/2014/main" id="{9D7372CE-4629-6832-7FF1-A4428E1F8EBF}"/>
                </a:ext>
              </a:extLst>
            </p:cNvPr>
            <p:cNvSpPr/>
            <p:nvPr/>
          </p:nvSpPr>
          <p:spPr>
            <a:xfrm>
              <a:off x="1854719"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numCol="1" anchor="t">
              <a:spAutoFit/>
            </a:bodyPr>
            <a:lstStyle>
              <a:lvl1pPr algn="l" defTabSz="1300480">
                <a:defRPr sz="1600" b="0">
                  <a:latin typeface="Times Roman"/>
                  <a:ea typeface="Times Roman"/>
                  <a:cs typeface="Times Roman"/>
                  <a:sym typeface="Times Roman"/>
                </a:defRPr>
              </a:lvl1pPr>
            </a:lstStyle>
            <a:p>
              <a:r>
                <a:t>Mental</a:t>
              </a:r>
            </a:p>
          </p:txBody>
        </p:sp>
        <p:sp>
          <p:nvSpPr>
            <p:cNvPr id="6" name="Text Box 7">
              <a:extLst>
                <a:ext uri="{FF2B5EF4-FFF2-40B4-BE49-F238E27FC236}">
                  <a16:creationId xmlns:a16="http://schemas.microsoft.com/office/drawing/2014/main" id="{76830452-C809-D245-6706-C995F8EABCED}"/>
                </a:ext>
              </a:extLst>
            </p:cNvPr>
            <p:cNvSpPr/>
            <p:nvPr/>
          </p:nvSpPr>
          <p:spPr>
            <a:xfrm>
              <a:off x="3283473" y="1404272"/>
              <a:ext cx="118491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lvl1pPr defTabSz="1300480">
                <a:defRPr sz="1600" b="0">
                  <a:latin typeface="Times Roman"/>
                  <a:ea typeface="Times Roman"/>
                  <a:cs typeface="Times Roman"/>
                  <a:sym typeface="Times Roman"/>
                </a:defRPr>
              </a:lvl1pPr>
            </a:lstStyle>
            <a:p>
              <a:r>
                <a:rPr dirty="0"/>
                <a:t>Spiritual</a:t>
              </a:r>
            </a:p>
          </p:txBody>
        </p:sp>
        <p:sp>
          <p:nvSpPr>
            <p:cNvPr id="7" name="Text Box 8">
              <a:extLst>
                <a:ext uri="{FF2B5EF4-FFF2-40B4-BE49-F238E27FC236}">
                  <a16:creationId xmlns:a16="http://schemas.microsoft.com/office/drawing/2014/main" id="{A0C85143-F2C6-5E20-D569-713105C9849E}"/>
                </a:ext>
              </a:extLst>
            </p:cNvPr>
            <p:cNvSpPr/>
            <p:nvPr/>
          </p:nvSpPr>
          <p:spPr>
            <a:xfrm>
              <a:off x="1505845" y="2848037"/>
              <a:ext cx="118491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lvl1pPr defTabSz="1300480">
                <a:defRPr sz="1600" b="0">
                  <a:latin typeface="Times Roman"/>
                  <a:ea typeface="Times Roman"/>
                  <a:cs typeface="Times Roman"/>
                  <a:sym typeface="Times Roman"/>
                </a:defRPr>
              </a:lvl1pPr>
            </a:lstStyle>
            <a:p>
              <a:r>
                <a:t>Emotional</a:t>
              </a:r>
            </a:p>
          </p:txBody>
        </p:sp>
        <p:sp>
          <p:nvSpPr>
            <p:cNvPr id="8" name="Text Box 9">
              <a:extLst>
                <a:ext uri="{FF2B5EF4-FFF2-40B4-BE49-F238E27FC236}">
                  <a16:creationId xmlns:a16="http://schemas.microsoft.com/office/drawing/2014/main" id="{86AAC833-23A6-82FB-693B-B42D5EDCDEDD}"/>
                </a:ext>
              </a:extLst>
            </p:cNvPr>
            <p:cNvSpPr/>
            <p:nvPr/>
          </p:nvSpPr>
          <p:spPr>
            <a:xfrm>
              <a:off x="0" y="1404273"/>
              <a:ext cx="700740"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lvl1pPr defTabSz="1300480">
                <a:defRPr sz="1400" b="0">
                  <a:latin typeface="Times Roman"/>
                  <a:ea typeface="Times Roman"/>
                  <a:cs typeface="Times Roman"/>
                  <a:sym typeface="Times Roman"/>
                </a:defRPr>
              </a:lvl1pPr>
            </a:lstStyle>
            <a:p>
              <a:r>
                <a:t>Physical</a:t>
              </a:r>
            </a:p>
          </p:txBody>
        </p:sp>
        <p:sp>
          <p:nvSpPr>
            <p:cNvPr id="9" name="Line 10">
              <a:extLst>
                <a:ext uri="{FF2B5EF4-FFF2-40B4-BE49-F238E27FC236}">
                  <a16:creationId xmlns:a16="http://schemas.microsoft.com/office/drawing/2014/main" id="{FD6E31D0-42D7-C5D5-2FAA-CC7430743EF8}"/>
                </a:ext>
              </a:extLst>
            </p:cNvPr>
            <p:cNvSpPr/>
            <p:nvPr/>
          </p:nvSpPr>
          <p:spPr>
            <a:xfrm flipV="1">
              <a:off x="2099659" y="341263"/>
              <a:ext cx="1" cy="2345675"/>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10" name="Line 10">
              <a:extLst>
                <a:ext uri="{FF2B5EF4-FFF2-40B4-BE49-F238E27FC236}">
                  <a16:creationId xmlns:a16="http://schemas.microsoft.com/office/drawing/2014/main" id="{DB5FA487-560D-B701-4E8A-A029495E83B5}"/>
                </a:ext>
              </a:extLst>
            </p:cNvPr>
            <p:cNvSpPr/>
            <p:nvPr/>
          </p:nvSpPr>
          <p:spPr>
            <a:xfrm>
              <a:off x="933014" y="1515455"/>
              <a:ext cx="2330581"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11" name="Oval 1">
              <a:extLst>
                <a:ext uri="{FF2B5EF4-FFF2-40B4-BE49-F238E27FC236}">
                  <a16:creationId xmlns:a16="http://schemas.microsoft.com/office/drawing/2014/main" id="{C9878688-03D1-1AC6-E398-7989538A7098}"/>
                </a:ext>
              </a:extLst>
            </p:cNvPr>
            <p:cNvSpPr/>
            <p:nvPr/>
          </p:nvSpPr>
          <p:spPr>
            <a:xfrm>
              <a:off x="933014" y="323324"/>
              <a:ext cx="2330581" cy="2363615"/>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12" name="Triangle 2">
              <a:extLst>
                <a:ext uri="{FF2B5EF4-FFF2-40B4-BE49-F238E27FC236}">
                  <a16:creationId xmlns:a16="http://schemas.microsoft.com/office/drawing/2014/main" id="{BADA727F-467E-9545-46B2-260D385CAF78}"/>
                </a:ext>
              </a:extLst>
            </p:cNvPr>
            <p:cNvSpPr/>
            <p:nvPr/>
          </p:nvSpPr>
          <p:spPr>
            <a:xfrm rot="10800000">
              <a:off x="2005081" y="345577"/>
              <a:ext cx="186448" cy="337271"/>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13" name="Triangle 13">
              <a:extLst>
                <a:ext uri="{FF2B5EF4-FFF2-40B4-BE49-F238E27FC236}">
                  <a16:creationId xmlns:a16="http://schemas.microsoft.com/office/drawing/2014/main" id="{8ADADFA9-0358-2DD0-D3D3-B0343064F689}"/>
                </a:ext>
              </a:extLst>
            </p:cNvPr>
            <p:cNvSpPr/>
            <p:nvPr/>
          </p:nvSpPr>
          <p:spPr>
            <a:xfrm rot="5239627">
              <a:off x="1039697" y="1351655"/>
              <a:ext cx="184724" cy="340419"/>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14" name="Triangle 14">
              <a:extLst>
                <a:ext uri="{FF2B5EF4-FFF2-40B4-BE49-F238E27FC236}">
                  <a16:creationId xmlns:a16="http://schemas.microsoft.com/office/drawing/2014/main" id="{5609529B-25B6-C186-4951-5062CBA11F10}"/>
                </a:ext>
              </a:extLst>
            </p:cNvPr>
            <p:cNvSpPr/>
            <p:nvPr/>
          </p:nvSpPr>
          <p:spPr>
            <a:xfrm>
              <a:off x="2005081" y="2331291"/>
              <a:ext cx="186447" cy="337270"/>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15" name="Triangle 15">
              <a:extLst>
                <a:ext uri="{FF2B5EF4-FFF2-40B4-BE49-F238E27FC236}">
                  <a16:creationId xmlns:a16="http://schemas.microsoft.com/office/drawing/2014/main" id="{9BC3E080-08D9-EF09-BB98-07B9AC8C6EEB}"/>
                </a:ext>
              </a:extLst>
            </p:cNvPr>
            <p:cNvSpPr/>
            <p:nvPr/>
          </p:nvSpPr>
          <p:spPr>
            <a:xfrm rot="16200000">
              <a:off x="2968548" y="1343892"/>
              <a:ext cx="184724" cy="340418"/>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grpSp>
    </p:spTree>
    <p:extLst>
      <p:ext uri="{BB962C8B-B14F-4D97-AF65-F5344CB8AC3E}">
        <p14:creationId xmlns:p14="http://schemas.microsoft.com/office/powerpoint/2010/main" val="29372556"/>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 name="Rectangle 4"/>
          <p:cNvSpPr txBox="1"/>
          <p:nvPr/>
        </p:nvSpPr>
        <p:spPr>
          <a:xfrm>
            <a:off x="2020449" y="370384"/>
            <a:ext cx="8615681" cy="62369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nchor="ctr">
            <a:spAutoFit/>
          </a:bodyPr>
          <a:lstStyle>
            <a:lvl1pPr algn="ctr" defTabSz="914400">
              <a:defRPr sz="2400">
                <a:latin typeface="Avenir Book"/>
                <a:ea typeface="Avenir Book"/>
                <a:cs typeface="Avenir Book"/>
                <a:sym typeface="Avenir Book"/>
              </a:defRPr>
            </a:lvl1pPr>
          </a:lstStyle>
          <a:p>
            <a:r>
              <a:rPr sz="3413" dirty="0">
                <a:solidFill>
                  <a:srgbClr val="C00000"/>
                </a:solidFill>
              </a:rPr>
              <a:t>The Medicine Wheel </a:t>
            </a:r>
            <a:r>
              <a:rPr lang="en-US" sz="3413" dirty="0">
                <a:solidFill>
                  <a:srgbClr val="C00000"/>
                </a:solidFill>
              </a:rPr>
              <a:t>of W</a:t>
            </a:r>
            <a:r>
              <a:rPr sz="3413" dirty="0">
                <a:solidFill>
                  <a:srgbClr val="C00000"/>
                </a:solidFill>
              </a:rPr>
              <a:t>ell-being</a:t>
            </a:r>
          </a:p>
        </p:txBody>
      </p:sp>
      <p:sp>
        <p:nvSpPr>
          <p:cNvPr id="472" name="Text Box 6"/>
          <p:cNvSpPr txBox="1"/>
          <p:nvPr/>
        </p:nvSpPr>
        <p:spPr>
          <a:xfrm>
            <a:off x="5909752" y="2008344"/>
            <a:ext cx="1130820" cy="536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defTabSz="914400">
              <a:defRPr sz="2000">
                <a:latin typeface="Times"/>
                <a:ea typeface="Times"/>
                <a:cs typeface="Times"/>
                <a:sym typeface="Times"/>
              </a:defRPr>
            </a:lvl1pPr>
          </a:lstStyle>
          <a:p>
            <a:r>
              <a:rPr sz="2800"/>
              <a:t>Mental</a:t>
            </a:r>
          </a:p>
        </p:txBody>
      </p:sp>
      <p:sp>
        <p:nvSpPr>
          <p:cNvPr id="473" name="Text Box 7"/>
          <p:cNvSpPr txBox="1"/>
          <p:nvPr/>
        </p:nvSpPr>
        <p:spPr>
          <a:xfrm>
            <a:off x="8083542" y="4325741"/>
            <a:ext cx="2113281" cy="536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algn="ctr" defTabSz="914400">
              <a:defRPr sz="2000">
                <a:latin typeface="Times"/>
                <a:ea typeface="Times"/>
                <a:cs typeface="Times"/>
                <a:sym typeface="Times"/>
              </a:defRPr>
            </a:lvl1pPr>
          </a:lstStyle>
          <a:p>
            <a:r>
              <a:rPr sz="2800"/>
              <a:t>Spiritual</a:t>
            </a:r>
          </a:p>
        </p:txBody>
      </p:sp>
      <p:sp>
        <p:nvSpPr>
          <p:cNvPr id="474" name="Text Box 8"/>
          <p:cNvSpPr txBox="1"/>
          <p:nvPr/>
        </p:nvSpPr>
        <p:spPr>
          <a:xfrm>
            <a:off x="5292142" y="6649266"/>
            <a:ext cx="2113281" cy="5361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algn="ctr" defTabSz="914400">
              <a:defRPr sz="2000">
                <a:latin typeface="Times"/>
                <a:ea typeface="Times"/>
                <a:cs typeface="Times"/>
                <a:sym typeface="Times"/>
              </a:defRPr>
            </a:lvl1pPr>
          </a:lstStyle>
          <a:p>
            <a:r>
              <a:rPr sz="2800"/>
              <a:t>Emotional</a:t>
            </a:r>
          </a:p>
        </p:txBody>
      </p:sp>
      <p:sp>
        <p:nvSpPr>
          <p:cNvPr id="475" name="Text Box 9"/>
          <p:cNvSpPr txBox="1"/>
          <p:nvPr/>
        </p:nvSpPr>
        <p:spPr>
          <a:xfrm>
            <a:off x="519208" y="3951266"/>
            <a:ext cx="1315435" cy="5293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lvl1pPr algn="ctr" defTabSz="914400">
              <a:defRPr>
                <a:latin typeface="Times"/>
                <a:ea typeface="Times"/>
                <a:cs typeface="Times"/>
                <a:sym typeface="Times"/>
              </a:defRPr>
            </a:lvl1pPr>
          </a:lstStyle>
          <a:p>
            <a:r>
              <a:rPr sz="2800" dirty="0"/>
              <a:t>Physical</a:t>
            </a:r>
          </a:p>
        </p:txBody>
      </p:sp>
      <p:sp>
        <p:nvSpPr>
          <p:cNvPr id="476" name="Line 10"/>
          <p:cNvSpPr/>
          <p:nvPr/>
        </p:nvSpPr>
        <p:spPr>
          <a:xfrm flipV="1">
            <a:off x="6350138" y="2620272"/>
            <a:ext cx="1" cy="3901370"/>
          </a:xfrm>
          <a:prstGeom prst="line">
            <a:avLst/>
          </a:prstGeom>
          <a:ln w="3175">
            <a:solidFill>
              <a:srgbClr val="000000"/>
            </a:solidFill>
          </a:ln>
        </p:spPr>
        <p:txBody>
          <a:bodyPr lIns="48767" tIns="48767" rIns="48767" bIns="48767"/>
          <a:lstStyle/>
          <a:p>
            <a:pPr defTabSz="1300460"/>
            <a:endParaRPr sz="5120"/>
          </a:p>
        </p:txBody>
      </p:sp>
      <p:sp>
        <p:nvSpPr>
          <p:cNvPr id="477" name="Line 10"/>
          <p:cNvSpPr/>
          <p:nvPr/>
        </p:nvSpPr>
        <p:spPr>
          <a:xfrm>
            <a:off x="4428570" y="4572312"/>
            <a:ext cx="3840428" cy="1"/>
          </a:xfrm>
          <a:prstGeom prst="line">
            <a:avLst/>
          </a:prstGeom>
          <a:ln w="3175">
            <a:solidFill>
              <a:srgbClr val="000000"/>
            </a:solidFill>
          </a:ln>
        </p:spPr>
        <p:txBody>
          <a:bodyPr lIns="48767" tIns="48767" rIns="48767" bIns="48767"/>
          <a:lstStyle/>
          <a:p>
            <a:pPr defTabSz="1300460"/>
            <a:endParaRPr sz="5120"/>
          </a:p>
        </p:txBody>
      </p:sp>
      <p:sp>
        <p:nvSpPr>
          <p:cNvPr id="478" name="Oval 1"/>
          <p:cNvSpPr/>
          <p:nvPr/>
        </p:nvSpPr>
        <p:spPr>
          <a:xfrm>
            <a:off x="4428570" y="2590438"/>
            <a:ext cx="3840428" cy="3931203"/>
          </a:xfrm>
          <a:prstGeom prst="ellipse">
            <a:avLst/>
          </a:prstGeom>
          <a:ln w="50800">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79" name="Triangle 2"/>
          <p:cNvSpPr/>
          <p:nvPr/>
        </p:nvSpPr>
        <p:spPr>
          <a:xfrm rot="10800000">
            <a:off x="6195165" y="2627449"/>
            <a:ext cx="307236" cy="560956"/>
          </a:xfrm>
          <a:prstGeom prst="triangle">
            <a:avLst/>
          </a:prstGeom>
          <a:solidFill>
            <a:srgbClr val="A5A5A5"/>
          </a:solidFill>
          <a:ln w="3175">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80" name="Triangle 13"/>
          <p:cNvSpPr/>
          <p:nvPr/>
        </p:nvSpPr>
        <p:spPr>
          <a:xfrm rot="5239627">
            <a:off x="4602946" y="4303394"/>
            <a:ext cx="307236" cy="560954"/>
          </a:xfrm>
          <a:prstGeom prst="triangle">
            <a:avLst/>
          </a:prstGeom>
          <a:solidFill>
            <a:srgbClr val="000000"/>
          </a:solidFill>
          <a:ln w="3175">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81" name="Triangle 14"/>
          <p:cNvSpPr/>
          <p:nvPr/>
        </p:nvSpPr>
        <p:spPr>
          <a:xfrm>
            <a:off x="6195165" y="5930120"/>
            <a:ext cx="307236" cy="560956"/>
          </a:xfrm>
          <a:prstGeom prst="triangle">
            <a:avLst/>
          </a:prstGeom>
          <a:solidFill>
            <a:srgbClr val="FF0000"/>
          </a:solidFill>
          <a:ln w="3175">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82" name="Triangle 15"/>
          <p:cNvSpPr/>
          <p:nvPr/>
        </p:nvSpPr>
        <p:spPr>
          <a:xfrm rot="16200000">
            <a:off x="7781388" y="4290480"/>
            <a:ext cx="307236" cy="560956"/>
          </a:xfrm>
          <a:prstGeom prst="triangle">
            <a:avLst/>
          </a:prstGeom>
          <a:solidFill>
            <a:srgbClr val="FFFF00"/>
          </a:solidFill>
          <a:ln w="3175">
            <a:solidFill>
              <a:srgbClr val="000000"/>
            </a:solidFill>
          </a:ln>
        </p:spPr>
        <p:txBody>
          <a:bodyPr lIns="48767" tIns="48767" rIns="48767" bIns="48767"/>
          <a:lstStyle/>
          <a:p>
            <a:pPr defTabSz="1300460">
              <a:defRPr sz="2400">
                <a:latin typeface="Arial"/>
                <a:ea typeface="Arial"/>
                <a:cs typeface="Arial"/>
                <a:sym typeface="Arial"/>
              </a:defRPr>
            </a:pPr>
            <a:endParaRPr sz="3413"/>
          </a:p>
        </p:txBody>
      </p:sp>
      <p:sp>
        <p:nvSpPr>
          <p:cNvPr id="483" name="Rectangle 16"/>
          <p:cNvSpPr txBox="1"/>
          <p:nvPr/>
        </p:nvSpPr>
        <p:spPr>
          <a:xfrm>
            <a:off x="5496605" y="7210417"/>
            <a:ext cx="4876801" cy="20682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marL="285750" indent="-285750" algn="l" defTabSz="1300460">
              <a:buSzPct val="100000"/>
              <a:buFont typeface="Arial" panose="020B0604020202020204" pitchFamily="34" charset="0"/>
              <a:buChar char="•"/>
              <a:defRPr sz="1200">
                <a:latin typeface="Avenir Book"/>
                <a:ea typeface="Avenir Book"/>
                <a:cs typeface="Avenir Book"/>
                <a:sym typeface="Avenir Book"/>
              </a:defRPr>
            </a:pPr>
            <a:r>
              <a:rPr sz="1600" dirty="0"/>
              <a:t>Belonging</a:t>
            </a:r>
            <a:r>
              <a:rPr lang="en-US" sz="1600" dirty="0"/>
              <a:t> to community</a:t>
            </a:r>
            <a:endParaRPr sz="1600" dirty="0"/>
          </a:p>
          <a:p>
            <a:pPr marL="243836" indent="-243836" algn="l" defTabSz="1300460">
              <a:buSzPct val="100000"/>
              <a:buFont typeface="Arial"/>
              <a:buChar char="•"/>
              <a:defRPr sz="1200">
                <a:latin typeface="Avenir Book"/>
                <a:ea typeface="Avenir Book"/>
                <a:cs typeface="Avenir Book"/>
                <a:sym typeface="Avenir Book"/>
              </a:defRPr>
            </a:pPr>
            <a:r>
              <a:rPr sz="1600" dirty="0"/>
              <a:t>Trust</a:t>
            </a:r>
            <a:r>
              <a:rPr lang="en-US" sz="1600" dirty="0"/>
              <a:t> of the community</a:t>
            </a:r>
          </a:p>
          <a:p>
            <a:pPr marL="243836" indent="-243836" algn="l" defTabSz="1300460">
              <a:buSzPct val="100000"/>
              <a:buFont typeface="Arial"/>
              <a:buChar char="•"/>
              <a:defRPr sz="1200">
                <a:latin typeface="Avenir Book"/>
                <a:ea typeface="Avenir Book"/>
                <a:cs typeface="Avenir Book"/>
                <a:sym typeface="Avenir Book"/>
              </a:defRPr>
            </a:pPr>
            <a:r>
              <a:rPr lang="en-US" sz="1600" dirty="0"/>
              <a:t>Trust of work colleagues</a:t>
            </a:r>
          </a:p>
          <a:p>
            <a:pPr marL="243836" indent="-243836" algn="l" defTabSz="1300460">
              <a:buSzPct val="100000"/>
              <a:buFont typeface="Arial"/>
              <a:buChar char="•"/>
              <a:defRPr sz="1200">
                <a:latin typeface="Avenir Book"/>
                <a:ea typeface="Avenir Book"/>
                <a:cs typeface="Avenir Book"/>
                <a:sym typeface="Avenir Book"/>
              </a:defRPr>
            </a:pPr>
            <a:r>
              <a:rPr lang="en-US" sz="1600" dirty="0"/>
              <a:t>Trust of local businesses</a:t>
            </a:r>
          </a:p>
          <a:p>
            <a:pPr marL="243836" indent="-243836" algn="l" defTabSz="1300460">
              <a:buSzPct val="100000"/>
              <a:buFont typeface="Arial"/>
              <a:buChar char="•"/>
              <a:defRPr sz="1200">
                <a:latin typeface="Avenir Book"/>
                <a:ea typeface="Avenir Book"/>
                <a:cs typeface="Avenir Book"/>
                <a:sym typeface="Avenir Book"/>
              </a:defRPr>
            </a:pPr>
            <a:r>
              <a:rPr lang="en-US" sz="1600" dirty="0"/>
              <a:t>Trust of O&amp;O</a:t>
            </a:r>
            <a:endParaRPr sz="1600" dirty="0"/>
          </a:p>
          <a:p>
            <a:pPr marL="243836" indent="-243836" algn="l" defTabSz="1300460">
              <a:buSzPct val="100000"/>
              <a:buFont typeface="Arial"/>
              <a:buChar char="•"/>
              <a:defRPr sz="1200">
                <a:latin typeface="Avenir Book"/>
                <a:ea typeface="Avenir Book"/>
                <a:cs typeface="Avenir Book"/>
                <a:sym typeface="Avenir Book"/>
              </a:defRPr>
            </a:pPr>
            <a:r>
              <a:rPr lang="en-US" sz="1600" dirty="0"/>
              <a:t>Feeling about quality of the natural environment</a:t>
            </a:r>
          </a:p>
          <a:p>
            <a:pPr marL="243836" indent="-243836" algn="l" defTabSz="1300460">
              <a:buSzPct val="100000"/>
              <a:buFont typeface="Arial"/>
              <a:buChar char="•"/>
              <a:defRPr sz="1200">
                <a:latin typeface="Avenir Book"/>
                <a:ea typeface="Avenir Book"/>
                <a:cs typeface="Avenir Book"/>
                <a:sym typeface="Avenir Book"/>
              </a:defRPr>
            </a:pPr>
            <a:r>
              <a:rPr lang="en-US" sz="1600" dirty="0"/>
              <a:t>Interaction with the natural environment and traditional territory</a:t>
            </a:r>
          </a:p>
        </p:txBody>
      </p:sp>
      <p:sp>
        <p:nvSpPr>
          <p:cNvPr id="484" name="Rectangle 17"/>
          <p:cNvSpPr txBox="1"/>
          <p:nvPr/>
        </p:nvSpPr>
        <p:spPr>
          <a:xfrm>
            <a:off x="443221" y="4543939"/>
            <a:ext cx="4876801" cy="45304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marL="243836" indent="-243836" algn="l" defTabSz="1300460">
              <a:buSzPct val="100000"/>
              <a:buFont typeface="Arial"/>
              <a:buChar char="•"/>
              <a:defRPr sz="1200">
                <a:latin typeface="Avenir Book"/>
                <a:ea typeface="Avenir Book"/>
                <a:cs typeface="Avenir Book"/>
                <a:sym typeface="Avenir Book"/>
              </a:defRPr>
            </a:pPr>
            <a:r>
              <a:rPr lang="en-US" sz="1600" dirty="0"/>
              <a:t>Physical health</a:t>
            </a:r>
          </a:p>
          <a:p>
            <a:pPr marL="243836" indent="-243836" algn="l" defTabSz="1300460">
              <a:buSzPct val="100000"/>
              <a:buFont typeface="Arial"/>
              <a:buChar char="•"/>
              <a:defRPr sz="1200">
                <a:latin typeface="Avenir Book"/>
                <a:ea typeface="Avenir Book"/>
                <a:cs typeface="Avenir Book"/>
                <a:sym typeface="Avenir Book"/>
              </a:defRPr>
            </a:pPr>
            <a:r>
              <a:rPr lang="en-CA" sz="1600" dirty="0"/>
              <a:t>Diet and eating habits</a:t>
            </a:r>
          </a:p>
          <a:p>
            <a:pPr marL="243836" indent="-243836" algn="l" defTabSz="1300460">
              <a:buSzPct val="100000"/>
              <a:buFont typeface="Arial"/>
              <a:buChar char="•"/>
              <a:defRPr sz="1200">
                <a:latin typeface="Avenir Book"/>
                <a:ea typeface="Avenir Book"/>
                <a:cs typeface="Avenir Book"/>
                <a:sym typeface="Avenir Book"/>
              </a:defRPr>
            </a:pPr>
            <a:r>
              <a:rPr lang="en-CA" sz="1600" dirty="0"/>
              <a:t>Quality of sleep</a:t>
            </a:r>
          </a:p>
          <a:p>
            <a:pPr marL="243836" indent="-243836" algn="l" defTabSz="1300460">
              <a:buSzPct val="100000"/>
              <a:buFont typeface="Arial"/>
              <a:buChar char="•"/>
              <a:defRPr sz="1200">
                <a:latin typeface="Avenir Book"/>
                <a:ea typeface="Avenir Book"/>
                <a:cs typeface="Avenir Book"/>
                <a:sym typeface="Avenir Book"/>
              </a:defRPr>
            </a:pPr>
            <a:r>
              <a:rPr lang="en-CA" sz="1600" dirty="0"/>
              <a:t>Use of traditional medicines</a:t>
            </a:r>
          </a:p>
          <a:p>
            <a:pPr marL="243836" indent="-243836" algn="l" defTabSz="1300460">
              <a:buSzPct val="100000"/>
              <a:buFont typeface="Arial"/>
              <a:buChar char="•"/>
              <a:defRPr sz="1200">
                <a:latin typeface="Avenir Book"/>
                <a:ea typeface="Avenir Book"/>
                <a:cs typeface="Avenir Book"/>
                <a:sym typeface="Avenir Book"/>
              </a:defRPr>
            </a:pPr>
            <a:r>
              <a:rPr lang="en-CA" sz="1600" dirty="0"/>
              <a:t>Financial well-being</a:t>
            </a:r>
          </a:p>
          <a:p>
            <a:pPr marL="243836" indent="-243836" algn="l" defTabSz="1300460">
              <a:buSzPct val="100000"/>
              <a:buFont typeface="Arial"/>
              <a:buChar char="•"/>
              <a:defRPr sz="1200">
                <a:latin typeface="Avenir Book"/>
                <a:ea typeface="Avenir Book"/>
                <a:cs typeface="Avenir Book"/>
                <a:sym typeface="Avenir Book"/>
              </a:defRPr>
            </a:pPr>
            <a:r>
              <a:rPr lang="en-CA" sz="1600" dirty="0"/>
              <a:t>Income meets life needs</a:t>
            </a:r>
          </a:p>
          <a:p>
            <a:pPr marL="243836" indent="-243836" algn="l" defTabSz="1300460">
              <a:buSzPct val="100000"/>
              <a:buFont typeface="Arial"/>
              <a:buChar char="•"/>
              <a:defRPr sz="1200">
                <a:latin typeface="Avenir Book"/>
                <a:ea typeface="Avenir Book"/>
                <a:cs typeface="Avenir Book"/>
                <a:sym typeface="Avenir Book"/>
              </a:defRPr>
            </a:pPr>
            <a:r>
              <a:rPr lang="en-CA" sz="1600" dirty="0"/>
              <a:t>Economic conditions at OCN</a:t>
            </a:r>
          </a:p>
          <a:p>
            <a:pPr marL="243836" indent="-243836" algn="l" defTabSz="1300460">
              <a:buSzPct val="100000"/>
              <a:buFont typeface="Arial"/>
              <a:buChar char="•"/>
              <a:defRPr sz="1200">
                <a:latin typeface="Avenir Book"/>
                <a:ea typeface="Avenir Book"/>
                <a:cs typeface="Avenir Book"/>
                <a:sym typeface="Avenir Book"/>
              </a:defRPr>
            </a:pPr>
            <a:r>
              <a:rPr lang="en-CA" sz="1600" dirty="0"/>
              <a:t>Work happiness</a:t>
            </a:r>
          </a:p>
          <a:p>
            <a:pPr marL="243836" indent="-243836" algn="l" defTabSz="1300460">
              <a:buSzPct val="100000"/>
              <a:buFont typeface="Arial"/>
              <a:buChar char="•"/>
              <a:defRPr sz="1200">
                <a:latin typeface="Avenir Book"/>
                <a:ea typeface="Avenir Book"/>
                <a:cs typeface="Avenir Book"/>
                <a:sym typeface="Avenir Book"/>
              </a:defRPr>
            </a:pPr>
            <a:r>
              <a:rPr lang="en-CA" sz="1600" dirty="0"/>
              <a:t>Ability to develop personal skills</a:t>
            </a:r>
          </a:p>
          <a:p>
            <a:pPr marL="243836" indent="-243836" algn="l" defTabSz="1300460">
              <a:buSzPct val="100000"/>
              <a:buFont typeface="Arial"/>
              <a:buChar char="•"/>
              <a:defRPr sz="1200">
                <a:latin typeface="Avenir Book"/>
                <a:ea typeface="Avenir Book"/>
                <a:cs typeface="Avenir Book"/>
                <a:sym typeface="Avenir Book"/>
              </a:defRPr>
            </a:pPr>
            <a:r>
              <a:rPr lang="en-CA" sz="1600" dirty="0"/>
              <a:t>Balance of work time and other personal time</a:t>
            </a:r>
          </a:p>
          <a:p>
            <a:pPr marL="243836" indent="-243836" algn="l" defTabSz="1300460">
              <a:buSzPct val="100000"/>
              <a:buFont typeface="Arial"/>
              <a:buChar char="•"/>
              <a:defRPr sz="1200">
                <a:latin typeface="Avenir Book"/>
                <a:ea typeface="Avenir Book"/>
                <a:cs typeface="Avenir Book"/>
                <a:sym typeface="Avenir Book"/>
              </a:defRPr>
            </a:pPr>
            <a:r>
              <a:rPr lang="en-CA" sz="1600" dirty="0"/>
              <a:t>Satisfaction with access to sports and recreational facilities and activities</a:t>
            </a:r>
          </a:p>
          <a:p>
            <a:pPr marL="243836" indent="-243836" algn="l" defTabSz="1300460">
              <a:buSzPct val="100000"/>
              <a:buFont typeface="Arial"/>
              <a:buChar char="•"/>
              <a:defRPr sz="1200">
                <a:latin typeface="Avenir Book"/>
                <a:ea typeface="Avenir Book"/>
                <a:cs typeface="Avenir Book"/>
                <a:sym typeface="Avenir Book"/>
              </a:defRPr>
            </a:pPr>
            <a:r>
              <a:rPr lang="en-CA" sz="1600" dirty="0"/>
              <a:t>Satisfaction with access to arts and cultural opportunities</a:t>
            </a:r>
          </a:p>
          <a:p>
            <a:pPr marL="243836" indent="-243836" algn="l" defTabSz="1300460">
              <a:buSzPct val="100000"/>
              <a:buFont typeface="Arial"/>
              <a:buChar char="•"/>
              <a:defRPr sz="1200">
                <a:latin typeface="Avenir Book"/>
                <a:ea typeface="Avenir Book"/>
                <a:cs typeface="Avenir Book"/>
                <a:sym typeface="Avenir Book"/>
              </a:defRPr>
            </a:pPr>
            <a:r>
              <a:rPr lang="en-CA" sz="1600" dirty="0"/>
              <a:t>Satisfaction with access to informal education for skills</a:t>
            </a:r>
          </a:p>
          <a:p>
            <a:pPr marL="243836" indent="-243836" algn="l" defTabSz="1300460">
              <a:buSzPct val="100000"/>
              <a:buFont typeface="Arial"/>
              <a:buChar char="•"/>
              <a:defRPr sz="1200">
                <a:latin typeface="Avenir Book"/>
                <a:ea typeface="Avenir Book"/>
                <a:cs typeface="Avenir Book"/>
                <a:sym typeface="Avenir Book"/>
              </a:defRPr>
            </a:pPr>
            <a:r>
              <a:rPr lang="en-CA" sz="1600" dirty="0"/>
              <a:t>Feeling safe walking alone at night</a:t>
            </a:r>
          </a:p>
          <a:p>
            <a:pPr marL="243836" indent="-243836" algn="l" defTabSz="1300460">
              <a:buSzPct val="100000"/>
              <a:buFont typeface="Arial"/>
              <a:buChar char="•"/>
              <a:defRPr sz="1200">
                <a:latin typeface="Avenir Book"/>
                <a:ea typeface="Avenir Book"/>
                <a:cs typeface="Avenir Book"/>
                <a:sym typeface="Avenir Book"/>
              </a:defRPr>
            </a:pPr>
            <a:endParaRPr sz="1600" dirty="0"/>
          </a:p>
        </p:txBody>
      </p:sp>
      <p:sp>
        <p:nvSpPr>
          <p:cNvPr id="485" name="Rectangle 18"/>
          <p:cNvSpPr txBox="1"/>
          <p:nvPr/>
        </p:nvSpPr>
        <p:spPr>
          <a:xfrm>
            <a:off x="8423969" y="4934103"/>
            <a:ext cx="4876801" cy="1575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marL="243836" indent="-243836" algn="l" defTabSz="1300460">
              <a:buSzPct val="100000"/>
              <a:buFont typeface="Arial"/>
              <a:buChar char="•"/>
              <a:defRPr sz="1200"/>
            </a:pPr>
            <a:r>
              <a:rPr sz="1600" dirty="0"/>
              <a:t>Happiness</a:t>
            </a:r>
          </a:p>
          <a:p>
            <a:pPr marL="243836" indent="-243836" algn="l" defTabSz="1300460">
              <a:buSzPct val="100000"/>
              <a:buFont typeface="Arial"/>
              <a:buChar char="•"/>
              <a:defRPr sz="1200"/>
            </a:pPr>
            <a:r>
              <a:rPr sz="1600" dirty="0"/>
              <a:t>Life </a:t>
            </a:r>
            <a:r>
              <a:rPr sz="1600" dirty="0">
                <a:latin typeface="Avenir Book" panose="02000503020000020003" pitchFamily="2" charset="0"/>
              </a:rPr>
              <a:t>Satisfaction</a:t>
            </a:r>
          </a:p>
          <a:p>
            <a:pPr marL="243836" indent="-243836" algn="l" defTabSz="1300460">
              <a:buSzPct val="100000"/>
              <a:buFont typeface="Arial"/>
              <a:buChar char="•"/>
              <a:defRPr sz="1200"/>
            </a:pPr>
            <a:r>
              <a:rPr sz="1600" dirty="0"/>
              <a:t>Hope</a:t>
            </a:r>
          </a:p>
          <a:p>
            <a:pPr marL="243836" indent="-243836" algn="l" defTabSz="1300460">
              <a:buSzPct val="100000"/>
              <a:buFont typeface="Arial"/>
              <a:buChar char="•"/>
              <a:defRPr sz="1200"/>
            </a:pPr>
            <a:r>
              <a:rPr lang="en-US" sz="1600" dirty="0"/>
              <a:t>Joy</a:t>
            </a:r>
            <a:endParaRPr sz="1600" dirty="0"/>
          </a:p>
          <a:p>
            <a:pPr marL="243836" indent="-243836" algn="l" defTabSz="1300460">
              <a:buSzPct val="100000"/>
              <a:buFont typeface="Arial"/>
              <a:buChar char="•"/>
              <a:defRPr sz="1200"/>
            </a:pPr>
            <a:r>
              <a:rPr sz="1600" dirty="0"/>
              <a:t>Spirit</a:t>
            </a:r>
            <a:r>
              <a:rPr lang="en-US" sz="1600" dirty="0"/>
              <a:t>ual well-being</a:t>
            </a:r>
            <a:endParaRPr sz="1600" dirty="0"/>
          </a:p>
          <a:p>
            <a:pPr marL="243836" indent="-243836" algn="l" defTabSz="1300460">
              <a:buSzPct val="100000"/>
              <a:buFont typeface="Arial"/>
              <a:buChar char="•"/>
              <a:defRPr sz="1200"/>
            </a:pPr>
            <a:r>
              <a:rPr lang="en-US" sz="1600" dirty="0"/>
              <a:t>Soul peace</a:t>
            </a:r>
            <a:endParaRPr sz="1600" dirty="0"/>
          </a:p>
        </p:txBody>
      </p:sp>
      <p:sp>
        <p:nvSpPr>
          <p:cNvPr id="486" name="Rectangle 19"/>
          <p:cNvSpPr txBox="1"/>
          <p:nvPr/>
        </p:nvSpPr>
        <p:spPr>
          <a:xfrm>
            <a:off x="8294877" y="1706532"/>
            <a:ext cx="4876801" cy="231447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7" tIns="48767" rIns="48767" bIns="48767">
            <a:spAutoFit/>
          </a:bodyPr>
          <a:lstStyle/>
          <a:p>
            <a:pPr marL="243836" indent="-243836" algn="l" defTabSz="1300460">
              <a:buSzPct val="100000"/>
              <a:buFont typeface="Arial"/>
              <a:buChar char="•"/>
              <a:defRPr sz="1200">
                <a:latin typeface="Avenir Book"/>
                <a:ea typeface="Avenir Book"/>
                <a:cs typeface="Avenir Book"/>
                <a:sym typeface="Avenir Book"/>
              </a:defRPr>
            </a:pPr>
            <a:r>
              <a:rPr lang="en-CA" sz="1600" dirty="0"/>
              <a:t>Spend time doing things I enjoy</a:t>
            </a:r>
          </a:p>
          <a:p>
            <a:pPr marL="243836" indent="-243836" algn="l" defTabSz="1300460">
              <a:buSzPct val="100000"/>
              <a:buFont typeface="Arial"/>
              <a:buChar char="•"/>
              <a:defRPr sz="1200">
                <a:latin typeface="Avenir Book"/>
                <a:ea typeface="Avenir Book"/>
                <a:cs typeface="Avenir Book"/>
                <a:sym typeface="Avenir Book"/>
              </a:defRPr>
            </a:pPr>
            <a:r>
              <a:rPr lang="en-CA" sz="1600" dirty="0"/>
              <a:t>Feel positive</a:t>
            </a:r>
          </a:p>
          <a:p>
            <a:pPr marL="243836" indent="-243836" algn="l" defTabSz="1300460">
              <a:buSzPct val="100000"/>
              <a:buFont typeface="Arial"/>
              <a:buChar char="•"/>
              <a:defRPr sz="1200">
                <a:latin typeface="Avenir Book"/>
                <a:ea typeface="Avenir Book"/>
                <a:cs typeface="Avenir Book"/>
                <a:sym typeface="Avenir Book"/>
              </a:defRPr>
            </a:pPr>
            <a:r>
              <a:rPr lang="en-CA" sz="1600" dirty="0"/>
              <a:t>Little stress</a:t>
            </a:r>
          </a:p>
          <a:p>
            <a:pPr marL="243836" indent="-243836" algn="l" defTabSz="1300460">
              <a:buSzPct val="100000"/>
              <a:buFont typeface="Arial"/>
              <a:buChar char="•"/>
              <a:defRPr sz="1200">
                <a:latin typeface="Avenir Book"/>
                <a:ea typeface="Avenir Book"/>
                <a:cs typeface="Avenir Book"/>
                <a:sym typeface="Avenir Book"/>
              </a:defRPr>
            </a:pPr>
            <a:r>
              <a:rPr lang="en-CA" sz="1600" dirty="0"/>
              <a:t>Ability to handle life challenges</a:t>
            </a:r>
          </a:p>
          <a:p>
            <a:pPr marL="243836" indent="-243836" algn="l" defTabSz="1300460">
              <a:buSzPct val="100000"/>
              <a:buFont typeface="Arial"/>
              <a:buChar char="•"/>
              <a:defRPr sz="1200">
                <a:latin typeface="Avenir Book"/>
                <a:ea typeface="Avenir Book"/>
                <a:cs typeface="Avenir Book"/>
                <a:sym typeface="Avenir Book"/>
              </a:defRPr>
            </a:pPr>
            <a:r>
              <a:rPr lang="en-CA" sz="1600" dirty="0"/>
              <a:t>Ability to handle day-to-day life demands</a:t>
            </a:r>
          </a:p>
          <a:p>
            <a:pPr marL="243836" indent="-243836" algn="l" defTabSz="1300460">
              <a:buSzPct val="100000"/>
              <a:buFont typeface="Arial"/>
              <a:buChar char="•"/>
              <a:defRPr sz="1200">
                <a:latin typeface="Avenir Book"/>
                <a:ea typeface="Avenir Book"/>
                <a:cs typeface="Avenir Book"/>
                <a:sym typeface="Avenir Book"/>
              </a:defRPr>
            </a:pPr>
            <a:r>
              <a:rPr lang="en-CA" sz="1600" dirty="0"/>
              <a:t>Doing things I enjoy</a:t>
            </a:r>
          </a:p>
          <a:p>
            <a:pPr marL="243836" indent="-243836" algn="l" defTabSz="1300460">
              <a:buSzPct val="100000"/>
              <a:buFont typeface="Arial"/>
              <a:buChar char="•"/>
              <a:defRPr sz="1200">
                <a:latin typeface="Avenir Book"/>
                <a:ea typeface="Avenir Book"/>
                <a:cs typeface="Avenir Book"/>
                <a:sym typeface="Avenir Book"/>
              </a:defRPr>
            </a:pPr>
            <a:r>
              <a:rPr lang="en-CA" sz="1600" dirty="0"/>
              <a:t>Enough energy in life</a:t>
            </a:r>
          </a:p>
          <a:p>
            <a:pPr marL="243836" indent="-243836" algn="l" defTabSz="1300460">
              <a:buSzPct val="100000"/>
              <a:buFont typeface="Arial"/>
              <a:buChar char="•"/>
              <a:defRPr sz="1200">
                <a:latin typeface="Avenir Book"/>
                <a:ea typeface="Avenir Book"/>
                <a:cs typeface="Avenir Book"/>
                <a:sym typeface="Avenir Book"/>
              </a:defRPr>
            </a:pPr>
            <a:r>
              <a:rPr lang="en-CA" sz="1600" dirty="0"/>
              <a:t>Un-loneliness</a:t>
            </a:r>
          </a:p>
          <a:p>
            <a:pPr marL="243836" indent="-243836" algn="l" defTabSz="1300460">
              <a:buSzPct val="100000"/>
              <a:buFont typeface="Arial"/>
              <a:buChar char="•"/>
              <a:defRPr sz="1200">
                <a:latin typeface="Avenir Book"/>
                <a:ea typeface="Avenir Book"/>
                <a:cs typeface="Avenir Book"/>
                <a:sym typeface="Avenir Book"/>
              </a:defRPr>
            </a:pPr>
            <a:r>
              <a:rPr lang="en-CA" sz="1600" dirty="0"/>
              <a:t>Little anxiety</a:t>
            </a:r>
            <a:endParaRPr sz="1600" dirty="0"/>
          </a:p>
        </p:txBody>
      </p:sp>
      <p:sp>
        <p:nvSpPr>
          <p:cNvPr id="487" name="Oval 21"/>
          <p:cNvSpPr/>
          <p:nvPr/>
        </p:nvSpPr>
        <p:spPr>
          <a:xfrm>
            <a:off x="5905746" y="4202670"/>
            <a:ext cx="845089" cy="845140"/>
          </a:xfrm>
          <a:prstGeom prst="ellipse">
            <a:avLst/>
          </a:prstGeom>
          <a:solidFill>
            <a:srgbClr val="FFFFFF"/>
          </a:solidFill>
          <a:ln w="3175">
            <a:solidFill>
              <a:srgbClr val="42719B"/>
            </a:solidFill>
            <a:miter/>
          </a:ln>
        </p:spPr>
        <p:txBody>
          <a:bodyPr lIns="48767" tIns="48767" rIns="48767" bIns="48767" anchor="ctr"/>
          <a:lstStyle/>
          <a:p>
            <a:pPr defTabSz="1300460">
              <a:defRPr sz="1600">
                <a:solidFill>
                  <a:srgbClr val="FF0000"/>
                </a:solidFill>
              </a:defRPr>
            </a:pPr>
            <a:endParaRPr sz="2276"/>
          </a:p>
        </p:txBody>
      </p:sp>
    </p:spTree>
    <p:extLst>
      <p:ext uri="{BB962C8B-B14F-4D97-AF65-F5344CB8AC3E}">
        <p14:creationId xmlns:p14="http://schemas.microsoft.com/office/powerpoint/2010/main" val="111306711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 name="Group 3"/>
          <p:cNvGrpSpPr/>
          <p:nvPr/>
        </p:nvGrpSpPr>
        <p:grpSpPr>
          <a:xfrm>
            <a:off x="48767" y="5104123"/>
            <a:ext cx="4384737" cy="2848039"/>
            <a:chOff x="0" y="0"/>
            <a:chExt cx="4384736" cy="2848038"/>
          </a:xfrm>
        </p:grpSpPr>
        <p:sp>
          <p:nvSpPr>
            <p:cNvPr id="388" name="Text Box 6"/>
            <p:cNvSpPr/>
            <p:nvPr/>
          </p:nvSpPr>
          <p:spPr>
            <a:xfrm>
              <a:off x="1854719" y="0"/>
              <a:ext cx="1270001" cy="1270000"/>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numCol="1" anchor="t">
              <a:spAutoFit/>
            </a:bodyPr>
            <a:lstStyle>
              <a:lvl1pPr algn="l" defTabSz="1300480">
                <a:defRPr sz="1600" b="0">
                  <a:latin typeface="Times Roman"/>
                  <a:ea typeface="Times Roman"/>
                  <a:cs typeface="Times Roman"/>
                  <a:sym typeface="Times Roman"/>
                </a:defRPr>
              </a:lvl1pPr>
            </a:lstStyle>
            <a:p>
              <a:r>
                <a:t>Mental</a:t>
              </a:r>
            </a:p>
          </p:txBody>
        </p:sp>
        <p:sp>
          <p:nvSpPr>
            <p:cNvPr id="389" name="Text Box 7"/>
            <p:cNvSpPr/>
            <p:nvPr/>
          </p:nvSpPr>
          <p:spPr>
            <a:xfrm>
              <a:off x="3199818" y="1366665"/>
              <a:ext cx="1184918"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lvl1pPr defTabSz="1300480">
                <a:defRPr sz="1600" b="0">
                  <a:latin typeface="Times Roman"/>
                  <a:ea typeface="Times Roman"/>
                  <a:cs typeface="Times Roman"/>
                  <a:sym typeface="Times Roman"/>
                </a:defRPr>
              </a:lvl1pPr>
            </a:lstStyle>
            <a:p>
              <a:r>
                <a:t>Spiritual</a:t>
              </a:r>
            </a:p>
          </p:txBody>
        </p:sp>
        <p:sp>
          <p:nvSpPr>
            <p:cNvPr id="390" name="Text Box 8"/>
            <p:cNvSpPr/>
            <p:nvPr/>
          </p:nvSpPr>
          <p:spPr>
            <a:xfrm>
              <a:off x="1505845" y="2848037"/>
              <a:ext cx="1184917"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lvl1pPr defTabSz="1300480">
                <a:defRPr sz="1600" b="0">
                  <a:latin typeface="Times Roman"/>
                  <a:ea typeface="Times Roman"/>
                  <a:cs typeface="Times Roman"/>
                  <a:sym typeface="Times Roman"/>
                </a:defRPr>
              </a:lvl1pPr>
            </a:lstStyle>
            <a:p>
              <a:r>
                <a:t>Emotional</a:t>
              </a:r>
            </a:p>
          </p:txBody>
        </p:sp>
        <p:sp>
          <p:nvSpPr>
            <p:cNvPr id="391" name="Text Box 9"/>
            <p:cNvSpPr/>
            <p:nvPr/>
          </p:nvSpPr>
          <p:spPr>
            <a:xfrm>
              <a:off x="0" y="1404273"/>
              <a:ext cx="865858" cy="313930"/>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8767" tIns="48767" rIns="48767" bIns="48767" numCol="1" anchor="t">
              <a:spAutoFit/>
            </a:bodyPr>
            <a:lstStyle>
              <a:lvl1pPr defTabSz="1300480">
                <a:defRPr sz="1400" b="0">
                  <a:latin typeface="Times Roman"/>
                  <a:ea typeface="Times Roman"/>
                  <a:cs typeface="Times Roman"/>
                  <a:sym typeface="Times Roman"/>
                </a:defRPr>
              </a:lvl1pPr>
            </a:lstStyle>
            <a:p>
              <a:r>
                <a:rPr dirty="0"/>
                <a:t>Physical</a:t>
              </a:r>
            </a:p>
          </p:txBody>
        </p:sp>
        <p:sp>
          <p:nvSpPr>
            <p:cNvPr id="392" name="Line 10"/>
            <p:cNvSpPr/>
            <p:nvPr/>
          </p:nvSpPr>
          <p:spPr>
            <a:xfrm flipV="1">
              <a:off x="2099659" y="341263"/>
              <a:ext cx="1" cy="2345675"/>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393" name="Line 10"/>
            <p:cNvSpPr/>
            <p:nvPr/>
          </p:nvSpPr>
          <p:spPr>
            <a:xfrm>
              <a:off x="933014" y="1515455"/>
              <a:ext cx="2330581"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394" name="Oval 1"/>
            <p:cNvSpPr/>
            <p:nvPr/>
          </p:nvSpPr>
          <p:spPr>
            <a:xfrm>
              <a:off x="933014" y="323324"/>
              <a:ext cx="2330581" cy="2363615"/>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395" name="Triangle 2"/>
            <p:cNvSpPr/>
            <p:nvPr/>
          </p:nvSpPr>
          <p:spPr>
            <a:xfrm rot="10800000">
              <a:off x="2005081" y="345577"/>
              <a:ext cx="186448" cy="337271"/>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396" name="Triangle 13"/>
            <p:cNvSpPr/>
            <p:nvPr/>
          </p:nvSpPr>
          <p:spPr>
            <a:xfrm rot="5239627">
              <a:off x="1039697" y="1351655"/>
              <a:ext cx="184724" cy="340419"/>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397" name="Triangle 14"/>
            <p:cNvSpPr/>
            <p:nvPr/>
          </p:nvSpPr>
          <p:spPr>
            <a:xfrm>
              <a:off x="2005081" y="2331291"/>
              <a:ext cx="186447" cy="337270"/>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sp>
          <p:nvSpPr>
            <p:cNvPr id="398" name="Triangle 15"/>
            <p:cNvSpPr/>
            <p:nvPr/>
          </p:nvSpPr>
          <p:spPr>
            <a:xfrm rot="16200000">
              <a:off x="2968548" y="1343892"/>
              <a:ext cx="184724" cy="340418"/>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1800" b="0">
                  <a:latin typeface="Arial"/>
                  <a:ea typeface="Arial"/>
                  <a:cs typeface="Arial"/>
                  <a:sym typeface="Arial"/>
                </a:defRPr>
              </a:pPr>
              <a:endParaRPr/>
            </a:p>
          </p:txBody>
        </p:sp>
      </p:grpSp>
      <p:grpSp>
        <p:nvGrpSpPr>
          <p:cNvPr id="408" name="Group 16"/>
          <p:cNvGrpSpPr/>
          <p:nvPr/>
        </p:nvGrpSpPr>
        <p:grpSpPr>
          <a:xfrm>
            <a:off x="2467174" y="4584919"/>
            <a:ext cx="1944831" cy="1873875"/>
            <a:chOff x="74313" y="71486"/>
            <a:chExt cx="1944829" cy="1873874"/>
          </a:xfrm>
        </p:grpSpPr>
        <p:sp>
          <p:nvSpPr>
            <p:cNvPr id="400" name="Line 10"/>
            <p:cNvSpPr/>
            <p:nvPr/>
          </p:nvSpPr>
          <p:spPr>
            <a:xfrm flipV="1">
              <a:off x="1048082" y="85708"/>
              <a:ext cx="1" cy="1859654"/>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01" name="Line 10"/>
            <p:cNvSpPr/>
            <p:nvPr/>
          </p:nvSpPr>
          <p:spPr>
            <a:xfrm>
              <a:off x="74313" y="1016889"/>
              <a:ext cx="1944831"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02" name="Oval 19"/>
            <p:cNvSpPr/>
            <p:nvPr/>
          </p:nvSpPr>
          <p:spPr>
            <a:xfrm>
              <a:off x="74313" y="71486"/>
              <a:ext cx="1944831" cy="1873875"/>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3" name="Triangle 20"/>
            <p:cNvSpPr/>
            <p:nvPr/>
          </p:nvSpPr>
          <p:spPr>
            <a:xfrm rot="10800000">
              <a:off x="968935" y="89129"/>
              <a:ext cx="155587" cy="267389"/>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4" name="Triangle 21"/>
            <p:cNvSpPr/>
            <p:nvPr/>
          </p:nvSpPr>
          <p:spPr>
            <a:xfrm rot="5239627">
              <a:off x="167188" y="879654"/>
              <a:ext cx="146449" cy="284073"/>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5" name="Triangle 22"/>
            <p:cNvSpPr/>
            <p:nvPr/>
          </p:nvSpPr>
          <p:spPr>
            <a:xfrm>
              <a:off x="968935" y="1663403"/>
              <a:ext cx="155587" cy="267389"/>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6" name="Triangle 23"/>
            <p:cNvSpPr/>
            <p:nvPr/>
          </p:nvSpPr>
          <p:spPr>
            <a:xfrm rot="16200000">
              <a:off x="1776782" y="873499"/>
              <a:ext cx="146449" cy="284073"/>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07" name="Oval 24"/>
            <p:cNvSpPr/>
            <p:nvPr/>
          </p:nvSpPr>
          <p:spPr>
            <a:xfrm>
              <a:off x="832747" y="814110"/>
              <a:ext cx="427961" cy="402851"/>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17" name="Group 25"/>
          <p:cNvGrpSpPr/>
          <p:nvPr/>
        </p:nvGrpSpPr>
        <p:grpSpPr>
          <a:xfrm>
            <a:off x="3492268" y="4206438"/>
            <a:ext cx="1693326" cy="1712336"/>
            <a:chOff x="64872" y="65324"/>
            <a:chExt cx="1693324" cy="1712335"/>
          </a:xfrm>
        </p:grpSpPr>
        <p:sp>
          <p:nvSpPr>
            <p:cNvPr id="409" name="Line 10"/>
            <p:cNvSpPr/>
            <p:nvPr/>
          </p:nvSpPr>
          <p:spPr>
            <a:xfrm flipV="1">
              <a:off x="912890" y="78320"/>
              <a:ext cx="1" cy="1699339"/>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10" name="Line 10"/>
            <p:cNvSpPr/>
            <p:nvPr/>
          </p:nvSpPr>
          <p:spPr>
            <a:xfrm>
              <a:off x="64872" y="929343"/>
              <a:ext cx="1693326"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11" name="Oval 28"/>
            <p:cNvSpPr/>
            <p:nvPr/>
          </p:nvSpPr>
          <p:spPr>
            <a:xfrm>
              <a:off x="64872" y="65324"/>
              <a:ext cx="1693326" cy="1712336"/>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2" name="Triangle 29"/>
            <p:cNvSpPr/>
            <p:nvPr/>
          </p:nvSpPr>
          <p:spPr>
            <a:xfrm rot="10800000">
              <a:off x="843802" y="81445"/>
              <a:ext cx="135467" cy="244339"/>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3" name="Triangle 30"/>
            <p:cNvSpPr/>
            <p:nvPr/>
          </p:nvSpPr>
          <p:spPr>
            <a:xfrm rot="5239627">
              <a:off x="142580" y="809945"/>
              <a:ext cx="133825" cy="247337"/>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4" name="Triangle 31"/>
            <p:cNvSpPr/>
            <p:nvPr/>
          </p:nvSpPr>
          <p:spPr>
            <a:xfrm>
              <a:off x="843802" y="1520007"/>
              <a:ext cx="135467" cy="244338"/>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5" name="Triangle 32"/>
            <p:cNvSpPr/>
            <p:nvPr/>
          </p:nvSpPr>
          <p:spPr>
            <a:xfrm rot="16200000">
              <a:off x="1544023" y="804321"/>
              <a:ext cx="133824" cy="247337"/>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16" name="Oval 33"/>
            <p:cNvSpPr/>
            <p:nvPr/>
          </p:nvSpPr>
          <p:spPr>
            <a:xfrm>
              <a:off x="725227" y="743928"/>
              <a:ext cx="372617" cy="368123"/>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26" name="Group 34"/>
          <p:cNvGrpSpPr/>
          <p:nvPr/>
        </p:nvGrpSpPr>
        <p:grpSpPr>
          <a:xfrm>
            <a:off x="4592644" y="3669501"/>
            <a:ext cx="1583480" cy="1658043"/>
            <a:chOff x="60784" y="63253"/>
            <a:chExt cx="1583479" cy="1658041"/>
          </a:xfrm>
        </p:grpSpPr>
        <p:sp>
          <p:nvSpPr>
            <p:cNvPr id="418" name="Line 10"/>
            <p:cNvSpPr/>
            <p:nvPr/>
          </p:nvSpPr>
          <p:spPr>
            <a:xfrm flipV="1">
              <a:off x="853879" y="75836"/>
              <a:ext cx="1" cy="1645458"/>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19" name="Line 10"/>
            <p:cNvSpPr/>
            <p:nvPr/>
          </p:nvSpPr>
          <p:spPr>
            <a:xfrm>
              <a:off x="60784" y="899919"/>
              <a:ext cx="1583480"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20" name="Oval 37"/>
            <p:cNvSpPr/>
            <p:nvPr/>
          </p:nvSpPr>
          <p:spPr>
            <a:xfrm>
              <a:off x="60784" y="63253"/>
              <a:ext cx="1583480" cy="1658042"/>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1" name="Triangle 38"/>
            <p:cNvSpPr/>
            <p:nvPr/>
          </p:nvSpPr>
          <p:spPr>
            <a:xfrm rot="10800000">
              <a:off x="789185" y="78863"/>
              <a:ext cx="126679" cy="236591"/>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2" name="Triangle 39"/>
            <p:cNvSpPr/>
            <p:nvPr/>
          </p:nvSpPr>
          <p:spPr>
            <a:xfrm rot="5239627">
              <a:off x="131231" y="788365"/>
              <a:ext cx="129582" cy="231293"/>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3" name="Triangle 40"/>
            <p:cNvSpPr/>
            <p:nvPr/>
          </p:nvSpPr>
          <p:spPr>
            <a:xfrm>
              <a:off x="789185" y="1471812"/>
              <a:ext cx="126679" cy="236591"/>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4" name="Triangle 41"/>
            <p:cNvSpPr/>
            <p:nvPr/>
          </p:nvSpPr>
          <p:spPr>
            <a:xfrm rot="16200000">
              <a:off x="1441763" y="782919"/>
              <a:ext cx="129581" cy="231293"/>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25" name="Oval 42"/>
            <p:cNvSpPr/>
            <p:nvPr/>
          </p:nvSpPr>
          <p:spPr>
            <a:xfrm>
              <a:off x="678301" y="720340"/>
              <a:ext cx="348447" cy="356451"/>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35" name="Group 43"/>
          <p:cNvGrpSpPr/>
          <p:nvPr/>
        </p:nvGrpSpPr>
        <p:grpSpPr>
          <a:xfrm>
            <a:off x="5657142" y="3251447"/>
            <a:ext cx="1627592" cy="1645458"/>
            <a:chOff x="62353" y="62772"/>
            <a:chExt cx="1627590" cy="1645457"/>
          </a:xfrm>
        </p:grpSpPr>
        <p:sp>
          <p:nvSpPr>
            <p:cNvPr id="427" name="Line 10"/>
            <p:cNvSpPr/>
            <p:nvPr/>
          </p:nvSpPr>
          <p:spPr>
            <a:xfrm flipV="1">
              <a:off x="877503" y="75261"/>
              <a:ext cx="1" cy="1632970"/>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28" name="Line 10"/>
            <p:cNvSpPr/>
            <p:nvPr/>
          </p:nvSpPr>
          <p:spPr>
            <a:xfrm>
              <a:off x="62353" y="893100"/>
              <a:ext cx="1627591"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29" name="Oval 46"/>
            <p:cNvSpPr/>
            <p:nvPr/>
          </p:nvSpPr>
          <p:spPr>
            <a:xfrm>
              <a:off x="62353" y="62772"/>
              <a:ext cx="1627592" cy="1645459"/>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0" name="Triangle 47"/>
            <p:cNvSpPr/>
            <p:nvPr/>
          </p:nvSpPr>
          <p:spPr>
            <a:xfrm rot="10800000">
              <a:off x="811045" y="78264"/>
              <a:ext cx="130208" cy="234796"/>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1" name="Triangle 48"/>
            <p:cNvSpPr/>
            <p:nvPr/>
          </p:nvSpPr>
          <p:spPr>
            <a:xfrm rot="5239627">
              <a:off x="137060" y="778283"/>
              <a:ext cx="128598" cy="237736"/>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2" name="Triangle 49"/>
            <p:cNvSpPr/>
            <p:nvPr/>
          </p:nvSpPr>
          <p:spPr>
            <a:xfrm>
              <a:off x="811045" y="1460642"/>
              <a:ext cx="130208" cy="234796"/>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3" name="Triangle 50"/>
            <p:cNvSpPr/>
            <p:nvPr/>
          </p:nvSpPr>
          <p:spPr>
            <a:xfrm rot="16200000">
              <a:off x="1484098" y="772879"/>
              <a:ext cx="128598" cy="237735"/>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4" name="Oval 51"/>
            <p:cNvSpPr/>
            <p:nvPr/>
          </p:nvSpPr>
          <p:spPr>
            <a:xfrm>
              <a:off x="697072" y="714873"/>
              <a:ext cx="358154" cy="353746"/>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44" name="Group 52"/>
          <p:cNvGrpSpPr/>
          <p:nvPr/>
        </p:nvGrpSpPr>
        <p:grpSpPr>
          <a:xfrm>
            <a:off x="6738317" y="2851577"/>
            <a:ext cx="1441612" cy="1500048"/>
            <a:chOff x="55318" y="57225"/>
            <a:chExt cx="1441610" cy="1500047"/>
          </a:xfrm>
        </p:grpSpPr>
        <p:sp>
          <p:nvSpPr>
            <p:cNvPr id="436" name="Line 10"/>
            <p:cNvSpPr/>
            <p:nvPr/>
          </p:nvSpPr>
          <p:spPr>
            <a:xfrm flipV="1">
              <a:off x="777478" y="68610"/>
              <a:ext cx="1" cy="1488662"/>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37" name="Line 10"/>
            <p:cNvSpPr/>
            <p:nvPr/>
          </p:nvSpPr>
          <p:spPr>
            <a:xfrm>
              <a:off x="55318" y="814295"/>
              <a:ext cx="1441612"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38" name="Oval 55"/>
            <p:cNvSpPr/>
            <p:nvPr/>
          </p:nvSpPr>
          <p:spPr>
            <a:xfrm>
              <a:off x="55318" y="57225"/>
              <a:ext cx="1441612" cy="1500048"/>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39" name="Triangle 56"/>
            <p:cNvSpPr/>
            <p:nvPr/>
          </p:nvSpPr>
          <p:spPr>
            <a:xfrm rot="10800000">
              <a:off x="718459" y="71348"/>
              <a:ext cx="115330" cy="214046"/>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40" name="Triangle 57"/>
            <p:cNvSpPr/>
            <p:nvPr/>
          </p:nvSpPr>
          <p:spPr>
            <a:xfrm rot="5239627">
              <a:off x="119823" y="712583"/>
              <a:ext cx="117234" cy="210571"/>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41" name="Triangle 58"/>
            <p:cNvSpPr/>
            <p:nvPr/>
          </p:nvSpPr>
          <p:spPr>
            <a:xfrm>
              <a:off x="718459" y="1331563"/>
              <a:ext cx="115330" cy="214047"/>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42" name="Triangle 59"/>
            <p:cNvSpPr/>
            <p:nvPr/>
          </p:nvSpPr>
          <p:spPr>
            <a:xfrm rot="16200000">
              <a:off x="1312940" y="707656"/>
              <a:ext cx="117233" cy="210571"/>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43" name="Oval 60"/>
            <p:cNvSpPr/>
            <p:nvPr/>
          </p:nvSpPr>
          <p:spPr>
            <a:xfrm>
              <a:off x="617510" y="651699"/>
              <a:ext cx="317227" cy="322484"/>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sp>
        <p:nvSpPr>
          <p:cNvPr id="445" name="TextBox 4"/>
          <p:cNvSpPr txBox="1"/>
          <p:nvPr/>
        </p:nvSpPr>
        <p:spPr>
          <a:xfrm>
            <a:off x="1880862" y="8206104"/>
            <a:ext cx="563419"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Birth</a:t>
            </a:r>
          </a:p>
        </p:txBody>
      </p:sp>
      <p:sp>
        <p:nvSpPr>
          <p:cNvPr id="446" name="TextBox 61"/>
          <p:cNvSpPr txBox="1"/>
          <p:nvPr/>
        </p:nvSpPr>
        <p:spPr>
          <a:xfrm>
            <a:off x="3616062" y="6741265"/>
            <a:ext cx="527812"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1-11</a:t>
            </a:r>
          </a:p>
        </p:txBody>
      </p:sp>
      <p:sp>
        <p:nvSpPr>
          <p:cNvPr id="447" name="TextBox 62"/>
          <p:cNvSpPr txBox="1"/>
          <p:nvPr/>
        </p:nvSpPr>
        <p:spPr>
          <a:xfrm>
            <a:off x="4721369" y="5884497"/>
            <a:ext cx="643674"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12-15</a:t>
            </a:r>
          </a:p>
        </p:txBody>
      </p:sp>
      <p:sp>
        <p:nvSpPr>
          <p:cNvPr id="448" name="TextBox 63"/>
          <p:cNvSpPr txBox="1"/>
          <p:nvPr/>
        </p:nvSpPr>
        <p:spPr>
          <a:xfrm>
            <a:off x="5579929" y="5370975"/>
            <a:ext cx="643674"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16-19</a:t>
            </a:r>
          </a:p>
        </p:txBody>
      </p:sp>
      <p:sp>
        <p:nvSpPr>
          <p:cNvPr id="449" name="TextBox 64"/>
          <p:cNvSpPr txBox="1"/>
          <p:nvPr/>
        </p:nvSpPr>
        <p:spPr>
          <a:xfrm>
            <a:off x="6587725" y="4937169"/>
            <a:ext cx="643675"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20-25</a:t>
            </a:r>
          </a:p>
        </p:txBody>
      </p:sp>
      <p:sp>
        <p:nvSpPr>
          <p:cNvPr id="450" name="TextBox 65"/>
          <p:cNvSpPr txBox="1"/>
          <p:nvPr/>
        </p:nvSpPr>
        <p:spPr>
          <a:xfrm>
            <a:off x="7666504" y="4401873"/>
            <a:ext cx="643674"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26-35</a:t>
            </a:r>
          </a:p>
        </p:txBody>
      </p:sp>
      <p:grpSp>
        <p:nvGrpSpPr>
          <p:cNvPr id="459" name="Group 66"/>
          <p:cNvGrpSpPr/>
          <p:nvPr/>
        </p:nvGrpSpPr>
        <p:grpSpPr>
          <a:xfrm>
            <a:off x="9703222" y="1888267"/>
            <a:ext cx="1287867" cy="1365113"/>
            <a:chOff x="49471" y="52077"/>
            <a:chExt cx="1287865" cy="1365111"/>
          </a:xfrm>
        </p:grpSpPr>
        <p:sp>
          <p:nvSpPr>
            <p:cNvPr id="451" name="Line 10"/>
            <p:cNvSpPr/>
            <p:nvPr/>
          </p:nvSpPr>
          <p:spPr>
            <a:xfrm flipV="1">
              <a:off x="694759" y="62438"/>
              <a:ext cx="1" cy="135475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52" name="Line 10"/>
            <p:cNvSpPr/>
            <p:nvPr/>
          </p:nvSpPr>
          <p:spPr>
            <a:xfrm>
              <a:off x="49471" y="741168"/>
              <a:ext cx="1287867"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53" name="Oval 69"/>
            <p:cNvSpPr/>
            <p:nvPr/>
          </p:nvSpPr>
          <p:spPr>
            <a:xfrm>
              <a:off x="49471" y="52077"/>
              <a:ext cx="1287867" cy="1365113"/>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4" name="Triangle 70"/>
            <p:cNvSpPr/>
            <p:nvPr/>
          </p:nvSpPr>
          <p:spPr>
            <a:xfrm rot="10800000">
              <a:off x="641889" y="64930"/>
              <a:ext cx="103030" cy="194792"/>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5" name="Triangle 71"/>
            <p:cNvSpPr/>
            <p:nvPr/>
          </p:nvSpPr>
          <p:spPr>
            <a:xfrm rot="5239627">
              <a:off x="106118" y="650241"/>
              <a:ext cx="106688" cy="188113"/>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6" name="Triangle 72"/>
            <p:cNvSpPr/>
            <p:nvPr/>
          </p:nvSpPr>
          <p:spPr>
            <a:xfrm>
              <a:off x="641889" y="1211783"/>
              <a:ext cx="103031" cy="194792"/>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7" name="Triangle 73"/>
            <p:cNvSpPr/>
            <p:nvPr/>
          </p:nvSpPr>
          <p:spPr>
            <a:xfrm rot="16200000">
              <a:off x="1171991" y="645757"/>
              <a:ext cx="106688" cy="188113"/>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58" name="Oval 74"/>
            <p:cNvSpPr/>
            <p:nvPr/>
          </p:nvSpPr>
          <p:spPr>
            <a:xfrm>
              <a:off x="551706" y="593076"/>
              <a:ext cx="283395" cy="293475"/>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68" name="Group 75"/>
          <p:cNvGrpSpPr/>
          <p:nvPr/>
        </p:nvGrpSpPr>
        <p:grpSpPr>
          <a:xfrm>
            <a:off x="7765943" y="2449709"/>
            <a:ext cx="1441612" cy="1488663"/>
            <a:chOff x="55294" y="56791"/>
            <a:chExt cx="1441610" cy="1488661"/>
          </a:xfrm>
        </p:grpSpPr>
        <p:sp>
          <p:nvSpPr>
            <p:cNvPr id="460" name="Line 10"/>
            <p:cNvSpPr/>
            <p:nvPr/>
          </p:nvSpPr>
          <p:spPr>
            <a:xfrm flipV="1">
              <a:off x="777454" y="68089"/>
              <a:ext cx="1" cy="1477364"/>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61" name="Line 10"/>
            <p:cNvSpPr/>
            <p:nvPr/>
          </p:nvSpPr>
          <p:spPr>
            <a:xfrm>
              <a:off x="55294" y="808125"/>
              <a:ext cx="1441612"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62" name="Oval 78"/>
            <p:cNvSpPr/>
            <p:nvPr/>
          </p:nvSpPr>
          <p:spPr>
            <a:xfrm>
              <a:off x="55294" y="56791"/>
              <a:ext cx="1441612" cy="1488662"/>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3" name="Triangle 79"/>
            <p:cNvSpPr/>
            <p:nvPr/>
          </p:nvSpPr>
          <p:spPr>
            <a:xfrm rot="10800000">
              <a:off x="718435" y="70806"/>
              <a:ext cx="115330" cy="212422"/>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4" name="Triangle 80"/>
            <p:cNvSpPr/>
            <p:nvPr/>
          </p:nvSpPr>
          <p:spPr>
            <a:xfrm rot="5239627">
              <a:off x="120244" y="706376"/>
              <a:ext cx="116344" cy="210571"/>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5" name="Triangle 81"/>
            <p:cNvSpPr/>
            <p:nvPr/>
          </p:nvSpPr>
          <p:spPr>
            <a:xfrm>
              <a:off x="718435" y="1321457"/>
              <a:ext cx="115330" cy="212422"/>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6" name="Triangle 82"/>
            <p:cNvSpPr/>
            <p:nvPr/>
          </p:nvSpPr>
          <p:spPr>
            <a:xfrm rot="16200000">
              <a:off x="1313360" y="701486"/>
              <a:ext cx="116344" cy="210571"/>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67" name="Oval 83"/>
            <p:cNvSpPr/>
            <p:nvPr/>
          </p:nvSpPr>
          <p:spPr>
            <a:xfrm>
              <a:off x="617486" y="646753"/>
              <a:ext cx="317228" cy="320037"/>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sp>
        <p:nvSpPr>
          <p:cNvPr id="469" name="TextBox 84"/>
          <p:cNvSpPr txBox="1"/>
          <p:nvPr/>
        </p:nvSpPr>
        <p:spPr>
          <a:xfrm>
            <a:off x="8611358" y="4018121"/>
            <a:ext cx="643674"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35-45</a:t>
            </a:r>
          </a:p>
        </p:txBody>
      </p:sp>
      <p:sp>
        <p:nvSpPr>
          <p:cNvPr id="470" name="TextBox 85"/>
          <p:cNvSpPr txBox="1"/>
          <p:nvPr/>
        </p:nvSpPr>
        <p:spPr>
          <a:xfrm>
            <a:off x="9609261" y="3611720"/>
            <a:ext cx="643674"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46-55</a:t>
            </a:r>
          </a:p>
        </p:txBody>
      </p:sp>
      <p:sp>
        <p:nvSpPr>
          <p:cNvPr id="471" name="TextBox 86"/>
          <p:cNvSpPr txBox="1"/>
          <p:nvPr/>
        </p:nvSpPr>
        <p:spPr>
          <a:xfrm>
            <a:off x="10552845" y="3293018"/>
            <a:ext cx="643674"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56-64</a:t>
            </a:r>
          </a:p>
        </p:txBody>
      </p:sp>
      <p:grpSp>
        <p:nvGrpSpPr>
          <p:cNvPr id="480" name="Group 87"/>
          <p:cNvGrpSpPr/>
          <p:nvPr/>
        </p:nvGrpSpPr>
        <p:grpSpPr>
          <a:xfrm>
            <a:off x="8746390" y="2173575"/>
            <a:ext cx="1378186" cy="1406294"/>
            <a:chOff x="52826" y="53649"/>
            <a:chExt cx="1378184" cy="1406293"/>
          </a:xfrm>
        </p:grpSpPr>
        <p:sp>
          <p:nvSpPr>
            <p:cNvPr id="472" name="Line 10"/>
            <p:cNvSpPr/>
            <p:nvPr/>
          </p:nvSpPr>
          <p:spPr>
            <a:xfrm flipV="1">
              <a:off x="743272" y="64321"/>
              <a:ext cx="1" cy="1395622"/>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73" name="Line 10"/>
            <p:cNvSpPr/>
            <p:nvPr/>
          </p:nvSpPr>
          <p:spPr>
            <a:xfrm>
              <a:off x="52826" y="763487"/>
              <a:ext cx="1378184"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74" name="Oval 90"/>
            <p:cNvSpPr/>
            <p:nvPr/>
          </p:nvSpPr>
          <p:spPr>
            <a:xfrm>
              <a:off x="52826" y="53649"/>
              <a:ext cx="1378185" cy="1406294"/>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5" name="Triangle 91"/>
            <p:cNvSpPr/>
            <p:nvPr/>
          </p:nvSpPr>
          <p:spPr>
            <a:xfrm rot="10800000">
              <a:off x="686790" y="66889"/>
              <a:ext cx="110256" cy="200668"/>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6" name="Triangle 92"/>
            <p:cNvSpPr/>
            <p:nvPr/>
          </p:nvSpPr>
          <p:spPr>
            <a:xfrm rot="5239627">
              <a:off x="115577" y="666099"/>
              <a:ext cx="109907" cy="201306"/>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7" name="Triangle 93"/>
            <p:cNvSpPr/>
            <p:nvPr/>
          </p:nvSpPr>
          <p:spPr>
            <a:xfrm>
              <a:off x="686790" y="1248340"/>
              <a:ext cx="110256" cy="200669"/>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8" name="Triangle 94"/>
            <p:cNvSpPr/>
            <p:nvPr/>
          </p:nvSpPr>
          <p:spPr>
            <a:xfrm rot="16200000">
              <a:off x="1256199" y="661480"/>
              <a:ext cx="109907" cy="201306"/>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79" name="Oval 95"/>
            <p:cNvSpPr/>
            <p:nvPr/>
          </p:nvSpPr>
          <p:spPr>
            <a:xfrm>
              <a:off x="590283" y="610968"/>
              <a:ext cx="303271" cy="302328"/>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grpSp>
        <p:nvGrpSpPr>
          <p:cNvPr id="489" name="Group 96"/>
          <p:cNvGrpSpPr/>
          <p:nvPr/>
        </p:nvGrpSpPr>
        <p:grpSpPr>
          <a:xfrm>
            <a:off x="10585895" y="1610304"/>
            <a:ext cx="1271079" cy="1276375"/>
            <a:chOff x="48677" y="48692"/>
            <a:chExt cx="1271078" cy="1276373"/>
          </a:xfrm>
        </p:grpSpPr>
        <p:sp>
          <p:nvSpPr>
            <p:cNvPr id="481" name="Line 10"/>
            <p:cNvSpPr/>
            <p:nvPr/>
          </p:nvSpPr>
          <p:spPr>
            <a:xfrm flipV="1">
              <a:off x="685571" y="58380"/>
              <a:ext cx="1" cy="1266685"/>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82" name="Line 10"/>
            <p:cNvSpPr/>
            <p:nvPr/>
          </p:nvSpPr>
          <p:spPr>
            <a:xfrm>
              <a:off x="48677" y="693077"/>
              <a:ext cx="1271079"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83" name="Oval 99"/>
            <p:cNvSpPr/>
            <p:nvPr/>
          </p:nvSpPr>
          <p:spPr>
            <a:xfrm>
              <a:off x="48677" y="48692"/>
              <a:ext cx="1271079" cy="1276375"/>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4" name="Triangle 100"/>
            <p:cNvSpPr/>
            <p:nvPr/>
          </p:nvSpPr>
          <p:spPr>
            <a:xfrm rot="10800000">
              <a:off x="633373" y="60709"/>
              <a:ext cx="101687" cy="182130"/>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5" name="Triangle 101"/>
            <p:cNvSpPr/>
            <p:nvPr/>
          </p:nvSpPr>
          <p:spPr>
            <a:xfrm rot="5239627">
              <a:off x="107358" y="603084"/>
              <a:ext cx="99753" cy="185662"/>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6" name="Triangle 102"/>
            <p:cNvSpPr/>
            <p:nvPr/>
          </p:nvSpPr>
          <p:spPr>
            <a:xfrm>
              <a:off x="633373" y="1133012"/>
              <a:ext cx="101687" cy="182130"/>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7" name="Triangle 103"/>
            <p:cNvSpPr/>
            <p:nvPr/>
          </p:nvSpPr>
          <p:spPr>
            <a:xfrm rot="16200000">
              <a:off x="1159337" y="598892"/>
              <a:ext cx="99753" cy="185662"/>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88" name="Oval 104"/>
            <p:cNvSpPr/>
            <p:nvPr/>
          </p:nvSpPr>
          <p:spPr>
            <a:xfrm>
              <a:off x="544365" y="554523"/>
              <a:ext cx="279703" cy="274399"/>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sp>
        <p:nvSpPr>
          <p:cNvPr id="490" name="TextBox 105"/>
          <p:cNvSpPr txBox="1"/>
          <p:nvPr/>
        </p:nvSpPr>
        <p:spPr>
          <a:xfrm>
            <a:off x="11379886" y="2985190"/>
            <a:ext cx="643674"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65-74</a:t>
            </a:r>
          </a:p>
        </p:txBody>
      </p:sp>
      <p:grpSp>
        <p:nvGrpSpPr>
          <p:cNvPr id="499" name="Group 106"/>
          <p:cNvGrpSpPr/>
          <p:nvPr/>
        </p:nvGrpSpPr>
        <p:grpSpPr>
          <a:xfrm>
            <a:off x="11486483" y="1437151"/>
            <a:ext cx="1115434" cy="1144567"/>
            <a:chOff x="42768" y="43664"/>
            <a:chExt cx="1115432" cy="1144565"/>
          </a:xfrm>
        </p:grpSpPr>
        <p:sp>
          <p:nvSpPr>
            <p:cNvPr id="491" name="Line 10"/>
            <p:cNvSpPr/>
            <p:nvPr/>
          </p:nvSpPr>
          <p:spPr>
            <a:xfrm flipV="1">
              <a:off x="601839" y="52351"/>
              <a:ext cx="1" cy="1135879"/>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92" name="Line 10"/>
            <p:cNvSpPr/>
            <p:nvPr/>
          </p:nvSpPr>
          <p:spPr>
            <a:xfrm>
              <a:off x="42768" y="621645"/>
              <a:ext cx="1115432" cy="1"/>
            </a:xfrm>
            <a:prstGeom prst="line">
              <a:avLst/>
            </a:prstGeom>
            <a:noFill/>
            <a:ln w="3175" cap="flat">
              <a:solidFill>
                <a:srgbClr val="000000"/>
              </a:solidFill>
              <a:prstDash val="solid"/>
              <a:round/>
            </a:ln>
            <a:effectLst/>
          </p:spPr>
          <p:txBody>
            <a:bodyPr wrap="square" lIns="48766" tIns="48766" rIns="48766" bIns="48766" numCol="1" anchor="t">
              <a:noAutofit/>
            </a:bodyPr>
            <a:lstStyle/>
            <a:p>
              <a:pPr algn="l" defTabSz="1300480">
                <a:defRPr b="0">
                  <a:latin typeface="Calibri"/>
                  <a:ea typeface="Calibri"/>
                  <a:cs typeface="Calibri"/>
                  <a:sym typeface="Calibri"/>
                </a:defRPr>
              </a:pPr>
              <a:endParaRPr/>
            </a:p>
          </p:txBody>
        </p:sp>
        <p:sp>
          <p:nvSpPr>
            <p:cNvPr id="493" name="Oval 109"/>
            <p:cNvSpPr/>
            <p:nvPr/>
          </p:nvSpPr>
          <p:spPr>
            <a:xfrm>
              <a:off x="42768" y="43664"/>
              <a:ext cx="1115434" cy="1144566"/>
            </a:xfrm>
            <a:prstGeom prst="ellipse">
              <a:avLst/>
            </a:prstGeom>
            <a:noFill/>
            <a:ln w="76200"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4" name="Triangle 110"/>
            <p:cNvSpPr/>
            <p:nvPr/>
          </p:nvSpPr>
          <p:spPr>
            <a:xfrm rot="10800000">
              <a:off x="555867" y="54440"/>
              <a:ext cx="89235" cy="163322"/>
            </a:xfrm>
            <a:prstGeom prst="triangle">
              <a:avLst/>
            </a:prstGeom>
            <a:solidFill>
              <a:srgbClr val="A5A5A5"/>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5" name="Triangle 111"/>
            <p:cNvSpPr/>
            <p:nvPr/>
          </p:nvSpPr>
          <p:spPr>
            <a:xfrm rot="5239627">
              <a:off x="93307" y="542586"/>
              <a:ext cx="89451" cy="162928"/>
            </a:xfrm>
            <a:prstGeom prst="triangle">
              <a:avLst/>
            </a:prstGeom>
            <a:solidFill>
              <a:srgbClr val="00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6" name="Triangle 112"/>
            <p:cNvSpPr/>
            <p:nvPr/>
          </p:nvSpPr>
          <p:spPr>
            <a:xfrm>
              <a:off x="555867" y="1016009"/>
              <a:ext cx="89236" cy="163323"/>
            </a:xfrm>
            <a:prstGeom prst="triangle">
              <a:avLst/>
            </a:prstGeom>
            <a:solidFill>
              <a:srgbClr val="FF00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7" name="Triangle 113"/>
            <p:cNvSpPr/>
            <p:nvPr/>
          </p:nvSpPr>
          <p:spPr>
            <a:xfrm rot="16200000">
              <a:off x="1016469" y="538827"/>
              <a:ext cx="89452" cy="162927"/>
            </a:xfrm>
            <a:prstGeom prst="triangle">
              <a:avLst/>
            </a:prstGeom>
            <a:solidFill>
              <a:srgbClr val="FFFF00"/>
            </a:solidFill>
            <a:ln w="3175" cap="flat">
              <a:solidFill>
                <a:srgbClr val="000000"/>
              </a:solidFill>
              <a:prstDash val="solid"/>
              <a:round/>
            </a:ln>
            <a:effectLst/>
          </p:spPr>
          <p:txBody>
            <a:bodyPr wrap="square" lIns="48766" tIns="48766" rIns="48766" bIns="48766" numCol="1" anchor="t">
              <a:noAutofit/>
            </a:bodyPr>
            <a:lstStyle/>
            <a:p>
              <a:pPr algn="l" defTabSz="1300480">
                <a:defRPr sz="3400" b="0">
                  <a:latin typeface="Arial"/>
                  <a:ea typeface="Arial"/>
                  <a:cs typeface="Arial"/>
                  <a:sym typeface="Arial"/>
                </a:defRPr>
              </a:pPr>
              <a:endParaRPr/>
            </a:p>
          </p:txBody>
        </p:sp>
        <p:sp>
          <p:nvSpPr>
            <p:cNvPr id="498" name="Oval 114"/>
            <p:cNvSpPr/>
            <p:nvPr/>
          </p:nvSpPr>
          <p:spPr>
            <a:xfrm>
              <a:off x="477758" y="497259"/>
              <a:ext cx="245452" cy="246062"/>
            </a:xfrm>
            <a:prstGeom prst="ellipse">
              <a:avLst/>
            </a:prstGeom>
            <a:solidFill>
              <a:srgbClr val="FFFFFF"/>
            </a:solidFill>
            <a:ln w="25400" cap="flat">
              <a:solidFill>
                <a:srgbClr val="42719B"/>
              </a:solidFill>
              <a:prstDash val="solid"/>
              <a:round/>
            </a:ln>
            <a:effectLst/>
          </p:spPr>
          <p:txBody>
            <a:bodyPr wrap="square" lIns="48766" tIns="48766" rIns="48766" bIns="48766" numCol="1" anchor="ctr">
              <a:noAutofit/>
            </a:bodyPr>
            <a:lstStyle/>
            <a:p>
              <a:pPr defTabSz="1300480">
                <a:defRPr sz="2200" b="0">
                  <a:solidFill>
                    <a:srgbClr val="FF0000"/>
                  </a:solidFill>
                  <a:latin typeface="Calibri"/>
                  <a:ea typeface="Calibri"/>
                  <a:cs typeface="Calibri"/>
                  <a:sym typeface="Calibri"/>
                </a:defRPr>
              </a:pPr>
              <a:endParaRPr/>
            </a:p>
          </p:txBody>
        </p:sp>
      </p:grpSp>
      <p:sp>
        <p:nvSpPr>
          <p:cNvPr id="500" name="TextBox 115"/>
          <p:cNvSpPr txBox="1"/>
          <p:nvPr/>
        </p:nvSpPr>
        <p:spPr>
          <a:xfrm>
            <a:off x="12095289" y="2642220"/>
            <a:ext cx="455816" cy="37693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8767" tIns="48767" rIns="48767" bIns="48767">
            <a:spAutoFit/>
          </a:bodyPr>
          <a:lstStyle>
            <a:lvl1pPr algn="l" defTabSz="1300480">
              <a:defRPr sz="1800" b="0">
                <a:solidFill>
                  <a:srgbClr val="C00000"/>
                </a:solidFill>
                <a:latin typeface="Calibri"/>
                <a:ea typeface="Calibri"/>
                <a:cs typeface="Calibri"/>
                <a:sym typeface="Calibri"/>
              </a:defRPr>
            </a:lvl1pPr>
          </a:lstStyle>
          <a:p>
            <a:r>
              <a:t>75+</a:t>
            </a:r>
          </a:p>
        </p:txBody>
      </p:sp>
      <p:sp>
        <p:nvSpPr>
          <p:cNvPr id="501" name="Rectangle 4"/>
          <p:cNvSpPr txBox="1"/>
          <p:nvPr/>
        </p:nvSpPr>
        <p:spPr>
          <a:xfrm>
            <a:off x="1504391" y="464346"/>
            <a:ext cx="9190061" cy="102181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8766" tIns="48766" rIns="48766" bIns="48766" anchor="ctr">
            <a:spAutoFit/>
          </a:bodyPr>
          <a:lstStyle>
            <a:lvl1pPr>
              <a:defRPr sz="6000" b="0">
                <a:solidFill>
                  <a:schemeClr val="accent6">
                    <a:hueOff val="-146070"/>
                    <a:satOff val="-10048"/>
                    <a:lumOff val="-30626"/>
                  </a:schemeClr>
                </a:solidFill>
                <a:latin typeface="Avenir Book"/>
                <a:ea typeface="Avenir Book"/>
                <a:cs typeface="Avenir Book"/>
                <a:sym typeface="Avenir Book"/>
              </a:defRPr>
            </a:lvl1pPr>
          </a:lstStyle>
          <a:p>
            <a:r>
              <a:rPr dirty="0"/>
              <a:t>Life’s </a:t>
            </a:r>
            <a:r>
              <a:rPr lang="en-US" dirty="0"/>
              <a:t>Well-being </a:t>
            </a:r>
            <a:r>
              <a:rPr dirty="0"/>
              <a:t>Journey</a:t>
            </a: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 name="Sustainable Livelihoods.jpg" descr="Sustainable Livelihoods.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6451" y="850532"/>
            <a:ext cx="15471644" cy="8052536"/>
          </a:xfrm>
          <a:prstGeom prst="rect">
            <a:avLst/>
          </a:prstGeom>
          <a:solidFill>
            <a:schemeClr val="accent4"/>
          </a:solidFill>
          <a:ln w="12700">
            <a:miter lim="400000"/>
          </a:ln>
        </p:spPr>
      </p:pic>
      <p:sp>
        <p:nvSpPr>
          <p:cNvPr id="2" name="TextBox 1">
            <a:extLst>
              <a:ext uri="{FF2B5EF4-FFF2-40B4-BE49-F238E27FC236}">
                <a16:creationId xmlns:a16="http://schemas.microsoft.com/office/drawing/2014/main" id="{A065F3C7-7D2A-AC3F-9256-2360ED265445}"/>
              </a:ext>
            </a:extLst>
          </p:cNvPr>
          <p:cNvSpPr txBox="1"/>
          <p:nvPr/>
        </p:nvSpPr>
        <p:spPr>
          <a:xfrm>
            <a:off x="4087091" y="1528168"/>
            <a:ext cx="4560544" cy="379591"/>
          </a:xfrm>
          <a:prstGeom prst="rect">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1800" dirty="0">
                <a:solidFill>
                  <a:srgbClr val="C00000"/>
                </a:solidFill>
                <a:latin typeface="Avenir Book" panose="02000503020000020003" pitchFamily="2" charset="0"/>
              </a:rPr>
              <a:t>Personal assets that contribute to resilience</a:t>
            </a:r>
            <a:endParaRPr kumimoji="0" lang="en-US" sz="1800" b="0" i="0" u="none" strike="noStrike" cap="none" spc="0" normalizeH="0" baseline="0" dirty="0">
              <a:ln>
                <a:noFill/>
              </a:ln>
              <a:solidFill>
                <a:srgbClr val="C00000"/>
              </a:solidFill>
              <a:effectLst/>
              <a:uFillTx/>
              <a:latin typeface="Avenir Book" panose="02000503020000020003" pitchFamily="2" charset="0"/>
              <a:sym typeface="Chalkboard"/>
            </a:endParaRPr>
          </a:p>
        </p:txBody>
      </p:sp>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 name="Why do we keep account?"/>
          <p:cNvSpPr txBox="1">
            <a:spLocks noGrp="1"/>
          </p:cNvSpPr>
          <p:nvPr>
            <p:ph type="title"/>
          </p:nvPr>
        </p:nvSpPr>
        <p:spPr>
          <a:xfrm>
            <a:off x="1054724" y="3403600"/>
            <a:ext cx="11734800" cy="1473200"/>
          </a:xfrm>
          <a:prstGeom prst="rect">
            <a:avLst/>
          </a:prstGeom>
        </p:spPr>
        <p:txBody>
          <a:bodyPr>
            <a:normAutofit fontScale="90000"/>
          </a:bodyPr>
          <a:lstStyle>
            <a:lvl1pPr>
              <a:defRPr>
                <a:latin typeface="Avenir Book"/>
                <a:ea typeface="Avenir Book"/>
                <a:cs typeface="Avenir Book"/>
                <a:sym typeface="Avenir Book"/>
              </a:defRPr>
            </a:lvl1pPr>
          </a:lstStyle>
          <a:p>
            <a:r>
              <a:rPr lang="en-US" dirty="0">
                <a:solidFill>
                  <a:schemeClr val="bg1"/>
                </a:solidFill>
              </a:rPr>
              <a:t>Nations are operating without a Balance Sheet</a:t>
            </a:r>
            <a:endParaRPr dirty="0">
              <a:solidFill>
                <a:schemeClr val="bg1"/>
              </a:solidFill>
            </a:endParaRPr>
          </a:p>
        </p:txBody>
      </p:sp>
    </p:spTree>
    <p:extLst>
      <p:ext uri="{BB962C8B-B14F-4D97-AF65-F5344CB8AC3E}">
        <p14:creationId xmlns:p14="http://schemas.microsoft.com/office/powerpoint/2010/main" val="1256161562"/>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 name="IMG_0392.jpg" descr="IMG_0392.jp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5100" y="-12700"/>
            <a:ext cx="7326515" cy="9766301"/>
          </a:xfrm>
          <a:prstGeom prst="rect">
            <a:avLst/>
          </a:prstGeom>
          <a:ln w="12700">
            <a:miter lim="400000"/>
          </a:ln>
        </p:spPr>
      </p:pic>
      <p:pic>
        <p:nvPicPr>
          <p:cNvPr id="687" name="Luca.jpg" descr="Luca.jpg"/>
          <p:cNvPicPr>
            <a:picLocks noChangeAspect="1"/>
          </p:cNvPicPr>
          <p:nvPr/>
        </p:nvPicPr>
        <p:blipFill>
          <a:blip r:embed="rId3"/>
          <a:stretch>
            <a:fillRect/>
          </a:stretch>
        </p:blipFill>
        <p:spPr>
          <a:xfrm>
            <a:off x="7429500" y="3263900"/>
            <a:ext cx="5270513" cy="4052626"/>
          </a:xfrm>
          <a:prstGeom prst="rect">
            <a:avLst/>
          </a:prstGeom>
          <a:ln w="12700">
            <a:miter lim="400000"/>
          </a:ln>
        </p:spPr>
      </p:pic>
      <p:sp>
        <p:nvSpPr>
          <p:cNvPr id="688" name="Luca Pacioli…"/>
          <p:cNvSpPr txBox="1"/>
          <p:nvPr/>
        </p:nvSpPr>
        <p:spPr>
          <a:xfrm>
            <a:off x="7440983" y="6692900"/>
            <a:ext cx="5247577" cy="13452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ctr">
              <a:lnSpc>
                <a:spcPts val="4300"/>
              </a:lnSpc>
              <a:tabLst>
                <a:tab pos="1066800" algn="l"/>
              </a:tabLst>
              <a:defRPr sz="3600">
                <a:solidFill>
                  <a:srgbClr val="FFFFFF"/>
                </a:solidFill>
                <a:latin typeface="Optima"/>
                <a:ea typeface="Optima"/>
                <a:cs typeface="Optima"/>
                <a:sym typeface="Optima"/>
              </a:defRPr>
            </a:pPr>
            <a:r>
              <a:t>Luca Pacioli</a:t>
            </a:r>
          </a:p>
          <a:p>
            <a:pPr algn="ctr">
              <a:lnSpc>
                <a:spcPts val="2800"/>
              </a:lnSpc>
              <a:tabLst>
                <a:tab pos="1066800" algn="l"/>
              </a:tabLst>
              <a:defRPr sz="2400">
                <a:solidFill>
                  <a:srgbClr val="FFFFFF"/>
                </a:solidFill>
                <a:latin typeface="Optima"/>
                <a:ea typeface="Optima"/>
                <a:cs typeface="Optima"/>
                <a:sym typeface="Optima"/>
              </a:defRPr>
            </a:pPr>
            <a:r>
              <a:t>1494</a:t>
            </a:r>
            <a:endParaRPr sz="4200"/>
          </a:p>
          <a:p>
            <a:pPr>
              <a:lnSpc>
                <a:spcPts val="1300"/>
              </a:lnSpc>
              <a:defRPr sz="1100">
                <a:latin typeface="Zapfino"/>
                <a:ea typeface="Zapfino"/>
                <a:cs typeface="Zapfino"/>
                <a:sym typeface="Zapfino"/>
              </a:defRPr>
            </a:pPr>
            <a:r>
              <a:t>Summa de arithmetica, geometria, proportioni et proportionalita </a:t>
            </a:r>
          </a:p>
        </p:txBody>
      </p:sp>
      <p:sp>
        <p:nvSpPr>
          <p:cNvPr id="689" name="All wealth belongs to God…"/>
          <p:cNvSpPr txBox="1"/>
          <p:nvPr/>
        </p:nvSpPr>
        <p:spPr>
          <a:xfrm>
            <a:off x="7098030" y="8115300"/>
            <a:ext cx="5943602" cy="17176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ctr">
              <a:lnSpc>
                <a:spcPts val="4200"/>
              </a:lnSpc>
              <a:tabLst>
                <a:tab pos="1219200" algn="l"/>
                <a:tab pos="6731000" algn="l"/>
              </a:tabLst>
              <a:defRPr sz="3600">
                <a:solidFill>
                  <a:srgbClr val="FFFFFF"/>
                </a:solidFill>
                <a:latin typeface="Optima"/>
                <a:ea typeface="Optima"/>
                <a:cs typeface="Optima"/>
                <a:sym typeface="Optima"/>
              </a:defRPr>
            </a:pPr>
            <a:r>
              <a:t>All wealth belongs to God</a:t>
            </a:r>
          </a:p>
          <a:p>
            <a:pPr algn="ctr">
              <a:lnSpc>
                <a:spcPts val="4200"/>
              </a:lnSpc>
              <a:tabLst>
                <a:tab pos="1219200" algn="l"/>
                <a:tab pos="6731000" algn="l"/>
              </a:tabLst>
              <a:defRPr sz="3600">
                <a:solidFill>
                  <a:srgbClr val="FFA57D"/>
                </a:solidFill>
                <a:latin typeface="Optima"/>
                <a:ea typeface="Optima"/>
                <a:cs typeface="Optima"/>
                <a:sym typeface="Optima"/>
              </a:defRPr>
            </a:pPr>
            <a:r>
              <a:t>There is no such thing as profit</a:t>
            </a:r>
          </a:p>
        </p:txBody>
      </p:sp>
      <p:sp>
        <p:nvSpPr>
          <p:cNvPr id="690" name="Origins of accounting"/>
          <p:cNvSpPr txBox="1"/>
          <p:nvPr/>
        </p:nvSpPr>
        <p:spPr>
          <a:xfrm>
            <a:off x="7313930" y="165100"/>
            <a:ext cx="5511802" cy="19288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ts val="7100"/>
              </a:lnSpc>
              <a:tabLst>
                <a:tab pos="1219200" algn="l"/>
                <a:tab pos="6731000" algn="l"/>
              </a:tabLst>
              <a:defRPr sz="6000">
                <a:solidFill>
                  <a:srgbClr val="FECB3E"/>
                </a:solidFill>
                <a:latin typeface="Optima"/>
                <a:ea typeface="Optima"/>
                <a:cs typeface="Optima"/>
                <a:sym typeface="Optima"/>
              </a:defRPr>
            </a:lvl1pPr>
          </a:lstStyle>
          <a:p>
            <a:r>
              <a:t>Origins of accounting</a:t>
            </a:r>
          </a:p>
        </p:txBody>
      </p:sp>
      <p:sp>
        <p:nvSpPr>
          <p:cNvPr id="691" name="Florence, Italy"/>
          <p:cNvSpPr txBox="1"/>
          <p:nvPr/>
        </p:nvSpPr>
        <p:spPr>
          <a:xfrm>
            <a:off x="493692" y="9283700"/>
            <a:ext cx="3098801" cy="314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ctr">
              <a:lnSpc>
                <a:spcPts val="1600"/>
              </a:lnSpc>
              <a:tabLst>
                <a:tab pos="1066800" algn="l"/>
              </a:tabLst>
              <a:defRPr sz="1400">
                <a:solidFill>
                  <a:srgbClr val="FFFFFF"/>
                </a:solidFill>
              </a:defRPr>
            </a:lvl1pPr>
          </a:lstStyle>
          <a:p>
            <a:r>
              <a:t>Florence, Italy</a:t>
            </a:r>
          </a:p>
        </p:txBody>
      </p:sp>
      <p:pic>
        <p:nvPicPr>
          <p:cNvPr id="692" name="leonardo-da-vinci-paintings.006.tiff" descr="leonardo-da-vinci-paintings.006.tif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305011" y="3619500"/>
            <a:ext cx="2695989" cy="33528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 name="Has well-being kept pace with growing GDP?"/>
          <p:cNvSpPr txBox="1">
            <a:spLocks noGrp="1"/>
          </p:cNvSpPr>
          <p:nvPr>
            <p:ph type="title"/>
          </p:nvPr>
        </p:nvSpPr>
        <p:spPr>
          <a:prstGeom prst="rect">
            <a:avLst/>
          </a:prstGeom>
        </p:spPr>
        <p:txBody>
          <a:bodyPr>
            <a:normAutofit fontScale="90000"/>
          </a:bodyPr>
          <a:lstStyle>
            <a:lvl1pPr>
              <a:defRPr>
                <a:latin typeface="Avenir Book"/>
                <a:ea typeface="Avenir Book"/>
                <a:cs typeface="Avenir Book"/>
                <a:sym typeface="Avenir Book"/>
              </a:defRPr>
            </a:lvl1pPr>
          </a:lstStyle>
          <a:p>
            <a:r>
              <a:rPr lang="en-US" dirty="0">
                <a:solidFill>
                  <a:schemeClr val="bg1"/>
                </a:solidFill>
              </a:rPr>
              <a:t>Well-being-based  national accounting and governance system</a:t>
            </a:r>
            <a:endParaRPr dirty="0">
              <a:solidFill>
                <a:schemeClr val="bg1"/>
              </a:solidFill>
            </a:endParaRP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Google Shape;339;p41">
            <a:extLst>
              <a:ext uri="{FF2B5EF4-FFF2-40B4-BE49-F238E27FC236}">
                <a16:creationId xmlns:a16="http://schemas.microsoft.com/office/drawing/2014/main" id="{16345D08-DB90-4440-BAAA-D42E453DF9DC}"/>
              </a:ext>
            </a:extLst>
          </p:cNvPr>
          <p:cNvSpPr txBox="1">
            <a:spLocks noChangeArrowheads="1"/>
          </p:cNvSpPr>
          <p:nvPr/>
        </p:nvSpPr>
        <p:spPr bwMode="auto">
          <a:xfrm>
            <a:off x="5144349" y="4658687"/>
            <a:ext cx="6698826" cy="960220"/>
          </a:xfrm>
          <a:prstGeom prst="rect">
            <a:avLst/>
          </a:prstGeom>
          <a:solidFill>
            <a:srgbClr val="EEECE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48747" tIns="48747" rIns="48747"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700"/>
            </a:pPr>
            <a:r>
              <a:rPr lang="en-US" altLang="en-US" sz="2800" b="1">
                <a:solidFill>
                  <a:srgbClr val="CA9B50"/>
                </a:solidFill>
                <a:latin typeface="Calibri" panose="020F0502020204030204" pitchFamily="34" charset="0"/>
                <a:sym typeface="Calibri" panose="020F0502020204030204" pitchFamily="34" charset="0"/>
              </a:rPr>
              <a:t>Genuine Wealth is the foundation of </a:t>
            </a:r>
          </a:p>
          <a:p>
            <a:pPr algn="ctr" eaLnBrk="1" hangingPunct="1">
              <a:buSzPts val="1700"/>
            </a:pPr>
            <a:r>
              <a:rPr lang="en-US" altLang="en-US" sz="2800" b="1">
                <a:solidFill>
                  <a:srgbClr val="CA9B50"/>
                </a:solidFill>
                <a:latin typeface="Calibri" panose="020F0502020204030204" pitchFamily="34" charset="0"/>
                <a:sym typeface="Calibri" panose="020F0502020204030204" pitchFamily="34" charset="0"/>
              </a:rPr>
              <a:t>an economy of well-being</a:t>
            </a:r>
            <a:endParaRPr lang="en-US" altLang="en-US" sz="1600">
              <a:latin typeface="Calibri" panose="020F0502020204030204" pitchFamily="34" charset="0"/>
              <a:sym typeface="Calibri" panose="020F0502020204030204" pitchFamily="34" charset="0"/>
            </a:endParaRPr>
          </a:p>
        </p:txBody>
      </p:sp>
      <p:sp>
        <p:nvSpPr>
          <p:cNvPr id="38914" name="Google Shape;340;p41">
            <a:extLst>
              <a:ext uri="{FF2B5EF4-FFF2-40B4-BE49-F238E27FC236}">
                <a16:creationId xmlns:a16="http://schemas.microsoft.com/office/drawing/2014/main" id="{CE7F8DBC-3789-894F-942F-36F6430CED2E}"/>
              </a:ext>
            </a:extLst>
          </p:cNvPr>
          <p:cNvSpPr txBox="1">
            <a:spLocks noChangeArrowheads="1"/>
          </p:cNvSpPr>
          <p:nvPr/>
        </p:nvSpPr>
        <p:spPr bwMode="auto">
          <a:xfrm>
            <a:off x="5584613" y="1208291"/>
            <a:ext cx="2821093" cy="1821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47" tIns="48747" rIns="48747"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3000"/>
            </a:pPr>
            <a:r>
              <a:rPr lang="en-US" altLang="en-US" sz="4000" b="1" dirty="0">
                <a:solidFill>
                  <a:srgbClr val="C00000"/>
                </a:solidFill>
                <a:latin typeface="Calibri" panose="020F0502020204030204" pitchFamily="34" charset="0"/>
                <a:sym typeface="Calibri" panose="020F0502020204030204" pitchFamily="34" charset="0"/>
              </a:rPr>
              <a:t>Genuine</a:t>
            </a:r>
            <a:endParaRPr lang="en-US" altLang="en-US" sz="1000" dirty="0">
              <a:latin typeface="Calibri" panose="020F0502020204030204" pitchFamily="34" charset="0"/>
              <a:sym typeface="Calibri" panose="020F0502020204030204" pitchFamily="34" charset="0"/>
            </a:endParaRPr>
          </a:p>
          <a:p>
            <a:pPr algn="ctr" eaLnBrk="1" hangingPunct="1">
              <a:buSzPts val="1800"/>
            </a:pPr>
            <a:br>
              <a:rPr lang="en-US" altLang="en-US" sz="2400" i="1" dirty="0">
                <a:latin typeface="Calibri" panose="020F0502020204030204" pitchFamily="34" charset="0"/>
                <a:sym typeface="Calibri" panose="020F0502020204030204" pitchFamily="34" charset="0"/>
              </a:rPr>
            </a:br>
            <a:r>
              <a:rPr lang="en-US" altLang="en-US" sz="2400" i="1" dirty="0">
                <a:latin typeface="Calibri" panose="020F0502020204030204" pitchFamily="34" charset="0"/>
                <a:sym typeface="Calibri" panose="020F0502020204030204" pitchFamily="34" charset="0"/>
              </a:rPr>
              <a:t>native, natural, authentic</a:t>
            </a:r>
            <a:endParaRPr lang="en-US" altLang="en-US" sz="1000" dirty="0">
              <a:latin typeface="Calibri" panose="020F0502020204030204" pitchFamily="34" charset="0"/>
              <a:sym typeface="Calibri" panose="020F0502020204030204" pitchFamily="34" charset="0"/>
            </a:endParaRPr>
          </a:p>
        </p:txBody>
      </p:sp>
      <p:sp>
        <p:nvSpPr>
          <p:cNvPr id="38915" name="Google Shape;341;p41">
            <a:extLst>
              <a:ext uri="{FF2B5EF4-FFF2-40B4-BE49-F238E27FC236}">
                <a16:creationId xmlns:a16="http://schemas.microsoft.com/office/drawing/2014/main" id="{53FF1BAD-12EB-5441-8183-F9335D8A6217}"/>
              </a:ext>
            </a:extLst>
          </p:cNvPr>
          <p:cNvSpPr txBox="1">
            <a:spLocks noChangeArrowheads="1"/>
          </p:cNvSpPr>
          <p:nvPr/>
        </p:nvSpPr>
        <p:spPr bwMode="auto">
          <a:xfrm>
            <a:off x="8749454" y="1109820"/>
            <a:ext cx="3093721" cy="1637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47" tIns="48747" rIns="48747"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3000"/>
            </a:pPr>
            <a:r>
              <a:rPr lang="en-US" altLang="en-US" sz="4000" b="1" dirty="0">
                <a:solidFill>
                  <a:srgbClr val="C00000"/>
                </a:solidFill>
                <a:latin typeface="Calibri" panose="020F0502020204030204" pitchFamily="34" charset="0"/>
                <a:sym typeface="Calibri" panose="020F0502020204030204" pitchFamily="34" charset="0"/>
              </a:rPr>
              <a:t>Wealth</a:t>
            </a:r>
            <a:br>
              <a:rPr lang="en-US" altLang="en-US" sz="4000" b="1" dirty="0">
                <a:solidFill>
                  <a:srgbClr val="C00000"/>
                </a:solidFill>
                <a:latin typeface="Calibri" panose="020F0502020204030204" pitchFamily="34" charset="0"/>
                <a:sym typeface="Calibri" panose="020F0502020204030204" pitchFamily="34" charset="0"/>
              </a:rPr>
            </a:br>
            <a:endParaRPr lang="en-US" altLang="en-US" sz="1200" dirty="0">
              <a:latin typeface="Calibri" panose="020F0502020204030204" pitchFamily="34" charset="0"/>
              <a:sym typeface="Calibri" panose="020F0502020204030204" pitchFamily="34" charset="0"/>
            </a:endParaRPr>
          </a:p>
          <a:p>
            <a:pPr algn="ctr" eaLnBrk="1" hangingPunct="1">
              <a:buSzPts val="1000"/>
            </a:pPr>
            <a:r>
              <a:rPr lang="en-US" altLang="en-US" sz="1200" dirty="0">
                <a:latin typeface="Calibri" panose="020F0502020204030204" pitchFamily="34" charset="0"/>
                <a:sym typeface="Calibri" panose="020F0502020204030204" pitchFamily="34" charset="0"/>
              </a:rPr>
              <a:t> </a:t>
            </a:r>
            <a:r>
              <a:rPr lang="en-US" altLang="en-US" sz="2400" i="1" dirty="0">
                <a:latin typeface="Calibri" panose="020F0502020204030204" pitchFamily="34" charset="0"/>
                <a:sym typeface="Calibri" panose="020F0502020204030204" pitchFamily="34" charset="0"/>
              </a:rPr>
              <a:t>the conditions of Well-being</a:t>
            </a:r>
            <a:endParaRPr lang="en-US" altLang="en-US" sz="1000" dirty="0">
              <a:latin typeface="Calibri" panose="020F0502020204030204" pitchFamily="34" charset="0"/>
              <a:sym typeface="Calibri" panose="020F0502020204030204" pitchFamily="34" charset="0"/>
            </a:endParaRPr>
          </a:p>
        </p:txBody>
      </p:sp>
      <p:sp>
        <p:nvSpPr>
          <p:cNvPr id="38916" name="Google Shape;342;p41">
            <a:extLst>
              <a:ext uri="{FF2B5EF4-FFF2-40B4-BE49-F238E27FC236}">
                <a16:creationId xmlns:a16="http://schemas.microsoft.com/office/drawing/2014/main" id="{441DFE07-EF9D-FF43-92D8-F1C0DEB916BA}"/>
              </a:ext>
            </a:extLst>
          </p:cNvPr>
          <p:cNvSpPr txBox="1">
            <a:spLocks noChangeArrowheads="1"/>
          </p:cNvSpPr>
          <p:nvPr/>
        </p:nvSpPr>
        <p:spPr bwMode="auto">
          <a:xfrm>
            <a:off x="5144349" y="6049078"/>
            <a:ext cx="7320279" cy="2683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8747" tIns="48747" rIns="48747"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2400" dirty="0">
                <a:solidFill>
                  <a:srgbClr val="262626"/>
                </a:solidFill>
                <a:latin typeface="Calibri" panose="020F0502020204030204" pitchFamily="34" charset="0"/>
                <a:sym typeface="Calibri" panose="020F0502020204030204" pitchFamily="34" charset="0"/>
              </a:rPr>
              <a:t>Genuine Wealth is a process and practical approach to building flourishing and resilient communities of well-being where people, social relationships, cultural (traditions), natural resources, traditional use, ecosystem services, along with built (infrastructure) and financial (money) assets are managed in a harmonious manner that ensures seven-generations of well-being.</a:t>
            </a:r>
            <a:endParaRPr lang="en-US" altLang="en-US" sz="3200" dirty="0">
              <a:latin typeface="Calibri" panose="020F0502020204030204" pitchFamily="34" charset="0"/>
              <a:sym typeface="Calibri" panose="020F0502020204030204" pitchFamily="34" charset="0"/>
            </a:endParaRPr>
          </a:p>
        </p:txBody>
      </p:sp>
      <p:pic>
        <p:nvPicPr>
          <p:cNvPr id="38917" name="Google Shape;343;p41">
            <a:extLst>
              <a:ext uri="{FF2B5EF4-FFF2-40B4-BE49-F238E27FC236}">
                <a16:creationId xmlns:a16="http://schemas.microsoft.com/office/drawing/2014/main" id="{0B36AF76-DF31-FE48-A412-2135C6BE15DA}"/>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0117" y="816257"/>
            <a:ext cx="5990358" cy="40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8" name="Google Shape;344;p41">
            <a:extLst>
              <a:ext uri="{FF2B5EF4-FFF2-40B4-BE49-F238E27FC236}">
                <a16:creationId xmlns:a16="http://schemas.microsoft.com/office/drawing/2014/main" id="{E0425C43-5E9C-DF4E-9149-FBB69CAD7C11}"/>
              </a:ext>
            </a:extLst>
          </p:cNvPr>
          <p:cNvSpPr txBox="1">
            <a:spLocks noChangeArrowheads="1"/>
          </p:cNvSpPr>
          <p:nvPr/>
        </p:nvSpPr>
        <p:spPr bwMode="auto">
          <a:xfrm>
            <a:off x="6844684" y="3227433"/>
            <a:ext cx="3809540" cy="1089497"/>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square"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n-US" altLang="en-US" sz="2000" dirty="0">
                <a:latin typeface="Calibri" panose="020F0502020204030204" pitchFamily="34" charset="0"/>
                <a:sym typeface="Calibri" panose="020F0502020204030204" pitchFamily="34" charset="0"/>
              </a:rPr>
              <a:t>“</a:t>
            </a:r>
            <a:r>
              <a:rPr lang="en-US" altLang="en-US" sz="2000" dirty="0">
                <a:solidFill>
                  <a:srgbClr val="B51A00"/>
                </a:solidFill>
                <a:latin typeface="Calibri" panose="020F0502020204030204" pitchFamily="34" charset="0"/>
                <a:sym typeface="Calibri" panose="020F0502020204030204" pitchFamily="34" charset="0"/>
              </a:rPr>
              <a:t>All wealth comes from God</a:t>
            </a:r>
            <a:r>
              <a:rPr lang="en-US" altLang="en-US" sz="2000" dirty="0">
                <a:latin typeface="Calibri" panose="020F0502020204030204" pitchFamily="34" charset="0"/>
                <a:sym typeface="Calibri" panose="020F0502020204030204" pitchFamily="34" charset="0"/>
              </a:rPr>
              <a:t>”</a:t>
            </a:r>
          </a:p>
          <a:p>
            <a:pPr eaLnBrk="1" hangingPunct="1">
              <a:buSzPts val="1400"/>
            </a:pPr>
            <a:r>
              <a:rPr lang="en-US" altLang="en-US" sz="2000" dirty="0">
                <a:latin typeface="Calibri" panose="020F0502020204030204" pitchFamily="34" charset="0"/>
                <a:sym typeface="Calibri" panose="020F0502020204030204" pitchFamily="34" charset="0"/>
              </a:rPr>
              <a:t>-- </a:t>
            </a:r>
            <a:r>
              <a:rPr lang="en-US" altLang="en-US" sz="1800" dirty="0">
                <a:latin typeface="Calibri" panose="020F0502020204030204" pitchFamily="34" charset="0"/>
                <a:sym typeface="Calibri" panose="020F0502020204030204" pitchFamily="34" charset="0"/>
              </a:rPr>
              <a:t>Fr. Luca </a:t>
            </a:r>
            <a:r>
              <a:rPr lang="en-US" altLang="en-US" sz="1800" dirty="0" err="1">
                <a:latin typeface="Calibri" panose="020F0502020204030204" pitchFamily="34" charset="0"/>
                <a:sym typeface="Calibri" panose="020F0502020204030204" pitchFamily="34" charset="0"/>
              </a:rPr>
              <a:t>Pacioli</a:t>
            </a:r>
            <a:r>
              <a:rPr lang="en-US" altLang="en-US" sz="1800" dirty="0">
                <a:latin typeface="Calibri" panose="020F0502020204030204" pitchFamily="34" charset="0"/>
                <a:sym typeface="Calibri" panose="020F0502020204030204" pitchFamily="34" charset="0"/>
              </a:rPr>
              <a:t>, father of accounting (1492)</a:t>
            </a:r>
          </a:p>
        </p:txBody>
      </p:sp>
      <p:sp>
        <p:nvSpPr>
          <p:cNvPr id="38919" name="Google Shape;345;p41">
            <a:extLst>
              <a:ext uri="{FF2B5EF4-FFF2-40B4-BE49-F238E27FC236}">
                <a16:creationId xmlns:a16="http://schemas.microsoft.com/office/drawing/2014/main" id="{19DA803E-4F54-CE4F-A661-91FE9E6FDB7F}"/>
              </a:ext>
            </a:extLst>
          </p:cNvPr>
          <p:cNvSpPr txBox="1">
            <a:spLocks noChangeArrowheads="1"/>
          </p:cNvSpPr>
          <p:nvPr/>
        </p:nvSpPr>
        <p:spPr bwMode="auto">
          <a:xfrm>
            <a:off x="11023601" y="6099387"/>
            <a:ext cx="4854787" cy="442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endParaRPr lang="en-US" altLang="en-US" sz="1493">
              <a:latin typeface="Calibri" panose="020F0502020204030204" pitchFamily="34" charset="0"/>
              <a:sym typeface="Calibri" panose="020F0502020204030204" pitchFamily="34" charset="0"/>
            </a:endParaRPr>
          </a:p>
        </p:txBody>
      </p:sp>
      <p:sp>
        <p:nvSpPr>
          <p:cNvPr id="346" name="Google Shape;346;p41">
            <a:extLst>
              <a:ext uri="{FF2B5EF4-FFF2-40B4-BE49-F238E27FC236}">
                <a16:creationId xmlns:a16="http://schemas.microsoft.com/office/drawing/2014/main" id="{1BFF9CC7-B626-0947-BF58-B777F86833A7}"/>
              </a:ext>
            </a:extLst>
          </p:cNvPr>
          <p:cNvSpPr txBox="1"/>
          <p:nvPr/>
        </p:nvSpPr>
        <p:spPr>
          <a:xfrm>
            <a:off x="427308" y="4876800"/>
            <a:ext cx="4161916" cy="2850492"/>
          </a:xfrm>
          <a:prstGeom prst="rect">
            <a:avLst/>
          </a:prstGeom>
          <a:noFill/>
          <a:ln>
            <a:noFill/>
          </a:ln>
        </p:spPr>
        <p:txBody>
          <a:bodyPr spcFirstLastPara="1" wrap="square" lIns="97520" tIns="97520" rIns="97520" bIns="97520">
            <a:spAutoFit/>
          </a:bodyPr>
          <a:lstStyle/>
          <a:p>
            <a:pPr algn="ctr" hangingPunct="1">
              <a:lnSpc>
                <a:spcPct val="115000"/>
              </a:lnSpc>
              <a:buClr>
                <a:schemeClr val="dk1"/>
              </a:buClr>
              <a:buSzPts val="1100"/>
              <a:defRPr/>
            </a:pPr>
            <a:r>
              <a:rPr lang="en-US" sz="3600" b="1" dirty="0">
                <a:solidFill>
                  <a:srgbClr val="980000"/>
                </a:solidFill>
                <a:latin typeface="Arial"/>
                <a:ea typeface="Arial"/>
                <a:cs typeface="Arial"/>
                <a:sym typeface="Arial"/>
              </a:rPr>
              <a:t>Capital</a:t>
            </a:r>
            <a:endParaRPr sz="3600" b="1" dirty="0">
              <a:solidFill>
                <a:srgbClr val="980000"/>
              </a:solidFill>
              <a:latin typeface="Arial"/>
              <a:ea typeface="Arial"/>
              <a:cs typeface="Arial"/>
              <a:sym typeface="Arial"/>
            </a:endParaRPr>
          </a:p>
          <a:p>
            <a:pPr algn="ctr" hangingPunct="1">
              <a:lnSpc>
                <a:spcPct val="115000"/>
              </a:lnSpc>
              <a:spcBef>
                <a:spcPts val="1387"/>
              </a:spcBef>
              <a:buClr>
                <a:schemeClr val="dk1"/>
              </a:buClr>
              <a:buSzPts val="1100"/>
              <a:defRPr/>
            </a:pPr>
            <a:r>
              <a:rPr lang="en-US" sz="2400" dirty="0">
                <a:solidFill>
                  <a:srgbClr val="980000"/>
                </a:solidFill>
                <a:latin typeface="Arial"/>
                <a:ea typeface="Arial"/>
                <a:cs typeface="Arial"/>
                <a:sym typeface="Arial"/>
              </a:rPr>
              <a:t>W</a:t>
            </a:r>
            <a:r>
              <a:rPr lang="en-US" sz="1800" dirty="0">
                <a:solidFill>
                  <a:srgbClr val="980000"/>
                </a:solidFill>
                <a:latin typeface="Arial"/>
                <a:ea typeface="Arial"/>
                <a:cs typeface="Arial"/>
                <a:sym typeface="Arial"/>
              </a:rPr>
              <a:t>ealth, in whatever form (money, assets), used or capable of being used to produce more wealth or contribute to a particular purpose.</a:t>
            </a:r>
            <a:endParaRPr sz="1800" dirty="0">
              <a:solidFill>
                <a:srgbClr val="980000"/>
              </a:solidFill>
              <a:latin typeface="Arial"/>
              <a:ea typeface="Arial"/>
              <a:cs typeface="Arial"/>
              <a:sym typeface="Arial"/>
            </a:endParaRPr>
          </a:p>
          <a:p>
            <a:pPr hangingPunct="1">
              <a:spcBef>
                <a:spcPts val="1387"/>
              </a:spcBef>
              <a:buClr>
                <a:srgbClr val="000000"/>
              </a:buClr>
              <a:buSzPts val="1400"/>
              <a:defRPr/>
            </a:pPr>
            <a:endParaRPr sz="1800" dirty="0">
              <a:solidFill>
                <a:srgbClr val="980000"/>
              </a:solidFill>
              <a:latin typeface="Arial"/>
              <a:ea typeface="Arial"/>
              <a:cs typeface="Arial"/>
              <a:sym typeface="Arial"/>
            </a:endParaRPr>
          </a:p>
        </p:txBody>
      </p:sp>
      <p:sp>
        <p:nvSpPr>
          <p:cNvPr id="3" name="Slide Number Placeholder 2">
            <a:extLst>
              <a:ext uri="{FF2B5EF4-FFF2-40B4-BE49-F238E27FC236}">
                <a16:creationId xmlns:a16="http://schemas.microsoft.com/office/drawing/2014/main" id="{7D5505E8-0864-2448-BD31-F554626EFCDE}"/>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11D6CD4-1303-5946-82A3-CA4605204605}" type="slidenum">
              <a:rPr lang="en-US" smtClean="0"/>
              <a:pPr/>
              <a:t>39</a:t>
            </a:fld>
            <a:endParaRPr lang="en-US"/>
          </a:p>
        </p:txBody>
      </p:sp>
    </p:spTree>
    <p:extLst>
      <p:ext uri="{BB962C8B-B14F-4D97-AF65-F5344CB8AC3E}">
        <p14:creationId xmlns:p14="http://schemas.microsoft.com/office/powerpoint/2010/main" val="108123605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In the Economics of Happiness, Mark Anielski has visualized an…"/>
          <p:cNvSpPr txBox="1"/>
          <p:nvPr/>
        </p:nvSpPr>
        <p:spPr>
          <a:xfrm>
            <a:off x="5842815" y="1628774"/>
            <a:ext cx="6064753" cy="27721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p>
            <a:pPr defTabSz="342840">
              <a:lnSpc>
                <a:spcPts val="2099"/>
              </a:lnSpc>
              <a:tabLst>
                <a:tab pos="799956" algn="l"/>
                <a:tab pos="3837885" algn="l"/>
              </a:tabLst>
              <a:defRPr b="0">
                <a:solidFill>
                  <a:srgbClr val="FFFFFF"/>
                </a:solidFill>
                <a:latin typeface="Optima"/>
                <a:ea typeface="Optima"/>
                <a:cs typeface="Optima"/>
                <a:sym typeface="Optima"/>
              </a:defRPr>
            </a:pPr>
            <a:r>
              <a:rPr sz="2000" dirty="0">
                <a:solidFill>
                  <a:schemeClr val="tx1"/>
                </a:solidFill>
              </a:rPr>
              <a:t>In the Economics of Happiness, Mark Anielski has visualized an</a:t>
            </a:r>
            <a:r>
              <a:rPr lang="en-US" sz="2000" dirty="0">
                <a:solidFill>
                  <a:schemeClr val="tx1"/>
                </a:solidFill>
              </a:rPr>
              <a:t> </a:t>
            </a:r>
            <a:r>
              <a:rPr sz="2000" dirty="0">
                <a:solidFill>
                  <a:schemeClr val="tx1"/>
                </a:solidFill>
              </a:rPr>
              <a:t>arresting, and more importantly, a possible future, in which affluence will be measured in terms of more happiness and less stuff. That is a world to which all of us can aspire and for which  we can work, for the sake of our grandchildren’s futures and theirs. Read this and lift your expectations; a saner world is possible, and surely most desirable.</a:t>
            </a:r>
          </a:p>
          <a:p>
            <a:pPr defTabSz="342840">
              <a:lnSpc>
                <a:spcPts val="2099"/>
              </a:lnSpc>
              <a:tabLst>
                <a:tab pos="799956" algn="l"/>
                <a:tab pos="3837885" algn="l"/>
              </a:tabLst>
              <a:defRPr b="0">
                <a:solidFill>
                  <a:srgbClr val="FFFFFF"/>
                </a:solidFill>
                <a:latin typeface="Optima"/>
                <a:ea typeface="Optima"/>
                <a:cs typeface="Optima"/>
                <a:sym typeface="Optima"/>
              </a:defRPr>
            </a:pPr>
            <a:endParaRPr sz="2000" dirty="0">
              <a:solidFill>
                <a:schemeClr val="tx1"/>
              </a:solidFill>
            </a:endParaRPr>
          </a:p>
          <a:p>
            <a:pPr defTabSz="342840">
              <a:lnSpc>
                <a:spcPts val="2099"/>
              </a:lnSpc>
              <a:tabLst>
                <a:tab pos="799956" algn="l"/>
                <a:tab pos="3837885" algn="l"/>
              </a:tabLst>
              <a:defRPr>
                <a:solidFill>
                  <a:srgbClr val="FECB3E"/>
                </a:solidFill>
                <a:latin typeface="Optima"/>
                <a:ea typeface="Optima"/>
                <a:cs typeface="Optima"/>
                <a:sym typeface="Optima"/>
              </a:defRPr>
            </a:pPr>
            <a:r>
              <a:rPr sz="2000" b="1" i="1" dirty="0">
                <a:solidFill>
                  <a:schemeClr val="tx1"/>
                </a:solidFill>
              </a:rPr>
              <a:t>Ray Anderson, Interface, Inc.</a:t>
            </a:r>
          </a:p>
        </p:txBody>
      </p:sp>
      <p:pic>
        <p:nvPicPr>
          <p:cNvPr id="388" name="EconofHappiness~proof2.pdf" descr="EconofHappiness~proof2.pdf"/>
          <p:cNvPicPr>
            <a:picLocks noChangeAspect="1"/>
          </p:cNvPicPr>
          <p:nvPr/>
        </p:nvPicPr>
        <p:blipFill>
          <a:blip r:embed="rId2"/>
          <a:stretch>
            <a:fillRect/>
          </a:stretch>
        </p:blipFill>
        <p:spPr>
          <a:xfrm>
            <a:off x="-5421145" y="1223373"/>
            <a:ext cx="10334721" cy="7311027"/>
          </a:xfrm>
          <a:prstGeom prst="rect">
            <a:avLst/>
          </a:prstGeom>
          <a:ln w="12700">
            <a:miter lim="400000"/>
          </a:ln>
        </p:spPr>
      </p:pic>
      <p:pic>
        <p:nvPicPr>
          <p:cNvPr id="389" name="ray-anderson.tiff" descr="ray-anderson.tiff"/>
          <p:cNvPicPr>
            <a:picLocks noChangeAspect="1"/>
          </p:cNvPicPr>
          <p:nvPr/>
        </p:nvPicPr>
        <p:blipFill>
          <a:blip r:embed="rId3"/>
          <a:stretch>
            <a:fillRect/>
          </a:stretch>
        </p:blipFill>
        <p:spPr>
          <a:xfrm>
            <a:off x="7315200" y="5004842"/>
            <a:ext cx="3119984" cy="3119984"/>
          </a:xfrm>
          <a:prstGeom prst="rect">
            <a:avLst/>
          </a:prstGeom>
          <a:ln w="12700">
            <a:miter lim="400000"/>
          </a:ln>
        </p:spPr>
      </p:pic>
      <p:sp>
        <p:nvSpPr>
          <p:cNvPr id="3" name="Slide Number Placeholder 2">
            <a:extLst>
              <a:ext uri="{FF2B5EF4-FFF2-40B4-BE49-F238E27FC236}">
                <a16:creationId xmlns:a16="http://schemas.microsoft.com/office/drawing/2014/main" id="{7C17859C-913F-8B4B-B0CA-C1C8B1FEA9EE}"/>
              </a:ext>
            </a:extLst>
          </p:cNvPr>
          <p:cNvSpPr>
            <a:spLocks noGrp="1"/>
          </p:cNvSpPr>
          <p:nvPr>
            <p:ph type="sldNum" sz="quarter" idx="2"/>
          </p:nvPr>
        </p:nvSpPr>
        <p:spPr>
          <a:xfrm>
            <a:off x="6398205" y="9280351"/>
            <a:ext cx="208390" cy="346249"/>
          </a:xfrm>
        </p:spPr>
        <p:txBody>
          <a:bodyPr/>
          <a:lstStyle/>
          <a:p>
            <a:fld id="{86CB4B4D-7CA3-9044-876B-883B54F8677D}" type="slidenum">
              <a:rPr lang="en-CA" smtClean="0"/>
              <a:t>4</a:t>
            </a:fld>
            <a:endParaRPr lang="en-CA"/>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8177" name="Google Shape;1141;p109">
            <a:extLst>
              <a:ext uri="{FF2B5EF4-FFF2-40B4-BE49-F238E27FC236}">
                <a16:creationId xmlns:a16="http://schemas.microsoft.com/office/drawing/2014/main" id="{6F532DC9-7C7E-4245-8470-050405274F5B}"/>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68400" y="294369"/>
            <a:ext cx="11836400" cy="8858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Google Shape;1142;p109">
            <a:extLst>
              <a:ext uri="{FF2B5EF4-FFF2-40B4-BE49-F238E27FC236}">
                <a16:creationId xmlns:a16="http://schemas.microsoft.com/office/drawing/2014/main" id="{EA86AB03-315D-B74F-95F0-3694C2D675DD}"/>
              </a:ext>
            </a:extLst>
          </p:cNvPr>
          <p:cNvSpPr txBox="1">
            <a:spLocks noChangeArrowheads="1"/>
          </p:cNvSpPr>
          <p:nvPr/>
        </p:nvSpPr>
        <p:spPr bwMode="auto">
          <a:xfrm>
            <a:off x="264758" y="4368601"/>
            <a:ext cx="3335867" cy="193638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b="1" dirty="0">
                <a:solidFill>
                  <a:schemeClr val="bg1"/>
                </a:solidFill>
                <a:latin typeface="Avenir" panose="02000503020000020003" pitchFamily="2" charset="0"/>
                <a:sym typeface="Avenir" panose="02000503020000020003" pitchFamily="2" charset="0"/>
              </a:rPr>
              <a:t>Five Capital Asset Accounts provide a integrated asset accounting of the stocks and flows of assets of a nation or community using a conventional accounting model of well-being ledgers, income statement (flows) and balance sheet).</a:t>
            </a:r>
            <a:endParaRPr lang="en-US" altLang="en-US" sz="1493" dirty="0">
              <a:solidFill>
                <a:schemeClr val="bg1"/>
              </a:solidFill>
            </a:endParaRPr>
          </a:p>
        </p:txBody>
      </p:sp>
      <p:sp>
        <p:nvSpPr>
          <p:cNvPr id="2" name="Rectangle 1">
            <a:extLst>
              <a:ext uri="{FF2B5EF4-FFF2-40B4-BE49-F238E27FC236}">
                <a16:creationId xmlns:a16="http://schemas.microsoft.com/office/drawing/2014/main" id="{F1C9CA1C-A8EA-984B-8502-62A19FA97816}"/>
              </a:ext>
            </a:extLst>
          </p:cNvPr>
          <p:cNvSpPr/>
          <p:nvPr/>
        </p:nvSpPr>
        <p:spPr>
          <a:xfrm>
            <a:off x="11332754" y="7838441"/>
            <a:ext cx="1404983" cy="5798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a:p>
        </p:txBody>
      </p:sp>
      <p:sp>
        <p:nvSpPr>
          <p:cNvPr id="3" name="Slide Number Placeholder 2">
            <a:extLst>
              <a:ext uri="{FF2B5EF4-FFF2-40B4-BE49-F238E27FC236}">
                <a16:creationId xmlns:a16="http://schemas.microsoft.com/office/drawing/2014/main" id="{FFFCD035-A7C3-4940-B13C-1C8FCFEFF715}"/>
              </a:ext>
            </a:extLst>
          </p:cNvPr>
          <p:cNvSpPr>
            <a:spLocks noGrp="1"/>
          </p:cNvSpPr>
          <p:nvPr>
            <p:ph type="sldNum" idx="10"/>
          </p:nvPr>
        </p:nvSpPr>
        <p:spPr>
          <a:xfrm>
            <a:off x="11356975" y="6505575"/>
            <a:ext cx="225425" cy="228600"/>
          </a:xfrm>
          <a:prstGeom prst="rect">
            <a:avLst/>
          </a:prstGeom>
          <a:noFill/>
        </p:spPr>
        <p:txBody>
          <a:bodyPr spcFirstLastPara="1" vert="horz" lIns="38100" tIns="38100" rIns="38100" bIns="38100" rtlCol="0" anchor="ctr">
            <a:spAutoFit/>
          </a:bodyPr>
          <a:lstStyle>
            <a:defPPr>
              <a:defRPr lang="en-US"/>
            </a:defPPr>
            <a:lvl1pPr marL="0" marR="0" lvl="0" indent="0" algn="r" defTabSz="914400" rtl="0" eaLnBrk="1" fontAlgn="auto" latinLnBrk="0" hangingPunct="1">
              <a:lnSpc>
                <a:spcPct val="100000"/>
              </a:lnSpc>
              <a:spcBef>
                <a:spcPts val="0"/>
              </a:spcBef>
              <a:spcAft>
                <a:spcPts val="0"/>
              </a:spcAft>
              <a:buClr>
                <a:srgbClr val="000000"/>
              </a:buClr>
              <a:buSzPts val="984"/>
              <a:buFont typeface="Arial"/>
              <a:buNone/>
              <a:defRPr sz="984" b="0" i="0" u="none" strike="noStrike" kern="0" cap="none">
                <a:solidFill>
                  <a:srgbClr val="9A9A9A"/>
                </a:solidFill>
                <a:latin typeface="Calibri"/>
                <a:ea typeface="Calibri"/>
                <a:cs typeface="Calibri"/>
                <a:sym typeface="Calibri"/>
              </a:defRPr>
            </a:lvl1pPr>
            <a:lvl2pPr marL="0" marR="0" lvl="1"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2pPr>
            <a:lvl3pPr marL="0" marR="0" lvl="2"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3pPr>
            <a:lvl4pPr marL="0" marR="0" lvl="3"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4pPr>
            <a:lvl5pPr marL="0" marR="0" lvl="4"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5pPr>
            <a:lvl6pPr marL="0" marR="0" lvl="5"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6pPr>
            <a:lvl7pPr marL="0" marR="0" lvl="6"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7pPr>
            <a:lvl8pPr marL="0" marR="0" lvl="7"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8pPr>
            <a:lvl9pPr marL="0" marR="0" lvl="8" indent="0" algn="r" defTabSz="914400" rtl="0" eaLnBrk="1" latinLnBrk="0" hangingPunct="1">
              <a:lnSpc>
                <a:spcPct val="100000"/>
              </a:lnSpc>
              <a:spcBef>
                <a:spcPts val="0"/>
              </a:spcBef>
              <a:spcAft>
                <a:spcPts val="0"/>
              </a:spcAft>
              <a:buClr>
                <a:srgbClr val="000000"/>
              </a:buClr>
              <a:buSzPts val="984"/>
              <a:buFont typeface="Arial"/>
              <a:buNone/>
              <a:defRPr sz="984" b="0" i="0" u="none" strike="noStrike" kern="1200" cap="none">
                <a:solidFill>
                  <a:srgbClr val="9A9A9A"/>
                </a:solidFill>
                <a:latin typeface="Calibri"/>
                <a:ea typeface="Calibri"/>
                <a:cs typeface="Calibri"/>
                <a:sym typeface="Calibri"/>
              </a:defRPr>
            </a:lvl9pPr>
          </a:lstStyle>
          <a:p>
            <a:pPr>
              <a:defRPr/>
            </a:pPr>
            <a:fld id="{4FB371E8-0597-A843-A78C-906354E5C282}" type="slidenum">
              <a:rPr lang="en-US" smtClean="0"/>
              <a:pPr>
                <a:defRPr/>
              </a:pPr>
              <a:t>40</a:t>
            </a:fld>
            <a:endParaRPr lang="en-US"/>
          </a:p>
        </p:txBody>
      </p:sp>
    </p:spTree>
    <p:extLst>
      <p:ext uri="{BB962C8B-B14F-4D97-AF65-F5344CB8AC3E}">
        <p14:creationId xmlns:p14="http://schemas.microsoft.com/office/powerpoint/2010/main" val="4391687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The land and natural resources, including soils, forests, water, air, and other species and life forms, and the services which the earth and its atmosphere provide, including ecological systems and life-support services."/>
          <p:cNvSpPr txBox="1"/>
          <p:nvPr/>
        </p:nvSpPr>
        <p:spPr>
          <a:xfrm>
            <a:off x="4732246" y="6732504"/>
            <a:ext cx="3162755"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487680">
              <a:defRPr>
                <a:latin typeface="Avenir Book"/>
                <a:ea typeface="Avenir Book"/>
                <a:cs typeface="Avenir Book"/>
                <a:sym typeface="Avenir Book"/>
              </a:defRPr>
            </a:lvl1pPr>
          </a:lstStyle>
          <a:p>
            <a:r>
              <a:t>The land and natural resources, including soils, forests, water, air, and other species and life forms, and the services which the earth and its atmosphere provide, including ecological systems and life-support services.</a:t>
            </a:r>
          </a:p>
        </p:txBody>
      </p:sp>
      <p:sp>
        <p:nvSpPr>
          <p:cNvPr id="940" name="Individual skills, education, knowledge , capabilities, and health (mental, physical, emotional and spiritual) of individuals that make up households, organizations and communities."/>
          <p:cNvSpPr txBox="1"/>
          <p:nvPr/>
        </p:nvSpPr>
        <p:spPr>
          <a:xfrm>
            <a:off x="8013176" y="2947547"/>
            <a:ext cx="3050986" cy="1016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342886">
              <a:defRPr>
                <a:latin typeface="Avenir Book"/>
                <a:ea typeface="Avenir Book"/>
                <a:cs typeface="Avenir Book"/>
                <a:sym typeface="Avenir Book"/>
              </a:defRPr>
            </a:lvl1pPr>
          </a:lstStyle>
          <a:p>
            <a:r>
              <a:rPr dirty="0"/>
              <a:t>Individual skills, education, knowledge , capabilities, and health (mental, physical, emotional and spiritual) of individuals that make up households, organizations and communities.</a:t>
            </a:r>
          </a:p>
        </p:txBody>
      </p:sp>
      <p:sp>
        <p:nvSpPr>
          <p:cNvPr id="941" name="The web of interpersonal connections, relationships and networks, including trust, institutional arrangements, rules, and norms that facilitate human interactions. Also, the set of values, history, traditions and behaviours which link a specific group of"/>
          <p:cNvSpPr txBox="1"/>
          <p:nvPr/>
        </p:nvSpPr>
        <p:spPr>
          <a:xfrm>
            <a:off x="8051275" y="5379916"/>
            <a:ext cx="2974786" cy="14224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487680">
              <a:defRPr>
                <a:latin typeface="Avenir Book"/>
                <a:ea typeface="Avenir Book"/>
                <a:cs typeface="Avenir Book"/>
                <a:sym typeface="Avenir Book"/>
              </a:defRPr>
            </a:lvl1pPr>
          </a:lstStyle>
          <a:p>
            <a:r>
              <a:t>The web of interpersonal connections, relationships and networks, including trust, institutional arrangements, rules, and norms that facilitate human interactions. Also, the set of values, history, traditions and behaviours which link a specific group of people together.</a:t>
            </a:r>
          </a:p>
        </p:txBody>
      </p:sp>
      <p:sp>
        <p:nvSpPr>
          <p:cNvPr id="942" name="Infrastructure, buildings, roads, houses, factories, machinery, equipment, and manufactured goods, and intellectual property (patents, copyright) that make up the material structure of society."/>
          <p:cNvSpPr txBox="1"/>
          <p:nvPr/>
        </p:nvSpPr>
        <p:spPr>
          <a:xfrm>
            <a:off x="1930689" y="5580455"/>
            <a:ext cx="2624908" cy="1219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342886">
              <a:defRPr>
                <a:latin typeface="Avenir Book"/>
                <a:ea typeface="Avenir Book"/>
                <a:cs typeface="Avenir Book"/>
                <a:sym typeface="Avenir Book"/>
              </a:defRPr>
            </a:lvl1pPr>
          </a:lstStyle>
          <a:p>
            <a:r>
              <a:t>Infrastructure, buildings, roads, houses, factories, machinery, equipment, and manufactured goods, and intellectual property (patents, copyright) that make up the material structure of society.</a:t>
            </a:r>
          </a:p>
        </p:txBody>
      </p:sp>
      <p:sp>
        <p:nvSpPr>
          <p:cNvPr id="943" name="Financial assets (Money, cash, stocks, bonds, derivatives), liabilities (debt) and equity."/>
          <p:cNvSpPr txBox="1"/>
          <p:nvPr/>
        </p:nvSpPr>
        <p:spPr>
          <a:xfrm>
            <a:off x="2331922" y="3049149"/>
            <a:ext cx="1822443" cy="8128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spAutoFit/>
          </a:bodyPr>
          <a:lstStyle>
            <a:lvl1pPr defTabSz="457182">
              <a:defRPr>
                <a:latin typeface="Avenir Book"/>
                <a:ea typeface="Avenir Book"/>
                <a:cs typeface="Avenir Book"/>
                <a:sym typeface="Avenir Book"/>
              </a:defRPr>
            </a:lvl1pPr>
          </a:lstStyle>
          <a:p>
            <a:r>
              <a:t>Financial assets (Money, cash, stocks, bonds, derivatives), liabilities (debt) and equity.</a:t>
            </a:r>
          </a:p>
        </p:txBody>
      </p:sp>
      <p:sp>
        <p:nvSpPr>
          <p:cNvPr id="944" name="Integrated Five Assets Model"/>
          <p:cNvSpPr txBox="1">
            <a:spLocks noGrp="1"/>
          </p:cNvSpPr>
          <p:nvPr>
            <p:ph type="title"/>
          </p:nvPr>
        </p:nvSpPr>
        <p:spPr>
          <a:xfrm>
            <a:off x="1938012" y="763342"/>
            <a:ext cx="8291516" cy="767838"/>
          </a:xfrm>
          <a:prstGeom prst="rect">
            <a:avLst/>
          </a:prstGeom>
        </p:spPr>
        <p:txBody>
          <a:bodyPr>
            <a:normAutofit fontScale="90000"/>
          </a:bodyPr>
          <a:lstStyle>
            <a:lvl1pPr defTabSz="658344">
              <a:defRPr sz="3600">
                <a:solidFill>
                  <a:srgbClr val="984807"/>
                </a:solidFill>
                <a:uFillTx/>
                <a:latin typeface="Avenir Book"/>
                <a:ea typeface="Avenir Book"/>
                <a:cs typeface="Avenir Book"/>
                <a:sym typeface="Avenir Book"/>
              </a:defRPr>
            </a:lvl1pPr>
          </a:lstStyle>
          <a:p>
            <a:r>
              <a:rPr lang="en-US" dirty="0"/>
              <a:t>Genuine Wealth: </a:t>
            </a:r>
            <a:r>
              <a:rPr dirty="0"/>
              <a:t>Five Capital Assets Model</a:t>
            </a:r>
          </a:p>
        </p:txBody>
      </p:sp>
      <p:pic>
        <p:nvPicPr>
          <p:cNvPr id="945" name="pasted-image.pdf" descr="pasted-image.pdf"/>
          <p:cNvPicPr>
            <a:picLocks noChangeAspect="1"/>
          </p:cNvPicPr>
          <p:nvPr/>
        </p:nvPicPr>
        <p:blipFill>
          <a:blip r:embed="rId2"/>
          <a:stretch>
            <a:fillRect/>
          </a:stretch>
        </p:blipFill>
        <p:spPr>
          <a:xfrm>
            <a:off x="2256836" y="1389842"/>
            <a:ext cx="7653870" cy="5431894"/>
          </a:xfrm>
          <a:prstGeom prst="rect">
            <a:avLst/>
          </a:prstGeom>
          <a:ln w="12700">
            <a:miter lim="400000"/>
          </a:ln>
        </p:spPr>
      </p:pic>
      <p:sp>
        <p:nvSpPr>
          <p:cNvPr id="946" name="Asset:…"/>
          <p:cNvSpPr/>
          <p:nvPr/>
        </p:nvSpPr>
        <p:spPr>
          <a:xfrm>
            <a:off x="418744" y="7010608"/>
            <a:ext cx="3023892" cy="1210964"/>
          </a:xfrm>
          <a:prstGeom prst="rect">
            <a:avLst/>
          </a:prstGeom>
          <a:solidFill>
            <a:srgbClr val="FFFFFF"/>
          </a:solidFill>
          <a:ln w="25400">
            <a:solidFill>
              <a:srgbClr val="4F81BD"/>
            </a:solidFill>
          </a:ln>
          <a:effectLst>
            <a:outerShdw blurRad="50800" dist="12700" dir="5400000" rotWithShape="0">
              <a:srgbClr val="000000">
                <a:alpha val="35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8099" tIns="38099" rIns="38099" bIns="38099" anchor="ctr">
            <a:spAutoFit/>
          </a:bodyPr>
          <a:lstStyle/>
          <a:p>
            <a:pPr algn="ctr" defTabSz="487680">
              <a:defRPr>
                <a:solidFill>
                  <a:srgbClr val="FF2600"/>
                </a:solidFill>
                <a:latin typeface="Calibri"/>
                <a:ea typeface="Calibri"/>
                <a:cs typeface="Calibri"/>
                <a:sym typeface="Calibri"/>
              </a:defRPr>
            </a:pPr>
            <a:r>
              <a:t>Asset:</a:t>
            </a:r>
            <a:endParaRPr sz="1600"/>
          </a:p>
          <a:p>
            <a:pPr algn="ctr" defTabSz="487680">
              <a:defRPr>
                <a:latin typeface="Calibri"/>
                <a:ea typeface="Calibri"/>
                <a:cs typeface="Calibri"/>
                <a:sym typeface="Calibri"/>
              </a:defRPr>
            </a:pPr>
            <a:r>
              <a:t>any tangible or intangible economic resource that is capable of</a:t>
            </a:r>
            <a:endParaRPr sz="1600"/>
          </a:p>
          <a:p>
            <a:pPr algn="ctr" defTabSz="487680">
              <a:defRPr>
                <a:latin typeface="Calibri"/>
                <a:ea typeface="Calibri"/>
                <a:cs typeface="Calibri"/>
                <a:sym typeface="Calibri"/>
              </a:defRPr>
            </a:pPr>
            <a:r>
              <a:t>being owned or controlled to produce value and that is held to have positive economic value.</a:t>
            </a:r>
          </a:p>
        </p:txBody>
      </p:sp>
      <p:sp>
        <p:nvSpPr>
          <p:cNvPr id="2" name="TextBox 1">
            <a:extLst>
              <a:ext uri="{FF2B5EF4-FFF2-40B4-BE49-F238E27FC236}">
                <a16:creationId xmlns:a16="http://schemas.microsoft.com/office/drawing/2014/main" id="{F15AD5CE-1498-3B8B-FA8A-36DBC5EA343E}"/>
              </a:ext>
            </a:extLst>
          </p:cNvPr>
          <p:cNvSpPr txBox="1"/>
          <p:nvPr/>
        </p:nvSpPr>
        <p:spPr>
          <a:xfrm>
            <a:off x="8613149" y="7296958"/>
            <a:ext cx="3514523" cy="1843453"/>
          </a:xfrm>
          <a:prstGeom prst="rect">
            <a:avLst/>
          </a:prstGeom>
          <a:noFill/>
        </p:spPr>
        <p:txBody>
          <a:bodyPr wrap="square" rtlCol="0">
            <a:spAutoFit/>
          </a:bodyPr>
          <a:lstStyle/>
          <a:p>
            <a:pPr algn="ctr"/>
            <a:r>
              <a:rPr lang="en-US" sz="2276" b="1" dirty="0">
                <a:solidFill>
                  <a:srgbClr val="C00000"/>
                </a:solidFill>
                <a:latin typeface="Avenir Book" panose="02000503020000020003" pitchFamily="2" charset="0"/>
                <a:cs typeface="Garamond"/>
              </a:rPr>
              <a:t>A well-being baseline inventory and assessment measures the current and historical physical conditions of well-being.</a:t>
            </a:r>
          </a:p>
        </p:txBody>
      </p:sp>
    </p:spTree>
    <p:extLst>
      <p:ext uri="{BB962C8B-B14F-4D97-AF65-F5344CB8AC3E}">
        <p14:creationId xmlns:p14="http://schemas.microsoft.com/office/powerpoint/2010/main" val="4285215018"/>
      </p:ext>
    </p:extLst>
  </p:cSld>
  <p:clrMapOvr>
    <a:masterClrMapping/>
  </p:clrMapOvr>
  <p:transition spd="med" advTm="39829"/>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BC78415-1CF7-A44E-8B4D-0954860434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78069" y="1599730"/>
            <a:ext cx="13004800" cy="7914718"/>
          </a:xfrm>
          <a:prstGeom prst="rect">
            <a:avLst/>
          </a:prstGeom>
        </p:spPr>
      </p:pic>
      <p:sp>
        <p:nvSpPr>
          <p:cNvPr id="16" name="Shape 68">
            <a:extLst>
              <a:ext uri="{FF2B5EF4-FFF2-40B4-BE49-F238E27FC236}">
                <a16:creationId xmlns:a16="http://schemas.microsoft.com/office/drawing/2014/main" id="{2D24E5F9-C911-FD4F-A623-CE95C70AC152}"/>
              </a:ext>
            </a:extLst>
          </p:cNvPr>
          <p:cNvSpPr/>
          <p:nvPr/>
        </p:nvSpPr>
        <p:spPr>
          <a:xfrm>
            <a:off x="821829" y="1424618"/>
            <a:ext cx="3391772" cy="350224"/>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defRPr sz="1800"/>
            </a:pPr>
            <a:r>
              <a:rPr sz="2276" dirty="0">
                <a:solidFill>
                  <a:srgbClr val="9A244F"/>
                </a:solidFill>
                <a:latin typeface="Avenir Book" panose="02000503020000020003" pitchFamily="2" charset="0"/>
              </a:rPr>
              <a:t>Well-being</a:t>
            </a:r>
            <a:r>
              <a:rPr lang="en-US" sz="2276" dirty="0">
                <a:solidFill>
                  <a:srgbClr val="9A244F"/>
                </a:solidFill>
                <a:latin typeface="Avenir Book" panose="02000503020000020003" pitchFamily="2" charset="0"/>
              </a:rPr>
              <a:t> Domains</a:t>
            </a:r>
          </a:p>
        </p:txBody>
      </p:sp>
      <p:sp>
        <p:nvSpPr>
          <p:cNvPr id="18" name="Shape 68">
            <a:extLst>
              <a:ext uri="{FF2B5EF4-FFF2-40B4-BE49-F238E27FC236}">
                <a16:creationId xmlns:a16="http://schemas.microsoft.com/office/drawing/2014/main" id="{3CA077C4-7BF8-4B4B-B5CB-AB5E2B7DC865}"/>
              </a:ext>
            </a:extLst>
          </p:cNvPr>
          <p:cNvSpPr/>
          <p:nvPr/>
        </p:nvSpPr>
        <p:spPr>
          <a:xfrm>
            <a:off x="8295576" y="1337062"/>
            <a:ext cx="3391772" cy="350224"/>
          </a:xfrm>
          <a:prstGeom prst="rect">
            <a:avLst/>
          </a:prstGeom>
          <a:ln w="12700">
            <a:noFill/>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defRPr sz="1800"/>
            </a:pPr>
            <a:r>
              <a:rPr lang="en-US" sz="2276" dirty="0">
                <a:solidFill>
                  <a:srgbClr val="7030A0"/>
                </a:solidFill>
                <a:latin typeface="Avenir Book" panose="02000503020000020003" pitchFamily="2" charset="0"/>
              </a:rPr>
              <a:t>Capital Asset Accounts</a:t>
            </a:r>
          </a:p>
        </p:txBody>
      </p:sp>
      <p:sp>
        <p:nvSpPr>
          <p:cNvPr id="2" name="Integrated Five Assets Model">
            <a:extLst>
              <a:ext uri="{FF2B5EF4-FFF2-40B4-BE49-F238E27FC236}">
                <a16:creationId xmlns:a16="http://schemas.microsoft.com/office/drawing/2014/main" id="{3A45E2B4-2B17-935F-01E7-85023F62472D}"/>
              </a:ext>
            </a:extLst>
          </p:cNvPr>
          <p:cNvSpPr txBox="1">
            <a:spLocks noGrp="1"/>
          </p:cNvSpPr>
          <p:nvPr>
            <p:ph type="title"/>
          </p:nvPr>
        </p:nvSpPr>
        <p:spPr>
          <a:xfrm>
            <a:off x="2178573" y="91832"/>
            <a:ext cx="8291516" cy="767838"/>
          </a:xfrm>
          <a:prstGeom prst="rect">
            <a:avLst/>
          </a:prstGeom>
        </p:spPr>
        <p:txBody>
          <a:bodyPr>
            <a:normAutofit/>
          </a:bodyPr>
          <a:lstStyle>
            <a:lvl1pPr defTabSz="658344">
              <a:defRPr sz="3600">
                <a:solidFill>
                  <a:srgbClr val="984807"/>
                </a:solidFill>
                <a:uFillTx/>
                <a:latin typeface="Avenir Book"/>
                <a:ea typeface="Avenir Book"/>
                <a:cs typeface="Avenir Book"/>
                <a:sym typeface="Avenir Book"/>
              </a:defRPr>
            </a:lvl1pPr>
          </a:lstStyle>
          <a:p>
            <a:r>
              <a:rPr lang="en-US" dirty="0"/>
              <a:t>Well-being Accounting Structure</a:t>
            </a:r>
            <a:endParaRPr dirty="0"/>
          </a:p>
        </p:txBody>
      </p:sp>
    </p:spTree>
    <p:extLst>
      <p:ext uri="{BB962C8B-B14F-4D97-AF65-F5344CB8AC3E}">
        <p14:creationId xmlns:p14="http://schemas.microsoft.com/office/powerpoint/2010/main" val="1394227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hape 135"/>
          <p:cNvSpPr>
            <a:spLocks noChangeArrowheads="1"/>
          </p:cNvSpPr>
          <p:nvPr/>
        </p:nvSpPr>
        <p:spPr bwMode="auto">
          <a:xfrm>
            <a:off x="8922738" y="1275492"/>
            <a:ext cx="4027876" cy="23122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sz="1564" dirty="0">
                <a:latin typeface="Avenir Book" panose="02000503020000020003" pitchFamily="2" charset="0"/>
              </a:rPr>
              <a:t>Demographics</a:t>
            </a:r>
          </a:p>
          <a:p>
            <a:pPr marL="180619" indent="-180619">
              <a:buSzPct val="125000"/>
              <a:buFontTx/>
              <a:buChar char="•"/>
            </a:pPr>
            <a:r>
              <a:rPr lang="en-US" sz="1564" dirty="0">
                <a:latin typeface="Avenir Book" panose="02000503020000020003" pitchFamily="2" charset="0"/>
              </a:rPr>
              <a:t>Work</a:t>
            </a:r>
          </a:p>
          <a:p>
            <a:pPr marL="180619" indent="-180619">
              <a:buSzPct val="125000"/>
              <a:buFontTx/>
              <a:buChar char="•"/>
            </a:pPr>
            <a:r>
              <a:rPr lang="en-US" sz="1564" dirty="0">
                <a:latin typeface="Avenir Book" panose="02000503020000020003" pitchFamily="2" charset="0"/>
              </a:rPr>
              <a:t>Time use</a:t>
            </a:r>
          </a:p>
          <a:p>
            <a:pPr marL="180619" indent="-180619">
              <a:buSzPct val="125000"/>
              <a:buFontTx/>
              <a:buChar char="•"/>
            </a:pPr>
            <a:r>
              <a:rPr lang="en-US" sz="1564" dirty="0">
                <a:latin typeface="Avenir Book" panose="02000503020000020003" pitchFamily="2" charset="0"/>
              </a:rPr>
              <a:t>Health</a:t>
            </a:r>
          </a:p>
          <a:p>
            <a:pPr marL="180619" indent="-180619">
              <a:buSzPct val="125000"/>
              <a:buFontTx/>
              <a:buChar char="•"/>
            </a:pPr>
            <a:r>
              <a:rPr lang="en-US" sz="1564" dirty="0">
                <a:latin typeface="Avenir Book" panose="02000503020000020003" pitchFamily="2" charset="0"/>
              </a:rPr>
              <a:t>Physical well-being</a:t>
            </a:r>
          </a:p>
          <a:p>
            <a:pPr marL="180619" indent="-180619">
              <a:buSzPct val="125000"/>
              <a:buFontTx/>
              <a:buChar char="•"/>
            </a:pPr>
            <a:r>
              <a:rPr lang="en-US" sz="1564" dirty="0">
                <a:latin typeface="Avenir Book" panose="02000503020000020003" pitchFamily="2" charset="0"/>
              </a:rPr>
              <a:t>Psychological well-being</a:t>
            </a:r>
          </a:p>
          <a:p>
            <a:pPr marL="180619" indent="-180619">
              <a:buSzPct val="125000"/>
              <a:buFontTx/>
              <a:buChar char="•"/>
            </a:pPr>
            <a:r>
              <a:rPr lang="en-US" sz="1564" dirty="0">
                <a:latin typeface="Avenir Book" panose="02000503020000020003" pitchFamily="2" charset="0"/>
              </a:rPr>
              <a:t>Spiritual well-being</a:t>
            </a:r>
          </a:p>
          <a:p>
            <a:pPr marL="180619" indent="-180619">
              <a:buSzPct val="125000"/>
              <a:buFontTx/>
              <a:buChar char="•"/>
            </a:pPr>
            <a:r>
              <a:rPr lang="en-US" sz="1564" dirty="0">
                <a:latin typeface="Avenir Book" panose="02000503020000020003" pitchFamily="2" charset="0"/>
              </a:rPr>
              <a:t>Family well-being</a:t>
            </a:r>
          </a:p>
          <a:p>
            <a:pPr marL="180619" indent="-180619">
              <a:buSzPct val="125000"/>
              <a:buFontTx/>
              <a:buChar char="•"/>
            </a:pPr>
            <a:r>
              <a:rPr lang="en-US" sz="1564" dirty="0">
                <a:latin typeface="Avenir Book" panose="02000503020000020003" pitchFamily="2" charset="0"/>
              </a:rPr>
              <a:t>Education and Learning</a:t>
            </a:r>
          </a:p>
        </p:txBody>
      </p:sp>
      <p:sp>
        <p:nvSpPr>
          <p:cNvPr id="35842" name="Shape 136"/>
          <p:cNvSpPr>
            <a:spLocks noChangeArrowheads="1"/>
          </p:cNvSpPr>
          <p:nvPr/>
        </p:nvSpPr>
        <p:spPr bwMode="auto">
          <a:xfrm>
            <a:off x="8922738" y="6036960"/>
            <a:ext cx="4027876" cy="1590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sz="1564" dirty="0">
                <a:latin typeface="Avenir Book" panose="02000503020000020003" pitchFamily="2" charset="0"/>
              </a:rPr>
              <a:t>Ethnic diversity &amp; inclusion</a:t>
            </a:r>
          </a:p>
          <a:p>
            <a:pPr marL="180619" indent="-180619">
              <a:buSzPct val="125000"/>
              <a:buFontTx/>
              <a:buChar char="•"/>
            </a:pPr>
            <a:r>
              <a:rPr lang="en-US" sz="1564" dirty="0">
                <a:latin typeface="Avenir Book" panose="02000503020000020003" pitchFamily="2" charset="0"/>
              </a:rPr>
              <a:t>Trust and sense of belonging</a:t>
            </a:r>
          </a:p>
          <a:p>
            <a:pPr marL="180619" indent="-180619">
              <a:buSzPct val="125000"/>
              <a:buFontTx/>
              <a:buChar char="•"/>
            </a:pPr>
            <a:r>
              <a:rPr lang="en-US" sz="1564" dirty="0">
                <a:latin typeface="Avenir Book" panose="02000503020000020003" pitchFamily="2" charset="0"/>
              </a:rPr>
              <a:t>Community vitality and resilience</a:t>
            </a:r>
          </a:p>
          <a:p>
            <a:pPr marL="180619" indent="-180619">
              <a:buSzPct val="125000"/>
              <a:buFontTx/>
              <a:buChar char="•"/>
            </a:pPr>
            <a:r>
              <a:rPr lang="en-US" sz="1564" dirty="0">
                <a:latin typeface="Avenir Book" panose="02000503020000020003" pitchFamily="2" charset="0"/>
              </a:rPr>
              <a:t>Equity and fairness</a:t>
            </a:r>
          </a:p>
          <a:p>
            <a:pPr marL="180619" indent="-180619">
              <a:buSzPct val="125000"/>
              <a:buFontTx/>
              <a:buChar char="•"/>
            </a:pPr>
            <a:r>
              <a:rPr lang="en-US" sz="1564" dirty="0">
                <a:latin typeface="Avenir Book" panose="02000503020000020003" pitchFamily="2" charset="0"/>
              </a:rPr>
              <a:t>Safety and crime</a:t>
            </a:r>
          </a:p>
          <a:p>
            <a:pPr marL="180619" indent="-180619">
              <a:buSzPct val="125000"/>
              <a:buFontTx/>
              <a:buChar char="•"/>
            </a:pPr>
            <a:r>
              <a:rPr lang="en-US" sz="1564" dirty="0">
                <a:latin typeface="Avenir Book" panose="02000503020000020003" pitchFamily="2" charset="0"/>
              </a:rPr>
              <a:t>Democratic engagement</a:t>
            </a:r>
          </a:p>
        </p:txBody>
      </p:sp>
      <p:sp>
        <p:nvSpPr>
          <p:cNvPr id="35843" name="Shape 137"/>
          <p:cNvSpPr>
            <a:spLocks noChangeArrowheads="1"/>
          </p:cNvSpPr>
          <p:nvPr/>
        </p:nvSpPr>
        <p:spPr bwMode="auto">
          <a:xfrm>
            <a:off x="4436534" y="7844748"/>
            <a:ext cx="4027876" cy="18308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sz="1564" dirty="0">
                <a:latin typeface="Avenir Book" panose="02000503020000020003" pitchFamily="2" charset="0"/>
              </a:rPr>
              <a:t>Ecological footprint</a:t>
            </a:r>
          </a:p>
          <a:p>
            <a:pPr marL="180619" indent="-180619">
              <a:buSzPct val="125000"/>
              <a:buFontTx/>
              <a:buChar char="•"/>
            </a:pPr>
            <a:r>
              <a:rPr lang="en-US" sz="1564" dirty="0">
                <a:latin typeface="Avenir Book" panose="02000503020000020003" pitchFamily="2" charset="0"/>
              </a:rPr>
              <a:t>Population density</a:t>
            </a:r>
          </a:p>
          <a:p>
            <a:pPr marL="180619" indent="-180619">
              <a:buSzPct val="125000"/>
              <a:buFontTx/>
              <a:buChar char="•"/>
            </a:pPr>
            <a:r>
              <a:rPr lang="en-US" sz="1564" dirty="0">
                <a:latin typeface="Avenir Book" panose="02000503020000020003" pitchFamily="2" charset="0"/>
              </a:rPr>
              <a:t>Sustainable food production</a:t>
            </a:r>
          </a:p>
          <a:p>
            <a:pPr marL="180619" indent="-180619">
              <a:buSzPct val="125000"/>
              <a:buFontTx/>
              <a:buChar char="•"/>
            </a:pPr>
            <a:r>
              <a:rPr lang="en-US" sz="1564" dirty="0">
                <a:latin typeface="Avenir Book" panose="02000503020000020003" pitchFamily="2" charset="0"/>
              </a:rPr>
              <a:t>Consumption and conservation</a:t>
            </a:r>
          </a:p>
          <a:p>
            <a:pPr marL="180619" indent="-180619">
              <a:buSzPct val="125000"/>
              <a:buFontTx/>
              <a:buChar char="•"/>
            </a:pPr>
            <a:r>
              <a:rPr lang="en-US" sz="1564" dirty="0">
                <a:latin typeface="Avenir Book" panose="02000503020000020003" pitchFamily="2" charset="0"/>
              </a:rPr>
              <a:t>Natural environment and ecosystem health</a:t>
            </a:r>
          </a:p>
          <a:p>
            <a:pPr marL="180619" indent="-180619">
              <a:buSzPct val="125000"/>
              <a:buFontTx/>
              <a:buChar char="•"/>
            </a:pPr>
            <a:r>
              <a:rPr lang="en-US" sz="1564" dirty="0">
                <a:latin typeface="Avenir Book" panose="02000503020000020003" pitchFamily="2" charset="0"/>
              </a:rPr>
              <a:t>Land (greenspace, farmland)</a:t>
            </a:r>
          </a:p>
        </p:txBody>
      </p:sp>
      <p:sp>
        <p:nvSpPr>
          <p:cNvPr id="35844" name="Shape 138"/>
          <p:cNvSpPr>
            <a:spLocks noChangeArrowheads="1"/>
          </p:cNvSpPr>
          <p:nvPr/>
        </p:nvSpPr>
        <p:spPr bwMode="auto">
          <a:xfrm>
            <a:off x="632179" y="6055899"/>
            <a:ext cx="2806418" cy="2071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sz="1564">
                <a:latin typeface="Avenir Book" panose="02000503020000020003" pitchFamily="2" charset="0"/>
              </a:rPr>
              <a:t>Housing </a:t>
            </a:r>
          </a:p>
          <a:p>
            <a:pPr marL="180619" indent="-180619">
              <a:buSzPct val="125000"/>
              <a:buFontTx/>
              <a:buChar char="•"/>
            </a:pPr>
            <a:r>
              <a:rPr lang="en-US" sz="1564">
                <a:latin typeface="Avenir Book" panose="02000503020000020003" pitchFamily="2" charset="0"/>
              </a:rPr>
              <a:t>Public and private infrastructure</a:t>
            </a:r>
          </a:p>
          <a:p>
            <a:pPr marL="180619" indent="-180619">
              <a:buSzPct val="125000"/>
              <a:buFontTx/>
              <a:buChar char="•"/>
            </a:pPr>
            <a:r>
              <a:rPr lang="en-US" sz="1564">
                <a:latin typeface="Avenir Book" panose="02000503020000020003" pitchFamily="2" charset="0"/>
              </a:rPr>
              <a:t>Tangible assets (buildings, engineered structures)</a:t>
            </a:r>
          </a:p>
          <a:p>
            <a:pPr marL="180619" indent="-180619">
              <a:buSzPct val="125000"/>
              <a:buFontTx/>
              <a:buChar char="•"/>
            </a:pPr>
            <a:r>
              <a:rPr lang="en-US" sz="1564">
                <a:latin typeface="Avenir Book" panose="02000503020000020003" pitchFamily="2" charset="0"/>
              </a:rPr>
              <a:t>Intangible assets (brand equity, artistic-related, contract-based)</a:t>
            </a:r>
          </a:p>
        </p:txBody>
      </p:sp>
      <p:sp>
        <p:nvSpPr>
          <p:cNvPr id="35845" name="Shape 139"/>
          <p:cNvSpPr>
            <a:spLocks noChangeArrowheads="1"/>
          </p:cNvSpPr>
          <p:nvPr/>
        </p:nvSpPr>
        <p:spPr bwMode="auto">
          <a:xfrm>
            <a:off x="866986" y="1847216"/>
            <a:ext cx="4027876" cy="1349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lIns="72249" tIns="72249" rIns="72249" bIns="72249" anchor="ctr">
            <a:spAutoFit/>
          </a:bodyPr>
          <a:lstStyle/>
          <a:p>
            <a:pPr marL="180619" indent="-180619">
              <a:buSzPct val="125000"/>
              <a:buFontTx/>
              <a:buChar char="•"/>
            </a:pPr>
            <a:r>
              <a:rPr lang="en-US" sz="1564">
                <a:latin typeface="Avenir Book" panose="02000503020000020003" pitchFamily="2" charset="0"/>
              </a:rPr>
              <a:t>Economic vitality</a:t>
            </a:r>
          </a:p>
          <a:p>
            <a:pPr marL="180619" indent="-180619">
              <a:buSzPct val="125000"/>
              <a:buFontTx/>
              <a:buChar char="•"/>
            </a:pPr>
            <a:r>
              <a:rPr lang="en-US" sz="1564">
                <a:latin typeface="Avenir Book" panose="02000503020000020003" pitchFamily="2" charset="0"/>
              </a:rPr>
              <a:t>Living standards</a:t>
            </a:r>
          </a:p>
          <a:p>
            <a:pPr marL="180619" indent="-180619">
              <a:buSzPct val="125000"/>
              <a:buFontTx/>
              <a:buChar char="•"/>
            </a:pPr>
            <a:r>
              <a:rPr lang="en-US" sz="1564">
                <a:latin typeface="Avenir Book" panose="02000503020000020003" pitchFamily="2" charset="0"/>
              </a:rPr>
              <a:t>Financial security</a:t>
            </a:r>
          </a:p>
          <a:p>
            <a:pPr marL="180619" indent="-180619">
              <a:buSzPct val="125000"/>
              <a:buFontTx/>
              <a:buChar char="•"/>
            </a:pPr>
            <a:r>
              <a:rPr lang="en-US" sz="1564">
                <a:latin typeface="Avenir Book" panose="02000503020000020003" pitchFamily="2" charset="0"/>
              </a:rPr>
              <a:t>Affordable housing</a:t>
            </a:r>
          </a:p>
          <a:p>
            <a:pPr marL="180619" indent="-180619">
              <a:buSzPct val="125000"/>
              <a:buFontTx/>
              <a:buChar char="•"/>
            </a:pPr>
            <a:r>
              <a:rPr lang="en-US" sz="1564">
                <a:latin typeface="Avenir Book" panose="02000503020000020003" pitchFamily="2" charset="0"/>
              </a:rPr>
              <a:t>Affordable and efficient government</a:t>
            </a:r>
          </a:p>
        </p:txBody>
      </p:sp>
      <p:sp>
        <p:nvSpPr>
          <p:cNvPr id="35846" name="Shape 140"/>
          <p:cNvSpPr>
            <a:spLocks noChangeArrowheads="1"/>
          </p:cNvSpPr>
          <p:nvPr/>
        </p:nvSpPr>
        <p:spPr bwMode="auto">
          <a:xfrm>
            <a:off x="1301364" y="241113"/>
            <a:ext cx="10791452" cy="761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400000"/>
                <a:headEnd/>
                <a:tailEnd/>
              </a14:hiddenLine>
            </a:ext>
            <a:ext uri="{C572A759-6A51-4108-AA02-DFA0A04FC94B}">
              <ma14:wrappingTextBoxFlag xmlns:ma14="http://schemas.microsoft.com/office/mac/drawingml/2011/main" xmlns="" val="1"/>
            </a:ext>
          </a:extLst>
        </p:spPr>
        <p:txBody>
          <a:bodyPr wrap="none" lIns="72249" tIns="72249" rIns="72249" bIns="72249" anchor="ctr">
            <a:spAutoFit/>
          </a:bodyPr>
          <a:lstStyle/>
          <a:p>
            <a:pPr lvl="0">
              <a:defRPr sz="1800"/>
            </a:pPr>
            <a:r>
              <a:rPr lang="en-US" sz="4000" dirty="0">
                <a:solidFill>
                  <a:srgbClr val="C00000"/>
                </a:solidFill>
                <a:latin typeface="Avenir Book" panose="02000503020000020003" pitchFamily="2" charset="0"/>
              </a:rPr>
              <a:t>National and Community Well-being Accounts</a:t>
            </a:r>
          </a:p>
        </p:txBody>
      </p:sp>
      <p:graphicFrame>
        <p:nvGraphicFramePr>
          <p:cNvPr id="11" name="Chart 10"/>
          <p:cNvGraphicFramePr>
            <a:graphicFrameLocks noGrp="1"/>
          </p:cNvGraphicFramePr>
          <p:nvPr>
            <p:extLst>
              <p:ext uri="{D42A27DB-BD31-4B8C-83A1-F6EECF244321}">
                <p14:modId xmlns:p14="http://schemas.microsoft.com/office/powerpoint/2010/main" val="565338333"/>
              </p:ext>
            </p:extLst>
          </p:nvPr>
        </p:nvGraphicFramePr>
        <p:xfrm>
          <a:off x="1950726" y="621844"/>
          <a:ext cx="9032613" cy="73620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13028635"/>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5" name="Shape 255"/>
          <p:cNvSpPr/>
          <p:nvPr/>
        </p:nvSpPr>
        <p:spPr>
          <a:xfrm>
            <a:off x="2092325" y="5482171"/>
            <a:ext cx="1123951" cy="284683"/>
          </a:xfrm>
          <a:prstGeom prst="rect">
            <a:avLst/>
          </a:prstGeom>
          <a:solidFill>
            <a:srgbClr val="FFFFFF"/>
          </a:solidFill>
          <a:ln w="12700">
            <a:miter lim="400000"/>
          </a:ln>
        </p:spPr>
        <p:txBody>
          <a:bodyPr lIns="65023" rIns="65023" anchor="ctr"/>
          <a:lstStyle/>
          <a:p>
            <a:pPr>
              <a:defRPr sz="900">
                <a:latin typeface="Avenir Book"/>
                <a:ea typeface="Avenir Book"/>
                <a:cs typeface="Avenir Book"/>
                <a:sym typeface="Avenir Book"/>
              </a:defRPr>
            </a:pPr>
            <a:endParaRPr sz="1280"/>
          </a:p>
        </p:txBody>
      </p:sp>
      <p:sp>
        <p:nvSpPr>
          <p:cNvPr id="256" name="Shape 256"/>
          <p:cNvSpPr/>
          <p:nvPr/>
        </p:nvSpPr>
        <p:spPr>
          <a:xfrm>
            <a:off x="8255002" y="1801381"/>
            <a:ext cx="1123951" cy="273917"/>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lvl1pPr>
              <a:defRPr sz="900">
                <a:latin typeface="Avenir Book"/>
                <a:ea typeface="Avenir Book"/>
                <a:cs typeface="Avenir Book"/>
                <a:sym typeface="Avenir Book"/>
              </a:defRPr>
            </a:lvl1pPr>
          </a:lstStyle>
          <a:p>
            <a:r>
              <a:rPr sz="1280"/>
              <a:t>]</a:t>
            </a:r>
          </a:p>
        </p:txBody>
      </p:sp>
      <p:sp>
        <p:nvSpPr>
          <p:cNvPr id="257" name="Shape 257"/>
          <p:cNvSpPr/>
          <p:nvPr/>
        </p:nvSpPr>
        <p:spPr>
          <a:xfrm>
            <a:off x="5768974" y="7834846"/>
            <a:ext cx="1123951" cy="284683"/>
          </a:xfrm>
          <a:prstGeom prst="rect">
            <a:avLst/>
          </a:prstGeom>
          <a:solidFill>
            <a:srgbClr val="FFFFFF"/>
          </a:solidFill>
          <a:ln w="12700">
            <a:miter lim="400000"/>
          </a:ln>
        </p:spPr>
        <p:txBody>
          <a:bodyPr lIns="65023" rIns="65023" anchor="ctr"/>
          <a:lstStyle/>
          <a:p>
            <a:pPr>
              <a:defRPr sz="900">
                <a:latin typeface="Avenir Book"/>
                <a:ea typeface="Avenir Book"/>
                <a:cs typeface="Avenir Book"/>
                <a:sym typeface="Avenir Book"/>
              </a:defRPr>
            </a:pPr>
            <a:endParaRPr sz="1280"/>
          </a:p>
        </p:txBody>
      </p:sp>
      <p:sp>
        <p:nvSpPr>
          <p:cNvPr id="258" name="Shape 258"/>
          <p:cNvSpPr/>
          <p:nvPr/>
        </p:nvSpPr>
        <p:spPr>
          <a:xfrm>
            <a:off x="4749942" y="270272"/>
            <a:ext cx="952502" cy="952502"/>
          </a:xfrm>
          <a:prstGeom prst="roundRect">
            <a:avLst>
              <a:gd name="adj" fmla="val 15000"/>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59" name="Shape 259"/>
          <p:cNvSpPr/>
          <p:nvPr/>
        </p:nvSpPr>
        <p:spPr>
          <a:xfrm>
            <a:off x="7797800" y="1819275"/>
            <a:ext cx="952502" cy="952502"/>
          </a:xfrm>
          <a:prstGeom prst="roundRect">
            <a:avLst>
              <a:gd name="adj" fmla="val 15000"/>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60" name="Shape 260"/>
          <p:cNvSpPr/>
          <p:nvPr/>
        </p:nvSpPr>
        <p:spPr>
          <a:xfrm>
            <a:off x="8626473" y="5019674"/>
            <a:ext cx="952502" cy="952502"/>
          </a:xfrm>
          <a:prstGeom prst="roundRect">
            <a:avLst>
              <a:gd name="adj" fmla="val 15000"/>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61" name="Shape 261"/>
          <p:cNvSpPr/>
          <p:nvPr/>
        </p:nvSpPr>
        <p:spPr>
          <a:xfrm>
            <a:off x="7797800" y="1466850"/>
            <a:ext cx="1557601" cy="952502"/>
          </a:xfrm>
          <a:prstGeom prst="roundRect">
            <a:avLst>
              <a:gd name="adj" fmla="val 15000"/>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62" name="Shape 262"/>
          <p:cNvSpPr/>
          <p:nvPr/>
        </p:nvSpPr>
        <p:spPr>
          <a:xfrm>
            <a:off x="8379027" y="6782004"/>
            <a:ext cx="609196" cy="609196"/>
          </a:xfrm>
          <a:prstGeom prst="rect">
            <a:avLst/>
          </a:prstGeom>
          <a:solidFill>
            <a:srgbClr val="FFFFFF"/>
          </a:solidFill>
          <a:ln w="25400">
            <a:solidFill>
              <a:srgbClr val="FFFFFF"/>
            </a:solidFill>
            <a:miter lim="400000"/>
          </a:ln>
        </p:spPr>
        <p:txBody>
          <a:bodyPr lIns="65023" rIns="65023" anchor="ctr"/>
          <a:lstStyle/>
          <a:p>
            <a:pPr>
              <a:defRPr sz="2100">
                <a:solidFill>
                  <a:srgbClr val="FFFFFF"/>
                </a:solidFill>
                <a:effectLst>
                  <a:outerShdw blurRad="38100" dist="12700" dir="5400000" rotWithShape="0">
                    <a:srgbClr val="000000">
                      <a:alpha val="50000"/>
                    </a:srgbClr>
                  </a:outerShdw>
                </a:effectLst>
                <a:latin typeface="Avenir Book"/>
                <a:ea typeface="Avenir Book"/>
                <a:cs typeface="Avenir Book"/>
                <a:sym typeface="Avenir Book"/>
              </a:defRPr>
            </a:pPr>
            <a:endParaRPr sz="2987"/>
          </a:p>
        </p:txBody>
      </p:sp>
      <p:sp>
        <p:nvSpPr>
          <p:cNvPr id="263" name="Shape 263"/>
          <p:cNvSpPr/>
          <p:nvPr/>
        </p:nvSpPr>
        <p:spPr>
          <a:xfrm>
            <a:off x="9226132" y="2217143"/>
            <a:ext cx="1986437" cy="204651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none"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Good health</a:t>
            </a:r>
            <a:endParaRPr sz="2702"/>
          </a:p>
          <a:p>
            <a:pPr marL="186287" indent="-186287">
              <a:buSzPct val="34000"/>
              <a:buBlip>
                <a:blip r:embed="rId3"/>
              </a:buBlip>
              <a:defRPr sz="1000">
                <a:latin typeface="Avenir Book"/>
                <a:ea typeface="Avenir Book"/>
                <a:cs typeface="Avenir Book"/>
                <a:sym typeface="Avenir Book"/>
              </a:defRPr>
            </a:pPr>
            <a:r>
              <a:rPr sz="1422"/>
              <a:t>Physical well-being</a:t>
            </a:r>
            <a:endParaRPr sz="2702"/>
          </a:p>
          <a:p>
            <a:pPr marL="186287" indent="-186287">
              <a:buSzPct val="34000"/>
              <a:buBlip>
                <a:blip r:embed="rId3"/>
              </a:buBlip>
              <a:defRPr sz="1000">
                <a:latin typeface="Avenir Book"/>
                <a:ea typeface="Avenir Book"/>
                <a:cs typeface="Avenir Book"/>
                <a:sym typeface="Avenir Book"/>
              </a:defRPr>
            </a:pPr>
            <a:r>
              <a:rPr sz="1422"/>
              <a:t>Emotional well-being</a:t>
            </a:r>
            <a:endParaRPr sz="2702"/>
          </a:p>
          <a:p>
            <a:pPr marL="186287" indent="-186287">
              <a:buSzPct val="34000"/>
              <a:buBlip>
                <a:blip r:embed="rId3"/>
              </a:buBlip>
              <a:defRPr sz="1000">
                <a:latin typeface="Avenir Book"/>
                <a:ea typeface="Avenir Book"/>
                <a:cs typeface="Avenir Book"/>
                <a:sym typeface="Avenir Book"/>
              </a:defRPr>
            </a:pPr>
            <a:r>
              <a:rPr sz="1422"/>
              <a:t>Spiritual well-being</a:t>
            </a:r>
            <a:endParaRPr sz="2702"/>
          </a:p>
          <a:p>
            <a:pPr marL="186287" indent="-186287">
              <a:buSzPct val="34000"/>
              <a:buBlip>
                <a:blip r:embed="rId3"/>
              </a:buBlip>
              <a:defRPr sz="1000">
                <a:latin typeface="Avenir Book"/>
                <a:ea typeface="Avenir Book"/>
                <a:cs typeface="Avenir Book"/>
                <a:sym typeface="Avenir Book"/>
              </a:defRPr>
            </a:pPr>
            <a:r>
              <a:rPr sz="1422"/>
              <a:t>Hope</a:t>
            </a:r>
            <a:endParaRPr sz="2702"/>
          </a:p>
          <a:p>
            <a:pPr marL="186287" indent="-186287">
              <a:buSzPct val="34000"/>
              <a:buBlip>
                <a:blip r:embed="rId3"/>
              </a:buBlip>
              <a:defRPr sz="1000">
                <a:latin typeface="Avenir Book"/>
                <a:ea typeface="Avenir Book"/>
                <a:cs typeface="Avenir Book"/>
                <a:sym typeface="Avenir Book"/>
              </a:defRPr>
            </a:pPr>
            <a:r>
              <a:rPr sz="1422"/>
              <a:t>Confidence</a:t>
            </a:r>
            <a:endParaRPr sz="2702"/>
          </a:p>
          <a:p>
            <a:pPr marL="186287" indent="-186287">
              <a:buSzPct val="34000"/>
              <a:buBlip>
                <a:blip r:embed="rId3"/>
              </a:buBlip>
              <a:defRPr sz="1000">
                <a:latin typeface="Avenir Book"/>
                <a:ea typeface="Avenir Book"/>
                <a:cs typeface="Avenir Book"/>
                <a:sym typeface="Avenir Book"/>
              </a:defRPr>
            </a:pPr>
            <a:r>
              <a:rPr sz="1422"/>
              <a:t>Motivation</a:t>
            </a:r>
            <a:endParaRPr sz="2702"/>
          </a:p>
          <a:p>
            <a:pPr marL="186287" indent="-186287">
              <a:buSzPct val="34000"/>
              <a:buBlip>
                <a:blip r:embed="rId3"/>
              </a:buBlip>
              <a:defRPr sz="1000">
                <a:latin typeface="Avenir Book"/>
                <a:ea typeface="Avenir Book"/>
                <a:cs typeface="Avenir Book"/>
                <a:sym typeface="Avenir Book"/>
              </a:defRPr>
            </a:pPr>
            <a:r>
              <a:rPr sz="1422"/>
              <a:t>Self-esteem</a:t>
            </a:r>
            <a:endParaRPr sz="2702"/>
          </a:p>
          <a:p>
            <a:pPr marL="186287" indent="-186287">
              <a:buSzPct val="34000"/>
              <a:buBlip>
                <a:blip r:embed="rId3"/>
              </a:buBlip>
              <a:defRPr sz="1000">
                <a:latin typeface="Avenir Book"/>
                <a:ea typeface="Avenir Book"/>
                <a:cs typeface="Avenir Book"/>
                <a:sym typeface="Avenir Book"/>
              </a:defRPr>
            </a:pPr>
            <a:r>
              <a:rPr sz="1422"/>
              <a:t>Self-perception</a:t>
            </a:r>
          </a:p>
        </p:txBody>
      </p:sp>
      <p:sp>
        <p:nvSpPr>
          <p:cNvPr id="264" name="Shape 264"/>
          <p:cNvSpPr/>
          <p:nvPr/>
        </p:nvSpPr>
        <p:spPr>
          <a:xfrm>
            <a:off x="1133923" y="5414117"/>
            <a:ext cx="2859614" cy="2484202"/>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Child/elder care</a:t>
            </a:r>
            <a:endParaRPr sz="2702"/>
          </a:p>
          <a:p>
            <a:pPr marL="186287" indent="-186287">
              <a:buSzPct val="34000"/>
              <a:buBlip>
                <a:blip r:embed="rId3"/>
              </a:buBlip>
              <a:defRPr sz="1000">
                <a:latin typeface="Avenir Book"/>
                <a:ea typeface="Avenir Book"/>
                <a:cs typeface="Avenir Book"/>
                <a:sym typeface="Avenir Book"/>
              </a:defRPr>
            </a:pPr>
            <a:r>
              <a:rPr sz="1422"/>
              <a:t>Affordable sustainable housing</a:t>
            </a:r>
            <a:endParaRPr sz="2702"/>
          </a:p>
          <a:p>
            <a:pPr marL="186287" indent="-186287">
              <a:buSzPct val="34000"/>
              <a:buBlip>
                <a:blip r:embed="rId3"/>
              </a:buBlip>
              <a:defRPr sz="1000">
                <a:latin typeface="Avenir Book"/>
                <a:ea typeface="Avenir Book"/>
                <a:cs typeface="Avenir Book"/>
                <a:sym typeface="Avenir Book"/>
              </a:defRPr>
            </a:pPr>
            <a:r>
              <a:rPr sz="1422"/>
              <a:t>Clean affordable energy</a:t>
            </a:r>
            <a:endParaRPr sz="2702"/>
          </a:p>
          <a:p>
            <a:pPr marL="186287" indent="-186287">
              <a:buSzPct val="34000"/>
              <a:buBlip>
                <a:blip r:embed="rId3"/>
              </a:buBlip>
              <a:defRPr sz="1000">
                <a:latin typeface="Avenir Book"/>
                <a:ea typeface="Avenir Book"/>
                <a:cs typeface="Avenir Book"/>
                <a:sym typeface="Avenir Book"/>
              </a:defRPr>
            </a:pPr>
            <a:r>
              <a:rPr sz="1422"/>
              <a:t>Information</a:t>
            </a:r>
            <a:endParaRPr sz="2702"/>
          </a:p>
          <a:p>
            <a:pPr marL="186287" indent="-186287">
              <a:buSzPct val="34000"/>
              <a:buBlip>
                <a:blip r:embed="rId3"/>
              </a:buBlip>
              <a:defRPr sz="1000">
                <a:latin typeface="Avenir Book"/>
                <a:ea typeface="Avenir Book"/>
                <a:cs typeface="Avenir Book"/>
                <a:sym typeface="Avenir Book"/>
              </a:defRPr>
            </a:pPr>
            <a:r>
              <a:rPr sz="1422"/>
              <a:t>Access to financial services</a:t>
            </a:r>
            <a:endParaRPr sz="2702"/>
          </a:p>
          <a:p>
            <a:pPr marL="186287" indent="-186287">
              <a:buSzPct val="34000"/>
              <a:buBlip>
                <a:blip r:embed="rId3"/>
              </a:buBlip>
              <a:defRPr sz="1000">
                <a:latin typeface="Avenir Book"/>
                <a:ea typeface="Avenir Book"/>
                <a:cs typeface="Avenir Book"/>
                <a:sym typeface="Avenir Book"/>
              </a:defRPr>
            </a:pPr>
            <a:r>
              <a:rPr sz="1422"/>
              <a:t>Basic consumer needs</a:t>
            </a:r>
          </a:p>
          <a:p>
            <a:pPr marL="186287" indent="-186287">
              <a:buSzPct val="34000"/>
              <a:buBlip>
                <a:blip r:embed="rId3"/>
              </a:buBlip>
              <a:defRPr sz="1000">
                <a:latin typeface="Avenir Book"/>
                <a:ea typeface="Avenir Book"/>
                <a:cs typeface="Avenir Book"/>
                <a:sym typeface="Avenir Book"/>
              </a:defRPr>
            </a:pPr>
            <a:r>
              <a:rPr sz="1422"/>
              <a:t>Affordable transportation</a:t>
            </a:r>
            <a:endParaRPr sz="2702"/>
          </a:p>
          <a:p>
            <a:pPr marL="186287" indent="-186287">
              <a:buSzPct val="34000"/>
              <a:buBlip>
                <a:blip r:embed="rId3"/>
              </a:buBlip>
              <a:defRPr sz="1000">
                <a:latin typeface="Avenir Book"/>
                <a:ea typeface="Avenir Book"/>
                <a:cs typeface="Avenir Book"/>
                <a:sym typeface="Avenir Book"/>
              </a:defRPr>
            </a:pPr>
            <a:r>
              <a:rPr sz="1422"/>
              <a:t>Tools and equipment</a:t>
            </a:r>
            <a:endParaRPr sz="2702"/>
          </a:p>
          <a:p>
            <a:pPr marL="186287" indent="-186287">
              <a:buSzPct val="34000"/>
              <a:buBlip>
                <a:blip r:embed="rId3"/>
              </a:buBlip>
              <a:defRPr sz="1000">
                <a:latin typeface="Avenir Book"/>
                <a:ea typeface="Avenir Book"/>
                <a:cs typeface="Avenir Book"/>
                <a:sym typeface="Avenir Book"/>
              </a:defRPr>
            </a:pPr>
            <a:r>
              <a:rPr sz="1422"/>
              <a:t>Access to green space and nature </a:t>
            </a:r>
            <a:endParaRPr sz="2702"/>
          </a:p>
          <a:p>
            <a:pPr marL="186287" indent="-186287">
              <a:buSzPct val="34000"/>
              <a:buBlip>
                <a:blip r:embed="rId3"/>
              </a:buBlip>
              <a:defRPr sz="1000">
                <a:latin typeface="Avenir Book"/>
                <a:ea typeface="Avenir Book"/>
                <a:cs typeface="Avenir Book"/>
                <a:sym typeface="Avenir Book"/>
              </a:defRPr>
            </a:pPr>
            <a:r>
              <a:rPr sz="1422"/>
              <a:t>Air and water quality</a:t>
            </a:r>
          </a:p>
        </p:txBody>
      </p:sp>
      <p:sp>
        <p:nvSpPr>
          <p:cNvPr id="265" name="Shape 265"/>
          <p:cNvSpPr/>
          <p:nvPr/>
        </p:nvSpPr>
        <p:spPr>
          <a:xfrm>
            <a:off x="9348793" y="6031263"/>
            <a:ext cx="2381252" cy="204651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Skills </a:t>
            </a:r>
            <a:endParaRPr sz="2702"/>
          </a:p>
          <a:p>
            <a:pPr marL="186287" indent="-186287">
              <a:buSzPct val="34000"/>
              <a:buBlip>
                <a:blip r:embed="rId3"/>
              </a:buBlip>
              <a:defRPr sz="1000">
                <a:latin typeface="Avenir Book"/>
                <a:ea typeface="Avenir Book"/>
                <a:cs typeface="Avenir Book"/>
                <a:sym typeface="Avenir Book"/>
              </a:defRPr>
            </a:pPr>
            <a:r>
              <a:rPr sz="1422"/>
              <a:t>Competencies</a:t>
            </a:r>
            <a:endParaRPr sz="2702"/>
          </a:p>
          <a:p>
            <a:pPr marL="186287" indent="-186287">
              <a:buSzPct val="34000"/>
              <a:buBlip>
                <a:blip r:embed="rId3"/>
              </a:buBlip>
              <a:defRPr sz="1000">
                <a:latin typeface="Avenir Book"/>
                <a:ea typeface="Avenir Book"/>
                <a:cs typeface="Avenir Book"/>
                <a:sym typeface="Avenir Book"/>
              </a:defRPr>
            </a:pPr>
            <a:r>
              <a:rPr sz="1422"/>
              <a:t>Meaningful work</a:t>
            </a:r>
            <a:endParaRPr sz="2702"/>
          </a:p>
          <a:p>
            <a:pPr marL="186287" indent="-186287">
              <a:buSzPct val="34000"/>
              <a:buBlip>
                <a:blip r:embed="rId3"/>
              </a:buBlip>
              <a:defRPr sz="1000">
                <a:latin typeface="Avenir Book"/>
                <a:ea typeface="Avenir Book"/>
                <a:cs typeface="Avenir Book"/>
                <a:sym typeface="Avenir Book"/>
              </a:defRPr>
            </a:pPr>
            <a:r>
              <a:rPr sz="1422"/>
              <a:t>Educational attainment</a:t>
            </a:r>
            <a:endParaRPr sz="2702"/>
          </a:p>
          <a:p>
            <a:pPr marL="186287" indent="-186287">
              <a:buSzPct val="34000"/>
              <a:buBlip>
                <a:blip r:embed="rId3"/>
              </a:buBlip>
              <a:defRPr sz="1000">
                <a:latin typeface="Avenir Book"/>
                <a:ea typeface="Avenir Book"/>
                <a:cs typeface="Avenir Book"/>
                <a:sym typeface="Avenir Book"/>
              </a:defRPr>
            </a:pPr>
            <a:r>
              <a:rPr sz="1422"/>
              <a:t>Knowledge</a:t>
            </a:r>
            <a:endParaRPr sz="2702"/>
          </a:p>
          <a:p>
            <a:pPr marL="186287" indent="-186287">
              <a:buSzPct val="34000"/>
              <a:buBlip>
                <a:blip r:embed="rId3"/>
              </a:buBlip>
              <a:defRPr sz="1000">
                <a:latin typeface="Avenir Book"/>
                <a:ea typeface="Avenir Book"/>
                <a:cs typeface="Avenir Book"/>
                <a:sym typeface="Avenir Book"/>
              </a:defRPr>
            </a:pPr>
            <a:r>
              <a:rPr sz="1422"/>
              <a:t>Abilities</a:t>
            </a:r>
            <a:endParaRPr sz="2702"/>
          </a:p>
          <a:p>
            <a:pPr marL="186287" indent="-186287">
              <a:buSzPct val="34000"/>
              <a:buBlip>
                <a:blip r:embed="rId3"/>
              </a:buBlip>
              <a:defRPr sz="1000">
                <a:latin typeface="Avenir Book"/>
                <a:ea typeface="Avenir Book"/>
                <a:cs typeface="Avenir Book"/>
                <a:sym typeface="Avenir Book"/>
              </a:defRPr>
            </a:pPr>
            <a:r>
              <a:rPr sz="1422"/>
              <a:t>Employability </a:t>
            </a:r>
            <a:endParaRPr sz="2702"/>
          </a:p>
          <a:p>
            <a:pPr marL="186287" indent="-186287">
              <a:buSzPct val="34000"/>
              <a:buBlip>
                <a:blip r:embed="rId3"/>
              </a:buBlip>
              <a:defRPr sz="1000">
                <a:latin typeface="Avenir Book"/>
                <a:ea typeface="Avenir Book"/>
                <a:cs typeface="Avenir Book"/>
                <a:sym typeface="Avenir Book"/>
              </a:defRPr>
            </a:pPr>
            <a:r>
              <a:rPr sz="1422"/>
              <a:t>Earning potential </a:t>
            </a:r>
            <a:endParaRPr sz="2702"/>
          </a:p>
          <a:p>
            <a:pPr marL="186287" indent="-186287">
              <a:buSzPct val="34000"/>
              <a:buBlip>
                <a:blip r:embed="rId3"/>
              </a:buBlip>
              <a:defRPr sz="1000">
                <a:latin typeface="Avenir Book"/>
                <a:ea typeface="Avenir Book"/>
                <a:cs typeface="Avenir Book"/>
                <a:sym typeface="Avenir Book"/>
              </a:defRPr>
            </a:pPr>
            <a:r>
              <a:rPr sz="1422"/>
              <a:t>Leadership skills</a:t>
            </a:r>
          </a:p>
        </p:txBody>
      </p:sp>
      <p:sp>
        <p:nvSpPr>
          <p:cNvPr id="266" name="Shape 266"/>
          <p:cNvSpPr/>
          <p:nvPr/>
        </p:nvSpPr>
        <p:spPr>
          <a:xfrm>
            <a:off x="5768975" y="7658663"/>
            <a:ext cx="2888549" cy="182767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Trust index</a:t>
            </a:r>
            <a:endParaRPr sz="2702"/>
          </a:p>
          <a:p>
            <a:pPr marL="186287" indent="-186287">
              <a:buSzPct val="34000"/>
              <a:buBlip>
                <a:blip r:embed="rId3"/>
              </a:buBlip>
              <a:defRPr sz="1000">
                <a:latin typeface="Avenir Book"/>
                <a:ea typeface="Avenir Book"/>
                <a:cs typeface="Avenir Book"/>
                <a:sym typeface="Avenir Book"/>
              </a:defRPr>
            </a:pPr>
            <a:r>
              <a:rPr sz="1422"/>
              <a:t>Relational capital</a:t>
            </a:r>
            <a:endParaRPr sz="2702"/>
          </a:p>
          <a:p>
            <a:pPr marL="186287" indent="-186287">
              <a:buSzPct val="34000"/>
              <a:buBlip>
                <a:blip r:embed="rId3"/>
              </a:buBlip>
              <a:defRPr sz="1000">
                <a:latin typeface="Avenir Book"/>
                <a:ea typeface="Avenir Book"/>
                <a:cs typeface="Avenir Book"/>
                <a:sym typeface="Avenir Book"/>
              </a:defRPr>
            </a:pPr>
            <a:r>
              <a:rPr sz="1422"/>
              <a:t>Cooperation</a:t>
            </a:r>
            <a:endParaRPr sz="2702"/>
          </a:p>
          <a:p>
            <a:pPr marL="186287" indent="-186287">
              <a:buSzPct val="34000"/>
              <a:buBlip>
                <a:blip r:embed="rId3"/>
              </a:buBlip>
              <a:defRPr sz="1000">
                <a:latin typeface="Avenir Book"/>
                <a:ea typeface="Avenir Book"/>
                <a:cs typeface="Avenir Book"/>
                <a:sym typeface="Avenir Book"/>
              </a:defRPr>
            </a:pPr>
            <a:r>
              <a:rPr sz="1422"/>
              <a:t>Networks, interconnectedness</a:t>
            </a:r>
            <a:endParaRPr sz="2702"/>
          </a:p>
          <a:p>
            <a:pPr marL="186287" indent="-186287">
              <a:buSzPct val="34000"/>
              <a:buBlip>
                <a:blip r:embed="rId3"/>
              </a:buBlip>
              <a:defRPr sz="1000">
                <a:latin typeface="Avenir Book"/>
                <a:ea typeface="Avenir Book"/>
                <a:cs typeface="Avenir Book"/>
                <a:sym typeface="Avenir Book"/>
              </a:defRPr>
            </a:pPr>
            <a:r>
              <a:rPr sz="1422"/>
              <a:t>Family support</a:t>
            </a:r>
            <a:endParaRPr sz="2702"/>
          </a:p>
          <a:p>
            <a:pPr marL="186287" indent="-186287">
              <a:buSzPct val="34000"/>
              <a:buBlip>
                <a:blip r:embed="rId3"/>
              </a:buBlip>
              <a:defRPr sz="1000">
                <a:latin typeface="Avenir Book"/>
                <a:ea typeface="Avenir Book"/>
                <a:cs typeface="Avenir Book"/>
                <a:sym typeface="Avenir Book"/>
              </a:defRPr>
            </a:pPr>
            <a:r>
              <a:rPr sz="1422"/>
              <a:t>Friendships</a:t>
            </a:r>
            <a:endParaRPr sz="2702"/>
          </a:p>
          <a:p>
            <a:pPr marL="186287" indent="-186287">
              <a:buSzPct val="34000"/>
              <a:buBlip>
                <a:blip r:embed="rId3"/>
              </a:buBlip>
              <a:defRPr sz="1000">
                <a:latin typeface="Avenir Book"/>
                <a:ea typeface="Avenir Book"/>
                <a:cs typeface="Avenir Book"/>
                <a:sym typeface="Avenir Book"/>
              </a:defRPr>
            </a:pPr>
            <a:r>
              <a:rPr sz="1422"/>
              <a:t>Partnership and collaboration</a:t>
            </a:r>
            <a:endParaRPr sz="2702"/>
          </a:p>
          <a:p>
            <a:pPr marL="186287" indent="-186287">
              <a:buSzPct val="34000"/>
              <a:buBlip>
                <a:blip r:embed="rId3"/>
              </a:buBlip>
              <a:defRPr sz="1000">
                <a:latin typeface="Avenir Book"/>
                <a:ea typeface="Avenir Book"/>
                <a:cs typeface="Avenir Book"/>
                <a:sym typeface="Avenir Book"/>
              </a:defRPr>
            </a:pPr>
            <a:r>
              <a:rPr sz="1422"/>
              <a:t>Political participation</a:t>
            </a:r>
          </a:p>
        </p:txBody>
      </p:sp>
      <p:sp>
        <p:nvSpPr>
          <p:cNvPr id="267" name="Shape 267"/>
          <p:cNvSpPr/>
          <p:nvPr/>
        </p:nvSpPr>
        <p:spPr>
          <a:xfrm>
            <a:off x="1509316" y="400935"/>
            <a:ext cx="10220729" cy="536618"/>
          </a:xfrm>
          <a:prstGeom prst="rect">
            <a:avLst/>
          </a:prstGeom>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lvl1pPr algn="ctr">
              <a:defRPr sz="2100">
                <a:solidFill>
                  <a:srgbClr val="450E59"/>
                </a:solidFill>
                <a:latin typeface="Avenir Book"/>
                <a:ea typeface="Avenir Book"/>
                <a:cs typeface="Avenir Book"/>
                <a:sym typeface="Avenir Book"/>
              </a:defRPr>
            </a:lvl1pPr>
          </a:lstStyle>
          <a:p>
            <a:r>
              <a:rPr sz="2987"/>
              <a:t>Individual and Household Five Assets of Well-being</a:t>
            </a:r>
          </a:p>
        </p:txBody>
      </p:sp>
      <p:sp>
        <p:nvSpPr>
          <p:cNvPr id="268" name="Shape 268"/>
          <p:cNvSpPr/>
          <p:nvPr/>
        </p:nvSpPr>
        <p:spPr>
          <a:xfrm>
            <a:off x="1133925" y="2296720"/>
            <a:ext cx="2210219" cy="1171150"/>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8098" tIns="38098" rIns="38098" bIns="38098" anchor="ctr">
            <a:spAutoFit/>
          </a:bodyPr>
          <a:lstStyle/>
          <a:p>
            <a:pPr marL="186287" indent="-186287">
              <a:buSzPct val="34000"/>
              <a:buBlip>
                <a:blip r:embed="rId3"/>
              </a:buBlip>
              <a:defRPr sz="1000">
                <a:latin typeface="Avenir Book"/>
                <a:ea typeface="Avenir Book"/>
                <a:cs typeface="Avenir Book"/>
                <a:sym typeface="Avenir Book"/>
              </a:defRPr>
            </a:pPr>
            <a:r>
              <a:rPr sz="1422"/>
              <a:t>Sufficient income</a:t>
            </a:r>
            <a:endParaRPr sz="2702"/>
          </a:p>
          <a:p>
            <a:pPr marL="186287" indent="-186287">
              <a:buSzPct val="34000"/>
              <a:buBlip>
                <a:blip r:embed="rId3"/>
              </a:buBlip>
              <a:defRPr sz="1000">
                <a:latin typeface="Avenir Book"/>
                <a:ea typeface="Avenir Book"/>
                <a:cs typeface="Avenir Book"/>
                <a:sym typeface="Avenir Book"/>
              </a:defRPr>
            </a:pPr>
            <a:r>
              <a:rPr sz="1422"/>
              <a:t>Available savings</a:t>
            </a:r>
            <a:endParaRPr sz="2702"/>
          </a:p>
          <a:p>
            <a:pPr marL="186287" indent="-186287">
              <a:buSzPct val="34000"/>
              <a:buBlip>
                <a:blip r:embed="rId3"/>
              </a:buBlip>
              <a:defRPr sz="1000">
                <a:latin typeface="Avenir Book"/>
                <a:ea typeface="Avenir Book"/>
                <a:cs typeface="Avenir Book"/>
                <a:sym typeface="Avenir Book"/>
              </a:defRPr>
            </a:pPr>
            <a:r>
              <a:rPr sz="1422"/>
              <a:t>Regular flows of money</a:t>
            </a:r>
            <a:endParaRPr sz="2702"/>
          </a:p>
          <a:p>
            <a:pPr marL="186287" indent="-186287">
              <a:buSzPct val="34000"/>
              <a:buBlip>
                <a:blip r:embed="rId3"/>
              </a:buBlip>
              <a:defRPr sz="1000">
                <a:latin typeface="Avenir Book"/>
                <a:ea typeface="Avenir Book"/>
                <a:cs typeface="Avenir Book"/>
                <a:sym typeface="Avenir Book"/>
              </a:defRPr>
            </a:pPr>
            <a:r>
              <a:rPr sz="1422"/>
              <a:t>Credit rating</a:t>
            </a:r>
            <a:endParaRPr sz="2702"/>
          </a:p>
          <a:p>
            <a:pPr marL="186287" indent="-186287">
              <a:buSzPct val="34000"/>
              <a:buBlip>
                <a:blip r:embed="rId3"/>
              </a:buBlip>
              <a:defRPr sz="1000">
                <a:latin typeface="Avenir Book"/>
                <a:ea typeface="Avenir Book"/>
                <a:cs typeface="Avenir Book"/>
                <a:sym typeface="Avenir Book"/>
              </a:defRPr>
            </a:pPr>
            <a:r>
              <a:rPr sz="1422"/>
              <a:t>Access to credit</a:t>
            </a:r>
          </a:p>
        </p:txBody>
      </p:sp>
      <p:pic>
        <p:nvPicPr>
          <p:cNvPr id="269" name="pasted-image.pdf"/>
          <p:cNvPicPr>
            <a:picLocks noChangeAspect="1"/>
          </p:cNvPicPr>
          <p:nvPr/>
        </p:nvPicPr>
        <p:blipFill>
          <a:blip r:embed="rId4"/>
          <a:stretch>
            <a:fillRect/>
          </a:stretch>
        </p:blipFill>
        <p:spPr>
          <a:xfrm>
            <a:off x="1472213" y="108374"/>
            <a:ext cx="9717477" cy="7513884"/>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p:cNvSpPr>
            <a:spLocks noGrp="1" noChangeArrowheads="1"/>
          </p:cNvSpPr>
          <p:nvPr>
            <p:ph type="title"/>
          </p:nvPr>
        </p:nvSpPr>
        <p:spPr>
          <a:xfrm>
            <a:off x="280497" y="195256"/>
            <a:ext cx="12265311" cy="1143474"/>
          </a:xfrm>
          <a:solidFill>
            <a:srgbClr val="F5B208"/>
          </a:solidFill>
        </p:spPr>
        <p:txBody>
          <a:bodyPr>
            <a:normAutofit/>
          </a:bodyPr>
          <a:lstStyle/>
          <a:p>
            <a:pPr eaLnBrk="1" hangingPunct="1"/>
            <a:r>
              <a:rPr lang="en-US" sz="2560" dirty="0">
                <a:solidFill>
                  <a:srgbClr val="C00000"/>
                </a:solidFill>
                <a:latin typeface="Arial" charset="0"/>
              </a:rPr>
              <a:t>UN 17 Sustainable Development Goals Aligned with Community 5-Assets, 8-Well-being Domains and </a:t>
            </a:r>
            <a:r>
              <a:rPr lang="en-US" sz="2560">
                <a:solidFill>
                  <a:srgbClr val="C00000"/>
                </a:solidFill>
                <a:latin typeface="Arial" charset="0"/>
              </a:rPr>
              <a:t>Well-being Indicators</a:t>
            </a:r>
            <a:endParaRPr lang="en-US" sz="2560" dirty="0">
              <a:solidFill>
                <a:srgbClr val="C00000"/>
              </a:solidFill>
              <a:latin typeface="Arial" charset="0"/>
            </a:endParaRPr>
          </a:p>
        </p:txBody>
      </p:sp>
      <p:pic>
        <p:nvPicPr>
          <p:cNvPr id="12" name="Picture 1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53269" y="802017"/>
            <a:ext cx="5519765" cy="3753442"/>
          </a:xfrm>
          <a:prstGeom prst="rect">
            <a:avLst/>
          </a:prstGeom>
        </p:spPr>
      </p:pic>
      <p:pic>
        <p:nvPicPr>
          <p:cNvPr id="19" name="Picture 1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09798" y="4412687"/>
            <a:ext cx="7581292" cy="5202057"/>
          </a:xfrm>
          <a:prstGeom prst="rect">
            <a:avLst/>
          </a:prstGeom>
        </p:spPr>
      </p:pic>
      <p:sp>
        <p:nvSpPr>
          <p:cNvPr id="23" name="Shape 69"/>
          <p:cNvSpPr/>
          <p:nvPr/>
        </p:nvSpPr>
        <p:spPr>
          <a:xfrm>
            <a:off x="2111863" y="2328557"/>
            <a:ext cx="2545997" cy="700363"/>
          </a:xfrm>
          <a:prstGeom prst="rect">
            <a:avLst/>
          </a:prstGeom>
          <a:ln w="12700">
            <a:miter lim="400000"/>
          </a:ln>
          <a:extLst>
            <a:ext uri="{C572A759-6A51-4108-AA02-DFA0A04FC94B}">
              <ma14:wrappingTextBoxFlag xmlns:ma14="http://schemas.microsoft.com/office/mac/drawingml/2011/main" xmlns="" val="1"/>
            </a:ext>
          </a:extLst>
        </p:spPr>
        <p:txBody>
          <a:bodyPr wrap="none" lIns="54187" tIns="54187" rIns="54187" bIns="54187" anchor="ctr">
            <a:spAutoFit/>
          </a:bodyPr>
          <a:lstStyle/>
          <a:p>
            <a:pPr lvl="0" algn="ctr">
              <a:defRPr sz="1800"/>
            </a:pPr>
            <a:r>
              <a:rPr sz="1920" dirty="0">
                <a:solidFill>
                  <a:srgbClr val="4D22B3"/>
                </a:solidFill>
              </a:rPr>
              <a:t>Objective</a:t>
            </a:r>
          </a:p>
          <a:p>
            <a:pPr lvl="0" algn="ctr">
              <a:defRPr sz="1800"/>
            </a:pPr>
            <a:r>
              <a:rPr sz="1920" dirty="0">
                <a:solidFill>
                  <a:srgbClr val="4D22B3"/>
                </a:solidFill>
              </a:rPr>
              <a:t>Well</a:t>
            </a:r>
            <a:r>
              <a:rPr lang="en-US" sz="1920" dirty="0">
                <a:solidFill>
                  <a:srgbClr val="4D22B3"/>
                </a:solidFill>
              </a:rPr>
              <a:t>-</a:t>
            </a:r>
            <a:r>
              <a:rPr sz="1920" dirty="0">
                <a:solidFill>
                  <a:srgbClr val="4D22B3"/>
                </a:solidFill>
              </a:rPr>
              <a:t>being Indicators</a:t>
            </a:r>
            <a:endParaRPr lang="en-US" sz="1920" dirty="0">
              <a:solidFill>
                <a:srgbClr val="4D22B3"/>
              </a:solidFill>
            </a:endParaRPr>
          </a:p>
        </p:txBody>
      </p:sp>
      <p:sp>
        <p:nvSpPr>
          <p:cNvPr id="24" name="Shape 70"/>
          <p:cNvSpPr/>
          <p:nvPr/>
        </p:nvSpPr>
        <p:spPr>
          <a:xfrm>
            <a:off x="8327196" y="2328554"/>
            <a:ext cx="3051558" cy="700363"/>
          </a:xfrm>
          <a:prstGeom prst="rect">
            <a:avLst/>
          </a:prstGeom>
          <a:ln w="12700">
            <a:miter lim="400000"/>
          </a:ln>
          <a:extLst>
            <a:ext uri="{C572A759-6A51-4108-AA02-DFA0A04FC94B}">
              <ma14:wrappingTextBoxFlag xmlns:ma14="http://schemas.microsoft.com/office/mac/drawingml/2011/main" xmlns="" val="1"/>
            </a:ext>
          </a:extLst>
        </p:spPr>
        <p:txBody>
          <a:bodyPr wrap="square" lIns="54187" tIns="54187" rIns="54187" bIns="54187" anchor="ctr">
            <a:spAutoFit/>
          </a:bodyPr>
          <a:lstStyle/>
          <a:p>
            <a:pPr lvl="0" algn="ctr">
              <a:defRPr sz="1800"/>
            </a:pPr>
            <a:r>
              <a:rPr lang="en-US" sz="1920" dirty="0">
                <a:solidFill>
                  <a:srgbClr val="E32400"/>
                </a:solidFill>
              </a:rPr>
              <a:t>Subjective </a:t>
            </a:r>
          </a:p>
          <a:p>
            <a:pPr lvl="0" algn="ctr">
              <a:defRPr sz="1800"/>
            </a:pPr>
            <a:r>
              <a:rPr sz="1920" dirty="0">
                <a:solidFill>
                  <a:srgbClr val="E32400"/>
                </a:solidFill>
              </a:rPr>
              <a:t>Well</a:t>
            </a:r>
            <a:r>
              <a:rPr lang="en-US" sz="1920" dirty="0">
                <a:solidFill>
                  <a:srgbClr val="E32400"/>
                </a:solidFill>
              </a:rPr>
              <a:t>-</a:t>
            </a:r>
            <a:r>
              <a:rPr sz="1920" dirty="0">
                <a:solidFill>
                  <a:srgbClr val="E32400"/>
                </a:solidFill>
              </a:rPr>
              <a:t>being</a:t>
            </a:r>
            <a:r>
              <a:rPr lang="en-US" sz="1920" dirty="0">
                <a:solidFill>
                  <a:srgbClr val="E32400"/>
                </a:solidFill>
              </a:rPr>
              <a:t> Indicators</a:t>
            </a:r>
          </a:p>
        </p:txBody>
      </p:sp>
      <p:sp>
        <p:nvSpPr>
          <p:cNvPr id="25" name="TextBox 24"/>
          <p:cNvSpPr txBox="1"/>
          <p:nvPr/>
        </p:nvSpPr>
        <p:spPr>
          <a:xfrm>
            <a:off x="4761688" y="2459873"/>
            <a:ext cx="3549370" cy="398699"/>
          </a:xfrm>
          <a:prstGeom prst="rect">
            <a:avLst/>
          </a:prstGeom>
          <a:solidFill>
            <a:srgbClr val="F5B208"/>
          </a:solidFill>
        </p:spPr>
        <p:txBody>
          <a:bodyPr wrap="none" rtlCol="0">
            <a:spAutoFit/>
          </a:bodyPr>
          <a:lstStyle/>
          <a:p>
            <a:r>
              <a:rPr lang="en-US" sz="1991" dirty="0"/>
              <a:t>Community </a:t>
            </a:r>
            <a:r>
              <a:rPr lang="en-US" sz="1991"/>
              <a:t>5-Asset Accounts</a:t>
            </a:r>
          </a:p>
        </p:txBody>
      </p:sp>
    </p:spTree>
    <p:extLst>
      <p:ext uri="{BB962C8B-B14F-4D97-AF65-F5344CB8AC3E}">
        <p14:creationId xmlns:p14="http://schemas.microsoft.com/office/powerpoint/2010/main" val="2657818211"/>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remondis-sustainability.com/fileadmin/_migrated/pics/infografik_sdgs_1900px_EN_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31805" y="1216465"/>
            <a:ext cx="12741190" cy="732067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46DD7A9-0476-D22D-7BA8-795D646E051F}"/>
              </a:ext>
            </a:extLst>
          </p:cNvPr>
          <p:cNvSpPr txBox="1"/>
          <p:nvPr/>
        </p:nvSpPr>
        <p:spPr>
          <a:xfrm>
            <a:off x="4222930" y="338349"/>
            <a:ext cx="455894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C00000"/>
                </a:solidFill>
                <a:effectLst/>
                <a:uFillTx/>
                <a:latin typeface="Avenir Book" panose="02000503020000020003" pitchFamily="2" charset="0"/>
                <a:sym typeface="Chalkboard"/>
              </a:rPr>
              <a:t>United Nations 17 SDGs</a:t>
            </a:r>
          </a:p>
        </p:txBody>
      </p:sp>
    </p:spTree>
    <p:extLst>
      <p:ext uri="{BB962C8B-B14F-4D97-AF65-F5344CB8AC3E}">
        <p14:creationId xmlns:p14="http://schemas.microsoft.com/office/powerpoint/2010/main" val="3984488276"/>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19761" y="3323118"/>
            <a:ext cx="3538249" cy="1590020"/>
          </a:xfrm>
          <a:prstGeom prst="rect">
            <a:avLst/>
          </a:prstGeom>
        </p:spPr>
      </p:pic>
      <p:sp>
        <p:nvSpPr>
          <p:cNvPr id="4" name="Shape 63"/>
          <p:cNvSpPr/>
          <p:nvPr/>
        </p:nvSpPr>
        <p:spPr>
          <a:xfrm>
            <a:off x="1692993" y="189846"/>
            <a:ext cx="9842849" cy="583593"/>
          </a:xfrm>
          <a:prstGeom prst="rect">
            <a:avLst/>
          </a:prstGeom>
          <a:solidFill>
            <a:srgbClr val="F5B208"/>
          </a:solidFill>
          <a:ln w="12700">
            <a:miter lim="400000"/>
          </a:ln>
          <a:extLst>
            <a:ext uri="{C572A759-6A51-4108-AA02-DFA0A04FC94B}">
              <ma14:wrappingTextBoxFlag xmlns:ma14="http://schemas.microsoft.com/office/mac/drawingml/2011/main" xmlns="" val="1"/>
            </a:ext>
          </a:extLst>
        </p:spPr>
        <p:txBody>
          <a:bodyPr wrap="square" lIns="72249" tIns="72249" rIns="72249" bIns="72249" anchor="ctr">
            <a:spAutoFit/>
          </a:bodyPr>
          <a:lstStyle>
            <a:lvl1pPr>
              <a:defRPr sz="1800"/>
            </a:lvl1pPr>
          </a:lstStyle>
          <a:p>
            <a:pPr lvl="0" algn="ctr"/>
            <a:r>
              <a:rPr lang="en-US" sz="2844" dirty="0">
                <a:solidFill>
                  <a:srgbClr val="C00000"/>
                </a:solidFill>
                <a:latin typeface="Avenir Book" panose="02000503020000020003" pitchFamily="2" charset="0"/>
              </a:rPr>
              <a:t>Genuine Wealth (Well-being) Governance Framework</a:t>
            </a:r>
            <a:endParaRPr sz="2844" dirty="0">
              <a:solidFill>
                <a:srgbClr val="C00000"/>
              </a:solidFill>
              <a:latin typeface="Avenir Book" panose="02000503020000020003" pitchFamily="2" charset="0"/>
            </a:endParaRPr>
          </a:p>
        </p:txBody>
      </p:sp>
      <p:sp>
        <p:nvSpPr>
          <p:cNvPr id="5" name="Shape 64"/>
          <p:cNvSpPr/>
          <p:nvPr/>
        </p:nvSpPr>
        <p:spPr>
          <a:xfrm>
            <a:off x="616892" y="936636"/>
            <a:ext cx="11397264" cy="496133"/>
          </a:xfrm>
          <a:prstGeom prst="rect">
            <a:avLst/>
          </a:prstGeom>
          <a:ln w="12700">
            <a:miter lim="400000"/>
          </a:ln>
          <a:extLst>
            <a:ext uri="{C572A759-6A51-4108-AA02-DFA0A04FC94B}">
              <ma14:wrappingTextBoxFlag xmlns:ma14="http://schemas.microsoft.com/office/mac/drawingml/2011/main" xmlns="" val="1"/>
            </a:ext>
          </a:extLst>
        </p:spPr>
        <p:txBody>
          <a:bodyPr lIns="72249" tIns="72249" rIns="72249" bIns="72249" anchor="ctr">
            <a:spAutoFit/>
          </a:bodyPr>
          <a:lstStyle/>
          <a:p>
            <a:pPr lvl="0" algn="ctr">
              <a:defRPr sz="1800"/>
            </a:pPr>
            <a:r>
              <a:rPr lang="en-US" sz="2276" b="1" dirty="0">
                <a:solidFill>
                  <a:srgbClr val="FF0000"/>
                </a:solidFill>
                <a:latin typeface="Avenir Book" panose="02000503020000020003" pitchFamily="2" charset="0"/>
              </a:rPr>
              <a:t>Mission</a:t>
            </a:r>
            <a:endParaRPr sz="2276" dirty="0">
              <a:solidFill>
                <a:srgbClr val="FF0000"/>
              </a:solidFill>
              <a:latin typeface="Avenir Book" panose="02000503020000020003" pitchFamily="2" charset="0"/>
            </a:endParaRPr>
          </a:p>
        </p:txBody>
      </p:sp>
      <p:sp>
        <p:nvSpPr>
          <p:cNvPr id="7" name="Shape 66"/>
          <p:cNvSpPr/>
          <p:nvPr/>
        </p:nvSpPr>
        <p:spPr>
          <a:xfrm>
            <a:off x="4614896" y="5925791"/>
            <a:ext cx="3467948" cy="525400"/>
          </a:xfrm>
          <a:prstGeom prst="rect">
            <a:avLst/>
          </a:prstGeom>
          <a:noFill/>
          <a:ln>
            <a:noFill/>
          </a:ln>
          <a:effectLst/>
          <a:extLst>
            <a:ext uri="{C572A759-6A51-4108-AA02-DFA0A04FC94B}">
              <ma14:wrappingTextBoxFlag xmlns:ma14="http://schemas.microsoft.com/office/mac/drawingml/2011/main" xmlns="" val="1"/>
            </a:ext>
          </a:extLst>
        </p:spPr>
        <p:txBody>
          <a:bodyPr wrap="square" lIns="0" tIns="0" rIns="0" bIns="0" numCol="1" anchor="ctr">
            <a:spAutoFit/>
          </a:bodyPr>
          <a:lstStyle/>
          <a:p>
            <a:pPr lvl="0" algn="ctr">
              <a:defRPr sz="1800"/>
            </a:pPr>
            <a:r>
              <a:rPr sz="1707" dirty="0">
                <a:latin typeface="Avenir Book" panose="02000503020000020003" pitchFamily="2" charset="0"/>
              </a:rPr>
              <a:t>Integrated Five-Capital</a:t>
            </a:r>
            <a:r>
              <a:rPr lang="en-US" sz="1707" dirty="0">
                <a:latin typeface="Avenir Book" panose="02000503020000020003" pitchFamily="2" charset="0"/>
              </a:rPr>
              <a:t> Asset</a:t>
            </a:r>
            <a:r>
              <a:rPr sz="1707" dirty="0">
                <a:latin typeface="Avenir Book" panose="02000503020000020003" pitchFamily="2" charset="0"/>
              </a:rPr>
              <a:t> Account</a:t>
            </a:r>
            <a:r>
              <a:rPr lang="en-US" sz="1707" dirty="0">
                <a:latin typeface="Avenir Book" panose="02000503020000020003" pitchFamily="2" charset="0"/>
              </a:rPr>
              <a:t>s</a:t>
            </a:r>
            <a:endParaRPr sz="1707" dirty="0">
              <a:latin typeface="Avenir Book" panose="02000503020000020003" pitchFamily="2" charset="0"/>
            </a:endParaRPr>
          </a:p>
        </p:txBody>
      </p:sp>
      <p:sp>
        <p:nvSpPr>
          <p:cNvPr id="9" name="Shape 68"/>
          <p:cNvSpPr/>
          <p:nvPr/>
        </p:nvSpPr>
        <p:spPr>
          <a:xfrm>
            <a:off x="4665724" y="5529449"/>
            <a:ext cx="3391772" cy="262701"/>
          </a:xfrm>
          <a:prstGeom prst="rect">
            <a:avLst/>
          </a:prstGeom>
          <a:ln w="12700">
            <a:solidFill/>
            <a:miter lim="400000"/>
          </a:ln>
          <a:extLst>
            <a:ext uri="{C572A759-6A51-4108-AA02-DFA0A04FC94B}">
              <ma14:wrappingTextBoxFlag xmlns:ma14="http://schemas.microsoft.com/office/mac/drawingml/2011/main" xmlns="" val="1"/>
            </a:ext>
          </a:extLst>
        </p:spPr>
        <p:txBody>
          <a:bodyPr wrap="square" lIns="0" tIns="0" rIns="0" bIns="0" anchor="ctr">
            <a:spAutoFit/>
          </a:bodyPr>
          <a:lstStyle/>
          <a:p>
            <a:pPr lvl="0" algn="ctr">
              <a:defRPr sz="1800"/>
            </a:pPr>
            <a:r>
              <a:rPr lang="en-US" sz="1707" b="1" dirty="0">
                <a:solidFill>
                  <a:srgbClr val="9A244F"/>
                </a:solidFill>
                <a:latin typeface="Avenir Book" panose="02000503020000020003" pitchFamily="2" charset="0"/>
              </a:rPr>
              <a:t>8 Sustainable </a:t>
            </a:r>
            <a:r>
              <a:rPr sz="1707" b="1" dirty="0">
                <a:solidFill>
                  <a:srgbClr val="9A244F"/>
                </a:solidFill>
                <a:latin typeface="Avenir Book" panose="02000503020000020003" pitchFamily="2" charset="0"/>
              </a:rPr>
              <a:t>Well-being</a:t>
            </a:r>
            <a:r>
              <a:rPr lang="en-US" sz="1707" b="1" dirty="0">
                <a:solidFill>
                  <a:srgbClr val="9A244F"/>
                </a:solidFill>
                <a:latin typeface="Avenir Book" panose="02000503020000020003" pitchFamily="2" charset="0"/>
              </a:rPr>
              <a:t> Domains</a:t>
            </a:r>
          </a:p>
        </p:txBody>
      </p:sp>
      <p:sp>
        <p:nvSpPr>
          <p:cNvPr id="10" name="Shape 69"/>
          <p:cNvSpPr/>
          <p:nvPr/>
        </p:nvSpPr>
        <p:spPr>
          <a:xfrm>
            <a:off x="2825068" y="6635060"/>
            <a:ext cx="2337269" cy="934010"/>
          </a:xfrm>
          <a:prstGeom prst="rect">
            <a:avLst/>
          </a:prstGeom>
          <a:ln w="12700">
            <a:miter lim="400000"/>
          </a:ln>
          <a:extLst>
            <a:ext uri="{C572A759-6A51-4108-AA02-DFA0A04FC94B}">
              <ma14:wrappingTextBoxFlag xmlns:ma14="http://schemas.microsoft.com/office/mac/drawingml/2011/main" xmlns="" val="1"/>
            </a:ext>
          </a:extLst>
        </p:spPr>
        <p:txBody>
          <a:bodyPr wrap="square" lIns="72249" tIns="72249" rIns="72249" bIns="72249" anchor="ctr">
            <a:spAutoFit/>
          </a:bodyPr>
          <a:lstStyle/>
          <a:p>
            <a:pPr lvl="0" algn="ctr">
              <a:defRPr sz="1800"/>
            </a:pPr>
            <a:r>
              <a:rPr sz="1707" dirty="0">
                <a:solidFill>
                  <a:srgbClr val="4D22B3"/>
                </a:solidFill>
                <a:latin typeface="Avenir Book" panose="02000503020000020003" pitchFamily="2" charset="0"/>
              </a:rPr>
              <a:t>Objective</a:t>
            </a:r>
          </a:p>
          <a:p>
            <a:pPr lvl="0" algn="ctr">
              <a:defRPr sz="1800"/>
            </a:pPr>
            <a:r>
              <a:rPr sz="1707" dirty="0">
                <a:solidFill>
                  <a:srgbClr val="4D22B3"/>
                </a:solidFill>
                <a:latin typeface="Avenir Book" panose="02000503020000020003" pitchFamily="2" charset="0"/>
              </a:rPr>
              <a:t>Well-being Indicators</a:t>
            </a:r>
            <a:endParaRPr lang="en-US" sz="1707" dirty="0">
              <a:solidFill>
                <a:srgbClr val="4D22B3"/>
              </a:solidFill>
              <a:latin typeface="Avenir Book" panose="02000503020000020003" pitchFamily="2" charset="0"/>
            </a:endParaRPr>
          </a:p>
          <a:p>
            <a:pPr lvl="0" algn="ctr">
              <a:defRPr sz="1800"/>
            </a:pPr>
            <a:r>
              <a:rPr lang="en-US" sz="1707" dirty="0">
                <a:solidFill>
                  <a:srgbClr val="4D22B3"/>
                </a:solidFill>
                <a:latin typeface="Avenir Book" panose="02000503020000020003" pitchFamily="2" charset="0"/>
              </a:rPr>
              <a:t>&amp; Targets</a:t>
            </a:r>
            <a:endParaRPr sz="1707" dirty="0">
              <a:solidFill>
                <a:srgbClr val="4D22B3"/>
              </a:solidFill>
              <a:latin typeface="Avenir Book" panose="02000503020000020003" pitchFamily="2" charset="0"/>
            </a:endParaRPr>
          </a:p>
        </p:txBody>
      </p:sp>
      <p:sp>
        <p:nvSpPr>
          <p:cNvPr id="11" name="Shape 70"/>
          <p:cNvSpPr/>
          <p:nvPr/>
        </p:nvSpPr>
        <p:spPr>
          <a:xfrm>
            <a:off x="7458904" y="6610662"/>
            <a:ext cx="2582899" cy="934010"/>
          </a:xfrm>
          <a:prstGeom prst="rect">
            <a:avLst/>
          </a:prstGeom>
          <a:ln w="12700">
            <a:miter lim="400000"/>
          </a:ln>
          <a:extLst>
            <a:ext uri="{C572A759-6A51-4108-AA02-DFA0A04FC94B}">
              <ma14:wrappingTextBoxFlag xmlns:ma14="http://schemas.microsoft.com/office/mac/drawingml/2011/main" xmlns="" val="1"/>
            </a:ext>
          </a:extLst>
        </p:spPr>
        <p:txBody>
          <a:bodyPr lIns="72249" tIns="72249" rIns="72249" bIns="72249" anchor="ctr">
            <a:spAutoFit/>
          </a:bodyPr>
          <a:lstStyle/>
          <a:p>
            <a:pPr lvl="0" algn="ctr">
              <a:defRPr sz="1800"/>
            </a:pPr>
            <a:r>
              <a:rPr lang="en-US" sz="1707" dirty="0">
                <a:solidFill>
                  <a:srgbClr val="E32400"/>
                </a:solidFill>
                <a:latin typeface="Avenir Book" panose="02000503020000020003" pitchFamily="2" charset="0"/>
              </a:rPr>
              <a:t>Subjective </a:t>
            </a:r>
          </a:p>
          <a:p>
            <a:pPr lvl="0" algn="ctr">
              <a:defRPr sz="1800"/>
            </a:pPr>
            <a:r>
              <a:rPr sz="1707" dirty="0">
                <a:solidFill>
                  <a:srgbClr val="E32400"/>
                </a:solidFill>
                <a:latin typeface="Avenir Book" panose="02000503020000020003" pitchFamily="2" charset="0"/>
              </a:rPr>
              <a:t>Well-being</a:t>
            </a:r>
            <a:r>
              <a:rPr lang="en-US" sz="1707" dirty="0">
                <a:solidFill>
                  <a:srgbClr val="E32400"/>
                </a:solidFill>
                <a:latin typeface="Avenir Book" panose="02000503020000020003" pitchFamily="2" charset="0"/>
              </a:rPr>
              <a:t> Indicators</a:t>
            </a:r>
          </a:p>
          <a:p>
            <a:pPr lvl="0" algn="ctr">
              <a:defRPr sz="1800"/>
            </a:pPr>
            <a:r>
              <a:rPr lang="en-US" sz="1707" dirty="0">
                <a:solidFill>
                  <a:srgbClr val="E32400"/>
                </a:solidFill>
                <a:latin typeface="Avenir Book" panose="02000503020000020003" pitchFamily="2" charset="0"/>
              </a:rPr>
              <a:t>&amp; Targets</a:t>
            </a:r>
            <a:endParaRPr sz="1707" dirty="0">
              <a:solidFill>
                <a:srgbClr val="E32400"/>
              </a:solidFill>
              <a:latin typeface="Avenir Book" panose="02000503020000020003" pitchFamily="2" charset="0"/>
            </a:endParaRPr>
          </a:p>
        </p:txBody>
      </p:sp>
      <p:sp>
        <p:nvSpPr>
          <p:cNvPr id="12" name="Shape 71"/>
          <p:cNvSpPr/>
          <p:nvPr/>
        </p:nvSpPr>
        <p:spPr>
          <a:xfrm>
            <a:off x="650237" y="1653398"/>
            <a:ext cx="11397262" cy="496133"/>
          </a:xfrm>
          <a:prstGeom prst="rect">
            <a:avLst/>
          </a:prstGeom>
          <a:ln w="12700">
            <a:miter lim="400000"/>
          </a:ln>
          <a:extLst>
            <a:ext uri="{C572A759-6A51-4108-AA02-DFA0A04FC94B}">
              <ma14:wrappingTextBoxFlag xmlns:ma14="http://schemas.microsoft.com/office/mac/drawingml/2011/main" xmlns="" val="1"/>
            </a:ext>
          </a:extLst>
        </p:spPr>
        <p:txBody>
          <a:bodyPr lIns="72249" tIns="72249" rIns="72249" bIns="72249" anchor="ctr">
            <a:spAutoFit/>
          </a:bodyPr>
          <a:lstStyle/>
          <a:p>
            <a:pPr lvl="0" algn="ctr">
              <a:defRPr sz="1800"/>
            </a:pPr>
            <a:r>
              <a:rPr lang="en-US" sz="2276" b="1" dirty="0">
                <a:solidFill>
                  <a:srgbClr val="FF0000"/>
                </a:solidFill>
                <a:latin typeface="Avenir Book" panose="02000503020000020003" pitchFamily="2" charset="0"/>
              </a:rPr>
              <a:t>Core </a:t>
            </a:r>
            <a:r>
              <a:rPr sz="2276" b="1" dirty="0">
                <a:solidFill>
                  <a:srgbClr val="FF0000"/>
                </a:solidFill>
                <a:latin typeface="Avenir Book" panose="02000503020000020003" pitchFamily="2" charset="0"/>
              </a:rPr>
              <a:t>Values</a:t>
            </a:r>
            <a:r>
              <a:rPr lang="en-US" sz="2276" b="1" dirty="0">
                <a:solidFill>
                  <a:srgbClr val="FF0000"/>
                </a:solidFill>
                <a:latin typeface="Avenir Book" panose="02000503020000020003" pitchFamily="2" charset="0"/>
              </a:rPr>
              <a:t> &amp; Traditions</a:t>
            </a:r>
            <a:r>
              <a:rPr sz="2276" b="1" dirty="0">
                <a:solidFill>
                  <a:srgbClr val="FF0000"/>
                </a:solidFill>
                <a:latin typeface="Avenir Book" panose="02000503020000020003" pitchFamily="2" charset="0"/>
              </a:rPr>
              <a:t> </a:t>
            </a:r>
            <a:endParaRPr lang="en-US" sz="2276" b="1" dirty="0">
              <a:solidFill>
                <a:srgbClr val="FF0000"/>
              </a:solidFill>
              <a:latin typeface="Avenir Book" panose="02000503020000020003" pitchFamily="2" charset="0"/>
            </a:endParaRPr>
          </a:p>
        </p:txBody>
      </p:sp>
      <p:sp>
        <p:nvSpPr>
          <p:cNvPr id="16" name="Shape 75"/>
          <p:cNvSpPr/>
          <p:nvPr/>
        </p:nvSpPr>
        <p:spPr>
          <a:xfrm flipV="1">
            <a:off x="6327308" y="1444434"/>
            <a:ext cx="4841" cy="289008"/>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
        <p:nvSpPr>
          <p:cNvPr id="18" name="Shape 77"/>
          <p:cNvSpPr/>
          <p:nvPr/>
        </p:nvSpPr>
        <p:spPr>
          <a:xfrm>
            <a:off x="639232" y="4924803"/>
            <a:ext cx="11397262" cy="496133"/>
          </a:xfrm>
          <a:prstGeom prst="rect">
            <a:avLst/>
          </a:prstGeom>
          <a:ln w="12700">
            <a:miter lim="400000"/>
          </a:ln>
          <a:extLst>
            <a:ext uri="{C572A759-6A51-4108-AA02-DFA0A04FC94B}">
              <ma14:wrappingTextBoxFlag xmlns:ma14="http://schemas.microsoft.com/office/mac/drawingml/2011/main" xmlns="" val="1"/>
            </a:ext>
          </a:extLst>
        </p:spPr>
        <p:txBody>
          <a:bodyPr lIns="72249" tIns="72249" rIns="72249" bIns="72249" anchor="ctr">
            <a:spAutoFit/>
          </a:bodyPr>
          <a:lstStyle/>
          <a:p>
            <a:pPr lvl="0" algn="ctr">
              <a:defRPr sz="1800"/>
            </a:pPr>
            <a:r>
              <a:rPr sz="2276" b="1" dirty="0">
                <a:solidFill>
                  <a:srgbClr val="4D22B3"/>
                </a:solidFill>
                <a:latin typeface="Avenir Book" panose="02000503020000020003" pitchFamily="2" charset="0"/>
              </a:rPr>
              <a:t>Measuring What Matters to Well-being</a:t>
            </a:r>
          </a:p>
        </p:txBody>
      </p:sp>
      <p:pic>
        <p:nvPicPr>
          <p:cNvPr id="21" name="pasted-image.pdf" descr="pasted-image.pdf"/>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97719" y="6242271"/>
            <a:ext cx="2782333" cy="1974602"/>
          </a:xfrm>
          <a:prstGeom prst="rect">
            <a:avLst/>
          </a:prstGeom>
          <a:ln w="12700">
            <a:miter lim="400000"/>
          </a:ln>
        </p:spPr>
      </p:pic>
      <p:pic>
        <p:nvPicPr>
          <p:cNvPr id="13" name="Pictur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11952" y="3868998"/>
            <a:ext cx="3259699" cy="571664"/>
          </a:xfrm>
          <a:prstGeom prst="rect">
            <a:avLst/>
          </a:prstGeom>
        </p:spPr>
      </p:pic>
      <p:sp>
        <p:nvSpPr>
          <p:cNvPr id="26" name="Shape 75"/>
          <p:cNvSpPr/>
          <p:nvPr/>
        </p:nvSpPr>
        <p:spPr>
          <a:xfrm flipH="1" flipV="1">
            <a:off x="6325120" y="2672528"/>
            <a:ext cx="0" cy="209001"/>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
        <p:nvSpPr>
          <p:cNvPr id="27" name="Rectangle 26"/>
          <p:cNvSpPr/>
          <p:nvPr/>
        </p:nvSpPr>
        <p:spPr>
          <a:xfrm>
            <a:off x="8383213" y="3252178"/>
            <a:ext cx="3174266" cy="398699"/>
          </a:xfrm>
          <a:prstGeom prst="rect">
            <a:avLst/>
          </a:prstGeom>
        </p:spPr>
        <p:txBody>
          <a:bodyPr wrap="none">
            <a:spAutoFit/>
          </a:bodyPr>
          <a:lstStyle/>
          <a:p>
            <a:pPr lvl="0" algn="ctr">
              <a:defRPr sz="1800"/>
            </a:pPr>
            <a:r>
              <a:rPr lang="en-US" sz="1991" b="1" dirty="0">
                <a:solidFill>
                  <a:srgbClr val="4D22B3"/>
                </a:solidFill>
                <a:latin typeface="Avenir Book" panose="02000503020000020003" pitchFamily="2" charset="0"/>
              </a:rPr>
              <a:t>Alignment with UN SDGs</a:t>
            </a:r>
          </a:p>
        </p:txBody>
      </p:sp>
      <p:sp>
        <p:nvSpPr>
          <p:cNvPr id="28" name="Shape 77"/>
          <p:cNvSpPr/>
          <p:nvPr/>
        </p:nvSpPr>
        <p:spPr>
          <a:xfrm>
            <a:off x="915785" y="2806247"/>
            <a:ext cx="11397262" cy="496133"/>
          </a:xfrm>
          <a:prstGeom prst="rect">
            <a:avLst/>
          </a:prstGeom>
          <a:ln w="12700">
            <a:miter lim="400000"/>
          </a:ln>
          <a:extLst>
            <a:ext uri="{C572A759-6A51-4108-AA02-DFA0A04FC94B}">
              <ma14:wrappingTextBoxFlag xmlns:ma14="http://schemas.microsoft.com/office/mac/drawingml/2011/main" xmlns="" val="1"/>
            </a:ext>
          </a:extLst>
        </p:spPr>
        <p:txBody>
          <a:bodyPr lIns="72249" tIns="72249" rIns="72249" bIns="72249" anchor="ctr">
            <a:spAutoFit/>
          </a:bodyPr>
          <a:lstStyle/>
          <a:p>
            <a:pPr lvl="0" algn="ctr">
              <a:defRPr sz="1800"/>
            </a:pPr>
            <a:r>
              <a:rPr lang="en-US" sz="2276" b="1" dirty="0">
                <a:solidFill>
                  <a:srgbClr val="4D22B3"/>
                </a:solidFill>
                <a:latin typeface="Avenir Book" panose="02000503020000020003" pitchFamily="2" charset="0"/>
              </a:rPr>
              <a:t>Goals, Strategies, Actions</a:t>
            </a:r>
            <a:endParaRPr sz="2276" b="1" dirty="0">
              <a:solidFill>
                <a:srgbClr val="4D22B3"/>
              </a:solidFill>
              <a:latin typeface="Avenir Book" panose="02000503020000020003" pitchFamily="2" charset="0"/>
            </a:endParaRPr>
          </a:p>
        </p:txBody>
      </p:sp>
      <p:sp>
        <p:nvSpPr>
          <p:cNvPr id="29" name="Shape 76"/>
          <p:cNvSpPr/>
          <p:nvPr/>
        </p:nvSpPr>
        <p:spPr>
          <a:xfrm flipH="1" flipV="1">
            <a:off x="6359419" y="4807788"/>
            <a:ext cx="533" cy="256752"/>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
        <p:nvSpPr>
          <p:cNvPr id="30" name="Shape 76"/>
          <p:cNvSpPr/>
          <p:nvPr/>
        </p:nvSpPr>
        <p:spPr>
          <a:xfrm flipV="1">
            <a:off x="6337863" y="8122338"/>
            <a:ext cx="0" cy="340218"/>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
        <p:nvSpPr>
          <p:cNvPr id="31" name="Shape 77"/>
          <p:cNvSpPr/>
          <p:nvPr/>
        </p:nvSpPr>
        <p:spPr>
          <a:xfrm>
            <a:off x="708951" y="8354456"/>
            <a:ext cx="11397262" cy="1371373"/>
          </a:xfrm>
          <a:prstGeom prst="rect">
            <a:avLst/>
          </a:prstGeom>
          <a:ln w="12700">
            <a:miter lim="400000"/>
          </a:ln>
          <a:extLst>
            <a:ext uri="{C572A759-6A51-4108-AA02-DFA0A04FC94B}">
              <ma14:wrappingTextBoxFlag xmlns:ma14="http://schemas.microsoft.com/office/mac/drawingml/2011/main" xmlns="" val="1"/>
            </a:ext>
          </a:extLst>
        </p:spPr>
        <p:txBody>
          <a:bodyPr lIns="72249" tIns="72249" rIns="72249" bIns="72249" anchor="ctr">
            <a:spAutoFit/>
          </a:bodyPr>
          <a:lstStyle/>
          <a:p>
            <a:pPr lvl="0" algn="ctr">
              <a:defRPr sz="1800"/>
            </a:pPr>
            <a:r>
              <a:rPr lang="en-US" sz="1991" b="1" dirty="0">
                <a:solidFill>
                  <a:srgbClr val="4D22B3"/>
                </a:solidFill>
                <a:latin typeface="Avenir Book" panose="02000503020000020003" pitchFamily="2" charset="0"/>
              </a:rPr>
              <a:t>Implementation Strategies:</a:t>
            </a:r>
          </a:p>
          <a:p>
            <a:pPr lvl="0" algn="ctr">
              <a:defRPr sz="1800"/>
            </a:pPr>
            <a:r>
              <a:rPr lang="en-US" sz="1991" b="1" dirty="0">
                <a:solidFill>
                  <a:srgbClr val="4D22B3"/>
                </a:solidFill>
                <a:latin typeface="Avenir Book" panose="02000503020000020003" pitchFamily="2" charset="0"/>
              </a:rPr>
              <a:t>Sustainable Well-being Plan,  Actions, Policies, </a:t>
            </a:r>
          </a:p>
          <a:p>
            <a:pPr lvl="0" algn="ctr">
              <a:defRPr sz="1800"/>
            </a:pPr>
            <a:r>
              <a:rPr lang="en-US" sz="1991" b="1" dirty="0">
                <a:solidFill>
                  <a:srgbClr val="4D22B3"/>
                </a:solidFill>
                <a:latin typeface="Avenir Book" panose="02000503020000020003" pitchFamily="2" charset="0"/>
              </a:rPr>
              <a:t>Triple-Bottom-Line Accounting</a:t>
            </a:r>
          </a:p>
          <a:p>
            <a:pPr lvl="0" algn="ctr">
              <a:defRPr sz="1800"/>
            </a:pPr>
            <a:r>
              <a:rPr lang="en-US" sz="1991" b="1" dirty="0">
                <a:solidFill>
                  <a:srgbClr val="4D22B3"/>
                </a:solidFill>
                <a:latin typeface="Avenir Book" panose="02000503020000020003" pitchFamily="2" charset="0"/>
              </a:rPr>
              <a:t>Well-being-based-Budgeting</a:t>
            </a:r>
            <a:endParaRPr sz="1991" b="1" dirty="0">
              <a:solidFill>
                <a:srgbClr val="4D22B3"/>
              </a:solidFill>
              <a:latin typeface="Avenir Book" panose="02000503020000020003" pitchFamily="2" charset="0"/>
            </a:endParaRPr>
          </a:p>
        </p:txBody>
      </p:sp>
      <p:sp>
        <p:nvSpPr>
          <p:cNvPr id="32" name="Shape 71"/>
          <p:cNvSpPr/>
          <p:nvPr/>
        </p:nvSpPr>
        <p:spPr>
          <a:xfrm>
            <a:off x="621646" y="2253230"/>
            <a:ext cx="11397262" cy="496133"/>
          </a:xfrm>
          <a:prstGeom prst="rect">
            <a:avLst/>
          </a:prstGeom>
          <a:ln w="12700">
            <a:miter lim="400000"/>
          </a:ln>
          <a:extLst>
            <a:ext uri="{C572A759-6A51-4108-AA02-DFA0A04FC94B}">
              <ma14:wrappingTextBoxFlag xmlns:ma14="http://schemas.microsoft.com/office/mac/drawingml/2011/main" xmlns="" val="1"/>
            </a:ext>
          </a:extLst>
        </p:spPr>
        <p:txBody>
          <a:bodyPr lIns="72249" tIns="72249" rIns="72249" bIns="72249" anchor="ctr">
            <a:spAutoFit/>
          </a:bodyPr>
          <a:lstStyle/>
          <a:p>
            <a:pPr lvl="0" algn="ctr">
              <a:defRPr sz="1800"/>
            </a:pPr>
            <a:r>
              <a:rPr lang="en-US" sz="2276" b="1" dirty="0">
                <a:solidFill>
                  <a:srgbClr val="FF0000"/>
                </a:solidFill>
                <a:latin typeface="Avenir Book" panose="02000503020000020003" pitchFamily="2" charset="0"/>
              </a:rPr>
              <a:t>Vision and Principles</a:t>
            </a:r>
          </a:p>
        </p:txBody>
      </p:sp>
      <p:sp>
        <p:nvSpPr>
          <p:cNvPr id="33" name="Shape 75"/>
          <p:cNvSpPr/>
          <p:nvPr/>
        </p:nvSpPr>
        <p:spPr>
          <a:xfrm flipH="1" flipV="1">
            <a:off x="6329959" y="2098650"/>
            <a:ext cx="3541" cy="245193"/>
          </a:xfrm>
          <a:prstGeom prst="line">
            <a:avLst/>
          </a:prstGeom>
          <a:ln w="38100">
            <a:solidFill/>
            <a:miter lim="400000"/>
            <a:headEnd type="stealth"/>
          </a:ln>
        </p:spPr>
        <p:txBody>
          <a:bodyPr lIns="0" tIns="0" rIns="0" bIns="0"/>
          <a:lstStyle/>
          <a:p>
            <a:pPr defTabSz="650230">
              <a:defRPr sz="1200">
                <a:latin typeface="Helvetica"/>
                <a:ea typeface="Helvetica"/>
                <a:cs typeface="Helvetica"/>
                <a:sym typeface="Helvetica"/>
              </a:defRPr>
            </a:pPr>
            <a:endParaRPr sz="1707">
              <a:latin typeface="Avenir Book" panose="02000503020000020003" pitchFamily="2" charset="0"/>
            </a:endParaRPr>
          </a:p>
        </p:txBody>
      </p:sp>
    </p:spTree>
    <p:extLst>
      <p:ext uri="{BB962C8B-B14F-4D97-AF65-F5344CB8AC3E}">
        <p14:creationId xmlns:p14="http://schemas.microsoft.com/office/powerpoint/2010/main" val="364769043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walking on a trail in the mountains&#10;&#10;Description automatically generated with low confidence">
            <a:extLst>
              <a:ext uri="{FF2B5EF4-FFF2-40B4-BE49-F238E27FC236}">
                <a16:creationId xmlns:a16="http://schemas.microsoft.com/office/drawing/2014/main" id="{978D3732-2A2D-1034-D76C-E50366C9A27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70000" y="1013303"/>
            <a:ext cx="10464800" cy="5870098"/>
          </a:xfrm>
          <a:prstGeom prst="rect">
            <a:avLst/>
          </a:prstGeom>
          <a:noFill/>
          <a:effectLst>
            <a:reflection stA="50000" endPos="40000" dir="5400000" sy="-100000" algn="bl" rotWithShape="0"/>
          </a:effectLst>
        </p:spPr>
      </p:pic>
      <p:sp>
        <p:nvSpPr>
          <p:cNvPr id="6" name="TextBox 5">
            <a:extLst>
              <a:ext uri="{FF2B5EF4-FFF2-40B4-BE49-F238E27FC236}">
                <a16:creationId xmlns:a16="http://schemas.microsoft.com/office/drawing/2014/main" id="{44F83D7A-2A8E-E3D1-6651-7418AA4FFC97}"/>
              </a:ext>
            </a:extLst>
          </p:cNvPr>
          <p:cNvSpPr txBox="1"/>
          <p:nvPr/>
        </p:nvSpPr>
        <p:spPr>
          <a:xfrm>
            <a:off x="1270000" y="7366000"/>
            <a:ext cx="10464800" cy="1701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0">
            <a:scrgbClr r="0" g="0" b="0"/>
          </a:lnRef>
          <a:fillRef idx="0">
            <a:scrgbClr r="0" g="0" b="0"/>
          </a:fillRef>
          <a:effectRef idx="0">
            <a:scrgbClr r="0" g="0" b="0"/>
          </a:effectRef>
          <a:fontRef idx="none"/>
        </p:style>
        <p:txBody>
          <a:bodyPr rot="0" spcFirstLastPara="1" vertOverflow="overflow" horzOverflow="overflow" vert="horz" lIns="50800" tIns="50800" rIns="50800" bIns="50800" numCol="1" spcCol="38100" rtlCol="0" anchor="ctr">
            <a:normAutofit/>
          </a:bodyPr>
          <a:lstStyle/>
          <a:p>
            <a:pPr algn="ctr" defTabSz="584200" fontAlgn="auto" hangingPunct="0">
              <a:lnSpc>
                <a:spcPct val="90000"/>
              </a:lnSpc>
              <a:spcAft>
                <a:spcPts val="600"/>
              </a:spcAft>
            </a:pPr>
            <a:r>
              <a:rPr kumimoji="0" lang="en-US" sz="5300" b="0" i="0" u="none" strike="noStrike" cap="none" spc="0" normalizeH="0" baseline="0" dirty="0">
                <a:ln>
                  <a:noFill/>
                </a:ln>
                <a:effectLst/>
                <a:uFillTx/>
                <a:latin typeface="Gill Sans"/>
                <a:ea typeface="Gill Sans"/>
                <a:cs typeface="Gill Sans"/>
                <a:sym typeface="Gill Sans"/>
              </a:rPr>
              <a:t>Alberta Genuine Progress Index 1961-2021</a:t>
            </a:r>
          </a:p>
        </p:txBody>
      </p:sp>
    </p:spTree>
    <p:extLst>
      <p:ext uri="{BB962C8B-B14F-4D97-AF65-F5344CB8AC3E}">
        <p14:creationId xmlns:p14="http://schemas.microsoft.com/office/powerpoint/2010/main" val="2057269994"/>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9" name="Picture 6" descr="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84" y="0"/>
            <a:ext cx="13052084" cy="9532621"/>
          </a:xfrm>
          <a:prstGeom prst="rect">
            <a:avLst/>
          </a:prstGeom>
          <a:ln w="12700">
            <a:miter lim="400000"/>
          </a:ln>
        </p:spPr>
      </p:pic>
      <p:sp>
        <p:nvSpPr>
          <p:cNvPr id="1090" name="TextBox 8"/>
          <p:cNvSpPr txBox="1"/>
          <p:nvPr/>
        </p:nvSpPr>
        <p:spPr>
          <a:xfrm>
            <a:off x="4132252" y="4055224"/>
            <a:ext cx="4897448"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ctr" defTabSz="584200">
              <a:defRPr b="1">
                <a:latin typeface="Helvetica Neue"/>
                <a:ea typeface="Helvetica Neue"/>
                <a:cs typeface="Helvetica Neue"/>
                <a:sym typeface="Helvetica Neue"/>
              </a:defRPr>
            </a:pPr>
            <a:r>
              <a:rPr sz="2400" dirty="0"/>
              <a:t>Alberta </a:t>
            </a:r>
            <a:endParaRPr sz="2400" dirty="0">
              <a:latin typeface="+mj-lt"/>
              <a:ea typeface="+mj-ea"/>
              <a:cs typeface="+mj-cs"/>
              <a:sym typeface="Helvetica"/>
            </a:endParaRPr>
          </a:p>
          <a:p>
            <a:pPr algn="ctr" defTabSz="584200">
              <a:defRPr b="1">
                <a:solidFill>
                  <a:srgbClr val="FA1F00"/>
                </a:solidFill>
                <a:latin typeface="Helvetica Neue"/>
                <a:ea typeface="Helvetica Neue"/>
                <a:cs typeface="Helvetica Neue"/>
                <a:sym typeface="Helvetica Neue"/>
              </a:defRPr>
            </a:pPr>
            <a:r>
              <a:rPr sz="2400" dirty="0"/>
              <a:t>Genuine Progress Indicators</a:t>
            </a:r>
            <a:endParaRPr sz="2400" dirty="0">
              <a:latin typeface="+mj-lt"/>
              <a:ea typeface="+mj-ea"/>
              <a:cs typeface="+mj-cs"/>
              <a:sym typeface="Helvetica"/>
            </a:endParaRPr>
          </a:p>
          <a:p>
            <a:pPr algn="ctr" defTabSz="584200">
              <a:defRPr b="1">
                <a:latin typeface="Helvetica Neue"/>
                <a:ea typeface="Helvetica Neue"/>
                <a:cs typeface="Helvetica Neue"/>
                <a:sym typeface="Helvetica Neue"/>
              </a:defRPr>
            </a:pPr>
            <a:r>
              <a:rPr sz="2400" dirty="0"/>
              <a:t>5</a:t>
            </a:r>
            <a:r>
              <a:rPr lang="en-US" sz="2400" dirty="0"/>
              <a:t>1</a:t>
            </a:r>
            <a:r>
              <a:rPr sz="2400" dirty="0"/>
              <a:t> Indicators of Well-being</a:t>
            </a:r>
          </a:p>
        </p:txBody>
      </p:sp>
      <p:pic>
        <p:nvPicPr>
          <p:cNvPr id="1091" name="Anielski - Logo 2018.jpg" descr="Anielski - Logo 201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8998" y="8925987"/>
            <a:ext cx="2499312" cy="597059"/>
          </a:xfrm>
          <a:prstGeom prst="rect">
            <a:avLst/>
          </a:prstGeom>
          <a:ln w="12700">
            <a:miter lim="400000"/>
          </a:ln>
        </p:spPr>
      </p:pic>
    </p:spTree>
    <p:extLst>
      <p:ext uri="{BB962C8B-B14F-4D97-AF65-F5344CB8AC3E}">
        <p14:creationId xmlns:p14="http://schemas.microsoft.com/office/powerpoint/2010/main" val="2174965504"/>
      </p:ext>
    </p:extLst>
  </p:cSld>
  <p:clrMapOvr>
    <a:masterClrMapping/>
  </p:clrMapOvr>
  <p:transition spd="med" advTm="15683"/>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conomy of Wellbeing Book cover small size.jpg" descr="Economy of Wellbeing Book cover small size.jpg">
            <a:extLst>
              <a:ext uri="{FF2B5EF4-FFF2-40B4-BE49-F238E27FC236}">
                <a16:creationId xmlns:a16="http://schemas.microsoft.com/office/drawing/2014/main" id="{6D4DBA8C-6E0A-B5A0-9BC6-D22591B339AF}"/>
              </a:ext>
            </a:extLst>
          </p:cNvPr>
          <p:cNvPicPr>
            <a:picLocks noChangeAspect="1"/>
          </p:cNvPicPr>
          <p:nvPr/>
        </p:nvPicPr>
        <p:blipFill>
          <a:blip r:embed="rId2"/>
          <a:stretch>
            <a:fillRect/>
          </a:stretch>
        </p:blipFill>
        <p:spPr>
          <a:xfrm>
            <a:off x="6032193" y="64336"/>
            <a:ext cx="6350953" cy="9257789"/>
          </a:xfrm>
          <a:prstGeom prst="rect">
            <a:avLst/>
          </a:prstGeom>
          <a:ln w="12700">
            <a:miter lim="400000"/>
          </a:ln>
        </p:spPr>
      </p:pic>
      <p:pic>
        <p:nvPicPr>
          <p:cNvPr id="3" name="EconofHappiness~proof2.pdf" descr="EconofHappiness~proof2.pdf">
            <a:extLst>
              <a:ext uri="{FF2B5EF4-FFF2-40B4-BE49-F238E27FC236}">
                <a16:creationId xmlns:a16="http://schemas.microsoft.com/office/drawing/2014/main" id="{5D2A4B1D-BB9F-0E21-45C2-3CD14205832E}"/>
              </a:ext>
            </a:extLst>
          </p:cNvPr>
          <p:cNvPicPr>
            <a:picLocks noChangeAspect="1"/>
          </p:cNvPicPr>
          <p:nvPr/>
        </p:nvPicPr>
        <p:blipFill>
          <a:blip r:embed="rId3"/>
          <a:stretch>
            <a:fillRect/>
          </a:stretch>
        </p:blipFill>
        <p:spPr>
          <a:xfrm>
            <a:off x="-6695818" y="64336"/>
            <a:ext cx="12728011" cy="9004096"/>
          </a:xfrm>
          <a:prstGeom prst="rect">
            <a:avLst/>
          </a:prstGeom>
          <a:ln w="12700">
            <a:miter lim="400000"/>
          </a:ln>
        </p:spPr>
      </p:pic>
    </p:spTree>
    <p:extLst>
      <p:ext uri="{BB962C8B-B14F-4D97-AF65-F5344CB8AC3E}">
        <p14:creationId xmlns:p14="http://schemas.microsoft.com/office/powerpoint/2010/main" val="630683998"/>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1" name="Picture 1" descr="Picture 1"/>
          <p:cNvPicPr>
            <a:picLocks noChangeAspect="1"/>
          </p:cNvPicPr>
          <p:nvPr/>
        </p:nvPicPr>
        <p:blipFill>
          <a:blip r:embed="rId2"/>
          <a:stretch>
            <a:fillRect/>
          </a:stretch>
        </p:blipFill>
        <p:spPr>
          <a:xfrm>
            <a:off x="-213387" y="-723231"/>
            <a:ext cx="14077492" cy="10009646"/>
          </a:xfrm>
          <a:prstGeom prst="rect">
            <a:avLst/>
          </a:prstGeom>
          <a:ln w="12700">
            <a:miter lim="400000"/>
          </a:ln>
        </p:spPr>
      </p:pic>
      <p:sp>
        <p:nvSpPr>
          <p:cNvPr id="2" name="Oval 1">
            <a:extLst>
              <a:ext uri="{FF2B5EF4-FFF2-40B4-BE49-F238E27FC236}">
                <a16:creationId xmlns:a16="http://schemas.microsoft.com/office/drawing/2014/main" id="{3638EB21-C290-67B9-F39E-7BFF3DF5EBE2}"/>
              </a:ext>
            </a:extLst>
          </p:cNvPr>
          <p:cNvSpPr/>
          <p:nvPr/>
        </p:nvSpPr>
        <p:spPr>
          <a:xfrm>
            <a:off x="4696690" y="2105891"/>
            <a:ext cx="1805709" cy="623454"/>
          </a:xfrm>
          <a:prstGeom prst="ellipse">
            <a:avLst/>
          </a:prstGeom>
          <a:solidFill>
            <a:srgbClr val="FFFFFF">
              <a:alpha val="4865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7" name="Image" descr="Image"/>
          <p:cNvPicPr>
            <a:picLocks noChangeAspect="1"/>
          </p:cNvPicPr>
          <p:nvPr/>
        </p:nvPicPr>
        <p:blipFill>
          <a:blip r:embed="rId2"/>
          <a:stretch>
            <a:fillRect/>
          </a:stretch>
        </p:blipFill>
        <p:spPr>
          <a:xfrm>
            <a:off x="919780" y="1427744"/>
            <a:ext cx="10919830" cy="7409308"/>
          </a:xfrm>
          <a:prstGeom prst="rect">
            <a:avLst/>
          </a:prstGeom>
          <a:ln w="12700">
            <a:miter lim="400000"/>
          </a:ln>
        </p:spPr>
      </p:pic>
      <p:pic>
        <p:nvPicPr>
          <p:cNvPr id="678" name="droppedImage.pdf" descr="droppedImage.pd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37200" y="4745378"/>
            <a:ext cx="4343402" cy="2747622"/>
          </a:xfrm>
          <a:prstGeom prst="rect">
            <a:avLst/>
          </a:prstGeom>
          <a:ln w="12700">
            <a:miter lim="400000"/>
          </a:ln>
        </p:spPr>
      </p:pic>
      <p:sp>
        <p:nvSpPr>
          <p:cNvPr id="679" name="US Genuine Progress Index (GPI)"/>
          <p:cNvSpPr/>
          <p:nvPr/>
        </p:nvSpPr>
        <p:spPr>
          <a:xfrm>
            <a:off x="1596956" y="520699"/>
            <a:ext cx="9810888" cy="609601"/>
          </a:xfrm>
          <a:prstGeom prst="rect">
            <a:avLst/>
          </a:prstGeom>
          <a:solidFill>
            <a:srgbClr val="FFFFFF"/>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ctr" defTabSz="584200">
              <a:defRPr sz="3300">
                <a:solidFill>
                  <a:schemeClr val="accent1">
                    <a:lumOff val="-9999"/>
                  </a:schemeClr>
                </a:solidFill>
                <a:latin typeface="Helvetica Light"/>
                <a:ea typeface="Helvetica Light"/>
                <a:cs typeface="Helvetica Light"/>
                <a:sym typeface="Helvetica Light"/>
              </a:defRPr>
            </a:lvl1pPr>
          </a:lstStyle>
          <a:p>
            <a:r>
              <a:rPr dirty="0"/>
              <a:t>Alberta Genuine Progress Index, </a:t>
            </a:r>
            <a:r>
              <a:rPr lang="en-US" dirty="0"/>
              <a:t>1961-</a:t>
            </a:r>
            <a:r>
              <a:rPr dirty="0"/>
              <a:t>20</a:t>
            </a:r>
            <a:r>
              <a:rPr lang="en-US" dirty="0"/>
              <a:t>12</a:t>
            </a:r>
            <a:endParaRPr dirty="0"/>
          </a:p>
        </p:txBody>
      </p:sp>
    </p:spTree>
    <p:extLst>
      <p:ext uri="{BB962C8B-B14F-4D97-AF65-F5344CB8AC3E}">
        <p14:creationId xmlns:p14="http://schemas.microsoft.com/office/powerpoint/2010/main" val="1651077001"/>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US Genuine Progress Index (GPI)"/>
          <p:cNvSpPr/>
          <p:nvPr/>
        </p:nvSpPr>
        <p:spPr>
          <a:xfrm>
            <a:off x="1596956" y="520699"/>
            <a:ext cx="9810888" cy="6096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584200">
              <a:defRPr sz="3300">
                <a:solidFill>
                  <a:schemeClr val="accent1">
                    <a:lumOff val="-9999"/>
                  </a:schemeClr>
                </a:solidFill>
                <a:latin typeface="Helvetica Light"/>
                <a:ea typeface="Helvetica Light"/>
                <a:cs typeface="Helvetica Light"/>
                <a:sym typeface="Helvetica Light"/>
              </a:defRPr>
            </a:lvl1pPr>
          </a:lstStyle>
          <a:p>
            <a:r>
              <a:rPr dirty="0">
                <a:solidFill>
                  <a:schemeClr val="accent3">
                    <a:lumMod val="50000"/>
                  </a:schemeClr>
                </a:solidFill>
              </a:rPr>
              <a:t>Alberta </a:t>
            </a:r>
            <a:r>
              <a:rPr lang="en-US" dirty="0">
                <a:solidFill>
                  <a:schemeClr val="accent3">
                    <a:lumMod val="50000"/>
                  </a:schemeClr>
                </a:solidFill>
              </a:rPr>
              <a:t>Ecological Footprint vs. GDP</a:t>
            </a:r>
            <a:r>
              <a:rPr dirty="0">
                <a:solidFill>
                  <a:schemeClr val="accent3">
                    <a:lumMod val="50000"/>
                  </a:schemeClr>
                </a:solidFill>
              </a:rPr>
              <a:t>, </a:t>
            </a:r>
            <a:r>
              <a:rPr lang="en-US" dirty="0">
                <a:solidFill>
                  <a:schemeClr val="accent3">
                    <a:lumMod val="50000"/>
                  </a:schemeClr>
                </a:solidFill>
              </a:rPr>
              <a:t>1961-</a:t>
            </a:r>
            <a:r>
              <a:rPr dirty="0">
                <a:solidFill>
                  <a:schemeClr val="accent3">
                    <a:lumMod val="50000"/>
                  </a:schemeClr>
                </a:solidFill>
              </a:rPr>
              <a:t>20</a:t>
            </a:r>
            <a:r>
              <a:rPr lang="en-US" dirty="0">
                <a:solidFill>
                  <a:schemeClr val="accent3">
                    <a:lumMod val="50000"/>
                  </a:schemeClr>
                </a:solidFill>
              </a:rPr>
              <a:t>03</a:t>
            </a:r>
            <a:endParaRPr dirty="0">
              <a:solidFill>
                <a:schemeClr val="accent3">
                  <a:lumMod val="50000"/>
                </a:schemeClr>
              </a:solidFill>
            </a:endParaRPr>
          </a:p>
        </p:txBody>
      </p:sp>
      <p:graphicFrame>
        <p:nvGraphicFramePr>
          <p:cNvPr id="2" name="Chart 1">
            <a:extLst>
              <a:ext uri="{FF2B5EF4-FFF2-40B4-BE49-F238E27FC236}">
                <a16:creationId xmlns:a16="http://schemas.microsoft.com/office/drawing/2014/main" id="{95458834-6456-5B41-4335-31FA0C184A1E}"/>
              </a:ext>
            </a:extLst>
          </p:cNvPr>
          <p:cNvGraphicFramePr>
            <a:graphicFrameLocks noGrp="1"/>
          </p:cNvGraphicFramePr>
          <p:nvPr>
            <p:extLst>
              <p:ext uri="{D42A27DB-BD31-4B8C-83A1-F6EECF244321}">
                <p14:modId xmlns:p14="http://schemas.microsoft.com/office/powerpoint/2010/main" val="1418706427"/>
              </p:ext>
            </p:extLst>
          </p:nvPr>
        </p:nvGraphicFramePr>
        <p:xfrm>
          <a:off x="955965" y="1254991"/>
          <a:ext cx="10834254" cy="773660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01719044"/>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Good Health and Well-being"/>
          <p:cNvSpPr txBox="1"/>
          <p:nvPr/>
        </p:nvSpPr>
        <p:spPr>
          <a:xfrm>
            <a:off x="4587316" y="991801"/>
            <a:ext cx="4744889"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27001"/>
                </a:solidFill>
                <a:latin typeface="+mj-lt"/>
                <a:ea typeface="+mj-ea"/>
                <a:cs typeface="+mj-cs"/>
                <a:sym typeface="Helvetica Neue"/>
              </a:defRPr>
            </a:lvl1pPr>
          </a:lstStyle>
          <a:p>
            <a:r>
              <a:rPr sz="2800" dirty="0">
                <a:latin typeface="Avenir Book" panose="02000503020000020003" pitchFamily="2" charset="0"/>
              </a:rPr>
              <a:t>Good Health and Well-being</a:t>
            </a:r>
          </a:p>
        </p:txBody>
      </p:sp>
      <p:pic>
        <p:nvPicPr>
          <p:cNvPr id="177" name="Screenshot 2017-10-22 13.05.14.png" descr="Screenshot 2017-10-22 13.05.1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4844" y="611115"/>
            <a:ext cx="1663702" cy="1676402"/>
          </a:xfrm>
          <a:prstGeom prst="rect">
            <a:avLst/>
          </a:prstGeom>
          <a:ln w="12700">
            <a:miter lim="400000"/>
          </a:ln>
        </p:spPr>
      </p:pic>
      <p:graphicFrame>
        <p:nvGraphicFramePr>
          <p:cNvPr id="178" name="Chart 5"/>
          <p:cNvGraphicFramePr/>
          <p:nvPr/>
        </p:nvGraphicFramePr>
        <p:xfrm>
          <a:off x="1916940" y="2576937"/>
          <a:ext cx="10151813" cy="6183822"/>
        </p:xfrm>
        <a:graphic>
          <a:graphicData uri="http://schemas.openxmlformats.org/drawingml/2006/chart">
            <c:chart xmlns:c="http://schemas.openxmlformats.org/drawingml/2006/chart" xmlns:r="http://schemas.openxmlformats.org/officeDocument/2006/relationships" r:id="rId3"/>
          </a:graphicData>
        </a:graphic>
      </p:graphicFrame>
      <p:sp>
        <p:nvSpPr>
          <p:cNvPr id="179" name="TextBox 6"/>
          <p:cNvSpPr txBox="1"/>
          <p:nvPr/>
        </p:nvSpPr>
        <p:spPr>
          <a:xfrm>
            <a:off x="2319658" y="7923163"/>
            <a:ext cx="9020332" cy="3675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900" b="1">
                <a:latin typeface="+mj-lt"/>
                <a:ea typeface="+mj-ea"/>
                <a:cs typeface="+mj-cs"/>
                <a:sym typeface="Helvetica Neue"/>
              </a:defRPr>
            </a:pPr>
            <a:r>
              <a:t>Source: Cancer statistics are from Statistics Canada CANSIM 103-0204; GDP is from Statistics Canada  Table 384-0038 and 2016 GDP is forecast by Alberta Government </a:t>
            </a:r>
          </a:p>
        </p:txBody>
      </p:sp>
      <p:sp>
        <p:nvSpPr>
          <p:cNvPr id="180" name="Good Health and Well-being"/>
          <p:cNvSpPr txBox="1"/>
          <p:nvPr/>
        </p:nvSpPr>
        <p:spPr>
          <a:xfrm>
            <a:off x="4629700" y="1583068"/>
            <a:ext cx="1131720"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a:solidFill>
                  <a:srgbClr val="FA1F00"/>
                </a:solidFill>
                <a:latin typeface="+mj-lt"/>
                <a:ea typeface="+mj-ea"/>
                <a:cs typeface="+mj-cs"/>
                <a:sym typeface="Helvetica Neue"/>
              </a:defRPr>
            </a:lvl1pPr>
          </a:lstStyle>
          <a:p>
            <a:r>
              <a:rPr sz="2400"/>
              <a:t>Cancer</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Alberta"/>
          <p:cNvSpPr txBox="1"/>
          <p:nvPr/>
        </p:nvSpPr>
        <p:spPr>
          <a:xfrm>
            <a:off x="7658404" y="4436352"/>
            <a:ext cx="1040791" cy="436396"/>
          </a:xfrm>
          <a:prstGeom prst="rect">
            <a:avLst/>
          </a:prstGeom>
          <a:solidFill>
            <a:schemeClr val="accent1"/>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solidFill>
                  <a:srgbClr val="FFFFFF"/>
                </a:solidFill>
              </a:defRPr>
            </a:lvl1pPr>
          </a:lstStyle>
          <a:p>
            <a:r>
              <a:t>Alberta</a:t>
            </a:r>
          </a:p>
        </p:txBody>
      </p:sp>
      <p:sp>
        <p:nvSpPr>
          <p:cNvPr id="222" name="Canada"/>
          <p:cNvSpPr txBox="1"/>
          <p:nvPr/>
        </p:nvSpPr>
        <p:spPr>
          <a:xfrm>
            <a:off x="9298622" y="2823452"/>
            <a:ext cx="1113156" cy="436396"/>
          </a:xfrm>
          <a:prstGeom prst="rect">
            <a:avLst/>
          </a:prstGeom>
          <a:solidFill>
            <a:srgbClr val="EE230C"/>
          </a:solid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2200">
                <a:solidFill>
                  <a:srgbClr val="FFFFFF"/>
                </a:solidFill>
              </a:defRPr>
            </a:lvl1pPr>
          </a:lstStyle>
          <a:p>
            <a:r>
              <a:t>Canada</a:t>
            </a:r>
          </a:p>
        </p:txBody>
      </p:sp>
      <p:pic>
        <p:nvPicPr>
          <p:cNvPr id="223" name="Image" descr="Image"/>
          <p:cNvPicPr>
            <a:picLocks noChangeAspect="1"/>
          </p:cNvPicPr>
          <p:nvPr/>
        </p:nvPicPr>
        <p:blipFill>
          <a:blip r:embed="rId2"/>
          <a:stretch>
            <a:fillRect/>
          </a:stretch>
        </p:blipFill>
        <p:spPr>
          <a:xfrm>
            <a:off x="923421" y="928907"/>
            <a:ext cx="11542551" cy="8365392"/>
          </a:xfrm>
          <a:prstGeom prst="rect">
            <a:avLst/>
          </a:prstGeom>
          <a:ln w="12700">
            <a:miter lim="400000"/>
          </a:ln>
        </p:spPr>
      </p:pic>
      <p:sp>
        <p:nvSpPr>
          <p:cNvPr id="224" name="Alberta Gini Coefficient"/>
          <p:cNvSpPr txBox="1"/>
          <p:nvPr/>
        </p:nvSpPr>
        <p:spPr>
          <a:xfrm>
            <a:off x="7658404" y="3808721"/>
            <a:ext cx="3482341"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004D80"/>
                </a:solidFill>
                <a:latin typeface="+mj-lt"/>
                <a:ea typeface="+mj-ea"/>
                <a:cs typeface="+mj-cs"/>
                <a:sym typeface="Helvetica Neue"/>
              </a:defRPr>
            </a:lvl1pPr>
          </a:lstStyle>
          <a:p>
            <a:r>
              <a:rPr dirty="0"/>
              <a:t>Alberta Gini Coefficient</a:t>
            </a:r>
          </a:p>
        </p:txBody>
      </p:sp>
      <p:sp>
        <p:nvSpPr>
          <p:cNvPr id="225" name="Alberta GDP per capita"/>
          <p:cNvSpPr txBox="1"/>
          <p:nvPr/>
        </p:nvSpPr>
        <p:spPr>
          <a:xfrm>
            <a:off x="4617671" y="2685422"/>
            <a:ext cx="3455213" cy="46106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b="1">
                <a:solidFill>
                  <a:srgbClr val="B51600"/>
                </a:solidFill>
                <a:latin typeface="+mj-lt"/>
                <a:ea typeface="+mj-ea"/>
                <a:cs typeface="+mj-cs"/>
                <a:sym typeface="Helvetica Neue"/>
              </a:defRPr>
            </a:lvl1pPr>
          </a:lstStyle>
          <a:p>
            <a:r>
              <a:rPr dirty="0"/>
              <a:t>Alberta GDP per capita</a:t>
            </a:r>
          </a:p>
        </p:txBody>
      </p:sp>
      <p:sp>
        <p:nvSpPr>
          <p:cNvPr id="228" name="Source: Statistics Canada CANSIM Table 206-0031"/>
          <p:cNvSpPr txBox="1"/>
          <p:nvPr/>
        </p:nvSpPr>
        <p:spPr>
          <a:xfrm>
            <a:off x="2136295" y="9294299"/>
            <a:ext cx="3608986" cy="2751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200">
                <a:latin typeface="+mj-lt"/>
                <a:ea typeface="+mj-ea"/>
                <a:cs typeface="+mj-cs"/>
                <a:sym typeface="Helvetica Neue"/>
              </a:defRPr>
            </a:lvl1pPr>
          </a:lstStyle>
          <a:p>
            <a:r>
              <a:t>Source: Statistics Canada CANSIM Table 206-0031</a:t>
            </a:r>
          </a:p>
        </p:txBody>
      </p:sp>
      <p:sp>
        <p:nvSpPr>
          <p:cNvPr id="11" name="Alberta GDP Index vs. Alberta Genuine Progress Index…">
            <a:extLst>
              <a:ext uri="{FF2B5EF4-FFF2-40B4-BE49-F238E27FC236}">
                <a16:creationId xmlns:a16="http://schemas.microsoft.com/office/drawing/2014/main" id="{BF9792F0-B002-8746-9BD3-694E9AEECEE8}"/>
              </a:ext>
            </a:extLst>
          </p:cNvPr>
          <p:cNvSpPr txBox="1"/>
          <p:nvPr/>
        </p:nvSpPr>
        <p:spPr>
          <a:xfrm>
            <a:off x="4576806" y="194735"/>
            <a:ext cx="4506042" cy="5334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gn="ctr">
              <a:defRPr b="1">
                <a:solidFill>
                  <a:srgbClr val="0433FF"/>
                </a:solidFill>
                <a:latin typeface="+mj-lt"/>
                <a:ea typeface="+mj-ea"/>
                <a:cs typeface="+mj-cs"/>
                <a:sym typeface="Helvetica Neue"/>
              </a:defRPr>
            </a:pPr>
            <a:r>
              <a:rPr sz="2800" dirty="0">
                <a:latin typeface="Avenir Book" panose="02000503020000020003" pitchFamily="2" charset="0"/>
              </a:rPr>
              <a:t>Alberta GDP</a:t>
            </a:r>
            <a:r>
              <a:rPr lang="en-US" sz="2800" dirty="0">
                <a:latin typeface="Avenir Book" panose="02000503020000020003" pitchFamily="2" charset="0"/>
              </a:rPr>
              <a:t> and Inequality</a:t>
            </a:r>
            <a:endParaRPr sz="2800" dirty="0">
              <a:latin typeface="Avenir Book" panose="02000503020000020003" pitchFamily="2" charset="0"/>
            </a:endParaRPr>
          </a:p>
        </p:txBody>
      </p:sp>
    </p:spTree>
    <p:extLst>
      <p:ext uri="{BB962C8B-B14F-4D97-AF65-F5344CB8AC3E}">
        <p14:creationId xmlns:p14="http://schemas.microsoft.com/office/powerpoint/2010/main" val="3312880940"/>
      </p:ext>
    </p:extLst>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Alberta Ecological Footprint per capita"/>
          <p:cNvSpPr txBox="1"/>
          <p:nvPr/>
        </p:nvSpPr>
        <p:spPr>
          <a:xfrm>
            <a:off x="4327392" y="990257"/>
            <a:ext cx="5728412" cy="4610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929000"/>
                </a:solidFill>
                <a:latin typeface="+mj-lt"/>
                <a:ea typeface="+mj-ea"/>
                <a:cs typeface="+mj-cs"/>
                <a:sym typeface="Helvetica Neue"/>
              </a:defRPr>
            </a:lvl1pPr>
          </a:lstStyle>
          <a:p>
            <a:r>
              <a:t>Alberta Ecological Footprint per capita</a:t>
            </a:r>
          </a:p>
        </p:txBody>
      </p:sp>
      <p:sp>
        <p:nvSpPr>
          <p:cNvPr id="242" name="Source: Anielski Management Inc. for Alberta"/>
          <p:cNvSpPr txBox="1"/>
          <p:nvPr/>
        </p:nvSpPr>
        <p:spPr>
          <a:xfrm>
            <a:off x="883920" y="9257571"/>
            <a:ext cx="7490460" cy="4028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000">
                <a:latin typeface="+mj-lt"/>
                <a:ea typeface="+mj-ea"/>
                <a:cs typeface="+mj-cs"/>
                <a:sym typeface="Helvetica Neue"/>
              </a:defRPr>
            </a:pPr>
            <a:r>
              <a:t>Source: Anielski Management Inc. 2011. Alberta Ecological Footprint Report Measuring the Sustainability of Alberta’s Progress</a:t>
            </a:r>
            <a:endParaRPr sz="1200"/>
          </a:p>
          <a:p>
            <a:pPr>
              <a:defRPr sz="1000">
                <a:latin typeface="+mj-lt"/>
                <a:ea typeface="+mj-ea"/>
                <a:cs typeface="+mj-cs"/>
                <a:sym typeface="Helvetica Neue"/>
              </a:defRPr>
            </a:pPr>
            <a:r>
              <a:t>v</a:t>
            </a:r>
          </a:p>
        </p:txBody>
      </p:sp>
      <p:pic>
        <p:nvPicPr>
          <p:cNvPr id="243" name="Screenshot 2017-10-22 14.03.44.png" descr="Screenshot 2017-10-22 14.03.44.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9186" y="414337"/>
            <a:ext cx="1549402" cy="1612901"/>
          </a:xfrm>
          <a:prstGeom prst="rect">
            <a:avLst/>
          </a:prstGeom>
          <a:ln w="12700">
            <a:miter lim="400000"/>
          </a:ln>
        </p:spPr>
      </p:pic>
      <p:pic>
        <p:nvPicPr>
          <p:cNvPr id="244" name="Picture 1" descr="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7185" y="2027238"/>
            <a:ext cx="9477917" cy="7139013"/>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Alberta Ecological Footprint per capita"/>
          <p:cNvSpPr txBox="1"/>
          <p:nvPr/>
        </p:nvSpPr>
        <p:spPr>
          <a:xfrm>
            <a:off x="4327392" y="984826"/>
            <a:ext cx="6194003" cy="47192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929000"/>
                </a:solidFill>
                <a:latin typeface="+mj-lt"/>
                <a:ea typeface="+mj-ea"/>
                <a:cs typeface="+mj-cs"/>
                <a:sym typeface="Helvetica Neue"/>
              </a:defRPr>
            </a:lvl1pPr>
          </a:lstStyle>
          <a:p>
            <a:r>
              <a:rPr sz="2400"/>
              <a:t>Alberta Ecological Footprint per capita</a:t>
            </a:r>
          </a:p>
        </p:txBody>
      </p:sp>
      <p:pic>
        <p:nvPicPr>
          <p:cNvPr id="234" name="Image" descr="Image"/>
          <p:cNvPicPr>
            <a:picLocks noChangeAspect="1"/>
          </p:cNvPicPr>
          <p:nvPr/>
        </p:nvPicPr>
        <p:blipFill>
          <a:blip r:embed="rId2"/>
          <a:stretch>
            <a:fillRect/>
          </a:stretch>
        </p:blipFill>
        <p:spPr>
          <a:xfrm>
            <a:off x="2898377" y="2278609"/>
            <a:ext cx="9791712" cy="7100423"/>
          </a:xfrm>
          <a:prstGeom prst="rect">
            <a:avLst/>
          </a:prstGeom>
          <a:ln w="12700">
            <a:miter lim="400000"/>
          </a:ln>
        </p:spPr>
      </p:pic>
      <p:sp>
        <p:nvSpPr>
          <p:cNvPr id="235" name="Alberta"/>
          <p:cNvSpPr txBox="1"/>
          <p:nvPr/>
        </p:nvSpPr>
        <p:spPr>
          <a:xfrm>
            <a:off x="7962196" y="3966638"/>
            <a:ext cx="1040792" cy="436397"/>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2200">
                <a:solidFill>
                  <a:srgbClr val="FFFFFF"/>
                </a:solidFill>
              </a:defRPr>
            </a:lvl1pPr>
          </a:lstStyle>
          <a:p>
            <a:r>
              <a:t>Alberta</a:t>
            </a:r>
          </a:p>
        </p:txBody>
      </p:sp>
      <p:pic>
        <p:nvPicPr>
          <p:cNvPr id="236" name="Picture 4" descr="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42478" y="450731"/>
            <a:ext cx="1499366" cy="1499366"/>
          </a:xfrm>
          <a:prstGeom prst="rect">
            <a:avLst/>
          </a:prstGeom>
          <a:ln w="12700">
            <a:miter lim="400000"/>
          </a:ln>
        </p:spPr>
      </p:pic>
      <p:sp>
        <p:nvSpPr>
          <p:cNvPr id="237" name="Rectangle 1"/>
          <p:cNvSpPr txBox="1"/>
          <p:nvPr/>
        </p:nvSpPr>
        <p:spPr>
          <a:xfrm>
            <a:off x="3668976" y="7271411"/>
            <a:ext cx="8586440" cy="1196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lvl1pPr>
              <a:defRPr>
                <a:solidFill>
                  <a:srgbClr val="2E7116"/>
                </a:solidFill>
                <a:latin typeface="+mn-lt"/>
                <a:ea typeface="+mn-ea"/>
                <a:cs typeface="+mn-cs"/>
                <a:sym typeface="Helvetica"/>
              </a:defRPr>
            </a:lvl1pPr>
          </a:lstStyle>
          <a:p>
            <a:r>
              <a:t>Alberta’s ecological footprint occupies 28.9 million hectares of land and water or the equivalent of 43.8% of Alberta’s total land base of 66 million hectares.</a:t>
            </a:r>
          </a:p>
        </p:txBody>
      </p:sp>
      <p:sp>
        <p:nvSpPr>
          <p:cNvPr id="238" name="Rectangle 2"/>
          <p:cNvSpPr txBox="1"/>
          <p:nvPr/>
        </p:nvSpPr>
        <p:spPr>
          <a:xfrm>
            <a:off x="99839" y="3350264"/>
            <a:ext cx="3259568" cy="193899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000">
                <a:solidFill>
                  <a:srgbClr val="FA1F00"/>
                </a:solidFill>
                <a:latin typeface="+mn-lt"/>
                <a:ea typeface="+mn-ea"/>
                <a:cs typeface="+mn-cs"/>
                <a:sym typeface="Helvetica"/>
              </a:defRPr>
            </a:pPr>
            <a:r>
              <a:rPr dirty="0"/>
              <a:t>Alberta’s ecological footprint exceeds the average available global biocapacity (1.78</a:t>
            </a:r>
            <a:endParaRPr b="1" dirty="0">
              <a:latin typeface="+mj-lt"/>
              <a:ea typeface="+mj-ea"/>
              <a:cs typeface="+mj-cs"/>
              <a:sym typeface="Helvetica Neue"/>
            </a:endParaRPr>
          </a:p>
          <a:p>
            <a:pPr>
              <a:defRPr sz="2000">
                <a:solidFill>
                  <a:srgbClr val="FA1F00"/>
                </a:solidFill>
                <a:latin typeface="+mn-lt"/>
                <a:ea typeface="+mn-ea"/>
                <a:cs typeface="+mn-cs"/>
                <a:sym typeface="Helvetica"/>
              </a:defRPr>
            </a:pPr>
            <a:r>
              <a:rPr dirty="0" err="1"/>
              <a:t>gha</a:t>
            </a:r>
            <a:r>
              <a:rPr dirty="0"/>
              <a:t>/capita) by almost 5 times.</a:t>
            </a:r>
          </a:p>
        </p:txBody>
      </p:sp>
      <p:sp>
        <p:nvSpPr>
          <p:cNvPr id="239" name="Source: Anielski Management Inc. for Alberta"/>
          <p:cNvSpPr txBox="1"/>
          <p:nvPr/>
        </p:nvSpPr>
        <p:spPr>
          <a:xfrm>
            <a:off x="883920" y="9413725"/>
            <a:ext cx="7490460" cy="4275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defRPr sz="1000">
                <a:latin typeface="+mj-lt"/>
                <a:ea typeface="+mj-ea"/>
                <a:cs typeface="+mj-cs"/>
                <a:sym typeface="Helvetica Neue"/>
              </a:defRPr>
            </a:pPr>
            <a:r>
              <a:t>Source: Anielski Management Inc. 2011. Alberta Ecological Footprint Report Measuring the Sustainability of Alberta’s Progress</a:t>
            </a:r>
            <a:endParaRPr sz="1200"/>
          </a:p>
        </p:txBody>
      </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yellow sunflower with a large center&#10;&#10;Description automatically generated with low confidence">
            <a:extLst>
              <a:ext uri="{FF2B5EF4-FFF2-40B4-BE49-F238E27FC236}">
                <a16:creationId xmlns:a16="http://schemas.microsoft.com/office/drawing/2014/main" id="{814157FE-5FE8-5CAF-2908-F581FC82D484}"/>
              </a:ext>
            </a:extLst>
          </p:cNvPr>
          <p:cNvPicPr>
            <a:picLocks noChangeAspect="1"/>
          </p:cNvPicPr>
          <p:nvPr/>
        </p:nvPicPr>
        <p:blipFill rotWithShape="1">
          <a:blip r:embed="rId2">
            <a:extLst>
              <a:ext uri="{28A0092B-C50C-407E-A947-70E740481C1C}">
                <a14:useLocalDpi xmlns:a14="http://schemas.microsoft.com/office/drawing/2010/main" val="0"/>
              </a:ext>
            </a:extLst>
          </a:blip>
          <a:srcRect t="12822" r="1" b="14054"/>
          <a:stretch/>
        </p:blipFill>
        <p:spPr>
          <a:xfrm>
            <a:off x="20" y="10"/>
            <a:ext cx="13004780" cy="9753590"/>
          </a:xfrm>
          <a:prstGeom prst="rect">
            <a:avLst/>
          </a:prstGeom>
          <a:noFill/>
          <a:effectLst>
            <a:outerShdw blurRad="1270000" dir="5400000" rotWithShape="0">
              <a:srgbClr val="000000">
                <a:alpha val="20000"/>
              </a:srgbClr>
            </a:outerShdw>
          </a:effectLst>
        </p:spPr>
      </p:pic>
      <p:sp>
        <p:nvSpPr>
          <p:cNvPr id="4" name="Shape 140">
            <a:extLst>
              <a:ext uri="{FF2B5EF4-FFF2-40B4-BE49-F238E27FC236}">
                <a16:creationId xmlns:a16="http://schemas.microsoft.com/office/drawing/2014/main" id="{D3A73D3F-D0F3-648B-BF25-6438039662F9}"/>
              </a:ext>
            </a:extLst>
          </p:cNvPr>
          <p:cNvSpPr/>
          <p:nvPr/>
        </p:nvSpPr>
        <p:spPr>
          <a:xfrm>
            <a:off x="4670951" y="4372959"/>
            <a:ext cx="3720606" cy="1007683"/>
          </a:xfrm>
          <a:prstGeom prst="rect">
            <a:avLst/>
          </a:prstGeom>
          <a:noFill/>
          <a:ln w="12700">
            <a:miter lim="400000"/>
          </a:ln>
          <a:extLst>
            <a:ext uri="{C572A759-6A51-4108-AA02-DFA0A04FC94B}">
              <ma14:wrappingTextBoxFlag xmlns="" xmlns:ma14="http://schemas.microsoft.com/office/mac/drawingml/2011/main" val="1"/>
            </a:ext>
          </a:extLst>
        </p:spPr>
        <p:txBody>
          <a:bodyPr wrap="none" lIns="72249" tIns="72249" rIns="72249" bIns="72249" anchor="ctr">
            <a:spAutoFit/>
          </a:bodyPr>
          <a:lstStyle/>
          <a:p>
            <a:pPr lvl="0">
              <a:defRPr sz="1800"/>
            </a:pPr>
            <a:r>
              <a:rPr lang="en-US" sz="2800" dirty="0">
                <a:solidFill>
                  <a:schemeClr val="bg1"/>
                </a:solidFill>
                <a:latin typeface="Avenir Book" panose="02000503020000020003" pitchFamily="2" charset="0"/>
              </a:rPr>
              <a:t>Subjective Well-being</a:t>
            </a:r>
          </a:p>
          <a:p>
            <a:pPr lvl="0">
              <a:defRPr sz="1800"/>
            </a:pPr>
            <a:r>
              <a:rPr lang="en-US" sz="2800" dirty="0">
                <a:solidFill>
                  <a:schemeClr val="bg1"/>
                </a:solidFill>
                <a:latin typeface="Avenir Book" panose="02000503020000020003" pitchFamily="2" charset="0"/>
              </a:rPr>
              <a:t>Needs to be included</a:t>
            </a:r>
            <a:endParaRPr sz="2800" dirty="0">
              <a:solidFill>
                <a:schemeClr val="bg1"/>
              </a:solidFill>
              <a:latin typeface="Avenir Book" panose="02000503020000020003" pitchFamily="2" charset="0"/>
            </a:endParaRPr>
          </a:p>
        </p:txBody>
      </p:sp>
    </p:spTree>
    <p:extLst>
      <p:ext uri="{BB962C8B-B14F-4D97-AF65-F5344CB8AC3E}">
        <p14:creationId xmlns:p14="http://schemas.microsoft.com/office/powerpoint/2010/main" val="1049931773"/>
      </p:ext>
    </p:extLst>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0F574A-9553-9446-9644-966EB3B36A61}"/>
              </a:ext>
            </a:extLst>
          </p:cNvPr>
          <p:cNvPicPr>
            <a:picLocks noChangeAspect="1"/>
          </p:cNvPicPr>
          <p:nvPr/>
        </p:nvPicPr>
        <p:blipFill>
          <a:blip r:embed="rId2"/>
          <a:stretch>
            <a:fillRect/>
          </a:stretch>
        </p:blipFill>
        <p:spPr>
          <a:xfrm>
            <a:off x="428600" y="357254"/>
            <a:ext cx="12791454" cy="9039092"/>
          </a:xfrm>
          <a:prstGeom prst="rect">
            <a:avLst/>
          </a:prstGeom>
        </p:spPr>
      </p:pic>
      <p:sp>
        <p:nvSpPr>
          <p:cNvPr id="5" name="Integrated Five Assets Model">
            <a:extLst>
              <a:ext uri="{FF2B5EF4-FFF2-40B4-BE49-F238E27FC236}">
                <a16:creationId xmlns:a16="http://schemas.microsoft.com/office/drawing/2014/main" id="{36EAB050-F363-904F-8178-03AE8AD608FA}"/>
              </a:ext>
            </a:extLst>
          </p:cNvPr>
          <p:cNvSpPr txBox="1">
            <a:spLocks noGrp="1"/>
          </p:cNvSpPr>
          <p:nvPr>
            <p:ph type="title"/>
          </p:nvPr>
        </p:nvSpPr>
        <p:spPr>
          <a:xfrm>
            <a:off x="3309749" y="108488"/>
            <a:ext cx="10693830" cy="767838"/>
          </a:xfrm>
          <a:prstGeom prst="rect">
            <a:avLst/>
          </a:prstGeom>
        </p:spPr>
        <p:txBody>
          <a:bodyPr>
            <a:normAutofit/>
          </a:bodyPr>
          <a:lstStyle>
            <a:lvl1pPr defTabSz="658344">
              <a:defRPr sz="3600">
                <a:solidFill>
                  <a:srgbClr val="984807"/>
                </a:solidFill>
                <a:uFillTx/>
                <a:latin typeface="Avenir Book"/>
                <a:ea typeface="Avenir Book"/>
                <a:cs typeface="Avenir Book"/>
                <a:sym typeface="Avenir Book"/>
              </a:defRPr>
            </a:lvl1pPr>
          </a:lstStyle>
          <a:p>
            <a:r>
              <a:rPr lang="en-US" b="1" dirty="0">
                <a:solidFill>
                  <a:schemeClr val="accent3">
                    <a:lumMod val="75000"/>
                  </a:schemeClr>
                </a:solidFill>
              </a:rPr>
              <a:t>The Well-being Self-Assessment </a:t>
            </a:r>
            <a:endParaRPr b="1" dirty="0">
              <a:solidFill>
                <a:schemeClr val="accent3">
                  <a:lumMod val="75000"/>
                </a:schemeClr>
              </a:solidFill>
            </a:endParaRPr>
          </a:p>
        </p:txBody>
      </p:sp>
    </p:spTree>
    <p:extLst>
      <p:ext uri="{BB962C8B-B14F-4D97-AF65-F5344CB8AC3E}">
        <p14:creationId xmlns:p14="http://schemas.microsoft.com/office/powerpoint/2010/main" val="1118367655"/>
      </p:ext>
    </p:extLst>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E6128238-23E5-9CB1-897C-EE2DA9BA7579}"/>
              </a:ext>
            </a:extLst>
          </p:cNvPr>
          <p:cNvGraphicFramePr>
            <a:graphicFrameLocks noGrp="1"/>
          </p:cNvGraphicFramePr>
          <p:nvPr>
            <p:extLst>
              <p:ext uri="{D42A27DB-BD31-4B8C-83A1-F6EECF244321}">
                <p14:modId xmlns:p14="http://schemas.microsoft.com/office/powerpoint/2010/main" val="3370594045"/>
              </p:ext>
            </p:extLst>
          </p:nvPr>
        </p:nvGraphicFramePr>
        <p:xfrm>
          <a:off x="51701" y="649108"/>
          <a:ext cx="13525500" cy="10083800"/>
        </p:xfrm>
        <a:graphic>
          <a:graphicData uri="http://schemas.openxmlformats.org/drawingml/2006/chart">
            <c:chart xmlns:c="http://schemas.openxmlformats.org/drawingml/2006/chart" xmlns:r="http://schemas.openxmlformats.org/officeDocument/2006/relationships" r:id="rId2"/>
          </a:graphicData>
        </a:graphic>
      </p:graphicFrame>
      <p:sp>
        <p:nvSpPr>
          <p:cNvPr id="2" name="Shape 140">
            <a:extLst>
              <a:ext uri="{FF2B5EF4-FFF2-40B4-BE49-F238E27FC236}">
                <a16:creationId xmlns:a16="http://schemas.microsoft.com/office/drawing/2014/main" id="{9548E7B6-9BD6-5977-FA89-E7BF358E9482}"/>
              </a:ext>
            </a:extLst>
          </p:cNvPr>
          <p:cNvSpPr/>
          <p:nvPr/>
        </p:nvSpPr>
        <p:spPr>
          <a:xfrm>
            <a:off x="1053059" y="283060"/>
            <a:ext cx="10509324" cy="576796"/>
          </a:xfrm>
          <a:prstGeom prst="rect">
            <a:avLst/>
          </a:prstGeom>
          <a:noFill/>
          <a:ln w="12700">
            <a:miter lim="400000"/>
          </a:ln>
          <a:extLst>
            <a:ext uri="{C572A759-6A51-4108-AA02-DFA0A04FC94B}">
              <ma14:wrappingTextBoxFlag xmlns="" xmlns:ma14="http://schemas.microsoft.com/office/mac/drawingml/2011/main" val="1"/>
            </a:ext>
          </a:extLst>
        </p:spPr>
        <p:txBody>
          <a:bodyPr wrap="none" lIns="72249" tIns="72249" rIns="72249" bIns="72249" anchor="ctr">
            <a:spAutoFit/>
          </a:bodyPr>
          <a:lstStyle/>
          <a:p>
            <a:pPr lvl="0">
              <a:defRPr sz="1800"/>
            </a:pPr>
            <a:r>
              <a:rPr lang="en-US" sz="2800" dirty="0">
                <a:solidFill>
                  <a:srgbClr val="C00000"/>
                </a:solidFill>
                <a:latin typeface="Avenir Book" panose="02000503020000020003" pitchFamily="2" charset="0"/>
              </a:rPr>
              <a:t>Subjective Well-being Surveys to Track Perceptions and Feelings</a:t>
            </a:r>
            <a:endParaRPr sz="2800" dirty="0">
              <a:solidFill>
                <a:srgbClr val="C00000"/>
              </a:solidFill>
              <a:latin typeface="Avenir Book" panose="02000503020000020003" pitchFamily="2" charset="0"/>
            </a:endParaRPr>
          </a:p>
        </p:txBody>
      </p:sp>
      <p:sp>
        <p:nvSpPr>
          <p:cNvPr id="4" name="Rectangle 3">
            <a:extLst>
              <a:ext uri="{FF2B5EF4-FFF2-40B4-BE49-F238E27FC236}">
                <a16:creationId xmlns:a16="http://schemas.microsoft.com/office/drawing/2014/main" id="{883D7E8B-C63F-CFD8-CE48-C45E6780EE98}"/>
              </a:ext>
            </a:extLst>
          </p:cNvPr>
          <p:cNvSpPr/>
          <p:nvPr/>
        </p:nvSpPr>
        <p:spPr>
          <a:xfrm>
            <a:off x="4730444" y="9019962"/>
            <a:ext cx="10024533" cy="355034"/>
          </a:xfrm>
          <a:prstGeom prst="rect">
            <a:avLst/>
          </a:prstGeom>
        </p:spPr>
        <p:txBody>
          <a:bodyPr>
            <a:spAutoFit/>
          </a:bodyPr>
          <a:lstStyle/>
          <a:p>
            <a:pPr>
              <a:defRPr sz="3200" b="1" i="0" u="none" strike="noStrike" kern="1200" baseline="0">
                <a:solidFill>
                  <a:srgbClr val="FF0000"/>
                </a:solidFill>
                <a:latin typeface="+mn-lt"/>
                <a:ea typeface="+mn-ea"/>
                <a:cs typeface="+mn-cs"/>
              </a:defRPr>
            </a:pPr>
            <a:r>
              <a:rPr lang="en-US" sz="1707" b="1" dirty="0" err="1">
                <a:solidFill>
                  <a:srgbClr val="FF0000"/>
                </a:solidFill>
                <a:latin typeface="+mn-lt"/>
                <a:cs typeface="+mn-cs"/>
              </a:rPr>
              <a:t>Opaskwayak</a:t>
            </a:r>
            <a:r>
              <a:rPr lang="en-US" sz="1707" b="1" dirty="0">
                <a:solidFill>
                  <a:srgbClr val="FF0000"/>
                </a:solidFill>
                <a:latin typeface="+mn-lt"/>
                <a:cs typeface="+mn-cs"/>
              </a:rPr>
              <a:t> Cree Nation Well-being Index 2020</a:t>
            </a:r>
          </a:p>
        </p:txBody>
      </p:sp>
      <p:sp>
        <p:nvSpPr>
          <p:cNvPr id="5" name="TextBox 22">
            <a:extLst>
              <a:ext uri="{FF2B5EF4-FFF2-40B4-BE49-F238E27FC236}">
                <a16:creationId xmlns:a16="http://schemas.microsoft.com/office/drawing/2014/main" id="{BCD2DB70-36F5-5DA3-DA60-5F8DB595FCFF}"/>
              </a:ext>
            </a:extLst>
          </p:cNvPr>
          <p:cNvSpPr txBox="1">
            <a:spLocks noChangeArrowheads="1"/>
          </p:cNvSpPr>
          <p:nvPr/>
        </p:nvSpPr>
        <p:spPr bwMode="auto">
          <a:xfrm>
            <a:off x="334750" y="7403962"/>
            <a:ext cx="2465493" cy="1700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r>
              <a:rPr lang="en-US" altLang="en-US" sz="1493" dirty="0">
                <a:solidFill>
                  <a:srgbClr val="C00000"/>
                </a:solidFill>
              </a:rPr>
              <a:t>Changes in well-being perceptions will be measured in annual Well-being Surveys (Census) of the citizens with customized survey questions,</a:t>
            </a:r>
          </a:p>
        </p:txBody>
      </p:sp>
    </p:spTree>
    <p:extLst>
      <p:ext uri="{BB962C8B-B14F-4D97-AF65-F5344CB8AC3E}">
        <p14:creationId xmlns:p14="http://schemas.microsoft.com/office/powerpoint/2010/main" val="398363715"/>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ecology   oikos (household)  logia (knowledge)"/>
          <p:cNvSpPr txBox="1"/>
          <p:nvPr/>
        </p:nvSpPr>
        <p:spPr>
          <a:xfrm>
            <a:off x="1013459" y="4953000"/>
            <a:ext cx="5321301" cy="1524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p>
            <a:pPr defTabSz="457200">
              <a:lnSpc>
                <a:spcPts val="3900"/>
              </a:lnSpc>
              <a:spcBef>
                <a:spcPts val="1700"/>
              </a:spcBef>
              <a:tabLst>
                <a:tab pos="914400" algn="l"/>
                <a:tab pos="1828800" algn="l"/>
                <a:tab pos="2743200" algn="l"/>
                <a:tab pos="3657600" algn="l"/>
                <a:tab pos="4572000" algn="l"/>
                <a:tab pos="5334000" algn="l"/>
              </a:tabLst>
              <a:defRPr sz="3200" b="1">
                <a:solidFill>
                  <a:srgbClr val="3AEF00"/>
                </a:solidFill>
                <a:latin typeface="Optima"/>
                <a:ea typeface="Optima"/>
                <a:cs typeface="Optima"/>
                <a:sym typeface="Optima"/>
              </a:defRPr>
            </a:pPr>
            <a:r>
              <a:t>ecology</a:t>
            </a:r>
            <a:r>
              <a:rPr b="0"/>
              <a:t> </a:t>
            </a:r>
            <a:r>
              <a:rPr sz="2400" b="0" i="1"/>
              <a:t> </a:t>
            </a:r>
            <a:br>
              <a:rPr sz="2400" b="0" i="1">
                <a:solidFill>
                  <a:srgbClr val="006F02"/>
                </a:solidFill>
              </a:rPr>
            </a:br>
            <a:r>
              <a:rPr sz="2000" b="0" i="1">
                <a:solidFill>
                  <a:srgbClr val="FFEC00"/>
                </a:solidFill>
              </a:rPr>
              <a:t>oikos </a:t>
            </a:r>
            <a:r>
              <a:rPr sz="2000" i="1">
                <a:solidFill>
                  <a:srgbClr val="FFEC00"/>
                </a:solidFill>
              </a:rPr>
              <a:t>(</a:t>
            </a:r>
            <a:r>
              <a:rPr sz="2000">
                <a:solidFill>
                  <a:srgbClr val="FFFFFF"/>
                </a:solidFill>
              </a:rPr>
              <a:t>household</a:t>
            </a:r>
            <a:r>
              <a:rPr sz="2000" i="1">
                <a:solidFill>
                  <a:srgbClr val="FFFFFF"/>
                </a:solidFill>
              </a:rPr>
              <a:t>)</a:t>
            </a:r>
            <a:r>
              <a:rPr sz="2000" i="1">
                <a:solidFill>
                  <a:srgbClr val="A8D200"/>
                </a:solidFill>
              </a:rPr>
              <a:t> </a:t>
            </a:r>
            <a:r>
              <a:rPr sz="2000" b="0" i="1">
                <a:solidFill>
                  <a:srgbClr val="FFDF0B"/>
                </a:solidFill>
              </a:rPr>
              <a:t> logia </a:t>
            </a:r>
            <a:r>
              <a:rPr sz="2000" i="1">
                <a:solidFill>
                  <a:srgbClr val="FFDF0B"/>
                </a:solidFill>
              </a:rPr>
              <a:t>(</a:t>
            </a:r>
            <a:r>
              <a:rPr sz="2000">
                <a:solidFill>
                  <a:srgbClr val="FFFFFF"/>
                </a:solidFill>
              </a:rPr>
              <a:t>knowledge)</a:t>
            </a:r>
            <a:endParaRPr sz="2400">
              <a:solidFill>
                <a:srgbClr val="FFFFFF"/>
              </a:solidFill>
            </a:endParaRPr>
          </a:p>
        </p:txBody>
      </p:sp>
      <p:sp>
        <p:nvSpPr>
          <p:cNvPr id="299" name="Shuswap Lake, British Columbia"/>
          <p:cNvSpPr txBox="1"/>
          <p:nvPr/>
        </p:nvSpPr>
        <p:spPr>
          <a:xfrm>
            <a:off x="49192" y="9156700"/>
            <a:ext cx="3098801" cy="3302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defTabSz="457200">
              <a:lnSpc>
                <a:spcPts val="1600"/>
              </a:lnSpc>
              <a:tabLst>
                <a:tab pos="1066800" algn="l"/>
              </a:tabLst>
              <a:defRPr sz="1400">
                <a:solidFill>
                  <a:srgbClr val="00C7FC"/>
                </a:solidFill>
                <a:latin typeface="Chalkboard"/>
                <a:ea typeface="Chalkboard"/>
                <a:cs typeface="Chalkboard"/>
                <a:sym typeface="Chalkboard"/>
              </a:defRPr>
            </a:lvl1pPr>
          </a:lstStyle>
          <a:p>
            <a:r>
              <a:t>Shuswap Lake, British Columbia</a:t>
            </a:r>
          </a:p>
        </p:txBody>
      </p:sp>
      <p:sp>
        <p:nvSpPr>
          <p:cNvPr id="300" name="A renaissance in economics and business"/>
          <p:cNvSpPr txBox="1"/>
          <p:nvPr/>
        </p:nvSpPr>
        <p:spPr>
          <a:xfrm>
            <a:off x="165100" y="-203200"/>
            <a:ext cx="10853420" cy="205740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defTabSz="457200">
              <a:lnSpc>
                <a:spcPts val="4300"/>
              </a:lnSpc>
              <a:tabLst>
                <a:tab pos="1219200" algn="l"/>
              </a:tabLst>
              <a:defRPr>
                <a:solidFill>
                  <a:srgbClr val="4349AA"/>
                </a:solidFill>
                <a:latin typeface="Optima"/>
                <a:ea typeface="Optima"/>
                <a:cs typeface="Optima"/>
                <a:sym typeface="Optima"/>
              </a:defRPr>
            </a:lvl1pPr>
          </a:lstStyle>
          <a:p>
            <a:r>
              <a:t>A renaissance in economics and business</a:t>
            </a:r>
          </a:p>
        </p:txBody>
      </p:sp>
      <p:pic>
        <p:nvPicPr>
          <p:cNvPr id="301" name="P1000086.jpg" descr="P1000086.jpg"/>
          <p:cNvPicPr>
            <a:picLocks noChangeAspect="1"/>
          </p:cNvPicPr>
          <p:nvPr/>
        </p:nvPicPr>
        <p:blipFill>
          <a:blip r:embed="rId2"/>
          <a:stretch>
            <a:fillRect/>
          </a:stretch>
        </p:blipFill>
        <p:spPr>
          <a:xfrm>
            <a:off x="-554568" y="-76200"/>
            <a:ext cx="13868402" cy="10401300"/>
          </a:xfrm>
          <a:prstGeom prst="rect">
            <a:avLst/>
          </a:prstGeom>
          <a:ln w="12700">
            <a:miter lim="400000"/>
          </a:ln>
        </p:spPr>
      </p:pic>
      <p:sp>
        <p:nvSpPr>
          <p:cNvPr id="302" name="economy   oikos (household)  nomia (management)"/>
          <p:cNvSpPr txBox="1"/>
          <p:nvPr/>
        </p:nvSpPr>
        <p:spPr>
          <a:xfrm>
            <a:off x="4017669" y="6604000"/>
            <a:ext cx="3772762" cy="2088777"/>
          </a:xfrm>
          <a:prstGeom prst="rect">
            <a:avLst/>
          </a:prstGeom>
          <a:solidFill>
            <a:srgbClr val="EAE346">
              <a:alpha val="40000"/>
            </a:srgbClr>
          </a:solidFill>
          <a:ln w="12700">
            <a:miter lim="400000"/>
          </a:ln>
          <a:extLst>
            <a:ext uri="{C572A759-6A51-4108-AA02-DFA0A04FC94B}">
              <ma14:wrappingTextBoxFlag xmlns="" xmlns:ma14="http://schemas.microsoft.com/office/mac/drawingml/2011/main" val="1"/>
            </a:ext>
          </a:extLst>
        </p:spPr>
        <p:txBody>
          <a:bodyPr wrap="square" lIns="50800" tIns="50800" rIns="50800" bIns="50800">
            <a:spAutoFit/>
          </a:bodyPr>
          <a:lstStyle/>
          <a:p>
            <a:pPr algn="ctr" defTabSz="457200">
              <a:lnSpc>
                <a:spcPts val="3900"/>
              </a:lnSpc>
              <a:spcBef>
                <a:spcPts val="1700"/>
              </a:spcBef>
              <a:tabLst>
                <a:tab pos="914400" algn="l"/>
                <a:tab pos="1828800" algn="l"/>
                <a:tab pos="2743200" algn="l"/>
                <a:tab pos="3657600" algn="l"/>
                <a:tab pos="4572000" algn="l"/>
                <a:tab pos="5334000" algn="l"/>
              </a:tabLst>
              <a:defRPr sz="3200" b="1">
                <a:solidFill>
                  <a:srgbClr val="001F72"/>
                </a:solidFill>
                <a:latin typeface="Optima"/>
                <a:ea typeface="Optima"/>
                <a:cs typeface="Optima"/>
                <a:sym typeface="Optima"/>
              </a:defRPr>
            </a:pPr>
            <a:r>
              <a:rPr lang="en-US" sz="4400" dirty="0"/>
              <a:t>E</a:t>
            </a:r>
            <a:r>
              <a:rPr sz="4400" dirty="0"/>
              <a:t>conomy</a:t>
            </a:r>
            <a:r>
              <a:rPr sz="4400" b="0" dirty="0"/>
              <a:t> </a:t>
            </a:r>
            <a:r>
              <a:rPr sz="3600" b="0" i="1" dirty="0">
                <a:solidFill>
                  <a:srgbClr val="A8D200"/>
                </a:solidFill>
              </a:rPr>
              <a:t> </a:t>
            </a:r>
            <a:br>
              <a:rPr sz="3600" b="0" i="1" dirty="0">
                <a:solidFill>
                  <a:srgbClr val="A8D200"/>
                </a:solidFill>
              </a:rPr>
            </a:br>
            <a:r>
              <a:rPr sz="3200" b="0" i="1" dirty="0">
                <a:solidFill>
                  <a:srgbClr val="2E073E"/>
                </a:solidFill>
              </a:rPr>
              <a:t>oikos (</a:t>
            </a:r>
            <a:r>
              <a:rPr sz="3200" b="0" dirty="0">
                <a:solidFill>
                  <a:srgbClr val="2E073E"/>
                </a:solidFill>
              </a:rPr>
              <a:t>household</a:t>
            </a:r>
            <a:r>
              <a:rPr sz="3200" b="0" i="1" dirty="0">
                <a:solidFill>
                  <a:srgbClr val="2E073E"/>
                </a:solidFill>
              </a:rPr>
              <a:t>)  </a:t>
            </a:r>
            <a:r>
              <a:rPr sz="3200" b="0" i="1" dirty="0" err="1">
                <a:solidFill>
                  <a:srgbClr val="2E073E"/>
                </a:solidFill>
              </a:rPr>
              <a:t>nomia</a:t>
            </a:r>
            <a:r>
              <a:rPr sz="3200" b="0" i="1" dirty="0">
                <a:solidFill>
                  <a:srgbClr val="2E073E"/>
                </a:solidFill>
              </a:rPr>
              <a:t> (</a:t>
            </a:r>
            <a:r>
              <a:rPr sz="3200" b="0" dirty="0">
                <a:solidFill>
                  <a:srgbClr val="2E073E"/>
                </a:solidFill>
              </a:rPr>
              <a:t>management)</a:t>
            </a:r>
            <a:endParaRPr sz="3600" b="0" dirty="0">
              <a:solidFill>
                <a:srgbClr val="2E073E"/>
              </a:solidFill>
            </a:endParaRPr>
          </a:p>
        </p:txBody>
      </p:sp>
      <p:sp>
        <p:nvSpPr>
          <p:cNvPr id="303" name="Rounded Rectangle"/>
          <p:cNvSpPr/>
          <p:nvPr/>
        </p:nvSpPr>
        <p:spPr>
          <a:xfrm>
            <a:off x="4495800" y="6248400"/>
            <a:ext cx="812800" cy="279400"/>
          </a:xfrm>
          <a:prstGeom prst="roundRect">
            <a:avLst>
              <a:gd name="adj" fmla="val 50000"/>
            </a:avLst>
          </a:prstGeom>
          <a:solidFill>
            <a:srgbClr val="C0C0C0">
              <a:alpha val="90000"/>
            </a:srgbClr>
          </a:solidFill>
          <a:ln w="12700">
            <a:miter lim="400000"/>
          </a:ln>
        </p:spPr>
        <p:txBody>
          <a:bodyPr lIns="38100" tIns="38100" rIns="38100" bIns="38100" anchor="ctr"/>
          <a:lstStyle/>
          <a:p>
            <a:pPr defTabSz="457200">
              <a:lnSpc>
                <a:spcPts val="5000"/>
              </a:lnSpc>
              <a:tabLst>
                <a:tab pos="1066800" algn="l"/>
              </a:tabLst>
              <a:defRPr sz="4200">
                <a:solidFill>
                  <a:srgbClr val="FFFFFF"/>
                </a:solidFill>
                <a:effectLst>
                  <a:outerShdw blurRad="38100" dist="12700" dir="5400000" rotWithShape="0">
                    <a:srgbClr val="000000">
                      <a:alpha val="50000"/>
                    </a:srgbClr>
                  </a:outerShdw>
                </a:effectLst>
                <a:latin typeface="Chalkboard"/>
                <a:ea typeface="Chalkboard"/>
                <a:cs typeface="Chalkboard"/>
                <a:sym typeface="Chalkboard"/>
              </a:defRPr>
            </a:pPr>
            <a:endParaRPr/>
          </a:p>
        </p:txBody>
      </p:sp>
    </p:spTree>
    <p:extLst>
      <p:ext uri="{BB962C8B-B14F-4D97-AF65-F5344CB8AC3E}">
        <p14:creationId xmlns:p14="http://schemas.microsoft.com/office/powerpoint/2010/main" val="2339972029"/>
      </p:ext>
    </p:extLst>
  </p:cSld>
  <p:clrMapOvr>
    <a:masterClrMapping/>
  </p:clrMapOvr>
  <mc:AlternateContent xmlns:mc="http://schemas.openxmlformats.org/markup-compatibility/2006" xmlns:p14="http://schemas.microsoft.com/office/powerpoint/2010/main">
    <mc:Choice Requires="p14">
      <p:transition spd="slow">
        <p:wipe dir="r"/>
      </p:transition>
    </mc:Choice>
    <mc:Fallback xmlns:a14="http://schemas.microsoft.com/office/drawing/2010/main" xmlns:m="http://schemas.openxmlformats.org/officeDocument/2006/math"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7" descr="A drawing of a face&#10;&#10;Description automatically generated">
            <a:extLst>
              <a:ext uri="{FF2B5EF4-FFF2-40B4-BE49-F238E27FC236}">
                <a16:creationId xmlns:a16="http://schemas.microsoft.com/office/drawing/2014/main" id="{7A212207-D8B8-9041-8EC4-87229B66442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26781" y="1024899"/>
            <a:ext cx="1652913" cy="15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le 2">
            <a:extLst>
              <a:ext uri="{FF2B5EF4-FFF2-40B4-BE49-F238E27FC236}">
                <a16:creationId xmlns:a16="http://schemas.microsoft.com/office/drawing/2014/main" id="{5A6C0163-E8D9-4846-BEC2-33FEE03BC31E}"/>
              </a:ext>
            </a:extLst>
          </p:cNvPr>
          <p:cNvGraphicFramePr>
            <a:graphicFrameLocks noGrp="1"/>
          </p:cNvGraphicFramePr>
          <p:nvPr>
            <p:extLst>
              <p:ext uri="{D42A27DB-BD31-4B8C-83A1-F6EECF244321}">
                <p14:modId xmlns:p14="http://schemas.microsoft.com/office/powerpoint/2010/main" val="2771611981"/>
              </p:ext>
            </p:extLst>
          </p:nvPr>
        </p:nvGraphicFramePr>
        <p:xfrm>
          <a:off x="2687884" y="3003675"/>
          <a:ext cx="3260231" cy="1559745"/>
        </p:xfrm>
        <a:graphic>
          <a:graphicData uri="http://schemas.openxmlformats.org/drawingml/2006/table">
            <a:tbl>
              <a:tblPr>
                <a:tableStyleId>{5940675A-B579-460E-94D1-54222C63F5DA}</a:tableStyleId>
              </a:tblPr>
              <a:tblGrid>
                <a:gridCol w="2316712">
                  <a:extLst>
                    <a:ext uri="{9D8B030D-6E8A-4147-A177-3AD203B41FA5}">
                      <a16:colId xmlns:a16="http://schemas.microsoft.com/office/drawing/2014/main" val="20000"/>
                    </a:ext>
                  </a:extLst>
                </a:gridCol>
                <a:gridCol w="943519">
                  <a:extLst>
                    <a:ext uri="{9D8B030D-6E8A-4147-A177-3AD203B41FA5}">
                      <a16:colId xmlns:a16="http://schemas.microsoft.com/office/drawing/2014/main" val="20001"/>
                    </a:ext>
                  </a:extLst>
                </a:gridCol>
              </a:tblGrid>
              <a:tr h="184263">
                <a:tc>
                  <a:txBody>
                    <a:bodyPr/>
                    <a:lstStyle/>
                    <a:p>
                      <a:pPr algn="l" fontAlgn="b"/>
                      <a:r>
                        <a:rPr lang="en-CA" sz="1600" b="1" u="none" strike="noStrike" dirty="0">
                          <a:solidFill>
                            <a:srgbClr val="FF0000"/>
                          </a:solidFill>
                          <a:effectLst/>
                        </a:rPr>
                        <a:t>Spiritual Well-being Index</a:t>
                      </a:r>
                      <a:endParaRPr lang="en-CA" sz="1600" b="1" i="0" u="none" strike="noStrike" dirty="0">
                        <a:solidFill>
                          <a:srgbClr val="FF0000"/>
                        </a:solidFill>
                        <a:effectLst/>
                        <a:latin typeface="Arial" panose="020B0604020202020204" pitchFamily="34" charset="0"/>
                      </a:endParaRPr>
                    </a:p>
                  </a:txBody>
                  <a:tcPr marL="0" marR="0" marT="0" marB="0" anchor="b"/>
                </a:tc>
                <a:tc>
                  <a:txBody>
                    <a:bodyPr/>
                    <a:lstStyle/>
                    <a:p>
                      <a:pPr algn="l" fontAlgn="b"/>
                      <a:r>
                        <a:rPr lang="en-CA" sz="1050" b="1" i="0" u="none" strike="noStrike" dirty="0">
                          <a:solidFill>
                            <a:srgbClr val="000000"/>
                          </a:solidFill>
                          <a:effectLst/>
                          <a:latin typeface="Arial" panose="020B0604020202020204" pitchFamily="34" charset="0"/>
                        </a:rPr>
                        <a:t>            </a:t>
                      </a:r>
                      <a:r>
                        <a:rPr lang="en-CA" sz="1400" b="1" i="0" u="none" strike="noStrike" dirty="0">
                          <a:solidFill>
                            <a:srgbClr val="FF0000"/>
                          </a:solidFill>
                          <a:effectLst/>
                          <a:latin typeface="Arial" panose="020B0604020202020204" pitchFamily="34" charset="0"/>
                        </a:rPr>
                        <a:t>72.2 </a:t>
                      </a:r>
                      <a:endParaRPr lang="en-CA" sz="1050" b="1" i="0" u="none" strike="noStrike" dirty="0">
                        <a:solidFill>
                          <a:srgbClr val="FF0000"/>
                        </a:solidFill>
                        <a:effectLst/>
                        <a:latin typeface="Arial" panose="020B0604020202020204" pitchFamily="34" charset="0"/>
                      </a:endParaRPr>
                    </a:p>
                  </a:txBody>
                  <a:tcPr marL="7146" marR="7146" marT="7145" marB="0" anchor="b"/>
                </a:tc>
                <a:extLst>
                  <a:ext uri="{0D108BD9-81ED-4DB2-BD59-A6C34878D82A}">
                    <a16:rowId xmlns:a16="http://schemas.microsoft.com/office/drawing/2014/main" val="10000"/>
                  </a:ext>
                </a:extLst>
              </a:tr>
              <a:tr h="137213">
                <a:tc>
                  <a:txBody>
                    <a:bodyPr/>
                    <a:lstStyle/>
                    <a:p>
                      <a:pPr lvl="1" algn="l" fontAlgn="b"/>
                      <a:r>
                        <a:rPr lang="en-CA" sz="1000" u="none" strike="noStrike" dirty="0">
                          <a:effectLst/>
                        </a:rPr>
                        <a:t>Happiness</a:t>
                      </a:r>
                      <a:endParaRPr lang="en-CA" sz="100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dirty="0">
                          <a:solidFill>
                            <a:srgbClr val="000000"/>
                          </a:solidFill>
                          <a:effectLst/>
                          <a:latin typeface="Arial" panose="020B0604020202020204" pitchFamily="34" charset="0"/>
                        </a:rPr>
                        <a:t>              7.3 </a:t>
                      </a:r>
                    </a:p>
                  </a:txBody>
                  <a:tcPr marL="7146" marR="7146" marT="7145" marB="0" anchor="b"/>
                </a:tc>
                <a:extLst>
                  <a:ext uri="{0D108BD9-81ED-4DB2-BD59-A6C34878D82A}">
                    <a16:rowId xmlns:a16="http://schemas.microsoft.com/office/drawing/2014/main" val="10001"/>
                  </a:ext>
                </a:extLst>
              </a:tr>
              <a:tr h="148613">
                <a:tc>
                  <a:txBody>
                    <a:bodyPr/>
                    <a:lstStyle/>
                    <a:p>
                      <a:pPr lvl="1" algn="l" fontAlgn="b"/>
                      <a:r>
                        <a:rPr lang="en-CA" sz="1000" u="none" strike="noStrike" dirty="0">
                          <a:effectLst/>
                        </a:rPr>
                        <a:t>Life Satisfaction</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dirty="0">
                          <a:solidFill>
                            <a:srgbClr val="000000"/>
                          </a:solidFill>
                          <a:effectLst/>
                          <a:latin typeface="Arial" panose="020B0604020202020204" pitchFamily="34" charset="0"/>
                        </a:rPr>
                        <a:t>              7.5 </a:t>
                      </a:r>
                    </a:p>
                  </a:txBody>
                  <a:tcPr marL="7146" marR="7146" marT="7145" marB="0" anchor="b"/>
                </a:tc>
                <a:extLst>
                  <a:ext uri="{0D108BD9-81ED-4DB2-BD59-A6C34878D82A}">
                    <a16:rowId xmlns:a16="http://schemas.microsoft.com/office/drawing/2014/main" val="10002"/>
                  </a:ext>
                </a:extLst>
              </a:tr>
              <a:tr h="148613">
                <a:tc>
                  <a:txBody>
                    <a:bodyPr/>
                    <a:lstStyle/>
                    <a:p>
                      <a:pPr lvl="1" algn="l" fontAlgn="b"/>
                      <a:r>
                        <a:rPr lang="en-CA" sz="1000" u="none" strike="noStrike" dirty="0">
                          <a:effectLst/>
                        </a:rPr>
                        <a:t>Hope</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a:solidFill>
                            <a:srgbClr val="000000"/>
                          </a:solidFill>
                          <a:effectLst/>
                          <a:latin typeface="Arial" panose="020B0604020202020204" pitchFamily="34" charset="0"/>
                        </a:rPr>
                        <a:t>              7.1 </a:t>
                      </a:r>
                    </a:p>
                  </a:txBody>
                  <a:tcPr marL="7146" marR="7146" marT="7145" marB="0" anchor="b"/>
                </a:tc>
                <a:extLst>
                  <a:ext uri="{0D108BD9-81ED-4DB2-BD59-A6C34878D82A}">
                    <a16:rowId xmlns:a16="http://schemas.microsoft.com/office/drawing/2014/main" val="10003"/>
                  </a:ext>
                </a:extLst>
              </a:tr>
              <a:tr h="148613">
                <a:tc>
                  <a:txBody>
                    <a:bodyPr/>
                    <a:lstStyle/>
                    <a:p>
                      <a:pPr lvl="1" algn="l" fontAlgn="b"/>
                      <a:r>
                        <a:rPr lang="en-CA" sz="1000" u="none" strike="noStrike" dirty="0">
                          <a:effectLst/>
                        </a:rPr>
                        <a:t>Joy</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a:solidFill>
                            <a:srgbClr val="000000"/>
                          </a:solidFill>
                          <a:effectLst/>
                          <a:latin typeface="Arial" panose="020B0604020202020204" pitchFamily="34" charset="0"/>
                        </a:rPr>
                        <a:t>              7.1 </a:t>
                      </a:r>
                    </a:p>
                  </a:txBody>
                  <a:tcPr marL="7146" marR="7146" marT="7145" marB="0" anchor="b"/>
                </a:tc>
                <a:extLst>
                  <a:ext uri="{0D108BD9-81ED-4DB2-BD59-A6C34878D82A}">
                    <a16:rowId xmlns:a16="http://schemas.microsoft.com/office/drawing/2014/main" val="10004"/>
                  </a:ext>
                </a:extLst>
              </a:tr>
              <a:tr h="148613">
                <a:tc>
                  <a:txBody>
                    <a:bodyPr/>
                    <a:lstStyle/>
                    <a:p>
                      <a:pPr lvl="1" algn="l" fontAlgn="b"/>
                      <a:r>
                        <a:rPr lang="en-CA" sz="1000" u="none" strike="noStrike" dirty="0">
                          <a:effectLst/>
                        </a:rPr>
                        <a:t>Soul peace</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a:solidFill>
                            <a:srgbClr val="000000"/>
                          </a:solidFill>
                          <a:effectLst/>
                          <a:latin typeface="Arial" panose="020B0604020202020204" pitchFamily="34" charset="0"/>
                        </a:rPr>
                        <a:t>              7.0 </a:t>
                      </a:r>
                    </a:p>
                  </a:txBody>
                  <a:tcPr marL="7146" marR="7146" marT="7145" marB="0" anchor="b"/>
                </a:tc>
                <a:extLst>
                  <a:ext uri="{0D108BD9-81ED-4DB2-BD59-A6C34878D82A}">
                    <a16:rowId xmlns:a16="http://schemas.microsoft.com/office/drawing/2014/main" val="10005"/>
                  </a:ext>
                </a:extLst>
              </a:tr>
              <a:tr h="148613">
                <a:tc>
                  <a:txBody>
                    <a:bodyPr/>
                    <a:lstStyle/>
                    <a:p>
                      <a:pPr lvl="1" algn="l" fontAlgn="b"/>
                      <a:r>
                        <a:rPr lang="en-CA" sz="1000" u="none" strike="noStrike" dirty="0">
                          <a:effectLst/>
                        </a:rPr>
                        <a:t>Spiritual well-being</a:t>
                      </a:r>
                      <a:endParaRPr lang="en-CA" sz="1000" b="0" i="0" u="none" strike="noStrike" dirty="0">
                        <a:solidFill>
                          <a:srgbClr val="000000"/>
                        </a:solidFill>
                        <a:effectLst/>
                        <a:latin typeface="Arial" panose="020B0604020202020204" pitchFamily="34" charset="0"/>
                      </a:endParaRPr>
                    </a:p>
                  </a:txBody>
                  <a:tcPr marL="0" marR="0" marT="14290" marB="14290" anchor="b"/>
                </a:tc>
                <a:tc>
                  <a:txBody>
                    <a:bodyPr/>
                    <a:lstStyle/>
                    <a:p>
                      <a:pPr algn="l" fontAlgn="b"/>
                      <a:r>
                        <a:rPr lang="en-CA" sz="1050" b="0" i="0" u="none" strike="noStrike" dirty="0">
                          <a:solidFill>
                            <a:srgbClr val="000000"/>
                          </a:solidFill>
                          <a:effectLst/>
                          <a:latin typeface="Arial" panose="020B0604020202020204" pitchFamily="34" charset="0"/>
                        </a:rPr>
                        <a:t>              7.2 </a:t>
                      </a:r>
                    </a:p>
                  </a:txBody>
                  <a:tcPr marL="7146" marR="7146" marT="7145" marB="0" anchor="b"/>
                </a:tc>
                <a:extLst>
                  <a:ext uri="{0D108BD9-81ED-4DB2-BD59-A6C34878D82A}">
                    <a16:rowId xmlns:a16="http://schemas.microsoft.com/office/drawing/2014/main" val="10006"/>
                  </a:ext>
                </a:extLst>
              </a:tr>
            </a:tbl>
          </a:graphicData>
        </a:graphic>
      </p:graphicFrame>
      <p:graphicFrame>
        <p:nvGraphicFramePr>
          <p:cNvPr id="4" name="Table 3">
            <a:extLst>
              <a:ext uri="{FF2B5EF4-FFF2-40B4-BE49-F238E27FC236}">
                <a16:creationId xmlns:a16="http://schemas.microsoft.com/office/drawing/2014/main" id="{2BACA9E2-55CD-A143-99F0-6C8F57286920}"/>
              </a:ext>
            </a:extLst>
          </p:cNvPr>
          <p:cNvGraphicFramePr>
            <a:graphicFrameLocks noGrp="1"/>
          </p:cNvGraphicFramePr>
          <p:nvPr>
            <p:extLst>
              <p:ext uri="{D42A27DB-BD31-4B8C-83A1-F6EECF244321}">
                <p14:modId xmlns:p14="http://schemas.microsoft.com/office/powerpoint/2010/main" val="537114623"/>
              </p:ext>
            </p:extLst>
          </p:nvPr>
        </p:nvGraphicFramePr>
        <p:xfrm>
          <a:off x="6966373" y="2029742"/>
          <a:ext cx="4404459" cy="3347723"/>
        </p:xfrm>
        <a:graphic>
          <a:graphicData uri="http://schemas.openxmlformats.org/drawingml/2006/table">
            <a:tbl>
              <a:tblPr>
                <a:tableStyleId>{5940675A-B579-460E-94D1-54222C63F5DA}</a:tableStyleId>
              </a:tblPr>
              <a:tblGrid>
                <a:gridCol w="3325571">
                  <a:extLst>
                    <a:ext uri="{9D8B030D-6E8A-4147-A177-3AD203B41FA5}">
                      <a16:colId xmlns:a16="http://schemas.microsoft.com/office/drawing/2014/main" val="20000"/>
                    </a:ext>
                  </a:extLst>
                </a:gridCol>
                <a:gridCol w="1078888">
                  <a:extLst>
                    <a:ext uri="{9D8B030D-6E8A-4147-A177-3AD203B41FA5}">
                      <a16:colId xmlns:a16="http://schemas.microsoft.com/office/drawing/2014/main" val="20001"/>
                    </a:ext>
                  </a:extLst>
                </a:gridCol>
              </a:tblGrid>
              <a:tr h="268492">
                <a:tc>
                  <a:txBody>
                    <a:bodyPr/>
                    <a:lstStyle/>
                    <a:p>
                      <a:pPr algn="l" fontAlgn="b"/>
                      <a:r>
                        <a:rPr lang="en-CA" sz="1600" u="none" strike="noStrike" dirty="0">
                          <a:solidFill>
                            <a:schemeClr val="accent3">
                              <a:lumMod val="75000"/>
                            </a:schemeClr>
                          </a:solidFill>
                          <a:effectLst/>
                        </a:rPr>
                        <a:t>Physical Well-being Index</a:t>
                      </a:r>
                      <a:endParaRPr lang="en-CA" sz="1600" b="1" i="0" u="none" strike="noStrike" dirty="0">
                        <a:solidFill>
                          <a:schemeClr val="accent3">
                            <a:lumMod val="75000"/>
                          </a:schemeClr>
                        </a:solidFill>
                        <a:effectLst/>
                        <a:latin typeface="Arial" panose="020B0604020202020204" pitchFamily="34" charset="0"/>
                      </a:endParaRPr>
                    </a:p>
                  </a:txBody>
                  <a:tcPr marL="0" marR="0" marT="14268" marB="14268" anchor="b"/>
                </a:tc>
                <a:tc>
                  <a:txBody>
                    <a:bodyPr/>
                    <a:lstStyle/>
                    <a:p>
                      <a:pPr algn="l" fontAlgn="b"/>
                      <a:r>
                        <a:rPr lang="en-CA" sz="1000" b="1" i="0" u="none" strike="noStrike" dirty="0">
                          <a:solidFill>
                            <a:srgbClr val="000000"/>
                          </a:solidFill>
                          <a:effectLst/>
                          <a:latin typeface="Arial" panose="020B0604020202020204" pitchFamily="34" charset="0"/>
                        </a:rPr>
                        <a:t>            </a:t>
                      </a:r>
                      <a:r>
                        <a:rPr lang="en-CA" sz="1400" b="1" i="0" u="none" strike="noStrike" dirty="0">
                          <a:solidFill>
                            <a:schemeClr val="accent3">
                              <a:lumMod val="50000"/>
                            </a:schemeClr>
                          </a:solidFill>
                          <a:effectLst/>
                          <a:latin typeface="Arial" panose="020B0604020202020204" pitchFamily="34" charset="0"/>
                        </a:rPr>
                        <a:t>55.0 </a:t>
                      </a:r>
                      <a:endParaRPr lang="en-CA" sz="1000" b="1" i="0" u="none" strike="noStrike" dirty="0">
                        <a:solidFill>
                          <a:schemeClr val="accent3">
                            <a:lumMod val="50000"/>
                          </a:schemeClr>
                        </a:solidFill>
                        <a:effectLst/>
                        <a:latin typeface="Arial" panose="020B0604020202020204" pitchFamily="34" charset="0"/>
                      </a:endParaRPr>
                    </a:p>
                  </a:txBody>
                  <a:tcPr marL="7144" marR="7144" marT="7143" marB="0" anchor="b"/>
                </a:tc>
                <a:extLst>
                  <a:ext uri="{0D108BD9-81ED-4DB2-BD59-A6C34878D82A}">
                    <a16:rowId xmlns:a16="http://schemas.microsoft.com/office/drawing/2014/main" val="10000"/>
                  </a:ext>
                </a:extLst>
              </a:tr>
              <a:tr h="178356">
                <a:tc>
                  <a:txBody>
                    <a:bodyPr/>
                    <a:lstStyle/>
                    <a:p>
                      <a:pPr marL="222250" lvl="1" indent="6350" algn="l" fontAlgn="b">
                        <a:tabLst/>
                      </a:pPr>
                      <a:r>
                        <a:rPr lang="en-CA" sz="1000" u="none" strike="noStrike" dirty="0">
                          <a:effectLst/>
                        </a:rPr>
                        <a:t>Physical health</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6.3 </a:t>
                      </a:r>
                    </a:p>
                  </a:txBody>
                  <a:tcPr marL="7144" marR="7144" marT="7143" marB="0" anchor="b"/>
                </a:tc>
                <a:extLst>
                  <a:ext uri="{0D108BD9-81ED-4DB2-BD59-A6C34878D82A}">
                    <a16:rowId xmlns:a16="http://schemas.microsoft.com/office/drawing/2014/main" val="10001"/>
                  </a:ext>
                </a:extLst>
              </a:tr>
              <a:tr h="178356">
                <a:tc>
                  <a:txBody>
                    <a:bodyPr/>
                    <a:lstStyle/>
                    <a:p>
                      <a:pPr lvl="1" algn="l" fontAlgn="b"/>
                      <a:r>
                        <a:rPr lang="en-CA" sz="1000" u="none" strike="noStrike" dirty="0">
                          <a:effectLst/>
                        </a:rPr>
                        <a:t>Diet and eating habits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5.6 </a:t>
                      </a:r>
                    </a:p>
                  </a:txBody>
                  <a:tcPr marL="7144" marR="7144" marT="7143" marB="0" anchor="b"/>
                </a:tc>
                <a:extLst>
                  <a:ext uri="{0D108BD9-81ED-4DB2-BD59-A6C34878D82A}">
                    <a16:rowId xmlns:a16="http://schemas.microsoft.com/office/drawing/2014/main" val="10002"/>
                  </a:ext>
                </a:extLst>
              </a:tr>
              <a:tr h="178356">
                <a:tc>
                  <a:txBody>
                    <a:bodyPr/>
                    <a:lstStyle/>
                    <a:p>
                      <a:pPr lvl="1" algn="l" fontAlgn="b"/>
                      <a:r>
                        <a:rPr lang="en-CA" sz="1000" u="none" strike="noStrike" dirty="0">
                          <a:effectLst/>
                        </a:rPr>
                        <a:t>Quality of sleep</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6.0 </a:t>
                      </a:r>
                    </a:p>
                  </a:txBody>
                  <a:tcPr marL="7144" marR="7144" marT="7143" marB="0" anchor="b"/>
                </a:tc>
                <a:extLst>
                  <a:ext uri="{0D108BD9-81ED-4DB2-BD59-A6C34878D82A}">
                    <a16:rowId xmlns:a16="http://schemas.microsoft.com/office/drawing/2014/main" val="10003"/>
                  </a:ext>
                </a:extLst>
              </a:tr>
              <a:tr h="178356">
                <a:tc>
                  <a:txBody>
                    <a:bodyPr/>
                    <a:lstStyle/>
                    <a:p>
                      <a:pPr lvl="1" algn="l" fontAlgn="b"/>
                      <a:r>
                        <a:rPr lang="en-CA" sz="1000" u="none" strike="noStrike" dirty="0">
                          <a:effectLst/>
                        </a:rPr>
                        <a:t>Use of traditional medicine</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4.7 </a:t>
                      </a:r>
                    </a:p>
                  </a:txBody>
                  <a:tcPr marL="7144" marR="7144" marT="7143" marB="0" anchor="b"/>
                </a:tc>
                <a:extLst>
                  <a:ext uri="{0D108BD9-81ED-4DB2-BD59-A6C34878D82A}">
                    <a16:rowId xmlns:a16="http://schemas.microsoft.com/office/drawing/2014/main" val="10004"/>
                  </a:ext>
                </a:extLst>
              </a:tr>
              <a:tr h="178356">
                <a:tc>
                  <a:txBody>
                    <a:bodyPr/>
                    <a:lstStyle/>
                    <a:p>
                      <a:pPr lvl="1" algn="l" fontAlgn="b"/>
                      <a:r>
                        <a:rPr lang="en-CA" sz="1000" u="none" strike="noStrike" dirty="0">
                          <a:effectLst/>
                        </a:rPr>
                        <a:t>Financial well-being</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6.3 </a:t>
                      </a:r>
                    </a:p>
                  </a:txBody>
                  <a:tcPr marL="7144" marR="7144" marT="7143" marB="0" anchor="b"/>
                </a:tc>
                <a:extLst>
                  <a:ext uri="{0D108BD9-81ED-4DB2-BD59-A6C34878D82A}">
                    <a16:rowId xmlns:a16="http://schemas.microsoft.com/office/drawing/2014/main" val="10005"/>
                  </a:ext>
                </a:extLst>
              </a:tr>
              <a:tr h="178356">
                <a:tc>
                  <a:txBody>
                    <a:bodyPr/>
                    <a:lstStyle/>
                    <a:p>
                      <a:pPr lvl="1" algn="l" fontAlgn="b"/>
                      <a:r>
                        <a:rPr lang="en-CA" sz="1000" u="none" strike="noStrike" dirty="0">
                          <a:effectLst/>
                        </a:rPr>
                        <a:t>Income meets life needs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5.7 </a:t>
                      </a:r>
                    </a:p>
                  </a:txBody>
                  <a:tcPr marL="7144" marR="7144" marT="7143" marB="0" anchor="b"/>
                </a:tc>
                <a:extLst>
                  <a:ext uri="{0D108BD9-81ED-4DB2-BD59-A6C34878D82A}">
                    <a16:rowId xmlns:a16="http://schemas.microsoft.com/office/drawing/2014/main" val="10006"/>
                  </a:ext>
                </a:extLst>
              </a:tr>
              <a:tr h="178356">
                <a:tc>
                  <a:txBody>
                    <a:bodyPr/>
                    <a:lstStyle/>
                    <a:p>
                      <a:pPr lvl="1" algn="l" fontAlgn="b"/>
                      <a:r>
                        <a:rPr lang="en-CA" sz="1000" u="none" strike="noStrike" dirty="0">
                          <a:effectLst/>
                        </a:rPr>
                        <a:t>Economic conditions at OCN</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6.5 </a:t>
                      </a:r>
                    </a:p>
                  </a:txBody>
                  <a:tcPr marL="7144" marR="7144" marT="7143" marB="0" anchor="b"/>
                </a:tc>
                <a:extLst>
                  <a:ext uri="{0D108BD9-81ED-4DB2-BD59-A6C34878D82A}">
                    <a16:rowId xmlns:a16="http://schemas.microsoft.com/office/drawing/2014/main" val="10007"/>
                  </a:ext>
                </a:extLst>
              </a:tr>
              <a:tr h="178356">
                <a:tc>
                  <a:txBody>
                    <a:bodyPr/>
                    <a:lstStyle/>
                    <a:p>
                      <a:pPr lvl="1" algn="l" fontAlgn="b"/>
                      <a:r>
                        <a:rPr lang="en-CA" sz="1000" u="none" strike="noStrike" dirty="0">
                          <a:effectLst/>
                        </a:rPr>
                        <a:t>Work happiness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6.5 </a:t>
                      </a:r>
                    </a:p>
                  </a:txBody>
                  <a:tcPr marL="7144" marR="7144" marT="7143" marB="0" anchor="b"/>
                </a:tc>
                <a:extLst>
                  <a:ext uri="{0D108BD9-81ED-4DB2-BD59-A6C34878D82A}">
                    <a16:rowId xmlns:a16="http://schemas.microsoft.com/office/drawing/2014/main" val="10008"/>
                  </a:ext>
                </a:extLst>
              </a:tr>
              <a:tr h="178356">
                <a:tc>
                  <a:txBody>
                    <a:bodyPr/>
                    <a:lstStyle/>
                    <a:p>
                      <a:pPr lvl="1" algn="l" fontAlgn="b"/>
                      <a:r>
                        <a:rPr lang="en-CA" sz="1000" u="none" strike="noStrike" dirty="0">
                          <a:effectLst/>
                        </a:rPr>
                        <a:t>Ability to develop personal  skills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6.6 </a:t>
                      </a:r>
                    </a:p>
                  </a:txBody>
                  <a:tcPr marL="7144" marR="7144" marT="7143" marB="0" anchor="b"/>
                </a:tc>
                <a:extLst>
                  <a:ext uri="{0D108BD9-81ED-4DB2-BD59-A6C34878D82A}">
                    <a16:rowId xmlns:a16="http://schemas.microsoft.com/office/drawing/2014/main" val="10009"/>
                  </a:ext>
                </a:extLst>
              </a:tr>
              <a:tr h="275485">
                <a:tc>
                  <a:txBody>
                    <a:bodyPr/>
                    <a:lstStyle/>
                    <a:p>
                      <a:pPr lvl="1" algn="l" fontAlgn="b"/>
                      <a:r>
                        <a:rPr lang="en-CA" sz="1000" u="none" strike="noStrike" dirty="0">
                          <a:effectLst/>
                        </a:rPr>
                        <a:t>Balance of work time and other personal time</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6.4 </a:t>
                      </a:r>
                    </a:p>
                  </a:txBody>
                  <a:tcPr marL="7144" marR="7144" marT="7143" marB="0" anchor="b"/>
                </a:tc>
                <a:extLst>
                  <a:ext uri="{0D108BD9-81ED-4DB2-BD59-A6C34878D82A}">
                    <a16:rowId xmlns:a16="http://schemas.microsoft.com/office/drawing/2014/main" val="10010"/>
                  </a:ext>
                </a:extLst>
              </a:tr>
              <a:tr h="328583">
                <a:tc>
                  <a:txBody>
                    <a:bodyPr/>
                    <a:lstStyle/>
                    <a:p>
                      <a:pPr marL="9525" lvl="1" indent="0" algn="l" fontAlgn="b">
                        <a:tabLst/>
                      </a:pPr>
                      <a:r>
                        <a:rPr lang="en-CA" sz="1000" u="none" strike="noStrike" dirty="0">
                          <a:effectLst/>
                        </a:rPr>
                        <a:t>Satisfaction with access to sports and recreational facilities and activities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3.9 </a:t>
                      </a:r>
                    </a:p>
                  </a:txBody>
                  <a:tcPr marL="7144" marR="7144" marT="7143" marB="0" anchor="b"/>
                </a:tc>
                <a:extLst>
                  <a:ext uri="{0D108BD9-81ED-4DB2-BD59-A6C34878D82A}">
                    <a16:rowId xmlns:a16="http://schemas.microsoft.com/office/drawing/2014/main" val="10011"/>
                  </a:ext>
                </a:extLst>
              </a:tr>
              <a:tr h="328583">
                <a:tc>
                  <a:txBody>
                    <a:bodyPr/>
                    <a:lstStyle/>
                    <a:p>
                      <a:pPr lvl="1" algn="l" fontAlgn="b"/>
                      <a:r>
                        <a:rPr lang="en-CA" sz="1000" u="none" strike="noStrike" dirty="0">
                          <a:effectLst/>
                        </a:rPr>
                        <a:t>Satisfaction with access to arts and cultural opportunities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3.5 </a:t>
                      </a:r>
                    </a:p>
                  </a:txBody>
                  <a:tcPr marL="7144" marR="7144" marT="7143" marB="0" anchor="b"/>
                </a:tc>
                <a:extLst>
                  <a:ext uri="{0D108BD9-81ED-4DB2-BD59-A6C34878D82A}">
                    <a16:rowId xmlns:a16="http://schemas.microsoft.com/office/drawing/2014/main" val="10012"/>
                  </a:ext>
                </a:extLst>
              </a:tr>
              <a:tr h="328583">
                <a:tc>
                  <a:txBody>
                    <a:bodyPr/>
                    <a:lstStyle/>
                    <a:p>
                      <a:pPr lvl="1" algn="l" fontAlgn="b"/>
                      <a:r>
                        <a:rPr lang="en-CA" sz="1000" u="none" strike="noStrike" dirty="0">
                          <a:effectLst/>
                        </a:rPr>
                        <a:t>Satisfaction with access to informal education for skills</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a:solidFill>
                            <a:srgbClr val="000000"/>
                          </a:solidFill>
                          <a:effectLst/>
                          <a:latin typeface="Arial" panose="020B0604020202020204" pitchFamily="34" charset="0"/>
                        </a:rPr>
                        <a:t>              4.4 </a:t>
                      </a:r>
                    </a:p>
                  </a:txBody>
                  <a:tcPr marL="7144" marR="7144" marT="7143" marB="0" anchor="b"/>
                </a:tc>
                <a:extLst>
                  <a:ext uri="{0D108BD9-81ED-4DB2-BD59-A6C34878D82A}">
                    <a16:rowId xmlns:a16="http://schemas.microsoft.com/office/drawing/2014/main" val="10013"/>
                  </a:ext>
                </a:extLst>
              </a:tr>
              <a:tr h="178356">
                <a:tc>
                  <a:txBody>
                    <a:bodyPr/>
                    <a:lstStyle/>
                    <a:p>
                      <a:pPr lvl="1" algn="l" fontAlgn="b"/>
                      <a:r>
                        <a:rPr lang="en-CA" sz="1000" u="none" strike="noStrike" dirty="0">
                          <a:effectLst/>
                        </a:rPr>
                        <a:t>Feeling safe walking alone at night</a:t>
                      </a:r>
                      <a:endParaRPr lang="en-CA" sz="1000" b="0" i="0" u="none" strike="noStrike" dirty="0">
                        <a:solidFill>
                          <a:srgbClr val="000000"/>
                        </a:solidFill>
                        <a:effectLst/>
                        <a:latin typeface="Arial" panose="020B0604020202020204" pitchFamily="34" charset="0"/>
                      </a:endParaRPr>
                    </a:p>
                  </a:txBody>
                  <a:tcPr marL="0" marR="0" marT="14268" marB="14268" anchor="b"/>
                </a:tc>
                <a:tc>
                  <a:txBody>
                    <a:bodyPr/>
                    <a:lstStyle/>
                    <a:p>
                      <a:pPr algn="l" fontAlgn="b"/>
                      <a:r>
                        <a:rPr lang="en-CA" sz="1000" b="0" i="0" u="none" strike="noStrike" dirty="0">
                          <a:solidFill>
                            <a:srgbClr val="000000"/>
                          </a:solidFill>
                          <a:effectLst/>
                          <a:latin typeface="Arial" panose="020B0604020202020204" pitchFamily="34" charset="0"/>
                        </a:rPr>
                        <a:t>              4.7 </a:t>
                      </a:r>
                    </a:p>
                  </a:txBody>
                  <a:tcPr marL="7144" marR="7144" marT="7143" marB="0" anchor="b"/>
                </a:tc>
                <a:extLst>
                  <a:ext uri="{0D108BD9-81ED-4DB2-BD59-A6C34878D82A}">
                    <a16:rowId xmlns:a16="http://schemas.microsoft.com/office/drawing/2014/main" val="10014"/>
                  </a:ext>
                </a:extLst>
              </a:tr>
            </a:tbl>
          </a:graphicData>
        </a:graphic>
      </p:graphicFrame>
      <p:sp>
        <p:nvSpPr>
          <p:cNvPr id="6" name="What adults love about Valleyview">
            <a:extLst>
              <a:ext uri="{FF2B5EF4-FFF2-40B4-BE49-F238E27FC236}">
                <a16:creationId xmlns:a16="http://schemas.microsoft.com/office/drawing/2014/main" id="{9053D8DC-3826-1D45-80E4-3082E06F3231}"/>
              </a:ext>
            </a:extLst>
          </p:cNvPr>
          <p:cNvSpPr/>
          <p:nvPr/>
        </p:nvSpPr>
        <p:spPr>
          <a:xfrm>
            <a:off x="3062366" y="1279672"/>
            <a:ext cx="3724205" cy="1000019"/>
          </a:xfrm>
          <a:prstGeom prst="rect">
            <a:avLst/>
          </a:prstGeom>
          <a:noFill/>
          <a:ln w="12700">
            <a:miter lim="400000"/>
          </a:ln>
        </p:spPr>
        <p:txBody>
          <a:bodyPr lIns="38101" tIns="38101" rIns="38101" bIns="38101" anchor="ctr">
            <a:spAutoFit/>
          </a:bodyPr>
          <a:lstStyle>
            <a:lvl1pPr algn="ctr">
              <a:defRPr sz="2100">
                <a:latin typeface="Avenir Book"/>
                <a:ea typeface="Avenir Book"/>
                <a:cs typeface="Avenir Book"/>
                <a:sym typeface="Avenir Book"/>
              </a:defRPr>
            </a:lvl1pPr>
          </a:lstStyle>
          <a:p>
            <a:pPr>
              <a:defRPr/>
            </a:pPr>
            <a:r>
              <a:rPr lang="en-US" sz="2999" dirty="0">
                <a:solidFill>
                  <a:srgbClr val="C00000"/>
                </a:solidFill>
              </a:rPr>
              <a:t>OCN Well-being Indices</a:t>
            </a:r>
            <a:endParaRPr sz="2999" dirty="0">
              <a:solidFill>
                <a:srgbClr val="C00000"/>
              </a:solidFill>
            </a:endParaRPr>
          </a:p>
        </p:txBody>
      </p:sp>
      <p:sp>
        <p:nvSpPr>
          <p:cNvPr id="5" name="TextBox 4">
            <a:extLst>
              <a:ext uri="{FF2B5EF4-FFF2-40B4-BE49-F238E27FC236}">
                <a16:creationId xmlns:a16="http://schemas.microsoft.com/office/drawing/2014/main" id="{7A3977B2-888F-204C-920C-DCC76F26366E}"/>
              </a:ext>
            </a:extLst>
          </p:cNvPr>
          <p:cNvSpPr txBox="1"/>
          <p:nvPr/>
        </p:nvSpPr>
        <p:spPr>
          <a:xfrm>
            <a:off x="3411103" y="2387459"/>
            <a:ext cx="2712283" cy="33086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spcFirstLastPara="1" wrap="none" lIns="38101" tIns="38101" rIns="38101" bIns="38101" spcCol="38100" anchor="ctr">
            <a:spAutoFit/>
          </a:bodyPr>
          <a:lstStyle/>
          <a:p>
            <a:pPr algn="ctr" defTabSz="438128">
              <a:defRPr/>
            </a:pPr>
            <a:r>
              <a:rPr lang="en-US" sz="825" dirty="0">
                <a:sym typeface="Helvetica Light"/>
              </a:rPr>
              <a:t>Scale is from 1 (worst) to 10 (best) well-being feelings</a:t>
            </a:r>
          </a:p>
          <a:p>
            <a:pPr algn="ctr" defTabSz="438128">
              <a:defRPr/>
            </a:pPr>
            <a:r>
              <a:rPr lang="en-US" sz="825" dirty="0">
                <a:sym typeface="Helvetica Light"/>
              </a:rPr>
              <a:t>Well-being sub-indices are out of 100.0 basis points</a:t>
            </a:r>
          </a:p>
        </p:txBody>
      </p:sp>
      <p:graphicFrame>
        <p:nvGraphicFramePr>
          <p:cNvPr id="2" name="Table 1">
            <a:extLst>
              <a:ext uri="{FF2B5EF4-FFF2-40B4-BE49-F238E27FC236}">
                <a16:creationId xmlns:a16="http://schemas.microsoft.com/office/drawing/2014/main" id="{876E5F4C-6C76-524F-A43D-234B65CE8119}"/>
              </a:ext>
            </a:extLst>
          </p:cNvPr>
          <p:cNvGraphicFramePr>
            <a:graphicFrameLocks noGrp="1"/>
          </p:cNvGraphicFramePr>
          <p:nvPr>
            <p:extLst>
              <p:ext uri="{D42A27DB-BD31-4B8C-83A1-F6EECF244321}">
                <p14:modId xmlns:p14="http://schemas.microsoft.com/office/powerpoint/2010/main" val="1615729353"/>
              </p:ext>
            </p:extLst>
          </p:nvPr>
        </p:nvGraphicFramePr>
        <p:xfrm>
          <a:off x="2687885" y="5148863"/>
          <a:ext cx="3260231" cy="2145020"/>
        </p:xfrm>
        <a:graphic>
          <a:graphicData uri="http://schemas.openxmlformats.org/drawingml/2006/table">
            <a:tbl>
              <a:tblPr>
                <a:tableStyleId>{5940675A-B579-460E-94D1-54222C63F5DA}</a:tableStyleId>
              </a:tblPr>
              <a:tblGrid>
                <a:gridCol w="2316712">
                  <a:extLst>
                    <a:ext uri="{9D8B030D-6E8A-4147-A177-3AD203B41FA5}">
                      <a16:colId xmlns:a16="http://schemas.microsoft.com/office/drawing/2014/main" val="20000"/>
                    </a:ext>
                  </a:extLst>
                </a:gridCol>
                <a:gridCol w="943519">
                  <a:extLst>
                    <a:ext uri="{9D8B030D-6E8A-4147-A177-3AD203B41FA5}">
                      <a16:colId xmlns:a16="http://schemas.microsoft.com/office/drawing/2014/main" val="20001"/>
                    </a:ext>
                  </a:extLst>
                </a:gridCol>
              </a:tblGrid>
              <a:tr h="212809">
                <a:tc>
                  <a:txBody>
                    <a:bodyPr/>
                    <a:lstStyle/>
                    <a:p>
                      <a:pPr algn="l" fontAlgn="b"/>
                      <a:r>
                        <a:rPr lang="en-CA" sz="1600" b="1" u="none" strike="noStrike" dirty="0">
                          <a:solidFill>
                            <a:srgbClr val="7030A0"/>
                          </a:solidFill>
                          <a:effectLst/>
                        </a:rPr>
                        <a:t>Mental Well-being Index</a:t>
                      </a:r>
                      <a:endParaRPr lang="en-CA" sz="1600" b="1" i="0" u="none" strike="noStrike" dirty="0">
                        <a:solidFill>
                          <a:srgbClr val="7030A0"/>
                        </a:solidFill>
                        <a:effectLst/>
                        <a:latin typeface="Arial" panose="020B0604020202020204" pitchFamily="34" charset="0"/>
                      </a:endParaRPr>
                    </a:p>
                  </a:txBody>
                  <a:tcPr marL="0" marR="0" marT="14287" marB="14287" anchor="b"/>
                </a:tc>
                <a:tc>
                  <a:txBody>
                    <a:bodyPr/>
                    <a:lstStyle/>
                    <a:p>
                      <a:pPr algn="l" fontAlgn="b"/>
                      <a:r>
                        <a:rPr lang="en-CA" sz="1000" b="1" i="0" u="none" strike="noStrike" dirty="0">
                          <a:solidFill>
                            <a:srgbClr val="000000"/>
                          </a:solidFill>
                          <a:effectLst/>
                          <a:latin typeface="Arial" panose="020B0604020202020204" pitchFamily="34" charset="0"/>
                        </a:rPr>
                        <a:t>            </a:t>
                      </a:r>
                      <a:r>
                        <a:rPr lang="en-CA" sz="1400" b="1" i="0" u="none" strike="noStrike" dirty="0">
                          <a:solidFill>
                            <a:srgbClr val="7030A0"/>
                          </a:solidFill>
                          <a:effectLst/>
                          <a:latin typeface="Arial" panose="020B0604020202020204" pitchFamily="34" charset="0"/>
                        </a:rPr>
                        <a:t>58.7 </a:t>
                      </a:r>
                      <a:endParaRPr lang="en-CA" sz="1000" b="1" i="0" u="none" strike="noStrike" dirty="0">
                        <a:solidFill>
                          <a:srgbClr val="7030A0"/>
                        </a:solidFill>
                        <a:effectLst/>
                        <a:latin typeface="Arial" panose="020B0604020202020204" pitchFamily="34" charset="0"/>
                      </a:endParaRPr>
                    </a:p>
                  </a:txBody>
                  <a:tcPr marL="7146" marR="7146" marT="7143" marB="0" anchor="b"/>
                </a:tc>
                <a:extLst>
                  <a:ext uri="{0D108BD9-81ED-4DB2-BD59-A6C34878D82A}">
                    <a16:rowId xmlns:a16="http://schemas.microsoft.com/office/drawing/2014/main" val="10000"/>
                  </a:ext>
                </a:extLst>
              </a:tr>
              <a:tr h="148575">
                <a:tc>
                  <a:txBody>
                    <a:bodyPr/>
                    <a:lstStyle/>
                    <a:p>
                      <a:pPr lvl="1" algn="l" fontAlgn="b"/>
                      <a:r>
                        <a:rPr lang="en-CA" sz="1000" u="none" strike="noStrike" dirty="0">
                          <a:effectLst/>
                        </a:rPr>
                        <a:t>Spend time doing things I enjoy</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a:solidFill>
                            <a:srgbClr val="000000"/>
                          </a:solidFill>
                          <a:effectLst/>
                          <a:latin typeface="Arial" panose="020B0604020202020204" pitchFamily="34" charset="0"/>
                        </a:rPr>
                        <a:t>              5.6 </a:t>
                      </a:r>
                    </a:p>
                  </a:txBody>
                  <a:tcPr marL="7146" marR="7146" marT="7143" marB="0" anchor="b"/>
                </a:tc>
                <a:extLst>
                  <a:ext uri="{0D108BD9-81ED-4DB2-BD59-A6C34878D82A}">
                    <a16:rowId xmlns:a16="http://schemas.microsoft.com/office/drawing/2014/main" val="10001"/>
                  </a:ext>
                </a:extLst>
              </a:tr>
              <a:tr h="148575">
                <a:tc>
                  <a:txBody>
                    <a:bodyPr/>
                    <a:lstStyle/>
                    <a:p>
                      <a:pPr lvl="1" algn="l" fontAlgn="b"/>
                      <a:r>
                        <a:rPr lang="en-CA" sz="1000" u="none" strike="noStrike" dirty="0">
                          <a:effectLst/>
                        </a:rPr>
                        <a:t>Feel positive</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a:solidFill>
                            <a:srgbClr val="000000"/>
                          </a:solidFill>
                          <a:effectLst/>
                          <a:latin typeface="Arial" panose="020B0604020202020204" pitchFamily="34" charset="0"/>
                        </a:rPr>
                        <a:t>              5.8 </a:t>
                      </a:r>
                    </a:p>
                  </a:txBody>
                  <a:tcPr marL="7146" marR="7146" marT="7143" marB="0" anchor="b"/>
                </a:tc>
                <a:extLst>
                  <a:ext uri="{0D108BD9-81ED-4DB2-BD59-A6C34878D82A}">
                    <a16:rowId xmlns:a16="http://schemas.microsoft.com/office/drawing/2014/main" val="10002"/>
                  </a:ext>
                </a:extLst>
              </a:tr>
              <a:tr h="148575">
                <a:tc>
                  <a:txBody>
                    <a:bodyPr/>
                    <a:lstStyle/>
                    <a:p>
                      <a:pPr lvl="1" algn="l" fontAlgn="b"/>
                      <a:r>
                        <a:rPr lang="en-CA" sz="1000" u="none" strike="noStrike" dirty="0">
                          <a:effectLst/>
                        </a:rPr>
                        <a:t>Little stress</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4.2 </a:t>
                      </a:r>
                    </a:p>
                  </a:txBody>
                  <a:tcPr marL="7146" marR="7146" marT="7143" marB="0" anchor="b"/>
                </a:tc>
                <a:extLst>
                  <a:ext uri="{0D108BD9-81ED-4DB2-BD59-A6C34878D82A}">
                    <a16:rowId xmlns:a16="http://schemas.microsoft.com/office/drawing/2014/main" val="10003"/>
                  </a:ext>
                </a:extLst>
              </a:tr>
              <a:tr h="148575">
                <a:tc>
                  <a:txBody>
                    <a:bodyPr/>
                    <a:lstStyle/>
                    <a:p>
                      <a:pPr lvl="1" algn="l" fontAlgn="b"/>
                      <a:r>
                        <a:rPr lang="en-CA" sz="1000" u="none" strike="noStrike" dirty="0">
                          <a:effectLst/>
                        </a:rPr>
                        <a:t>Ability to handle life challenges</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5.4 </a:t>
                      </a:r>
                    </a:p>
                  </a:txBody>
                  <a:tcPr marL="7146" marR="7146" marT="7143" marB="0" anchor="b"/>
                </a:tc>
                <a:extLst>
                  <a:ext uri="{0D108BD9-81ED-4DB2-BD59-A6C34878D82A}">
                    <a16:rowId xmlns:a16="http://schemas.microsoft.com/office/drawing/2014/main" val="10004"/>
                  </a:ext>
                </a:extLst>
              </a:tr>
              <a:tr h="148575">
                <a:tc>
                  <a:txBody>
                    <a:bodyPr/>
                    <a:lstStyle/>
                    <a:p>
                      <a:pPr lvl="1" algn="l" fontAlgn="b"/>
                      <a:r>
                        <a:rPr lang="en-CA" sz="1000" u="none" strike="noStrike" dirty="0">
                          <a:effectLst/>
                        </a:rPr>
                        <a:t>Ability to handle day-to-day life demands</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7.1 </a:t>
                      </a:r>
                    </a:p>
                  </a:txBody>
                  <a:tcPr marL="7146" marR="7146" marT="7143" marB="0" anchor="b"/>
                </a:tc>
                <a:extLst>
                  <a:ext uri="{0D108BD9-81ED-4DB2-BD59-A6C34878D82A}">
                    <a16:rowId xmlns:a16="http://schemas.microsoft.com/office/drawing/2014/main" val="10005"/>
                  </a:ext>
                </a:extLst>
              </a:tr>
              <a:tr h="148575">
                <a:tc>
                  <a:txBody>
                    <a:bodyPr/>
                    <a:lstStyle/>
                    <a:p>
                      <a:pPr lvl="1" algn="l" fontAlgn="b"/>
                      <a:r>
                        <a:rPr lang="en-CA" sz="1000" u="none" strike="noStrike" dirty="0">
                          <a:effectLst/>
                        </a:rPr>
                        <a:t>Doing things I enjoy</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6.1 </a:t>
                      </a:r>
                    </a:p>
                  </a:txBody>
                  <a:tcPr marL="7146" marR="7146" marT="7143" marB="0" anchor="b"/>
                </a:tc>
                <a:extLst>
                  <a:ext uri="{0D108BD9-81ED-4DB2-BD59-A6C34878D82A}">
                    <a16:rowId xmlns:a16="http://schemas.microsoft.com/office/drawing/2014/main" val="10006"/>
                  </a:ext>
                </a:extLst>
              </a:tr>
              <a:tr h="148575">
                <a:tc>
                  <a:txBody>
                    <a:bodyPr/>
                    <a:lstStyle/>
                    <a:p>
                      <a:pPr lvl="1" algn="l" fontAlgn="b"/>
                      <a:r>
                        <a:rPr lang="en-CA" sz="1000" u="none" strike="noStrike" dirty="0">
                          <a:effectLst/>
                        </a:rPr>
                        <a:t>Enough energy in life</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5.5 </a:t>
                      </a:r>
                    </a:p>
                  </a:txBody>
                  <a:tcPr marL="7146" marR="7146" marT="7143" marB="0" anchor="b"/>
                </a:tc>
                <a:extLst>
                  <a:ext uri="{0D108BD9-81ED-4DB2-BD59-A6C34878D82A}">
                    <a16:rowId xmlns:a16="http://schemas.microsoft.com/office/drawing/2014/main" val="10007"/>
                  </a:ext>
                </a:extLst>
              </a:tr>
              <a:tr h="148575">
                <a:tc>
                  <a:txBody>
                    <a:bodyPr/>
                    <a:lstStyle/>
                    <a:p>
                      <a:pPr lvl="1" algn="l" fontAlgn="b"/>
                      <a:r>
                        <a:rPr lang="en-CA" sz="1000" u="none" strike="noStrike" dirty="0">
                          <a:effectLst/>
                        </a:rPr>
                        <a:t>Un-loneliness</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6.6 </a:t>
                      </a:r>
                    </a:p>
                  </a:txBody>
                  <a:tcPr marL="7146" marR="7146" marT="7143" marB="0" anchor="b"/>
                </a:tc>
                <a:extLst>
                  <a:ext uri="{0D108BD9-81ED-4DB2-BD59-A6C34878D82A}">
                    <a16:rowId xmlns:a16="http://schemas.microsoft.com/office/drawing/2014/main" val="10008"/>
                  </a:ext>
                </a:extLst>
              </a:tr>
              <a:tr h="148575">
                <a:tc>
                  <a:txBody>
                    <a:bodyPr/>
                    <a:lstStyle/>
                    <a:p>
                      <a:pPr lvl="1" algn="l" fontAlgn="b"/>
                      <a:r>
                        <a:rPr lang="en-CA" sz="1000" u="none" strike="noStrike" dirty="0">
                          <a:effectLst/>
                        </a:rPr>
                        <a:t>Little anxiety</a:t>
                      </a:r>
                      <a:endParaRPr lang="en-CA" sz="1000" b="0" i="0" u="none" strike="noStrike" dirty="0">
                        <a:solidFill>
                          <a:srgbClr val="000000"/>
                        </a:solidFill>
                        <a:effectLst/>
                        <a:latin typeface="Arial" panose="020B0604020202020204" pitchFamily="34" charset="0"/>
                      </a:endParaRPr>
                    </a:p>
                  </a:txBody>
                  <a:tcPr marL="0" marR="0" marT="14287" marB="14287" anchor="b"/>
                </a:tc>
                <a:tc>
                  <a:txBody>
                    <a:bodyPr/>
                    <a:lstStyle/>
                    <a:p>
                      <a:pPr algn="l" fontAlgn="b"/>
                      <a:r>
                        <a:rPr lang="en-CA" sz="1000" b="0" i="0" u="none" strike="noStrike" dirty="0">
                          <a:solidFill>
                            <a:srgbClr val="000000"/>
                          </a:solidFill>
                          <a:effectLst/>
                          <a:latin typeface="Arial" panose="020B0604020202020204" pitchFamily="34" charset="0"/>
                        </a:rPr>
                        <a:t>              6.6 </a:t>
                      </a:r>
                    </a:p>
                  </a:txBody>
                  <a:tcPr marL="7146" marR="7146" marT="7143" marB="0" anchor="b"/>
                </a:tc>
                <a:extLst>
                  <a:ext uri="{0D108BD9-81ED-4DB2-BD59-A6C34878D82A}">
                    <a16:rowId xmlns:a16="http://schemas.microsoft.com/office/drawing/2014/main" val="10009"/>
                  </a:ext>
                </a:extLst>
              </a:tr>
            </a:tbl>
          </a:graphicData>
        </a:graphic>
      </p:graphicFrame>
      <p:graphicFrame>
        <p:nvGraphicFramePr>
          <p:cNvPr id="7" name="Table 6">
            <a:extLst>
              <a:ext uri="{FF2B5EF4-FFF2-40B4-BE49-F238E27FC236}">
                <a16:creationId xmlns:a16="http://schemas.microsoft.com/office/drawing/2014/main" id="{3C3FBAA4-075B-1D41-96D3-BF3BA27D1057}"/>
              </a:ext>
            </a:extLst>
          </p:cNvPr>
          <p:cNvGraphicFramePr>
            <a:graphicFrameLocks noGrp="1"/>
          </p:cNvGraphicFramePr>
          <p:nvPr>
            <p:extLst>
              <p:ext uri="{D42A27DB-BD31-4B8C-83A1-F6EECF244321}">
                <p14:modId xmlns:p14="http://schemas.microsoft.com/office/powerpoint/2010/main" val="3834746974"/>
              </p:ext>
            </p:extLst>
          </p:nvPr>
        </p:nvGraphicFramePr>
        <p:xfrm>
          <a:off x="6966373" y="5749929"/>
          <a:ext cx="4727188" cy="2422916"/>
        </p:xfrm>
        <a:graphic>
          <a:graphicData uri="http://schemas.openxmlformats.org/drawingml/2006/table">
            <a:tbl>
              <a:tblPr>
                <a:tableStyleId>{5940675A-B579-460E-94D1-54222C63F5DA}</a:tableStyleId>
              </a:tblPr>
              <a:tblGrid>
                <a:gridCol w="3569246">
                  <a:extLst>
                    <a:ext uri="{9D8B030D-6E8A-4147-A177-3AD203B41FA5}">
                      <a16:colId xmlns:a16="http://schemas.microsoft.com/office/drawing/2014/main" val="20000"/>
                    </a:ext>
                  </a:extLst>
                </a:gridCol>
                <a:gridCol w="1157942">
                  <a:extLst>
                    <a:ext uri="{9D8B030D-6E8A-4147-A177-3AD203B41FA5}">
                      <a16:colId xmlns:a16="http://schemas.microsoft.com/office/drawing/2014/main" val="20001"/>
                    </a:ext>
                  </a:extLst>
                </a:gridCol>
              </a:tblGrid>
              <a:tr h="212774">
                <a:tc>
                  <a:txBody>
                    <a:bodyPr/>
                    <a:lstStyle/>
                    <a:p>
                      <a:pPr algn="l" fontAlgn="b"/>
                      <a:r>
                        <a:rPr lang="en-CA" sz="1800" u="none" strike="noStrike" dirty="0">
                          <a:solidFill>
                            <a:schemeClr val="accent2">
                              <a:lumMod val="75000"/>
                            </a:schemeClr>
                          </a:solidFill>
                          <a:effectLst/>
                        </a:rPr>
                        <a:t>Emotional Well-being Index</a:t>
                      </a:r>
                      <a:endParaRPr lang="en-CA" sz="1800" b="1" i="0" u="none" strike="noStrike" dirty="0">
                        <a:solidFill>
                          <a:schemeClr val="accent2">
                            <a:lumMod val="75000"/>
                          </a:schemeClr>
                        </a:solidFill>
                        <a:effectLst/>
                        <a:latin typeface="Arial" panose="020B0604020202020204" pitchFamily="34" charset="0"/>
                      </a:endParaRPr>
                    </a:p>
                  </a:txBody>
                  <a:tcPr marL="0" marR="0" marT="14270" marB="14270" anchor="b"/>
                </a:tc>
                <a:tc>
                  <a:txBody>
                    <a:bodyPr/>
                    <a:lstStyle/>
                    <a:p>
                      <a:pPr algn="l" fontAlgn="b"/>
                      <a:r>
                        <a:rPr lang="en-CA" sz="1050" b="1" i="0" u="none" strike="noStrike" dirty="0">
                          <a:solidFill>
                            <a:srgbClr val="000000"/>
                          </a:solidFill>
                          <a:effectLst/>
                          <a:latin typeface="Arial" panose="020B0604020202020204" pitchFamily="34" charset="0"/>
                        </a:rPr>
                        <a:t>            </a:t>
                      </a:r>
                      <a:r>
                        <a:rPr lang="en-CA" sz="1600" b="1" i="0" u="none" strike="noStrike" dirty="0">
                          <a:solidFill>
                            <a:schemeClr val="accent2">
                              <a:lumMod val="75000"/>
                            </a:schemeClr>
                          </a:solidFill>
                          <a:effectLst/>
                          <a:latin typeface="Arial" panose="020B0604020202020204" pitchFamily="34" charset="0"/>
                        </a:rPr>
                        <a:t>55.4 </a:t>
                      </a:r>
                    </a:p>
                  </a:txBody>
                  <a:tcPr marL="7144" marR="7144" marT="7144" marB="0" anchor="b"/>
                </a:tc>
                <a:extLst>
                  <a:ext uri="{0D108BD9-81ED-4DB2-BD59-A6C34878D82A}">
                    <a16:rowId xmlns:a16="http://schemas.microsoft.com/office/drawing/2014/main" val="10000"/>
                  </a:ext>
                </a:extLst>
              </a:tr>
              <a:tr h="155430">
                <a:tc>
                  <a:txBody>
                    <a:bodyPr/>
                    <a:lstStyle/>
                    <a:p>
                      <a:pPr lvl="1" algn="l" fontAlgn="b"/>
                      <a:r>
                        <a:rPr lang="en-CA" sz="1050" u="none" strike="noStrike" dirty="0">
                          <a:effectLst/>
                        </a:rPr>
                        <a:t>Belonging to community</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6.3 </a:t>
                      </a:r>
                    </a:p>
                  </a:txBody>
                  <a:tcPr marL="7144" marR="7144" marT="7144" marB="0" anchor="b"/>
                </a:tc>
                <a:extLst>
                  <a:ext uri="{0D108BD9-81ED-4DB2-BD59-A6C34878D82A}">
                    <a16:rowId xmlns:a16="http://schemas.microsoft.com/office/drawing/2014/main" val="10001"/>
                  </a:ext>
                </a:extLst>
              </a:tr>
              <a:tr h="155430">
                <a:tc>
                  <a:txBody>
                    <a:bodyPr/>
                    <a:lstStyle/>
                    <a:p>
                      <a:pPr lvl="1" algn="l" fontAlgn="b"/>
                      <a:r>
                        <a:rPr lang="en-CA" sz="1050" u="none" strike="noStrike" dirty="0">
                          <a:effectLst/>
                        </a:rPr>
                        <a:t>Trust of the community</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4.6 </a:t>
                      </a:r>
                    </a:p>
                  </a:txBody>
                  <a:tcPr marL="7144" marR="7144" marT="7144" marB="0" anchor="b"/>
                </a:tc>
                <a:extLst>
                  <a:ext uri="{0D108BD9-81ED-4DB2-BD59-A6C34878D82A}">
                    <a16:rowId xmlns:a16="http://schemas.microsoft.com/office/drawing/2014/main" val="10002"/>
                  </a:ext>
                </a:extLst>
              </a:tr>
              <a:tr h="155430">
                <a:tc>
                  <a:txBody>
                    <a:bodyPr/>
                    <a:lstStyle/>
                    <a:p>
                      <a:pPr lvl="1" algn="l" fontAlgn="b"/>
                      <a:r>
                        <a:rPr lang="en-CA" sz="1050" u="none" strike="noStrike" dirty="0">
                          <a:effectLst/>
                        </a:rPr>
                        <a:t>Relationship with immediate family</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7.0 </a:t>
                      </a:r>
                    </a:p>
                  </a:txBody>
                  <a:tcPr marL="7144" marR="7144" marT="7144" marB="0" anchor="b"/>
                </a:tc>
                <a:extLst>
                  <a:ext uri="{0D108BD9-81ED-4DB2-BD59-A6C34878D82A}">
                    <a16:rowId xmlns:a16="http://schemas.microsoft.com/office/drawing/2014/main" val="10003"/>
                  </a:ext>
                </a:extLst>
              </a:tr>
              <a:tr h="155430">
                <a:tc>
                  <a:txBody>
                    <a:bodyPr/>
                    <a:lstStyle/>
                    <a:p>
                      <a:pPr lvl="1" algn="l" fontAlgn="b"/>
                      <a:r>
                        <a:rPr lang="en-CA" sz="1050" u="none" strike="noStrike" dirty="0">
                          <a:effectLst/>
                        </a:rPr>
                        <a:t>Relationship with extended family</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5.8 </a:t>
                      </a:r>
                    </a:p>
                  </a:txBody>
                  <a:tcPr marL="7144" marR="7144" marT="7144" marB="0" anchor="b"/>
                </a:tc>
                <a:extLst>
                  <a:ext uri="{0D108BD9-81ED-4DB2-BD59-A6C34878D82A}">
                    <a16:rowId xmlns:a16="http://schemas.microsoft.com/office/drawing/2014/main" val="10004"/>
                  </a:ext>
                </a:extLst>
              </a:tr>
              <a:tr h="155430">
                <a:tc>
                  <a:txBody>
                    <a:bodyPr/>
                    <a:lstStyle/>
                    <a:p>
                      <a:pPr lvl="1" algn="l" fontAlgn="b"/>
                      <a:r>
                        <a:rPr lang="en-CA" sz="1050" u="none" strike="noStrike" dirty="0">
                          <a:effectLst/>
                        </a:rPr>
                        <a:t>Relationship with friends</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5.9 </a:t>
                      </a:r>
                    </a:p>
                  </a:txBody>
                  <a:tcPr marL="7144" marR="7144" marT="7144" marB="0" anchor="b"/>
                </a:tc>
                <a:extLst>
                  <a:ext uri="{0D108BD9-81ED-4DB2-BD59-A6C34878D82A}">
                    <a16:rowId xmlns:a16="http://schemas.microsoft.com/office/drawing/2014/main" val="10005"/>
                  </a:ext>
                </a:extLst>
              </a:tr>
              <a:tr h="155430">
                <a:tc>
                  <a:txBody>
                    <a:bodyPr/>
                    <a:lstStyle/>
                    <a:p>
                      <a:pPr lvl="1" algn="l" fontAlgn="b"/>
                      <a:r>
                        <a:rPr lang="en-CA" sz="1050" u="none" strike="noStrike" dirty="0">
                          <a:effectLst/>
                        </a:rPr>
                        <a:t>Relationship with neighbours</a:t>
                      </a:r>
                      <a:endParaRPr lang="en-CA" sz="1050" b="0" i="0" u="none" strike="noStrike" dirty="0">
                        <a:solidFill>
                          <a:srgbClr val="000000"/>
                        </a:solidFill>
                        <a:effectLst/>
                        <a:latin typeface="Arial" panose="020B0604020202020204" pitchFamily="34" charset="0"/>
                      </a:endParaRPr>
                    </a:p>
                  </a:txBody>
                  <a:tcPr marL="0" marR="0" marT="14270" marB="14270" anchor="b"/>
                </a:tc>
                <a:tc>
                  <a:txBody>
                    <a:bodyPr/>
                    <a:lstStyle/>
                    <a:p>
                      <a:pPr algn="l" fontAlgn="b"/>
                      <a:r>
                        <a:rPr lang="en-CA" sz="1050" b="0" i="0" u="none" strike="noStrike">
                          <a:solidFill>
                            <a:srgbClr val="000000"/>
                          </a:solidFill>
                          <a:effectLst/>
                          <a:latin typeface="Arial" panose="020B0604020202020204" pitchFamily="34" charset="0"/>
                        </a:rPr>
                        <a:t>              4.4 </a:t>
                      </a:r>
                    </a:p>
                  </a:txBody>
                  <a:tcPr marL="7144" marR="7144" marT="7144" marB="0" anchor="b"/>
                </a:tc>
                <a:extLst>
                  <a:ext uri="{0D108BD9-81ED-4DB2-BD59-A6C34878D82A}">
                    <a16:rowId xmlns:a16="http://schemas.microsoft.com/office/drawing/2014/main" val="10006"/>
                  </a:ext>
                </a:extLst>
              </a:tr>
              <a:tr h="155430">
                <a:tc>
                  <a:txBody>
                    <a:bodyPr/>
                    <a:lstStyle/>
                    <a:p>
                      <a:pPr lvl="1" algn="l" fontAlgn="b"/>
                      <a:r>
                        <a:rPr lang="en-CA" sz="1050" u="none" strike="noStrike" dirty="0">
                          <a:effectLst/>
                        </a:rPr>
                        <a:t>Trust of work colleagues</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a:solidFill>
                            <a:srgbClr val="000000"/>
                          </a:solidFill>
                          <a:effectLst/>
                          <a:latin typeface="Arial" panose="020B0604020202020204" pitchFamily="34" charset="0"/>
                        </a:rPr>
                        <a:t>              4.8 </a:t>
                      </a:r>
                    </a:p>
                  </a:txBody>
                  <a:tcPr marL="7144" marR="7144" marT="7144" marB="0" anchor="b"/>
                </a:tc>
                <a:extLst>
                  <a:ext uri="{0D108BD9-81ED-4DB2-BD59-A6C34878D82A}">
                    <a16:rowId xmlns:a16="http://schemas.microsoft.com/office/drawing/2014/main" val="10007"/>
                  </a:ext>
                </a:extLst>
              </a:tr>
              <a:tr h="155430">
                <a:tc>
                  <a:txBody>
                    <a:bodyPr/>
                    <a:lstStyle/>
                    <a:p>
                      <a:pPr lvl="1" algn="l" fontAlgn="b"/>
                      <a:r>
                        <a:rPr lang="en-CA" sz="1050" u="none" strike="noStrike" dirty="0">
                          <a:effectLst/>
                        </a:rPr>
                        <a:t>Trust of local businesses</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dirty="0">
                          <a:solidFill>
                            <a:srgbClr val="000000"/>
                          </a:solidFill>
                          <a:effectLst/>
                          <a:latin typeface="Arial" panose="020B0604020202020204" pitchFamily="34" charset="0"/>
                        </a:rPr>
                        <a:t>              4.7 </a:t>
                      </a:r>
                    </a:p>
                  </a:txBody>
                  <a:tcPr marL="7144" marR="7144" marT="7144" marB="0" anchor="b"/>
                </a:tc>
                <a:extLst>
                  <a:ext uri="{0D108BD9-81ED-4DB2-BD59-A6C34878D82A}">
                    <a16:rowId xmlns:a16="http://schemas.microsoft.com/office/drawing/2014/main" val="10008"/>
                  </a:ext>
                </a:extLst>
              </a:tr>
              <a:tr h="155430">
                <a:tc>
                  <a:txBody>
                    <a:bodyPr/>
                    <a:lstStyle/>
                    <a:p>
                      <a:pPr lvl="1" algn="l" fontAlgn="b"/>
                      <a:r>
                        <a:rPr lang="en-CA" sz="1050" u="none" strike="noStrike" dirty="0">
                          <a:effectLst/>
                        </a:rPr>
                        <a:t>Trust of Chief and Council</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a:solidFill>
                            <a:srgbClr val="000000"/>
                          </a:solidFill>
                          <a:effectLst/>
                          <a:latin typeface="Arial" panose="020B0604020202020204" pitchFamily="34" charset="0"/>
                        </a:rPr>
                        <a:t>              4.8 </a:t>
                      </a:r>
                    </a:p>
                  </a:txBody>
                  <a:tcPr marL="7144" marR="7144" marT="7144" marB="0" anchor="b"/>
                </a:tc>
                <a:extLst>
                  <a:ext uri="{0D108BD9-81ED-4DB2-BD59-A6C34878D82A}">
                    <a16:rowId xmlns:a16="http://schemas.microsoft.com/office/drawing/2014/main" val="10009"/>
                  </a:ext>
                </a:extLst>
              </a:tr>
              <a:tr h="165968">
                <a:tc>
                  <a:txBody>
                    <a:bodyPr/>
                    <a:lstStyle/>
                    <a:p>
                      <a:pPr lvl="1" algn="l" fontAlgn="b"/>
                      <a:r>
                        <a:rPr lang="en-CA" sz="1050" u="none" strike="noStrike" dirty="0">
                          <a:effectLst/>
                        </a:rPr>
                        <a:t>Feeling about quality of the natural environment</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dirty="0">
                          <a:solidFill>
                            <a:srgbClr val="000000"/>
                          </a:solidFill>
                          <a:effectLst/>
                          <a:latin typeface="Arial" panose="020B0604020202020204" pitchFamily="34" charset="0"/>
                        </a:rPr>
                        <a:t>              6.7 </a:t>
                      </a:r>
                    </a:p>
                  </a:txBody>
                  <a:tcPr marL="7144" marR="7144" marT="7144" marB="0" anchor="b"/>
                </a:tc>
                <a:extLst>
                  <a:ext uri="{0D108BD9-81ED-4DB2-BD59-A6C34878D82A}">
                    <a16:rowId xmlns:a16="http://schemas.microsoft.com/office/drawing/2014/main" val="10010"/>
                  </a:ext>
                </a:extLst>
              </a:tr>
              <a:tr h="248747">
                <a:tc>
                  <a:txBody>
                    <a:bodyPr/>
                    <a:lstStyle/>
                    <a:p>
                      <a:pPr marL="9525" lvl="1" indent="0" algn="l" fontAlgn="b">
                        <a:tabLst/>
                      </a:pPr>
                      <a:r>
                        <a:rPr lang="en-CA" sz="1050" u="none" strike="noStrike" dirty="0">
                          <a:effectLst/>
                        </a:rPr>
                        <a:t>Interaction with the natural environment and traditional territory</a:t>
                      </a:r>
                      <a:endParaRPr lang="en-CA" sz="1050" b="0" i="0" u="none" strike="noStrike" dirty="0">
                        <a:solidFill>
                          <a:srgbClr val="000000"/>
                        </a:solidFill>
                        <a:effectLst/>
                        <a:latin typeface="Arial" panose="020B0604020202020204" pitchFamily="34" charset="0"/>
                      </a:endParaRPr>
                    </a:p>
                  </a:txBody>
                  <a:tcPr marL="0" marR="0" marT="0" marB="0" anchor="b"/>
                </a:tc>
                <a:tc>
                  <a:txBody>
                    <a:bodyPr/>
                    <a:lstStyle/>
                    <a:p>
                      <a:pPr algn="l" fontAlgn="b"/>
                      <a:r>
                        <a:rPr lang="en-CA" sz="1050" b="0" i="0" u="none" strike="noStrike" dirty="0">
                          <a:solidFill>
                            <a:srgbClr val="000000"/>
                          </a:solidFill>
                          <a:effectLst/>
                          <a:latin typeface="Arial" panose="020B0604020202020204" pitchFamily="34" charset="0"/>
                        </a:rPr>
                        <a:t>              5.8 </a:t>
                      </a:r>
                    </a:p>
                  </a:txBody>
                  <a:tcPr marL="7144" marR="7144" marT="7144" marB="0" anchor="b"/>
                </a:tc>
                <a:extLst>
                  <a:ext uri="{0D108BD9-81ED-4DB2-BD59-A6C34878D82A}">
                    <a16:rowId xmlns:a16="http://schemas.microsoft.com/office/drawing/2014/main" val="10011"/>
                  </a:ext>
                </a:extLst>
              </a:tr>
            </a:tbl>
          </a:graphicData>
        </a:graphic>
      </p:graphicFrame>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sky, outdoor, tree, palm&#10;&#10;Description automatically generated">
            <a:extLst>
              <a:ext uri="{FF2B5EF4-FFF2-40B4-BE49-F238E27FC236}">
                <a16:creationId xmlns:a16="http://schemas.microsoft.com/office/drawing/2014/main" id="{5CABEB16-7900-8EB2-7013-9F83049AD75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40809" y="96838"/>
            <a:ext cx="11923182" cy="8942387"/>
          </a:xfrm>
          <a:prstGeom prst="rect">
            <a:avLst/>
          </a:prstGeom>
          <a:noFill/>
          <a:effectLst>
            <a:outerShdw blurRad="1270000" dir="5400000" rotWithShape="0">
              <a:srgbClr val="000000">
                <a:alpha val="20000"/>
              </a:srgbClr>
            </a:outerShdw>
          </a:effectLst>
        </p:spPr>
      </p:pic>
      <p:sp>
        <p:nvSpPr>
          <p:cNvPr id="6" name="TextBox 5">
            <a:extLst>
              <a:ext uri="{FF2B5EF4-FFF2-40B4-BE49-F238E27FC236}">
                <a16:creationId xmlns:a16="http://schemas.microsoft.com/office/drawing/2014/main" id="{A109A39C-7C8A-F220-50AC-313C1A5CC88E}"/>
              </a:ext>
            </a:extLst>
          </p:cNvPr>
          <p:cNvSpPr txBox="1"/>
          <p:nvPr/>
        </p:nvSpPr>
        <p:spPr>
          <a:xfrm>
            <a:off x="5680038" y="9277173"/>
            <a:ext cx="6400800"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solidFill>
                  <a:schemeClr val="bg1"/>
                </a:solidFill>
                <a:latin typeface="Avenir Book" panose="02000503020000020003" pitchFamily="2" charset="0"/>
              </a:rPr>
              <a:t>US</a:t>
            </a:r>
            <a:r>
              <a:rPr kumimoji="0" lang="en-US" sz="2400" b="0" i="0" u="none" strike="noStrike" cap="none" spc="0" normalizeH="0" baseline="0" dirty="0">
                <a:ln>
                  <a:noFill/>
                </a:ln>
                <a:solidFill>
                  <a:schemeClr val="bg1"/>
                </a:solidFill>
                <a:effectLst/>
                <a:uFillTx/>
                <a:latin typeface="Avenir Book" panose="02000503020000020003" pitchFamily="2" charset="0"/>
                <a:sym typeface="Chalkboard"/>
              </a:rPr>
              <a:t> Genuine Progress Index 1950-2003</a:t>
            </a:r>
          </a:p>
        </p:txBody>
      </p:sp>
    </p:spTree>
    <p:extLst>
      <p:ext uri="{BB962C8B-B14F-4D97-AF65-F5344CB8AC3E}">
        <p14:creationId xmlns:p14="http://schemas.microsoft.com/office/powerpoint/2010/main" val="3327502380"/>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2" name="Image" descr="Image"/>
          <p:cNvPicPr>
            <a:picLocks noChangeAspect="1"/>
          </p:cNvPicPr>
          <p:nvPr/>
        </p:nvPicPr>
        <p:blipFill>
          <a:blip r:embed="rId2"/>
          <a:stretch>
            <a:fillRect/>
          </a:stretch>
        </p:blipFill>
        <p:spPr>
          <a:xfrm>
            <a:off x="553563" y="436559"/>
            <a:ext cx="12253274" cy="8880482"/>
          </a:xfrm>
          <a:prstGeom prst="rect">
            <a:avLst/>
          </a:prstGeom>
          <a:ln w="12700">
            <a:miter lim="400000"/>
          </a:ln>
        </p:spPr>
      </p:pic>
      <p:sp>
        <p:nvSpPr>
          <p:cNvPr id="663" name="US Genuine Progress Index (GPI)"/>
          <p:cNvSpPr/>
          <p:nvPr/>
        </p:nvSpPr>
        <p:spPr>
          <a:xfrm>
            <a:off x="1482656" y="812799"/>
            <a:ext cx="10039488" cy="609601"/>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ctr" defTabSz="584200">
              <a:defRPr sz="3300">
                <a:latin typeface="Helvetica Light"/>
                <a:ea typeface="Helvetica Light"/>
                <a:cs typeface="Helvetica Light"/>
                <a:sym typeface="Helvetica Light"/>
              </a:defRPr>
            </a:lvl1pPr>
          </a:lstStyle>
          <a:p>
            <a:r>
              <a:t>US Genuine Progress Index (GPI)</a:t>
            </a:r>
          </a:p>
        </p:txBody>
      </p:sp>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 name="droppedImage.pdf" descr="droppedImage.pdf"/>
          <p:cNvPicPr>
            <a:picLocks noChangeAspect="1"/>
          </p:cNvPicPr>
          <p:nvPr/>
        </p:nvPicPr>
        <p:blipFill>
          <a:blip r:embed="rId2"/>
          <a:stretch>
            <a:fillRect/>
          </a:stretch>
        </p:blipFill>
        <p:spPr>
          <a:xfrm>
            <a:off x="527872" y="264189"/>
            <a:ext cx="12306300" cy="9225222"/>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A3099-E150-2CDC-FD91-640DA6A2576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E2A17BEA-4F70-F5B6-D475-EDCDF0F0812F}"/>
              </a:ext>
            </a:extLst>
          </p:cNvPr>
          <p:cNvSpPr>
            <a:spLocks noGrp="1"/>
          </p:cNvSpPr>
          <p:nvPr>
            <p:ph type="body" sz="half" idx="1"/>
          </p:nvPr>
        </p:nvSpPr>
        <p:spPr/>
        <p:txBody>
          <a:bodyPr/>
          <a:lstStyle/>
          <a:p>
            <a:endParaRPr lang="en-US" dirty="0"/>
          </a:p>
        </p:txBody>
      </p:sp>
      <p:pic>
        <p:nvPicPr>
          <p:cNvPr id="5" name="Picture 4" descr="A group of skiers pose for a photo&#10;&#10;Description automatically generated with medium confidence">
            <a:extLst>
              <a:ext uri="{FF2B5EF4-FFF2-40B4-BE49-F238E27FC236}">
                <a16:creationId xmlns:a16="http://schemas.microsoft.com/office/drawing/2014/main" id="{BCC6849F-6502-4B5A-0713-59E55BA1C8C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38269" cy="8692179"/>
          </a:xfrm>
          <a:prstGeom prst="rect">
            <a:avLst/>
          </a:prstGeom>
        </p:spPr>
      </p:pic>
      <p:sp>
        <p:nvSpPr>
          <p:cNvPr id="6" name="The Canadian Index of Well-being">
            <a:extLst>
              <a:ext uri="{FF2B5EF4-FFF2-40B4-BE49-F238E27FC236}">
                <a16:creationId xmlns:a16="http://schemas.microsoft.com/office/drawing/2014/main" id="{A47BD267-8626-1A06-B6F0-24B1CC3C99FC}"/>
              </a:ext>
            </a:extLst>
          </p:cNvPr>
          <p:cNvSpPr txBox="1"/>
          <p:nvPr/>
        </p:nvSpPr>
        <p:spPr>
          <a:xfrm>
            <a:off x="2572003" y="8763896"/>
            <a:ext cx="7860793"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chemeClr val="accent6">
                    <a:satOff val="-34371"/>
                    <a:lumOff val="-13098"/>
                  </a:schemeClr>
                </a:solidFill>
                <a:latin typeface="Avenir Book"/>
                <a:ea typeface="Avenir Book"/>
                <a:cs typeface="Avenir Book"/>
                <a:sym typeface="Avenir Book"/>
              </a:defRPr>
            </a:lvl1pPr>
          </a:lstStyle>
          <a:p>
            <a:r>
              <a:rPr dirty="0"/>
              <a:t>The Canadian Index of Well-being</a:t>
            </a:r>
          </a:p>
        </p:txBody>
      </p:sp>
    </p:spTree>
    <p:extLst>
      <p:ext uri="{BB962C8B-B14F-4D97-AF65-F5344CB8AC3E}">
        <p14:creationId xmlns:p14="http://schemas.microsoft.com/office/powerpoint/2010/main" val="2219448143"/>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droppedImage.pdf" descr="droppedImage.pdf"/>
          <p:cNvPicPr>
            <a:picLocks noChangeAspect="1"/>
          </p:cNvPicPr>
          <p:nvPr/>
        </p:nvPicPr>
        <p:blipFill>
          <a:blip r:embed="rId2"/>
          <a:stretch>
            <a:fillRect/>
          </a:stretch>
        </p:blipFill>
        <p:spPr>
          <a:xfrm>
            <a:off x="493479" y="1587499"/>
            <a:ext cx="12574823" cy="8559801"/>
          </a:xfrm>
          <a:prstGeom prst="rect">
            <a:avLst/>
          </a:prstGeom>
          <a:ln w="12700">
            <a:miter lim="400000"/>
          </a:ln>
        </p:spPr>
      </p:pic>
      <p:sp>
        <p:nvSpPr>
          <p:cNvPr id="425" name="Eight Domains of Well-being…"/>
          <p:cNvSpPr txBox="1"/>
          <p:nvPr/>
        </p:nvSpPr>
        <p:spPr>
          <a:xfrm>
            <a:off x="1583495" y="298093"/>
            <a:ext cx="10394790" cy="1087477"/>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ctr">
              <a:defRPr sz="3800">
                <a:solidFill>
                  <a:srgbClr val="B51A00"/>
                </a:solidFill>
                <a:latin typeface="Optima"/>
                <a:ea typeface="Optima"/>
                <a:cs typeface="Optima"/>
                <a:sym typeface="Optima"/>
              </a:defRPr>
            </a:pPr>
            <a:r>
              <a:rPr lang="en-CA" sz="3200" dirty="0">
                <a:latin typeface="Avenir Book" panose="02000503020000020003" pitchFamily="2" charset="0"/>
              </a:rPr>
              <a:t>the Canadian Index of Wellbeing (CIW) </a:t>
            </a:r>
            <a:r>
              <a:rPr sz="3200" dirty="0">
                <a:latin typeface="Avenir Book" panose="02000503020000020003" pitchFamily="2" charset="0"/>
              </a:rPr>
              <a:t>Eight Domains of Well-being</a:t>
            </a:r>
            <a:r>
              <a:rPr lang="en-US" sz="3200" dirty="0">
                <a:latin typeface="Avenir Book" panose="02000503020000020003" pitchFamily="2" charset="0"/>
              </a:rPr>
              <a:t> – 64 Indicators</a:t>
            </a:r>
            <a:endParaRPr sz="3200" dirty="0">
              <a:latin typeface="Avenir Book" panose="02000503020000020003" pitchFamily="2" charset="0"/>
            </a:endParaRPr>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 name="Image" descr="Image"/>
          <p:cNvPicPr>
            <a:picLocks noChangeAspect="1"/>
          </p:cNvPicPr>
          <p:nvPr/>
        </p:nvPicPr>
        <p:blipFill>
          <a:blip r:embed="rId2"/>
          <a:stretch>
            <a:fillRect/>
          </a:stretch>
        </p:blipFill>
        <p:spPr>
          <a:xfrm>
            <a:off x="1828800" y="1192743"/>
            <a:ext cx="9575800" cy="7556501"/>
          </a:xfrm>
          <a:prstGeom prst="rect">
            <a:avLst/>
          </a:prstGeom>
          <a:ln w="12700">
            <a:miter lim="400000"/>
          </a:ln>
        </p:spPr>
      </p:pic>
      <p:sp>
        <p:nvSpPr>
          <p:cNvPr id="675" name="The Canadian Index of Well-being"/>
          <p:cNvSpPr txBox="1"/>
          <p:nvPr/>
        </p:nvSpPr>
        <p:spPr>
          <a:xfrm>
            <a:off x="2314101" y="215900"/>
            <a:ext cx="7860793" cy="8001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4000">
                <a:solidFill>
                  <a:schemeClr val="accent6">
                    <a:satOff val="-34371"/>
                    <a:lumOff val="-13098"/>
                  </a:schemeClr>
                </a:solidFill>
                <a:latin typeface="Avenir Book"/>
                <a:ea typeface="Avenir Book"/>
                <a:cs typeface="Avenir Book"/>
                <a:sym typeface="Avenir Book"/>
              </a:defRPr>
            </a:lvl1pPr>
          </a:lstStyle>
          <a:p>
            <a:r>
              <a:rPr dirty="0"/>
              <a:t>The Canadian Index of Well-being</a:t>
            </a:r>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8D5629F-4F73-174E-B1E8-D591D9DD0485}"/>
              </a:ext>
            </a:extLst>
          </p:cNvPr>
          <p:cNvSpPr>
            <a:spLocks noGrp="1"/>
          </p:cNvSpPr>
          <p:nvPr>
            <p:ph type="sldNum" sz="quarter" idx="12"/>
          </p:nvPr>
        </p:nvSpPr>
        <p:spPr>
          <a:xfrm>
            <a:off x="6457950" y="6356351"/>
            <a:ext cx="20574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0EEEF78-9D98-1249-83A9-B35F339E7FA5}" type="slidenum">
              <a:rPr lang="en-US" smtClean="0"/>
              <a:pPr/>
              <a:t>67</a:t>
            </a:fld>
            <a:endParaRPr lang="en-US"/>
          </a:p>
        </p:txBody>
      </p:sp>
      <p:sp>
        <p:nvSpPr>
          <p:cNvPr id="2" name="Title 1">
            <a:extLst>
              <a:ext uri="{FF2B5EF4-FFF2-40B4-BE49-F238E27FC236}">
                <a16:creationId xmlns:a16="http://schemas.microsoft.com/office/drawing/2014/main" id="{18213674-7027-F8F3-6038-E98D04A2FE6C}"/>
              </a:ext>
            </a:extLst>
          </p:cNvPr>
          <p:cNvSpPr txBox="1">
            <a:spLocks/>
          </p:cNvSpPr>
          <p:nvPr/>
        </p:nvSpPr>
        <p:spPr>
          <a:xfrm>
            <a:off x="1355465" y="0"/>
            <a:ext cx="11123406" cy="1165013"/>
          </a:xfrm>
          <a:prstGeom prst="rect">
            <a:avLst/>
          </a:prstGeom>
        </p:spPr>
        <p:txBody>
          <a:bodyPr vert="horz" lIns="130048" tIns="65024" rIns="130048" bIns="65024"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44" b="1" dirty="0">
                <a:solidFill>
                  <a:srgbClr val="FF0000"/>
                </a:solidFill>
              </a:rPr>
              <a:t>Finance Canada National Quality of Life Framework</a:t>
            </a:r>
          </a:p>
        </p:txBody>
      </p:sp>
      <p:pic>
        <p:nvPicPr>
          <p:cNvPr id="5" name="Picture 4">
            <a:extLst>
              <a:ext uri="{FF2B5EF4-FFF2-40B4-BE49-F238E27FC236}">
                <a16:creationId xmlns:a16="http://schemas.microsoft.com/office/drawing/2014/main" id="{63063314-2978-EB45-B398-DBEA80DCD62F}"/>
              </a:ext>
            </a:extLst>
          </p:cNvPr>
          <p:cNvPicPr>
            <a:picLocks noChangeAspect="1"/>
          </p:cNvPicPr>
          <p:nvPr/>
        </p:nvPicPr>
        <p:blipFill>
          <a:blip r:embed="rId2"/>
          <a:stretch>
            <a:fillRect/>
          </a:stretch>
        </p:blipFill>
        <p:spPr>
          <a:xfrm>
            <a:off x="95067" y="1487838"/>
            <a:ext cx="12909733" cy="7206712"/>
          </a:xfrm>
          <a:prstGeom prst="rect">
            <a:avLst/>
          </a:prstGeom>
        </p:spPr>
      </p:pic>
    </p:spTree>
    <p:extLst>
      <p:ext uri="{BB962C8B-B14F-4D97-AF65-F5344CB8AC3E}">
        <p14:creationId xmlns:p14="http://schemas.microsoft.com/office/powerpoint/2010/main" val="1788233317"/>
      </p:ext>
    </p:extLst>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File-HaaValley.tiff" descr="File-HaaValley.tiff">
            <a:extLst>
              <a:ext uri="{FF2B5EF4-FFF2-40B4-BE49-F238E27FC236}">
                <a16:creationId xmlns:a16="http://schemas.microsoft.com/office/drawing/2014/main" id="{EFCF7B62-D59A-D7A7-689F-5329F1F29FA6}"/>
              </a:ext>
            </a:extLst>
          </p:cNvPr>
          <p:cNvPicPr>
            <a:picLocks noChangeAspect="1"/>
          </p:cNvPicPr>
          <p:nvPr/>
        </p:nvPicPr>
        <p:blipFill>
          <a:blip r:embed="rId2"/>
          <a:stretch>
            <a:fillRect/>
          </a:stretch>
        </p:blipFill>
        <p:spPr>
          <a:xfrm>
            <a:off x="0" y="0"/>
            <a:ext cx="13240174" cy="9753600"/>
          </a:xfrm>
          <a:prstGeom prst="rect">
            <a:avLst/>
          </a:prstGeom>
          <a:ln w="12700">
            <a:miter lim="400000"/>
          </a:ln>
        </p:spPr>
      </p:pic>
      <p:sp>
        <p:nvSpPr>
          <p:cNvPr id="5" name="Jigme Khesar Namgyel Wangchuck  the fifth Dragon King of Bhutan">
            <a:extLst>
              <a:ext uri="{FF2B5EF4-FFF2-40B4-BE49-F238E27FC236}">
                <a16:creationId xmlns:a16="http://schemas.microsoft.com/office/drawing/2014/main" id="{4759D5EF-8627-E59A-4C01-BDEBF15D4FB3}"/>
              </a:ext>
            </a:extLst>
          </p:cNvPr>
          <p:cNvSpPr txBox="1"/>
          <p:nvPr/>
        </p:nvSpPr>
        <p:spPr>
          <a:xfrm>
            <a:off x="1912165" y="6787950"/>
            <a:ext cx="4378573" cy="6198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nSpc>
                <a:spcPts val="2100"/>
              </a:lnSpc>
              <a:spcBef>
                <a:spcPts val="3200"/>
              </a:spcBef>
              <a:tabLst>
                <a:tab pos="1409700" algn="l"/>
              </a:tabLst>
              <a:defRPr sz="1800" b="1">
                <a:solidFill>
                  <a:srgbClr val="FFFFFF"/>
                </a:solidFill>
                <a:latin typeface="+mn-lt"/>
                <a:ea typeface="+mn-ea"/>
                <a:cs typeface="+mn-cs"/>
                <a:sym typeface="Helvetica"/>
              </a:defRPr>
            </a:pPr>
            <a:r>
              <a:rPr dirty="0">
                <a:solidFill>
                  <a:schemeClr val="bg1"/>
                </a:solidFill>
              </a:rPr>
              <a:t>Jigme </a:t>
            </a:r>
            <a:r>
              <a:rPr dirty="0" err="1">
                <a:solidFill>
                  <a:schemeClr val="bg1"/>
                </a:solidFill>
              </a:rPr>
              <a:t>Khesar</a:t>
            </a:r>
            <a:r>
              <a:rPr dirty="0">
                <a:solidFill>
                  <a:schemeClr val="bg1"/>
                </a:solidFill>
              </a:rPr>
              <a:t> </a:t>
            </a:r>
            <a:r>
              <a:rPr dirty="0" err="1">
                <a:solidFill>
                  <a:schemeClr val="bg1"/>
                </a:solidFill>
              </a:rPr>
              <a:t>Namgyel</a:t>
            </a:r>
            <a:r>
              <a:rPr dirty="0">
                <a:solidFill>
                  <a:schemeClr val="bg1"/>
                </a:solidFill>
              </a:rPr>
              <a:t> </a:t>
            </a:r>
            <a:r>
              <a:rPr dirty="0" err="1">
                <a:solidFill>
                  <a:schemeClr val="bg1"/>
                </a:solidFill>
              </a:rPr>
              <a:t>Wangchuck</a:t>
            </a:r>
            <a:r>
              <a:rPr b="0" dirty="0">
                <a:solidFill>
                  <a:schemeClr val="bg1"/>
                </a:solidFill>
              </a:rPr>
              <a:t> </a:t>
            </a:r>
            <a:br>
              <a:rPr b="0" dirty="0">
                <a:solidFill>
                  <a:schemeClr val="bg1"/>
                </a:solidFill>
              </a:rPr>
            </a:br>
            <a:r>
              <a:rPr sz="1300" b="0" dirty="0">
                <a:solidFill>
                  <a:schemeClr val="bg1"/>
                </a:solidFill>
              </a:rPr>
              <a:t>the fifth </a:t>
            </a:r>
            <a:r>
              <a:rPr sz="1300" b="0" u="sng" dirty="0">
                <a:solidFill>
                  <a:schemeClr val="bg1"/>
                </a:solidFill>
                <a:uFill>
                  <a:solidFill>
                    <a:srgbClr val="0000FF"/>
                  </a:solidFill>
                </a:uFill>
                <a:hlinkClick r:id="rId3">
                  <a:extLst>
                    <a:ext uri="{A12FA001-AC4F-418D-AE19-62706E023703}">
                      <ahyp:hlinkClr xmlns:ahyp="http://schemas.microsoft.com/office/drawing/2018/hyperlinkcolor" val="tx"/>
                    </a:ext>
                  </a:extLst>
                </a:hlinkClick>
              </a:rPr>
              <a:t>Dragon King of Bhutan</a:t>
            </a:r>
          </a:p>
        </p:txBody>
      </p:sp>
      <p:pic>
        <p:nvPicPr>
          <p:cNvPr id="7" name="File-King_Jigme_Khesar_Namgyel_Wangchuck_(edit).tiff" descr="File-King_Jigme_Khesar_Namgyel_Wangchuck_(edit).tiff">
            <a:extLst>
              <a:ext uri="{FF2B5EF4-FFF2-40B4-BE49-F238E27FC236}">
                <a16:creationId xmlns:a16="http://schemas.microsoft.com/office/drawing/2014/main" id="{1A7F9480-E851-B6ED-1BAB-FC8775AE2C89}"/>
              </a:ext>
            </a:extLst>
          </p:cNvPr>
          <p:cNvPicPr>
            <a:picLocks noChangeAspect="1"/>
          </p:cNvPicPr>
          <p:nvPr/>
        </p:nvPicPr>
        <p:blipFill>
          <a:blip r:embed="rId4"/>
          <a:stretch>
            <a:fillRect/>
          </a:stretch>
        </p:blipFill>
        <p:spPr>
          <a:xfrm>
            <a:off x="1854200" y="1597529"/>
            <a:ext cx="3467100" cy="5151122"/>
          </a:xfrm>
          <a:prstGeom prst="rect">
            <a:avLst/>
          </a:prstGeom>
          <a:ln w="12700">
            <a:miter lim="400000"/>
          </a:ln>
        </p:spPr>
      </p:pic>
      <p:sp>
        <p:nvSpPr>
          <p:cNvPr id="10" name="Bhutan Gross National Happiness Accounts">
            <a:extLst>
              <a:ext uri="{FF2B5EF4-FFF2-40B4-BE49-F238E27FC236}">
                <a16:creationId xmlns:a16="http://schemas.microsoft.com/office/drawing/2014/main" id="{9F6A8AB1-DB4A-2F72-7A08-24EA9BCA4549}"/>
              </a:ext>
            </a:extLst>
          </p:cNvPr>
          <p:cNvSpPr txBox="1"/>
          <p:nvPr/>
        </p:nvSpPr>
        <p:spPr>
          <a:xfrm>
            <a:off x="6181987" y="1308100"/>
            <a:ext cx="4546601" cy="1143000"/>
          </a:xfrm>
          <a:prstGeom prst="rect">
            <a:avLst/>
          </a:prstGeom>
          <a:solidFill>
            <a:srgbClr val="791A3E"/>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400">
                <a:solidFill>
                  <a:srgbClr val="FFFFFF"/>
                </a:solidFill>
                <a:latin typeface="Gill Sans"/>
                <a:ea typeface="Gill Sans"/>
                <a:cs typeface="Gill Sans"/>
                <a:sym typeface="Gill Sans"/>
              </a:defRPr>
            </a:lvl1pPr>
          </a:lstStyle>
          <a:p>
            <a:pPr algn="ctr"/>
            <a:r>
              <a:rPr dirty="0"/>
              <a:t>Bhutan Gross National Happiness Accounts</a:t>
            </a:r>
          </a:p>
        </p:txBody>
      </p:sp>
      <p:pic>
        <p:nvPicPr>
          <p:cNvPr id="11" name="File-Jigme_Thinley.tiff" descr="File-Jigme_Thinley.tiff">
            <a:extLst>
              <a:ext uri="{FF2B5EF4-FFF2-40B4-BE49-F238E27FC236}">
                <a16:creationId xmlns:a16="http://schemas.microsoft.com/office/drawing/2014/main" id="{3BCDA12C-42AC-27B8-7D6A-0D5EF6717995}"/>
              </a:ext>
            </a:extLst>
          </p:cNvPr>
          <p:cNvPicPr>
            <a:picLocks noChangeAspect="1"/>
          </p:cNvPicPr>
          <p:nvPr/>
        </p:nvPicPr>
        <p:blipFill>
          <a:blip r:embed="rId5"/>
          <a:stretch>
            <a:fillRect/>
          </a:stretch>
        </p:blipFill>
        <p:spPr>
          <a:xfrm>
            <a:off x="7044621" y="3187143"/>
            <a:ext cx="2626502" cy="3035069"/>
          </a:xfrm>
          <a:prstGeom prst="rect">
            <a:avLst/>
          </a:prstGeom>
          <a:ln w="12700">
            <a:miter lim="400000"/>
          </a:ln>
        </p:spPr>
      </p:pic>
      <p:sp>
        <p:nvSpPr>
          <p:cNvPr id="12" name="Jigme Khesar Namgyel Wangchuck  the fifth Dragon King of Bhutan">
            <a:extLst>
              <a:ext uri="{FF2B5EF4-FFF2-40B4-BE49-F238E27FC236}">
                <a16:creationId xmlns:a16="http://schemas.microsoft.com/office/drawing/2014/main" id="{516A231B-770B-253B-46F5-6647570ACE51}"/>
              </a:ext>
            </a:extLst>
          </p:cNvPr>
          <p:cNvSpPr txBox="1"/>
          <p:nvPr/>
        </p:nvSpPr>
        <p:spPr>
          <a:xfrm>
            <a:off x="6894748" y="6637654"/>
            <a:ext cx="4378573" cy="6412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nSpc>
                <a:spcPts val="2100"/>
              </a:lnSpc>
              <a:spcBef>
                <a:spcPts val="3200"/>
              </a:spcBef>
              <a:tabLst>
                <a:tab pos="1409700" algn="l"/>
              </a:tabLst>
              <a:defRPr sz="1800" b="1">
                <a:solidFill>
                  <a:srgbClr val="FFFFFF"/>
                </a:solidFill>
                <a:latin typeface="+mn-lt"/>
                <a:ea typeface="+mn-ea"/>
                <a:cs typeface="+mn-cs"/>
                <a:sym typeface="Helvetica"/>
              </a:defRPr>
            </a:pPr>
            <a:r>
              <a:rPr lang="en-CA" sz="1800" i="0" dirty="0" err="1">
                <a:solidFill>
                  <a:schemeClr val="bg1"/>
                </a:solidFill>
                <a:effectLst/>
                <a:latin typeface="Avenir Book" panose="02000503020000020003" pitchFamily="2" charset="0"/>
              </a:rPr>
              <a:t>Jigmi</a:t>
            </a:r>
            <a:r>
              <a:rPr lang="en-CA" sz="1800" i="0" dirty="0">
                <a:solidFill>
                  <a:schemeClr val="bg1"/>
                </a:solidFill>
                <a:effectLst/>
                <a:latin typeface="Avenir Book" panose="02000503020000020003" pitchFamily="2" charset="0"/>
              </a:rPr>
              <a:t> Y. </a:t>
            </a:r>
            <a:r>
              <a:rPr lang="en-CA" sz="1800" dirty="0" err="1">
                <a:solidFill>
                  <a:schemeClr val="bg1"/>
                </a:solidFill>
                <a:latin typeface="Avenir Book" panose="02000503020000020003" pitchFamily="2" charset="0"/>
              </a:rPr>
              <a:t>T</a:t>
            </a:r>
            <a:r>
              <a:rPr lang="en-CA" sz="1800" i="0" dirty="0" err="1">
                <a:solidFill>
                  <a:schemeClr val="bg1"/>
                </a:solidFill>
                <a:effectLst/>
                <a:latin typeface="Avenir Book" panose="02000503020000020003" pitchFamily="2" charset="0"/>
              </a:rPr>
              <a:t>hinley</a:t>
            </a:r>
            <a:br>
              <a:rPr lang="en-CA" sz="1600" i="0" u="sng" dirty="0">
                <a:solidFill>
                  <a:schemeClr val="bg1"/>
                </a:solidFill>
                <a:effectLst/>
                <a:uFill>
                  <a:solidFill>
                    <a:srgbClr val="0000FF"/>
                  </a:solidFill>
                </a:uFill>
                <a:latin typeface="Avenir Book" panose="02000503020000020003" pitchFamily="2" charset="0"/>
              </a:rPr>
            </a:br>
            <a:r>
              <a:rPr lang="en-US" dirty="0">
                <a:solidFill>
                  <a:schemeClr val="bg1"/>
                </a:solidFill>
              </a:rPr>
              <a:t>Former Prime Minister (2008-2013)</a:t>
            </a:r>
          </a:p>
        </p:txBody>
      </p:sp>
    </p:spTree>
    <p:extLst>
      <p:ext uri="{BB962C8B-B14F-4D97-AF65-F5344CB8AC3E}">
        <p14:creationId xmlns:p14="http://schemas.microsoft.com/office/powerpoint/2010/main" val="357575703"/>
      </p:ext>
    </p:extLst>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 name="droppedImage.tiff" descr="droppedImage.tiff"/>
          <p:cNvPicPr>
            <a:picLocks noChangeAspect="1"/>
          </p:cNvPicPr>
          <p:nvPr/>
        </p:nvPicPr>
        <p:blipFill>
          <a:blip r:embed="rId2"/>
          <a:stretch>
            <a:fillRect/>
          </a:stretch>
        </p:blipFill>
        <p:spPr>
          <a:xfrm>
            <a:off x="858890" y="12699"/>
            <a:ext cx="11282310" cy="9982201"/>
          </a:xfrm>
          <a:prstGeom prst="rect">
            <a:avLst/>
          </a:prstGeom>
          <a:ln w="12700">
            <a:miter lim="400000"/>
          </a:ln>
        </p:spPr>
      </p:pic>
      <p:sp>
        <p:nvSpPr>
          <p:cNvPr id="430" name="Bhutan Gross National Happiness Accounts"/>
          <p:cNvSpPr txBox="1"/>
          <p:nvPr/>
        </p:nvSpPr>
        <p:spPr>
          <a:xfrm>
            <a:off x="3633322" y="3282950"/>
            <a:ext cx="4546601" cy="1143000"/>
          </a:xfrm>
          <a:prstGeom prst="rect">
            <a:avLst/>
          </a:prstGeom>
          <a:solidFill>
            <a:srgbClr val="791A3E"/>
          </a:solidFill>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lvl1pPr>
              <a:defRPr sz="3400">
                <a:solidFill>
                  <a:srgbClr val="FFFFFF"/>
                </a:solidFill>
                <a:latin typeface="Gill Sans"/>
                <a:ea typeface="Gill Sans"/>
                <a:cs typeface="Gill Sans"/>
                <a:sym typeface="Gill Sans"/>
              </a:defRPr>
            </a:lvl1pPr>
          </a:lstStyle>
          <a:p>
            <a:r>
              <a:rPr dirty="0"/>
              <a:t>Bhutan Gross National Happiness Accounts</a:t>
            </a:r>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a14="http://schemas.microsoft.com/office/drawing/2010/main" xmlns:m="http://schemas.openxmlformats.org/officeDocument/2006/math"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nature, snow&#10;&#10;Description automatically generated">
            <a:extLst>
              <a:ext uri="{FF2B5EF4-FFF2-40B4-BE49-F238E27FC236}">
                <a16:creationId xmlns:a16="http://schemas.microsoft.com/office/drawing/2014/main" id="{09283CA6-A4D9-AB4E-9960-A4BFF7F0F48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884" name="Ecology…"/>
          <p:cNvSpPr txBox="1"/>
          <p:nvPr/>
        </p:nvSpPr>
        <p:spPr>
          <a:xfrm>
            <a:off x="1243511" y="7341689"/>
            <a:ext cx="10853420" cy="2057400"/>
          </a:xfrm>
          <a:prstGeom prst="rect">
            <a:avLst/>
          </a:prstGeom>
          <a:solidFill>
            <a:srgbClr val="DFF7D7">
              <a:alpha val="52157"/>
            </a:srgbClr>
          </a:solidFill>
          <a:ln w="12700">
            <a:miter lim="400000"/>
          </a:ln>
          <a:extLst>
            <a:ext uri="{C572A759-6A51-4108-AA02-DFA0A04FC94B}">
              <ma14:wrappingTextBoxFlag xmlns:ma14="http://schemas.microsoft.com/office/mac/drawingml/2011/main" xmlns="" val="1"/>
            </a:ext>
          </a:extLst>
        </p:spPr>
        <p:txBody>
          <a:bodyPr lIns="0" tIns="0" rIns="0" bIns="0" anchor="ctr"/>
          <a:lstStyle/>
          <a:p>
            <a:pPr algn="ctr">
              <a:lnSpc>
                <a:spcPts val="6500"/>
              </a:lnSpc>
              <a:tabLst>
                <a:tab pos="1219200" algn="l"/>
              </a:tabLst>
              <a:defRPr sz="5400">
                <a:solidFill>
                  <a:schemeClr val="accent1">
                    <a:hueOff val="114395"/>
                    <a:lumOff val="-24975"/>
                  </a:schemeClr>
                </a:solidFill>
                <a:latin typeface="Optima"/>
                <a:ea typeface="Optima"/>
                <a:cs typeface="Optima"/>
                <a:sym typeface="Optima"/>
              </a:defRPr>
            </a:pPr>
            <a:r>
              <a:rPr dirty="0">
                <a:solidFill>
                  <a:schemeClr val="accent3">
                    <a:lumMod val="60000"/>
                    <a:lumOff val="40000"/>
                  </a:schemeClr>
                </a:solidFill>
              </a:rPr>
              <a:t>Ecology</a:t>
            </a:r>
          </a:p>
          <a:p>
            <a:pPr algn="ctr">
              <a:lnSpc>
                <a:spcPts val="4300"/>
              </a:lnSpc>
              <a:tabLst>
                <a:tab pos="1219200" algn="l"/>
              </a:tabLst>
              <a:defRPr sz="3600">
                <a:solidFill>
                  <a:srgbClr val="FFFFFF"/>
                </a:solidFill>
                <a:latin typeface="Optima"/>
                <a:ea typeface="Optima"/>
                <a:cs typeface="Optima"/>
                <a:sym typeface="Optima"/>
              </a:defRPr>
            </a:pPr>
            <a:r>
              <a:rPr dirty="0">
                <a:solidFill>
                  <a:srgbClr val="FF0000"/>
                </a:solidFill>
              </a:rPr>
              <a:t>Oikos</a:t>
            </a:r>
            <a:r>
              <a:rPr dirty="0">
                <a:solidFill>
                  <a:schemeClr val="tx1"/>
                </a:solidFill>
              </a:rPr>
              <a:t> (household) + </a:t>
            </a:r>
            <a:r>
              <a:rPr dirty="0">
                <a:solidFill>
                  <a:schemeClr val="accent3">
                    <a:lumMod val="50000"/>
                  </a:schemeClr>
                </a:solidFill>
              </a:rPr>
              <a:t>Logia</a:t>
            </a:r>
            <a:r>
              <a:rPr dirty="0">
                <a:solidFill>
                  <a:schemeClr val="tx1"/>
                </a:solidFill>
              </a:rPr>
              <a:t> (knowledge)</a:t>
            </a:r>
          </a:p>
        </p:txBody>
      </p:sp>
    </p:spTree>
    <p:extLst>
      <p:ext uri="{BB962C8B-B14F-4D97-AF65-F5344CB8AC3E}">
        <p14:creationId xmlns:p14="http://schemas.microsoft.com/office/powerpoint/2010/main" val="3719325276"/>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 next to a car&#10;&#10;Description automatically generated with low confidence">
            <a:extLst>
              <a:ext uri="{FF2B5EF4-FFF2-40B4-BE49-F238E27FC236}">
                <a16:creationId xmlns:a16="http://schemas.microsoft.com/office/drawing/2014/main" id="{216089D3-B779-28F8-79C2-3C211CC299E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8588" y="632202"/>
            <a:ext cx="12747625" cy="7871658"/>
          </a:xfrm>
          <a:prstGeom prst="rect">
            <a:avLst/>
          </a:prstGeom>
          <a:noFill/>
          <a:effectLst>
            <a:outerShdw blurRad="1270000" dir="5400000" rotWithShape="0">
              <a:srgbClr val="000000">
                <a:alpha val="20000"/>
              </a:srgbClr>
            </a:outerShdw>
          </a:effectLst>
        </p:spPr>
      </p:pic>
      <p:sp>
        <p:nvSpPr>
          <p:cNvPr id="4" name="TextBox 3">
            <a:extLst>
              <a:ext uri="{FF2B5EF4-FFF2-40B4-BE49-F238E27FC236}">
                <a16:creationId xmlns:a16="http://schemas.microsoft.com/office/drawing/2014/main" id="{A02273B1-D4A0-816A-6D0C-0F853D5FE3D5}"/>
              </a:ext>
            </a:extLst>
          </p:cNvPr>
          <p:cNvSpPr txBox="1"/>
          <p:nvPr/>
        </p:nvSpPr>
        <p:spPr>
          <a:xfrm>
            <a:off x="5615491" y="8700770"/>
            <a:ext cx="640080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lang="en-US" sz="2400" dirty="0">
                <a:latin typeface="Avenir Book" panose="02000503020000020003" pitchFamily="2" charset="0"/>
              </a:rPr>
              <a:t>City of Edmonton (Alberta) </a:t>
            </a:r>
            <a:r>
              <a:rPr kumimoji="0" lang="en-US" sz="2400" b="0" i="0" u="none" strike="noStrike" cap="none" spc="0" normalizeH="0" baseline="0" dirty="0">
                <a:ln>
                  <a:noFill/>
                </a:ln>
                <a:solidFill>
                  <a:srgbClr val="000000"/>
                </a:solidFill>
                <a:effectLst/>
                <a:uFillTx/>
                <a:latin typeface="Avenir Book" panose="02000503020000020003" pitchFamily="2" charset="0"/>
                <a:sym typeface="Chalkboard"/>
              </a:rPr>
              <a:t>Genuine Well-being Index 1981-2008</a:t>
            </a:r>
          </a:p>
        </p:txBody>
      </p:sp>
    </p:spTree>
    <p:extLst>
      <p:ext uri="{BB962C8B-B14F-4D97-AF65-F5344CB8AC3E}">
        <p14:creationId xmlns:p14="http://schemas.microsoft.com/office/powerpoint/2010/main" val="2212804729"/>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 name="Image" descr="Image"/>
          <p:cNvPicPr>
            <a:picLocks noChangeAspect="1"/>
          </p:cNvPicPr>
          <p:nvPr/>
        </p:nvPicPr>
        <p:blipFill>
          <a:blip r:embed="rId2"/>
          <a:stretch>
            <a:fillRect/>
          </a:stretch>
        </p:blipFill>
        <p:spPr>
          <a:xfrm>
            <a:off x="399756" y="-1"/>
            <a:ext cx="11822150" cy="9753601"/>
          </a:xfrm>
          <a:prstGeom prst="rect">
            <a:avLst/>
          </a:prstGeom>
          <a:ln w="12700">
            <a:miter lim="400000"/>
          </a:ln>
        </p:spPr>
      </p:pic>
      <p:sp>
        <p:nvSpPr>
          <p:cNvPr id="2" name="Oval 1">
            <a:extLst>
              <a:ext uri="{FF2B5EF4-FFF2-40B4-BE49-F238E27FC236}">
                <a16:creationId xmlns:a16="http://schemas.microsoft.com/office/drawing/2014/main" id="{10AD68C5-7255-8843-6236-936FDFCE4A2F}"/>
              </a:ext>
            </a:extLst>
          </p:cNvPr>
          <p:cNvSpPr/>
          <p:nvPr/>
        </p:nvSpPr>
        <p:spPr>
          <a:xfrm>
            <a:off x="4488873" y="1731818"/>
            <a:ext cx="1620982" cy="540327"/>
          </a:xfrm>
          <a:prstGeom prst="ellipse">
            <a:avLst/>
          </a:prstGeom>
          <a:solidFill>
            <a:srgbClr val="FFFFFF">
              <a:alpha val="48650"/>
            </a:srgbClr>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000000"/>
              </a:solidFill>
              <a:effectLst/>
              <a:uFillTx/>
              <a:latin typeface="Chalkboard"/>
              <a:ea typeface="Chalkboard"/>
              <a:cs typeface="Chalkboard"/>
              <a:sym typeface="Chalkboard"/>
            </a:endParaRPr>
          </a:p>
        </p:txBody>
      </p:sp>
    </p:spTree>
    <p:extLst>
      <p:ext uri="{BB962C8B-B14F-4D97-AF65-F5344CB8AC3E}">
        <p14:creationId xmlns:p14="http://schemas.microsoft.com/office/powerpoint/2010/main" val="1705498204"/>
      </p:ext>
    </p:extLst>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he Genuine Well-being Index vs. GDP City of Edmonton, 1981-2008"/>
          <p:cNvSpPr txBox="1">
            <a:spLocks noGrp="1"/>
          </p:cNvSpPr>
          <p:nvPr>
            <p:ph type="title" idx="4294967295"/>
          </p:nvPr>
        </p:nvSpPr>
        <p:spPr>
          <a:xfrm>
            <a:off x="1972610" y="52387"/>
            <a:ext cx="8637588" cy="1393825"/>
          </a:xfrm>
          <a:prstGeom prst="rect">
            <a:avLst/>
          </a:prstGeom>
        </p:spPr>
        <p:txBody>
          <a:bodyPr/>
          <a:lstStyle/>
          <a:p>
            <a:pPr algn="ctr">
              <a:lnSpc>
                <a:spcPts val="3300"/>
              </a:lnSpc>
              <a:spcBef>
                <a:spcPts val="0"/>
              </a:spcBef>
              <a:tabLst>
                <a:tab pos="914400" algn="l"/>
                <a:tab pos="1828800" algn="l"/>
                <a:tab pos="2743200" algn="l"/>
                <a:tab pos="3657600" algn="l"/>
                <a:tab pos="4572000" algn="l"/>
                <a:tab pos="5486400" algn="l"/>
                <a:tab pos="6400800" algn="l"/>
                <a:tab pos="7315200" algn="l"/>
                <a:tab pos="8229600" algn="l"/>
              </a:tabLst>
              <a:defRPr sz="2800">
                <a:solidFill>
                  <a:srgbClr val="B21C56"/>
                </a:solidFill>
                <a:latin typeface="Optima"/>
                <a:ea typeface="Optima"/>
                <a:cs typeface="Optima"/>
                <a:sym typeface="Optima"/>
              </a:defRPr>
            </a:pPr>
            <a:r>
              <a:rPr dirty="0"/>
              <a:t>The Genuine Well-being Index vs. GDP</a:t>
            </a:r>
          </a:p>
          <a:p>
            <a:pPr algn="ctr">
              <a:lnSpc>
                <a:spcPts val="3300"/>
              </a:lnSpc>
              <a:spcBef>
                <a:spcPts val="0"/>
              </a:spcBef>
              <a:tabLst>
                <a:tab pos="914400" algn="l"/>
                <a:tab pos="1828800" algn="l"/>
                <a:tab pos="2743200" algn="l"/>
                <a:tab pos="3657600" algn="l"/>
                <a:tab pos="4572000" algn="l"/>
                <a:tab pos="5486400" algn="l"/>
                <a:tab pos="6400800" algn="l"/>
                <a:tab pos="7315200" algn="l"/>
                <a:tab pos="8229600" algn="l"/>
              </a:tabLst>
              <a:defRPr sz="2800">
                <a:solidFill>
                  <a:srgbClr val="B21C56"/>
                </a:solidFill>
                <a:latin typeface="Optima"/>
                <a:ea typeface="Optima"/>
                <a:cs typeface="Optima"/>
                <a:sym typeface="Optima"/>
              </a:defRPr>
            </a:pPr>
            <a:r>
              <a:rPr dirty="0"/>
              <a:t>City of Edmonton, 1981-2008</a:t>
            </a:r>
          </a:p>
        </p:txBody>
      </p:sp>
      <p:pic>
        <p:nvPicPr>
          <p:cNvPr id="364" name="droppedImage.pdf" descr="droppedImage.pdf"/>
          <p:cNvPicPr>
            <a:picLocks noChangeAspect="1"/>
          </p:cNvPicPr>
          <p:nvPr/>
        </p:nvPicPr>
        <p:blipFill>
          <a:blip r:embed="rId2"/>
          <a:stretch>
            <a:fillRect/>
          </a:stretch>
        </p:blipFill>
        <p:spPr>
          <a:xfrm>
            <a:off x="571500" y="1257300"/>
            <a:ext cx="11442700" cy="7785100"/>
          </a:xfrm>
          <a:prstGeom prst="rect">
            <a:avLst/>
          </a:prstGeom>
          <a:ln w="12700">
            <a:miter lim="400000"/>
          </a:ln>
        </p:spPr>
      </p:pic>
      <p:sp>
        <p:nvSpPr>
          <p:cNvPr id="365" name="Source: Anielski Management Inc. 2009. The Edmonton 2008 Genuine Progress Indicator Report: The State of Economic, Social and Environmental Wellbeing for the City of Edmonton. Prepared for the City of Edmonton."/>
          <p:cNvSpPr txBox="1"/>
          <p:nvPr/>
        </p:nvSpPr>
        <p:spPr>
          <a:xfrm>
            <a:off x="684354" y="9017000"/>
            <a:ext cx="11214101" cy="5334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spAutoFit/>
          </a:bodyPr>
          <a:lstStyle>
            <a:lvl1pPr algn="l" defTabSz="457200">
              <a:lnSpc>
                <a:spcPts val="1600"/>
              </a:lnSpc>
              <a:tabLst>
                <a:tab pos="1066800" algn="l"/>
              </a:tabLst>
              <a:defRPr sz="1400">
                <a:solidFill>
                  <a:srgbClr val="1A0A53"/>
                </a:solidFill>
                <a:latin typeface="Optima"/>
                <a:ea typeface="Optima"/>
                <a:cs typeface="Optima"/>
                <a:sym typeface="Optima"/>
              </a:defRPr>
            </a:lvl1pPr>
          </a:lstStyle>
          <a:p>
            <a:r>
              <a:t>Source: Anielski Management Inc. 2009. The Edmonton 2008 Genuine Progress Indicator Report: The State of Economic, Social and Environmental Wellbeing for the City of Edmonton. Prepared for the City of Edmonton.</a:t>
            </a:r>
          </a:p>
        </p:txBody>
      </p:sp>
    </p:spTree>
    <p:extLst>
      <p:ext uri="{BB962C8B-B14F-4D97-AF65-F5344CB8AC3E}">
        <p14:creationId xmlns:p14="http://schemas.microsoft.com/office/powerpoint/2010/main" val="4087338446"/>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he Genuine Well-being Index vs. GDP City of Edmonton, 1981-2008"/>
          <p:cNvSpPr txBox="1">
            <a:spLocks noGrp="1"/>
          </p:cNvSpPr>
          <p:nvPr>
            <p:ph type="title" idx="4294967295"/>
          </p:nvPr>
        </p:nvSpPr>
        <p:spPr>
          <a:xfrm>
            <a:off x="1493436" y="133927"/>
            <a:ext cx="9595935" cy="1393825"/>
          </a:xfrm>
          <a:prstGeom prst="rect">
            <a:avLst/>
          </a:prstGeom>
        </p:spPr>
        <p:txBody>
          <a:bodyPr/>
          <a:lstStyle/>
          <a:p>
            <a:pPr algn="ctr">
              <a:lnSpc>
                <a:spcPts val="3300"/>
              </a:lnSpc>
              <a:spcBef>
                <a:spcPts val="0"/>
              </a:spcBef>
              <a:tabLst>
                <a:tab pos="914400" algn="l"/>
                <a:tab pos="1828800" algn="l"/>
                <a:tab pos="2743200" algn="l"/>
                <a:tab pos="3657600" algn="l"/>
                <a:tab pos="4572000" algn="l"/>
                <a:tab pos="5486400" algn="l"/>
                <a:tab pos="6400800" algn="l"/>
                <a:tab pos="7315200" algn="l"/>
                <a:tab pos="8229600" algn="l"/>
              </a:tabLst>
              <a:defRPr sz="2800">
                <a:solidFill>
                  <a:srgbClr val="B21C56"/>
                </a:solidFill>
                <a:latin typeface="Optima"/>
                <a:ea typeface="Optima"/>
                <a:cs typeface="Optima"/>
                <a:sym typeface="Optima"/>
              </a:defRPr>
            </a:pPr>
            <a:r>
              <a:rPr lang="en-US" dirty="0"/>
              <a:t>Edmonton Ecological Footprint tracks GDP per capita</a:t>
            </a:r>
            <a:endParaRPr dirty="0"/>
          </a:p>
        </p:txBody>
      </p:sp>
      <p:sp>
        <p:nvSpPr>
          <p:cNvPr id="365" name="Source: Anielski Management Inc. 2009. The Edmonton 2008 Genuine Progress Indicator Report: The State of Economic, Social and Environmental Wellbeing for the City of Edmonton. Prepared for the City of Edmonton."/>
          <p:cNvSpPr txBox="1"/>
          <p:nvPr/>
        </p:nvSpPr>
        <p:spPr>
          <a:xfrm>
            <a:off x="684354" y="9017000"/>
            <a:ext cx="11214101" cy="533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spAutoFit/>
          </a:bodyPr>
          <a:lstStyle>
            <a:lvl1pPr algn="l" defTabSz="457200">
              <a:lnSpc>
                <a:spcPts val="1600"/>
              </a:lnSpc>
              <a:tabLst>
                <a:tab pos="1066800" algn="l"/>
              </a:tabLst>
              <a:defRPr sz="1400">
                <a:solidFill>
                  <a:srgbClr val="1A0A53"/>
                </a:solidFill>
                <a:latin typeface="Optima"/>
                <a:ea typeface="Optima"/>
                <a:cs typeface="Optima"/>
                <a:sym typeface="Optima"/>
              </a:defRPr>
            </a:lvl1pPr>
          </a:lstStyle>
          <a:p>
            <a:r>
              <a:t>Source: Anielski Management Inc. 2009. The Edmonton 2008 Genuine Progress Indicator Report: The State of Economic, Social and Environmental Wellbeing for the City of Edmonton. Prepared for the City of Edmonton.</a:t>
            </a:r>
          </a:p>
        </p:txBody>
      </p:sp>
      <p:graphicFrame>
        <p:nvGraphicFramePr>
          <p:cNvPr id="2" name="Chart 1">
            <a:extLst>
              <a:ext uri="{FF2B5EF4-FFF2-40B4-BE49-F238E27FC236}">
                <a16:creationId xmlns:a16="http://schemas.microsoft.com/office/drawing/2014/main" id="{BAAD00AE-E957-6EB3-5C33-AC1AD53DA3C2}"/>
              </a:ext>
            </a:extLst>
          </p:cNvPr>
          <p:cNvGraphicFramePr>
            <a:graphicFrameLocks noGrp="1"/>
          </p:cNvGraphicFramePr>
          <p:nvPr>
            <p:extLst>
              <p:ext uri="{D42A27DB-BD31-4B8C-83A1-F6EECF244321}">
                <p14:modId xmlns:p14="http://schemas.microsoft.com/office/powerpoint/2010/main" val="245944470"/>
              </p:ext>
            </p:extLst>
          </p:nvPr>
        </p:nvGraphicFramePr>
        <p:xfrm>
          <a:off x="684355" y="1039091"/>
          <a:ext cx="11214100" cy="7758545"/>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E3D12B5-571D-C1BF-671B-EAC8B42D5D25}"/>
              </a:ext>
            </a:extLst>
          </p:cNvPr>
          <p:cNvSpPr txBox="1"/>
          <p:nvPr/>
        </p:nvSpPr>
        <p:spPr>
          <a:xfrm>
            <a:off x="7278254" y="3594030"/>
            <a:ext cx="2753959"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FF0000"/>
                </a:solidFill>
                <a:effectLst/>
                <a:uFillTx/>
                <a:latin typeface="Avenir Book" panose="02000503020000020003" pitchFamily="2" charset="0"/>
                <a:sym typeface="Chalkboard"/>
              </a:rPr>
              <a:t>R2 = 0.971 (highly correlated</a:t>
            </a:r>
          </a:p>
        </p:txBody>
      </p:sp>
    </p:spTree>
    <p:extLst>
      <p:ext uri="{BB962C8B-B14F-4D97-AF65-F5344CB8AC3E}">
        <p14:creationId xmlns:p14="http://schemas.microsoft.com/office/powerpoint/2010/main" val="1557660270"/>
      </p:ext>
    </p:extLst>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iver with snow on the banks&#10;&#10;Description automatically generated with low confidence">
            <a:extLst>
              <a:ext uri="{FF2B5EF4-FFF2-40B4-BE49-F238E27FC236}">
                <a16:creationId xmlns:a16="http://schemas.microsoft.com/office/drawing/2014/main" id="{BF097455-283D-9D9F-753B-289281FDF1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4" name="TextBox 3">
            <a:extLst>
              <a:ext uri="{FF2B5EF4-FFF2-40B4-BE49-F238E27FC236}">
                <a16:creationId xmlns:a16="http://schemas.microsoft.com/office/drawing/2014/main" id="{F553C715-B030-EC22-CB0E-CB3640F5B961}"/>
              </a:ext>
            </a:extLst>
          </p:cNvPr>
          <p:cNvSpPr txBox="1"/>
          <p:nvPr/>
        </p:nvSpPr>
        <p:spPr>
          <a:xfrm>
            <a:off x="6035041" y="7989465"/>
            <a:ext cx="6540649" cy="964367"/>
          </a:xfrm>
          <a:prstGeom prst="rect">
            <a:avLst/>
          </a:prstGeom>
          <a:solidFill>
            <a:schemeClr val="accent4">
              <a:lumMod val="20000"/>
              <a:lumOff val="8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000000"/>
                </a:solidFill>
                <a:effectLst/>
                <a:uFillTx/>
                <a:latin typeface="Avenir Book" panose="02000503020000020003" pitchFamily="2" charset="0"/>
                <a:sym typeface="Chalkboard"/>
              </a:rPr>
              <a:t>Natural Capital Accounting and Geospatial Watershed-level Mapping</a:t>
            </a:r>
          </a:p>
        </p:txBody>
      </p:sp>
    </p:spTree>
    <p:extLst>
      <p:ext uri="{BB962C8B-B14F-4D97-AF65-F5344CB8AC3E}">
        <p14:creationId xmlns:p14="http://schemas.microsoft.com/office/powerpoint/2010/main" val="4219366204"/>
      </p:ext>
    </p:extLst>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0"/>
          <p:cNvSpPr/>
          <p:nvPr/>
        </p:nvSpPr>
        <p:spPr>
          <a:xfrm>
            <a:off x="12153764" y="9860399"/>
            <a:ext cx="200797" cy="328269"/>
          </a:xfrm>
          <a:prstGeom prst="rect">
            <a:avLst/>
          </a:prstGeom>
          <a:ln w="12700">
            <a:miter lim="400000"/>
          </a:ln>
          <a:extLst>
            <a:ext uri="{C572A759-6A51-4108-AA02-DFA0A04FC94B}">
              <ma14:wrappingTextBoxFlag xmlns:ma14="http://schemas.microsoft.com/office/mac/drawingml/2011/main" xmlns="" val="1"/>
            </a:ext>
          </a:extLst>
        </p:spPr>
        <p:txBody>
          <a:bodyPr wrap="none" lIns="54184" tIns="54184" rIns="54184" bIns="54184" anchor="ctr">
            <a:spAutoFit/>
          </a:bodyPr>
          <a:lstStyle>
            <a:lvl1pPr algn="r" defTabSz="650240">
              <a:defRPr sz="1400">
                <a:solidFill>
                  <a:srgbClr val="9A9A9A"/>
                </a:solidFill>
                <a:latin typeface="Times"/>
                <a:ea typeface="Times"/>
                <a:cs typeface="Times"/>
                <a:sym typeface="Times"/>
              </a:defRPr>
            </a:lvl1pPr>
          </a:lstStyle>
          <a:p>
            <a:pPr lvl="0">
              <a:defRPr sz="1800">
                <a:solidFill>
                  <a:srgbClr val="000000"/>
                </a:solidFill>
              </a:defRPr>
            </a:pPr>
            <a:r>
              <a:rPr sz="1422"/>
              <a:t>6</a:t>
            </a:r>
          </a:p>
        </p:txBody>
      </p:sp>
      <p:sp>
        <p:nvSpPr>
          <p:cNvPr id="42" name="Shape 42"/>
          <p:cNvSpPr/>
          <p:nvPr/>
        </p:nvSpPr>
        <p:spPr>
          <a:xfrm>
            <a:off x="957298" y="2293903"/>
            <a:ext cx="11090206" cy="1"/>
          </a:xfrm>
          <a:prstGeom prst="line">
            <a:avLst/>
          </a:prstGeom>
          <a:ln w="50800">
            <a:solidFill/>
            <a:miter lim="400000"/>
          </a:ln>
        </p:spPr>
        <p:txBody>
          <a:bodyPr lIns="65021" tIns="65021" rIns="65021" bIns="65021"/>
          <a:lstStyle/>
          <a:p>
            <a:pPr defTabSz="457176">
              <a:defRPr sz="1600">
                <a:latin typeface="Helvetica"/>
                <a:ea typeface="Helvetica"/>
                <a:cs typeface="Helvetica"/>
                <a:sym typeface="Helvetica"/>
              </a:defRPr>
            </a:pPr>
            <a:endParaRPr sz="2276"/>
          </a:p>
        </p:txBody>
      </p:sp>
      <p:sp>
        <p:nvSpPr>
          <p:cNvPr id="45" name="Shape 45"/>
          <p:cNvSpPr/>
          <p:nvPr/>
        </p:nvSpPr>
        <p:spPr>
          <a:xfrm>
            <a:off x="6795429" y="7006838"/>
            <a:ext cx="3318638" cy="547110"/>
          </a:xfrm>
          <a:prstGeom prst="rect">
            <a:avLst/>
          </a:prstGeom>
          <a:ln w="12700">
            <a:miter lim="400000"/>
          </a:ln>
          <a:extLst>
            <a:ext uri="{C572A759-6A51-4108-AA02-DFA0A04FC94B}">
              <ma14:wrappingTextBoxFlag xmlns:ma14="http://schemas.microsoft.com/office/mac/drawingml/2011/main" xmlns="" val="1"/>
            </a:ext>
          </a:extLst>
        </p:spPr>
        <p:txBody>
          <a:bodyPr wrap="none" lIns="54184" tIns="54184" rIns="54184" bIns="54184">
            <a:spAutoFit/>
          </a:bodyPr>
          <a:lstStyle/>
          <a:p>
            <a:pPr defTabSz="650207">
              <a:defRPr sz="1800"/>
            </a:pPr>
            <a:r>
              <a:rPr sz="2844">
                <a:latin typeface="Optima"/>
                <a:ea typeface="Optima"/>
                <a:cs typeface="Optima"/>
                <a:sym typeface="Optima"/>
              </a:rPr>
              <a:t>Shareholder’s Equity</a:t>
            </a:r>
          </a:p>
        </p:txBody>
      </p:sp>
      <p:sp>
        <p:nvSpPr>
          <p:cNvPr id="46" name="Shape 46"/>
          <p:cNvSpPr/>
          <p:nvPr/>
        </p:nvSpPr>
        <p:spPr>
          <a:xfrm>
            <a:off x="6231467" y="2330026"/>
            <a:ext cx="54188" cy="7206828"/>
          </a:xfrm>
          <a:prstGeom prst="line">
            <a:avLst/>
          </a:prstGeom>
          <a:ln w="50800">
            <a:solidFill/>
            <a:miter lim="400000"/>
          </a:ln>
        </p:spPr>
        <p:txBody>
          <a:bodyPr lIns="65021" tIns="65021" rIns="65021" bIns="65021"/>
          <a:lstStyle/>
          <a:p>
            <a:pPr defTabSz="457176">
              <a:defRPr sz="1600">
                <a:latin typeface="Helvetica"/>
                <a:ea typeface="Helvetica"/>
                <a:cs typeface="Helvetica"/>
                <a:sym typeface="Helvetica"/>
              </a:defRPr>
            </a:pPr>
            <a:endParaRPr sz="2276"/>
          </a:p>
        </p:txBody>
      </p:sp>
      <p:sp>
        <p:nvSpPr>
          <p:cNvPr id="47" name="Shape 47"/>
          <p:cNvSpPr/>
          <p:nvPr/>
        </p:nvSpPr>
        <p:spPr>
          <a:xfrm>
            <a:off x="6249528" y="6773334"/>
            <a:ext cx="5906348" cy="1"/>
          </a:xfrm>
          <a:prstGeom prst="line">
            <a:avLst/>
          </a:prstGeom>
          <a:ln w="25400">
            <a:solidFill/>
            <a:miter lim="400000"/>
          </a:ln>
        </p:spPr>
        <p:txBody>
          <a:bodyPr lIns="65021" tIns="65021" rIns="65021" bIns="65021"/>
          <a:lstStyle/>
          <a:p>
            <a:pPr defTabSz="457176">
              <a:defRPr sz="1600">
                <a:latin typeface="Helvetica"/>
                <a:ea typeface="Helvetica"/>
                <a:cs typeface="Helvetica"/>
                <a:sym typeface="Helvetica"/>
              </a:defRPr>
            </a:pPr>
            <a:endParaRPr sz="2276"/>
          </a:p>
        </p:txBody>
      </p:sp>
      <p:sp>
        <p:nvSpPr>
          <p:cNvPr id="48" name="Shape 48"/>
          <p:cNvSpPr/>
          <p:nvPr/>
        </p:nvSpPr>
        <p:spPr>
          <a:xfrm>
            <a:off x="1045288" y="2956412"/>
            <a:ext cx="1464926" cy="1619327"/>
          </a:xfrm>
          <a:prstGeom prst="rect">
            <a:avLst/>
          </a:prstGeom>
          <a:ln w="12700">
            <a:miter lim="400000"/>
          </a:ln>
          <a:extLst>
            <a:ext uri="{C572A759-6A51-4108-AA02-DFA0A04FC94B}">
              <ma14:wrappingTextBoxFlag xmlns:ma14="http://schemas.microsoft.com/office/mac/drawingml/2011/main" xmlns="" val="1"/>
            </a:ext>
          </a:extLst>
        </p:spPr>
        <p:txBody>
          <a:bodyPr wrap="none" lIns="54184" tIns="54184" rIns="54184" bIns="54184">
            <a:spAutoFit/>
          </a:bodyPr>
          <a:lstStyle/>
          <a:p>
            <a:pPr defTabSz="650207">
              <a:defRPr sz="1800"/>
            </a:pPr>
            <a:r>
              <a:rPr sz="1991" b="1" dirty="0">
                <a:latin typeface="Helvetica"/>
                <a:ea typeface="Helvetica"/>
                <a:cs typeface="Helvetica"/>
                <a:sym typeface="Helvetica"/>
              </a:rPr>
              <a:t>Land</a:t>
            </a:r>
            <a:r>
              <a:rPr sz="1991" dirty="0">
                <a:latin typeface="Helvetica"/>
                <a:ea typeface="Helvetica"/>
                <a:cs typeface="Helvetica"/>
                <a:sym typeface="Helvetica"/>
              </a:rPr>
              <a:t> </a:t>
            </a:r>
          </a:p>
          <a:p>
            <a:pPr marL="243836" lvl="1" indent="-243836" defTabSz="650207">
              <a:buFont typeface="Arial" charset="0"/>
              <a:buChar char="•"/>
              <a:defRPr sz="1800"/>
            </a:pPr>
            <a:r>
              <a:rPr sz="1564" dirty="0">
                <a:latin typeface="Helvetica"/>
                <a:ea typeface="Helvetica"/>
                <a:cs typeface="Helvetica"/>
                <a:sym typeface="Helvetica"/>
              </a:rPr>
              <a:t>Arable Land</a:t>
            </a:r>
          </a:p>
          <a:p>
            <a:pPr marL="243836" lvl="1" indent="-243836" defTabSz="650207">
              <a:buFont typeface="Arial" charset="0"/>
              <a:buChar char="•"/>
              <a:defRPr sz="1800"/>
            </a:pPr>
            <a:r>
              <a:rPr sz="1564" dirty="0">
                <a:latin typeface="Helvetica"/>
                <a:ea typeface="Helvetica"/>
                <a:cs typeface="Helvetica"/>
                <a:sym typeface="Helvetica"/>
              </a:rPr>
              <a:t>Grassland</a:t>
            </a:r>
          </a:p>
          <a:p>
            <a:pPr marL="243836" lvl="1" indent="-243836" defTabSz="650207">
              <a:buFont typeface="Arial" charset="0"/>
              <a:buChar char="•"/>
              <a:defRPr sz="1800"/>
            </a:pPr>
            <a:r>
              <a:rPr sz="1564" dirty="0">
                <a:latin typeface="Helvetica"/>
                <a:ea typeface="Helvetica"/>
                <a:cs typeface="Helvetica"/>
                <a:sym typeface="Helvetica"/>
              </a:rPr>
              <a:t>Forest Land</a:t>
            </a:r>
          </a:p>
          <a:p>
            <a:pPr marL="243836" lvl="1" indent="-243836" defTabSz="650207">
              <a:buFont typeface="Arial" charset="0"/>
              <a:buChar char="•"/>
              <a:defRPr sz="1800"/>
            </a:pPr>
            <a:r>
              <a:rPr sz="1564" dirty="0">
                <a:latin typeface="Helvetica"/>
                <a:ea typeface="Helvetica"/>
                <a:cs typeface="Helvetica"/>
                <a:sym typeface="Helvetica"/>
              </a:rPr>
              <a:t>Wetlands</a:t>
            </a:r>
          </a:p>
          <a:p>
            <a:pPr marL="243836" lvl="1" indent="-243836" defTabSz="650207">
              <a:buFont typeface="Arial" charset="0"/>
              <a:buChar char="•"/>
              <a:defRPr sz="1800"/>
            </a:pPr>
            <a:r>
              <a:rPr sz="1564" dirty="0">
                <a:latin typeface="Helvetica"/>
                <a:ea typeface="Helvetica"/>
                <a:cs typeface="Helvetica"/>
                <a:sym typeface="Helvetica"/>
              </a:rPr>
              <a:t>Other Lands</a:t>
            </a:r>
          </a:p>
        </p:txBody>
      </p:sp>
      <p:sp>
        <p:nvSpPr>
          <p:cNvPr id="49" name="Shape 49"/>
          <p:cNvSpPr/>
          <p:nvPr/>
        </p:nvSpPr>
        <p:spPr>
          <a:xfrm>
            <a:off x="1045289" y="5721768"/>
            <a:ext cx="861235" cy="415792"/>
          </a:xfrm>
          <a:prstGeom prst="rect">
            <a:avLst/>
          </a:prstGeom>
          <a:ln w="12700">
            <a:miter lim="400000"/>
          </a:ln>
          <a:extLst>
            <a:ext uri="{C572A759-6A51-4108-AA02-DFA0A04FC94B}">
              <ma14:wrappingTextBoxFlag xmlns:ma14="http://schemas.microsoft.com/office/mac/drawingml/2011/main" xmlns="" val="1"/>
            </a:ext>
          </a:extLst>
        </p:spPr>
        <p:txBody>
          <a:bodyPr wrap="none" lIns="54184" tIns="54184" rIns="54184" bIns="54184">
            <a:spAutoFit/>
          </a:bodyPr>
          <a:lstStyle>
            <a:lvl1pPr defTabSz="650240">
              <a:defRPr sz="1600" b="1">
                <a:latin typeface="Helvetica"/>
                <a:ea typeface="Helvetica"/>
                <a:cs typeface="Helvetica"/>
                <a:sym typeface="Helvetica"/>
              </a:defRPr>
            </a:lvl1pPr>
          </a:lstStyle>
          <a:p>
            <a:pPr lvl="0">
              <a:defRPr sz="1800" b="0"/>
            </a:pPr>
            <a:r>
              <a:rPr sz="1991"/>
              <a:t>Water </a:t>
            </a:r>
            <a:endParaRPr sz="1991" dirty="0"/>
          </a:p>
        </p:txBody>
      </p:sp>
      <p:sp>
        <p:nvSpPr>
          <p:cNvPr id="50" name="Shape 50"/>
          <p:cNvSpPr/>
          <p:nvPr/>
        </p:nvSpPr>
        <p:spPr>
          <a:xfrm>
            <a:off x="3138116" y="3022866"/>
            <a:ext cx="2832288" cy="1991352"/>
          </a:xfrm>
          <a:prstGeom prst="rect">
            <a:avLst/>
          </a:prstGeom>
          <a:ln w="12700">
            <a:miter lim="400000"/>
          </a:ln>
          <a:extLst>
            <a:ext uri="{C572A759-6A51-4108-AA02-DFA0A04FC94B}">
              <ma14:wrappingTextBoxFlag xmlns:ma14="http://schemas.microsoft.com/office/mac/drawingml/2011/main" xmlns="" val="1"/>
            </a:ext>
          </a:extLst>
        </p:spPr>
        <p:txBody>
          <a:bodyPr wrap="none" lIns="54184" tIns="54184" rIns="54184" bIns="54184">
            <a:spAutoFit/>
          </a:bodyPr>
          <a:lstStyle/>
          <a:p>
            <a:pPr defTabSz="650207">
              <a:defRPr sz="1800"/>
            </a:pPr>
            <a:r>
              <a:rPr sz="1991" b="1" dirty="0">
                <a:latin typeface="Helvetica"/>
                <a:ea typeface="Helvetica"/>
                <a:cs typeface="Helvetica"/>
                <a:sym typeface="Helvetica"/>
              </a:rPr>
              <a:t>Energy</a:t>
            </a:r>
          </a:p>
          <a:p>
            <a:pPr marL="243836" lvl="1" indent="-243836" defTabSz="650207">
              <a:buFont typeface="Arial" charset="0"/>
              <a:buChar char="•"/>
              <a:defRPr sz="1800"/>
            </a:pPr>
            <a:r>
              <a:rPr lang="en-US" sz="1564" dirty="0" err="1">
                <a:latin typeface="Helvetica"/>
                <a:ea typeface="Helvetica"/>
                <a:cs typeface="Helvetica"/>
                <a:sym typeface="Helvetica"/>
              </a:rPr>
              <a:t>Oli</a:t>
            </a:r>
            <a:r>
              <a:rPr lang="en-US" sz="1564" dirty="0">
                <a:latin typeface="Helvetica"/>
                <a:ea typeface="Helvetica"/>
                <a:cs typeface="Helvetica"/>
                <a:sym typeface="Helvetica"/>
              </a:rPr>
              <a:t>, Gas, </a:t>
            </a:r>
            <a:r>
              <a:rPr sz="1564" dirty="0">
                <a:latin typeface="Helvetica"/>
                <a:ea typeface="Helvetica"/>
                <a:cs typeface="Helvetica"/>
                <a:sym typeface="Helvetica"/>
              </a:rPr>
              <a:t>Coal</a:t>
            </a:r>
          </a:p>
          <a:p>
            <a:pPr marL="243836" lvl="1" indent="-243836" defTabSz="650207">
              <a:buFont typeface="Arial" charset="0"/>
              <a:buChar char="•"/>
              <a:defRPr sz="1800"/>
            </a:pPr>
            <a:r>
              <a:rPr sz="1564" dirty="0">
                <a:latin typeface="Helvetica"/>
                <a:ea typeface="Helvetica"/>
                <a:cs typeface="Helvetica"/>
                <a:sym typeface="Helvetica"/>
              </a:rPr>
              <a:t>Renewable energy capacity</a:t>
            </a:r>
          </a:p>
          <a:p>
            <a:pPr lvl="1" defTabSz="650207">
              <a:defRPr sz="1800"/>
            </a:pPr>
            <a:endParaRPr sz="1564" dirty="0">
              <a:latin typeface="Helvetica"/>
              <a:ea typeface="Helvetica"/>
              <a:cs typeface="Helvetica"/>
              <a:sym typeface="Helvetica"/>
            </a:endParaRPr>
          </a:p>
          <a:p>
            <a:pPr defTabSz="650207">
              <a:defRPr sz="1800"/>
            </a:pPr>
            <a:r>
              <a:rPr sz="1991" b="1" dirty="0">
                <a:latin typeface="Helvetica"/>
                <a:ea typeface="Helvetica"/>
                <a:cs typeface="Helvetica"/>
                <a:sym typeface="Helvetica"/>
              </a:rPr>
              <a:t>Minerals</a:t>
            </a:r>
            <a:endParaRPr sz="1991" dirty="0">
              <a:latin typeface="Helvetica"/>
              <a:ea typeface="Helvetica"/>
              <a:cs typeface="Helvetica"/>
              <a:sym typeface="Helvetica"/>
            </a:endParaRPr>
          </a:p>
          <a:p>
            <a:pPr lvl="1" defTabSz="650207">
              <a:defRPr sz="1800"/>
            </a:pPr>
            <a:endParaRPr sz="1564" dirty="0">
              <a:latin typeface="Helvetica"/>
              <a:ea typeface="Helvetica"/>
              <a:cs typeface="Helvetica"/>
              <a:sym typeface="Helvetica"/>
            </a:endParaRPr>
          </a:p>
          <a:p>
            <a:pPr defTabSz="650207">
              <a:defRPr sz="1800"/>
            </a:pPr>
            <a:r>
              <a:rPr sz="1991" b="1" dirty="0">
                <a:latin typeface="Helvetica"/>
                <a:ea typeface="Helvetica"/>
                <a:cs typeface="Helvetica"/>
                <a:sym typeface="Helvetica"/>
              </a:rPr>
              <a:t>Timber</a:t>
            </a:r>
          </a:p>
        </p:txBody>
      </p:sp>
      <p:sp>
        <p:nvSpPr>
          <p:cNvPr id="51" name="Shape 51"/>
          <p:cNvSpPr/>
          <p:nvPr/>
        </p:nvSpPr>
        <p:spPr>
          <a:xfrm>
            <a:off x="6755718" y="2582898"/>
            <a:ext cx="2938727" cy="372127"/>
          </a:xfrm>
          <a:prstGeom prst="rect">
            <a:avLst/>
          </a:prstGeom>
          <a:ln w="12700">
            <a:miter lim="400000"/>
          </a:ln>
          <a:extLst>
            <a:ext uri="{C572A759-6A51-4108-AA02-DFA0A04FC94B}">
              <ma14:wrappingTextBoxFlag xmlns:ma14="http://schemas.microsoft.com/office/mac/drawingml/2011/main" xmlns="" val="1"/>
            </a:ext>
          </a:extLst>
        </p:spPr>
        <p:txBody>
          <a:bodyPr wrap="none" lIns="54184" tIns="54184" rIns="54184" bIns="54184">
            <a:spAutoFit/>
          </a:bodyPr>
          <a:lstStyle/>
          <a:p>
            <a:pPr defTabSz="650207">
              <a:defRPr sz="1800"/>
            </a:pPr>
            <a:r>
              <a:rPr sz="1707" b="1">
                <a:latin typeface="Helvetica"/>
                <a:ea typeface="Helvetica"/>
                <a:cs typeface="Helvetica"/>
                <a:sym typeface="Helvetica"/>
              </a:rPr>
              <a:t>Greenhouse gas emission</a:t>
            </a:r>
            <a:r>
              <a:rPr sz="1707">
                <a:latin typeface="Helvetica"/>
                <a:ea typeface="Helvetica"/>
                <a:cs typeface="Helvetica"/>
                <a:sym typeface="Helvetica"/>
              </a:rPr>
              <a:t>s</a:t>
            </a:r>
          </a:p>
        </p:txBody>
      </p:sp>
      <p:sp>
        <p:nvSpPr>
          <p:cNvPr id="52" name="Shape 52"/>
          <p:cNvSpPr/>
          <p:nvPr/>
        </p:nvSpPr>
        <p:spPr>
          <a:xfrm>
            <a:off x="6771491" y="3051781"/>
            <a:ext cx="5996659" cy="3524528"/>
          </a:xfrm>
          <a:prstGeom prst="rect">
            <a:avLst/>
          </a:prstGeom>
          <a:ln w="12700">
            <a:miter lim="400000"/>
          </a:ln>
          <a:extLst>
            <a:ext uri="{C572A759-6A51-4108-AA02-DFA0A04FC94B}">
              <ma14:wrappingTextBoxFlag xmlns:ma14="http://schemas.microsoft.com/office/mac/drawingml/2011/main" xmlns="" val="1"/>
            </a:ext>
          </a:extLst>
        </p:spPr>
        <p:txBody>
          <a:bodyPr lIns="54184" tIns="54184" rIns="54184" bIns="54184">
            <a:spAutoFit/>
          </a:bodyPr>
          <a:lstStyle/>
          <a:p>
            <a:pPr defTabSz="650207">
              <a:defRPr sz="1800"/>
            </a:pPr>
            <a:r>
              <a:rPr sz="1707" b="1" dirty="0">
                <a:latin typeface="Helvetica"/>
                <a:ea typeface="Helvetica"/>
                <a:cs typeface="Helvetica"/>
                <a:sym typeface="Helvetica"/>
              </a:rPr>
              <a:t>Human/Industrial Footprint</a:t>
            </a:r>
          </a:p>
          <a:p>
            <a:pPr defTabSz="650207">
              <a:defRPr sz="1800"/>
            </a:pP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Loss of Traditional Use Values</a:t>
            </a:r>
          </a:p>
          <a:p>
            <a:pPr defTabSz="650207">
              <a:defRPr sz="1800"/>
            </a:pPr>
            <a:endParaRPr sz="1707" dirty="0">
              <a:latin typeface="Times"/>
              <a:ea typeface="Times"/>
              <a:cs typeface="Times"/>
              <a:sym typeface="Times"/>
            </a:endParaRPr>
          </a:p>
          <a:p>
            <a:pPr defTabSz="650207">
              <a:defRPr sz="1800"/>
            </a:pPr>
            <a:r>
              <a:rPr lang="en-US" sz="1707" b="1" dirty="0">
                <a:latin typeface="Helvetica"/>
                <a:ea typeface="Helvetica"/>
                <a:cs typeface="Helvetica"/>
                <a:sym typeface="Helvetica"/>
              </a:rPr>
              <a:t>Pollution </a:t>
            </a:r>
          </a:p>
          <a:p>
            <a:pPr defTabSz="650207">
              <a:defRPr sz="1800"/>
            </a:pPr>
            <a:endParaRPr lang="en-US"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Solid</a:t>
            </a:r>
            <a:r>
              <a:rPr lang="en-US" sz="1707" b="1" dirty="0">
                <a:latin typeface="Helvetica"/>
                <a:ea typeface="Helvetica"/>
                <a:cs typeface="Helvetica"/>
                <a:sym typeface="Helvetica"/>
              </a:rPr>
              <a:t> and toxic</a:t>
            </a:r>
            <a:r>
              <a:rPr sz="1707" b="1" dirty="0">
                <a:latin typeface="Helvetica"/>
                <a:ea typeface="Helvetica"/>
                <a:cs typeface="Helvetica"/>
                <a:sym typeface="Helvetica"/>
              </a:rPr>
              <a:t> wastes</a:t>
            </a:r>
            <a:br>
              <a:rPr sz="1707" b="1" dirty="0">
                <a:latin typeface="Helvetica"/>
                <a:ea typeface="Helvetica"/>
                <a:cs typeface="Helvetica"/>
                <a:sym typeface="Helvetica"/>
              </a:rPr>
            </a:b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Loss of Ecological Integrity</a:t>
            </a:r>
          </a:p>
          <a:p>
            <a:pPr defTabSz="650207">
              <a:defRPr sz="1800"/>
            </a:pP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Unsustainable renewable resource use</a:t>
            </a:r>
          </a:p>
          <a:p>
            <a:pPr defTabSz="650207">
              <a:defRPr sz="1800"/>
            </a:pP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Depreciation of non-renewable energy resources</a:t>
            </a:r>
          </a:p>
        </p:txBody>
      </p:sp>
      <p:sp>
        <p:nvSpPr>
          <p:cNvPr id="53" name="Shape 53"/>
          <p:cNvSpPr/>
          <p:nvPr/>
        </p:nvSpPr>
        <p:spPr>
          <a:xfrm>
            <a:off x="6773334" y="7778631"/>
            <a:ext cx="5996659" cy="897527"/>
          </a:xfrm>
          <a:prstGeom prst="rect">
            <a:avLst/>
          </a:prstGeom>
          <a:ln w="12700">
            <a:miter lim="400000"/>
          </a:ln>
          <a:extLst>
            <a:ext uri="{C572A759-6A51-4108-AA02-DFA0A04FC94B}">
              <ma14:wrappingTextBoxFlag xmlns:ma14="http://schemas.microsoft.com/office/mac/drawingml/2011/main" xmlns="" val="1"/>
            </a:ext>
          </a:extLst>
        </p:spPr>
        <p:txBody>
          <a:bodyPr lIns="54184" tIns="54184" rIns="54184" bIns="54184">
            <a:spAutoFit/>
          </a:bodyPr>
          <a:lstStyle/>
          <a:p>
            <a:pPr defTabSz="650207">
              <a:defRPr sz="1800"/>
            </a:pPr>
            <a:r>
              <a:rPr sz="1707" b="1" dirty="0">
                <a:latin typeface="Helvetica"/>
                <a:ea typeface="Helvetica"/>
                <a:cs typeface="Helvetica"/>
                <a:sym typeface="Helvetica"/>
              </a:rPr>
              <a:t>Returns on </a:t>
            </a:r>
            <a:r>
              <a:rPr lang="en-US" sz="1707" b="1" dirty="0">
                <a:latin typeface="Helvetica"/>
                <a:ea typeface="Helvetica"/>
                <a:cs typeface="Helvetica"/>
                <a:sym typeface="Helvetica"/>
              </a:rPr>
              <a:t>investment in </a:t>
            </a:r>
            <a:r>
              <a:rPr sz="1707" b="1" dirty="0">
                <a:latin typeface="Helvetica"/>
                <a:ea typeface="Helvetica"/>
                <a:cs typeface="Helvetica"/>
                <a:sym typeface="Helvetica"/>
              </a:rPr>
              <a:t>natural capital </a:t>
            </a:r>
            <a:r>
              <a:rPr lang="en-US" sz="1707" b="1" dirty="0">
                <a:latin typeface="Helvetica"/>
                <a:ea typeface="Helvetica"/>
                <a:cs typeface="Helvetica"/>
                <a:sym typeface="Helvetica"/>
              </a:rPr>
              <a:t>assets</a:t>
            </a:r>
            <a:endParaRPr sz="1707" b="1" dirty="0">
              <a:latin typeface="Helvetica"/>
              <a:ea typeface="Helvetica"/>
              <a:cs typeface="Helvetica"/>
              <a:sym typeface="Helvetica"/>
            </a:endParaRPr>
          </a:p>
          <a:p>
            <a:pPr defTabSz="650207">
              <a:defRPr sz="1800"/>
            </a:pPr>
            <a:endParaRPr sz="1707" b="1" dirty="0">
              <a:latin typeface="Helvetica"/>
              <a:ea typeface="Helvetica"/>
              <a:cs typeface="Helvetica"/>
              <a:sym typeface="Helvetica"/>
            </a:endParaRPr>
          </a:p>
          <a:p>
            <a:pPr defTabSz="650207">
              <a:defRPr sz="1800"/>
            </a:pPr>
            <a:r>
              <a:rPr sz="1707" b="1" dirty="0">
                <a:latin typeface="Helvetica"/>
                <a:ea typeface="Helvetica"/>
                <a:cs typeface="Helvetica"/>
                <a:sym typeface="Helvetica"/>
              </a:rPr>
              <a:t>Distribution of natural capital</a:t>
            </a:r>
            <a:r>
              <a:rPr lang="en-US" sz="1707" b="1" dirty="0">
                <a:latin typeface="Helvetica"/>
                <a:ea typeface="Helvetica"/>
                <a:cs typeface="Helvetica"/>
                <a:sym typeface="Helvetica"/>
              </a:rPr>
              <a:t> benefits</a:t>
            </a:r>
            <a:endParaRPr sz="1707" b="1" dirty="0">
              <a:latin typeface="Helvetica"/>
              <a:ea typeface="Helvetica"/>
              <a:cs typeface="Helvetica"/>
              <a:sym typeface="Helvetica"/>
            </a:endParaRPr>
          </a:p>
        </p:txBody>
      </p:sp>
      <p:sp>
        <p:nvSpPr>
          <p:cNvPr id="54" name="Shape 54"/>
          <p:cNvSpPr/>
          <p:nvPr/>
        </p:nvSpPr>
        <p:spPr>
          <a:xfrm>
            <a:off x="1054913" y="6997973"/>
            <a:ext cx="6502401" cy="1225779"/>
          </a:xfrm>
          <a:prstGeom prst="rect">
            <a:avLst/>
          </a:prstGeom>
          <a:ln w="12700">
            <a:miter lim="400000"/>
          </a:ln>
          <a:extLst>
            <a:ext uri="{C572A759-6A51-4108-AA02-DFA0A04FC94B}">
              <ma14:wrappingTextBoxFlag xmlns:ma14="http://schemas.microsoft.com/office/mac/drawingml/2011/main" xmlns="" val="1"/>
            </a:ext>
          </a:extLst>
        </p:spPr>
        <p:txBody>
          <a:bodyPr lIns="65021" tIns="65021" rIns="65021" bIns="65021">
            <a:spAutoFit/>
          </a:bodyPr>
          <a:lstStyle>
            <a:lvl1pPr defTabSz="830862">
              <a:defRPr sz="1600" b="1">
                <a:latin typeface="Helvetica"/>
                <a:ea typeface="Helvetica"/>
                <a:cs typeface="Helvetica"/>
                <a:sym typeface="Helvetica"/>
              </a:defRPr>
            </a:lvl1pPr>
          </a:lstStyle>
          <a:p>
            <a:pPr lvl="0" algn="l">
              <a:defRPr sz="1800" b="0"/>
            </a:pPr>
            <a:r>
              <a:rPr sz="1991" dirty="0">
                <a:solidFill>
                  <a:srgbClr val="FF0000"/>
                </a:solidFill>
              </a:rPr>
              <a:t>Traditional Use</a:t>
            </a:r>
            <a:endParaRPr lang="en-US" sz="1991" dirty="0">
              <a:solidFill>
                <a:srgbClr val="FF0000"/>
              </a:solidFill>
            </a:endParaRPr>
          </a:p>
          <a:p>
            <a:pPr marL="406394" indent="-406394">
              <a:buFont typeface="Arial" charset="0"/>
              <a:buChar char="•"/>
              <a:defRPr sz="1800" b="0"/>
            </a:pPr>
            <a:r>
              <a:rPr lang="en-US" sz="1707" dirty="0"/>
              <a:t>plants  and berries</a:t>
            </a:r>
          </a:p>
          <a:p>
            <a:pPr marL="406394" indent="-406394">
              <a:buFont typeface="Arial" charset="0"/>
              <a:buChar char="•"/>
              <a:defRPr sz="1800" b="0"/>
            </a:pPr>
            <a:r>
              <a:rPr lang="en-US" sz="1707" dirty="0"/>
              <a:t>medicines</a:t>
            </a:r>
          </a:p>
          <a:p>
            <a:pPr marL="406394" indent="-406394">
              <a:buFont typeface="Arial" charset="0"/>
              <a:buChar char="•"/>
              <a:defRPr sz="1800" b="0"/>
            </a:pPr>
            <a:r>
              <a:rPr lang="en-US" sz="1707" dirty="0"/>
              <a:t>animals</a:t>
            </a:r>
            <a:endParaRPr sz="1707" dirty="0"/>
          </a:p>
        </p:txBody>
      </p:sp>
      <p:sp>
        <p:nvSpPr>
          <p:cNvPr id="56" name="Shape 56"/>
          <p:cNvSpPr/>
          <p:nvPr/>
        </p:nvSpPr>
        <p:spPr>
          <a:xfrm>
            <a:off x="757352" y="5104835"/>
            <a:ext cx="1553913" cy="415792"/>
          </a:xfrm>
          <a:prstGeom prst="rect">
            <a:avLst/>
          </a:prstGeom>
          <a:ln w="12700">
            <a:miter lim="400000"/>
          </a:ln>
          <a:extLst>
            <a:ext uri="{C572A759-6A51-4108-AA02-DFA0A04FC94B}">
              <ma14:wrappingTextBoxFlag xmlns:ma14="http://schemas.microsoft.com/office/mac/drawingml/2011/main" xmlns="" val="1"/>
            </a:ext>
          </a:extLst>
        </p:spPr>
        <p:txBody>
          <a:bodyPr wrap="square" lIns="54184" tIns="54184" rIns="54184" bIns="54184">
            <a:spAutoFit/>
          </a:bodyPr>
          <a:lstStyle>
            <a:lvl1pPr defTabSz="650240">
              <a:defRPr sz="1600" b="1">
                <a:latin typeface="Helvetica"/>
                <a:ea typeface="Helvetica"/>
                <a:cs typeface="Helvetica"/>
                <a:sym typeface="Helvetica"/>
              </a:defRPr>
            </a:lvl1pPr>
          </a:lstStyle>
          <a:p>
            <a:pPr lvl="0">
              <a:defRPr sz="1800" b="0"/>
            </a:pPr>
            <a:r>
              <a:rPr sz="1991" dirty="0">
                <a:solidFill>
                  <a:schemeClr val="tx1">
                    <a:lumMod val="85000"/>
                    <a:lumOff val="15000"/>
                  </a:schemeClr>
                </a:solidFill>
              </a:rPr>
              <a:t>Carb</a:t>
            </a:r>
            <a:r>
              <a:rPr lang="en-US" sz="1991" dirty="0">
                <a:solidFill>
                  <a:schemeClr val="tx1">
                    <a:lumMod val="85000"/>
                    <a:lumOff val="15000"/>
                  </a:schemeClr>
                </a:solidFill>
              </a:rPr>
              <a:t>o</a:t>
            </a:r>
            <a:r>
              <a:rPr sz="1991" dirty="0">
                <a:solidFill>
                  <a:schemeClr val="tx1">
                    <a:lumMod val="85000"/>
                    <a:lumOff val="15000"/>
                  </a:schemeClr>
                </a:solidFill>
              </a:rPr>
              <a:t>n</a:t>
            </a:r>
          </a:p>
        </p:txBody>
      </p:sp>
      <p:sp>
        <p:nvSpPr>
          <p:cNvPr id="19" name="Shape 319"/>
          <p:cNvSpPr/>
          <p:nvPr/>
        </p:nvSpPr>
        <p:spPr>
          <a:xfrm>
            <a:off x="767643" y="571327"/>
            <a:ext cx="10963769" cy="590974"/>
          </a:xfrm>
          <a:prstGeom prst="rect">
            <a:avLst/>
          </a:prstGeom>
          <a:ln w="12700">
            <a:miter lim="400000"/>
          </a:ln>
          <a:extLst>
            <a:ext uri="{C572A759-6A51-4108-AA02-DFA0A04FC94B}">
              <ma14:wrappingTextBoxFlag xmlns:ma14="http://schemas.microsoft.com/office/mac/drawingml/2011/main" xmlns="" val="1"/>
            </a:ext>
          </a:extLst>
        </p:spPr>
        <p:txBody>
          <a:bodyPr lIns="54187" tIns="54187" rIns="54187" bIns="54187">
            <a:spAutoFit/>
          </a:bodyPr>
          <a:lstStyle>
            <a:lvl1pPr defTabSz="457200">
              <a:buClr>
                <a:srgbClr val="000000"/>
              </a:buClr>
              <a:buFont typeface="Times New Roman"/>
              <a:defRPr sz="2200" b="1">
                <a:solidFill>
                  <a:srgbClr val="4F5503"/>
                </a:solidFill>
                <a:uFill>
                  <a:solidFill>
                    <a:srgbClr val="4F5503"/>
                  </a:solidFill>
                </a:uFill>
                <a:latin typeface="Optima"/>
                <a:ea typeface="Optima"/>
                <a:cs typeface="Optima"/>
                <a:sym typeface="Optima"/>
              </a:defRPr>
            </a:lvl1pPr>
          </a:lstStyle>
          <a:p>
            <a:pPr lvl="0">
              <a:defRPr sz="1800" b="0">
                <a:solidFill>
                  <a:srgbClr val="000000"/>
                </a:solidFill>
                <a:uFillTx/>
              </a:defRPr>
            </a:pPr>
            <a:r>
              <a:rPr sz="3129" dirty="0">
                <a:latin typeface="Optima" charset="0"/>
                <a:ea typeface="Optima" charset="0"/>
                <a:cs typeface="Optima" charset="0"/>
              </a:rPr>
              <a:t>Natural Capital Account</a:t>
            </a:r>
            <a:r>
              <a:rPr lang="en-US" sz="3129" dirty="0">
                <a:latin typeface="Optima" charset="0"/>
                <a:ea typeface="Optima" charset="0"/>
                <a:cs typeface="Optima" charset="0"/>
              </a:rPr>
              <a:t>s</a:t>
            </a:r>
            <a:endParaRPr sz="3129" dirty="0">
              <a:latin typeface="Optima" charset="0"/>
              <a:ea typeface="Optima" charset="0"/>
              <a:cs typeface="Optima" charset="0"/>
            </a:endParaRPr>
          </a:p>
        </p:txBody>
      </p:sp>
      <p:sp>
        <p:nvSpPr>
          <p:cNvPr id="20" name="Shape 321"/>
          <p:cNvSpPr/>
          <p:nvPr/>
        </p:nvSpPr>
        <p:spPr>
          <a:xfrm>
            <a:off x="984178" y="1533041"/>
            <a:ext cx="1064822" cy="547116"/>
          </a:xfrm>
          <a:prstGeom prst="rect">
            <a:avLst/>
          </a:prstGeom>
          <a:ln w="12700">
            <a:miter lim="400000"/>
          </a:ln>
          <a:extLst>
            <a:ext uri="{C572A759-6A51-4108-AA02-DFA0A04FC94B}">
              <ma14:wrappingTextBoxFlag xmlns:ma14="http://schemas.microsoft.com/office/mac/drawingml/2011/main" xmlns="" val="1"/>
            </a:ext>
          </a:extLst>
        </p:spPr>
        <p:txBody>
          <a:bodyPr wrap="none" lIns="54187" tIns="54187" rIns="54187" bIns="54187">
            <a:spAutoFit/>
          </a:bodyPr>
          <a:lstStyle>
            <a:lvl1pPr algn="l" defTabSz="457200">
              <a:buClr>
                <a:srgbClr val="000000"/>
              </a:buClr>
              <a:buFont typeface="Calibri"/>
              <a:defRPr sz="1600">
                <a:solidFill>
                  <a:srgbClr val="4F7A28"/>
                </a:solidFill>
                <a:uFill>
                  <a:solidFill>
                    <a:srgbClr val="4F7A28"/>
                  </a:solidFill>
                </a:uFill>
                <a:latin typeface="Optima"/>
                <a:ea typeface="Optima"/>
                <a:cs typeface="Optima"/>
                <a:sym typeface="Optima"/>
              </a:defRPr>
            </a:lvl1pPr>
          </a:lstStyle>
          <a:p>
            <a:pPr lvl="0">
              <a:defRPr sz="1800">
                <a:solidFill>
                  <a:srgbClr val="000000"/>
                </a:solidFill>
                <a:uFillTx/>
              </a:defRPr>
            </a:pPr>
            <a:r>
              <a:rPr sz="2844" dirty="0"/>
              <a:t>Assets</a:t>
            </a:r>
          </a:p>
        </p:txBody>
      </p:sp>
      <p:sp>
        <p:nvSpPr>
          <p:cNvPr id="21" name="Shape 322"/>
          <p:cNvSpPr/>
          <p:nvPr/>
        </p:nvSpPr>
        <p:spPr>
          <a:xfrm>
            <a:off x="6845583" y="1623106"/>
            <a:ext cx="1609843" cy="547116"/>
          </a:xfrm>
          <a:prstGeom prst="rect">
            <a:avLst/>
          </a:prstGeom>
          <a:ln w="12700">
            <a:miter lim="400000"/>
          </a:ln>
          <a:extLst>
            <a:ext uri="{C572A759-6A51-4108-AA02-DFA0A04FC94B}">
              <ma14:wrappingTextBoxFlag xmlns:ma14="http://schemas.microsoft.com/office/mac/drawingml/2011/main" xmlns="" val="1"/>
            </a:ext>
          </a:extLst>
        </p:spPr>
        <p:txBody>
          <a:bodyPr wrap="none" lIns="54187" tIns="54187" rIns="54187" bIns="54187">
            <a:spAutoFit/>
          </a:bodyPr>
          <a:lstStyle>
            <a:lvl1pPr algn="l" defTabSz="457200">
              <a:buClr>
                <a:srgbClr val="000000"/>
              </a:buClr>
              <a:buFont typeface="Calibri"/>
              <a:defRPr sz="1600">
                <a:solidFill>
                  <a:srgbClr val="9A244F"/>
                </a:solidFill>
                <a:uFill>
                  <a:solidFill>
                    <a:srgbClr val="9A244F"/>
                  </a:solidFill>
                </a:uFill>
                <a:latin typeface="Optima"/>
                <a:ea typeface="Optima"/>
                <a:cs typeface="Optima"/>
                <a:sym typeface="Optima"/>
              </a:defRPr>
            </a:lvl1pPr>
          </a:lstStyle>
          <a:p>
            <a:pPr lvl="0">
              <a:defRPr sz="1800">
                <a:solidFill>
                  <a:srgbClr val="000000"/>
                </a:solidFill>
                <a:uFillTx/>
              </a:defRPr>
            </a:pPr>
            <a:r>
              <a:rPr sz="2844"/>
              <a:t>Liabilities</a:t>
            </a:r>
          </a:p>
        </p:txBody>
      </p:sp>
      <p:sp>
        <p:nvSpPr>
          <p:cNvPr id="2" name="Rectangle 1"/>
          <p:cNvSpPr/>
          <p:nvPr/>
        </p:nvSpPr>
        <p:spPr>
          <a:xfrm>
            <a:off x="957298" y="6362242"/>
            <a:ext cx="4477508" cy="398699"/>
          </a:xfrm>
          <a:prstGeom prst="rect">
            <a:avLst/>
          </a:prstGeom>
        </p:spPr>
        <p:txBody>
          <a:bodyPr wrap="none">
            <a:spAutoFit/>
          </a:bodyPr>
          <a:lstStyle/>
          <a:p>
            <a:pPr defTabSz="650207">
              <a:defRPr sz="1800"/>
            </a:pPr>
            <a:r>
              <a:rPr lang="en-US" sz="1991" b="1">
                <a:solidFill>
                  <a:srgbClr val="00B050"/>
                </a:solidFill>
                <a:latin typeface="Helvetica"/>
                <a:ea typeface="Helvetica"/>
                <a:cs typeface="Helvetica"/>
                <a:sym typeface="Helvetica"/>
              </a:rPr>
              <a:t>Ecological Services (17+ functions)</a:t>
            </a:r>
            <a:endParaRPr lang="en-US" sz="1991" b="1" dirty="0">
              <a:solidFill>
                <a:srgbClr val="00B050"/>
              </a:solidFill>
              <a:latin typeface="Helvetica"/>
              <a:ea typeface="Helvetica"/>
              <a:cs typeface="Helvetica"/>
              <a:sym typeface="Helvetica"/>
            </a:endParaRPr>
          </a:p>
        </p:txBody>
      </p:sp>
      <p:sp>
        <p:nvSpPr>
          <p:cNvPr id="31" name="Rectangle 30"/>
          <p:cNvSpPr/>
          <p:nvPr/>
        </p:nvSpPr>
        <p:spPr>
          <a:xfrm>
            <a:off x="874290" y="2475411"/>
            <a:ext cx="3393878" cy="398699"/>
          </a:xfrm>
          <a:prstGeom prst="rect">
            <a:avLst/>
          </a:prstGeom>
        </p:spPr>
        <p:txBody>
          <a:bodyPr wrap="none">
            <a:spAutoFit/>
          </a:bodyPr>
          <a:lstStyle/>
          <a:p>
            <a:pPr defTabSz="650207">
              <a:defRPr sz="1800"/>
            </a:pPr>
            <a:r>
              <a:rPr lang="en-US" sz="1991" b="1">
                <a:solidFill>
                  <a:srgbClr val="00B050"/>
                </a:solidFill>
                <a:latin typeface="Helvetica"/>
                <a:ea typeface="Helvetica"/>
                <a:cs typeface="Helvetica"/>
                <a:sym typeface="Helvetica"/>
              </a:rPr>
              <a:t>Marketable Natural Capital</a:t>
            </a:r>
            <a:endParaRPr lang="en-US" sz="1991" b="1" dirty="0">
              <a:solidFill>
                <a:srgbClr val="00B050"/>
              </a:solidFill>
              <a:latin typeface="Helvetica"/>
              <a:ea typeface="Helvetica"/>
              <a:cs typeface="Helvetica"/>
              <a:sym typeface="Helvetica"/>
            </a:endParaRPr>
          </a:p>
        </p:txBody>
      </p:sp>
    </p:spTree>
    <p:extLst>
      <p:ext uri="{BB962C8B-B14F-4D97-AF65-F5344CB8AC3E}">
        <p14:creationId xmlns:p14="http://schemas.microsoft.com/office/powerpoint/2010/main" val="1717892439"/>
      </p:ext>
    </p:extLst>
  </p:cSld>
  <p:clrMapOvr>
    <a:masterClrMapping/>
  </p:clrMapOvr>
  <p:transition spd="med" advTm="125329"/>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3555C-D992-4446-8D9E-D45B8664C939}"/>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5A41BC08-3E2C-914C-F659-70DDF7B7D7A5}"/>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B69D187F-473E-34D2-12E8-0B3C5302A9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05608" y="164314"/>
            <a:ext cx="11822656" cy="9037666"/>
          </a:xfrm>
          <a:prstGeom prst="rect">
            <a:avLst/>
          </a:prstGeom>
        </p:spPr>
      </p:pic>
      <p:sp>
        <p:nvSpPr>
          <p:cNvPr id="5" name="TextBox 4">
            <a:extLst>
              <a:ext uri="{FF2B5EF4-FFF2-40B4-BE49-F238E27FC236}">
                <a16:creationId xmlns:a16="http://schemas.microsoft.com/office/drawing/2014/main" id="{999FC8AF-1E31-006E-FB2B-E4A635638331}"/>
              </a:ext>
            </a:extLst>
          </p:cNvPr>
          <p:cNvSpPr txBox="1"/>
          <p:nvPr/>
        </p:nvSpPr>
        <p:spPr>
          <a:xfrm>
            <a:off x="2463280" y="293093"/>
            <a:ext cx="4590663"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chemeClr val="accent3">
                    <a:lumMod val="50000"/>
                  </a:schemeClr>
                </a:solidFill>
                <a:effectLst/>
                <a:uFillTx/>
                <a:latin typeface="Avenir Book" panose="02000503020000020003" pitchFamily="2" charset="0"/>
                <a:sym typeface="Chalkboard"/>
              </a:rPr>
              <a:t>Geospatial Mapping of Well-being Conditions</a:t>
            </a:r>
          </a:p>
        </p:txBody>
      </p:sp>
    </p:spTree>
    <p:extLst>
      <p:ext uri="{BB962C8B-B14F-4D97-AF65-F5344CB8AC3E}">
        <p14:creationId xmlns:p14="http://schemas.microsoft.com/office/powerpoint/2010/main" val="846103338"/>
      </p:ext>
    </p:extLst>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TextBox 4"/>
          <p:cNvSpPr txBox="1"/>
          <p:nvPr/>
        </p:nvSpPr>
        <p:spPr>
          <a:xfrm>
            <a:off x="2712322" y="9084465"/>
            <a:ext cx="7098418" cy="369332"/>
          </a:xfrm>
          <a:prstGeom prst="rect">
            <a:avLst/>
          </a:prstGeom>
          <a:noFill/>
        </p:spPr>
        <p:txBody>
          <a:bodyPr wrap="none" rtlCol="0">
            <a:spAutoFit/>
          </a:bodyPr>
          <a:lstStyle/>
          <a:p>
            <a:r>
              <a:rPr lang="en-US" sz="1800" dirty="0">
                <a:latin typeface="Avenir Book" panose="02000503020000020003" pitchFamily="2" charset="0"/>
              </a:rPr>
              <a:t>Prepared by Global Forest Watch Canada, 2012, based on </a:t>
            </a:r>
            <a:r>
              <a:rPr lang="en-US" sz="1800" dirty="0" err="1">
                <a:latin typeface="Avenir Book" panose="02000503020000020003" pitchFamily="2" charset="0"/>
              </a:rPr>
              <a:t>Tarnoci</a:t>
            </a:r>
            <a:r>
              <a:rPr lang="en-US" sz="1800" dirty="0">
                <a:latin typeface="Avenir Book" panose="02000503020000020003" pitchFamily="2" charset="0"/>
              </a:rPr>
              <a:t>.</a:t>
            </a:r>
          </a:p>
        </p:txBody>
      </p:sp>
      <p:pic>
        <p:nvPicPr>
          <p:cNvPr id="7" name="Content Placeholder 6"/>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18954" y="0"/>
            <a:ext cx="11766892" cy="9000274"/>
          </a:xfrm>
        </p:spPr>
      </p:pic>
      <p:sp>
        <p:nvSpPr>
          <p:cNvPr id="3" name="Rectangle 2">
            <a:extLst>
              <a:ext uri="{FF2B5EF4-FFF2-40B4-BE49-F238E27FC236}">
                <a16:creationId xmlns:a16="http://schemas.microsoft.com/office/drawing/2014/main" id="{30534C29-D4B8-8489-7D29-B6AC6C395576}"/>
              </a:ext>
            </a:extLst>
          </p:cNvPr>
          <p:cNvSpPr/>
          <p:nvPr/>
        </p:nvSpPr>
        <p:spPr>
          <a:xfrm>
            <a:off x="1119650" y="215333"/>
            <a:ext cx="8005718" cy="486287"/>
          </a:xfrm>
          <a:prstGeom prst="rect">
            <a:avLst/>
          </a:prstGeom>
        </p:spPr>
        <p:txBody>
          <a:bodyPr wrap="none">
            <a:spAutoFit/>
          </a:bodyPr>
          <a:lstStyle/>
          <a:p>
            <a:r>
              <a:rPr lang="en-US" sz="2560" dirty="0">
                <a:solidFill>
                  <a:srgbClr val="C00000"/>
                </a:solidFill>
                <a:latin typeface="Avenir Book" panose="02000503020000020003" pitchFamily="2" charset="0"/>
              </a:rPr>
              <a:t>Soil Organic Carbon mapping by watershed: Canada </a:t>
            </a:r>
            <a:endParaRPr lang="en-US" sz="2560" dirty="0">
              <a:latin typeface="Avenir Book" panose="02000503020000020003" pitchFamily="2" charset="0"/>
            </a:endParaRPr>
          </a:p>
        </p:txBody>
      </p:sp>
    </p:spTree>
    <p:extLst>
      <p:ext uri="{BB962C8B-B14F-4D97-AF65-F5344CB8AC3E}">
        <p14:creationId xmlns:p14="http://schemas.microsoft.com/office/powerpoint/2010/main" val="979066698"/>
      </p:ext>
    </p:extLst>
  </p:cSld>
  <p:clrMapOvr>
    <a:masterClrMapping/>
  </p:clrMapOvr>
  <mc:AlternateContent xmlns:mc="http://schemas.openxmlformats.org/markup-compatibility/2006" xmlns:p14="http://schemas.microsoft.com/office/powerpoint/2010/main">
    <mc:Choice Requires="p14">
      <p:transition spd="slow" p14:dur="2000" advTm="52619"/>
    </mc:Choice>
    <mc:Fallback xmlns="">
      <p:transition spd="slow" advTm="52619"/>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384C253-E782-C3F4-1B25-CE325312A712}"/>
              </a:ext>
            </a:extLst>
          </p:cNvPr>
          <p:cNvPicPr>
            <a:picLocks noChangeAspect="1"/>
          </p:cNvPicPr>
          <p:nvPr/>
        </p:nvPicPr>
        <p:blipFill>
          <a:blip r:embed="rId2"/>
          <a:stretch>
            <a:fillRect/>
          </a:stretch>
        </p:blipFill>
        <p:spPr>
          <a:xfrm>
            <a:off x="3517152" y="50431"/>
            <a:ext cx="9166114" cy="9652737"/>
          </a:xfrm>
          <a:prstGeom prst="rect">
            <a:avLst/>
          </a:prstGeom>
        </p:spPr>
      </p:pic>
      <p:sp>
        <p:nvSpPr>
          <p:cNvPr id="5" name="Title 1">
            <a:extLst>
              <a:ext uri="{FF2B5EF4-FFF2-40B4-BE49-F238E27FC236}">
                <a16:creationId xmlns:a16="http://schemas.microsoft.com/office/drawing/2014/main" id="{04E18791-9B1D-96C2-B3CA-0760A82A4DE6}"/>
              </a:ext>
            </a:extLst>
          </p:cNvPr>
          <p:cNvSpPr txBox="1">
            <a:spLocks/>
          </p:cNvSpPr>
          <p:nvPr/>
        </p:nvSpPr>
        <p:spPr>
          <a:xfrm>
            <a:off x="0" y="1691856"/>
            <a:ext cx="3116039" cy="1052286"/>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r>
              <a:rPr lang="en-US" sz="2800" dirty="0">
                <a:solidFill>
                  <a:schemeClr val="accent4">
                    <a:lumMod val="50000"/>
                  </a:schemeClr>
                </a:solidFill>
                <a:latin typeface="Avenir Book" panose="02000503020000020003" pitchFamily="2" charset="0"/>
              </a:rPr>
              <a:t>Mapping Industrial/Human Footprint and Damages to Ecosystems</a:t>
            </a:r>
          </a:p>
        </p:txBody>
      </p:sp>
    </p:spTree>
    <p:extLst>
      <p:ext uri="{BB962C8B-B14F-4D97-AF65-F5344CB8AC3E}">
        <p14:creationId xmlns:p14="http://schemas.microsoft.com/office/powerpoint/2010/main" val="527845042"/>
      </p:ext>
    </p:extLst>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3A0DA6EA-4C36-8AE3-F826-3D31727035D8}"/>
              </a:ext>
            </a:extLst>
          </p:cNvPr>
          <p:cNvGrpSpPr/>
          <p:nvPr/>
        </p:nvGrpSpPr>
        <p:grpSpPr>
          <a:xfrm>
            <a:off x="3003582" y="946380"/>
            <a:ext cx="6484663" cy="8743831"/>
            <a:chOff x="277896" y="0"/>
            <a:chExt cx="6302207" cy="9144000"/>
          </a:xfrm>
        </p:grpSpPr>
        <p:pic>
          <p:nvPicPr>
            <p:cNvPr id="6" name="Picture 5">
              <a:extLst>
                <a:ext uri="{FF2B5EF4-FFF2-40B4-BE49-F238E27FC236}">
                  <a16:creationId xmlns:a16="http://schemas.microsoft.com/office/drawing/2014/main" id="{8A959387-159A-240B-FC63-CD5918724688}"/>
                </a:ext>
              </a:extLst>
            </p:cNvPr>
            <p:cNvPicPr>
              <a:picLocks noChangeAspect="1"/>
            </p:cNvPicPr>
            <p:nvPr/>
          </p:nvPicPr>
          <p:blipFill>
            <a:blip r:embed="rId2"/>
            <a:stretch>
              <a:fillRect/>
            </a:stretch>
          </p:blipFill>
          <p:spPr>
            <a:xfrm>
              <a:off x="277896" y="0"/>
              <a:ext cx="6302207" cy="9144000"/>
            </a:xfrm>
            <a:prstGeom prst="rect">
              <a:avLst/>
            </a:prstGeom>
          </p:spPr>
        </p:pic>
        <p:grpSp>
          <p:nvGrpSpPr>
            <p:cNvPr id="7" name="Group 6">
              <a:extLst>
                <a:ext uri="{FF2B5EF4-FFF2-40B4-BE49-F238E27FC236}">
                  <a16:creationId xmlns:a16="http://schemas.microsoft.com/office/drawing/2014/main" id="{9527B239-2DFA-CF7D-433D-5807341B39B3}"/>
                </a:ext>
              </a:extLst>
            </p:cNvPr>
            <p:cNvGrpSpPr/>
            <p:nvPr/>
          </p:nvGrpSpPr>
          <p:grpSpPr>
            <a:xfrm>
              <a:off x="277896" y="3356913"/>
              <a:ext cx="6227175" cy="3454219"/>
              <a:chOff x="277896" y="3356913"/>
              <a:chExt cx="6227175" cy="3454219"/>
            </a:xfrm>
          </p:grpSpPr>
          <p:sp>
            <p:nvSpPr>
              <p:cNvPr id="8" name="Freeform 7">
                <a:extLst>
                  <a:ext uri="{FF2B5EF4-FFF2-40B4-BE49-F238E27FC236}">
                    <a16:creationId xmlns:a16="http://schemas.microsoft.com/office/drawing/2014/main" id="{6E351D9A-695E-7BB9-9CE2-66E4F8593936}"/>
                  </a:ext>
                </a:extLst>
              </p:cNvPr>
              <p:cNvSpPr/>
              <p:nvPr/>
            </p:nvSpPr>
            <p:spPr>
              <a:xfrm>
                <a:off x="277896" y="3555461"/>
                <a:ext cx="4078942" cy="608712"/>
              </a:xfrm>
              <a:custGeom>
                <a:avLst/>
                <a:gdLst>
                  <a:gd name="connsiteX0" fmla="*/ 3227832 w 3250692"/>
                  <a:gd name="connsiteY0" fmla="*/ 352044 h 489204"/>
                  <a:gd name="connsiteX1" fmla="*/ 790956 w 3250692"/>
                  <a:gd name="connsiteY1" fmla="*/ 0 h 489204"/>
                  <a:gd name="connsiteX2" fmla="*/ 0 w 3250692"/>
                  <a:gd name="connsiteY2" fmla="*/ 246888 h 489204"/>
                  <a:gd name="connsiteX3" fmla="*/ 4572 w 3250692"/>
                  <a:gd name="connsiteY3" fmla="*/ 402336 h 489204"/>
                  <a:gd name="connsiteX4" fmla="*/ 809244 w 3250692"/>
                  <a:gd name="connsiteY4" fmla="*/ 146304 h 489204"/>
                  <a:gd name="connsiteX5" fmla="*/ 3250692 w 3250692"/>
                  <a:gd name="connsiteY5" fmla="*/ 489204 h 489204"/>
                  <a:gd name="connsiteX6" fmla="*/ 3227832 w 3250692"/>
                  <a:gd name="connsiteY6" fmla="*/ 352044 h 489204"/>
                  <a:gd name="connsiteX0" fmla="*/ 3278124 w 3278124"/>
                  <a:gd name="connsiteY0" fmla="*/ 356616 h 489204"/>
                  <a:gd name="connsiteX1" fmla="*/ 790956 w 3278124"/>
                  <a:gd name="connsiteY1" fmla="*/ 0 h 489204"/>
                  <a:gd name="connsiteX2" fmla="*/ 0 w 3278124"/>
                  <a:gd name="connsiteY2" fmla="*/ 246888 h 489204"/>
                  <a:gd name="connsiteX3" fmla="*/ 4572 w 3278124"/>
                  <a:gd name="connsiteY3" fmla="*/ 402336 h 489204"/>
                  <a:gd name="connsiteX4" fmla="*/ 809244 w 3278124"/>
                  <a:gd name="connsiteY4" fmla="*/ 146304 h 489204"/>
                  <a:gd name="connsiteX5" fmla="*/ 3250692 w 3278124"/>
                  <a:gd name="connsiteY5" fmla="*/ 489204 h 489204"/>
                  <a:gd name="connsiteX6" fmla="*/ 3278124 w 3278124"/>
                  <a:gd name="connsiteY6" fmla="*/ 356616 h 48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124" h="489204">
                    <a:moveTo>
                      <a:pt x="3278124" y="356616"/>
                    </a:moveTo>
                    <a:lnTo>
                      <a:pt x="790956" y="0"/>
                    </a:lnTo>
                    <a:lnTo>
                      <a:pt x="0" y="246888"/>
                    </a:lnTo>
                    <a:lnTo>
                      <a:pt x="4572" y="402336"/>
                    </a:lnTo>
                    <a:lnTo>
                      <a:pt x="809244" y="146304"/>
                    </a:lnTo>
                    <a:lnTo>
                      <a:pt x="3250692" y="489204"/>
                    </a:lnTo>
                    <a:lnTo>
                      <a:pt x="3278124" y="356616"/>
                    </a:lnTo>
                    <a:close/>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lumMod val="50000"/>
                    </a:schemeClr>
                  </a:solidFill>
                  <a:latin typeface="Avenir Book" panose="02000503020000020003" pitchFamily="2" charset="0"/>
                </a:endParaRPr>
              </a:p>
            </p:txBody>
          </p:sp>
          <p:sp>
            <p:nvSpPr>
              <p:cNvPr id="9" name="Oval 8">
                <a:extLst>
                  <a:ext uri="{FF2B5EF4-FFF2-40B4-BE49-F238E27FC236}">
                    <a16:creationId xmlns:a16="http://schemas.microsoft.com/office/drawing/2014/main" id="{D49A210E-48DD-3E75-55E3-986DC9292180}"/>
                  </a:ext>
                </a:extLst>
              </p:cNvPr>
              <p:cNvSpPr/>
              <p:nvPr/>
            </p:nvSpPr>
            <p:spPr>
              <a:xfrm>
                <a:off x="3713265" y="3356913"/>
                <a:ext cx="302828" cy="275934"/>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lumMod val="50000"/>
                    </a:schemeClr>
                  </a:solidFill>
                  <a:latin typeface="Avenir Book" panose="02000503020000020003" pitchFamily="2" charset="0"/>
                </a:endParaRPr>
              </a:p>
            </p:txBody>
          </p:sp>
          <p:grpSp>
            <p:nvGrpSpPr>
              <p:cNvPr id="10" name="Group 9">
                <a:extLst>
                  <a:ext uri="{FF2B5EF4-FFF2-40B4-BE49-F238E27FC236}">
                    <a16:creationId xmlns:a16="http://schemas.microsoft.com/office/drawing/2014/main" id="{3D3B2851-1CC4-68E9-D0DA-248783577DD0}"/>
                  </a:ext>
                </a:extLst>
              </p:cNvPr>
              <p:cNvGrpSpPr/>
              <p:nvPr/>
            </p:nvGrpSpPr>
            <p:grpSpPr>
              <a:xfrm>
                <a:off x="3582814" y="6051113"/>
                <a:ext cx="2922257" cy="760019"/>
                <a:chOff x="3034169" y="5966705"/>
                <a:chExt cx="2922257" cy="760019"/>
              </a:xfrm>
            </p:grpSpPr>
            <p:sp>
              <p:nvSpPr>
                <p:cNvPr id="11" name="Freeform 10">
                  <a:extLst>
                    <a:ext uri="{FF2B5EF4-FFF2-40B4-BE49-F238E27FC236}">
                      <a16:creationId xmlns:a16="http://schemas.microsoft.com/office/drawing/2014/main" id="{B91236E2-8632-0DCA-8390-1FEA0218E042}"/>
                    </a:ext>
                  </a:extLst>
                </p:cNvPr>
                <p:cNvSpPr/>
                <p:nvPr/>
              </p:nvSpPr>
              <p:spPr>
                <a:xfrm>
                  <a:off x="3034169" y="5979942"/>
                  <a:ext cx="687241" cy="102559"/>
                </a:xfrm>
                <a:custGeom>
                  <a:avLst/>
                  <a:gdLst>
                    <a:gd name="connsiteX0" fmla="*/ 3227832 w 3250692"/>
                    <a:gd name="connsiteY0" fmla="*/ 352044 h 489204"/>
                    <a:gd name="connsiteX1" fmla="*/ 790956 w 3250692"/>
                    <a:gd name="connsiteY1" fmla="*/ 0 h 489204"/>
                    <a:gd name="connsiteX2" fmla="*/ 0 w 3250692"/>
                    <a:gd name="connsiteY2" fmla="*/ 246888 h 489204"/>
                    <a:gd name="connsiteX3" fmla="*/ 4572 w 3250692"/>
                    <a:gd name="connsiteY3" fmla="*/ 402336 h 489204"/>
                    <a:gd name="connsiteX4" fmla="*/ 809244 w 3250692"/>
                    <a:gd name="connsiteY4" fmla="*/ 146304 h 489204"/>
                    <a:gd name="connsiteX5" fmla="*/ 3250692 w 3250692"/>
                    <a:gd name="connsiteY5" fmla="*/ 489204 h 489204"/>
                    <a:gd name="connsiteX6" fmla="*/ 3227832 w 3250692"/>
                    <a:gd name="connsiteY6" fmla="*/ 352044 h 489204"/>
                    <a:gd name="connsiteX0" fmla="*/ 3278124 w 3278124"/>
                    <a:gd name="connsiteY0" fmla="*/ 356616 h 489204"/>
                    <a:gd name="connsiteX1" fmla="*/ 790956 w 3278124"/>
                    <a:gd name="connsiteY1" fmla="*/ 0 h 489204"/>
                    <a:gd name="connsiteX2" fmla="*/ 0 w 3278124"/>
                    <a:gd name="connsiteY2" fmla="*/ 246888 h 489204"/>
                    <a:gd name="connsiteX3" fmla="*/ 4572 w 3278124"/>
                    <a:gd name="connsiteY3" fmla="*/ 402336 h 489204"/>
                    <a:gd name="connsiteX4" fmla="*/ 809244 w 3278124"/>
                    <a:gd name="connsiteY4" fmla="*/ 146304 h 489204"/>
                    <a:gd name="connsiteX5" fmla="*/ 3250692 w 3278124"/>
                    <a:gd name="connsiteY5" fmla="*/ 489204 h 489204"/>
                    <a:gd name="connsiteX6" fmla="*/ 3278124 w 3278124"/>
                    <a:gd name="connsiteY6" fmla="*/ 356616 h 489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78124" h="489204">
                      <a:moveTo>
                        <a:pt x="3278124" y="356616"/>
                      </a:moveTo>
                      <a:lnTo>
                        <a:pt x="790956" y="0"/>
                      </a:lnTo>
                      <a:lnTo>
                        <a:pt x="0" y="246888"/>
                      </a:lnTo>
                      <a:lnTo>
                        <a:pt x="4572" y="402336"/>
                      </a:lnTo>
                      <a:lnTo>
                        <a:pt x="809244" y="146304"/>
                      </a:lnTo>
                      <a:lnTo>
                        <a:pt x="3250692" y="489204"/>
                      </a:lnTo>
                      <a:lnTo>
                        <a:pt x="3278124" y="356616"/>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lumMod val="50000"/>
                      </a:schemeClr>
                    </a:solidFill>
                    <a:latin typeface="Avenir Book" panose="02000503020000020003" pitchFamily="2" charset="0"/>
                  </a:endParaRPr>
                </a:p>
              </p:txBody>
            </p:sp>
            <p:sp>
              <p:nvSpPr>
                <p:cNvPr id="12" name="Oval 11">
                  <a:extLst>
                    <a:ext uri="{FF2B5EF4-FFF2-40B4-BE49-F238E27FC236}">
                      <a16:creationId xmlns:a16="http://schemas.microsoft.com/office/drawing/2014/main" id="{B80F09FD-603D-E8D6-7C84-BCB4621150CE}"/>
                    </a:ext>
                  </a:extLst>
                </p:cNvPr>
                <p:cNvSpPr/>
                <p:nvPr/>
              </p:nvSpPr>
              <p:spPr>
                <a:xfrm>
                  <a:off x="3173325" y="6191489"/>
                  <a:ext cx="302828" cy="275933"/>
                </a:xfrm>
                <a:prstGeom prst="ellipse">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chemeClr val="accent4">
                        <a:lumMod val="50000"/>
                      </a:schemeClr>
                    </a:solidFill>
                    <a:latin typeface="Avenir Book" panose="02000503020000020003" pitchFamily="2" charset="0"/>
                  </a:endParaRPr>
                </a:p>
              </p:txBody>
            </p:sp>
            <p:sp>
              <p:nvSpPr>
                <p:cNvPr id="13" name="TextBox 12">
                  <a:extLst>
                    <a:ext uri="{FF2B5EF4-FFF2-40B4-BE49-F238E27FC236}">
                      <a16:creationId xmlns:a16="http://schemas.microsoft.com/office/drawing/2014/main" id="{2378C7F4-BE3D-0889-7D54-E57A2A549E36}"/>
                    </a:ext>
                  </a:extLst>
                </p:cNvPr>
                <p:cNvSpPr txBox="1"/>
                <p:nvPr/>
              </p:nvSpPr>
              <p:spPr>
                <a:xfrm>
                  <a:off x="3588803" y="5966705"/>
                  <a:ext cx="2367623" cy="760019"/>
                </a:xfrm>
                <a:prstGeom prst="rect">
                  <a:avLst/>
                </a:prstGeom>
                <a:solidFill>
                  <a:schemeClr val="bg1"/>
                </a:solidFill>
                <a:ln>
                  <a:noFill/>
                </a:ln>
              </p:spPr>
              <p:txBody>
                <a:bodyPr wrap="square" rtlCol="0">
                  <a:spAutoFit/>
                </a:bodyPr>
                <a:lstStyle/>
                <a:p>
                  <a:r>
                    <a:rPr lang="en-US" sz="788" dirty="0">
                      <a:solidFill>
                        <a:schemeClr val="accent4">
                          <a:lumMod val="50000"/>
                        </a:schemeClr>
                      </a:solidFill>
                      <a:latin typeface="Avenir Book" panose="02000503020000020003" pitchFamily="2" charset="0"/>
                    </a:rPr>
                    <a:t>Potential Pipeline Utility Corridor</a:t>
                  </a:r>
                </a:p>
                <a:p>
                  <a:endParaRPr lang="en-US" sz="150" dirty="0">
                    <a:solidFill>
                      <a:schemeClr val="accent4">
                        <a:lumMod val="50000"/>
                      </a:schemeClr>
                    </a:solidFill>
                    <a:latin typeface="Avenir Book" panose="02000503020000020003" pitchFamily="2" charset="0"/>
                  </a:endParaRPr>
                </a:p>
                <a:p>
                  <a:r>
                    <a:rPr lang="en-US" sz="788" dirty="0">
                      <a:solidFill>
                        <a:schemeClr val="accent4">
                          <a:lumMod val="50000"/>
                        </a:schemeClr>
                      </a:solidFill>
                      <a:latin typeface="Avenir Book" panose="02000503020000020003" pitchFamily="2" charset="0"/>
                    </a:rPr>
                    <a:t>Moose (Gardiner) Lake</a:t>
                  </a:r>
                </a:p>
              </p:txBody>
            </p:sp>
          </p:grpSp>
        </p:grpSp>
      </p:grpSp>
      <p:sp>
        <p:nvSpPr>
          <p:cNvPr id="14" name="Title 1">
            <a:extLst>
              <a:ext uri="{FF2B5EF4-FFF2-40B4-BE49-F238E27FC236}">
                <a16:creationId xmlns:a16="http://schemas.microsoft.com/office/drawing/2014/main" id="{8A37A8A1-10F6-1208-B177-9FD1503B17BD}"/>
              </a:ext>
            </a:extLst>
          </p:cNvPr>
          <p:cNvSpPr txBox="1">
            <a:spLocks/>
          </p:cNvSpPr>
          <p:nvPr/>
        </p:nvSpPr>
        <p:spPr>
          <a:xfrm>
            <a:off x="1592915" y="63389"/>
            <a:ext cx="8408303" cy="1052286"/>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r>
              <a:rPr lang="en-US" sz="2800" dirty="0">
                <a:solidFill>
                  <a:schemeClr val="accent4">
                    <a:lumMod val="50000"/>
                  </a:schemeClr>
                </a:solidFill>
                <a:latin typeface="Avenir Book" panose="02000503020000020003" pitchFamily="2" charset="0"/>
              </a:rPr>
              <a:t>Mapping Ecological Integrity and Resilience</a:t>
            </a:r>
          </a:p>
        </p:txBody>
      </p:sp>
    </p:spTree>
    <p:extLst>
      <p:ext uri="{BB962C8B-B14F-4D97-AF65-F5344CB8AC3E}">
        <p14:creationId xmlns:p14="http://schemas.microsoft.com/office/powerpoint/2010/main" val="1899544526"/>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 name="P1120527.jpg" descr="P1120527.jpg"/>
          <p:cNvPicPr>
            <a:picLocks noChangeAspect="1"/>
          </p:cNvPicPr>
          <p:nvPr/>
        </p:nvPicPr>
        <p:blipFill>
          <a:blip r:embed="rId2"/>
          <a:stretch>
            <a:fillRect/>
          </a:stretch>
        </p:blipFill>
        <p:spPr>
          <a:xfrm>
            <a:off x="0" y="0"/>
            <a:ext cx="13004800" cy="9753600"/>
          </a:xfrm>
          <a:prstGeom prst="rect">
            <a:avLst/>
          </a:prstGeom>
          <a:ln w="12700">
            <a:miter lim="400000"/>
          </a:ln>
        </p:spPr>
      </p:pic>
      <p:sp>
        <p:nvSpPr>
          <p:cNvPr id="306" name="Wealth…"/>
          <p:cNvSpPr txBox="1"/>
          <p:nvPr/>
        </p:nvSpPr>
        <p:spPr>
          <a:xfrm>
            <a:off x="3697399" y="2428838"/>
            <a:ext cx="10287001" cy="37338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buClr>
                <a:srgbClr val="61177C"/>
              </a:buClr>
              <a:buFont typeface="Times New Roman"/>
              <a:tabLst>
                <a:tab pos="1219200" algn="l"/>
                <a:tab pos="1219200" algn="l"/>
                <a:tab pos="6743700" algn="l"/>
                <a:tab pos="6743700" algn="l"/>
                <a:tab pos="7315200" algn="l"/>
              </a:tabLst>
              <a:defRPr sz="14400">
                <a:solidFill>
                  <a:srgbClr val="F5EC00"/>
                </a:solidFill>
                <a:uFill>
                  <a:solidFill>
                    <a:srgbClr val="F5EC00"/>
                  </a:solidFill>
                </a:uFill>
                <a:latin typeface="Times New Roman"/>
                <a:ea typeface="Times New Roman"/>
                <a:cs typeface="Times New Roman"/>
                <a:sym typeface="Times New Roman"/>
              </a:defRPr>
            </a:pPr>
            <a:r>
              <a:rPr dirty="0"/>
              <a:t>Wealth</a:t>
            </a:r>
          </a:p>
          <a:p>
            <a:pPr>
              <a:lnSpc>
                <a:spcPct val="99000"/>
              </a:lnSpc>
              <a:buClr>
                <a:srgbClr val="FFFFFF"/>
              </a:buClr>
              <a:buFont typeface="Times New Roman"/>
              <a:tabLst>
                <a:tab pos="1219200" algn="l"/>
                <a:tab pos="1219200" algn="l"/>
                <a:tab pos="6743700" algn="l"/>
                <a:tab pos="6743700" algn="l"/>
                <a:tab pos="7315200" algn="l"/>
              </a:tabLst>
              <a:defRPr sz="4000" i="1">
                <a:solidFill>
                  <a:srgbClr val="FFFFFF"/>
                </a:solidFill>
                <a:latin typeface="Times New Roman"/>
                <a:ea typeface="Times New Roman"/>
                <a:cs typeface="Times New Roman"/>
                <a:sym typeface="Times New Roman"/>
              </a:defRPr>
            </a:pPr>
            <a:endParaRPr dirty="0"/>
          </a:p>
          <a:p>
            <a:pPr>
              <a:lnSpc>
                <a:spcPct val="99000"/>
              </a:lnSpc>
              <a:buClr>
                <a:srgbClr val="FFFFFF"/>
              </a:buClr>
              <a:buFont typeface="Times New Roman"/>
              <a:tabLst>
                <a:tab pos="1219200" algn="l"/>
                <a:tab pos="1219200" algn="l"/>
                <a:tab pos="6743700" algn="l"/>
                <a:tab pos="6743700" algn="l"/>
                <a:tab pos="7315200" algn="l"/>
              </a:tabLst>
              <a:defRPr sz="4000" i="1">
                <a:solidFill>
                  <a:srgbClr val="FFFFFF"/>
                </a:solidFill>
                <a:latin typeface="Times New Roman"/>
                <a:ea typeface="Times New Roman"/>
                <a:cs typeface="Times New Roman"/>
                <a:sym typeface="Times New Roman"/>
              </a:defRPr>
            </a:pPr>
            <a:r>
              <a:rPr dirty="0"/>
              <a:t>“The conditions of well-being”</a:t>
            </a:r>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D8E7D-6D38-766A-2382-882F323614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D6D09F54-5691-AACA-08F6-91D77A339F36}"/>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65F53057-0C15-A882-C20A-11C3A548DFB8}"/>
              </a:ext>
            </a:extLst>
          </p:cNvPr>
          <p:cNvPicPr>
            <a:picLocks noChangeAspect="1"/>
          </p:cNvPicPr>
          <p:nvPr/>
        </p:nvPicPr>
        <p:blipFill>
          <a:blip r:embed="rId2"/>
          <a:stretch>
            <a:fillRect/>
          </a:stretch>
        </p:blipFill>
        <p:spPr>
          <a:xfrm>
            <a:off x="273698" y="261256"/>
            <a:ext cx="12731102" cy="9548327"/>
          </a:xfrm>
          <a:prstGeom prst="rect">
            <a:avLst/>
          </a:prstGeom>
        </p:spPr>
      </p:pic>
    </p:spTree>
    <p:extLst>
      <p:ext uri="{BB962C8B-B14F-4D97-AF65-F5344CB8AC3E}">
        <p14:creationId xmlns:p14="http://schemas.microsoft.com/office/powerpoint/2010/main" val="845709274"/>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CDA48-40A4-ACB1-E928-AFEEA4C8B51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3F34BBC-BA3C-5F59-C3B5-03843B78CD28}"/>
              </a:ext>
            </a:extLst>
          </p:cNvPr>
          <p:cNvPicPr>
            <a:picLocks noChangeAspect="1"/>
          </p:cNvPicPr>
          <p:nvPr/>
        </p:nvPicPr>
        <p:blipFill>
          <a:blip r:embed="rId2"/>
          <a:stretch>
            <a:fillRect/>
          </a:stretch>
        </p:blipFill>
        <p:spPr>
          <a:xfrm>
            <a:off x="118019" y="736997"/>
            <a:ext cx="12768761" cy="8279606"/>
          </a:xfrm>
          <a:prstGeom prst="rect">
            <a:avLst/>
          </a:prstGeom>
        </p:spPr>
      </p:pic>
      <p:sp>
        <p:nvSpPr>
          <p:cNvPr id="3" name="Text Placeholder 2">
            <a:extLst>
              <a:ext uri="{FF2B5EF4-FFF2-40B4-BE49-F238E27FC236}">
                <a16:creationId xmlns:a16="http://schemas.microsoft.com/office/drawing/2014/main" id="{3A226DFF-70F8-8000-7016-63E251D86BD7}"/>
              </a:ext>
            </a:extLst>
          </p:cNvPr>
          <p:cNvSpPr>
            <a:spLocks noGrp="1"/>
          </p:cNvSpPr>
          <p:nvPr>
            <p:ph type="body" idx="1"/>
          </p:nvPr>
        </p:nvSpPr>
        <p:spPr/>
        <p:txBody>
          <a:bodyPr/>
          <a:lstStyle/>
          <a:p>
            <a:endParaRPr lang="en-US" dirty="0"/>
          </a:p>
        </p:txBody>
      </p:sp>
      <p:sp>
        <p:nvSpPr>
          <p:cNvPr id="4" name="Title 1">
            <a:extLst>
              <a:ext uri="{FF2B5EF4-FFF2-40B4-BE49-F238E27FC236}">
                <a16:creationId xmlns:a16="http://schemas.microsoft.com/office/drawing/2014/main" id="{0F689A6A-2803-26F0-E9C6-D50A54CB7760}"/>
              </a:ext>
            </a:extLst>
          </p:cNvPr>
          <p:cNvSpPr txBox="1">
            <a:spLocks/>
          </p:cNvSpPr>
          <p:nvPr/>
        </p:nvSpPr>
        <p:spPr>
          <a:xfrm>
            <a:off x="1592915" y="63389"/>
            <a:ext cx="8408303" cy="1052286"/>
          </a:xfrm>
          <a:prstGeom prst="rect">
            <a:avLst/>
          </a:prstGeom>
        </p:spPr>
        <p:txBody>
          <a:bodyPr vert="horz" lIns="68580" tIns="34290" rIns="68580" bIns="34290" rtlCol="0" anchor="ctr">
            <a:noAutofit/>
          </a:bodyPr>
          <a:lstStyle>
            <a:lvl1pPr algn="l" defTabSz="685800" rtl="0" eaLnBrk="1" latinLnBrk="0" hangingPunct="1">
              <a:lnSpc>
                <a:spcPct val="90000"/>
              </a:lnSpc>
              <a:spcBef>
                <a:spcPct val="0"/>
              </a:spcBef>
              <a:buNone/>
              <a:defRPr sz="3300" kern="1200">
                <a:solidFill>
                  <a:schemeClr val="bg1"/>
                </a:solidFill>
                <a:latin typeface="+mj-lt"/>
                <a:ea typeface="+mj-ea"/>
                <a:cs typeface="+mj-cs"/>
              </a:defRPr>
            </a:lvl1pPr>
          </a:lstStyle>
          <a:p>
            <a:pPr algn="ctr"/>
            <a:r>
              <a:rPr lang="en-US" sz="2800" dirty="0">
                <a:solidFill>
                  <a:schemeClr val="accent4">
                    <a:lumMod val="50000"/>
                  </a:schemeClr>
                </a:solidFill>
                <a:latin typeface="Avenir Book" panose="02000503020000020003" pitchFamily="2" charset="0"/>
              </a:rPr>
              <a:t>Agricultural Land Productivity Mapping</a:t>
            </a:r>
          </a:p>
        </p:txBody>
      </p:sp>
    </p:spTree>
    <p:extLst>
      <p:ext uri="{BB962C8B-B14F-4D97-AF65-F5344CB8AC3E}">
        <p14:creationId xmlns:p14="http://schemas.microsoft.com/office/powerpoint/2010/main" val="175613142"/>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01FE0ECC-7446-E89D-2957-007919981E4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tretch>
            <a:fillRect/>
          </a:stretch>
        </p:blipFill>
        <p:spPr bwMode="auto">
          <a:xfrm>
            <a:off x="3198009" y="685800"/>
            <a:ext cx="8477026" cy="6654465"/>
          </a:xfrm>
          <a:prstGeom prst="rect">
            <a:avLst/>
          </a:prstGeom>
          <a:noFill/>
          <a:ln>
            <a:noFill/>
          </a:ln>
          <a:effectLst>
            <a:reflection stA="50000" endPos="40000" dir="5400000" sy="-100000" algn="bl" rotWithShape="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1270000" y="7366000"/>
            <a:ext cx="11241144" cy="1701800"/>
          </a:xfrm>
        </p:spPr>
        <p:txBody>
          <a:bodyPr vert="horz" lIns="130048" tIns="65024" rIns="130048" bIns="65024" rtlCol="0" anchor="ctr">
            <a:normAutofit/>
          </a:bodyPr>
          <a:lstStyle/>
          <a:p>
            <a:pPr defTabSz="1300460">
              <a:lnSpc>
                <a:spcPct val="90000"/>
              </a:lnSpc>
            </a:pPr>
            <a:r>
              <a:rPr lang="en-US" sz="5300" kern="1200" dirty="0">
                <a:latin typeface="Avenir Book" panose="02000503020000020003" pitchFamily="2" charset="0"/>
              </a:rPr>
              <a:t>Ecosystem Service Values </a:t>
            </a:r>
            <a:br>
              <a:rPr lang="en-US" sz="5300" kern="1200" dirty="0">
                <a:latin typeface="Avenir Book" panose="02000503020000020003" pitchFamily="2" charset="0"/>
              </a:rPr>
            </a:br>
            <a:r>
              <a:rPr lang="en-US" sz="5300" kern="1200" dirty="0">
                <a:solidFill>
                  <a:srgbClr val="FF0000"/>
                </a:solidFill>
                <a:latin typeface="Avenir Book" panose="02000503020000020003" pitchFamily="2" charset="0"/>
              </a:rPr>
              <a:t>heat mapping</a:t>
            </a:r>
          </a:p>
        </p:txBody>
      </p:sp>
      <p:pic>
        <p:nvPicPr>
          <p:cNvPr id="2" name="Picture 1">
            <a:extLst>
              <a:ext uri="{FF2B5EF4-FFF2-40B4-BE49-F238E27FC236}">
                <a16:creationId xmlns:a16="http://schemas.microsoft.com/office/drawing/2014/main" id="{920D4AEA-EBF2-73AC-CA0C-0F349363C9C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663" y="2220768"/>
            <a:ext cx="4218098" cy="2530859"/>
          </a:xfrm>
          <a:prstGeom prst="rect">
            <a:avLst/>
          </a:prstGeom>
        </p:spPr>
      </p:pic>
    </p:spTree>
    <p:extLst>
      <p:ext uri="{BB962C8B-B14F-4D97-AF65-F5344CB8AC3E}">
        <p14:creationId xmlns:p14="http://schemas.microsoft.com/office/powerpoint/2010/main" val="1887718407"/>
      </p:ext>
    </p:extLst>
  </p:cSld>
  <p:clrMapOvr>
    <a:masterClrMapping/>
  </p:clrMapOvr>
  <p:transition spd="med" advTm="46823"/>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Diagram&#10;&#10;Description automatically generated">
            <a:extLst>
              <a:ext uri="{FF2B5EF4-FFF2-40B4-BE49-F238E27FC236}">
                <a16:creationId xmlns:a16="http://schemas.microsoft.com/office/drawing/2014/main" id="{CEBAB802-8C3C-B446-831B-0D3A09C729F7}"/>
              </a:ext>
            </a:extLst>
          </p:cNvPr>
          <p:cNvPicPr>
            <a:picLocks noChangeAspect="1"/>
          </p:cNvPicPr>
          <p:nvPr/>
        </p:nvPicPr>
        <p:blipFill>
          <a:blip r:embed="rId2"/>
          <a:stretch>
            <a:fillRect/>
          </a:stretch>
        </p:blipFill>
        <p:spPr>
          <a:xfrm>
            <a:off x="4364539" y="-101261"/>
            <a:ext cx="7858563" cy="9958371"/>
          </a:xfrm>
          <a:prstGeom prst="rect">
            <a:avLst/>
          </a:prstGeom>
          <a:ln>
            <a:noFill/>
          </a:ln>
        </p:spPr>
      </p:pic>
      <p:sp>
        <p:nvSpPr>
          <p:cNvPr id="19" name="Rectangle 18">
            <a:extLst>
              <a:ext uri="{FF2B5EF4-FFF2-40B4-BE49-F238E27FC236}">
                <a16:creationId xmlns:a16="http://schemas.microsoft.com/office/drawing/2014/main" id="{C47CF21C-101A-B246-973B-256FCBE75B64}"/>
              </a:ext>
            </a:extLst>
          </p:cNvPr>
          <p:cNvSpPr/>
          <p:nvPr/>
        </p:nvSpPr>
        <p:spPr>
          <a:xfrm>
            <a:off x="9354541" y="1184977"/>
            <a:ext cx="433887" cy="73152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80"/>
          </a:p>
        </p:txBody>
      </p:sp>
      <p:cxnSp>
        <p:nvCxnSpPr>
          <p:cNvPr id="21" name="Straight Connector 20">
            <a:extLst>
              <a:ext uri="{FF2B5EF4-FFF2-40B4-BE49-F238E27FC236}">
                <a16:creationId xmlns:a16="http://schemas.microsoft.com/office/drawing/2014/main" id="{BFF9CD15-2BFE-6A4B-8121-21CCA72AA057}"/>
              </a:ext>
            </a:extLst>
          </p:cNvPr>
          <p:cNvCxnSpPr>
            <a:cxnSpLocks/>
          </p:cNvCxnSpPr>
          <p:nvPr/>
        </p:nvCxnSpPr>
        <p:spPr>
          <a:xfrm>
            <a:off x="9338034" y="1219200"/>
            <a:ext cx="0" cy="7280977"/>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Integrated Five Assets Model">
            <a:extLst>
              <a:ext uri="{FF2B5EF4-FFF2-40B4-BE49-F238E27FC236}">
                <a16:creationId xmlns:a16="http://schemas.microsoft.com/office/drawing/2014/main" id="{A9268D6E-8E4D-CD4C-AC88-D24E650AAA48}"/>
              </a:ext>
            </a:extLst>
          </p:cNvPr>
          <p:cNvSpPr txBox="1">
            <a:spLocks noGrp="1"/>
          </p:cNvSpPr>
          <p:nvPr>
            <p:ph type="title"/>
          </p:nvPr>
        </p:nvSpPr>
        <p:spPr>
          <a:xfrm>
            <a:off x="532760" y="3151322"/>
            <a:ext cx="3663828" cy="767838"/>
          </a:xfrm>
          <a:prstGeom prst="rect">
            <a:avLst/>
          </a:prstGeom>
        </p:spPr>
        <p:txBody>
          <a:bodyPr>
            <a:normAutofit fontScale="90000"/>
          </a:bodyPr>
          <a:lstStyle>
            <a:lvl1pPr defTabSz="658344">
              <a:defRPr sz="3600">
                <a:solidFill>
                  <a:srgbClr val="984807"/>
                </a:solidFill>
                <a:uFillTx/>
                <a:latin typeface="Avenir Book"/>
                <a:ea typeface="Avenir Book"/>
                <a:cs typeface="Avenir Book"/>
                <a:sym typeface="Avenir Book"/>
              </a:defRPr>
            </a:lvl1pPr>
          </a:lstStyle>
          <a:p>
            <a:pPr algn="ctr"/>
            <a:r>
              <a:rPr lang="en-US" sz="4400" b="1" dirty="0">
                <a:solidFill>
                  <a:schemeClr val="accent3">
                    <a:lumMod val="75000"/>
                  </a:schemeClr>
                </a:solidFill>
              </a:rPr>
              <a:t>The Well-being Map of Ireland</a:t>
            </a:r>
            <a:endParaRPr sz="4400" b="1" dirty="0">
              <a:solidFill>
                <a:schemeClr val="accent3">
                  <a:lumMod val="75000"/>
                </a:schemeClr>
              </a:solidFill>
            </a:endParaRPr>
          </a:p>
        </p:txBody>
      </p:sp>
    </p:spTree>
    <p:extLst>
      <p:ext uri="{BB962C8B-B14F-4D97-AF65-F5344CB8AC3E}">
        <p14:creationId xmlns:p14="http://schemas.microsoft.com/office/powerpoint/2010/main" val="54714402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4" name="110809_familychineseoahu_en_02390_2880x1921.jpeg" descr="110809_familychineseoahu_en_02390_2880x1921.jpeg"/>
          <p:cNvPicPr>
            <a:picLocks noGrp="1" noChangeAspect="1"/>
          </p:cNvPicPr>
          <p:nvPr>
            <p:ph type="pic" idx="13"/>
          </p:nvPr>
        </p:nvPicPr>
        <p:blipFill>
          <a:blip r:embed="rId2" cstate="email">
            <a:extLst>
              <a:ext uri="{28A0092B-C50C-407E-A947-70E740481C1C}">
                <a14:useLocalDpi xmlns:a14="http://schemas.microsoft.com/office/drawing/2010/main"/>
              </a:ext>
            </a:extLst>
          </a:blip>
          <a:srcRect/>
          <a:stretch>
            <a:fillRect/>
          </a:stretch>
        </p:blipFill>
        <p:spPr>
          <a:xfrm>
            <a:off x="1606550" y="635000"/>
            <a:ext cx="9779001" cy="5918202"/>
          </a:xfrm>
          <a:prstGeom prst="rect">
            <a:avLst/>
          </a:prstGeom>
        </p:spPr>
      </p:pic>
      <p:sp>
        <p:nvSpPr>
          <p:cNvPr id="805" name="The Well-being Economy"/>
          <p:cNvSpPr txBox="1">
            <a:spLocks noGrp="1"/>
          </p:cNvSpPr>
          <p:nvPr>
            <p:ph type="title"/>
          </p:nvPr>
        </p:nvSpPr>
        <p:spPr>
          <a:xfrm>
            <a:off x="1269999" y="6718300"/>
            <a:ext cx="10464804" cy="1422402"/>
          </a:xfrm>
          <a:prstGeom prst="rect">
            <a:avLst/>
          </a:prstGeom>
        </p:spPr>
        <p:txBody>
          <a:bodyPr>
            <a:normAutofit fontScale="90000"/>
          </a:bodyPr>
          <a:lstStyle>
            <a:lvl1pPr defTabSz="473589">
              <a:defRPr sz="5600"/>
            </a:lvl1pPr>
          </a:lstStyle>
          <a:p>
            <a:r>
              <a:rPr dirty="0">
                <a:solidFill>
                  <a:srgbClr val="7030A0"/>
                </a:solidFill>
              </a:rPr>
              <a:t>The </a:t>
            </a:r>
            <a:r>
              <a:rPr lang="en-US" dirty="0">
                <a:solidFill>
                  <a:srgbClr val="7030A0"/>
                </a:solidFill>
              </a:rPr>
              <a:t>Practice of </a:t>
            </a:r>
            <a:r>
              <a:rPr dirty="0">
                <a:solidFill>
                  <a:srgbClr val="7030A0"/>
                </a:solidFill>
              </a:rPr>
              <a:t>Well-being Econom</a:t>
            </a:r>
            <a:r>
              <a:rPr lang="en-US" dirty="0">
                <a:solidFill>
                  <a:srgbClr val="7030A0"/>
                </a:solidFill>
              </a:rPr>
              <a:t>ics</a:t>
            </a:r>
            <a:endParaRPr dirty="0">
              <a:solidFill>
                <a:srgbClr val="7030A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xmlns:m="http://schemas.openxmlformats.org/officeDocument/2006/math" xmlns:a14="http://schemas.microsoft.com/office/drawing/2010/main">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Google Shape;464;p47">
            <a:extLst>
              <a:ext uri="{FF2B5EF4-FFF2-40B4-BE49-F238E27FC236}">
                <a16:creationId xmlns:a16="http://schemas.microsoft.com/office/drawing/2014/main" id="{8461651F-8B11-3746-88E1-E52E8E37F965}"/>
              </a:ext>
            </a:extLst>
          </p:cNvPr>
          <p:cNvSpPr>
            <a:spLocks noChangeArrowheads="1"/>
          </p:cNvSpPr>
          <p:nvPr/>
        </p:nvSpPr>
        <p:spPr bwMode="auto">
          <a:xfrm>
            <a:off x="2811779" y="755878"/>
            <a:ext cx="7381241" cy="438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2000"/>
            </a:pPr>
            <a:r>
              <a:rPr lang="en-US" altLang="en-US" sz="2800" b="1" dirty="0">
                <a:solidFill>
                  <a:srgbClr val="945200"/>
                </a:solidFill>
                <a:latin typeface="Calibri" panose="020F0502020204030204" pitchFamily="34" charset="0"/>
                <a:sym typeface="Calibri" panose="020F0502020204030204" pitchFamily="34" charset="0"/>
              </a:rPr>
              <a:t>Economy of Well-being Governance Framework</a:t>
            </a:r>
          </a:p>
        </p:txBody>
      </p:sp>
      <p:sp>
        <p:nvSpPr>
          <p:cNvPr id="51202" name="Google Shape;465;p47">
            <a:extLst>
              <a:ext uri="{FF2B5EF4-FFF2-40B4-BE49-F238E27FC236}">
                <a16:creationId xmlns:a16="http://schemas.microsoft.com/office/drawing/2014/main" id="{91F998C0-D776-8A45-AC88-D03124DB92DF}"/>
              </a:ext>
            </a:extLst>
          </p:cNvPr>
          <p:cNvSpPr>
            <a:spLocks noChangeArrowheads="1"/>
          </p:cNvSpPr>
          <p:nvPr/>
        </p:nvSpPr>
        <p:spPr bwMode="auto">
          <a:xfrm>
            <a:off x="2113280" y="3005667"/>
            <a:ext cx="8547947" cy="370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a:solidFill>
                  <a:srgbClr val="FF0000"/>
                </a:solidFill>
                <a:latin typeface="Calibri" panose="020F0502020204030204" pitchFamily="34" charset="0"/>
                <a:sym typeface="Calibri" panose="020F0502020204030204" pitchFamily="34" charset="0"/>
              </a:rPr>
              <a:t>Vision &amp; Mission</a:t>
            </a:r>
          </a:p>
        </p:txBody>
      </p:sp>
      <p:sp>
        <p:nvSpPr>
          <p:cNvPr id="51203" name="Google Shape;466;p47">
            <a:extLst>
              <a:ext uri="{FF2B5EF4-FFF2-40B4-BE49-F238E27FC236}">
                <a16:creationId xmlns:a16="http://schemas.microsoft.com/office/drawing/2014/main" id="{3199A832-8497-5544-886D-25CC223E782A}"/>
              </a:ext>
            </a:extLst>
          </p:cNvPr>
          <p:cNvSpPr>
            <a:spLocks noChangeArrowheads="1"/>
          </p:cNvSpPr>
          <p:nvPr/>
        </p:nvSpPr>
        <p:spPr bwMode="auto">
          <a:xfrm>
            <a:off x="5086773" y="5664201"/>
            <a:ext cx="2600960" cy="3928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pPr>
            <a:r>
              <a:rPr lang="en-US" altLang="en-US" sz="1200">
                <a:latin typeface="Calibri" panose="020F0502020204030204" pitchFamily="34" charset="0"/>
                <a:sym typeface="Calibri" panose="020F0502020204030204" pitchFamily="34" charset="0"/>
              </a:rPr>
              <a:t>Integrated Five-Capital Asset Accounts</a:t>
            </a:r>
          </a:p>
        </p:txBody>
      </p:sp>
      <p:sp>
        <p:nvSpPr>
          <p:cNvPr id="51204" name="Google Shape;467;p47">
            <a:extLst>
              <a:ext uri="{FF2B5EF4-FFF2-40B4-BE49-F238E27FC236}">
                <a16:creationId xmlns:a16="http://schemas.microsoft.com/office/drawing/2014/main" id="{E07376A3-5265-534E-ADEB-5F034E0BCED6}"/>
              </a:ext>
            </a:extLst>
          </p:cNvPr>
          <p:cNvSpPr>
            <a:spLocks noChangeArrowheads="1"/>
          </p:cNvSpPr>
          <p:nvPr/>
        </p:nvSpPr>
        <p:spPr bwMode="auto">
          <a:xfrm>
            <a:off x="5125721" y="5366174"/>
            <a:ext cx="2543387" cy="19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pPr>
            <a:r>
              <a:rPr lang="en-US" altLang="en-US" sz="1200" b="1">
                <a:solidFill>
                  <a:srgbClr val="9A244F"/>
                </a:solidFill>
                <a:latin typeface="Calibri" panose="020F0502020204030204" pitchFamily="34" charset="0"/>
                <a:sym typeface="Calibri" panose="020F0502020204030204" pitchFamily="34" charset="0"/>
              </a:rPr>
              <a:t>Well-being Domains</a:t>
            </a:r>
            <a:endParaRPr lang="en-US" altLang="en-US">
              <a:latin typeface="Calibri" panose="020F0502020204030204" pitchFamily="34" charset="0"/>
              <a:sym typeface="Calibri" panose="020F0502020204030204" pitchFamily="34" charset="0"/>
            </a:endParaRPr>
          </a:p>
        </p:txBody>
      </p:sp>
      <p:sp>
        <p:nvSpPr>
          <p:cNvPr id="51205" name="Google Shape;468;p47">
            <a:extLst>
              <a:ext uri="{FF2B5EF4-FFF2-40B4-BE49-F238E27FC236}">
                <a16:creationId xmlns:a16="http://schemas.microsoft.com/office/drawing/2014/main" id="{B8D2ADF5-E15C-4444-8B35-3C78F0CDAF35}"/>
              </a:ext>
            </a:extLst>
          </p:cNvPr>
          <p:cNvSpPr>
            <a:spLocks noChangeArrowheads="1"/>
          </p:cNvSpPr>
          <p:nvPr/>
        </p:nvSpPr>
        <p:spPr bwMode="auto">
          <a:xfrm>
            <a:off x="3743961" y="6195908"/>
            <a:ext cx="1752599" cy="699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pPr>
            <a:r>
              <a:rPr lang="en-US" altLang="en-US" sz="1200">
                <a:solidFill>
                  <a:srgbClr val="4D22B3"/>
                </a:solidFill>
                <a:latin typeface="Calibri" panose="020F0502020204030204" pitchFamily="34" charset="0"/>
                <a:sym typeface="Calibri" panose="020F0502020204030204" pitchFamily="34" charset="0"/>
              </a:rPr>
              <a:t>Objective</a:t>
            </a:r>
            <a:endParaRPr lang="en-US" altLang="en-US">
              <a:latin typeface="Calibri" panose="020F0502020204030204" pitchFamily="34" charset="0"/>
              <a:sym typeface="Calibri" panose="020F0502020204030204" pitchFamily="34" charset="0"/>
            </a:endParaRPr>
          </a:p>
          <a:p>
            <a:pPr algn="ctr" eaLnBrk="1" hangingPunct="1">
              <a:buSzPts val="1200"/>
            </a:pPr>
            <a:r>
              <a:rPr lang="en-US" altLang="en-US" sz="1200">
                <a:solidFill>
                  <a:srgbClr val="4D22B3"/>
                </a:solidFill>
                <a:latin typeface="Calibri" panose="020F0502020204030204" pitchFamily="34" charset="0"/>
                <a:sym typeface="Calibri" panose="020F0502020204030204" pitchFamily="34" charset="0"/>
              </a:rPr>
              <a:t>Well-being Indicators</a:t>
            </a:r>
          </a:p>
          <a:p>
            <a:pPr algn="ctr" eaLnBrk="1" hangingPunct="1">
              <a:buSzPts val="1200"/>
            </a:pPr>
            <a:r>
              <a:rPr lang="en-US" altLang="en-US" sz="1200">
                <a:solidFill>
                  <a:srgbClr val="4D22B3"/>
                </a:solidFill>
                <a:latin typeface="Calibri" panose="020F0502020204030204" pitchFamily="34" charset="0"/>
                <a:sym typeface="Calibri" panose="020F0502020204030204" pitchFamily="34" charset="0"/>
              </a:rPr>
              <a:t>&amp; Targets</a:t>
            </a:r>
          </a:p>
        </p:txBody>
      </p:sp>
      <p:sp>
        <p:nvSpPr>
          <p:cNvPr id="51206" name="Google Shape;469;p47">
            <a:extLst>
              <a:ext uri="{FF2B5EF4-FFF2-40B4-BE49-F238E27FC236}">
                <a16:creationId xmlns:a16="http://schemas.microsoft.com/office/drawing/2014/main" id="{6FDCC757-7FEE-844F-9A1E-DCC4340A7A17}"/>
              </a:ext>
            </a:extLst>
          </p:cNvPr>
          <p:cNvSpPr>
            <a:spLocks noChangeArrowheads="1"/>
          </p:cNvSpPr>
          <p:nvPr/>
        </p:nvSpPr>
        <p:spPr bwMode="auto">
          <a:xfrm>
            <a:off x="7220374" y="6177281"/>
            <a:ext cx="1937173" cy="701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200"/>
            </a:pPr>
            <a:r>
              <a:rPr lang="en-US" altLang="en-US" sz="1200">
                <a:solidFill>
                  <a:srgbClr val="E32400"/>
                </a:solidFill>
                <a:latin typeface="Calibri" panose="020F0502020204030204" pitchFamily="34" charset="0"/>
                <a:sym typeface="Calibri" panose="020F0502020204030204" pitchFamily="34" charset="0"/>
              </a:rPr>
              <a:t>Subjective </a:t>
            </a:r>
            <a:endParaRPr lang="en-US" altLang="en-US">
              <a:latin typeface="Calibri" panose="020F0502020204030204" pitchFamily="34" charset="0"/>
              <a:sym typeface="Calibri" panose="020F0502020204030204" pitchFamily="34" charset="0"/>
            </a:endParaRPr>
          </a:p>
          <a:p>
            <a:pPr algn="ctr" eaLnBrk="1" hangingPunct="1">
              <a:buSzPts val="1200"/>
            </a:pPr>
            <a:r>
              <a:rPr lang="en-US" altLang="en-US" sz="1200">
                <a:solidFill>
                  <a:srgbClr val="E32400"/>
                </a:solidFill>
                <a:latin typeface="Calibri" panose="020F0502020204030204" pitchFamily="34" charset="0"/>
                <a:sym typeface="Calibri" panose="020F0502020204030204" pitchFamily="34" charset="0"/>
              </a:rPr>
              <a:t>Well-being Indicators</a:t>
            </a:r>
            <a:endParaRPr lang="en-US" altLang="en-US">
              <a:latin typeface="Calibri" panose="020F0502020204030204" pitchFamily="34" charset="0"/>
              <a:sym typeface="Calibri" panose="020F0502020204030204" pitchFamily="34" charset="0"/>
            </a:endParaRPr>
          </a:p>
          <a:p>
            <a:pPr algn="ctr" eaLnBrk="1" hangingPunct="1">
              <a:buSzPts val="1200"/>
            </a:pPr>
            <a:r>
              <a:rPr lang="en-US" altLang="en-US" sz="1200">
                <a:solidFill>
                  <a:srgbClr val="E32400"/>
                </a:solidFill>
                <a:latin typeface="Calibri" panose="020F0502020204030204" pitchFamily="34" charset="0"/>
                <a:sym typeface="Calibri" panose="020F0502020204030204" pitchFamily="34" charset="0"/>
              </a:rPr>
              <a:t>&amp; Targets</a:t>
            </a:r>
          </a:p>
        </p:txBody>
      </p:sp>
      <p:sp>
        <p:nvSpPr>
          <p:cNvPr id="51207" name="Google Shape;470;p47">
            <a:extLst>
              <a:ext uri="{FF2B5EF4-FFF2-40B4-BE49-F238E27FC236}">
                <a16:creationId xmlns:a16="http://schemas.microsoft.com/office/drawing/2014/main" id="{1EE0C067-F0C0-6B41-8BC2-780A6A01F105}"/>
              </a:ext>
            </a:extLst>
          </p:cNvPr>
          <p:cNvSpPr>
            <a:spLocks noChangeArrowheads="1"/>
          </p:cNvSpPr>
          <p:nvPr/>
        </p:nvSpPr>
        <p:spPr bwMode="auto">
          <a:xfrm>
            <a:off x="2087880" y="2419774"/>
            <a:ext cx="854794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a:solidFill>
                  <a:srgbClr val="FF0000"/>
                </a:solidFill>
                <a:latin typeface="Calibri" panose="020F0502020204030204" pitchFamily="34" charset="0"/>
                <a:sym typeface="Calibri" panose="020F0502020204030204" pitchFamily="34" charset="0"/>
              </a:rPr>
              <a:t>Laws, Core Values &amp; Traditions </a:t>
            </a:r>
          </a:p>
        </p:txBody>
      </p:sp>
      <p:cxnSp>
        <p:nvCxnSpPr>
          <p:cNvPr id="51208" name="Google Shape;471;p47">
            <a:extLst>
              <a:ext uri="{FF2B5EF4-FFF2-40B4-BE49-F238E27FC236}">
                <a16:creationId xmlns:a16="http://schemas.microsoft.com/office/drawing/2014/main" id="{02B69062-2DB4-2E4A-9084-91624A751609}"/>
              </a:ext>
            </a:extLst>
          </p:cNvPr>
          <p:cNvCxnSpPr>
            <a:cxnSpLocks noChangeShapeType="1"/>
          </p:cNvCxnSpPr>
          <p:nvPr/>
        </p:nvCxnSpPr>
        <p:spPr bwMode="auto">
          <a:xfrm rot="10800000" flipH="1">
            <a:off x="6375401" y="2248747"/>
            <a:ext cx="3387" cy="21674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09" name="Google Shape;472;p47">
            <a:extLst>
              <a:ext uri="{FF2B5EF4-FFF2-40B4-BE49-F238E27FC236}">
                <a16:creationId xmlns:a16="http://schemas.microsoft.com/office/drawing/2014/main" id="{46605CB8-3369-2B47-A7AC-0CCE8A368CBA}"/>
              </a:ext>
            </a:extLst>
          </p:cNvPr>
          <p:cNvSpPr>
            <a:spLocks noChangeArrowheads="1"/>
          </p:cNvSpPr>
          <p:nvPr/>
        </p:nvSpPr>
        <p:spPr bwMode="auto">
          <a:xfrm>
            <a:off x="2104814" y="4912361"/>
            <a:ext cx="854794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a:solidFill>
                  <a:srgbClr val="4D22B3"/>
                </a:solidFill>
                <a:latin typeface="Calibri" panose="020F0502020204030204" pitchFamily="34" charset="0"/>
                <a:sym typeface="Calibri" panose="020F0502020204030204" pitchFamily="34" charset="0"/>
              </a:rPr>
              <a:t>Measuring What Matters to Well-being</a:t>
            </a:r>
            <a:endParaRPr lang="en-US" altLang="en-US" sz="1493">
              <a:latin typeface="Calibri" panose="020F0502020204030204" pitchFamily="34" charset="0"/>
              <a:sym typeface="Calibri" panose="020F0502020204030204" pitchFamily="34" charset="0"/>
            </a:endParaRPr>
          </a:p>
        </p:txBody>
      </p:sp>
      <p:pic>
        <p:nvPicPr>
          <p:cNvPr id="51210" name="Google Shape;473;p47" descr="pasted-image.pdf">
            <a:extLst>
              <a:ext uri="{FF2B5EF4-FFF2-40B4-BE49-F238E27FC236}">
                <a16:creationId xmlns:a16="http://schemas.microsoft.com/office/drawing/2014/main" id="{5644C4F9-A7F0-7442-9B82-1F9FDB1BB8B3}"/>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74640" y="5901268"/>
            <a:ext cx="2086187" cy="147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11" name="Google Shape;474;p47">
            <a:extLst>
              <a:ext uri="{FF2B5EF4-FFF2-40B4-BE49-F238E27FC236}">
                <a16:creationId xmlns:a16="http://schemas.microsoft.com/office/drawing/2014/main" id="{38865728-8D86-A547-B9C2-B218DC238C07}"/>
              </a:ext>
            </a:extLst>
          </p:cNvPr>
          <p:cNvCxnSpPr>
            <a:cxnSpLocks noChangeShapeType="1"/>
          </p:cNvCxnSpPr>
          <p:nvPr/>
        </p:nvCxnSpPr>
        <p:spPr bwMode="auto">
          <a:xfrm rot="10800000">
            <a:off x="6361854" y="3801534"/>
            <a:ext cx="0" cy="15578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12" name="Google Shape;475;p47">
            <a:extLst>
              <a:ext uri="{FF2B5EF4-FFF2-40B4-BE49-F238E27FC236}">
                <a16:creationId xmlns:a16="http://schemas.microsoft.com/office/drawing/2014/main" id="{7CCAF981-2830-A447-ADF9-E8A8635D0DB2}"/>
              </a:ext>
            </a:extLst>
          </p:cNvPr>
          <p:cNvSpPr>
            <a:spLocks noChangeArrowheads="1"/>
          </p:cNvSpPr>
          <p:nvPr/>
        </p:nvSpPr>
        <p:spPr bwMode="auto">
          <a:xfrm>
            <a:off x="2101427" y="4116494"/>
            <a:ext cx="854794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a:solidFill>
                  <a:srgbClr val="4D22B3"/>
                </a:solidFill>
                <a:latin typeface="Calibri" panose="020F0502020204030204" pitchFamily="34" charset="0"/>
                <a:sym typeface="Calibri" panose="020F0502020204030204" pitchFamily="34" charset="0"/>
              </a:rPr>
              <a:t>Goals, Strategies, Actions</a:t>
            </a:r>
          </a:p>
        </p:txBody>
      </p:sp>
      <p:cxnSp>
        <p:nvCxnSpPr>
          <p:cNvPr id="51213" name="Google Shape;476;p47">
            <a:extLst>
              <a:ext uri="{FF2B5EF4-FFF2-40B4-BE49-F238E27FC236}">
                <a16:creationId xmlns:a16="http://schemas.microsoft.com/office/drawing/2014/main" id="{F0883E6B-82F2-1E44-9D85-92D91F8FD24E}"/>
              </a:ext>
            </a:extLst>
          </p:cNvPr>
          <p:cNvCxnSpPr>
            <a:cxnSpLocks noChangeShapeType="1"/>
          </p:cNvCxnSpPr>
          <p:nvPr/>
        </p:nvCxnSpPr>
        <p:spPr bwMode="auto">
          <a:xfrm rot="10800000">
            <a:off x="6375401" y="4636347"/>
            <a:ext cx="0" cy="19304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cxnSp>
        <p:nvCxnSpPr>
          <p:cNvPr id="51214" name="Google Shape;477;p47">
            <a:extLst>
              <a:ext uri="{FF2B5EF4-FFF2-40B4-BE49-F238E27FC236}">
                <a16:creationId xmlns:a16="http://schemas.microsoft.com/office/drawing/2014/main" id="{209F0EF5-BA2E-1340-B06B-2B21757CCB13}"/>
              </a:ext>
            </a:extLst>
          </p:cNvPr>
          <p:cNvCxnSpPr>
            <a:cxnSpLocks noChangeShapeType="1"/>
          </p:cNvCxnSpPr>
          <p:nvPr/>
        </p:nvCxnSpPr>
        <p:spPr bwMode="auto">
          <a:xfrm rot="10800000">
            <a:off x="6378787" y="7311814"/>
            <a:ext cx="0" cy="254000"/>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15" name="Google Shape;478;p47">
            <a:extLst>
              <a:ext uri="{FF2B5EF4-FFF2-40B4-BE49-F238E27FC236}">
                <a16:creationId xmlns:a16="http://schemas.microsoft.com/office/drawing/2014/main" id="{EB7A625D-9180-2242-90D8-A2A6D2C464AA}"/>
              </a:ext>
            </a:extLst>
          </p:cNvPr>
          <p:cNvSpPr>
            <a:spLocks noChangeArrowheads="1"/>
          </p:cNvSpPr>
          <p:nvPr/>
        </p:nvSpPr>
        <p:spPr bwMode="auto">
          <a:xfrm>
            <a:off x="2157307" y="7599680"/>
            <a:ext cx="8547947" cy="79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a:solidFill>
                  <a:srgbClr val="4D22B3"/>
                </a:solidFill>
                <a:latin typeface="Calibri" panose="020F0502020204030204" pitchFamily="34" charset="0"/>
                <a:sym typeface="Calibri" panose="020F0502020204030204" pitchFamily="34" charset="0"/>
              </a:rPr>
              <a:t>Well-being Strategic Plan</a:t>
            </a:r>
            <a:br>
              <a:rPr lang="en-US" altLang="en-US" sz="1493">
                <a:solidFill>
                  <a:srgbClr val="4D22B3"/>
                </a:solidFill>
                <a:latin typeface="Calibri" panose="020F0502020204030204" pitchFamily="34" charset="0"/>
                <a:sym typeface="Calibri" panose="020F0502020204030204" pitchFamily="34" charset="0"/>
              </a:rPr>
            </a:br>
            <a:endParaRPr lang="en-US" altLang="en-US" sz="1493">
              <a:solidFill>
                <a:srgbClr val="4D22B3"/>
              </a:solidFill>
              <a:latin typeface="Calibri" panose="020F0502020204030204" pitchFamily="34" charset="0"/>
              <a:sym typeface="Calibri" panose="020F0502020204030204" pitchFamily="34" charset="0"/>
            </a:endParaRPr>
          </a:p>
          <a:p>
            <a:pPr algn="ctr" eaLnBrk="1" hangingPunct="1">
              <a:buSzPts val="1400"/>
            </a:pPr>
            <a:r>
              <a:rPr lang="en-US" altLang="en-US" sz="1493">
                <a:solidFill>
                  <a:srgbClr val="4D22B3"/>
                </a:solidFill>
                <a:latin typeface="Calibri" panose="020F0502020204030204" pitchFamily="34" charset="0"/>
                <a:sym typeface="Calibri" panose="020F0502020204030204" pitchFamily="34" charset="0"/>
              </a:rPr>
              <a:t>Well-being-based-Budgeting</a:t>
            </a:r>
          </a:p>
        </p:txBody>
      </p:sp>
      <p:sp>
        <p:nvSpPr>
          <p:cNvPr id="51216" name="Google Shape;479;p47">
            <a:extLst>
              <a:ext uri="{FF2B5EF4-FFF2-40B4-BE49-F238E27FC236}">
                <a16:creationId xmlns:a16="http://schemas.microsoft.com/office/drawing/2014/main" id="{FB13676D-97A4-9F40-8A54-1B96A59E7045}"/>
              </a:ext>
            </a:extLst>
          </p:cNvPr>
          <p:cNvSpPr>
            <a:spLocks noChangeArrowheads="1"/>
          </p:cNvSpPr>
          <p:nvPr/>
        </p:nvSpPr>
        <p:spPr bwMode="auto">
          <a:xfrm>
            <a:off x="2121747" y="3510281"/>
            <a:ext cx="8547947" cy="372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b="1">
                <a:solidFill>
                  <a:srgbClr val="FF0000"/>
                </a:solidFill>
                <a:latin typeface="Avenir" panose="02000503020000020003" pitchFamily="2" charset="0"/>
                <a:sym typeface="Avenir" panose="02000503020000020003" pitchFamily="2" charset="0"/>
              </a:rPr>
              <a:t>Principles</a:t>
            </a:r>
          </a:p>
        </p:txBody>
      </p:sp>
      <p:cxnSp>
        <p:nvCxnSpPr>
          <p:cNvPr id="51217" name="Google Shape;480;p47">
            <a:extLst>
              <a:ext uri="{FF2B5EF4-FFF2-40B4-BE49-F238E27FC236}">
                <a16:creationId xmlns:a16="http://schemas.microsoft.com/office/drawing/2014/main" id="{10576DF7-342D-D240-9371-E7451272FA63}"/>
              </a:ext>
            </a:extLst>
          </p:cNvPr>
          <p:cNvCxnSpPr>
            <a:cxnSpLocks noChangeShapeType="1"/>
          </p:cNvCxnSpPr>
          <p:nvPr/>
        </p:nvCxnSpPr>
        <p:spPr bwMode="auto">
          <a:xfrm rot="10800000">
            <a:off x="6363547" y="3095413"/>
            <a:ext cx="1694" cy="184574"/>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cxnSp>
      <p:sp>
        <p:nvSpPr>
          <p:cNvPr id="51218" name="Google Shape;481;p47">
            <a:extLst>
              <a:ext uri="{FF2B5EF4-FFF2-40B4-BE49-F238E27FC236}">
                <a16:creationId xmlns:a16="http://schemas.microsoft.com/office/drawing/2014/main" id="{3BD7CD4C-6FC3-A447-89E2-D60C2767463D}"/>
              </a:ext>
            </a:extLst>
          </p:cNvPr>
          <p:cNvSpPr>
            <a:spLocks noChangeArrowheads="1"/>
          </p:cNvSpPr>
          <p:nvPr/>
        </p:nvSpPr>
        <p:spPr bwMode="auto">
          <a:xfrm>
            <a:off x="9751908" y="4912361"/>
            <a:ext cx="1898226" cy="279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en-US" altLang="en-US" sz="1173" b="1">
                <a:solidFill>
                  <a:srgbClr val="4D22B3"/>
                </a:solidFill>
                <a:latin typeface="Avenir" panose="02000503020000020003" pitchFamily="2" charset="0"/>
                <a:sym typeface="Avenir" panose="02000503020000020003" pitchFamily="2" charset="0"/>
              </a:rPr>
              <a:t>Alignment with G17</a:t>
            </a:r>
            <a:endParaRPr lang="en-US" altLang="en-US" sz="1493"/>
          </a:p>
        </p:txBody>
      </p:sp>
      <p:sp>
        <p:nvSpPr>
          <p:cNvPr id="51219" name="Google Shape;482;p47">
            <a:extLst>
              <a:ext uri="{FF2B5EF4-FFF2-40B4-BE49-F238E27FC236}">
                <a16:creationId xmlns:a16="http://schemas.microsoft.com/office/drawing/2014/main" id="{7C298E11-A53D-264B-AD05-9601439E2DCB}"/>
              </a:ext>
            </a:extLst>
          </p:cNvPr>
          <p:cNvSpPr txBox="1">
            <a:spLocks noChangeArrowheads="1"/>
          </p:cNvSpPr>
          <p:nvPr/>
        </p:nvSpPr>
        <p:spPr bwMode="auto">
          <a:xfrm>
            <a:off x="631614" y="3669454"/>
            <a:ext cx="3335867" cy="1706643"/>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b="1" dirty="0">
                <a:solidFill>
                  <a:schemeClr val="bg1"/>
                </a:solidFill>
                <a:latin typeface="Avenir" panose="02000503020000020003" pitchFamily="2" charset="0"/>
                <a:sym typeface="Avenir" panose="02000503020000020003" pitchFamily="2" charset="0"/>
              </a:rPr>
              <a:t>A nation rooted in the law of love and natural laws pursues an economy of well-being by measuring what matters to the well-being of its people, in harmony with the land and with the aspiration of better lives lived by everyone.</a:t>
            </a:r>
            <a:endParaRPr lang="en-US" altLang="en-US" sz="1493" dirty="0">
              <a:solidFill>
                <a:schemeClr val="bg1"/>
              </a:solidFill>
            </a:endParaRPr>
          </a:p>
        </p:txBody>
      </p:sp>
      <p:sp>
        <p:nvSpPr>
          <p:cNvPr id="51220" name="Google Shape;483;p47">
            <a:extLst>
              <a:ext uri="{FF2B5EF4-FFF2-40B4-BE49-F238E27FC236}">
                <a16:creationId xmlns:a16="http://schemas.microsoft.com/office/drawing/2014/main" id="{64B08732-D256-E642-AC21-9B679F2D2154}"/>
              </a:ext>
            </a:extLst>
          </p:cNvPr>
          <p:cNvSpPr>
            <a:spLocks noChangeArrowheads="1"/>
          </p:cNvSpPr>
          <p:nvPr/>
        </p:nvSpPr>
        <p:spPr bwMode="auto">
          <a:xfrm>
            <a:off x="2143760" y="1835574"/>
            <a:ext cx="8547947" cy="370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54187" tIns="54187" rIns="54187" bIns="5418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dirty="0">
                <a:solidFill>
                  <a:srgbClr val="FF0000"/>
                </a:solidFill>
                <a:latin typeface="Calibri" panose="020F0502020204030204" pitchFamily="34" charset="0"/>
                <a:sym typeface="Calibri" panose="020F0502020204030204" pitchFamily="34" charset="0"/>
              </a:rPr>
              <a:t>Charter of Well-being</a:t>
            </a:r>
          </a:p>
        </p:txBody>
      </p:sp>
      <p:sp>
        <p:nvSpPr>
          <p:cNvPr id="51221" name="Google Shape;484;p47">
            <a:extLst>
              <a:ext uri="{FF2B5EF4-FFF2-40B4-BE49-F238E27FC236}">
                <a16:creationId xmlns:a16="http://schemas.microsoft.com/office/drawing/2014/main" id="{A5EAF2C0-A781-8940-AB0A-2C9F91D71412}"/>
              </a:ext>
            </a:extLst>
          </p:cNvPr>
          <p:cNvSpPr txBox="1">
            <a:spLocks noChangeArrowheads="1"/>
          </p:cNvSpPr>
          <p:nvPr/>
        </p:nvSpPr>
        <p:spPr bwMode="auto">
          <a:xfrm>
            <a:off x="9230361" y="2419775"/>
            <a:ext cx="3200400" cy="656622"/>
          </a:xfrm>
          <a:prstGeom prst="rect">
            <a:avLst/>
          </a:prstGeom>
          <a:noFill/>
          <a:ln w="9525">
            <a:solidFill>
              <a:srgbClr val="0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600"/>
            </a:pPr>
            <a:r>
              <a:rPr lang="en-US" altLang="en-US" sz="1707" b="1">
                <a:solidFill>
                  <a:srgbClr val="9900FF"/>
                </a:solidFill>
                <a:latin typeface="Calibri" panose="020F0502020204030204" pitchFamily="34" charset="0"/>
                <a:sym typeface="Calibri" panose="020F0502020204030204" pitchFamily="34" charset="0"/>
              </a:rPr>
              <a:t>Love </a:t>
            </a:r>
          </a:p>
          <a:p>
            <a:pPr algn="ctr" eaLnBrk="1" hangingPunct="1">
              <a:buSzPts val="1200"/>
            </a:pPr>
            <a:r>
              <a:rPr lang="en-US" altLang="en-US" sz="1280" b="1" i="1">
                <a:solidFill>
                  <a:srgbClr val="FF0000"/>
                </a:solidFill>
                <a:latin typeface="Calibri" panose="020F0502020204030204" pitchFamily="34" charset="0"/>
                <a:sym typeface="Calibri" panose="020F0502020204030204" pitchFamily="34" charset="0"/>
              </a:rPr>
              <a:t>concern for the Well-being of the other</a:t>
            </a:r>
          </a:p>
        </p:txBody>
      </p:sp>
      <p:pic>
        <p:nvPicPr>
          <p:cNvPr id="51222" name="Google Shape;485;p47" descr="mage result for SDGs prosperity for all">
            <a:extLst>
              <a:ext uri="{FF2B5EF4-FFF2-40B4-BE49-F238E27FC236}">
                <a16:creationId xmlns:a16="http://schemas.microsoft.com/office/drawing/2014/main" id="{9C261D79-CD37-F647-B548-FC4D958824C6}"/>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545321" y="5184987"/>
            <a:ext cx="2436706" cy="2436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84;p8">
            <a:extLst>
              <a:ext uri="{FF2B5EF4-FFF2-40B4-BE49-F238E27FC236}">
                <a16:creationId xmlns:a16="http://schemas.microsoft.com/office/drawing/2014/main" id="{C3480B2E-EB8B-635C-A9C3-585577F26BB4}"/>
              </a:ext>
            </a:extLst>
          </p:cNvPr>
          <p:cNvPicPr preferRelativeResize="0"/>
          <p:nvPr/>
        </p:nvPicPr>
        <p:blipFill rotWithShape="1">
          <a:blip r:embed="rId5">
            <a:alphaModFix/>
          </a:blip>
          <a:srcRect/>
          <a:stretch/>
        </p:blipFill>
        <p:spPr>
          <a:xfrm>
            <a:off x="9609136" y="7609942"/>
            <a:ext cx="2309075" cy="1037654"/>
          </a:xfrm>
          <a:prstGeom prst="rect">
            <a:avLst/>
          </a:prstGeom>
          <a:noFill/>
          <a:ln>
            <a:noFill/>
          </a:ln>
        </p:spPr>
      </p:pic>
    </p:spTree>
    <p:extLst>
      <p:ext uri="{BB962C8B-B14F-4D97-AF65-F5344CB8AC3E}">
        <p14:creationId xmlns:p14="http://schemas.microsoft.com/office/powerpoint/2010/main" val="3715333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Google Shape;1141;p109">
            <a:extLst>
              <a:ext uri="{FF2B5EF4-FFF2-40B4-BE49-F238E27FC236}">
                <a16:creationId xmlns:a16="http://schemas.microsoft.com/office/drawing/2014/main" id="{6F532DC9-7C7E-4245-8470-050405274F5B}"/>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51294" y="1159933"/>
            <a:ext cx="9853506" cy="7374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8" name="Google Shape;1142;p109">
            <a:extLst>
              <a:ext uri="{FF2B5EF4-FFF2-40B4-BE49-F238E27FC236}">
                <a16:creationId xmlns:a16="http://schemas.microsoft.com/office/drawing/2014/main" id="{EA86AB03-315D-B74F-95F0-3694C2D675DD}"/>
              </a:ext>
            </a:extLst>
          </p:cNvPr>
          <p:cNvSpPr txBox="1">
            <a:spLocks noChangeArrowheads="1"/>
          </p:cNvSpPr>
          <p:nvPr/>
        </p:nvSpPr>
        <p:spPr bwMode="auto">
          <a:xfrm>
            <a:off x="1168400" y="2787227"/>
            <a:ext cx="3335867" cy="239587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b="1">
                <a:solidFill>
                  <a:schemeClr val="bg1"/>
                </a:solidFill>
                <a:latin typeface="Avenir" panose="02000503020000020003" pitchFamily="2" charset="0"/>
                <a:sym typeface="Avenir" panose="02000503020000020003" pitchFamily="2" charset="0"/>
              </a:rPr>
              <a:t>Five Capital Asset Accounts provide a full accounting of the stocks and flows of assets using a conventional accounting model of well-being ledgers, income statement (flows) and balance sheet). All data is geospatially coded to help determine optimum economic, social and environmental value per hectare of land use.</a:t>
            </a:r>
            <a:endParaRPr lang="en-US" altLang="en-US" sz="1493">
              <a:solidFill>
                <a:schemeClr val="bg1"/>
              </a:solidFill>
            </a:endParaRPr>
          </a:p>
        </p:txBody>
      </p:sp>
      <p:pic>
        <p:nvPicPr>
          <p:cNvPr id="178179" name="Google Shape;1143;p109">
            <a:extLst>
              <a:ext uri="{FF2B5EF4-FFF2-40B4-BE49-F238E27FC236}">
                <a16:creationId xmlns:a16="http://schemas.microsoft.com/office/drawing/2014/main" id="{52F73B9F-D081-C14E-BDD7-51244A86D0C6}"/>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62574" y="5794587"/>
            <a:ext cx="1920240" cy="2043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Google Shape;1144;p109">
            <a:extLst>
              <a:ext uri="{FF2B5EF4-FFF2-40B4-BE49-F238E27FC236}">
                <a16:creationId xmlns:a16="http://schemas.microsoft.com/office/drawing/2014/main" id="{CEBFDF23-DB67-CE4C-83F7-F87B15711AB7}"/>
              </a:ext>
            </a:extLst>
          </p:cNvPr>
          <p:cNvSpPr txBox="1">
            <a:spLocks noChangeArrowheads="1"/>
          </p:cNvSpPr>
          <p:nvPr/>
        </p:nvSpPr>
        <p:spPr bwMode="auto">
          <a:xfrm>
            <a:off x="1046480" y="5416974"/>
            <a:ext cx="3579707" cy="389476"/>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100"/>
            </a:pPr>
            <a:r>
              <a:rPr lang="en-US" altLang="en-US" sz="1173">
                <a:solidFill>
                  <a:schemeClr val="accent4">
                    <a:lumMod val="60000"/>
                    <a:lumOff val="40000"/>
                  </a:schemeClr>
                </a:solidFill>
                <a:latin typeface="Calibri" panose="020F0502020204030204" pitchFamily="34" charset="0"/>
                <a:sym typeface="Calibri" panose="020F0502020204030204" pitchFamily="34" charset="0"/>
              </a:rPr>
              <a:t>Geospatial inventory and mapping of all data</a:t>
            </a:r>
          </a:p>
        </p:txBody>
      </p:sp>
    </p:spTree>
    <p:extLst>
      <p:ext uri="{BB962C8B-B14F-4D97-AF65-F5344CB8AC3E}">
        <p14:creationId xmlns:p14="http://schemas.microsoft.com/office/powerpoint/2010/main" val="3695839364"/>
      </p:ext>
    </p:extLst>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5" name="Google Shape;1150;p110">
            <a:extLst>
              <a:ext uri="{FF2B5EF4-FFF2-40B4-BE49-F238E27FC236}">
                <a16:creationId xmlns:a16="http://schemas.microsoft.com/office/drawing/2014/main" id="{99ABC113-AEB1-2F4A-B1EC-395E45305AAA}"/>
              </a:ext>
            </a:extLst>
          </p:cNvPr>
          <p:cNvPicPr preferRelativeResize="0">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94080" y="2787227"/>
            <a:ext cx="4646507" cy="494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0226" name="Google Shape;1151;p110">
            <a:extLst>
              <a:ext uri="{FF2B5EF4-FFF2-40B4-BE49-F238E27FC236}">
                <a16:creationId xmlns:a16="http://schemas.microsoft.com/office/drawing/2014/main" id="{FC2A906E-7B3A-EE42-A476-2B6188906814}"/>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3147" y="4006427"/>
            <a:ext cx="3901440" cy="265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2" name="Google Shape;1152;p110">
            <a:extLst>
              <a:ext uri="{FF2B5EF4-FFF2-40B4-BE49-F238E27FC236}">
                <a16:creationId xmlns:a16="http://schemas.microsoft.com/office/drawing/2014/main" id="{6DF304D2-CF68-0442-B1D3-9182BA33910A}"/>
              </a:ext>
            </a:extLst>
          </p:cNvPr>
          <p:cNvSpPr txBox="1"/>
          <p:nvPr/>
        </p:nvSpPr>
        <p:spPr>
          <a:xfrm>
            <a:off x="894080" y="1373294"/>
            <a:ext cx="11728027" cy="1413933"/>
          </a:xfrm>
          <a:prstGeom prst="rect">
            <a:avLst/>
          </a:prstGeom>
          <a:noFill/>
          <a:ln>
            <a:noFill/>
          </a:ln>
        </p:spPr>
        <p:txBody>
          <a:bodyPr spcFirstLastPara="1" lIns="97520" tIns="48747" rIns="97520" bIns="48747" anchor="b">
            <a:normAutofit fontScale="85000" lnSpcReduction="10000"/>
          </a:bodyPr>
          <a:lstStyle/>
          <a:p>
            <a:pPr hangingPunct="1">
              <a:lnSpc>
                <a:spcPct val="115000"/>
              </a:lnSpc>
              <a:buClr>
                <a:schemeClr val="dk1"/>
              </a:buClr>
              <a:buSzPct val="107843"/>
              <a:defRPr/>
            </a:pPr>
            <a:r>
              <a:rPr lang="en-US" sz="2720">
                <a:solidFill>
                  <a:srgbClr val="833C0B"/>
                </a:solidFill>
                <a:latin typeface="Calibri"/>
                <a:ea typeface="Calibri"/>
                <a:cs typeface="Calibri"/>
                <a:sym typeface="Calibri"/>
              </a:rPr>
              <a:t>Five-Capital Assets (including cities, communities, businesses) are geospatially mapped for a nation or watershed, measured in terms of Well-being conditions and valued (market, non-market, intangible) using advanced GIS mapping protocols and heat mapping.</a:t>
            </a:r>
            <a:endParaRPr sz="2720">
              <a:solidFill>
                <a:srgbClr val="833C0B"/>
              </a:solidFill>
              <a:latin typeface="Calibri"/>
              <a:ea typeface="Calibri"/>
              <a:cs typeface="Calibri"/>
              <a:sym typeface="Calibri"/>
            </a:endParaRPr>
          </a:p>
        </p:txBody>
      </p:sp>
      <p:pic>
        <p:nvPicPr>
          <p:cNvPr id="180228" name="Google Shape;1153;p110">
            <a:extLst>
              <a:ext uri="{FF2B5EF4-FFF2-40B4-BE49-F238E27FC236}">
                <a16:creationId xmlns:a16="http://schemas.microsoft.com/office/drawing/2014/main" id="{25118F57-8E0A-DC49-A4A2-767E19C37B32}"/>
              </a:ext>
            </a:extLst>
          </p:cNvPr>
          <p:cNvPicPr preferRelativeResize="0">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50574" y="6014720"/>
            <a:ext cx="2328333" cy="251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9" name="Google Shape;1154;p110">
            <a:extLst>
              <a:ext uri="{FF2B5EF4-FFF2-40B4-BE49-F238E27FC236}">
                <a16:creationId xmlns:a16="http://schemas.microsoft.com/office/drawing/2014/main" id="{BD721C6D-7694-B144-99D9-74FB475A03D4}"/>
              </a:ext>
            </a:extLst>
          </p:cNvPr>
          <p:cNvSpPr txBox="1">
            <a:spLocks noChangeArrowheads="1"/>
          </p:cNvSpPr>
          <p:nvPr/>
        </p:nvSpPr>
        <p:spPr bwMode="auto">
          <a:xfrm>
            <a:off x="7577668" y="8173720"/>
            <a:ext cx="2272453" cy="372105"/>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000"/>
            </a:pPr>
            <a:r>
              <a:rPr lang="en-US" altLang="en-US" sz="1067">
                <a:latin typeface="Calibri" panose="020F0502020204030204" pitchFamily="34" charset="0"/>
                <a:sym typeface="Calibri" panose="020F0502020204030204" pitchFamily="34" charset="0"/>
              </a:rPr>
              <a:t>Water quality and value heat map</a:t>
            </a:r>
          </a:p>
        </p:txBody>
      </p:sp>
      <p:pic>
        <p:nvPicPr>
          <p:cNvPr id="180230" name="Google Shape;1155;p110">
            <a:extLst>
              <a:ext uri="{FF2B5EF4-FFF2-40B4-BE49-F238E27FC236}">
                <a16:creationId xmlns:a16="http://schemas.microsoft.com/office/drawing/2014/main" id="{1E833A10-4DEA-8B49-9D17-09894F815B46}"/>
              </a:ext>
            </a:extLst>
          </p:cNvPr>
          <p:cNvPicPr preferRelativeResize="0">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0452948" y="4472094"/>
            <a:ext cx="2169159" cy="35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Google Shape;1156;p110">
            <a:extLst>
              <a:ext uri="{FF2B5EF4-FFF2-40B4-BE49-F238E27FC236}">
                <a16:creationId xmlns:a16="http://schemas.microsoft.com/office/drawing/2014/main" id="{21203824-C1B6-3A4F-BEAB-031C6D76FD1C}"/>
              </a:ext>
            </a:extLst>
          </p:cNvPr>
          <p:cNvSpPr txBox="1">
            <a:spLocks noChangeArrowheads="1"/>
          </p:cNvSpPr>
          <p:nvPr/>
        </p:nvSpPr>
        <p:spPr bwMode="auto">
          <a:xfrm>
            <a:off x="10452948" y="7642014"/>
            <a:ext cx="2204720" cy="36115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000"/>
            </a:pPr>
            <a:r>
              <a:rPr lang="en-US" altLang="en-US" sz="1067">
                <a:latin typeface="Calibri" panose="020F0502020204030204" pitchFamily="34" charset="0"/>
                <a:sym typeface="Calibri" panose="020F0502020204030204" pitchFamily="34" charset="0"/>
              </a:rPr>
              <a:t>Ecological services value heat map</a:t>
            </a:r>
          </a:p>
        </p:txBody>
      </p:sp>
      <p:pic>
        <p:nvPicPr>
          <p:cNvPr id="180232" name="Google Shape;1157;p110">
            <a:extLst>
              <a:ext uri="{FF2B5EF4-FFF2-40B4-BE49-F238E27FC236}">
                <a16:creationId xmlns:a16="http://schemas.microsoft.com/office/drawing/2014/main" id="{9C98E0C0-F6C1-6E4B-AAC9-A3EC97F456CB}"/>
              </a:ext>
            </a:extLst>
          </p:cNvPr>
          <p:cNvPicPr preferRelativeResize="0">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789334" y="2768601"/>
            <a:ext cx="2272453" cy="281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3" name="Google Shape;1158;p110">
            <a:extLst>
              <a:ext uri="{FF2B5EF4-FFF2-40B4-BE49-F238E27FC236}">
                <a16:creationId xmlns:a16="http://schemas.microsoft.com/office/drawing/2014/main" id="{E542AE44-AD34-454D-BF5D-4F5ACAFDF1D5}"/>
              </a:ext>
            </a:extLst>
          </p:cNvPr>
          <p:cNvSpPr txBox="1">
            <a:spLocks noChangeArrowheads="1"/>
          </p:cNvSpPr>
          <p:nvPr/>
        </p:nvSpPr>
        <p:spPr bwMode="auto">
          <a:xfrm>
            <a:off x="7789334" y="5152814"/>
            <a:ext cx="2272453" cy="525368"/>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97520" rIns="97520" bIns="9752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000"/>
            </a:pPr>
            <a:r>
              <a:rPr lang="en-US" altLang="en-US" sz="1067">
                <a:latin typeface="Calibri" panose="020F0502020204030204" pitchFamily="34" charset="0"/>
                <a:sym typeface="Calibri" panose="020F0502020204030204" pitchFamily="34" charset="0"/>
              </a:rPr>
              <a:t>Land value and economic value (GDP, employment) heat map</a:t>
            </a:r>
          </a:p>
        </p:txBody>
      </p:sp>
    </p:spTree>
    <p:extLst>
      <p:ext uri="{BB962C8B-B14F-4D97-AF65-F5344CB8AC3E}">
        <p14:creationId xmlns:p14="http://schemas.microsoft.com/office/powerpoint/2010/main" val="92924798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Google Shape;1193;p113">
            <a:extLst>
              <a:ext uri="{FF2B5EF4-FFF2-40B4-BE49-F238E27FC236}">
                <a16:creationId xmlns:a16="http://schemas.microsoft.com/office/drawing/2014/main" id="{75E0AE32-6991-4144-B16E-23558AA3CBBE}"/>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88454" y="1334347"/>
            <a:ext cx="9750213" cy="708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0" name="Google Shape;1194;p113">
            <a:extLst>
              <a:ext uri="{FF2B5EF4-FFF2-40B4-BE49-F238E27FC236}">
                <a16:creationId xmlns:a16="http://schemas.microsoft.com/office/drawing/2014/main" id="{A4864D0D-7028-C947-AA5B-052595C98EE3}"/>
              </a:ext>
            </a:extLst>
          </p:cNvPr>
          <p:cNvSpPr txBox="1">
            <a:spLocks noChangeArrowheads="1"/>
          </p:cNvSpPr>
          <p:nvPr/>
        </p:nvSpPr>
        <p:spPr bwMode="auto">
          <a:xfrm>
            <a:off x="316654" y="3633893"/>
            <a:ext cx="2937933" cy="14769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buSzPts val="1400"/>
            </a:pPr>
            <a:r>
              <a:rPr lang="en-US" altLang="en-US" sz="1493" b="1" dirty="0">
                <a:solidFill>
                  <a:schemeClr val="bg1"/>
                </a:solidFill>
                <a:latin typeface="Avenir" panose="02000503020000020003" pitchFamily="2" charset="0"/>
                <a:sym typeface="Avenir" panose="02000503020000020003" pitchFamily="2" charset="0"/>
              </a:rPr>
              <a:t>Every business or enterprise is evaluated using the integrated 5-Capitals Asset Genuine Model, aligned with the Global Reporting Initiative (GRI) standards and the UN SDGs</a:t>
            </a:r>
            <a:endParaRPr lang="en-US" altLang="en-US" sz="1493" dirty="0">
              <a:solidFill>
                <a:schemeClr val="bg1"/>
              </a:solidFill>
            </a:endParaRPr>
          </a:p>
        </p:txBody>
      </p:sp>
      <p:pic>
        <p:nvPicPr>
          <p:cNvPr id="186371" name="Google Shape;1195;p113">
            <a:extLst>
              <a:ext uri="{FF2B5EF4-FFF2-40B4-BE49-F238E27FC236}">
                <a16:creationId xmlns:a16="http://schemas.microsoft.com/office/drawing/2014/main" id="{9B4A298E-E7EC-3743-8C58-AB3129E51F7D}"/>
              </a:ext>
            </a:extLst>
          </p:cNvPr>
          <p:cNvPicPr preferRelativeResize="0">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8868" y="5271348"/>
            <a:ext cx="2462107" cy="1107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800248"/>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2"/>
        <p:cNvGrpSpPr/>
        <p:nvPr/>
      </p:nvGrpSpPr>
      <p:grpSpPr>
        <a:xfrm>
          <a:off x="0" y="0"/>
          <a:ext cx="0" cy="0"/>
          <a:chOff x="0" y="0"/>
          <a:chExt cx="0" cy="0"/>
        </a:xfrm>
      </p:grpSpPr>
      <p:sp>
        <p:nvSpPr>
          <p:cNvPr id="713" name="Google Shape;713;p29"/>
          <p:cNvSpPr/>
          <p:nvPr/>
        </p:nvSpPr>
        <p:spPr>
          <a:xfrm>
            <a:off x="3194844" y="5330828"/>
            <a:ext cx="842963" cy="213513"/>
          </a:xfrm>
          <a:prstGeom prst="rect">
            <a:avLst/>
          </a:prstGeom>
          <a:solidFill>
            <a:srgbClr val="FFFFFF"/>
          </a:solidFill>
          <a:ln>
            <a:noFill/>
          </a:ln>
        </p:spPr>
        <p:txBody>
          <a:bodyPr spcFirstLastPara="1" wrap="square" lIns="48747" tIns="48747" rIns="48747" bIns="48747" anchor="ctr" anchorCtr="0">
            <a:noAutofit/>
          </a:bodyPr>
          <a:lstStyle/>
          <a:p>
            <a:endParaRPr sz="960">
              <a:solidFill>
                <a:schemeClr val="dk1"/>
              </a:solidFill>
              <a:latin typeface="Calibri"/>
              <a:ea typeface="Calibri"/>
              <a:cs typeface="Calibri"/>
              <a:sym typeface="Calibri"/>
            </a:endParaRPr>
          </a:p>
        </p:txBody>
      </p:sp>
      <p:sp>
        <p:nvSpPr>
          <p:cNvPr id="714" name="Google Shape;714;p29"/>
          <p:cNvSpPr/>
          <p:nvPr/>
        </p:nvSpPr>
        <p:spPr>
          <a:xfrm>
            <a:off x="7816851" y="2570250"/>
            <a:ext cx="842963" cy="205411"/>
          </a:xfrm>
          <a:prstGeom prst="rect">
            <a:avLst/>
          </a:prstGeom>
          <a:solidFill>
            <a:srgbClr val="FFFFFF"/>
          </a:solidFill>
          <a:ln>
            <a:noFill/>
          </a:ln>
        </p:spPr>
        <p:txBody>
          <a:bodyPr spcFirstLastPara="1" wrap="square" lIns="28560" tIns="28560" rIns="28560" bIns="28560" anchor="ctr" anchorCtr="0">
            <a:spAutoFit/>
          </a:bodyPr>
          <a:lstStyle/>
          <a:p>
            <a:r>
              <a:rPr lang="en-US" sz="960">
                <a:solidFill>
                  <a:schemeClr val="dk1"/>
                </a:solidFill>
                <a:latin typeface="Calibri"/>
                <a:ea typeface="Calibri"/>
                <a:cs typeface="Calibri"/>
                <a:sym typeface="Calibri"/>
              </a:rPr>
              <a:t>]</a:t>
            </a:r>
            <a:endParaRPr sz="1280"/>
          </a:p>
        </p:txBody>
      </p:sp>
      <p:sp>
        <p:nvSpPr>
          <p:cNvPr id="715" name="Google Shape;715;p29"/>
          <p:cNvSpPr/>
          <p:nvPr/>
        </p:nvSpPr>
        <p:spPr>
          <a:xfrm>
            <a:off x="5952331" y="7095334"/>
            <a:ext cx="842963" cy="213513"/>
          </a:xfrm>
          <a:prstGeom prst="rect">
            <a:avLst/>
          </a:prstGeom>
          <a:solidFill>
            <a:srgbClr val="FFFFFF"/>
          </a:solidFill>
          <a:ln>
            <a:noFill/>
          </a:ln>
        </p:spPr>
        <p:txBody>
          <a:bodyPr spcFirstLastPara="1" wrap="square" lIns="48747" tIns="48747" rIns="48747" bIns="48747" anchor="ctr" anchorCtr="0">
            <a:noAutofit/>
          </a:bodyPr>
          <a:lstStyle/>
          <a:p>
            <a:endParaRPr sz="960">
              <a:solidFill>
                <a:schemeClr val="dk1"/>
              </a:solidFill>
              <a:latin typeface="Calibri"/>
              <a:ea typeface="Calibri"/>
              <a:cs typeface="Calibri"/>
              <a:sym typeface="Calibri"/>
            </a:endParaRPr>
          </a:p>
        </p:txBody>
      </p:sp>
      <p:sp>
        <p:nvSpPr>
          <p:cNvPr id="716" name="Google Shape;716;p29"/>
          <p:cNvSpPr/>
          <p:nvPr/>
        </p:nvSpPr>
        <p:spPr>
          <a:xfrm>
            <a:off x="5499630" y="2139877"/>
            <a:ext cx="714377" cy="714377"/>
          </a:xfrm>
          <a:prstGeom prst="roundRect">
            <a:avLst>
              <a:gd name="adj" fmla="val 15000"/>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17" name="Google Shape;717;p29"/>
          <p:cNvSpPr/>
          <p:nvPr/>
        </p:nvSpPr>
        <p:spPr>
          <a:xfrm>
            <a:off x="7473950" y="2583656"/>
            <a:ext cx="714377" cy="714377"/>
          </a:xfrm>
          <a:prstGeom prst="roundRect">
            <a:avLst>
              <a:gd name="adj" fmla="val 15000"/>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18" name="Google Shape;718;p29"/>
          <p:cNvSpPr/>
          <p:nvPr/>
        </p:nvSpPr>
        <p:spPr>
          <a:xfrm>
            <a:off x="8095455" y="4983955"/>
            <a:ext cx="714377" cy="714377"/>
          </a:xfrm>
          <a:prstGeom prst="roundRect">
            <a:avLst>
              <a:gd name="adj" fmla="val 15000"/>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19" name="Google Shape;719;p29"/>
          <p:cNvSpPr/>
          <p:nvPr/>
        </p:nvSpPr>
        <p:spPr>
          <a:xfrm>
            <a:off x="7473950" y="2319337"/>
            <a:ext cx="1168201" cy="714377"/>
          </a:xfrm>
          <a:prstGeom prst="roundRect">
            <a:avLst>
              <a:gd name="adj" fmla="val 15000"/>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20" name="Google Shape;720;p29"/>
          <p:cNvSpPr/>
          <p:nvPr/>
        </p:nvSpPr>
        <p:spPr>
          <a:xfrm>
            <a:off x="7909872" y="6305704"/>
            <a:ext cx="456897" cy="456897"/>
          </a:xfrm>
          <a:prstGeom prst="rect">
            <a:avLst/>
          </a:prstGeom>
          <a:solidFill>
            <a:srgbClr val="FFFFFF"/>
          </a:solidFill>
          <a:ln w="25400" cap="flat" cmpd="sng">
            <a:solidFill>
              <a:srgbClr val="FFFFFF"/>
            </a:solidFill>
            <a:prstDash val="solid"/>
            <a:miter lim="400000"/>
            <a:headEnd type="none" w="sm" len="sm"/>
            <a:tailEnd type="none" w="sm" len="sm"/>
          </a:ln>
        </p:spPr>
        <p:txBody>
          <a:bodyPr spcFirstLastPara="1" wrap="square" lIns="48747" tIns="48747" rIns="48747" bIns="48747" anchor="ctr" anchorCtr="0">
            <a:noAutofit/>
          </a:bodyPr>
          <a:lstStyle/>
          <a:p>
            <a:endParaRPr sz="2240">
              <a:solidFill>
                <a:schemeClr val="dk1"/>
              </a:solidFill>
              <a:latin typeface="Calibri"/>
              <a:ea typeface="Calibri"/>
              <a:cs typeface="Calibri"/>
              <a:sym typeface="Calibri"/>
            </a:endParaRPr>
          </a:p>
        </p:txBody>
      </p:sp>
      <p:sp>
        <p:nvSpPr>
          <p:cNvPr id="721" name="Google Shape;721;p29"/>
          <p:cNvSpPr txBox="1"/>
          <p:nvPr/>
        </p:nvSpPr>
        <p:spPr>
          <a:xfrm>
            <a:off x="7473951" y="2499095"/>
            <a:ext cx="2158604" cy="271134"/>
          </a:xfrm>
          <a:prstGeom prst="rect">
            <a:avLst/>
          </a:prstGeom>
          <a:noFill/>
          <a:ln>
            <a:noFill/>
          </a:ln>
        </p:spPr>
        <p:txBody>
          <a:bodyPr spcFirstLastPara="1" wrap="square" lIns="28560" tIns="28560" rIns="28560" bIns="28560" anchor="ctr" anchorCtr="0">
            <a:spAutoFit/>
          </a:bodyPr>
          <a:lstStyle/>
          <a:p>
            <a:r>
              <a:rPr lang="en-US" sz="1387">
                <a:solidFill>
                  <a:srgbClr val="C00000"/>
                </a:solidFill>
                <a:latin typeface="Calibri"/>
                <a:ea typeface="Calibri"/>
                <a:cs typeface="Calibri"/>
                <a:sym typeface="Calibri"/>
              </a:rPr>
              <a:t>Social &amp; Cultural Assets</a:t>
            </a:r>
            <a:endParaRPr sz="1280"/>
          </a:p>
        </p:txBody>
      </p:sp>
      <p:sp>
        <p:nvSpPr>
          <p:cNvPr id="722" name="Google Shape;722;p29"/>
          <p:cNvSpPr txBox="1"/>
          <p:nvPr/>
        </p:nvSpPr>
        <p:spPr>
          <a:xfrm>
            <a:off x="7576609" y="4901893"/>
            <a:ext cx="1180406" cy="271134"/>
          </a:xfrm>
          <a:prstGeom prst="rect">
            <a:avLst/>
          </a:prstGeom>
          <a:noFill/>
          <a:ln>
            <a:noFill/>
          </a:ln>
        </p:spPr>
        <p:txBody>
          <a:bodyPr spcFirstLastPara="1" wrap="square" lIns="28560" tIns="28560" rIns="28560" bIns="28560" anchor="ctr" anchorCtr="0">
            <a:spAutoFit/>
          </a:bodyPr>
          <a:lstStyle/>
          <a:p>
            <a:r>
              <a:rPr lang="en-US" sz="1387">
                <a:solidFill>
                  <a:srgbClr val="FF7C28"/>
                </a:solidFill>
                <a:latin typeface="Calibri"/>
                <a:ea typeface="Calibri"/>
                <a:cs typeface="Calibri"/>
                <a:sym typeface="Calibri"/>
              </a:rPr>
              <a:t>Personal Assets</a:t>
            </a:r>
            <a:endParaRPr sz="1280"/>
          </a:p>
        </p:txBody>
      </p:sp>
      <p:sp>
        <p:nvSpPr>
          <p:cNvPr id="723" name="Google Shape;723;p29"/>
          <p:cNvSpPr txBox="1"/>
          <p:nvPr/>
        </p:nvSpPr>
        <p:spPr>
          <a:xfrm>
            <a:off x="5472919" y="5649675"/>
            <a:ext cx="1132668" cy="271134"/>
          </a:xfrm>
          <a:prstGeom prst="rect">
            <a:avLst/>
          </a:prstGeom>
          <a:noFill/>
          <a:ln>
            <a:noFill/>
          </a:ln>
        </p:spPr>
        <p:txBody>
          <a:bodyPr spcFirstLastPara="1" wrap="square" lIns="28560" tIns="28560" rIns="28560" bIns="28560" anchor="ctr" anchorCtr="0">
            <a:spAutoFit/>
          </a:bodyPr>
          <a:lstStyle/>
          <a:p>
            <a:r>
              <a:rPr lang="en-US" sz="1387">
                <a:solidFill>
                  <a:srgbClr val="7030A0"/>
                </a:solidFill>
                <a:latin typeface="Calibri"/>
                <a:ea typeface="Calibri"/>
                <a:cs typeface="Calibri"/>
                <a:sym typeface="Calibri"/>
              </a:rPr>
              <a:t>Physical Assets</a:t>
            </a:r>
            <a:endParaRPr sz="1280"/>
          </a:p>
        </p:txBody>
      </p:sp>
      <p:sp>
        <p:nvSpPr>
          <p:cNvPr id="724" name="Google Shape;724;p29"/>
          <p:cNvSpPr txBox="1"/>
          <p:nvPr/>
        </p:nvSpPr>
        <p:spPr>
          <a:xfrm>
            <a:off x="2847902" y="4901893"/>
            <a:ext cx="1086090" cy="271134"/>
          </a:xfrm>
          <a:prstGeom prst="rect">
            <a:avLst/>
          </a:prstGeom>
          <a:noFill/>
          <a:ln>
            <a:noFill/>
          </a:ln>
        </p:spPr>
        <p:txBody>
          <a:bodyPr spcFirstLastPara="1" wrap="square" lIns="28560" tIns="28560" rIns="28560" bIns="28560" anchor="ctr" anchorCtr="0">
            <a:spAutoFit/>
          </a:bodyPr>
          <a:lstStyle/>
          <a:p>
            <a:r>
              <a:rPr lang="en-US" sz="1387">
                <a:solidFill>
                  <a:srgbClr val="FF0000"/>
                </a:solidFill>
                <a:latin typeface="Calibri"/>
                <a:ea typeface="Calibri"/>
                <a:cs typeface="Calibri"/>
                <a:sym typeface="Calibri"/>
              </a:rPr>
              <a:t>Human Assets</a:t>
            </a:r>
            <a:endParaRPr sz="1280"/>
          </a:p>
        </p:txBody>
      </p:sp>
      <p:sp>
        <p:nvSpPr>
          <p:cNvPr id="725" name="Google Shape;725;p29"/>
          <p:cNvSpPr txBox="1"/>
          <p:nvPr/>
        </p:nvSpPr>
        <p:spPr>
          <a:xfrm>
            <a:off x="2751970" y="2667266"/>
            <a:ext cx="1325273" cy="271134"/>
          </a:xfrm>
          <a:prstGeom prst="rect">
            <a:avLst/>
          </a:prstGeom>
          <a:noFill/>
          <a:ln>
            <a:noFill/>
          </a:ln>
        </p:spPr>
        <p:txBody>
          <a:bodyPr spcFirstLastPara="1" wrap="square" lIns="28560" tIns="28560" rIns="28560" bIns="28560" anchor="ctr" anchorCtr="0">
            <a:spAutoFit/>
          </a:bodyPr>
          <a:lstStyle/>
          <a:p>
            <a:r>
              <a:rPr lang="en-US" sz="1387">
                <a:solidFill>
                  <a:srgbClr val="002060"/>
                </a:solidFill>
                <a:latin typeface="Calibri"/>
                <a:ea typeface="Calibri"/>
                <a:cs typeface="Calibri"/>
                <a:sym typeface="Calibri"/>
              </a:rPr>
              <a:t>Financial Assets</a:t>
            </a:r>
            <a:endParaRPr sz="1280"/>
          </a:p>
        </p:txBody>
      </p:sp>
      <p:sp>
        <p:nvSpPr>
          <p:cNvPr id="726" name="Google Shape;726;p29"/>
          <p:cNvSpPr/>
          <p:nvPr/>
        </p:nvSpPr>
        <p:spPr>
          <a:xfrm>
            <a:off x="7663336" y="5341160"/>
            <a:ext cx="1607806" cy="1830471"/>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Good health</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Physical well-being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Emotional well-being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Spiritual well-being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Hope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Confidence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Motivation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Self-esteem</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Self-perception</a:t>
            </a:r>
            <a:endParaRPr sz="1280"/>
          </a:p>
        </p:txBody>
      </p:sp>
      <p:sp>
        <p:nvSpPr>
          <p:cNvPr id="727" name="Google Shape;727;p29"/>
          <p:cNvSpPr/>
          <p:nvPr/>
        </p:nvSpPr>
        <p:spPr>
          <a:xfrm>
            <a:off x="4965610" y="5870491"/>
            <a:ext cx="2144709" cy="2421402"/>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Child/elder care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Affordable sustainable housing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Clean affordable energy</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Information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Access to financial services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Basic consumer needs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Affordable transportation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Tools and equipment</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Access to green space and nature </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Air and water quality</a:t>
            </a:r>
            <a:endParaRPr sz="1280"/>
          </a:p>
        </p:txBody>
      </p:sp>
      <p:sp>
        <p:nvSpPr>
          <p:cNvPr id="728" name="Google Shape;728;p29"/>
          <p:cNvSpPr/>
          <p:nvPr/>
        </p:nvSpPr>
        <p:spPr>
          <a:xfrm>
            <a:off x="2723293" y="5486230"/>
            <a:ext cx="1785939" cy="1830471"/>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Skills </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Competencies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Meaningful work</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Educational attainment</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Knowledge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Abilities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Employability </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Earning potential </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Leadership skills</a:t>
            </a:r>
            <a:endParaRPr sz="1280"/>
          </a:p>
        </p:txBody>
      </p:sp>
      <p:sp>
        <p:nvSpPr>
          <p:cNvPr id="729" name="Google Shape;729;p29"/>
          <p:cNvSpPr/>
          <p:nvPr/>
        </p:nvSpPr>
        <p:spPr>
          <a:xfrm>
            <a:off x="7576608" y="2708815"/>
            <a:ext cx="2166412" cy="2027448"/>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Trust index</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Relational capital</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Cooperation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Networks, interconnectedness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Family support</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Friendships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Partnership and collaboration</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Political participation</a:t>
            </a:r>
            <a:endParaRPr sz="1280"/>
          </a:p>
        </p:txBody>
      </p:sp>
      <p:sp>
        <p:nvSpPr>
          <p:cNvPr id="730" name="Google Shape;730;p29"/>
          <p:cNvSpPr/>
          <p:nvPr/>
        </p:nvSpPr>
        <p:spPr>
          <a:xfrm>
            <a:off x="1620672" y="913300"/>
            <a:ext cx="9246015" cy="714332"/>
          </a:xfrm>
          <a:prstGeom prst="rect">
            <a:avLst/>
          </a:prstGeom>
          <a:noFill/>
          <a:ln>
            <a:noFill/>
          </a:ln>
        </p:spPr>
        <p:txBody>
          <a:bodyPr spcFirstLastPara="1" wrap="square" lIns="28560" tIns="28560" rIns="28560" bIns="28560" anchor="ctr" anchorCtr="0">
            <a:spAutoFit/>
          </a:bodyPr>
          <a:lstStyle/>
          <a:p>
            <a:pPr algn="ctr"/>
            <a:r>
              <a:rPr lang="en-US" sz="2560" dirty="0">
                <a:solidFill>
                  <a:srgbClr val="7F6000"/>
                </a:solidFill>
                <a:latin typeface="Avenir"/>
                <a:ea typeface="Avenir"/>
                <a:cs typeface="Avenir"/>
                <a:sym typeface="Avenir"/>
              </a:rPr>
              <a:t>Individual and Household Wealth/Well-being </a:t>
            </a:r>
          </a:p>
          <a:p>
            <a:pPr algn="ctr"/>
            <a:r>
              <a:rPr lang="en-US" sz="1707" dirty="0">
                <a:solidFill>
                  <a:srgbClr val="7F6000"/>
                </a:solidFill>
                <a:latin typeface="Avenir"/>
                <a:ea typeface="Avenir"/>
                <a:cs typeface="Avenir"/>
                <a:sym typeface="Avenir"/>
              </a:rPr>
              <a:t>Accounts that track the well-being conditions, both qualitative and perceptional well-being</a:t>
            </a:r>
            <a:endParaRPr sz="2560" dirty="0">
              <a:solidFill>
                <a:srgbClr val="7F6000"/>
              </a:solidFill>
              <a:latin typeface="Avenir"/>
              <a:ea typeface="Avenir"/>
              <a:cs typeface="Avenir"/>
              <a:sym typeface="Avenir"/>
            </a:endParaRPr>
          </a:p>
        </p:txBody>
      </p:sp>
      <p:sp>
        <p:nvSpPr>
          <p:cNvPr id="731" name="Google Shape;731;p29"/>
          <p:cNvSpPr/>
          <p:nvPr/>
        </p:nvSpPr>
        <p:spPr>
          <a:xfrm>
            <a:off x="2787494" y="3083956"/>
            <a:ext cx="1657665" cy="1239540"/>
          </a:xfrm>
          <a:prstGeom prst="rect">
            <a:avLst/>
          </a:prstGeom>
          <a:solidFill>
            <a:srgbClr val="FFFFFF"/>
          </a:solidFill>
          <a:ln>
            <a:noFill/>
          </a:ln>
        </p:spPr>
        <p:txBody>
          <a:bodyPr spcFirstLastPara="1" wrap="square" lIns="28560" tIns="28560" rIns="28560" bIns="28560" anchor="ctr" anchorCtr="0">
            <a:spAutoFit/>
          </a:bodyPr>
          <a:lstStyle/>
          <a:p>
            <a:pPr marL="139722" indent="-139722">
              <a:buClr>
                <a:schemeClr val="dk1"/>
              </a:buClr>
              <a:buSzPts val="408"/>
              <a:buFont typeface="Calibri"/>
              <a:buChar char="•"/>
            </a:pPr>
            <a:r>
              <a:rPr lang="en-US" sz="1280">
                <a:solidFill>
                  <a:schemeClr val="dk1"/>
                </a:solidFill>
                <a:latin typeface="Calibri"/>
                <a:ea typeface="Calibri"/>
                <a:cs typeface="Calibri"/>
                <a:sym typeface="Calibri"/>
              </a:rPr>
              <a:t>Sufficient income</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Available savings</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Regular flows of money</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Credit rating</a:t>
            </a:r>
            <a:endParaRPr sz="2027">
              <a:solidFill>
                <a:schemeClr val="dk1"/>
              </a:solidFill>
              <a:latin typeface="Calibri"/>
              <a:ea typeface="Calibri"/>
              <a:cs typeface="Calibri"/>
              <a:sym typeface="Calibri"/>
            </a:endParaRPr>
          </a:p>
          <a:p>
            <a:pPr marL="139722" indent="-139722">
              <a:buClr>
                <a:schemeClr val="dk1"/>
              </a:buClr>
              <a:buSzPts val="408"/>
              <a:buFont typeface="Calibri"/>
              <a:buChar char="•"/>
            </a:pPr>
            <a:r>
              <a:rPr lang="en-US" sz="1280">
                <a:solidFill>
                  <a:schemeClr val="dk1"/>
                </a:solidFill>
                <a:latin typeface="Calibri"/>
                <a:ea typeface="Calibri"/>
                <a:cs typeface="Calibri"/>
                <a:sym typeface="Calibri"/>
              </a:rPr>
              <a:t>Access to credit</a:t>
            </a:r>
            <a:endParaRPr sz="1280"/>
          </a:p>
        </p:txBody>
      </p:sp>
      <p:sp>
        <p:nvSpPr>
          <p:cNvPr id="732" name="Google Shape;732;p29"/>
          <p:cNvSpPr/>
          <p:nvPr/>
        </p:nvSpPr>
        <p:spPr>
          <a:xfrm>
            <a:off x="4305865" y="4424125"/>
            <a:ext cx="979911" cy="688607"/>
          </a:xfrm>
          <a:prstGeom prst="ellipse">
            <a:avLst/>
          </a:prstGeom>
          <a:blipFill rotWithShape="1">
            <a:blip r:embed="rId3">
              <a:alphaModFix/>
            </a:blip>
            <a:stretch>
              <a:fillRect/>
            </a:stretch>
          </a:blipFill>
          <a:ln>
            <a:noFill/>
          </a:ln>
        </p:spPr>
        <p:txBody>
          <a:bodyPr spcFirstLastPara="1" wrap="square" lIns="48747" tIns="48747" rIns="48747" bIns="48747" anchor="ctr" anchorCtr="0">
            <a:noAutofit/>
          </a:bodyPr>
          <a:lstStyle/>
          <a:p>
            <a:pPr algn="ctr"/>
            <a:endParaRPr sz="2240">
              <a:solidFill>
                <a:schemeClr val="dk1"/>
              </a:solidFill>
              <a:latin typeface="Calibri"/>
              <a:ea typeface="Calibri"/>
              <a:cs typeface="Calibri"/>
              <a:sym typeface="Calibri"/>
            </a:endParaRPr>
          </a:p>
        </p:txBody>
      </p:sp>
      <p:sp>
        <p:nvSpPr>
          <p:cNvPr id="733" name="Google Shape;733;p29"/>
          <p:cNvSpPr/>
          <p:nvPr/>
        </p:nvSpPr>
        <p:spPr>
          <a:xfrm>
            <a:off x="4559850" y="3170460"/>
            <a:ext cx="1036690" cy="786237"/>
          </a:xfrm>
          <a:prstGeom prst="ellipse">
            <a:avLst/>
          </a:prstGeom>
          <a:blipFill rotWithShape="1">
            <a:blip r:embed="rId4">
              <a:alphaModFix/>
            </a:blip>
            <a:stretch>
              <a:fillRect/>
            </a:stretch>
          </a:blipFill>
          <a:ln>
            <a:noFill/>
          </a:ln>
        </p:spPr>
        <p:txBody>
          <a:bodyPr spcFirstLastPara="1" wrap="square" lIns="48747" tIns="48747" rIns="48747" bIns="48747" anchor="ctr" anchorCtr="0">
            <a:noAutofit/>
          </a:bodyPr>
          <a:lstStyle/>
          <a:p>
            <a:pPr algn="ctr"/>
            <a:endParaRPr sz="2240">
              <a:solidFill>
                <a:schemeClr val="dk1"/>
              </a:solidFill>
              <a:latin typeface="Calibri"/>
              <a:ea typeface="Calibri"/>
              <a:cs typeface="Calibri"/>
              <a:sym typeface="Calibri"/>
            </a:endParaRPr>
          </a:p>
        </p:txBody>
      </p:sp>
      <p:sp>
        <p:nvSpPr>
          <p:cNvPr id="734" name="Google Shape;734;p29"/>
          <p:cNvSpPr/>
          <p:nvPr/>
        </p:nvSpPr>
        <p:spPr>
          <a:xfrm>
            <a:off x="6255642" y="2952263"/>
            <a:ext cx="904443" cy="816231"/>
          </a:xfrm>
          <a:prstGeom prst="ellipse">
            <a:avLst/>
          </a:prstGeom>
          <a:blipFill rotWithShape="1">
            <a:blip r:embed="rId5">
              <a:alphaModFix/>
            </a:blip>
            <a:stretch>
              <a:fillRect/>
            </a:stretch>
          </a:blipFill>
          <a:ln>
            <a:noFill/>
          </a:ln>
        </p:spPr>
        <p:txBody>
          <a:bodyPr spcFirstLastPara="1" wrap="square" lIns="48747" tIns="48747" rIns="48747" bIns="48747" anchor="ctr" anchorCtr="0">
            <a:noAutofit/>
          </a:bodyPr>
          <a:lstStyle/>
          <a:p>
            <a:pPr algn="ctr"/>
            <a:endParaRPr sz="2240">
              <a:solidFill>
                <a:schemeClr val="dk1"/>
              </a:solidFill>
              <a:latin typeface="Calibri"/>
              <a:ea typeface="Calibri"/>
              <a:cs typeface="Calibri"/>
              <a:sym typeface="Calibri"/>
            </a:endParaRPr>
          </a:p>
        </p:txBody>
      </p:sp>
      <p:sp>
        <p:nvSpPr>
          <p:cNvPr id="735" name="Google Shape;735;p29"/>
          <p:cNvSpPr/>
          <p:nvPr/>
        </p:nvSpPr>
        <p:spPr>
          <a:xfrm>
            <a:off x="5427869" y="4790809"/>
            <a:ext cx="857902" cy="764236"/>
          </a:xfrm>
          <a:prstGeom prst="ellipse">
            <a:avLst/>
          </a:prstGeom>
          <a:blipFill rotWithShape="1">
            <a:blip r:embed="rId6">
              <a:alphaModFix/>
            </a:blip>
            <a:stretch>
              <a:fillRect/>
            </a:stretch>
          </a:blipFill>
          <a:ln>
            <a:noFill/>
          </a:ln>
        </p:spPr>
        <p:txBody>
          <a:bodyPr spcFirstLastPara="1" wrap="square" lIns="48747" tIns="48747" rIns="48747" bIns="48747" anchor="ctr" anchorCtr="0">
            <a:noAutofit/>
          </a:bodyPr>
          <a:lstStyle/>
          <a:p>
            <a:pPr algn="ctr"/>
            <a:endParaRPr sz="2240">
              <a:solidFill>
                <a:schemeClr val="dk1"/>
              </a:solidFill>
              <a:latin typeface="Calibri"/>
              <a:ea typeface="Calibri"/>
              <a:cs typeface="Calibri"/>
              <a:sym typeface="Calibri"/>
            </a:endParaRPr>
          </a:p>
        </p:txBody>
      </p:sp>
      <p:pic>
        <p:nvPicPr>
          <p:cNvPr id="736" name="Google Shape;736;p29" descr="Image"/>
          <p:cNvPicPr preferRelativeResize="0"/>
          <p:nvPr/>
        </p:nvPicPr>
        <p:blipFill rotWithShape="1">
          <a:blip r:embed="rId7">
            <a:alphaModFix/>
          </a:blip>
          <a:srcRect/>
          <a:stretch/>
        </p:blipFill>
        <p:spPr>
          <a:xfrm>
            <a:off x="6289265" y="4547181"/>
            <a:ext cx="1177212" cy="659238"/>
          </a:xfrm>
          <a:prstGeom prst="rect">
            <a:avLst/>
          </a:prstGeom>
          <a:noFill/>
          <a:ln>
            <a:noFill/>
          </a:ln>
        </p:spPr>
      </p:pic>
      <p:pic>
        <p:nvPicPr>
          <p:cNvPr id="26" name="Google Shape;448;ge3e5d5a1a2_0_38">
            <a:extLst>
              <a:ext uri="{FF2B5EF4-FFF2-40B4-BE49-F238E27FC236}">
                <a16:creationId xmlns:a16="http://schemas.microsoft.com/office/drawing/2014/main" id="{BC6EB772-B48F-BA43-BB45-2A6E9A6146D7}"/>
              </a:ext>
            </a:extLst>
          </p:cNvPr>
          <p:cNvPicPr preferRelativeResize="0"/>
          <p:nvPr/>
        </p:nvPicPr>
        <p:blipFill>
          <a:blip r:embed="rId8">
            <a:alphaModFix/>
          </a:blip>
          <a:stretch>
            <a:fillRect/>
          </a:stretch>
        </p:blipFill>
        <p:spPr>
          <a:xfrm>
            <a:off x="9356311" y="3419547"/>
            <a:ext cx="3648489" cy="2836848"/>
          </a:xfrm>
          <a:prstGeom prst="rect">
            <a:avLst/>
          </a:prstGeom>
          <a:noFill/>
          <a:ln>
            <a:noFill/>
          </a:ln>
        </p:spPr>
      </p:pic>
      <p:sp>
        <p:nvSpPr>
          <p:cNvPr id="27" name="Google Shape;442;ge3e5d5a1a2_0_38">
            <a:extLst>
              <a:ext uri="{FF2B5EF4-FFF2-40B4-BE49-F238E27FC236}">
                <a16:creationId xmlns:a16="http://schemas.microsoft.com/office/drawing/2014/main" id="{6842364C-0171-7941-9270-828A1739349B}"/>
              </a:ext>
            </a:extLst>
          </p:cNvPr>
          <p:cNvSpPr txBox="1"/>
          <p:nvPr/>
        </p:nvSpPr>
        <p:spPr>
          <a:xfrm>
            <a:off x="10283916" y="6569895"/>
            <a:ext cx="1793280" cy="1165726"/>
          </a:xfrm>
          <a:prstGeom prst="rect">
            <a:avLst/>
          </a:prstGeom>
          <a:noFill/>
          <a:ln>
            <a:noFill/>
          </a:ln>
        </p:spPr>
        <p:txBody>
          <a:bodyPr spcFirstLastPara="1" wrap="square" lIns="97520" tIns="48747" rIns="97520" bIns="48747" anchor="t" anchorCtr="0">
            <a:spAutoFit/>
          </a:bodyPr>
          <a:lstStyle/>
          <a:p>
            <a:pPr algn="ctr"/>
            <a:r>
              <a:rPr lang="en-US" sz="1387" dirty="0">
                <a:solidFill>
                  <a:srgbClr val="7F6000"/>
                </a:solidFill>
                <a:latin typeface="Calibri"/>
                <a:ea typeface="Calibri"/>
                <a:cs typeface="Calibri"/>
                <a:sym typeface="Calibri"/>
              </a:rPr>
              <a:t>All data encrypted on a digital ‘ark’ digital wallet, immutable and holy; connected to your scrolls</a:t>
            </a:r>
            <a:endParaRPr sz="1387" dirty="0">
              <a:solidFill>
                <a:srgbClr val="7F6000"/>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BC8CCE-D730-922C-79AA-F9449BFCED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6124"/>
            <a:ext cx="13004800" cy="9789724"/>
          </a:xfrm>
          <a:prstGeom prst="rect">
            <a:avLst/>
          </a:prstGeom>
        </p:spPr>
      </p:pic>
      <p:sp>
        <p:nvSpPr>
          <p:cNvPr id="308" name="Value…"/>
          <p:cNvSpPr txBox="1"/>
          <p:nvPr/>
        </p:nvSpPr>
        <p:spPr>
          <a:xfrm>
            <a:off x="4348776" y="3955923"/>
            <a:ext cx="4635501" cy="144142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spAutoFit/>
          </a:bodyPr>
          <a:lstStyle/>
          <a:p>
            <a:pPr algn="ctr">
              <a:lnSpc>
                <a:spcPts val="6100"/>
              </a:lnSpc>
              <a:spcBef>
                <a:spcPts val="1700"/>
              </a:spcBef>
              <a:tabLst>
                <a:tab pos="914400" algn="l"/>
                <a:tab pos="1828800" algn="l"/>
                <a:tab pos="2743200" algn="l"/>
                <a:tab pos="3657600" algn="l"/>
                <a:tab pos="4572000" algn="l"/>
                <a:tab pos="4648200" algn="l"/>
              </a:tabLst>
              <a:defRPr sz="5000" b="1">
                <a:solidFill>
                  <a:srgbClr val="F74800"/>
                </a:solidFill>
                <a:latin typeface="Optima"/>
                <a:ea typeface="Optima"/>
                <a:cs typeface="Optima"/>
                <a:sym typeface="Optima"/>
              </a:defRPr>
            </a:pPr>
            <a:r>
              <a:rPr dirty="0">
                <a:solidFill>
                  <a:srgbClr val="002060"/>
                </a:solidFill>
              </a:rPr>
              <a:t>Value</a:t>
            </a:r>
          </a:p>
          <a:p>
            <a:pPr algn="ctr">
              <a:lnSpc>
                <a:spcPts val="4300"/>
              </a:lnSpc>
              <a:spcBef>
                <a:spcPts val="800"/>
              </a:spcBef>
              <a:tabLst>
                <a:tab pos="914400" algn="l"/>
                <a:tab pos="1828800" algn="l"/>
                <a:tab pos="2743200" algn="l"/>
                <a:tab pos="3657600" algn="l"/>
                <a:tab pos="4572000" algn="l"/>
                <a:tab pos="4648200" algn="l"/>
              </a:tabLst>
              <a:defRPr b="1" i="1">
                <a:solidFill>
                  <a:srgbClr val="1A0A53"/>
                </a:solidFill>
                <a:latin typeface="Optima"/>
                <a:ea typeface="Optima"/>
                <a:cs typeface="Optima"/>
                <a:sym typeface="Optima"/>
              </a:defRPr>
            </a:pPr>
            <a:r>
              <a:rPr dirty="0"/>
              <a:t>(</a:t>
            </a:r>
            <a:r>
              <a:rPr dirty="0" err="1"/>
              <a:t>Latin:valorum</a:t>
            </a:r>
            <a:r>
              <a:rPr dirty="0"/>
              <a:t>)</a:t>
            </a:r>
          </a:p>
        </p:txBody>
      </p:sp>
      <p:sp>
        <p:nvSpPr>
          <p:cNvPr id="309" name="To be worthy or strong"/>
          <p:cNvSpPr txBox="1"/>
          <p:nvPr/>
        </p:nvSpPr>
        <p:spPr>
          <a:xfrm>
            <a:off x="4576035" y="5235978"/>
            <a:ext cx="5023220" cy="6861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nSpc>
                <a:spcPts val="4800"/>
              </a:lnSpc>
              <a:tabLst>
                <a:tab pos="914400" algn="l"/>
                <a:tab pos="1828800" algn="l"/>
                <a:tab pos="2743200" algn="l"/>
                <a:tab pos="3657600" algn="l"/>
                <a:tab pos="4572000" algn="l"/>
              </a:tabLst>
              <a:defRPr sz="3900" b="1">
                <a:solidFill>
                  <a:srgbClr val="FDFEE4"/>
                </a:solidFill>
                <a:latin typeface="Optima"/>
                <a:ea typeface="Optima"/>
                <a:cs typeface="Optima"/>
                <a:sym typeface="Optima"/>
              </a:defRPr>
            </a:lvl1pPr>
          </a:lstStyle>
          <a:p>
            <a:r>
              <a:rPr dirty="0"/>
              <a:t>To be worthy or strong</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3" name="Google Shape;753;p31"/>
          <p:cNvSpPr txBox="1"/>
          <p:nvPr/>
        </p:nvSpPr>
        <p:spPr>
          <a:xfrm>
            <a:off x="-438098" y="3036500"/>
            <a:ext cx="5054821" cy="369300"/>
          </a:xfrm>
          <a:prstGeom prst="rect">
            <a:avLst/>
          </a:prstGeom>
          <a:noFill/>
          <a:ln>
            <a:noFill/>
          </a:ln>
        </p:spPr>
        <p:txBody>
          <a:bodyPr spcFirstLastPara="1" wrap="square" lIns="36560" tIns="36560" rIns="36560" bIns="36560" anchor="ctr" anchorCtr="0">
            <a:spAutoFit/>
          </a:bodyPr>
          <a:lstStyle/>
          <a:p>
            <a:pPr algn="ctr"/>
            <a:r>
              <a:rPr lang="en-US" sz="1920" dirty="0">
                <a:solidFill>
                  <a:srgbClr val="833C0B"/>
                </a:solidFill>
                <a:latin typeface="Avenir"/>
                <a:ea typeface="Avenir"/>
                <a:cs typeface="Avenir"/>
                <a:sym typeface="Avenir"/>
              </a:rPr>
              <a:t>Individual well-being profiles</a:t>
            </a:r>
            <a:endParaRPr sz="1280" dirty="0"/>
          </a:p>
        </p:txBody>
      </p:sp>
      <p:cxnSp>
        <p:nvCxnSpPr>
          <p:cNvPr id="755" name="Google Shape;755;p31"/>
          <p:cNvCxnSpPr>
            <a:cxnSpLocks/>
          </p:cNvCxnSpPr>
          <p:nvPr/>
        </p:nvCxnSpPr>
        <p:spPr>
          <a:xfrm>
            <a:off x="6472765" y="4379438"/>
            <a:ext cx="0" cy="650246"/>
          </a:xfrm>
          <a:prstGeom prst="straightConnector1">
            <a:avLst/>
          </a:prstGeom>
          <a:noFill/>
          <a:ln w="9525" cap="flat" cmpd="sng">
            <a:solidFill>
              <a:schemeClr val="accent1"/>
            </a:solidFill>
            <a:prstDash val="solid"/>
            <a:miter lim="800000"/>
            <a:headEnd type="none" w="sm" len="sm"/>
            <a:tailEnd type="triangle" w="med" len="med"/>
          </a:ln>
        </p:spPr>
      </p:cxnSp>
      <p:sp>
        <p:nvSpPr>
          <p:cNvPr id="756" name="Google Shape;756;p31"/>
          <p:cNvSpPr/>
          <p:nvPr/>
        </p:nvSpPr>
        <p:spPr>
          <a:xfrm>
            <a:off x="510268" y="407546"/>
            <a:ext cx="3158090" cy="1821995"/>
          </a:xfrm>
          <a:prstGeom prst="rect">
            <a:avLst/>
          </a:prstGeom>
          <a:solidFill>
            <a:schemeClr val="accent5">
              <a:lumMod val="75000"/>
            </a:schemeClr>
          </a:solidFill>
          <a:ln>
            <a:noFill/>
          </a:ln>
        </p:spPr>
        <p:txBody>
          <a:bodyPr spcFirstLastPara="1" wrap="square" lIns="97520" tIns="48747" rIns="97520" bIns="48747" anchor="t" anchorCtr="0">
            <a:spAutoFit/>
          </a:bodyPr>
          <a:lstStyle/>
          <a:p>
            <a:pPr algn="ctr"/>
            <a:r>
              <a:rPr lang="en-US" sz="2800" dirty="0">
                <a:solidFill>
                  <a:schemeClr val="bg1"/>
                </a:solidFill>
                <a:latin typeface="Avenir"/>
                <a:ea typeface="Avenir"/>
                <a:cs typeface="Avenir"/>
                <a:sym typeface="Avenir"/>
              </a:rPr>
              <a:t>Measuring Perceptional Well-being</a:t>
            </a:r>
          </a:p>
          <a:p>
            <a:pPr algn="ctr"/>
            <a:r>
              <a:rPr lang="en-US" sz="2800" dirty="0">
                <a:solidFill>
                  <a:schemeClr val="bg1"/>
                </a:solidFill>
                <a:latin typeface="Avenir"/>
                <a:sym typeface="Avenir"/>
              </a:rPr>
              <a:t>Feelings</a:t>
            </a:r>
            <a:endParaRPr sz="1800" dirty="0">
              <a:solidFill>
                <a:schemeClr val="bg1"/>
              </a:solidFill>
            </a:endParaRPr>
          </a:p>
        </p:txBody>
      </p:sp>
      <p:graphicFrame>
        <p:nvGraphicFramePr>
          <p:cNvPr id="4" name="Chart 3">
            <a:extLst>
              <a:ext uri="{FF2B5EF4-FFF2-40B4-BE49-F238E27FC236}">
                <a16:creationId xmlns:a16="http://schemas.microsoft.com/office/drawing/2014/main" id="{16542F23-4685-91C1-000D-91AE189E5CDD}"/>
              </a:ext>
            </a:extLst>
          </p:cNvPr>
          <p:cNvGraphicFramePr>
            <a:graphicFrameLocks noGrp="1"/>
          </p:cNvGraphicFramePr>
          <p:nvPr>
            <p:extLst>
              <p:ext uri="{D42A27DB-BD31-4B8C-83A1-F6EECF244321}">
                <p14:modId xmlns:p14="http://schemas.microsoft.com/office/powerpoint/2010/main" val="3436255051"/>
              </p:ext>
            </p:extLst>
          </p:nvPr>
        </p:nvGraphicFramePr>
        <p:xfrm>
          <a:off x="2224881" y="407546"/>
          <a:ext cx="10408553" cy="85157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29104236"/>
      </p:ext>
    </p:extLst>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3" name="Google Shape;753;p31"/>
          <p:cNvSpPr txBox="1"/>
          <p:nvPr/>
        </p:nvSpPr>
        <p:spPr>
          <a:xfrm>
            <a:off x="8107634" y="2673748"/>
            <a:ext cx="5054821" cy="369300"/>
          </a:xfrm>
          <a:prstGeom prst="rect">
            <a:avLst/>
          </a:prstGeom>
          <a:noFill/>
          <a:ln>
            <a:noFill/>
          </a:ln>
        </p:spPr>
        <p:txBody>
          <a:bodyPr spcFirstLastPara="1" wrap="square" lIns="36560" tIns="36560" rIns="36560" bIns="36560" anchor="ctr" anchorCtr="0">
            <a:spAutoFit/>
          </a:bodyPr>
          <a:lstStyle/>
          <a:p>
            <a:pPr algn="ctr"/>
            <a:r>
              <a:rPr lang="en-US" sz="1920" dirty="0">
                <a:solidFill>
                  <a:srgbClr val="833C0B"/>
                </a:solidFill>
                <a:latin typeface="Avenir"/>
                <a:ea typeface="Avenir"/>
                <a:cs typeface="Avenir"/>
                <a:sym typeface="Avenir"/>
              </a:rPr>
              <a:t>Individual well-being profiles</a:t>
            </a:r>
            <a:endParaRPr sz="1280" dirty="0"/>
          </a:p>
        </p:txBody>
      </p:sp>
      <p:sp>
        <p:nvSpPr>
          <p:cNvPr id="754" name="Google Shape;754;p31"/>
          <p:cNvSpPr txBox="1"/>
          <p:nvPr/>
        </p:nvSpPr>
        <p:spPr>
          <a:xfrm>
            <a:off x="9488135" y="5643957"/>
            <a:ext cx="2796265" cy="1649650"/>
          </a:xfrm>
          <a:prstGeom prst="rect">
            <a:avLst/>
          </a:prstGeom>
          <a:noFill/>
          <a:ln>
            <a:noFill/>
          </a:ln>
        </p:spPr>
        <p:txBody>
          <a:bodyPr spcFirstLastPara="1" wrap="square" lIns="36560" tIns="36560" rIns="36560" bIns="36560" anchor="ctr" anchorCtr="0">
            <a:spAutoFit/>
          </a:bodyPr>
          <a:lstStyle/>
          <a:p>
            <a:pPr algn="ctr"/>
            <a:r>
              <a:rPr lang="en-US" sz="2560" dirty="0">
                <a:solidFill>
                  <a:srgbClr val="FF2600"/>
                </a:solidFill>
                <a:latin typeface="Avenir"/>
                <a:ea typeface="Avenir"/>
                <a:cs typeface="Avenir"/>
                <a:sym typeface="Avenir"/>
              </a:rPr>
              <a:t>aggregated to community </a:t>
            </a:r>
            <a:endParaRPr sz="1280" dirty="0"/>
          </a:p>
          <a:p>
            <a:pPr algn="ctr"/>
            <a:r>
              <a:rPr lang="en-US" sz="2560" dirty="0">
                <a:solidFill>
                  <a:srgbClr val="FF2600"/>
                </a:solidFill>
                <a:latin typeface="Avenir"/>
                <a:ea typeface="Avenir"/>
                <a:cs typeface="Avenir"/>
                <a:sym typeface="Avenir"/>
              </a:rPr>
              <a:t>well-being index</a:t>
            </a:r>
            <a:endParaRPr sz="1280" dirty="0"/>
          </a:p>
          <a:p>
            <a:pPr algn="ctr"/>
            <a:r>
              <a:rPr lang="en-US" sz="2560" dirty="0">
                <a:solidFill>
                  <a:srgbClr val="FF2600"/>
                </a:solidFill>
                <a:latin typeface="Avenir"/>
                <a:ea typeface="Avenir"/>
                <a:cs typeface="Avenir"/>
                <a:sym typeface="Avenir"/>
              </a:rPr>
              <a:t> profile</a:t>
            </a:r>
            <a:endParaRPr sz="1280" dirty="0"/>
          </a:p>
        </p:txBody>
      </p:sp>
      <p:cxnSp>
        <p:nvCxnSpPr>
          <p:cNvPr id="755" name="Google Shape;755;p31"/>
          <p:cNvCxnSpPr>
            <a:cxnSpLocks/>
          </p:cNvCxnSpPr>
          <p:nvPr/>
        </p:nvCxnSpPr>
        <p:spPr>
          <a:xfrm>
            <a:off x="6472765" y="4379438"/>
            <a:ext cx="0" cy="650246"/>
          </a:xfrm>
          <a:prstGeom prst="straightConnector1">
            <a:avLst/>
          </a:prstGeom>
          <a:noFill/>
          <a:ln w="9525" cap="flat" cmpd="sng">
            <a:solidFill>
              <a:schemeClr val="accent1"/>
            </a:solidFill>
            <a:prstDash val="solid"/>
            <a:miter lim="800000"/>
            <a:headEnd type="none" w="sm" len="sm"/>
            <a:tailEnd type="triangle" w="med" len="med"/>
          </a:ln>
        </p:spPr>
      </p:cxnSp>
      <p:sp>
        <p:nvSpPr>
          <p:cNvPr id="756" name="Google Shape;756;p31"/>
          <p:cNvSpPr/>
          <p:nvPr/>
        </p:nvSpPr>
        <p:spPr>
          <a:xfrm>
            <a:off x="962089" y="3473476"/>
            <a:ext cx="2640754" cy="2462170"/>
          </a:xfrm>
          <a:prstGeom prst="rect">
            <a:avLst/>
          </a:prstGeom>
          <a:solidFill>
            <a:schemeClr val="lt2"/>
          </a:solidFill>
          <a:ln>
            <a:noFill/>
          </a:ln>
        </p:spPr>
        <p:txBody>
          <a:bodyPr spcFirstLastPara="1" wrap="square" lIns="97520" tIns="48747" rIns="97520" bIns="48747" anchor="t" anchorCtr="0">
            <a:spAutoFit/>
          </a:bodyPr>
          <a:lstStyle/>
          <a:p>
            <a:pPr algn="ctr"/>
            <a:r>
              <a:rPr lang="en-US" sz="1920" dirty="0">
                <a:solidFill>
                  <a:schemeClr val="bg1"/>
                </a:solidFill>
                <a:latin typeface="Avenir"/>
                <a:ea typeface="Avenir"/>
                <a:cs typeface="Avenir"/>
                <a:sym typeface="Avenir"/>
              </a:rPr>
              <a:t>The results of individual and household well-being profiles are aggregated into a community or national-level Well-being Index</a:t>
            </a:r>
            <a:endParaRPr sz="1280" dirty="0">
              <a:solidFill>
                <a:schemeClr val="bg1"/>
              </a:solidFill>
            </a:endParaRPr>
          </a:p>
        </p:txBody>
      </p:sp>
      <p:graphicFrame>
        <p:nvGraphicFramePr>
          <p:cNvPr id="757" name="Google Shape;757;p31"/>
          <p:cNvGraphicFramePr/>
          <p:nvPr>
            <p:extLst>
              <p:ext uri="{D42A27DB-BD31-4B8C-83A1-F6EECF244321}">
                <p14:modId xmlns:p14="http://schemas.microsoft.com/office/powerpoint/2010/main" val="2518897003"/>
              </p:ext>
            </p:extLst>
          </p:nvPr>
        </p:nvGraphicFramePr>
        <p:xfrm>
          <a:off x="2989320" y="4739520"/>
          <a:ext cx="6832299" cy="48768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Chart 1">
            <a:extLst>
              <a:ext uri="{FF2B5EF4-FFF2-40B4-BE49-F238E27FC236}">
                <a16:creationId xmlns:a16="http://schemas.microsoft.com/office/drawing/2014/main" id="{1FD3584B-04D9-D5DF-1906-098277AB3423}"/>
              </a:ext>
            </a:extLst>
          </p:cNvPr>
          <p:cNvGraphicFramePr>
            <a:graphicFrameLocks noGrp="1"/>
          </p:cNvGraphicFramePr>
          <p:nvPr>
            <p:extLst>
              <p:ext uri="{D42A27DB-BD31-4B8C-83A1-F6EECF244321}">
                <p14:modId xmlns:p14="http://schemas.microsoft.com/office/powerpoint/2010/main" val="4280898212"/>
              </p:ext>
            </p:extLst>
          </p:nvPr>
        </p:nvGraphicFramePr>
        <p:xfrm>
          <a:off x="2976604" y="147678"/>
          <a:ext cx="7205669" cy="542144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ake surrounded by trees and mountains&#10;&#10;Description automatically generated with low confidence">
            <a:extLst>
              <a:ext uri="{FF2B5EF4-FFF2-40B4-BE49-F238E27FC236}">
                <a16:creationId xmlns:a16="http://schemas.microsoft.com/office/drawing/2014/main" id="{A4DFD180-B87F-3598-F33E-EC9D09CE94F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4" name="Google Shape;1220;p117">
            <a:extLst>
              <a:ext uri="{FF2B5EF4-FFF2-40B4-BE49-F238E27FC236}">
                <a16:creationId xmlns:a16="http://schemas.microsoft.com/office/drawing/2014/main" id="{E3DE506D-0D11-B93B-20DA-B17391DB9A8B}"/>
              </a:ext>
            </a:extLst>
          </p:cNvPr>
          <p:cNvSpPr txBox="1">
            <a:spLocks noChangeArrowheads="1"/>
          </p:cNvSpPr>
          <p:nvPr/>
        </p:nvSpPr>
        <p:spPr bwMode="auto">
          <a:xfrm>
            <a:off x="3418841" y="2904350"/>
            <a:ext cx="9585959" cy="914400"/>
          </a:xfrm>
          <a:prstGeom prst="rect">
            <a:avLst/>
          </a:prstGeom>
          <a:solidFill>
            <a:srgbClr val="FFFFFF">
              <a:alpha val="52941"/>
            </a:srgbClr>
          </a:solidFill>
          <a:ln>
            <a:noFill/>
          </a:ln>
        </p:spPr>
        <p:txBody>
          <a:bodyPr lIns="36560" tIns="48747" rIns="36560" bIns="4874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Clr>
                <a:srgbClr val="945200"/>
              </a:buClr>
              <a:buSzPts val="2400"/>
              <a:buFont typeface="Avenir" panose="02000503020000020003" pitchFamily="2" charset="0"/>
              <a:buNone/>
            </a:pPr>
            <a:r>
              <a:rPr lang="en-US" altLang="en-US" sz="3600" dirty="0">
                <a:solidFill>
                  <a:srgbClr val="C00000"/>
                </a:solidFill>
                <a:latin typeface="Avenir" panose="02000503020000020003" pitchFamily="2" charset="0"/>
                <a:sym typeface="Avenir" panose="02000503020000020003" pitchFamily="2" charset="0"/>
              </a:rPr>
              <a:t>Circular Economy: Restorative Economics</a:t>
            </a:r>
            <a:endParaRPr lang="en-US" altLang="en-US" sz="2000" dirty="0">
              <a:solidFill>
                <a:srgbClr val="C00000"/>
              </a:solidFill>
            </a:endParaRPr>
          </a:p>
        </p:txBody>
      </p:sp>
    </p:spTree>
    <p:extLst>
      <p:ext uri="{BB962C8B-B14F-4D97-AF65-F5344CB8AC3E}">
        <p14:creationId xmlns:p14="http://schemas.microsoft.com/office/powerpoint/2010/main" val="3823957358"/>
      </p:ext>
    </p:extLst>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a:extLst>
              <a:ext uri="{FF2B5EF4-FFF2-40B4-BE49-F238E27FC236}">
                <a16:creationId xmlns:a16="http://schemas.microsoft.com/office/drawing/2014/main" id="{8CE1856D-8C50-EFCB-D49C-D0115CF1F5C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7967" y="1282510"/>
            <a:ext cx="4859782" cy="2478536"/>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220;p117">
            <a:extLst>
              <a:ext uri="{FF2B5EF4-FFF2-40B4-BE49-F238E27FC236}">
                <a16:creationId xmlns:a16="http://schemas.microsoft.com/office/drawing/2014/main" id="{DE1126DF-9028-FEB5-F784-D42640B4734F}"/>
              </a:ext>
            </a:extLst>
          </p:cNvPr>
          <p:cNvSpPr txBox="1">
            <a:spLocks noChangeArrowheads="1"/>
          </p:cNvSpPr>
          <p:nvPr/>
        </p:nvSpPr>
        <p:spPr bwMode="auto">
          <a:xfrm>
            <a:off x="1729890" y="204181"/>
            <a:ext cx="9585959"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60" tIns="48747" rIns="36560" bIns="4874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Clr>
                <a:srgbClr val="945200"/>
              </a:buClr>
              <a:buSzPts val="2400"/>
              <a:buFont typeface="Avenir" panose="02000503020000020003" pitchFamily="2" charset="0"/>
              <a:buNone/>
            </a:pPr>
            <a:r>
              <a:rPr lang="en-US" altLang="en-US" sz="3600" dirty="0">
                <a:solidFill>
                  <a:srgbClr val="C00000"/>
                </a:solidFill>
                <a:latin typeface="Avenir" panose="02000503020000020003" pitchFamily="2" charset="0"/>
                <a:sym typeface="Avenir" panose="02000503020000020003" pitchFamily="2" charset="0"/>
              </a:rPr>
              <a:t>Circular Economy: </a:t>
            </a:r>
            <a:r>
              <a:rPr lang="en-US" altLang="en-US" sz="3600" dirty="0" err="1">
                <a:solidFill>
                  <a:srgbClr val="C00000"/>
                </a:solidFill>
                <a:latin typeface="Avenir" panose="02000503020000020003" pitchFamily="2" charset="0"/>
                <a:sym typeface="Avenir" panose="02000503020000020003" pitchFamily="2" charset="0"/>
              </a:rPr>
              <a:t>Reslience</a:t>
            </a:r>
            <a:endParaRPr lang="en-US" altLang="en-US" sz="2000" dirty="0">
              <a:solidFill>
                <a:srgbClr val="C00000"/>
              </a:solidFill>
            </a:endParaRPr>
          </a:p>
        </p:txBody>
      </p:sp>
      <p:pic>
        <p:nvPicPr>
          <p:cNvPr id="23558" name="Picture 6" descr="The Butterfly Diagram: Visualising the Circular Economy">
            <a:extLst>
              <a:ext uri="{FF2B5EF4-FFF2-40B4-BE49-F238E27FC236}">
                <a16:creationId xmlns:a16="http://schemas.microsoft.com/office/drawing/2014/main" id="{91D23D35-9B3C-DCB3-C0A2-A306B752920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00169" y="3924975"/>
            <a:ext cx="8615680" cy="5828625"/>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343;p41">
            <a:extLst>
              <a:ext uri="{FF2B5EF4-FFF2-40B4-BE49-F238E27FC236}">
                <a16:creationId xmlns:a16="http://schemas.microsoft.com/office/drawing/2014/main" id="{4D8EA619-5F71-CC49-FC40-A348412CF908}"/>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01613" y="1118581"/>
            <a:ext cx="4531360" cy="3081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952F8326-0F99-E462-64F2-639CB56DE46A}"/>
              </a:ext>
            </a:extLst>
          </p:cNvPr>
          <p:cNvSpPr txBox="1"/>
          <p:nvPr/>
        </p:nvSpPr>
        <p:spPr>
          <a:xfrm>
            <a:off x="1437263" y="4200448"/>
            <a:ext cx="2069730"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Mapping the inter-harmonious-relationships amongst the</a:t>
            </a:r>
          </a:p>
          <a:p>
            <a:pPr marL="0" marR="0" indent="0" algn="ctr" defTabSz="457200" rtl="0" fontAlgn="auto" latinLnBrk="0" hangingPunct="0">
              <a:lnSpc>
                <a:spcPct val="100000"/>
              </a:lnSpc>
              <a:spcBef>
                <a:spcPts val="0"/>
              </a:spcBef>
              <a:spcAft>
                <a:spcPts val="0"/>
              </a:spcAft>
              <a:buClrTx/>
              <a:buSzTx/>
              <a:buFontTx/>
              <a:buNone/>
              <a:tabLst/>
            </a:pPr>
            <a:r>
              <a:rPr lang="en-US" dirty="0">
                <a:latin typeface="Avenir Book" panose="02000503020000020003" pitchFamily="2" charset="0"/>
              </a:rPr>
              <a:t>assets of the nation</a:t>
            </a:r>
            <a:r>
              <a:rPr kumimoji="0" lang="en-US" sz="1200" b="0" i="0" u="none" strike="noStrike" cap="none" spc="0" normalizeH="0" baseline="0" dirty="0">
                <a:ln>
                  <a:noFill/>
                </a:ln>
                <a:solidFill>
                  <a:srgbClr val="000000"/>
                </a:solidFill>
                <a:effectLst/>
                <a:uFillTx/>
                <a:latin typeface="Avenir Book" panose="02000503020000020003" pitchFamily="2" charset="0"/>
                <a:sym typeface="Chalkboard"/>
              </a:rPr>
              <a:t> </a:t>
            </a:r>
          </a:p>
        </p:txBody>
      </p:sp>
    </p:spTree>
    <p:extLst>
      <p:ext uri="{BB962C8B-B14F-4D97-AF65-F5344CB8AC3E}">
        <p14:creationId xmlns:p14="http://schemas.microsoft.com/office/powerpoint/2010/main" val="3798344443"/>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Google Shape;1212;p116">
            <a:extLst>
              <a:ext uri="{FF2B5EF4-FFF2-40B4-BE49-F238E27FC236}">
                <a16:creationId xmlns:a16="http://schemas.microsoft.com/office/drawing/2014/main" id="{2ED8FE6F-DA28-AB40-8A3A-87AF200F93A2}"/>
              </a:ext>
            </a:extLst>
          </p:cNvPr>
          <p:cNvPicPr preferRelativeResize="0">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4550" y="685706"/>
            <a:ext cx="11076426" cy="8175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4" name="Google Shape;1213;p116">
            <a:extLst>
              <a:ext uri="{FF2B5EF4-FFF2-40B4-BE49-F238E27FC236}">
                <a16:creationId xmlns:a16="http://schemas.microsoft.com/office/drawing/2014/main" id="{77DA7E02-8AA9-EE41-A252-9D7AFDEFD43D}"/>
              </a:ext>
            </a:extLst>
          </p:cNvPr>
          <p:cNvSpPr txBox="1">
            <a:spLocks noChangeArrowheads="1"/>
          </p:cNvSpPr>
          <p:nvPr/>
        </p:nvSpPr>
        <p:spPr bwMode="auto">
          <a:xfrm>
            <a:off x="9164991" y="7186108"/>
            <a:ext cx="3839809" cy="2659147"/>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7520" tIns="48747" rIns="97520" bIns="48747">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200"/>
            </a:pPr>
            <a:r>
              <a:rPr lang="en-US" altLang="en-US" sz="1280" dirty="0">
                <a:solidFill>
                  <a:schemeClr val="bg1"/>
                </a:solidFill>
                <a:latin typeface="Calibri" panose="020F0502020204030204" pitchFamily="34" charset="0"/>
                <a:sym typeface="Calibri" panose="020F0502020204030204" pitchFamily="34" charset="0"/>
              </a:rPr>
              <a:t>The Genuine Wealth Accounting model uses a life-cycle full-cost accounting model to determine the overall impact of an enterprise on employees, the community and the natural environment. Using Life-Cycle-Value Analysis (LCVA).</a:t>
            </a:r>
            <a:endParaRPr lang="en-US" altLang="en-US" sz="1493" dirty="0">
              <a:solidFill>
                <a:schemeClr val="bg1"/>
              </a:solidFill>
            </a:endParaRPr>
          </a:p>
          <a:p>
            <a:pPr eaLnBrk="1" hangingPunct="1">
              <a:buSzPts val="1200"/>
            </a:pPr>
            <a:endParaRPr lang="en-US" altLang="en-US" sz="1280" dirty="0">
              <a:solidFill>
                <a:schemeClr val="bg1"/>
              </a:solidFill>
              <a:latin typeface="Calibri" panose="020F0502020204030204" pitchFamily="34" charset="0"/>
              <a:sym typeface="Calibri" panose="020F0502020204030204" pitchFamily="34" charset="0"/>
            </a:endParaRPr>
          </a:p>
          <a:p>
            <a:pPr eaLnBrk="1" hangingPunct="1">
              <a:buSzPts val="1200"/>
            </a:pPr>
            <a:r>
              <a:rPr lang="en-US" altLang="en-US" sz="1280" dirty="0">
                <a:solidFill>
                  <a:schemeClr val="bg1"/>
                </a:solidFill>
                <a:latin typeface="Calibri" panose="020F0502020204030204" pitchFamily="34" charset="0"/>
                <a:sym typeface="Calibri" panose="020F0502020204030204" pitchFamily="34" charset="0"/>
              </a:rPr>
              <a:t>The Genuine Wealth model assesses the relationships, values and impacts of the five assets of an enterprise.</a:t>
            </a:r>
          </a:p>
          <a:p>
            <a:pPr eaLnBrk="1" hangingPunct="1">
              <a:buSzPts val="1200"/>
            </a:pPr>
            <a:r>
              <a:rPr lang="en-US" altLang="en-US" sz="1280" dirty="0">
                <a:solidFill>
                  <a:schemeClr val="bg1"/>
                </a:solidFill>
                <a:latin typeface="Calibri" panose="020F0502020204030204" pitchFamily="34" charset="0"/>
                <a:sym typeface="Calibri" panose="020F0502020204030204" pitchFamily="34" charset="0"/>
              </a:rPr>
              <a:t> </a:t>
            </a:r>
            <a:endParaRPr lang="en-US" altLang="en-US" sz="1493" dirty="0">
              <a:solidFill>
                <a:schemeClr val="bg1"/>
              </a:solidFill>
            </a:endParaRPr>
          </a:p>
          <a:p>
            <a:pPr eaLnBrk="1" hangingPunct="1">
              <a:buSzPts val="1200"/>
            </a:pPr>
            <a:r>
              <a:rPr lang="en-US" altLang="en-US" sz="1280" dirty="0">
                <a:solidFill>
                  <a:schemeClr val="bg1"/>
                </a:solidFill>
                <a:latin typeface="Calibri" panose="020F0502020204030204" pitchFamily="34" charset="0"/>
                <a:sym typeface="Calibri" panose="020F0502020204030204" pitchFamily="34" charset="0"/>
              </a:rPr>
              <a:t>For each enterprise, a Well-being relational map is developed to account for the relative impacts an enterprise has on its employees, the community-at-large and the natural environment. </a:t>
            </a:r>
          </a:p>
        </p:txBody>
      </p:sp>
      <p:sp>
        <p:nvSpPr>
          <p:cNvPr id="2" name="Oval 1">
            <a:extLst>
              <a:ext uri="{FF2B5EF4-FFF2-40B4-BE49-F238E27FC236}">
                <a16:creationId xmlns:a16="http://schemas.microsoft.com/office/drawing/2014/main" id="{1A7C1255-FD1E-4C8C-785E-929FA66624FE}"/>
              </a:ext>
            </a:extLst>
          </p:cNvPr>
          <p:cNvSpPr/>
          <p:nvPr/>
        </p:nvSpPr>
        <p:spPr>
          <a:xfrm>
            <a:off x="9961582" y="892180"/>
            <a:ext cx="2818503" cy="1529199"/>
          </a:xfrm>
          <a:prstGeom prst="ellipse">
            <a:avLst/>
          </a:prstGeom>
          <a:solidFill>
            <a:schemeClr val="accent4"/>
          </a:solidFill>
          <a:ln w="25400" cap="flat">
            <a:solidFill>
              <a:schemeClr val="accent1"/>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C00000"/>
                </a:solidFill>
                <a:effectLst/>
                <a:uFillTx/>
                <a:latin typeface="Avenir Book" panose="02000503020000020003" pitchFamily="2" charset="0"/>
                <a:sym typeface="Chalkboard"/>
              </a:rPr>
              <a:t>Circular </a:t>
            </a:r>
          </a:p>
          <a:p>
            <a:pPr marL="0" marR="0" indent="0" algn="ctr" defTabSz="457200" rtl="0" fontAlgn="auto" latinLnBrk="0" hangingPunct="0">
              <a:lnSpc>
                <a:spcPct val="100000"/>
              </a:lnSpc>
              <a:spcBef>
                <a:spcPts val="0"/>
              </a:spcBef>
              <a:spcAft>
                <a:spcPts val="0"/>
              </a:spcAft>
              <a:buClrTx/>
              <a:buSzTx/>
              <a:buFontTx/>
              <a:buNone/>
              <a:tabLst/>
            </a:pPr>
            <a:r>
              <a:rPr kumimoji="0" lang="en-US" sz="3200" b="0" i="0" u="none" strike="noStrike" cap="none" spc="0" normalizeH="0" baseline="0" dirty="0">
                <a:ln>
                  <a:noFill/>
                </a:ln>
                <a:solidFill>
                  <a:srgbClr val="C00000"/>
                </a:solidFill>
                <a:effectLst/>
                <a:uFillTx/>
                <a:latin typeface="Avenir Book" panose="02000503020000020003" pitchFamily="2" charset="0"/>
                <a:sym typeface="Chalkboard"/>
              </a:rPr>
              <a:t>Economy</a:t>
            </a:r>
          </a:p>
        </p:txBody>
      </p:sp>
      <p:sp>
        <p:nvSpPr>
          <p:cNvPr id="3" name="Google Shape;1220;p117">
            <a:extLst>
              <a:ext uri="{FF2B5EF4-FFF2-40B4-BE49-F238E27FC236}">
                <a16:creationId xmlns:a16="http://schemas.microsoft.com/office/drawing/2014/main" id="{A2BE2F6B-50C4-E5DC-93EA-AAF0283FAC4E}"/>
              </a:ext>
            </a:extLst>
          </p:cNvPr>
          <p:cNvSpPr txBox="1">
            <a:spLocks noChangeArrowheads="1"/>
          </p:cNvSpPr>
          <p:nvPr/>
        </p:nvSpPr>
        <p:spPr bwMode="auto">
          <a:xfrm>
            <a:off x="1391224" y="0"/>
            <a:ext cx="9585959" cy="914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36560" tIns="48747" rIns="36560" bIns="4874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Clr>
                <a:srgbClr val="945200"/>
              </a:buClr>
              <a:buSzPts val="2400"/>
              <a:buFont typeface="Avenir" panose="02000503020000020003" pitchFamily="2" charset="0"/>
              <a:buNone/>
            </a:pPr>
            <a:r>
              <a:rPr lang="en-US" altLang="en-US" sz="3600" dirty="0">
                <a:solidFill>
                  <a:srgbClr val="C00000"/>
                </a:solidFill>
                <a:latin typeface="Avenir" panose="02000503020000020003" pitchFamily="2" charset="0"/>
                <a:sym typeface="Avenir" panose="02000503020000020003" pitchFamily="2" charset="0"/>
              </a:rPr>
              <a:t>Life Cycle Value Analysis</a:t>
            </a:r>
            <a:endParaRPr lang="en-US" altLang="en-US" sz="2000" dirty="0">
              <a:solidFill>
                <a:srgbClr val="C00000"/>
              </a:solidFill>
            </a:endParaRPr>
          </a:p>
        </p:txBody>
      </p:sp>
    </p:spTree>
    <p:extLst>
      <p:ext uri="{BB962C8B-B14F-4D97-AF65-F5344CB8AC3E}">
        <p14:creationId xmlns:p14="http://schemas.microsoft.com/office/powerpoint/2010/main" val="3526781074"/>
      </p:ext>
    </p:extLst>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F16C67-F21C-D39F-8BCA-2FB97491DD73}"/>
              </a:ext>
            </a:extLst>
          </p:cNvPr>
          <p:cNvPicPr>
            <a:picLocks noChangeAspect="1"/>
          </p:cNvPicPr>
          <p:nvPr/>
        </p:nvPicPr>
        <p:blipFill>
          <a:blip r:embed="rId2"/>
          <a:stretch>
            <a:fillRect/>
          </a:stretch>
        </p:blipFill>
        <p:spPr>
          <a:xfrm>
            <a:off x="477082" y="893645"/>
            <a:ext cx="9846987" cy="8287881"/>
          </a:xfrm>
          <a:prstGeom prst="rect">
            <a:avLst/>
          </a:prstGeom>
        </p:spPr>
      </p:pic>
      <p:sp>
        <p:nvSpPr>
          <p:cNvPr id="4" name="TextBox 3">
            <a:extLst>
              <a:ext uri="{FF2B5EF4-FFF2-40B4-BE49-F238E27FC236}">
                <a16:creationId xmlns:a16="http://schemas.microsoft.com/office/drawing/2014/main" id="{3653CD29-D782-C6EC-C774-A6E84A0991FC}"/>
              </a:ext>
            </a:extLst>
          </p:cNvPr>
          <p:cNvSpPr txBox="1"/>
          <p:nvPr/>
        </p:nvSpPr>
        <p:spPr>
          <a:xfrm>
            <a:off x="3802268" y="421721"/>
            <a:ext cx="5890372"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C00000"/>
                </a:solidFill>
                <a:effectLst/>
                <a:uFillTx/>
                <a:latin typeface="Avenir Book" panose="02000503020000020003" pitchFamily="2" charset="0"/>
                <a:sym typeface="Chalkboard"/>
              </a:rPr>
              <a:t>Doughnut Economics: Kate Raworth</a:t>
            </a:r>
          </a:p>
        </p:txBody>
      </p:sp>
      <p:pic>
        <p:nvPicPr>
          <p:cNvPr id="26626" name="Picture 2" descr="Meet the doughnut: the new economic model that could help end inequality |  World Economic Forum">
            <a:extLst>
              <a:ext uri="{FF2B5EF4-FFF2-40B4-BE49-F238E27FC236}">
                <a16:creationId xmlns:a16="http://schemas.microsoft.com/office/drawing/2014/main" id="{F20BE32E-EB92-DA37-D996-0879E56CBE1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9252488" y="6147510"/>
            <a:ext cx="3752312" cy="3147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757408"/>
      </p:ext>
    </p:extLst>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5A345981-74B3-30A7-3C7B-37EA25E2A4D4}"/>
              </a:ext>
            </a:extLst>
          </p:cNvPr>
          <p:cNvGrpSpPr/>
          <p:nvPr/>
        </p:nvGrpSpPr>
        <p:grpSpPr>
          <a:xfrm>
            <a:off x="0" y="1"/>
            <a:ext cx="13004800" cy="9918914"/>
            <a:chOff x="1625602" y="675470"/>
            <a:chExt cx="10478573" cy="7886026"/>
          </a:xfrm>
        </p:grpSpPr>
        <p:pic>
          <p:nvPicPr>
            <p:cNvPr id="2" name="Picture 2">
              <a:extLst>
                <a:ext uri="{FF2B5EF4-FFF2-40B4-BE49-F238E27FC236}">
                  <a16:creationId xmlns:a16="http://schemas.microsoft.com/office/drawing/2014/main" id="{D5AAB678-A094-BE18-2F25-FCD3D6F8A592}"/>
                </a:ext>
              </a:extLst>
            </p:cNvPr>
            <p:cNvPicPr>
              <a:picLocks noChangeAspect="1"/>
            </p:cNvPicPr>
            <p:nvPr/>
          </p:nvPicPr>
          <p:blipFill>
            <a:blip r:embed="rId3"/>
            <a:srcRect/>
            <a:stretch>
              <a:fillRect/>
            </a:stretch>
          </p:blipFill>
          <p:spPr>
            <a:xfrm>
              <a:off x="1625602" y="675470"/>
              <a:ext cx="10478573" cy="7858930"/>
            </a:xfrm>
            <a:prstGeom prst="rect">
              <a:avLst/>
            </a:prstGeom>
            <a:noFill/>
            <a:ln cap="flat">
              <a:noFill/>
            </a:ln>
          </p:spPr>
        </p:pic>
        <p:pic>
          <p:nvPicPr>
            <p:cNvPr id="3" name="Picture 17">
              <a:extLst>
                <a:ext uri="{FF2B5EF4-FFF2-40B4-BE49-F238E27FC236}">
                  <a16:creationId xmlns:a16="http://schemas.microsoft.com/office/drawing/2014/main" id="{E9C64DE6-1F0C-6504-C0AA-87E2AB0CC363}"/>
                </a:ext>
              </a:extLst>
            </p:cNvPr>
            <p:cNvPicPr>
              <a:picLocks noChangeAspect="1"/>
            </p:cNvPicPr>
            <p:nvPr/>
          </p:nvPicPr>
          <p:blipFill>
            <a:blip r:embed="rId4"/>
            <a:srcRect/>
            <a:stretch>
              <a:fillRect/>
            </a:stretch>
          </p:blipFill>
          <p:spPr>
            <a:xfrm>
              <a:off x="8483603" y="6285648"/>
              <a:ext cx="1444410" cy="2275836"/>
            </a:xfrm>
            <a:prstGeom prst="rect">
              <a:avLst/>
            </a:prstGeom>
            <a:noFill/>
            <a:ln cap="flat">
              <a:noFill/>
            </a:ln>
          </p:spPr>
        </p:pic>
        <p:pic>
          <p:nvPicPr>
            <p:cNvPr id="4" name="Picture 28">
              <a:extLst>
                <a:ext uri="{FF2B5EF4-FFF2-40B4-BE49-F238E27FC236}">
                  <a16:creationId xmlns:a16="http://schemas.microsoft.com/office/drawing/2014/main" id="{D676343D-8360-453F-35EC-155812637EE7}"/>
                </a:ext>
              </a:extLst>
            </p:cNvPr>
            <p:cNvPicPr>
              <a:picLocks noChangeAspect="1"/>
            </p:cNvPicPr>
            <p:nvPr/>
          </p:nvPicPr>
          <p:blipFill>
            <a:blip r:embed="rId5"/>
            <a:srcRect t="14758" b="18282"/>
            <a:stretch>
              <a:fillRect/>
            </a:stretch>
          </p:blipFill>
          <p:spPr>
            <a:xfrm>
              <a:off x="7671642" y="7598546"/>
              <a:ext cx="1008389" cy="944880"/>
            </a:xfrm>
            <a:prstGeom prst="rect">
              <a:avLst/>
            </a:prstGeom>
            <a:noFill/>
            <a:ln w="9528" cap="flat">
              <a:solidFill>
                <a:srgbClr val="FF3300"/>
              </a:solidFill>
              <a:prstDash val="solid"/>
              <a:miter/>
            </a:ln>
          </p:spPr>
        </p:pic>
        <p:pic>
          <p:nvPicPr>
            <p:cNvPr id="5" name="Picture 82" descr="abouleish">
              <a:extLst>
                <a:ext uri="{FF2B5EF4-FFF2-40B4-BE49-F238E27FC236}">
                  <a16:creationId xmlns:a16="http://schemas.microsoft.com/office/drawing/2014/main" id="{E154FEA8-FE06-9372-327B-0418215B4AFB}"/>
                </a:ext>
              </a:extLst>
            </p:cNvPr>
            <p:cNvPicPr>
              <a:picLocks noChangeAspect="1"/>
            </p:cNvPicPr>
            <p:nvPr/>
          </p:nvPicPr>
          <p:blipFill>
            <a:blip r:embed="rId6"/>
            <a:srcRect/>
            <a:stretch>
              <a:fillRect/>
            </a:stretch>
          </p:blipFill>
          <p:spPr>
            <a:xfrm>
              <a:off x="2363891" y="6544524"/>
              <a:ext cx="1564643" cy="1998341"/>
            </a:xfrm>
            <a:prstGeom prst="rect">
              <a:avLst/>
            </a:prstGeom>
            <a:noFill/>
            <a:ln w="25402" cap="flat">
              <a:solidFill>
                <a:srgbClr val="000000"/>
              </a:solidFill>
              <a:prstDash val="solid"/>
              <a:miter/>
            </a:ln>
          </p:spPr>
        </p:pic>
        <p:pic>
          <p:nvPicPr>
            <p:cNvPr id="6" name="Picture 83" descr="sekem1">
              <a:extLst>
                <a:ext uri="{FF2B5EF4-FFF2-40B4-BE49-F238E27FC236}">
                  <a16:creationId xmlns:a16="http://schemas.microsoft.com/office/drawing/2014/main" id="{0FAFC212-9AE8-3E4E-E9D1-482ECC9689C1}"/>
                </a:ext>
              </a:extLst>
            </p:cNvPr>
            <p:cNvPicPr>
              <a:picLocks noChangeAspect="1"/>
            </p:cNvPicPr>
            <p:nvPr/>
          </p:nvPicPr>
          <p:blipFill>
            <a:blip r:embed="rId7"/>
            <a:srcRect/>
            <a:stretch>
              <a:fillRect/>
            </a:stretch>
          </p:blipFill>
          <p:spPr>
            <a:xfrm>
              <a:off x="3928536" y="6639277"/>
              <a:ext cx="1333588" cy="1890041"/>
            </a:xfrm>
            <a:prstGeom prst="rect">
              <a:avLst/>
            </a:prstGeom>
            <a:noFill/>
            <a:ln w="25402" cap="flat">
              <a:solidFill>
                <a:srgbClr val="000000"/>
              </a:solidFill>
              <a:prstDash val="solid"/>
              <a:miter/>
            </a:ln>
          </p:spPr>
        </p:pic>
        <p:sp>
          <p:nvSpPr>
            <p:cNvPr id="7" name="AutoShape 63">
              <a:extLst>
                <a:ext uri="{FF2B5EF4-FFF2-40B4-BE49-F238E27FC236}">
                  <a16:creationId xmlns:a16="http://schemas.microsoft.com/office/drawing/2014/main" id="{DAA6621C-7B53-2643-6F37-7681A71EBE74}"/>
                </a:ext>
              </a:extLst>
            </p:cNvPr>
            <p:cNvSpPr/>
            <p:nvPr/>
          </p:nvSpPr>
          <p:spPr>
            <a:xfrm>
              <a:off x="2340192" y="8129694"/>
              <a:ext cx="1564643" cy="431802"/>
            </a:xfrm>
            <a:custGeom>
              <a:avLst/>
              <a:gdLst>
                <a:gd name="f0" fmla="val 10800000"/>
                <a:gd name="f1" fmla="val 5400000"/>
                <a:gd name="f2" fmla="val 16200000"/>
                <a:gd name="f3" fmla="val w"/>
                <a:gd name="f4" fmla="val h"/>
                <a:gd name="f5" fmla="val ss"/>
                <a:gd name="f6" fmla="val 0"/>
                <a:gd name="f7" fmla="*/ 5419351 1 1725033"/>
                <a:gd name="f8" fmla="val 45"/>
                <a:gd name="f9" fmla="abs f3"/>
                <a:gd name="f10" fmla="abs f4"/>
                <a:gd name="f11" fmla="abs f5"/>
                <a:gd name="f12" fmla="*/ f7 1 180"/>
                <a:gd name="f13" fmla="+- 0 0 f1"/>
                <a:gd name="f14" fmla="+- f6 f6 0"/>
                <a:gd name="f15" fmla="abs f6"/>
                <a:gd name="f16" fmla="?: f9 f3 1"/>
                <a:gd name="f17" fmla="?: f10 f4 1"/>
                <a:gd name="f18" fmla="?: f11 f5 1"/>
                <a:gd name="f19" fmla="*/ f8 f12 1"/>
                <a:gd name="f20" fmla="+- f6 0 f14"/>
                <a:gd name="f21" fmla="?: f6 f13 f1"/>
                <a:gd name="f22" fmla="?: f6 f1 f13"/>
                <a:gd name="f23" fmla="*/ f16 1 21600"/>
                <a:gd name="f24" fmla="*/ f17 1 21600"/>
                <a:gd name="f25" fmla="*/ 21600 f16 1"/>
                <a:gd name="f26" fmla="*/ 21600 f17 1"/>
                <a:gd name="f27" fmla="+- 0 0 f19"/>
                <a:gd name="f28" fmla="abs f20"/>
                <a:gd name="f29" fmla="?: f20 f13 f1"/>
                <a:gd name="f30" fmla="?: f20 f1 f13"/>
                <a:gd name="f31" fmla="?: f20 f2 f1"/>
                <a:gd name="f32" fmla="?: f20 f1 f2"/>
                <a:gd name="f33" fmla="?: f20 0 f0"/>
                <a:gd name="f34" fmla="?: f20 f0 0"/>
                <a:gd name="f35" fmla="min f24 f23"/>
                <a:gd name="f36" fmla="*/ f25 1 f18"/>
                <a:gd name="f37" fmla="*/ f26 1 f18"/>
                <a:gd name="f38" fmla="*/ f27 f0 1"/>
                <a:gd name="f39" fmla="?: f20 f32 f31"/>
                <a:gd name="f40" fmla="?: f20 f31 f32"/>
                <a:gd name="f41" fmla="?: f6 f30 f29"/>
                <a:gd name="f42" fmla="val f36"/>
                <a:gd name="f43" fmla="val f37"/>
                <a:gd name="f44" fmla="*/ f38 1 f7"/>
                <a:gd name="f45" fmla="?: f6 f40 f39"/>
                <a:gd name="f46" fmla="*/ f14 f35 1"/>
                <a:gd name="f47" fmla="*/ f6 f35 1"/>
                <a:gd name="f48" fmla="*/ f28 f35 1"/>
                <a:gd name="f49" fmla="*/ f15 f35 1"/>
                <a:gd name="f50" fmla="+- f43 0 f6"/>
                <a:gd name="f51" fmla="+- f42 0 f6"/>
                <a:gd name="f52" fmla="+- f44 0 f1"/>
                <a:gd name="f53" fmla="*/ f43 f35 1"/>
                <a:gd name="f54" fmla="*/ f42 f35 1"/>
                <a:gd name="f55" fmla="+- f43 0 f50"/>
                <a:gd name="f56" fmla="+- f42 0 f51"/>
                <a:gd name="f57" fmla="+- f50 0 f43"/>
                <a:gd name="f58" fmla="+- f51 0 f42"/>
                <a:gd name="f59" fmla="+- f52 f1 0"/>
                <a:gd name="f60" fmla="*/ f50 f35 1"/>
                <a:gd name="f61" fmla="*/ f51 f35 1"/>
                <a:gd name="f62" fmla="abs f55"/>
                <a:gd name="f63" fmla="?: f55 0 f0"/>
                <a:gd name="f64" fmla="?: f55 f0 0"/>
                <a:gd name="f65" fmla="?: f55 f21 f22"/>
                <a:gd name="f66" fmla="abs f56"/>
                <a:gd name="f67" fmla="abs f57"/>
                <a:gd name="f68" fmla="?: f56 f13 f1"/>
                <a:gd name="f69" fmla="?: f56 f1 f13"/>
                <a:gd name="f70" fmla="?: f56 f2 f1"/>
                <a:gd name="f71" fmla="?: f56 f1 f2"/>
                <a:gd name="f72" fmla="abs f58"/>
                <a:gd name="f73" fmla="?: f58 f13 f1"/>
                <a:gd name="f74" fmla="?: f58 f1 f13"/>
                <a:gd name="f75" fmla="?: f58 f34 f33"/>
                <a:gd name="f76" fmla="?: f58 f33 f34"/>
                <a:gd name="f77" fmla="*/ f59 f7 1"/>
                <a:gd name="f78" fmla="?: f6 f64 f63"/>
                <a:gd name="f79" fmla="?: f6 f63 f64"/>
                <a:gd name="f80" fmla="?: f56 f71 f70"/>
                <a:gd name="f81" fmla="?: f56 f70 f71"/>
                <a:gd name="f82" fmla="?: f57 f69 f68"/>
                <a:gd name="f83" fmla="?: f20 f75 f76"/>
                <a:gd name="f84" fmla="?: f20 f73 f74"/>
                <a:gd name="f85" fmla="*/ f77 1 f0"/>
                <a:gd name="f86" fmla="*/ f62 f35 1"/>
                <a:gd name="f87" fmla="*/ f66 f35 1"/>
                <a:gd name="f88" fmla="*/ f67 f35 1"/>
                <a:gd name="f89" fmla="*/ f72 f35 1"/>
                <a:gd name="f90" fmla="?: f55 f78 f79"/>
                <a:gd name="f91" fmla="?: f57 f81 f80"/>
                <a:gd name="f92" fmla="+- 0 0 f85"/>
                <a:gd name="f93" fmla="+- 0 0 f92"/>
                <a:gd name="f94" fmla="*/ f93 f0 1"/>
                <a:gd name="f95" fmla="*/ f94 1 f7"/>
                <a:gd name="f96" fmla="+- f95 0 f1"/>
                <a:gd name="f97" fmla="cos 1 f96"/>
                <a:gd name="f98" fmla="+- 0 0 f97"/>
                <a:gd name="f99" fmla="+- 0 0 f98"/>
                <a:gd name="f100" fmla="val f99"/>
                <a:gd name="f101" fmla="+- 0 0 f100"/>
                <a:gd name="f102" fmla="*/ f6 f101 1"/>
                <a:gd name="f103" fmla="*/ f102 3163 1"/>
                <a:gd name="f104" fmla="*/ f103 1 7636"/>
                <a:gd name="f105" fmla="+- f6 f104 0"/>
                <a:gd name="f106" fmla="+- f42 0 f104"/>
                <a:gd name="f107" fmla="+- f43 0 f104"/>
                <a:gd name="f108" fmla="*/ f105 f35 1"/>
                <a:gd name="f109" fmla="*/ f106 f35 1"/>
                <a:gd name="f110" fmla="*/ f107 f35 1"/>
              </a:gdLst>
              <a:ahLst/>
              <a:cxnLst>
                <a:cxn ang="3cd4">
                  <a:pos x="hc" y="t"/>
                </a:cxn>
                <a:cxn ang="0">
                  <a:pos x="r" y="vc"/>
                </a:cxn>
                <a:cxn ang="cd4">
                  <a:pos x="hc" y="b"/>
                </a:cxn>
                <a:cxn ang="cd2">
                  <a:pos x="l" y="vc"/>
                </a:cxn>
              </a:cxnLst>
              <a:rect l="f108" t="f108" r="f109" b="f110"/>
              <a:pathLst>
                <a:path>
                  <a:moveTo>
                    <a:pt x="f46" y="f47"/>
                  </a:moveTo>
                  <a:arcTo wR="f48" hR="f49" stAng="f45" swAng="f41"/>
                  <a:lnTo>
                    <a:pt x="f47" y="f60"/>
                  </a:lnTo>
                  <a:arcTo wR="f49" hR="f86" stAng="f90" swAng="f65"/>
                  <a:lnTo>
                    <a:pt x="f61" y="f53"/>
                  </a:lnTo>
                  <a:arcTo wR="f87" hR="f88" stAng="f91" swAng="f82"/>
                  <a:lnTo>
                    <a:pt x="f54" y="f46"/>
                  </a:lnTo>
                  <a:arcTo wR="f89" hR="f48" stAng="f83" swAng="f84"/>
                  <a:close/>
                </a:path>
              </a:pathLst>
            </a:custGeom>
            <a:solidFill>
              <a:srgbClr val="FFFFFF"/>
            </a:solidFill>
            <a:ln w="25402" cap="flat">
              <a:solidFill>
                <a:srgbClr val="000000"/>
              </a:solidFill>
              <a:prstDash val="solid"/>
              <a:round/>
            </a:ln>
          </p:spPr>
          <p:txBody>
            <a:bodyPr vert="horz" wrap="square" lIns="97536" tIns="48768" rIns="97536" bIns="48768" anchor="ctr" anchorCtr="1" compatLnSpc="1">
              <a:noAutofit/>
            </a:bodyPr>
            <a:lstStyle/>
            <a:p>
              <a:pPr algn="ctr" defTabSz="975390" hangingPunct="1">
                <a:defRPr sz="1800" b="0" i="0" u="none" strike="noStrike" kern="0" cap="none" spc="0" baseline="0">
                  <a:solidFill>
                    <a:srgbClr val="000000"/>
                  </a:solidFill>
                  <a:uFillTx/>
                </a:defRPr>
              </a:pPr>
              <a:r>
                <a:rPr lang="de-DE" sz="1280" b="1" kern="1200">
                  <a:solidFill>
                    <a:srgbClr val="161616"/>
                  </a:solidFill>
                  <a:latin typeface="Arial"/>
                  <a:ea typeface="Times New Roman" pitchFamily="18"/>
                </a:rPr>
                <a:t>Ibrahim Abouleish</a:t>
              </a:r>
              <a:endParaRPr lang="en-GB" sz="1280" b="1" kern="1200">
                <a:solidFill>
                  <a:srgbClr val="161616"/>
                </a:solidFill>
                <a:latin typeface="Arial"/>
                <a:ea typeface="Times New Roman" pitchFamily="18"/>
                <a:cs typeface="Arial"/>
              </a:endParaRPr>
            </a:p>
          </p:txBody>
        </p:sp>
        <p:pic>
          <p:nvPicPr>
            <p:cNvPr id="8" name="Picture 17">
              <a:extLst>
                <a:ext uri="{FF2B5EF4-FFF2-40B4-BE49-F238E27FC236}">
                  <a16:creationId xmlns:a16="http://schemas.microsoft.com/office/drawing/2014/main" id="{F748CD8F-438B-A36D-3E9C-D2599841769A}"/>
                </a:ext>
              </a:extLst>
            </p:cNvPr>
            <p:cNvPicPr>
              <a:picLocks noChangeAspect="1"/>
            </p:cNvPicPr>
            <p:nvPr/>
          </p:nvPicPr>
          <p:blipFill>
            <a:blip r:embed="rId8"/>
            <a:srcRect/>
            <a:stretch>
              <a:fillRect/>
            </a:stretch>
          </p:blipFill>
          <p:spPr>
            <a:xfrm>
              <a:off x="9924630" y="6989736"/>
              <a:ext cx="1044301" cy="1571759"/>
            </a:xfrm>
            <a:prstGeom prst="rect">
              <a:avLst/>
            </a:prstGeom>
            <a:noFill/>
            <a:ln cap="flat">
              <a:noFill/>
            </a:ln>
          </p:spPr>
        </p:pic>
        <p:pic>
          <p:nvPicPr>
            <p:cNvPr id="9" name="Picture 12">
              <a:extLst>
                <a:ext uri="{FF2B5EF4-FFF2-40B4-BE49-F238E27FC236}">
                  <a16:creationId xmlns:a16="http://schemas.microsoft.com/office/drawing/2014/main" id="{984BF445-33D7-C3EC-D21B-83A0B9AF37ED}"/>
                </a:ext>
              </a:extLst>
            </p:cNvPr>
            <p:cNvPicPr>
              <a:picLocks noChangeAspect="1"/>
            </p:cNvPicPr>
            <p:nvPr/>
          </p:nvPicPr>
          <p:blipFill>
            <a:blip r:embed="rId9"/>
            <a:srcRect/>
            <a:stretch>
              <a:fillRect/>
            </a:stretch>
          </p:blipFill>
          <p:spPr>
            <a:xfrm>
              <a:off x="7638724" y="3812186"/>
              <a:ext cx="2082803" cy="944880"/>
            </a:xfrm>
            <a:prstGeom prst="rect">
              <a:avLst/>
            </a:prstGeom>
            <a:noFill/>
            <a:ln cap="flat">
              <a:noFill/>
            </a:ln>
          </p:spPr>
        </p:pic>
        <p:pic>
          <p:nvPicPr>
            <p:cNvPr id="10" name="Picture 11">
              <a:extLst>
                <a:ext uri="{FF2B5EF4-FFF2-40B4-BE49-F238E27FC236}">
                  <a16:creationId xmlns:a16="http://schemas.microsoft.com/office/drawing/2014/main" id="{0F4C8CE0-58A8-8AF9-FE86-788F5708D548}"/>
                </a:ext>
              </a:extLst>
            </p:cNvPr>
            <p:cNvPicPr>
              <a:picLocks noChangeAspect="1"/>
            </p:cNvPicPr>
            <p:nvPr/>
          </p:nvPicPr>
          <p:blipFill>
            <a:blip r:embed="rId10"/>
            <a:srcRect/>
            <a:stretch>
              <a:fillRect/>
            </a:stretch>
          </p:blipFill>
          <p:spPr>
            <a:xfrm>
              <a:off x="10095659" y="1446108"/>
              <a:ext cx="1283543" cy="1749210"/>
            </a:xfrm>
            <a:prstGeom prst="rect">
              <a:avLst/>
            </a:prstGeom>
            <a:noFill/>
            <a:ln cap="flat">
              <a:noFill/>
            </a:ln>
          </p:spPr>
        </p:pic>
        <p:pic>
          <p:nvPicPr>
            <p:cNvPr id="11" name="Picture 19">
              <a:extLst>
                <a:ext uri="{FF2B5EF4-FFF2-40B4-BE49-F238E27FC236}">
                  <a16:creationId xmlns:a16="http://schemas.microsoft.com/office/drawing/2014/main" id="{8654D8AD-FDD6-0EA9-EF09-17B6EF4FF9A3}"/>
                </a:ext>
              </a:extLst>
            </p:cNvPr>
            <p:cNvPicPr>
              <a:picLocks noChangeAspect="1"/>
            </p:cNvPicPr>
            <p:nvPr/>
          </p:nvPicPr>
          <p:blipFill>
            <a:blip r:embed="rId11"/>
            <a:srcRect l="20157" r="10101"/>
            <a:stretch>
              <a:fillRect/>
            </a:stretch>
          </p:blipFill>
          <p:spPr>
            <a:xfrm>
              <a:off x="9850154" y="3116468"/>
              <a:ext cx="1523743" cy="1583502"/>
            </a:xfrm>
            <a:prstGeom prst="rect">
              <a:avLst/>
            </a:prstGeom>
            <a:noFill/>
            <a:ln cap="flat">
              <a:noFill/>
            </a:ln>
          </p:spPr>
        </p:pic>
        <p:pic>
          <p:nvPicPr>
            <p:cNvPr id="12" name="Picture 20">
              <a:extLst>
                <a:ext uri="{FF2B5EF4-FFF2-40B4-BE49-F238E27FC236}">
                  <a16:creationId xmlns:a16="http://schemas.microsoft.com/office/drawing/2014/main" id="{77CCCD4F-9294-2104-81CF-CC8763F9C6BC}"/>
                </a:ext>
              </a:extLst>
            </p:cNvPr>
            <p:cNvPicPr>
              <a:picLocks noChangeAspect="1"/>
            </p:cNvPicPr>
            <p:nvPr/>
          </p:nvPicPr>
          <p:blipFill>
            <a:blip r:embed="rId12"/>
            <a:srcRect/>
            <a:stretch>
              <a:fillRect/>
            </a:stretch>
          </p:blipFill>
          <p:spPr>
            <a:xfrm>
              <a:off x="10854492" y="3660267"/>
              <a:ext cx="833123" cy="1039703"/>
            </a:xfrm>
            <a:prstGeom prst="rect">
              <a:avLst/>
            </a:prstGeom>
            <a:noFill/>
            <a:ln cap="flat">
              <a:noFill/>
            </a:ln>
          </p:spPr>
        </p:pic>
        <p:pic>
          <p:nvPicPr>
            <p:cNvPr id="13" name="Slika 12">
              <a:extLst>
                <a:ext uri="{FF2B5EF4-FFF2-40B4-BE49-F238E27FC236}">
                  <a16:creationId xmlns:a16="http://schemas.microsoft.com/office/drawing/2014/main" id="{DE0DDF9A-F40D-0B13-4C00-D5024F3E571A}"/>
                </a:ext>
              </a:extLst>
            </p:cNvPr>
            <p:cNvPicPr>
              <a:picLocks noChangeAspect="1"/>
            </p:cNvPicPr>
            <p:nvPr/>
          </p:nvPicPr>
          <p:blipFill>
            <a:blip r:embed="rId13"/>
            <a:srcRect l="3316" t="34917" r="75136" b="13374"/>
            <a:stretch>
              <a:fillRect/>
            </a:stretch>
          </p:blipFill>
          <p:spPr>
            <a:xfrm>
              <a:off x="1811868" y="1446109"/>
              <a:ext cx="1322490" cy="1984583"/>
            </a:xfrm>
            <a:prstGeom prst="rect">
              <a:avLst/>
            </a:prstGeom>
            <a:noFill/>
            <a:ln cap="flat">
              <a:noFill/>
            </a:ln>
          </p:spPr>
        </p:pic>
        <p:pic>
          <p:nvPicPr>
            <p:cNvPr id="14" name="Picture 16">
              <a:extLst>
                <a:ext uri="{FF2B5EF4-FFF2-40B4-BE49-F238E27FC236}">
                  <a16:creationId xmlns:a16="http://schemas.microsoft.com/office/drawing/2014/main" id="{0D324CA8-9F53-17EF-D2E5-E862C3FBFFA3}"/>
                </a:ext>
              </a:extLst>
            </p:cNvPr>
            <p:cNvPicPr>
              <a:picLocks noChangeAspect="1"/>
            </p:cNvPicPr>
            <p:nvPr/>
          </p:nvPicPr>
          <p:blipFill>
            <a:blip r:embed="rId14"/>
            <a:srcRect/>
            <a:stretch>
              <a:fillRect/>
            </a:stretch>
          </p:blipFill>
          <p:spPr>
            <a:xfrm>
              <a:off x="3100495" y="3032763"/>
              <a:ext cx="1506027" cy="968582"/>
            </a:xfrm>
            <a:prstGeom prst="rect">
              <a:avLst/>
            </a:prstGeom>
            <a:noFill/>
            <a:ln cap="flat">
              <a:noFill/>
            </a:ln>
          </p:spPr>
        </p:pic>
        <p:pic>
          <p:nvPicPr>
            <p:cNvPr id="15" name="Picture 24">
              <a:extLst>
                <a:ext uri="{FF2B5EF4-FFF2-40B4-BE49-F238E27FC236}">
                  <a16:creationId xmlns:a16="http://schemas.microsoft.com/office/drawing/2014/main" id="{4237871C-E297-4430-426B-3C9844C5CA1B}"/>
                </a:ext>
              </a:extLst>
            </p:cNvPr>
            <p:cNvPicPr>
              <a:picLocks noChangeAspect="1"/>
            </p:cNvPicPr>
            <p:nvPr/>
          </p:nvPicPr>
          <p:blipFill>
            <a:blip r:embed="rId15"/>
            <a:srcRect/>
            <a:stretch>
              <a:fillRect/>
            </a:stretch>
          </p:blipFill>
          <p:spPr>
            <a:xfrm>
              <a:off x="3124205" y="2577263"/>
              <a:ext cx="1325870" cy="441953"/>
            </a:xfrm>
            <a:prstGeom prst="rect">
              <a:avLst/>
            </a:prstGeom>
            <a:noFill/>
            <a:ln w="9528" cap="flat">
              <a:solidFill>
                <a:srgbClr val="FF3300"/>
              </a:solidFill>
              <a:prstDash val="solid"/>
              <a:miter/>
            </a:ln>
          </p:spPr>
        </p:pic>
        <p:pic>
          <p:nvPicPr>
            <p:cNvPr id="16" name="Slika 18" descr="C:\Users\darja.piciga\Downloads\Triodos_Zeist_B.jpg">
              <a:extLst>
                <a:ext uri="{FF2B5EF4-FFF2-40B4-BE49-F238E27FC236}">
                  <a16:creationId xmlns:a16="http://schemas.microsoft.com/office/drawing/2014/main" id="{74F0BF18-CD0A-5EA2-9606-0F94CA8A3850}"/>
                </a:ext>
              </a:extLst>
            </p:cNvPr>
            <p:cNvPicPr>
              <a:picLocks noChangeAspect="1"/>
            </p:cNvPicPr>
            <p:nvPr/>
          </p:nvPicPr>
          <p:blipFill>
            <a:blip r:embed="rId16"/>
            <a:srcRect/>
            <a:stretch>
              <a:fillRect/>
            </a:stretch>
          </p:blipFill>
          <p:spPr>
            <a:xfrm>
              <a:off x="2902224" y="3857907"/>
              <a:ext cx="1395311" cy="853440"/>
            </a:xfrm>
            <a:prstGeom prst="rect">
              <a:avLst/>
            </a:prstGeom>
            <a:noFill/>
            <a:ln cap="flat">
              <a:noFill/>
            </a:ln>
          </p:spPr>
        </p:pic>
        <p:pic>
          <p:nvPicPr>
            <p:cNvPr id="17" name="Slika 19">
              <a:extLst>
                <a:ext uri="{FF2B5EF4-FFF2-40B4-BE49-F238E27FC236}">
                  <a16:creationId xmlns:a16="http://schemas.microsoft.com/office/drawing/2014/main" id="{C9954F5D-33AA-428A-7AA1-98CE39205406}"/>
                </a:ext>
              </a:extLst>
            </p:cNvPr>
            <p:cNvPicPr>
              <a:picLocks noChangeAspect="1"/>
            </p:cNvPicPr>
            <p:nvPr/>
          </p:nvPicPr>
          <p:blipFill>
            <a:blip r:embed="rId17"/>
            <a:srcRect l="36423" t="12470" r="18462" b="15109"/>
            <a:stretch>
              <a:fillRect/>
            </a:stretch>
          </p:blipFill>
          <p:spPr>
            <a:xfrm>
              <a:off x="1648910" y="3116468"/>
              <a:ext cx="1285242" cy="1507068"/>
            </a:xfrm>
            <a:prstGeom prst="rect">
              <a:avLst/>
            </a:prstGeom>
            <a:noFill/>
            <a:ln cap="flat">
              <a:noFill/>
            </a:ln>
          </p:spPr>
        </p:pic>
        <p:pic>
          <p:nvPicPr>
            <p:cNvPr id="18" name="Picture 2">
              <a:extLst>
                <a:ext uri="{FF2B5EF4-FFF2-40B4-BE49-F238E27FC236}">
                  <a16:creationId xmlns:a16="http://schemas.microsoft.com/office/drawing/2014/main" id="{4A59C1DA-B4A1-0AE9-3F5D-F26923FA7023}"/>
                </a:ext>
              </a:extLst>
            </p:cNvPr>
            <p:cNvPicPr>
              <a:picLocks noChangeAspect="1"/>
            </p:cNvPicPr>
            <p:nvPr/>
          </p:nvPicPr>
          <p:blipFill>
            <a:blip r:embed="rId18"/>
            <a:srcRect/>
            <a:stretch>
              <a:fillRect/>
            </a:stretch>
          </p:blipFill>
          <p:spPr>
            <a:xfrm>
              <a:off x="1648910" y="5773202"/>
              <a:ext cx="3296753" cy="507906"/>
            </a:xfrm>
            <a:prstGeom prst="rect">
              <a:avLst/>
            </a:prstGeom>
            <a:noFill/>
            <a:ln cap="flat">
              <a:noFill/>
            </a:ln>
          </p:spPr>
        </p:pic>
        <p:pic>
          <p:nvPicPr>
            <p:cNvPr id="19" name="Picture 35">
              <a:extLst>
                <a:ext uri="{FF2B5EF4-FFF2-40B4-BE49-F238E27FC236}">
                  <a16:creationId xmlns:a16="http://schemas.microsoft.com/office/drawing/2014/main" id="{E58FA213-C827-EEBA-EE28-2E3EE0DB387D}"/>
                </a:ext>
              </a:extLst>
            </p:cNvPr>
            <p:cNvPicPr>
              <a:picLocks noChangeAspect="1"/>
            </p:cNvPicPr>
            <p:nvPr/>
          </p:nvPicPr>
          <p:blipFill>
            <a:blip r:embed="rId19">
              <a:grayscl/>
            </a:blip>
            <a:srcRect l="21071" t="24290" r="2333" b="17914"/>
            <a:stretch>
              <a:fillRect/>
            </a:stretch>
          </p:blipFill>
          <p:spPr>
            <a:xfrm>
              <a:off x="5668496" y="1390229"/>
              <a:ext cx="1667808" cy="622215"/>
            </a:xfrm>
            <a:prstGeom prst="rect">
              <a:avLst/>
            </a:prstGeom>
            <a:noFill/>
            <a:ln w="9528" cap="flat">
              <a:solidFill>
                <a:srgbClr val="FF3300"/>
              </a:solidFill>
              <a:prstDash val="solid"/>
              <a:miter/>
            </a:ln>
          </p:spPr>
        </p:pic>
        <p:pic>
          <p:nvPicPr>
            <p:cNvPr id="20" name="Picture 12">
              <a:extLst>
                <a:ext uri="{FF2B5EF4-FFF2-40B4-BE49-F238E27FC236}">
                  <a16:creationId xmlns:a16="http://schemas.microsoft.com/office/drawing/2014/main" id="{20363461-F7A7-7F20-A82B-894081A7DD5F}"/>
                </a:ext>
              </a:extLst>
            </p:cNvPr>
            <p:cNvPicPr>
              <a:picLocks noChangeAspect="1"/>
            </p:cNvPicPr>
            <p:nvPr/>
          </p:nvPicPr>
          <p:blipFill>
            <a:blip r:embed="rId20"/>
            <a:srcRect/>
            <a:stretch>
              <a:fillRect/>
            </a:stretch>
          </p:blipFill>
          <p:spPr>
            <a:xfrm>
              <a:off x="8590278" y="1380852"/>
              <a:ext cx="1155623" cy="1792451"/>
            </a:xfrm>
            <a:prstGeom prst="rect">
              <a:avLst/>
            </a:prstGeom>
            <a:noFill/>
            <a:ln cap="flat">
              <a:noFill/>
            </a:ln>
          </p:spPr>
        </p:pic>
        <p:pic>
          <p:nvPicPr>
            <p:cNvPr id="21" name="Picture 12" descr="http://www.ederfil.es/images/logo_mondragon.gif">
              <a:extLst>
                <a:ext uri="{FF2B5EF4-FFF2-40B4-BE49-F238E27FC236}">
                  <a16:creationId xmlns:a16="http://schemas.microsoft.com/office/drawing/2014/main" id="{FB30D50D-4292-E9A9-1684-09318702C6BE}"/>
                </a:ext>
              </a:extLst>
            </p:cNvPr>
            <p:cNvPicPr>
              <a:picLocks noChangeAspect="1"/>
            </p:cNvPicPr>
            <p:nvPr/>
          </p:nvPicPr>
          <p:blipFill>
            <a:blip r:embed="rId21"/>
            <a:srcRect/>
            <a:stretch>
              <a:fillRect/>
            </a:stretch>
          </p:blipFill>
          <p:spPr>
            <a:xfrm>
              <a:off x="3293642" y="1390229"/>
              <a:ext cx="1935485" cy="1071882"/>
            </a:xfrm>
            <a:prstGeom prst="rect">
              <a:avLst/>
            </a:prstGeom>
            <a:noFill/>
            <a:ln cap="flat">
              <a:noFill/>
            </a:ln>
          </p:spPr>
        </p:pic>
        <p:pic>
          <p:nvPicPr>
            <p:cNvPr id="22" name="Picture 24">
              <a:extLst>
                <a:ext uri="{FF2B5EF4-FFF2-40B4-BE49-F238E27FC236}">
                  <a16:creationId xmlns:a16="http://schemas.microsoft.com/office/drawing/2014/main" id="{A5DB5C8A-43CA-3EFB-E074-F374570241F6}"/>
                </a:ext>
              </a:extLst>
            </p:cNvPr>
            <p:cNvPicPr>
              <a:picLocks noChangeAspect="1"/>
            </p:cNvPicPr>
            <p:nvPr/>
          </p:nvPicPr>
          <p:blipFill>
            <a:blip r:embed="rId22"/>
            <a:srcRect t="4222"/>
            <a:stretch>
              <a:fillRect/>
            </a:stretch>
          </p:blipFill>
          <p:spPr>
            <a:xfrm>
              <a:off x="7638724" y="1390229"/>
              <a:ext cx="1124175" cy="1801127"/>
            </a:xfrm>
            <a:prstGeom prst="rect">
              <a:avLst/>
            </a:prstGeom>
            <a:noFill/>
            <a:ln cap="flat">
              <a:noFill/>
            </a:ln>
          </p:spPr>
        </p:pic>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653CD29-D782-C6EC-C774-A6E84A0991FC}"/>
              </a:ext>
            </a:extLst>
          </p:cNvPr>
          <p:cNvSpPr txBox="1"/>
          <p:nvPr/>
        </p:nvSpPr>
        <p:spPr>
          <a:xfrm>
            <a:off x="3268767" y="535683"/>
            <a:ext cx="7279237"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a:ln>
                  <a:noFill/>
                </a:ln>
                <a:solidFill>
                  <a:srgbClr val="C00000"/>
                </a:solidFill>
                <a:effectLst/>
                <a:uFillTx/>
                <a:latin typeface="Avenir Book" panose="02000503020000020003" pitchFamily="2" charset="0"/>
                <a:sym typeface="Chalkboard"/>
              </a:rPr>
              <a:t>Integral Worlds Model: </a:t>
            </a:r>
            <a:r>
              <a:rPr kumimoji="0" lang="en-US" sz="2800" b="0" i="0" u="none" strike="noStrike" cap="none" spc="0" normalizeH="0" baseline="0" dirty="0" err="1">
                <a:ln>
                  <a:noFill/>
                </a:ln>
                <a:solidFill>
                  <a:srgbClr val="C00000"/>
                </a:solidFill>
                <a:effectLst/>
                <a:uFillTx/>
                <a:latin typeface="Avenir Book" panose="02000503020000020003" pitchFamily="2" charset="0"/>
                <a:sym typeface="Chalkboard"/>
              </a:rPr>
              <a:t>Lessem</a:t>
            </a:r>
            <a:r>
              <a:rPr kumimoji="0" lang="en-US" sz="2800" b="0" i="0" u="none" strike="noStrike" cap="none" spc="0" normalizeH="0" baseline="0" dirty="0">
                <a:ln>
                  <a:noFill/>
                </a:ln>
                <a:solidFill>
                  <a:srgbClr val="C00000"/>
                </a:solidFill>
                <a:effectLst/>
                <a:uFillTx/>
                <a:latin typeface="Avenir Book" panose="02000503020000020003" pitchFamily="2" charset="0"/>
                <a:sym typeface="Chalkboard"/>
              </a:rPr>
              <a:t> and Schieffer</a:t>
            </a:r>
          </a:p>
        </p:txBody>
      </p:sp>
      <p:pic>
        <p:nvPicPr>
          <p:cNvPr id="5" name="Picture 4">
            <a:extLst>
              <a:ext uri="{FF2B5EF4-FFF2-40B4-BE49-F238E27FC236}">
                <a16:creationId xmlns:a16="http://schemas.microsoft.com/office/drawing/2014/main" id="{4DD5749A-E322-4EFD-ABDF-4320E1BF6374}"/>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2151529" y="1840913"/>
            <a:ext cx="9296662" cy="6969600"/>
          </a:xfrm>
          <a:prstGeom prst="rect">
            <a:avLst/>
          </a:prstGeom>
          <a:noFill/>
          <a:ln>
            <a:noFill/>
          </a:ln>
        </p:spPr>
      </p:pic>
    </p:spTree>
    <p:extLst>
      <p:ext uri="{BB962C8B-B14F-4D97-AF65-F5344CB8AC3E}">
        <p14:creationId xmlns:p14="http://schemas.microsoft.com/office/powerpoint/2010/main" val="3179390003"/>
      </p:ext>
    </p:extLst>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9121" y="0"/>
            <a:ext cx="12158226" cy="9753600"/>
          </a:xfrm>
          <a:prstGeom prst="rect">
            <a:avLst/>
          </a:prstGeom>
        </p:spPr>
      </p:pic>
      <p:sp>
        <p:nvSpPr>
          <p:cNvPr id="5" name="TextBox 4"/>
          <p:cNvSpPr txBox="1"/>
          <p:nvPr/>
        </p:nvSpPr>
        <p:spPr>
          <a:xfrm>
            <a:off x="513633" y="479944"/>
            <a:ext cx="3147538" cy="1200329"/>
          </a:xfrm>
          <a:prstGeom prst="rect">
            <a:avLst/>
          </a:prstGeom>
          <a:noFill/>
        </p:spPr>
        <p:txBody>
          <a:bodyPr wrap="square" rtlCol="0">
            <a:spAutoFit/>
          </a:bodyPr>
          <a:lstStyle/>
          <a:p>
            <a:pPr algn="ctr"/>
            <a:r>
              <a:rPr lang="en-US" sz="2400" b="1" dirty="0">
                <a:solidFill>
                  <a:srgbClr val="C00000"/>
                </a:solidFill>
                <a:latin typeface="Avenir Book" panose="02000503020000020003" pitchFamily="2" charset="0"/>
                <a:cs typeface="Garamond"/>
              </a:rPr>
              <a:t>An indigenous world view of human well-being</a:t>
            </a:r>
          </a:p>
        </p:txBody>
      </p:sp>
      <p:sp>
        <p:nvSpPr>
          <p:cNvPr id="2" name="TextBox 1">
            <a:extLst>
              <a:ext uri="{FF2B5EF4-FFF2-40B4-BE49-F238E27FC236}">
                <a16:creationId xmlns:a16="http://schemas.microsoft.com/office/drawing/2014/main" id="{5123E3A8-FC3F-76AC-0100-DAFA748FF71E}"/>
              </a:ext>
            </a:extLst>
          </p:cNvPr>
          <p:cNvSpPr txBox="1"/>
          <p:nvPr/>
        </p:nvSpPr>
        <p:spPr>
          <a:xfrm>
            <a:off x="341511" y="1890989"/>
            <a:ext cx="3147538" cy="830997"/>
          </a:xfrm>
          <a:prstGeom prst="rect">
            <a:avLst/>
          </a:prstGeom>
          <a:noFill/>
        </p:spPr>
        <p:txBody>
          <a:bodyPr wrap="square" rtlCol="0">
            <a:spAutoFit/>
          </a:bodyPr>
          <a:lstStyle/>
          <a:p>
            <a:pPr algn="ctr"/>
            <a:r>
              <a:rPr lang="en-US" sz="2400" b="1" dirty="0" err="1">
                <a:solidFill>
                  <a:srgbClr val="7030A0"/>
                </a:solidFill>
                <a:latin typeface="Avenir Book" panose="02000503020000020003" pitchFamily="2" charset="0"/>
                <a:cs typeface="Garamond"/>
              </a:rPr>
              <a:t>Wahkotowin</a:t>
            </a:r>
            <a:endParaRPr lang="en-US" sz="2400" b="1" dirty="0">
              <a:solidFill>
                <a:srgbClr val="7030A0"/>
              </a:solidFill>
              <a:latin typeface="Avenir Book" panose="02000503020000020003" pitchFamily="2" charset="0"/>
              <a:cs typeface="Garamond"/>
            </a:endParaRPr>
          </a:p>
          <a:p>
            <a:pPr algn="ctr"/>
            <a:r>
              <a:rPr lang="en-US" sz="2400" b="1" dirty="0">
                <a:solidFill>
                  <a:srgbClr val="7030A0"/>
                </a:solidFill>
                <a:latin typeface="Avenir Book" panose="02000503020000020003" pitchFamily="2" charset="0"/>
                <a:cs typeface="Garamond"/>
              </a:rPr>
              <a:t>“all my relations”</a:t>
            </a:r>
          </a:p>
        </p:txBody>
      </p:sp>
    </p:spTree>
    <p:extLst>
      <p:ext uri="{BB962C8B-B14F-4D97-AF65-F5344CB8AC3E}">
        <p14:creationId xmlns:p14="http://schemas.microsoft.com/office/powerpoint/2010/main" val="2696786602"/>
      </p:ext>
    </p:extLst>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14EAE-0D0F-591A-4741-36AFB9C9DBCA}"/>
              </a:ext>
            </a:extLst>
          </p:cNvPr>
          <p:cNvSpPr>
            <a:spLocks noGrp="1"/>
          </p:cNvSpPr>
          <p:nvPr>
            <p:ph type="title"/>
          </p:nvPr>
        </p:nvSpPr>
        <p:spPr/>
        <p:txBody>
          <a:bodyPr/>
          <a:lstStyle/>
          <a:p>
            <a:endParaRPr lang="en-US"/>
          </a:p>
        </p:txBody>
      </p:sp>
      <p:pic>
        <p:nvPicPr>
          <p:cNvPr id="4" name="Picture 3" descr="A table and chairs on a field with a lake in the background&#10;&#10;Description automatically generated with low confidence">
            <a:extLst>
              <a:ext uri="{FF2B5EF4-FFF2-40B4-BE49-F238E27FC236}">
                <a16:creationId xmlns:a16="http://schemas.microsoft.com/office/drawing/2014/main" id="{7793C84F-F18B-9614-0407-9FC4CD812253}"/>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0" y="0"/>
            <a:ext cx="13004800" cy="9753600"/>
          </a:xfrm>
          <a:prstGeom prst="rect">
            <a:avLst/>
          </a:prstGeom>
        </p:spPr>
      </p:pic>
      <p:sp>
        <p:nvSpPr>
          <p:cNvPr id="5" name="Google Shape;1220;p117">
            <a:extLst>
              <a:ext uri="{FF2B5EF4-FFF2-40B4-BE49-F238E27FC236}">
                <a16:creationId xmlns:a16="http://schemas.microsoft.com/office/drawing/2014/main" id="{5746EDE6-F082-E700-6DF5-02949B6FE0E2}"/>
              </a:ext>
            </a:extLst>
          </p:cNvPr>
          <p:cNvSpPr txBox="1">
            <a:spLocks noChangeArrowheads="1"/>
          </p:cNvSpPr>
          <p:nvPr/>
        </p:nvSpPr>
        <p:spPr bwMode="auto">
          <a:xfrm>
            <a:off x="2079714" y="3669853"/>
            <a:ext cx="9585959" cy="914400"/>
          </a:xfrm>
          <a:prstGeom prst="rect">
            <a:avLst/>
          </a:prstGeom>
          <a:solidFill>
            <a:schemeClr val="bg1">
              <a:alpha val="67000"/>
            </a:schemeClr>
          </a:solidFill>
          <a:ln>
            <a:noFill/>
          </a:ln>
        </p:spPr>
        <p:txBody>
          <a:bodyPr lIns="36560" tIns="48747" rIns="36560" bIns="48747"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lnSpc>
                <a:spcPct val="90000"/>
              </a:lnSpc>
              <a:buClr>
                <a:srgbClr val="945200"/>
              </a:buClr>
              <a:buSzPts val="2400"/>
              <a:buFont typeface="Avenir" panose="02000503020000020003" pitchFamily="2" charset="0"/>
              <a:buNone/>
            </a:pPr>
            <a:r>
              <a:rPr lang="en-US" altLang="en-US" sz="2560" dirty="0">
                <a:solidFill>
                  <a:srgbClr val="945200"/>
                </a:solidFill>
                <a:latin typeface="Avenir" panose="02000503020000020003" pitchFamily="2" charset="0"/>
                <a:sym typeface="Avenir" panose="02000503020000020003" pitchFamily="2" charset="0"/>
              </a:rPr>
              <a:t>Well-being-based Decision Making</a:t>
            </a:r>
            <a:endParaRPr lang="en-US" altLang="en-US" sz="1493" dirty="0"/>
          </a:p>
        </p:txBody>
      </p:sp>
    </p:spTree>
    <p:extLst>
      <p:ext uri="{BB962C8B-B14F-4D97-AF65-F5344CB8AC3E}">
        <p14:creationId xmlns:p14="http://schemas.microsoft.com/office/powerpoint/2010/main" val="1305967271"/>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A7A7A7"/>
      </a:dk2>
      <a:lt2>
        <a:srgbClr val="535353"/>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Lucida Grande"/>
        <a:ea typeface="Lucida Grande"/>
        <a:cs typeface="Lucida Grande"/>
      </a:majorFont>
      <a:minorFont>
        <a:latin typeface="Helvetica"/>
        <a:ea typeface="Helvetica"/>
        <a:cs typeface="Helvetica"/>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200" b="0" i="0" u="none" strike="noStrike" cap="none" spc="0" normalizeH="0" baseline="0">
            <a:ln>
              <a:noFill/>
            </a:ln>
            <a:solidFill>
              <a:srgbClr val="000000"/>
            </a:solidFill>
            <a:effectLst/>
            <a:uFillTx/>
            <a:latin typeface="Chalkboard"/>
            <a:ea typeface="Chalkboard"/>
            <a:cs typeface="Chalkboard"/>
            <a:sym typeface="Chalkboar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5224</TotalTime>
  <Words>8941</Words>
  <Application>Microsoft Office PowerPoint</Application>
  <PresentationFormat>Po meri</PresentationFormat>
  <Paragraphs>2299</Paragraphs>
  <Slides>140</Slides>
  <Notes>21</Notes>
  <HiddenSlides>0</HiddenSlides>
  <MMClips>0</MMClips>
  <ScaleCrop>false</ScaleCrop>
  <HeadingPairs>
    <vt:vector size="6" baseType="variant">
      <vt:variant>
        <vt:lpstr>Uporabljene pisave</vt:lpstr>
      </vt:variant>
      <vt:variant>
        <vt:i4>26</vt:i4>
      </vt:variant>
      <vt:variant>
        <vt:lpstr>Tema</vt:lpstr>
      </vt:variant>
      <vt:variant>
        <vt:i4>1</vt:i4>
      </vt:variant>
      <vt:variant>
        <vt:lpstr>Naslovi diapozitivov</vt:lpstr>
      </vt:variant>
      <vt:variant>
        <vt:i4>140</vt:i4>
      </vt:variant>
    </vt:vector>
  </HeadingPairs>
  <TitlesOfParts>
    <vt:vector size="167" baseType="lpstr">
      <vt:lpstr>Arial</vt:lpstr>
      <vt:lpstr>Avenir</vt:lpstr>
      <vt:lpstr>Avenir Book</vt:lpstr>
      <vt:lpstr>Azeret Mono</vt:lpstr>
      <vt:lpstr>Calibri</vt:lpstr>
      <vt:lpstr>Calibri Light</vt:lpstr>
      <vt:lpstr>Century</vt:lpstr>
      <vt:lpstr>Chalkboard</vt:lpstr>
      <vt:lpstr>Copperplate</vt:lpstr>
      <vt:lpstr>Copperplate Light</vt:lpstr>
      <vt:lpstr>Garamond</vt:lpstr>
      <vt:lpstr>Gill Sans</vt:lpstr>
      <vt:lpstr>Helvetica</vt:lpstr>
      <vt:lpstr>Helvetica Light</vt:lpstr>
      <vt:lpstr>Helvetica Neue</vt:lpstr>
      <vt:lpstr>Helvetica Neue Light</vt:lpstr>
      <vt:lpstr>Helvetica Neue Medium</vt:lpstr>
      <vt:lpstr>Lucida Grande</vt:lpstr>
      <vt:lpstr>Optima</vt:lpstr>
      <vt:lpstr>Palatino</vt:lpstr>
      <vt:lpstr>Times</vt:lpstr>
      <vt:lpstr>Times New Roman</vt:lpstr>
      <vt:lpstr>Times Roman</vt:lpstr>
      <vt:lpstr>Verdana</vt:lpstr>
      <vt:lpstr>Wide Latin</vt:lpstr>
      <vt:lpstr>Zapfino</vt:lpstr>
      <vt:lpstr>White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What’s wrong with how we measure progress?</vt:lpstr>
      <vt:lpstr>PowerPointova predstavitev</vt:lpstr>
      <vt:lpstr>PowerPointova predstavitev</vt:lpstr>
      <vt:lpstr>PowerPointova predstavitev</vt:lpstr>
      <vt:lpstr>PowerPointova predstavitev</vt:lpstr>
      <vt:lpstr>PowerPointova predstavitev</vt:lpstr>
      <vt:lpstr>For every $1.00 of American household income, $0.44 will be spent on hidden interest charges on $91.6  trillion of outstanding debt money.</vt:lpstr>
      <vt:lpstr>What is happiness?</vt:lpstr>
      <vt:lpstr>PowerPointova predstavitev</vt:lpstr>
      <vt:lpstr>PowerPointova predstavitev</vt:lpstr>
      <vt:lpstr>PowerPointova predstavitev</vt:lpstr>
      <vt:lpstr>PowerPointova predstavitev</vt:lpstr>
      <vt:lpstr>PowerPointova predstavitev</vt:lpstr>
      <vt:lpstr>How much money is enough for sustainable happiness?</vt:lpstr>
      <vt:lpstr>PowerPointova predstavitev</vt:lpstr>
      <vt:lpstr>PowerPointova predstavitev</vt:lpstr>
      <vt:lpstr>PowerPointova predstavitev</vt:lpstr>
      <vt:lpstr>PowerPointova predstavitev</vt:lpstr>
      <vt:lpstr>The science of well-being</vt:lpstr>
      <vt:lpstr>The determinants of happiness and well-being</vt:lpstr>
      <vt:lpstr>PowerPointova predstavitev</vt:lpstr>
      <vt:lpstr>PowerPointova predstavitev</vt:lpstr>
      <vt:lpstr>PowerPointova predstavitev</vt:lpstr>
      <vt:lpstr>PowerPointova predstavitev</vt:lpstr>
      <vt:lpstr>PowerPointova predstavitev</vt:lpstr>
      <vt:lpstr>Nations are operating without a Balance Sheet</vt:lpstr>
      <vt:lpstr>PowerPointova predstavitev</vt:lpstr>
      <vt:lpstr>Well-being-based  national accounting and governance system</vt:lpstr>
      <vt:lpstr>PowerPointova predstavitev</vt:lpstr>
      <vt:lpstr>PowerPointova predstavitev</vt:lpstr>
      <vt:lpstr>Genuine Wealth: Five Capital Assets Model</vt:lpstr>
      <vt:lpstr>Well-being Accounting Structure</vt:lpstr>
      <vt:lpstr>PowerPointova predstavitev</vt:lpstr>
      <vt:lpstr>PowerPointova predstavitev</vt:lpstr>
      <vt:lpstr>UN 17 Sustainable Development Goals Aligned with Community 5-Assets, 8-Well-being Domains and Well-being Indicators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The Well-being Self-Assessment </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The Genuine Well-being Index vs. GDP City of Edmonton, 1981-2008</vt:lpstr>
      <vt:lpstr>Edmonton Ecological Footprint tracks GDP per capita</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Ecosystem Service Values  heat mapping</vt:lpstr>
      <vt:lpstr>The Well-being Map of Ireland</vt:lpstr>
      <vt:lpstr>The Practice of Well-being Economics</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Measuring and Mapping the Well-being across Ireland</vt:lpstr>
      <vt:lpstr>The Well-being Self-Assessment </vt:lpstr>
      <vt:lpstr>The Well-being Check-up for Ireland</vt:lpstr>
      <vt:lpstr>The Well-being Map of Ireland</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Anielski</dc:creator>
  <cp:lastModifiedBy>Darja Piciga</cp:lastModifiedBy>
  <cp:revision>67</cp:revision>
  <cp:lastPrinted>2022-09-28T23:50:06Z</cp:lastPrinted>
  <dcterms:created xsi:type="dcterms:W3CDTF">2020-08-24T21:14:28Z</dcterms:created>
  <dcterms:modified xsi:type="dcterms:W3CDTF">2022-10-10T17:08:18Z</dcterms:modified>
</cp:coreProperties>
</file>