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214" r:id="rId2"/>
    <p:sldId id="372" r:id="rId3"/>
    <p:sldId id="304" r:id="rId4"/>
  </p:sldIdLst>
  <p:sldSz cx="9144000" cy="6858000" type="screen4x3"/>
  <p:notesSz cx="6858000" cy="9525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50" autoAdjust="0"/>
    <p:restoredTop sz="78301" autoAdjust="0"/>
  </p:normalViewPr>
  <p:slideViewPr>
    <p:cSldViewPr>
      <p:cViewPr varScale="1">
        <p:scale>
          <a:sx n="64" d="100"/>
          <a:sy n="64" d="100"/>
        </p:scale>
        <p:origin x="18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1282-6944-4554-A745-469FE6116D09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81BB5-D8FA-449F-B944-B6D7AAF133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47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26DCCC5-CA4E-4FFD-A8F0-7F96CA0F1E6A}"/>
              </a:ext>
            </a:extLst>
          </p:cNvPr>
          <p:cNvSpPr txBox="1"/>
          <p:nvPr/>
        </p:nvSpPr>
        <p:spPr>
          <a:xfrm>
            <a:off x="3884608" y="9047092"/>
            <a:ext cx="2971800" cy="477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7A275E-4A88-4702-BFB7-EF726C74DBB5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PGothic" pitchFamily="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4E63E-446B-4305-BF99-04F71DFF9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0A708-4518-4AEC-9BDF-DC2712F5C7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algn="ctr"/>
            <a:endParaRPr lang="en-US" b="1"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B6A9F35-AFFD-48DE-8B61-8B17132EFF77}"/>
              </a:ext>
            </a:extLst>
          </p:cNvPr>
          <p:cNvSpPr txBox="1"/>
          <p:nvPr/>
        </p:nvSpPr>
        <p:spPr>
          <a:xfrm>
            <a:off x="3884608" y="9047092"/>
            <a:ext cx="2971800" cy="477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326972-05FD-4517-8C7B-87355D0175B0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PGothic" pitchFamily="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20E48-42DD-466D-8AF0-9ADB44918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56B67-1701-41FF-8E39-5D51D4D28A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algn="ctr"/>
            <a:endParaRPr lang="sl-SI" b="1" i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C9811568-2CFC-2A2D-2F47-9256F91C3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85875" y="1190625"/>
            <a:ext cx="4286250" cy="32146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03EF9587-F1B5-AC62-CC66-8BC91B8D70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C9BB73CF-E123-7657-568B-8845CFF05ACB}"/>
              </a:ext>
            </a:extLst>
          </p:cNvPr>
          <p:cNvSpPr txBox="1"/>
          <p:nvPr/>
        </p:nvSpPr>
        <p:spPr>
          <a:xfrm>
            <a:off x="3884608" y="9047092"/>
            <a:ext cx="2971800" cy="477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0BFA0C-7B83-4A34-B2AE-011AD56A26B9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60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3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34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84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3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73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72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6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55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62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6362-79D3-4491-9D2B-E49D5D8AC0FD}" type="datetimeFigureOut">
              <a:rPr lang="sl-SI" smtClean="0"/>
              <a:t>10. 10. 2022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BD2-5A86-4EB3-AD8B-4818F396C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01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-4-m.com/" TargetMode="External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integralna-zelena-slovenija.si/integralna-serija/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://integralna-zelena-slovenija.si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hyperlink" Target="http://integralna-zelena-slovenija.si/en/ig-europ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8346C7-5D3C-4B72-A464-1B86FD52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12205" y="1734738"/>
            <a:ext cx="4104088" cy="34659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C75636DB-FB1E-4F60-AF4D-13E6395F14BB}"/>
              </a:ext>
            </a:extLst>
          </p:cNvPr>
          <p:cNvSpPr/>
          <p:nvPr/>
        </p:nvSpPr>
        <p:spPr>
          <a:xfrm>
            <a:off x="2682479" y="2001438"/>
            <a:ext cx="3509966" cy="28348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8497B0"/>
            </a:solidFill>
            <a:prstDash val="solid"/>
            <a:round/>
          </a:ln>
        </p:spPr>
        <p:txBody>
          <a:bodyPr vert="horz" wrap="none" lIns="68580" tIns="34290" rIns="68580" bIns="34290" anchor="ctr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Zaobljeni pravokotnik 28">
            <a:extLst>
              <a:ext uri="{FF2B5EF4-FFF2-40B4-BE49-F238E27FC236}">
                <a16:creationId xmlns:a16="http://schemas.microsoft.com/office/drawing/2014/main" id="{411AC9EB-814E-42C2-A53C-9B1F59AC4580}"/>
              </a:ext>
            </a:extLst>
          </p:cNvPr>
          <p:cNvSpPr/>
          <p:nvPr/>
        </p:nvSpPr>
        <p:spPr>
          <a:xfrm>
            <a:off x="3265882" y="2228850"/>
            <a:ext cx="2386238" cy="24003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50804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90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0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4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BA97451-F2D7-4EC0-9D4F-F064DD499502}"/>
              </a:ext>
            </a:extLst>
          </p:cNvPr>
          <p:cNvSpPr/>
          <p:nvPr/>
        </p:nvSpPr>
        <p:spPr>
          <a:xfrm>
            <a:off x="2228850" y="1450178"/>
            <a:ext cx="4514847" cy="40362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50804" cap="flat">
            <a:solidFill>
              <a:srgbClr val="8497B0"/>
            </a:solidFill>
            <a:custDash>
              <a:ds d="100000" sp="100000"/>
            </a:custDash>
            <a:round/>
          </a:ln>
        </p:spPr>
        <p:txBody>
          <a:bodyPr vert="horz" wrap="none" lIns="68580" tIns="34290" rIns="68580" bIns="34290" anchor="ctr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6" name="Zaobljeni pravokotnik 28">
            <a:extLst>
              <a:ext uri="{FF2B5EF4-FFF2-40B4-BE49-F238E27FC236}">
                <a16:creationId xmlns:a16="http://schemas.microsoft.com/office/drawing/2014/main" id="{2C99CD86-CF70-4FEB-98DB-6C039BE6B464}"/>
              </a:ext>
            </a:extLst>
          </p:cNvPr>
          <p:cNvSpPr/>
          <p:nvPr/>
        </p:nvSpPr>
        <p:spPr>
          <a:xfrm>
            <a:off x="3442855" y="2402721"/>
            <a:ext cx="2006730" cy="160885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8000"/>
          </a:solidFill>
          <a:ln w="50804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FFFFFF"/>
              </a:solidFill>
              <a:latin typeface="Calibri" pitchFamily="34"/>
              <a:ea typeface="ＭＳ Ｐゴシック"/>
              <a:cs typeface="Calibri" pitchFamily="34"/>
            </a:endParaRPr>
          </a:p>
          <a:p>
            <a:pPr algn="ctr" eaLnBrk="1" hangingPunct="1">
              <a:defRPr/>
            </a:pPr>
            <a:r>
              <a:rPr lang="sl-SI" altLang="sl-SI" sz="1600" b="1" dirty="0">
                <a:solidFill>
                  <a:schemeClr val="bg1"/>
                </a:solidFill>
                <a:latin typeface="Calibri" charset="0"/>
              </a:rPr>
              <a:t>BLAGINJA (DOBRO ŽIVETI) ZA VSE in </a:t>
            </a:r>
          </a:p>
          <a:p>
            <a:pPr algn="ctr" eaLnBrk="1" hangingPunct="1">
              <a:defRPr/>
            </a:pPr>
            <a:r>
              <a:rPr lang="sl-SI" altLang="sl-SI" sz="1600" b="1" dirty="0">
                <a:solidFill>
                  <a:schemeClr val="bg1"/>
                </a:solidFill>
                <a:latin typeface="Calibri" charset="0"/>
              </a:rPr>
              <a:t>OHRANJENO ZDRAVO NARAVNO OKOLJE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7" name="Zaobljeni pravokotnik 11">
            <a:extLst>
              <a:ext uri="{FF2B5EF4-FFF2-40B4-BE49-F238E27FC236}">
                <a16:creationId xmlns:a16="http://schemas.microsoft.com/office/drawing/2014/main" id="{EC10CFAB-60BC-4924-8707-09FFD389FC41}"/>
              </a:ext>
            </a:extLst>
          </p:cNvPr>
          <p:cNvSpPr/>
          <p:nvPr/>
        </p:nvSpPr>
        <p:spPr>
          <a:xfrm>
            <a:off x="33650" y="1734737"/>
            <a:ext cx="2447444" cy="310157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Življenjsko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(zeleno) gospodarstvo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000000"/>
              </a:solidFill>
              <a:latin typeface="Calibri" pitchFamily="34"/>
              <a:ea typeface="MS PGothic" pitchFamily="34"/>
              <a:cs typeface="Arial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400" b="1" dirty="0">
              <a:solidFill>
                <a:srgbClr val="000000"/>
              </a:solidFill>
              <a:latin typeface="Calibri" pitchFamily="34"/>
              <a:ea typeface="MS PGothic" pitchFamily="34"/>
              <a:cs typeface="Arial" pitchFamily="34"/>
            </a:endParaRPr>
          </a:p>
        </p:txBody>
      </p:sp>
      <p:sp>
        <p:nvSpPr>
          <p:cNvPr id="8" name="Abgerundetes Rechteck 27">
            <a:extLst>
              <a:ext uri="{FF2B5EF4-FFF2-40B4-BE49-F238E27FC236}">
                <a16:creationId xmlns:a16="http://schemas.microsoft.com/office/drawing/2014/main" id="{C805A079-BF7D-4D8D-939F-AFF2487665E0}"/>
              </a:ext>
            </a:extLst>
          </p:cNvPr>
          <p:cNvSpPr/>
          <p:nvPr/>
        </p:nvSpPr>
        <p:spPr>
          <a:xfrm>
            <a:off x="2279326" y="3023118"/>
            <a:ext cx="1071852" cy="7931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EKONOMIJA,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FINANCE </a:t>
            </a:r>
            <a:r>
              <a:rPr lang="sl-SI" altLang="sl-SI" sz="1200" b="1" dirty="0">
                <a:solidFill>
                  <a:srgbClr val="333333"/>
                </a:solidFill>
              </a:rPr>
              <a:t>in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PODJETJA</a:t>
            </a:r>
          </a:p>
        </p:txBody>
      </p:sp>
      <p:sp>
        <p:nvSpPr>
          <p:cNvPr id="9" name="Zaobljeni pravokotnik 22">
            <a:extLst>
              <a:ext uri="{FF2B5EF4-FFF2-40B4-BE49-F238E27FC236}">
                <a16:creationId xmlns:a16="http://schemas.microsoft.com/office/drawing/2014/main" id="{68DDE71E-17A5-41AC-B136-03A6AB8E96DA}"/>
              </a:ext>
            </a:extLst>
          </p:cNvPr>
          <p:cNvSpPr/>
          <p:nvPr/>
        </p:nvSpPr>
        <p:spPr>
          <a:xfrm>
            <a:off x="2433744" y="368657"/>
            <a:ext cx="4050514" cy="151120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sz="1400" b="1" dirty="0">
                <a:solidFill>
                  <a:srgbClr val="002060"/>
                </a:solidFill>
                <a:latin typeface="Calibri" pitchFamily="34"/>
                <a:ea typeface="MS PGothic" pitchFamily="34"/>
                <a:cs typeface="Arial" pitchFamily="34"/>
              </a:rPr>
              <a:t>   </a:t>
            </a: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Socialno, na znanju temelječe gospodarstvo </a:t>
            </a:r>
            <a:endParaRPr lang="sl-SI" altLang="sl-SI" sz="1800" b="1" dirty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500" b="1" dirty="0">
                <a:latin typeface="Calibri" pitchFamily="34" charset="0"/>
                <a:ea typeface="MS PGothic" pitchFamily="34" charset="-128"/>
              </a:rPr>
              <a:t>SISTEMSKE INOVACIJE ZA TRAJNOSTNE PREHODE. 	SLOVENIJA</a:t>
            </a:r>
            <a:r>
              <a:rPr lang="sl-SI" sz="1500" b="1" dirty="0">
                <a:latin typeface="Calibri" pitchFamily="34" charset="0"/>
                <a:ea typeface="MS PGothic" pitchFamily="34" charset="-128"/>
              </a:rPr>
              <a:t> KOT GLOBALNI PROSTOR RAZISKAV, RAZVOJA in INOVACIJ ter UČENJA ZA TRAJNOSTNI RAZVOJ.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600" b="1" dirty="0">
              <a:solidFill>
                <a:srgbClr val="002060"/>
              </a:solidFill>
              <a:latin typeface="Calibri" pitchFamily="34"/>
              <a:ea typeface="MS PGothic" pitchFamily="34"/>
              <a:cs typeface="Arial" pitchFamily="34"/>
            </a:endParaRPr>
          </a:p>
        </p:txBody>
      </p:sp>
      <p:sp>
        <p:nvSpPr>
          <p:cNvPr id="10" name="Abgerundetes Rechteck 26">
            <a:extLst>
              <a:ext uri="{FF2B5EF4-FFF2-40B4-BE49-F238E27FC236}">
                <a16:creationId xmlns:a16="http://schemas.microsoft.com/office/drawing/2014/main" id="{3612D568-7B18-41A6-A5E5-A0A9E68EDEC4}"/>
              </a:ext>
            </a:extLst>
          </p:cNvPr>
          <p:cNvSpPr/>
          <p:nvPr/>
        </p:nvSpPr>
        <p:spPr>
          <a:xfrm>
            <a:off x="3593472" y="1886882"/>
            <a:ext cx="1771647" cy="46019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ZNANOST, SISTEMI in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TE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HNOLOGIJA</a:t>
            </a:r>
          </a:p>
        </p:txBody>
      </p:sp>
      <p:sp>
        <p:nvSpPr>
          <p:cNvPr id="11" name="Zaobljeni pravokotnik 14">
            <a:extLst>
              <a:ext uri="{FF2B5EF4-FFF2-40B4-BE49-F238E27FC236}">
                <a16:creationId xmlns:a16="http://schemas.microsoft.com/office/drawing/2014/main" id="{3941BBCA-0F34-404C-8BF0-6A0D5F734AB0}"/>
              </a:ext>
            </a:extLst>
          </p:cNvPr>
          <p:cNvSpPr/>
          <p:nvPr/>
        </p:nvSpPr>
        <p:spPr>
          <a:xfrm>
            <a:off x="6462719" y="1734739"/>
            <a:ext cx="2605081" cy="310157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4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Na kulturi temelječe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razvojno gospodarstvo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sz="100" b="1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sz="100" b="1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sz="1500" b="1" dirty="0">
                <a:latin typeface="Calibri" pitchFamily="34" charset="0"/>
                <a:ea typeface="MS PGothic" pitchFamily="34" charset="-128"/>
              </a:rPr>
              <a:t>SI JE VODILNI PARTNER V EU in GLOBALNIH PROGRAMIH ZA TRAJNOSTNI RAZVOJ.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sz="1500" b="1" dirty="0">
                <a:latin typeface="Calibri" pitchFamily="34" charset="0"/>
                <a:ea typeface="MS PGothic" pitchFamily="34" charset="-128"/>
              </a:rPr>
              <a:t>  SVETOVNO PRIZNAN MODEL INTEGRALNEGA ZELENEGA RAZVOJA. VODILNA ZELENA DESTINACIJA, VELIKA VEČINA DESTINACIJ: ZELENE DESTINACIJE.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altLang="sl-SI" sz="1500" b="1" dirty="0">
                <a:latin typeface="Calibri" pitchFamily="34" charset="0"/>
                <a:ea typeface="MS PGothic" pitchFamily="34" charset="-128"/>
              </a:rPr>
              <a:t>GEOKULTURA.</a:t>
            </a:r>
          </a:p>
        </p:txBody>
      </p:sp>
      <p:sp>
        <p:nvSpPr>
          <p:cNvPr id="12" name="Abgerundetes Rechteck 25">
            <a:extLst>
              <a:ext uri="{FF2B5EF4-FFF2-40B4-BE49-F238E27FC236}">
                <a16:creationId xmlns:a16="http://schemas.microsoft.com/office/drawing/2014/main" id="{B3D6DD7E-1E73-4E95-8433-81E67521CF15}"/>
              </a:ext>
            </a:extLst>
          </p:cNvPr>
          <p:cNvSpPr/>
          <p:nvPr/>
        </p:nvSpPr>
        <p:spPr>
          <a:xfrm>
            <a:off x="5544109" y="2997995"/>
            <a:ext cx="1105064" cy="82867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KULTURA </a:t>
            </a:r>
            <a:r>
              <a:rPr lang="sl-SI" altLang="sl-SI" sz="1200" b="1" dirty="0">
                <a:solidFill>
                  <a:srgbClr val="333333"/>
                </a:solidFill>
              </a:rPr>
              <a:t>in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OZAVEŠČENOST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</a:rPr>
              <a:t>/ DUHOVNOST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sp>
        <p:nvSpPr>
          <p:cNvPr id="13" name="Zaobljeni pravokotnik 21">
            <a:extLst>
              <a:ext uri="{FF2B5EF4-FFF2-40B4-BE49-F238E27FC236}">
                <a16:creationId xmlns:a16="http://schemas.microsoft.com/office/drawing/2014/main" id="{1A615C99-BD44-4EE5-9014-03D17A6EB610}"/>
              </a:ext>
            </a:extLst>
          </p:cNvPr>
          <p:cNvSpPr/>
          <p:nvPr/>
        </p:nvSpPr>
        <p:spPr>
          <a:xfrm>
            <a:off x="1917429" y="4903801"/>
            <a:ext cx="5089438" cy="180841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skupnosti temelječa samozadostnost</a:t>
            </a:r>
          </a:p>
          <a:p>
            <a:pPr algn="ctr" eaLnBrk="1" hangingPunct="1">
              <a:defRPr/>
            </a:pPr>
            <a:endParaRPr lang="sl-SI" altLang="sl-SI" sz="500" b="1" dirty="0">
              <a:solidFill>
                <a:srgbClr val="002060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sl-SI" altLang="sl-SI" sz="1500" b="1" dirty="0">
                <a:latin typeface="Calibri" charset="0"/>
              </a:rPr>
              <a:t>AMBICIOZNI CILJI ZA OHRANJANJE NARAVE in EKOSISTEMOV (BIODIVERZITETA, …), PREHRANSKO SAMOZADOSTNOST in  EKOLOŠKO PREHRANO, ZNIŽANJE STROŠKOV ENERGIJE in EMISIJ TGP, ZA OVE…  VSE REGIJE in VEČINA OBČIN Z LASTNIMI INTEGRALNIMI ZELENIMI MODELI.</a:t>
            </a:r>
            <a:endParaRPr lang="sl-SI" altLang="sl-SI" sz="15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14" name="Abgerundetes Rechteck 24">
            <a:extLst>
              <a:ext uri="{FF2B5EF4-FFF2-40B4-BE49-F238E27FC236}">
                <a16:creationId xmlns:a16="http://schemas.microsoft.com/office/drawing/2014/main" id="{2A225D55-7438-47FC-8134-D4FB28F8F5DB}"/>
              </a:ext>
            </a:extLst>
          </p:cNvPr>
          <p:cNvSpPr/>
          <p:nvPr/>
        </p:nvSpPr>
        <p:spPr>
          <a:xfrm>
            <a:off x="3654620" y="4477475"/>
            <a:ext cx="1565675" cy="43334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NA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RAVA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in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SKUPNOST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53F885D8-285C-48BF-B867-182026D6B444}"/>
              </a:ext>
            </a:extLst>
          </p:cNvPr>
          <p:cNvSpPr/>
          <p:nvPr/>
        </p:nvSpPr>
        <p:spPr>
          <a:xfrm>
            <a:off x="262775" y="148617"/>
            <a:ext cx="1952325" cy="15112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34920" cap="flat">
            <a:solidFill>
              <a:srgbClr val="8497B0"/>
            </a:solidFill>
            <a:prstDash val="solid"/>
            <a:round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800" b="1" dirty="0">
              <a:solidFill>
                <a:srgbClr val="002060"/>
              </a:solidFill>
              <a:effectLst>
                <a:outerShdw dist="38096" dir="2700000">
                  <a:srgbClr val="000000"/>
                </a:outerShdw>
              </a:effectLst>
              <a:latin typeface="Calibri" pitchFamily="34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Verdana" pitchFamily="34"/>
                <a:cs typeface="Verdana" pitchFamily="34"/>
              </a:rPr>
              <a:t>SLOVENIJA</a:t>
            </a:r>
            <a:r>
              <a:rPr lang="sl-SI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 </a:t>
            </a:r>
            <a:r>
              <a:rPr lang="sl-SI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na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INTEGRAL</a:t>
            </a:r>
            <a:r>
              <a:rPr lang="sl-SI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NI</a:t>
            </a:r>
            <a:r>
              <a:rPr lang="en-GB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 </a:t>
            </a:r>
            <a:endParaRPr lang="sl-SI" sz="2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1" i="0" u="none" strike="noStrike" kern="1200" cap="none" spc="0" baseline="0" dirty="0">
                <a:solidFill>
                  <a:srgbClr val="008000"/>
                </a:solidFill>
                <a:uFillTx/>
                <a:latin typeface="Calibri"/>
                <a:ea typeface="Verdana" pitchFamily="34"/>
                <a:cs typeface="Verdana" pitchFamily="34"/>
              </a:rPr>
              <a:t>ZELENI </a:t>
            </a:r>
            <a:r>
              <a:rPr lang="sl-SI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  <a:ea typeface="Verdana" pitchFamily="34"/>
                <a:cs typeface="Verdana" pitchFamily="34"/>
              </a:rPr>
              <a:t>POTI: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1" i="0" u="none" strike="noStrike" kern="1200" cap="none" spc="0" baseline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Verdana" pitchFamily="34"/>
                <a:cs typeface="Verdana" pitchFamily="34"/>
              </a:rPr>
              <a:t>VIZIJA 2050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00" b="1" dirty="0">
              <a:solidFill>
                <a:srgbClr val="00206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ea typeface="Verdana" pitchFamily="34"/>
              <a:cs typeface="Verdana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600" b="1" dirty="0">
              <a:solidFill>
                <a:srgbClr val="002060"/>
              </a:solidFill>
              <a:latin typeface="Calibri"/>
              <a:cs typeface="Arial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497FD21-031E-41DF-B3FF-38971D298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180"/>
          <a:stretch>
            <a:fillRect/>
          </a:stretch>
        </p:blipFill>
        <p:spPr>
          <a:xfrm>
            <a:off x="3930895" y="3532194"/>
            <a:ext cx="1062506" cy="8334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Puščica dol 20">
            <a:extLst>
              <a:ext uri="{FF2B5EF4-FFF2-40B4-BE49-F238E27FC236}">
                <a16:creationId xmlns:a16="http://schemas.microsoft.com/office/drawing/2014/main" id="{B72F4FF3-D872-47C3-A441-5C46049209B2}"/>
              </a:ext>
            </a:extLst>
          </p:cNvPr>
          <p:cNvSpPr/>
          <p:nvPr/>
        </p:nvSpPr>
        <p:spPr>
          <a:xfrm rot="20348712" flipH="1">
            <a:off x="4789074" y="3899975"/>
            <a:ext cx="59001" cy="336215"/>
          </a:xfrm>
          <a:custGeom>
            <a:avLst>
              <a:gd name="f0" fmla="val 1858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val f7"/>
              <a:gd name="f15" fmla="val f8"/>
              <a:gd name="f16" fmla="pin 0 f1 10800"/>
              <a:gd name="f17" fmla="pin 0 f0 216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1"/>
              <a:gd name="f29" fmla="+- 21600 0 f22"/>
              <a:gd name="f30" fmla="*/ f21 f12 1"/>
              <a:gd name="f31" fmla="*/ f22 f13 1"/>
              <a:gd name="f32" fmla="+- f25 0 f3"/>
              <a:gd name="f33" fmla="+- f26 0 f3"/>
              <a:gd name="f34" fmla="*/ 0 f27 1"/>
              <a:gd name="f35" fmla="*/ 21600 f27 1"/>
              <a:gd name="f36" fmla="*/ f29 f21 1"/>
              <a:gd name="f37" fmla="*/ f28 f12 1"/>
              <a:gd name="f38" fmla="*/ f36 1 10800"/>
              <a:gd name="f39" fmla="*/ f34 1 f27"/>
              <a:gd name="f40" fmla="*/ f35 1 f27"/>
              <a:gd name="f41" fmla="+- f22 f38 0"/>
              <a:gd name="f42" fmla="*/ f39 f13 1"/>
              <a:gd name="f43" fmla="*/ f39 f12 1"/>
              <a:gd name="f44" fmla="*/ f40 f12 1"/>
              <a:gd name="f45" fmla="*/ f41 f13 1"/>
            </a:gdLst>
            <a:ahLst>
              <a:ahXY gdRefX="f1" minX="f7" maxX="f9" gdRefY="f0" minY="f7" maxY="f8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3" y="f31"/>
              </a:cxn>
              <a:cxn ang="f33">
                <a:pos x="f44" y="f31"/>
              </a:cxn>
            </a:cxnLst>
            <a:rect l="f30" t="f42" r="f37" b="f45"/>
            <a:pathLst>
              <a:path w="21600" h="21600">
                <a:moveTo>
                  <a:pt x="f21" y="f7"/>
                </a:moveTo>
                <a:lnTo>
                  <a:pt x="f21" y="f22"/>
                </a:lnTo>
                <a:lnTo>
                  <a:pt x="f7" y="f22"/>
                </a:lnTo>
                <a:lnTo>
                  <a:pt x="f9" y="f8"/>
                </a:lnTo>
                <a:lnTo>
                  <a:pt x="f8" y="f22"/>
                </a:lnTo>
                <a:lnTo>
                  <a:pt x="f28" y="f22"/>
                </a:lnTo>
                <a:lnTo>
                  <a:pt x="f28" y="f7"/>
                </a:lnTo>
                <a:close/>
              </a:path>
            </a:pathLst>
          </a:custGeom>
          <a:solidFill>
            <a:srgbClr val="EDEDED"/>
          </a:solidFill>
          <a:ln w="12701" cap="flat">
            <a:solidFill>
              <a:srgbClr val="0099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ravokotnik 2">
            <a:extLst>
              <a:ext uri="{FF2B5EF4-FFF2-40B4-BE49-F238E27FC236}">
                <a16:creationId xmlns:a16="http://schemas.microsoft.com/office/drawing/2014/main" id="{53F6BEB2-42E3-44FB-A1E5-4D275E7833CA}"/>
              </a:ext>
            </a:extLst>
          </p:cNvPr>
          <p:cNvSpPr/>
          <p:nvPr/>
        </p:nvSpPr>
        <p:spPr>
          <a:xfrm>
            <a:off x="115926" y="3607035"/>
            <a:ext cx="2246022" cy="12234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/>
            </a:pPr>
            <a:r>
              <a:rPr lang="sl-SI" altLang="sl-SI" sz="1500" b="1" dirty="0">
                <a:latin typeface="Calibri" charset="0"/>
              </a:rPr>
              <a:t>SI MED TREMI VODILNIMI DRŽAVAMI V EU. </a:t>
            </a:r>
          </a:p>
          <a:p>
            <a:pPr algn="ctr">
              <a:defRPr/>
            </a:pPr>
            <a:r>
              <a:rPr lang="sl-SI" altLang="sl-SI" sz="1500" b="1" dirty="0">
                <a:latin typeface="Calibri" pitchFamily="34" charset="0"/>
                <a:ea typeface="MS PGothic" pitchFamily="34" charset="-128"/>
              </a:rPr>
              <a:t>VELIKA VEČINA DELOVNIH MEST: TRAJNA, ZELENA in DOSTOJNA. </a:t>
            </a:r>
            <a:endParaRPr lang="sl-SI" altLang="sl-SI" sz="1500" b="1" dirty="0">
              <a:latin typeface="Calibri" charset="0"/>
            </a:endParaRPr>
          </a:p>
        </p:txBody>
      </p:sp>
      <p:pic>
        <p:nvPicPr>
          <p:cNvPr id="24" name="Slika 12">
            <a:extLst>
              <a:ext uri="{FF2B5EF4-FFF2-40B4-BE49-F238E27FC236}">
                <a16:creationId xmlns:a16="http://schemas.microsoft.com/office/drawing/2014/main" id="{304AE87D-1B33-47C2-870C-0C7CE748F8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83" t="1775" r="21288" b="6601"/>
          <a:stretch>
            <a:fillRect/>
          </a:stretch>
        </p:blipFill>
        <p:spPr>
          <a:xfrm>
            <a:off x="313474" y="5672829"/>
            <a:ext cx="838224" cy="864000"/>
          </a:xfrm>
          <a:prstGeom prst="rect">
            <a:avLst/>
          </a:prstGeom>
          <a:noFill/>
          <a:ln w="57150" cap="flat">
            <a:solidFill>
              <a:srgbClr val="006600"/>
            </a:solidFill>
            <a:prstDash val="solid"/>
            <a:miter/>
          </a:ln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B5F1078-4AB5-47D3-A777-92A14F7C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2397967"/>
            <a:ext cx="1328568" cy="12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82EAD600-289C-4B06-A9F2-D05C951AAB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96336" y="291204"/>
            <a:ext cx="1226026" cy="613013"/>
          </a:xfrm>
          <a:prstGeom prst="rect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pic>
      <p:sp>
        <p:nvSpPr>
          <p:cNvPr id="28" name="PoljeZBesedilom 12">
            <a:extLst>
              <a:ext uri="{FF2B5EF4-FFF2-40B4-BE49-F238E27FC236}">
                <a16:creationId xmlns:a16="http://schemas.microsoft.com/office/drawing/2014/main" id="{1BCE7F11-EBCF-4B65-AECB-95AFF8249582}"/>
              </a:ext>
            </a:extLst>
          </p:cNvPr>
          <p:cNvSpPr txBox="1"/>
          <p:nvPr/>
        </p:nvSpPr>
        <p:spPr>
          <a:xfrm>
            <a:off x="7463510" y="5808007"/>
            <a:ext cx="1491677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Dr. Darja Piciga, </a:t>
            </a:r>
          </a:p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junij – </a:t>
            </a:r>
          </a:p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december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76D89E-7B54-4E02-82BE-6F731D9D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8808" y="1724280"/>
            <a:ext cx="4104088" cy="34659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3E554465-43F5-4ED9-B687-CC3C821E9E7B}"/>
              </a:ext>
            </a:extLst>
          </p:cNvPr>
          <p:cNvSpPr/>
          <p:nvPr/>
        </p:nvSpPr>
        <p:spPr>
          <a:xfrm>
            <a:off x="2780521" y="2001438"/>
            <a:ext cx="3509966" cy="28348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8497B0"/>
            </a:solidFill>
            <a:prstDash val="solid"/>
            <a:round/>
          </a:ln>
        </p:spPr>
        <p:txBody>
          <a:bodyPr vert="horz" wrap="none" lIns="68580" tIns="34290" rIns="68580" bIns="34290" anchor="ctr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Zaobljeni pravokotnik 28">
            <a:extLst>
              <a:ext uri="{FF2B5EF4-FFF2-40B4-BE49-F238E27FC236}">
                <a16:creationId xmlns:a16="http://schemas.microsoft.com/office/drawing/2014/main" id="{99E70205-DE15-409E-B3FE-CFD7BE0E5D74}"/>
              </a:ext>
            </a:extLst>
          </p:cNvPr>
          <p:cNvSpPr/>
          <p:nvPr/>
        </p:nvSpPr>
        <p:spPr>
          <a:xfrm>
            <a:off x="3387838" y="2420881"/>
            <a:ext cx="2388374" cy="207701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50804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90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0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450" b="1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350" b="1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FAF634D-7F5D-46C1-9AB0-5B89CC0B7CAD}"/>
              </a:ext>
            </a:extLst>
          </p:cNvPr>
          <p:cNvSpPr/>
          <p:nvPr/>
        </p:nvSpPr>
        <p:spPr>
          <a:xfrm>
            <a:off x="2228851" y="1439912"/>
            <a:ext cx="4616030" cy="40362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50804" cap="flat">
            <a:solidFill>
              <a:srgbClr val="8497B0"/>
            </a:solidFill>
            <a:custDash>
              <a:ds d="100000" sp="100000"/>
            </a:custDash>
            <a:round/>
          </a:ln>
        </p:spPr>
        <p:txBody>
          <a:bodyPr vert="horz" wrap="none" lIns="68580" tIns="34290" rIns="68580" bIns="34290" anchor="ctr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6" name="Zaobljeni pravokotnik 28">
            <a:extLst>
              <a:ext uri="{FF2B5EF4-FFF2-40B4-BE49-F238E27FC236}">
                <a16:creationId xmlns:a16="http://schemas.microsoft.com/office/drawing/2014/main" id="{B8E62E27-BD5F-46A1-B676-8A73658829E4}"/>
              </a:ext>
            </a:extLst>
          </p:cNvPr>
          <p:cNvSpPr/>
          <p:nvPr/>
        </p:nvSpPr>
        <p:spPr>
          <a:xfrm>
            <a:off x="3722310" y="3127368"/>
            <a:ext cx="1736550" cy="107125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8000"/>
          </a:solidFill>
          <a:ln w="50804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defRPr/>
            </a:pPr>
            <a:r>
              <a:rPr lang="sl-SI" alt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MORALNO JEDRO:</a:t>
            </a:r>
          </a:p>
          <a:p>
            <a:pPr algn="ctr" eaLnBrk="1" hangingPunct="1">
              <a:defRPr/>
            </a:pPr>
            <a:endParaRPr lang="sl-SI" altLang="sl-SI" sz="400" b="1" dirty="0">
              <a:solidFill>
                <a:schemeClr val="bg1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sl-SI" altLang="sl-SI" sz="1400" b="1" dirty="0">
                <a:solidFill>
                  <a:schemeClr val="bg1"/>
                </a:solidFill>
                <a:latin typeface="Calibri" charset="0"/>
              </a:rPr>
              <a:t>TRAJNOSTNOST </a:t>
            </a:r>
          </a:p>
          <a:p>
            <a:pPr algn="ctr" eaLnBrk="1" hangingPunct="1">
              <a:defRPr/>
            </a:pPr>
            <a:r>
              <a:rPr lang="sl-SI" altLang="sl-SI" sz="1400" b="1" dirty="0">
                <a:solidFill>
                  <a:schemeClr val="bg1"/>
                </a:solidFill>
                <a:latin typeface="Calibri" charset="0"/>
              </a:rPr>
              <a:t>in DRUŽBENA ODGOVORNOST</a:t>
            </a:r>
          </a:p>
        </p:txBody>
      </p:sp>
      <p:sp>
        <p:nvSpPr>
          <p:cNvPr id="7" name="Zaobljeni pravokotnik 11">
            <a:extLst>
              <a:ext uri="{FF2B5EF4-FFF2-40B4-BE49-F238E27FC236}">
                <a16:creationId xmlns:a16="http://schemas.microsoft.com/office/drawing/2014/main" id="{16BE00EC-6F19-457E-A054-A29A54C0096F}"/>
              </a:ext>
            </a:extLst>
          </p:cNvPr>
          <p:cNvSpPr/>
          <p:nvPr/>
        </p:nvSpPr>
        <p:spPr>
          <a:xfrm>
            <a:off x="168743" y="1800389"/>
            <a:ext cx="2726375" cy="32713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Življenjsko (zeleno) gospodarstvo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sl-SI" sz="1600" b="1" dirty="0">
                <a:latin typeface="Calibri" pitchFamily="34" charset="0"/>
                <a:ea typeface="MS PGothic" pitchFamily="34" charset="-128"/>
              </a:rPr>
              <a:t>DOP.  Okoljski cilji kot gospodarska priložnost.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sl-SI" sz="1600" b="1" dirty="0" err="1">
                <a:latin typeface="Calibri" pitchFamily="34" charset="0"/>
                <a:ea typeface="MS PGothic" pitchFamily="34" charset="-128"/>
              </a:rPr>
              <a:t>Eko</a:t>
            </a:r>
            <a:r>
              <a:rPr lang="sl-SI" sz="1600" b="1" dirty="0">
                <a:latin typeface="Calibri" pitchFamily="34" charset="0"/>
                <a:ea typeface="MS PGothic" pitchFamily="34" charset="-128"/>
              </a:rPr>
              <a:t>-inovacije: trajnostni energetski krog, bioma- </a:t>
            </a:r>
            <a:r>
              <a:rPr lang="sl-SI" sz="1600" b="1" dirty="0" err="1">
                <a:latin typeface="Calibri" pitchFamily="34" charset="0"/>
                <a:ea typeface="MS PGothic" pitchFamily="34" charset="-128"/>
              </a:rPr>
              <a:t>teriali</a:t>
            </a:r>
            <a:r>
              <a:rPr lang="sl-SI" sz="1600" b="1" dirty="0">
                <a:latin typeface="Calibri" pitchFamily="34" charset="0"/>
                <a:ea typeface="MS PGothic" pitchFamily="34" charset="-128"/>
              </a:rPr>
              <a:t>, vodik...   Odpadek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sl-SI" sz="1600" b="1" dirty="0">
                <a:latin typeface="Calibri" pitchFamily="34" charset="0"/>
                <a:ea typeface="MS PGothic" pitchFamily="34" charset="-128"/>
              </a:rPr>
              <a:t>kot vir.  OVE, URE, energetsko upravljanje. Zeleno prestrukturiranje.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sl-SI" altLang="sl-SI" sz="1600" b="1" dirty="0">
                <a:latin typeface="Calibri" pitchFamily="34" charset="0"/>
                <a:ea typeface="MS PGothic" pitchFamily="34" charset="-128"/>
              </a:rPr>
              <a:t>FINANCE: JZP, EU skladi, nacionalni, lokalni viri, podnebni sklad…</a:t>
            </a:r>
          </a:p>
        </p:txBody>
      </p:sp>
      <p:sp>
        <p:nvSpPr>
          <p:cNvPr id="8" name="Abgerundetes Rechteck 27">
            <a:extLst>
              <a:ext uri="{FF2B5EF4-FFF2-40B4-BE49-F238E27FC236}">
                <a16:creationId xmlns:a16="http://schemas.microsoft.com/office/drawing/2014/main" id="{E48F414E-8C33-4B98-AD59-A851547E19F2}"/>
              </a:ext>
            </a:extLst>
          </p:cNvPr>
          <p:cNvSpPr/>
          <p:nvPr/>
        </p:nvSpPr>
        <p:spPr>
          <a:xfrm>
            <a:off x="2606766" y="3124334"/>
            <a:ext cx="1023105" cy="66470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EKONOMIJA,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FINANCE </a:t>
            </a:r>
            <a:r>
              <a:rPr lang="sl-SI" altLang="sl-SI" sz="1200" b="1" dirty="0">
                <a:solidFill>
                  <a:srgbClr val="333333"/>
                </a:solidFill>
              </a:rPr>
              <a:t>in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PODJETJA</a:t>
            </a:r>
          </a:p>
        </p:txBody>
      </p:sp>
      <p:sp>
        <p:nvSpPr>
          <p:cNvPr id="9" name="Zaobljeni pravokotnik 22">
            <a:extLst>
              <a:ext uri="{FF2B5EF4-FFF2-40B4-BE49-F238E27FC236}">
                <a16:creationId xmlns:a16="http://schemas.microsoft.com/office/drawing/2014/main" id="{69AFDD9F-D6E0-4035-9234-A066EFF69863}"/>
              </a:ext>
            </a:extLst>
          </p:cNvPr>
          <p:cNvSpPr/>
          <p:nvPr/>
        </p:nvSpPr>
        <p:spPr>
          <a:xfrm>
            <a:off x="2521891" y="142431"/>
            <a:ext cx="3798761" cy="17064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Socialno, na znanju temelječe gospodarstvo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sl-SI" sz="1600" b="1" dirty="0">
                <a:latin typeface="Calibri" pitchFamily="34" charset="0"/>
                <a:ea typeface="MS PGothic" pitchFamily="34" charset="-128"/>
              </a:rPr>
              <a:t>Znanje za trajnostne prehode (npr. SOER 2020). VITR. Raziskave in razvoj,  tehnologija. Presoja vplivov na okolje.  Zadruge, socialna podjetja, ekonomska demokracija, notranji odkup. …  .</a:t>
            </a:r>
            <a:endParaRPr lang="en-GB" altLang="sl-SI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Abgerundetes Rechteck 26">
            <a:extLst>
              <a:ext uri="{FF2B5EF4-FFF2-40B4-BE49-F238E27FC236}">
                <a16:creationId xmlns:a16="http://schemas.microsoft.com/office/drawing/2014/main" id="{E8AA839E-A053-4187-BC07-E7BC5FD69B96}"/>
              </a:ext>
            </a:extLst>
          </p:cNvPr>
          <p:cNvSpPr/>
          <p:nvPr/>
        </p:nvSpPr>
        <p:spPr>
          <a:xfrm>
            <a:off x="3652712" y="1827197"/>
            <a:ext cx="1716488" cy="61014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ZNANOST, SISTEMI in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TE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HNOLOGIJA</a:t>
            </a:r>
          </a:p>
        </p:txBody>
      </p:sp>
      <p:sp>
        <p:nvSpPr>
          <p:cNvPr id="11" name="Zaobljeni pravokotnik 14">
            <a:extLst>
              <a:ext uri="{FF2B5EF4-FFF2-40B4-BE49-F238E27FC236}">
                <a16:creationId xmlns:a16="http://schemas.microsoft.com/office/drawing/2014/main" id="{7387D6FA-1A3C-4F12-BE34-D4044E97C7CD}"/>
              </a:ext>
            </a:extLst>
          </p:cNvPr>
          <p:cNvSpPr/>
          <p:nvPr/>
        </p:nvSpPr>
        <p:spPr>
          <a:xfrm>
            <a:off x="6464241" y="1954877"/>
            <a:ext cx="2568515" cy="280469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Na kulturi temelječe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razvojno gospodarstvo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latin typeface="Calibri" pitchFamily="34" charset="0"/>
                <a:ea typeface="MS PGothic" pitchFamily="34" charset="-128"/>
              </a:rPr>
              <a:t>Kultura kot ena od štirih dimenzij TR.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1600" b="1" dirty="0">
                <a:latin typeface="Calibri" pitchFamily="34" charset="0"/>
                <a:ea typeface="MS PGothic" pitchFamily="34" charset="-128"/>
              </a:rPr>
              <a:t>   </a:t>
            </a:r>
            <a:r>
              <a:rPr lang="sl-SI" altLang="sl-SI" sz="1600" b="1" dirty="0" err="1">
                <a:latin typeface="Calibri" pitchFamily="34" charset="0"/>
                <a:ea typeface="MS PGothic" pitchFamily="34" charset="-128"/>
              </a:rPr>
              <a:t>Eko</a:t>
            </a:r>
            <a:r>
              <a:rPr lang="sl-SI" altLang="sl-SI" sz="1600" b="1" dirty="0">
                <a:latin typeface="Calibri" pitchFamily="34" charset="0"/>
                <a:ea typeface="MS PGothic" pitchFamily="34" charset="-128"/>
              </a:rPr>
              <a:t>-dizajn. </a:t>
            </a:r>
            <a:r>
              <a:rPr lang="sl-SI" sz="1600" b="1" dirty="0">
                <a:latin typeface="Calibri" pitchFamily="34" charset="0"/>
                <a:ea typeface="MS PGothic" pitchFamily="34" charset="-128"/>
              </a:rPr>
              <a:t>Kulturna dediščina. Trajnostni turizem, zelene destinacije in ponudniki. Sodelovanje z drugimi (regije, kulture…). Medkulturni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sz="1600" b="1" dirty="0">
                <a:latin typeface="Calibri" pitchFamily="34" charset="0"/>
                <a:ea typeface="MS PGothic" pitchFamily="34" charset="-128"/>
              </a:rPr>
              <a:t>          dialog. </a:t>
            </a:r>
            <a:r>
              <a:rPr lang="sl-SI" sz="1600" b="1" dirty="0" err="1">
                <a:latin typeface="Calibri" pitchFamily="34" charset="0"/>
                <a:ea typeface="MS PGothic" pitchFamily="34" charset="-128"/>
              </a:rPr>
              <a:t>Geokultura</a:t>
            </a:r>
            <a:r>
              <a:rPr lang="sl-SI" sz="1600" b="1" dirty="0">
                <a:latin typeface="Calibri" pitchFamily="34" charset="0"/>
                <a:ea typeface="MS PGothic" pitchFamily="34" charset="-128"/>
              </a:rPr>
              <a:t>. …</a:t>
            </a:r>
          </a:p>
        </p:txBody>
      </p:sp>
      <p:sp>
        <p:nvSpPr>
          <p:cNvPr id="12" name="Abgerundetes Rechteck 25">
            <a:extLst>
              <a:ext uri="{FF2B5EF4-FFF2-40B4-BE49-F238E27FC236}">
                <a16:creationId xmlns:a16="http://schemas.microsoft.com/office/drawing/2014/main" id="{EA998DF0-0BEC-4B65-B799-360322D5680F}"/>
              </a:ext>
            </a:extLst>
          </p:cNvPr>
          <p:cNvSpPr/>
          <p:nvPr/>
        </p:nvSpPr>
        <p:spPr>
          <a:xfrm>
            <a:off x="5531230" y="3141475"/>
            <a:ext cx="1078635" cy="64756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KULTURA </a:t>
            </a:r>
            <a:r>
              <a:rPr lang="sl-SI" altLang="sl-SI" sz="1200" b="1" dirty="0">
                <a:solidFill>
                  <a:srgbClr val="333333"/>
                </a:solidFill>
              </a:rPr>
              <a:t>in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OZAVEŠČENOST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rgbClr val="333333"/>
                </a:solidFill>
              </a:rPr>
              <a:t>/ DUHOVNOST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sp>
        <p:nvSpPr>
          <p:cNvPr id="13" name="Zaobljeni pravokotnik 21">
            <a:extLst>
              <a:ext uri="{FF2B5EF4-FFF2-40B4-BE49-F238E27FC236}">
                <a16:creationId xmlns:a16="http://schemas.microsoft.com/office/drawing/2014/main" id="{7D5FD736-E290-4815-B906-71F58A9530ED}"/>
              </a:ext>
            </a:extLst>
          </p:cNvPr>
          <p:cNvSpPr/>
          <p:nvPr/>
        </p:nvSpPr>
        <p:spPr>
          <a:xfrm>
            <a:off x="2228851" y="4643743"/>
            <a:ext cx="5079454" cy="20329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99FF66"/>
          </a:solidFill>
          <a:ln w="12701" cap="flat">
            <a:solidFill>
              <a:srgbClr val="8497B0"/>
            </a:solidFill>
            <a:prstDash val="solid"/>
            <a:miter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eaLnBrk="1" hangingPunct="1">
              <a:defRPr/>
            </a:pPr>
            <a:r>
              <a:rPr lang="sl-SI" altLang="sl-SI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skupnosti temelječa samozadostnost</a:t>
            </a:r>
          </a:p>
          <a:p>
            <a:pPr algn="ctr" eaLnBrk="1" hangingPunct="1">
              <a:defRPr/>
            </a:pPr>
            <a:endParaRPr lang="sl-SI" altLang="sl-SI" sz="500" b="1" dirty="0">
              <a:solidFill>
                <a:srgbClr val="002060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sl-SI" sz="1600" b="1" dirty="0">
                <a:latin typeface="Calibri" charset="0"/>
              </a:rPr>
              <a:t>Bogastvo in lepote narave: npr. Natura 2000, parki, gore, vode, gozdovi … Ekološko kmetijstvo, </a:t>
            </a:r>
            <a:r>
              <a:rPr lang="sl-SI" sz="1600" b="1" dirty="0" err="1">
                <a:latin typeface="Calibri" charset="0"/>
              </a:rPr>
              <a:t>permakultura</a:t>
            </a:r>
            <a:r>
              <a:rPr lang="sl-SI" sz="1600" b="1" dirty="0">
                <a:latin typeface="Calibri" charset="0"/>
              </a:rPr>
              <a:t>, </a:t>
            </a:r>
            <a:r>
              <a:rPr lang="sl-SI" sz="1600" b="1" dirty="0" err="1">
                <a:latin typeface="Calibri" charset="0"/>
              </a:rPr>
              <a:t>biodinamika</a:t>
            </a:r>
            <a:r>
              <a:rPr lang="sl-SI" sz="1600" b="1" dirty="0">
                <a:latin typeface="Calibri" charset="0"/>
              </a:rPr>
              <a:t>, ekološke kmetije. Glive. Bioenergija. Zeleno, </a:t>
            </a:r>
            <a:r>
              <a:rPr lang="sl-SI" sz="1600" b="1" dirty="0" err="1">
                <a:latin typeface="Calibri" charset="0"/>
              </a:rPr>
              <a:t>eko</a:t>
            </a:r>
            <a:r>
              <a:rPr lang="sl-SI" sz="1600" b="1" dirty="0">
                <a:latin typeface="Calibri" charset="0"/>
              </a:rPr>
              <a:t> in obnovljivo. Lokalna hrana, energija in skupnost. Skupnostno upravljanje z življenjskimi viri. Agrarne skupnosti. </a:t>
            </a:r>
            <a:r>
              <a:rPr lang="sl-SI" sz="1600" b="1" dirty="0">
                <a:latin typeface="Calibri" pitchFamily="34" charset="0"/>
                <a:ea typeface="MS PGothic" pitchFamily="34" charset="-128"/>
              </a:rPr>
              <a:t>Trajnostna mesta. </a:t>
            </a:r>
            <a:r>
              <a:rPr lang="sl-SI" sz="1600" b="1" dirty="0">
                <a:latin typeface="Calibri" charset="0"/>
              </a:rPr>
              <a:t>Medgeneracijsko učenje. Študijski krožki. DOLB … </a:t>
            </a:r>
            <a:endParaRPr lang="sl-SI" altLang="sl-SI" sz="1400" dirty="0">
              <a:latin typeface="Calibri" charset="0"/>
            </a:endParaRPr>
          </a:p>
        </p:txBody>
      </p:sp>
      <p:sp>
        <p:nvSpPr>
          <p:cNvPr id="14" name="Abgerundetes Rechteck 24">
            <a:extLst>
              <a:ext uri="{FF2B5EF4-FFF2-40B4-BE49-F238E27FC236}">
                <a16:creationId xmlns:a16="http://schemas.microsoft.com/office/drawing/2014/main" id="{0CC1591A-AFE8-484A-B5BD-817701BA2479}"/>
              </a:ext>
            </a:extLst>
          </p:cNvPr>
          <p:cNvSpPr/>
          <p:nvPr/>
        </p:nvSpPr>
        <p:spPr>
          <a:xfrm>
            <a:off x="3851920" y="4258928"/>
            <a:ext cx="1606940" cy="43219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NA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RAVA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in</a:t>
            </a:r>
            <a:r>
              <a:rPr lang="de-DE" altLang="sl-SI" sz="1200" b="1" dirty="0">
                <a:solidFill>
                  <a:srgbClr val="333333"/>
                </a:solidFill>
                <a:latin typeface="+mn-lt"/>
              </a:rPr>
              <a:t> </a:t>
            </a:r>
            <a:r>
              <a:rPr lang="sl-SI" altLang="sl-SI" sz="1200" b="1" dirty="0">
                <a:solidFill>
                  <a:srgbClr val="333333"/>
                </a:solidFill>
                <a:latin typeface="+mn-lt"/>
              </a:rPr>
              <a:t>SKUPNOST</a:t>
            </a:r>
          </a:p>
        </p:txBody>
      </p:sp>
      <p:sp>
        <p:nvSpPr>
          <p:cNvPr id="15" name="Abgerundetes Rechteck 25">
            <a:extLst>
              <a:ext uri="{FF2B5EF4-FFF2-40B4-BE49-F238E27FC236}">
                <a16:creationId xmlns:a16="http://schemas.microsoft.com/office/drawing/2014/main" id="{DF5EBAF1-E2F2-4B36-B6B4-4F1148BFACE5}"/>
              </a:ext>
            </a:extLst>
          </p:cNvPr>
          <p:cNvSpPr/>
          <p:nvPr/>
        </p:nvSpPr>
        <p:spPr>
          <a:xfrm>
            <a:off x="3803226" y="2579530"/>
            <a:ext cx="1530459" cy="49037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90"/>
          </a:solidFill>
          <a:ln w="25402" cap="flat">
            <a:solidFill>
              <a:srgbClr val="FFCC00"/>
            </a:solidFill>
            <a:prstDash val="solid"/>
            <a:round/>
          </a:ln>
        </p:spPr>
        <p:txBody>
          <a:bodyPr vert="horz" wrap="square" lIns="0" tIns="34290" rIns="0" bIns="34290" anchor="ctr" anchorCtr="1" compatLnSpc="1">
            <a:no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200" b="1" dirty="0">
                <a:solidFill>
                  <a:srgbClr val="FFFFFF"/>
                </a:solidFill>
                <a:latin typeface="Calibri"/>
                <a:cs typeface="Arial"/>
              </a:rPr>
              <a:t>         </a:t>
            </a:r>
            <a:r>
              <a:rPr lang="sl-SI" sz="1400" b="1" dirty="0">
                <a:solidFill>
                  <a:srgbClr val="FFFFFF"/>
                </a:solidFill>
                <a:latin typeface="Calibri"/>
                <a:cs typeface="Arial"/>
              </a:rPr>
              <a:t>Pametna </a:t>
            </a:r>
            <a:r>
              <a:rPr lang="sl-SI" sz="16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 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4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            i</a:t>
            </a:r>
            <a:r>
              <a:rPr lang="en-GB" sz="1400" b="1" dirty="0" err="1">
                <a:solidFill>
                  <a:srgbClr val="FFFFFF"/>
                </a:solidFill>
                <a:latin typeface="Calibri" pitchFamily="34"/>
                <a:cs typeface="Calibri" pitchFamily="34"/>
              </a:rPr>
              <a:t>ntegra</a:t>
            </a:r>
            <a:r>
              <a:rPr lang="sl-SI" sz="1400" b="1" dirty="0" err="1">
                <a:solidFill>
                  <a:srgbClr val="FFFFFF"/>
                </a:solidFill>
                <a:latin typeface="Calibri" pitchFamily="34"/>
                <a:cs typeface="Calibri" pitchFamily="34"/>
              </a:rPr>
              <a:t>cija</a:t>
            </a:r>
            <a:endParaRPr lang="en-GB" sz="1400" b="1" dirty="0">
              <a:solidFill>
                <a:srgbClr val="FFFFFF"/>
              </a:solidFill>
              <a:latin typeface="Calibri" pitchFamily="34"/>
              <a:cs typeface="Calibri" pitchFamily="34"/>
            </a:endParaRPr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54112A98-0D8D-41BF-B303-095773E752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0707" y="2729038"/>
            <a:ext cx="343887" cy="239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3395FA53-9492-4F3C-8B43-5D60D16C72CB}"/>
              </a:ext>
            </a:extLst>
          </p:cNvPr>
          <p:cNvSpPr/>
          <p:nvPr/>
        </p:nvSpPr>
        <p:spPr>
          <a:xfrm>
            <a:off x="156505" y="142431"/>
            <a:ext cx="1685600" cy="158184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00"/>
          </a:solidFill>
          <a:ln w="34920" cap="flat">
            <a:solidFill>
              <a:srgbClr val="8497B0"/>
            </a:solidFill>
            <a:prstDash val="solid"/>
            <a:round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1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SLOVENIJA</a:t>
            </a:r>
            <a:r>
              <a:rPr lang="sl-SI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sl-SI" sz="20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INTEGRAL</a:t>
            </a:r>
            <a:r>
              <a:rPr lang="sl-SI" altLang="sl-SI" sz="20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GB" altLang="sl-SI" sz="20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l-SI" altLang="sl-SI" sz="2000" b="1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ZELENI </a:t>
            </a:r>
            <a:r>
              <a:rPr lang="sl-SI" altLang="sl-SI" sz="20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POTI: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POTENCIALI</a:t>
            </a:r>
            <a:endParaRPr lang="sl-SI" altLang="sl-SI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7971E33-97A2-43BC-B184-8FF8837A93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60357" y="1802555"/>
            <a:ext cx="843224" cy="7811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Slika 23">
            <a:extLst>
              <a:ext uri="{FF2B5EF4-FFF2-40B4-BE49-F238E27FC236}">
                <a16:creationId xmlns:a16="http://schemas.microsoft.com/office/drawing/2014/main" id="{4915E256-F1B1-4982-A848-085A803C9E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17" t="6666"/>
          <a:stretch>
            <a:fillRect/>
          </a:stretch>
        </p:blipFill>
        <p:spPr>
          <a:xfrm>
            <a:off x="5654385" y="1685615"/>
            <a:ext cx="778705" cy="7627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Slika 12">
            <a:extLst>
              <a:ext uri="{FF2B5EF4-FFF2-40B4-BE49-F238E27FC236}">
                <a16:creationId xmlns:a16="http://schemas.microsoft.com/office/drawing/2014/main" id="{C979338C-BCCA-46D6-8865-4C3917F1AB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283" t="1775" r="21288" b="6601"/>
          <a:stretch>
            <a:fillRect/>
          </a:stretch>
        </p:blipFill>
        <p:spPr>
          <a:xfrm>
            <a:off x="306339" y="5824746"/>
            <a:ext cx="838224" cy="795710"/>
          </a:xfrm>
          <a:prstGeom prst="rect">
            <a:avLst/>
          </a:prstGeom>
          <a:noFill/>
          <a:ln w="57150" cap="flat">
            <a:solidFill>
              <a:srgbClr val="006600"/>
            </a:solidFill>
            <a:prstDash val="solid"/>
            <a:miter/>
          </a:ln>
        </p:spPr>
      </p:pic>
      <p:sp>
        <p:nvSpPr>
          <p:cNvPr id="24" name="PoljeZBesedilom 12">
            <a:extLst>
              <a:ext uri="{FF2B5EF4-FFF2-40B4-BE49-F238E27FC236}">
                <a16:creationId xmlns:a16="http://schemas.microsoft.com/office/drawing/2014/main" id="{4AABE0AC-EB9B-4E3D-AC02-9490231EF3BB}"/>
              </a:ext>
            </a:extLst>
          </p:cNvPr>
          <p:cNvSpPr txBox="1"/>
          <p:nvPr/>
        </p:nvSpPr>
        <p:spPr>
          <a:xfrm>
            <a:off x="7452320" y="5757089"/>
            <a:ext cx="1491677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Dr. Darja Piciga, </a:t>
            </a:r>
          </a:p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junij – </a:t>
            </a:r>
          </a:p>
          <a:p>
            <a:pPr algn="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sl-SI" altLang="sl-SI" sz="1400" b="1" dirty="0"/>
              <a:t>december 2021</a:t>
            </a:r>
          </a:p>
        </p:txBody>
      </p:sp>
      <p:pic>
        <p:nvPicPr>
          <p:cNvPr id="28" name="Picture 23">
            <a:extLst>
              <a:ext uri="{FF2B5EF4-FFF2-40B4-BE49-F238E27FC236}">
                <a16:creationId xmlns:a16="http://schemas.microsoft.com/office/drawing/2014/main" id="{7B85E874-4E43-4266-B70A-F359A88480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48788" y="147236"/>
            <a:ext cx="792000" cy="396000"/>
          </a:xfrm>
          <a:prstGeom prst="rect">
            <a:avLst/>
          </a:prstGeom>
          <a:noFill/>
          <a:ln w="9528" cap="flat">
            <a:solidFill>
              <a:srgbClr val="BFBFBF"/>
            </a:solidFill>
            <a:prstDash val="solid"/>
            <a:miter/>
          </a:ln>
        </p:spPr>
      </p:pic>
      <p:sp>
        <p:nvSpPr>
          <p:cNvPr id="19" name="Pravokotnik 18">
            <a:extLst>
              <a:ext uri="{FF2B5EF4-FFF2-40B4-BE49-F238E27FC236}">
                <a16:creationId xmlns:a16="http://schemas.microsoft.com/office/drawing/2014/main" id="{3627FADD-59DC-418C-BB98-AAA4F9AEA62B}"/>
              </a:ext>
            </a:extLst>
          </p:cNvPr>
          <p:cNvSpPr/>
          <p:nvPr/>
        </p:nvSpPr>
        <p:spPr>
          <a:xfrm>
            <a:off x="6433090" y="259228"/>
            <a:ext cx="1561464" cy="419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Kombinacija </a:t>
            </a:r>
            <a:r>
              <a:rPr lang="sl-SI" sz="105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politik</a:t>
            </a: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za sistemske spremembe</a:t>
            </a:r>
            <a:endParaRPr lang="en-GB" sz="1100" b="1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Grafika 7">
            <a:extLst>
              <a:ext uri="{FF2B5EF4-FFF2-40B4-BE49-F238E27FC236}">
                <a16:creationId xmlns:a16="http://schemas.microsoft.com/office/drawing/2014/main" id="{F37277A1-59B5-44AA-9AEF-014F3C7DB0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0952"/>
          <a:stretch/>
        </p:blipFill>
        <p:spPr>
          <a:xfrm>
            <a:off x="6496175" y="636835"/>
            <a:ext cx="1940983" cy="129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3">
            <a:extLst>
              <a:ext uri="{FF2B5EF4-FFF2-40B4-BE49-F238E27FC236}">
                <a16:creationId xmlns:a16="http://schemas.microsoft.com/office/drawing/2014/main" id="{2156E4FE-3372-40E6-F734-04A693568217}"/>
              </a:ext>
            </a:extLst>
          </p:cNvPr>
          <p:cNvSpPr/>
          <p:nvPr/>
        </p:nvSpPr>
        <p:spPr>
          <a:xfrm>
            <a:off x="7433070" y="5568551"/>
            <a:ext cx="496492" cy="365525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1">
              <a:solidFill>
                <a:srgbClr val="44546A"/>
              </a:solidFill>
              <a:latin typeface="Republika" pitchFamily="2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2895E40-20D4-29E9-1327-2B0BA213C179}"/>
              </a:ext>
            </a:extLst>
          </p:cNvPr>
          <p:cNvSpPr/>
          <p:nvPr/>
        </p:nvSpPr>
        <p:spPr>
          <a:xfrm>
            <a:off x="1076082" y="146115"/>
            <a:ext cx="7672382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1" dirty="0">
                <a:solidFill>
                  <a:srgbClr val="002060"/>
                </a:solidFill>
                <a:latin typeface="Calibri" pitchFamily="34"/>
              </a:rPr>
              <a:t>»</a:t>
            </a:r>
            <a:r>
              <a:rPr lang="pl-PL" sz="2400" b="1" i="1" dirty="0">
                <a:solidFill>
                  <a:srgbClr val="002060"/>
                </a:solidFill>
                <a:latin typeface="Calibri" pitchFamily="34"/>
              </a:rPr>
              <a:t>Nič ni tako praktično kot dobra teorija.</a:t>
            </a:r>
            <a:r>
              <a:rPr lang="en-GB" sz="2400" b="1" i="1" dirty="0">
                <a:solidFill>
                  <a:srgbClr val="002060"/>
                </a:solidFill>
                <a:latin typeface="Calibri" pitchFamily="34"/>
              </a:rPr>
              <a:t>«</a:t>
            </a:r>
            <a:r>
              <a:rPr lang="sl-SI" sz="2400" b="1" i="1" dirty="0">
                <a:solidFill>
                  <a:srgbClr val="002060"/>
                </a:solidFill>
                <a:latin typeface="Calibri" pitchFamily="34"/>
              </a:rPr>
              <a:t>  </a:t>
            </a:r>
            <a:r>
              <a:rPr lang="sl-SI" sz="2000" b="1" dirty="0">
                <a:solidFill>
                  <a:srgbClr val="002060"/>
                </a:solidFill>
                <a:latin typeface="Calibri" pitchFamily="34"/>
              </a:rPr>
              <a:t>(Kurt </a:t>
            </a:r>
            <a:r>
              <a:rPr lang="sl-SI" sz="2000" b="1" dirty="0" err="1">
                <a:solidFill>
                  <a:srgbClr val="002060"/>
                </a:solidFill>
                <a:latin typeface="Calibri" pitchFamily="34"/>
              </a:rPr>
              <a:t>Lewin</a:t>
            </a:r>
            <a:r>
              <a:rPr lang="sl-SI" sz="2000" b="1" dirty="0">
                <a:solidFill>
                  <a:srgbClr val="002060"/>
                </a:solidFill>
                <a:latin typeface="Calibri" pitchFamily="34"/>
              </a:rPr>
              <a:t>)</a:t>
            </a:r>
            <a:endParaRPr lang="sl-SI" sz="2400" b="1" dirty="0">
              <a:solidFill>
                <a:srgbClr val="002060"/>
              </a:solidFill>
              <a:latin typeface="Calibri" pitchFamily="34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2C004DD-A4E0-DC85-47A5-AFC0C133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84" y="1810928"/>
            <a:ext cx="1383549" cy="1842285"/>
          </a:xfrm>
          <a:prstGeom prst="rect">
            <a:avLst/>
          </a:prstGeom>
          <a:noFill/>
          <a:ln w="9528" cap="flat">
            <a:solidFill>
              <a:srgbClr val="7F7F7F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6C104BF-E788-119A-2E8F-E4A6A9A9D6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82288" y="3797669"/>
            <a:ext cx="936000" cy="13558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9" descr="Integral Economics_Frontcover PPC.pdf">
            <a:extLst>
              <a:ext uri="{FF2B5EF4-FFF2-40B4-BE49-F238E27FC236}">
                <a16:creationId xmlns:a16="http://schemas.microsoft.com/office/drawing/2014/main" id="{FDC9229B-B675-672C-76A5-E57068C3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2288" y="5232076"/>
            <a:ext cx="956366" cy="140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Pravokotnik 15">
            <a:extLst>
              <a:ext uri="{FF2B5EF4-FFF2-40B4-BE49-F238E27FC236}">
                <a16:creationId xmlns:a16="http://schemas.microsoft.com/office/drawing/2014/main" id="{2A29177F-4B71-8587-6267-BDA49C629879}"/>
              </a:ext>
            </a:extLst>
          </p:cNvPr>
          <p:cNvSpPr/>
          <p:nvPr/>
        </p:nvSpPr>
        <p:spPr>
          <a:xfrm>
            <a:off x="80346" y="3143096"/>
            <a:ext cx="4501120" cy="31547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>
                <a:solidFill>
                  <a:srgbClr val="000000"/>
                </a:solidFill>
                <a:latin typeface="Calibri"/>
              </a:rPr>
              <a:t>Pristop Integralni svetovi in integralna ekonomija</a:t>
            </a:r>
            <a:endParaRPr lang="sl-SI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123B0AEC-7887-813C-B8F4-42403AC4FD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77653" y="1265380"/>
            <a:ext cx="775962" cy="77596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4998"/>
              </a:srgbClr>
            </a:outerShdw>
          </a:effectLst>
        </p:spPr>
      </p:pic>
      <p:sp>
        <p:nvSpPr>
          <p:cNvPr id="14" name="Ograda vsebine 2">
            <a:extLst>
              <a:ext uri="{FF2B5EF4-FFF2-40B4-BE49-F238E27FC236}">
                <a16:creationId xmlns:a16="http://schemas.microsoft.com/office/drawing/2014/main" id="{A0A01B8E-6C86-C955-AACB-C26A5BF0310E}"/>
              </a:ext>
            </a:extLst>
          </p:cNvPr>
          <p:cNvSpPr txBox="1"/>
          <p:nvPr/>
        </p:nvSpPr>
        <p:spPr>
          <a:xfrm>
            <a:off x="1700168" y="1586309"/>
            <a:ext cx="1709741" cy="551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marL="257175" indent="-257175"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 err="1">
                <a:solidFill>
                  <a:srgbClr val="333333"/>
                </a:solidFill>
                <a:latin typeface="Calibri" pitchFamily="34"/>
                <a:cs typeface="Arial" pitchFamily="34"/>
              </a:rPr>
              <a:t>Prof</a:t>
            </a:r>
            <a:r>
              <a:rPr lang="sl-SI" sz="1600" b="1" dirty="0">
                <a:solidFill>
                  <a:srgbClr val="333333"/>
                </a:solidFill>
                <a:latin typeface="Calibri" pitchFamily="34"/>
                <a:cs typeface="Arial" pitchFamily="34"/>
              </a:rPr>
              <a:t> .Alexander Schieffer</a:t>
            </a:r>
            <a:endParaRPr lang="sl-SI" sz="1400" b="1" dirty="0">
              <a:solidFill>
                <a:srgbClr val="333333"/>
              </a:solidFill>
              <a:latin typeface="Calibri" pitchFamily="34"/>
              <a:cs typeface="Arial" pitchFamily="34"/>
            </a:endParaRPr>
          </a:p>
        </p:txBody>
      </p:sp>
      <p:sp>
        <p:nvSpPr>
          <p:cNvPr id="15" name="Ograda vsebine 2">
            <a:extLst>
              <a:ext uri="{FF2B5EF4-FFF2-40B4-BE49-F238E27FC236}">
                <a16:creationId xmlns:a16="http://schemas.microsoft.com/office/drawing/2014/main" id="{0FBE4FF2-904E-FF89-4DF9-51CD13AE3F67}"/>
              </a:ext>
            </a:extLst>
          </p:cNvPr>
          <p:cNvSpPr txBox="1"/>
          <p:nvPr/>
        </p:nvSpPr>
        <p:spPr>
          <a:xfrm>
            <a:off x="1218146" y="1170698"/>
            <a:ext cx="1933364" cy="6500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257175" indent="-257175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>
                <a:solidFill>
                  <a:srgbClr val="333333"/>
                </a:solidFill>
                <a:latin typeface="Calibri" pitchFamily="34"/>
                <a:cs typeface="Arial" pitchFamily="34"/>
              </a:rPr>
              <a:t>Prof. </a:t>
            </a:r>
            <a:r>
              <a:rPr lang="sl-SI" sz="1600" b="1" dirty="0" err="1">
                <a:solidFill>
                  <a:srgbClr val="333333"/>
                </a:solidFill>
                <a:latin typeface="Calibri" pitchFamily="34"/>
                <a:cs typeface="Arial" pitchFamily="34"/>
              </a:rPr>
              <a:t>Ronnie</a:t>
            </a:r>
            <a:r>
              <a:rPr lang="sl-SI" sz="1600" b="1" dirty="0">
                <a:solidFill>
                  <a:srgbClr val="333333"/>
                </a:solidFill>
                <a:latin typeface="Calibri" pitchFamily="34"/>
                <a:cs typeface="Arial" pitchFamily="34"/>
              </a:rPr>
              <a:t> Lessem</a:t>
            </a:r>
            <a:endParaRPr lang="sl-SI" sz="1400" b="1" dirty="0">
              <a:solidFill>
                <a:srgbClr val="333333"/>
              </a:solidFill>
              <a:latin typeface="Calibri" pitchFamily="34"/>
              <a:cs typeface="Arial" pitchFamily="34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508183E3-20D3-5AD0-4126-6942292096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2726" y="1170698"/>
            <a:ext cx="711990" cy="72033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4998"/>
              </a:srgbClr>
            </a:outerShdw>
          </a:effectLst>
        </p:spPr>
      </p:pic>
      <p:sp>
        <p:nvSpPr>
          <p:cNvPr id="17" name="Pravokotnik 1">
            <a:extLst>
              <a:ext uri="{FF2B5EF4-FFF2-40B4-BE49-F238E27FC236}">
                <a16:creationId xmlns:a16="http://schemas.microsoft.com/office/drawing/2014/main" id="{6955713C-738D-8A59-F4A3-EA796856771D}"/>
              </a:ext>
            </a:extLst>
          </p:cNvPr>
          <p:cNvSpPr/>
          <p:nvPr/>
        </p:nvSpPr>
        <p:spPr>
          <a:xfrm>
            <a:off x="5858399" y="2609956"/>
            <a:ext cx="1268617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>
                <a:solidFill>
                  <a:srgbClr val="000000"/>
                </a:solidFill>
                <a:latin typeface="Calibri" pitchFamily="34"/>
              </a:rPr>
              <a:t>Junij 2016 : </a:t>
            </a:r>
            <a:endParaRPr lang="sl-SI" dirty="0">
              <a:solidFill>
                <a:srgbClr val="000000"/>
              </a:solidFill>
              <a:latin typeface="Calibri" pitchFamily="34"/>
            </a:endParaRPr>
          </a:p>
        </p:txBody>
      </p:sp>
      <p:sp>
        <p:nvSpPr>
          <p:cNvPr id="18" name="Pravokotnik 3">
            <a:extLst>
              <a:ext uri="{FF2B5EF4-FFF2-40B4-BE49-F238E27FC236}">
                <a16:creationId xmlns:a16="http://schemas.microsoft.com/office/drawing/2014/main" id="{BAFEF173-0501-7553-D6A5-9FF30BF133D2}"/>
              </a:ext>
            </a:extLst>
          </p:cNvPr>
          <p:cNvSpPr/>
          <p:nvPr/>
        </p:nvSpPr>
        <p:spPr>
          <a:xfrm>
            <a:off x="1683009" y="2328115"/>
            <a:ext cx="3148939" cy="807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>
                <a:solidFill>
                  <a:srgbClr val="000000"/>
                </a:solidFill>
                <a:latin typeface="Calibri" pitchFamily="34"/>
              </a:rPr>
              <a:t>Center za integralni razvoj Trans4m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u="sng" dirty="0">
                <a:solidFill>
                  <a:srgbClr val="000000"/>
                </a:solidFill>
                <a:latin typeface="Calibri" pitchFamily="34"/>
                <a:hlinkClick r:id="rId8"/>
              </a:rPr>
              <a:t>http://www.trans-4-m.com/</a:t>
            </a:r>
            <a:r>
              <a:rPr lang="sl-SI" sz="1600" dirty="0">
                <a:solidFill>
                  <a:srgbClr val="000000"/>
                </a:solidFill>
                <a:latin typeface="Calibri" pitchFamily="34"/>
              </a:rPr>
              <a:t> </a:t>
            </a:r>
            <a:endParaRPr lang="sl-SI" sz="1600" b="1" dirty="0">
              <a:solidFill>
                <a:srgbClr val="000000"/>
              </a:solidFill>
              <a:latin typeface="Calibri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dirty="0">
              <a:solidFill>
                <a:srgbClr val="000000"/>
              </a:solidFill>
              <a:latin typeface="Calibri" pitchFamily="34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E7BBF43-795D-D286-6AAE-02FEB304AD8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26794" y="2376402"/>
            <a:ext cx="782703" cy="4948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Slika 21">
            <a:extLst>
              <a:ext uri="{FF2B5EF4-FFF2-40B4-BE49-F238E27FC236}">
                <a16:creationId xmlns:a16="http://schemas.microsoft.com/office/drawing/2014/main" id="{E488B2C0-604D-8E22-951E-DB9C5B7CE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31948" y="744995"/>
            <a:ext cx="1512168" cy="594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Pravokotnik 22">
            <a:extLst>
              <a:ext uri="{FF2B5EF4-FFF2-40B4-BE49-F238E27FC236}">
                <a16:creationId xmlns:a16="http://schemas.microsoft.com/office/drawing/2014/main" id="{308371B0-5BA2-C47A-57D3-090B0B7090F0}"/>
              </a:ext>
            </a:extLst>
          </p:cNvPr>
          <p:cNvSpPr/>
          <p:nvPr/>
        </p:nvSpPr>
        <p:spPr>
          <a:xfrm>
            <a:off x="4562536" y="1378316"/>
            <a:ext cx="3860345" cy="684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b="1" dirty="0">
                <a:solidFill>
                  <a:srgbClr val="000000"/>
                </a:solidFill>
                <a:latin typeface="Calibri" pitchFamily="34"/>
              </a:rPr>
              <a:t>Originalni slovenski prispevek v kontekstu EU: </a:t>
            </a:r>
            <a:endParaRPr lang="sl-SI" sz="2000" dirty="0">
              <a:solidFill>
                <a:srgbClr val="000000"/>
              </a:solidFill>
              <a:latin typeface="Calibri" pitchFamily="34"/>
            </a:endParaRPr>
          </a:p>
        </p:txBody>
      </p:sp>
      <p:sp>
        <p:nvSpPr>
          <p:cNvPr id="22" name="Pravokotnik 23">
            <a:extLst>
              <a:ext uri="{FF2B5EF4-FFF2-40B4-BE49-F238E27FC236}">
                <a16:creationId xmlns:a16="http://schemas.microsoft.com/office/drawing/2014/main" id="{57212EDB-3733-823A-691E-8031D18DB8A9}"/>
              </a:ext>
            </a:extLst>
          </p:cNvPr>
          <p:cNvSpPr/>
          <p:nvPr/>
        </p:nvSpPr>
        <p:spPr>
          <a:xfrm>
            <a:off x="5148064" y="3686440"/>
            <a:ext cx="3696025" cy="15158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>
                <a:solidFill>
                  <a:srgbClr val="000000"/>
                </a:solidFill>
                <a:latin typeface="Calibri" pitchFamily="34"/>
              </a:rPr>
              <a:t>V slovenščini, 2018: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1" dirty="0">
                <a:solidFill>
                  <a:srgbClr val="000000"/>
                </a:solidFill>
                <a:latin typeface="Calibri" pitchFamily="34"/>
              </a:rPr>
              <a:t>Integralna serija: S pametno integracijo do trajnostnega razvoja 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1" dirty="0">
                <a:solidFill>
                  <a:srgbClr val="000000"/>
                </a:solidFill>
                <a:latin typeface="Calibri" pitchFamily="34"/>
              </a:rPr>
              <a:t>(100 nadaljevanj)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dirty="0">
                <a:solidFill>
                  <a:srgbClr val="000000"/>
                </a:solidFill>
                <a:latin typeface="Calibri" pitchFamily="34"/>
              </a:rPr>
              <a:t> </a:t>
            </a:r>
            <a:r>
              <a:rPr lang="sl-SI" sz="1400" u="sng" dirty="0">
                <a:solidFill>
                  <a:srgbClr val="000000"/>
                </a:solidFill>
                <a:latin typeface="Calibri" pitchFamily="34"/>
                <a:hlinkClick r:id="rId11"/>
              </a:rPr>
              <a:t>http://integralna-zelena-slovenija.si/integralna-serija/</a:t>
            </a:r>
            <a:endParaRPr lang="sl-SI" sz="1400" u="sng" dirty="0">
              <a:solidFill>
                <a:srgbClr val="000000"/>
              </a:solidFill>
              <a:latin typeface="Calibri" pitchFamily="34"/>
            </a:endParaRPr>
          </a:p>
        </p:txBody>
      </p:sp>
      <p:pic>
        <p:nvPicPr>
          <p:cNvPr id="23" name="Grafika 3">
            <a:extLst>
              <a:ext uri="{FF2B5EF4-FFF2-40B4-BE49-F238E27FC236}">
                <a16:creationId xmlns:a16="http://schemas.microsoft.com/office/drawing/2014/main" id="{0B061826-8159-11EA-F939-29ED191E8E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0582" r="12434"/>
          <a:stretch/>
        </p:blipFill>
        <p:spPr bwMode="auto">
          <a:xfrm>
            <a:off x="107505" y="3811877"/>
            <a:ext cx="3588739" cy="2824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4A212AA9-D89D-1462-DCA6-9121E27F54A0}"/>
              </a:ext>
            </a:extLst>
          </p:cNvPr>
          <p:cNvSpPr/>
          <p:nvPr/>
        </p:nvSpPr>
        <p:spPr>
          <a:xfrm>
            <a:off x="5340470" y="5214212"/>
            <a:ext cx="3696025" cy="14850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dirty="0">
                <a:solidFill>
                  <a:srgbClr val="000000"/>
                </a:solidFill>
                <a:latin typeface="Calibri" pitchFamily="34"/>
              </a:rPr>
              <a:t>V angleščini, 2021: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i="1" kern="0" dirty="0">
                <a:solidFill>
                  <a:srgbClr val="000000"/>
                </a:solidFill>
                <a:latin typeface="Calibri" pitchFamily="34"/>
              </a:rPr>
              <a:t>3x30 </a:t>
            </a:r>
            <a:r>
              <a:rPr lang="sl-SI" sz="1600" b="1" i="1" kern="0" dirty="0" err="1">
                <a:solidFill>
                  <a:srgbClr val="000000"/>
                </a:solidFill>
                <a:latin typeface="Calibri" pitchFamily="34"/>
              </a:rPr>
              <a:t>Ideas</a:t>
            </a:r>
            <a:r>
              <a:rPr lang="sl-SI" sz="1600" b="1" i="1" kern="0" dirty="0">
                <a:solidFill>
                  <a:srgbClr val="000000"/>
                </a:solidFill>
                <a:latin typeface="Calibri" pitchFamily="34"/>
              </a:rPr>
              <a:t> </a:t>
            </a:r>
            <a:r>
              <a:rPr lang="sl-SI" sz="1600" b="1" i="1" kern="0" dirty="0" err="1">
                <a:solidFill>
                  <a:srgbClr val="000000"/>
                </a:solidFill>
                <a:latin typeface="Calibri" pitchFamily="34"/>
              </a:rPr>
              <a:t>from</a:t>
            </a:r>
            <a:r>
              <a:rPr lang="sl-SI" sz="1600" b="1" i="1" kern="0" dirty="0">
                <a:solidFill>
                  <a:srgbClr val="000000"/>
                </a:solidFill>
                <a:latin typeface="Calibri" pitchFamily="34"/>
              </a:rPr>
              <a:t> Integral </a:t>
            </a:r>
            <a:r>
              <a:rPr lang="sl-SI" sz="1600" b="1" i="1" kern="0" dirty="0" err="1">
                <a:solidFill>
                  <a:srgbClr val="000000"/>
                </a:solidFill>
                <a:latin typeface="Calibri" pitchFamily="34"/>
              </a:rPr>
              <a:t>Green</a:t>
            </a:r>
            <a:r>
              <a:rPr lang="sl-SI" sz="1600" b="1" i="1" kern="0" dirty="0">
                <a:solidFill>
                  <a:srgbClr val="000000"/>
                </a:solidFill>
                <a:latin typeface="Calibri" pitchFamily="34"/>
              </a:rPr>
              <a:t> </a:t>
            </a:r>
            <a:r>
              <a:rPr lang="sl-SI" sz="1600" b="1" i="1" kern="0" dirty="0" err="1">
                <a:solidFill>
                  <a:srgbClr val="000000"/>
                </a:solidFill>
                <a:latin typeface="Calibri" pitchFamily="34"/>
              </a:rPr>
              <a:t>Slovenia</a:t>
            </a:r>
            <a:endParaRPr lang="sl-SI" sz="1600" b="1" i="1" kern="0" dirty="0">
              <a:solidFill>
                <a:srgbClr val="000000"/>
              </a:solidFill>
              <a:latin typeface="Calibri" pitchFamily="34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1" kern="0" dirty="0">
                <a:solidFill>
                  <a:srgbClr val="000000"/>
                </a:solidFill>
                <a:latin typeface="Calibri" pitchFamily="34"/>
              </a:rPr>
              <a:t>90 objav na platformi Konference o prihodnosti Evrope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400" u="sng" dirty="0">
                <a:solidFill>
                  <a:srgbClr val="000000"/>
                </a:solidFill>
                <a:latin typeface="Calibri" pitchFamily="34"/>
                <a:hlinkClick r:id="rId14"/>
              </a:rPr>
              <a:t>http://integralna-zelena-slovenija.si/en/ig-europe/</a:t>
            </a:r>
            <a:r>
              <a:rPr lang="sl-SI" sz="1400" u="sng" dirty="0">
                <a:solidFill>
                  <a:srgbClr val="000000"/>
                </a:solidFill>
                <a:latin typeface="Calibri" pitchFamily="34"/>
              </a:rPr>
              <a:t> 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74F19B5F-49E3-AF93-6C50-E6C375C59A98}"/>
              </a:ext>
            </a:extLst>
          </p:cNvPr>
          <p:cNvSpPr txBox="1"/>
          <p:nvPr/>
        </p:nvSpPr>
        <p:spPr>
          <a:xfrm>
            <a:off x="7082281" y="782102"/>
            <a:ext cx="2201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15"/>
              </a:rPr>
              <a:t>http://integralna-zelena-slovenija.si/</a:t>
            </a: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564</Words>
  <Application>Microsoft Office PowerPoint</Application>
  <PresentationFormat>Diaprojekcija na zaslonu (4:3)</PresentationFormat>
  <Paragraphs>122</Paragraphs>
  <Slides>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Republika</vt:lpstr>
      <vt:lpstr>Times New Roman</vt:lpstr>
      <vt:lpstr>Officeova tema</vt:lpstr>
      <vt:lpstr>PowerPointova predstavitev</vt:lpstr>
      <vt:lpstr>PowerPointova predstavitev</vt:lpstr>
      <vt:lpstr>PowerPointova predstavitev</vt:lpstr>
    </vt:vector>
  </TitlesOfParts>
  <Company>MZIP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Darja.Piciga</dc:creator>
  <cp:lastModifiedBy>Darja Piciga</cp:lastModifiedBy>
  <cp:revision>91</cp:revision>
  <cp:lastPrinted>2022-10-10T21:10:02Z</cp:lastPrinted>
  <dcterms:created xsi:type="dcterms:W3CDTF">2018-09-02T15:47:00Z</dcterms:created>
  <dcterms:modified xsi:type="dcterms:W3CDTF">2022-10-10T21:12:53Z</dcterms:modified>
</cp:coreProperties>
</file>