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75" r:id="rId4"/>
    <p:sldId id="277" r:id="rId5"/>
    <p:sldId id="263" r:id="rId6"/>
    <p:sldId id="270" r:id="rId7"/>
    <p:sldId id="273" r:id="rId8"/>
    <p:sldId id="274" r:id="rId9"/>
    <p:sldId id="278" r:id="rId10"/>
  </p:sldIdLst>
  <p:sldSz cx="9144000" cy="6858000" type="screen4x3"/>
  <p:notesSz cx="6797675" cy="9926638"/>
  <p:embeddedFontLst>
    <p:embeddedFont>
      <p:font typeface="Republika" panose="020B0604020202020204" charset="-18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69231" autoAdjust="0"/>
  </p:normalViewPr>
  <p:slideViewPr>
    <p:cSldViewPr snapToGrid="0" snapToObjects="1">
      <p:cViewPr varScale="1">
        <p:scale>
          <a:sx n="36" d="100"/>
          <a:sy n="36" d="100"/>
        </p:scale>
        <p:origin x="-101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22F3D-12C5-4AC9-9B1D-150CF7B882A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B878B856-0947-4FE8-9833-1A51F2601563}">
      <dgm:prSet phldrT="[besedilo]" custT="1"/>
      <dgm:spPr>
        <a:xfrm>
          <a:off x="3362518" y="629"/>
          <a:ext cx="1926266" cy="1252073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SI_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ndustry</a:t>
          </a:r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4.0: 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factories</a:t>
          </a:r>
          <a:endParaRPr lang="sl-SI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15B5E94-DACF-4DA4-AED0-2BE0E90D8905}" type="parTrans" cxnId="{CD38B552-F9F0-4F09-974B-AF4FCA292D3F}">
      <dgm:prSet/>
      <dgm:spPr/>
      <dgm:t>
        <a:bodyPr/>
        <a:lstStyle/>
        <a:p>
          <a:endParaRPr lang="sl-SI"/>
        </a:p>
      </dgm:t>
    </dgm:pt>
    <dgm:pt modelId="{B1C1D9EB-5270-43B3-BE82-2F6CD4018847}" type="sibTrans" cxnId="{CD38B552-F9F0-4F09-974B-AF4FCA292D3F}">
      <dgm:prSet/>
      <dgm:spPr>
        <a:xfrm>
          <a:off x="1821511" y="626666"/>
          <a:ext cx="5008281" cy="5008281"/>
        </a:xfrm>
        <a:custGeom>
          <a:avLst/>
          <a:gdLst/>
          <a:ahLst/>
          <a:cxnLst/>
          <a:rect l="0" t="0" r="0" b="0"/>
          <a:pathLst>
            <a:path>
              <a:moveTo>
                <a:pt x="3480539" y="198199"/>
              </a:moveTo>
              <a:arcTo wR="2504140" hR="2504140" stAng="17576948" swAng="1964025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sl-SI"/>
        </a:p>
      </dgm:t>
    </dgm:pt>
    <dgm:pt modelId="{BCDEB8B8-244A-4B42-B6F7-1EC0F57A65EC}">
      <dgm:prSet phldrT="[besedilo]" custT="1"/>
      <dgm:spPr>
        <a:xfrm>
          <a:off x="5744097" y="1730948"/>
          <a:ext cx="1926266" cy="1252073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buildings</a:t>
          </a:r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sl-SI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homes</a:t>
          </a:r>
          <a:endParaRPr lang="sl-SI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021078A-60B9-43A0-A580-FCF68EB7063F}" type="parTrans" cxnId="{D5236FD4-C732-45BD-B40C-1087CE2E3F34}">
      <dgm:prSet/>
      <dgm:spPr/>
      <dgm:t>
        <a:bodyPr/>
        <a:lstStyle/>
        <a:p>
          <a:endParaRPr lang="sl-SI"/>
        </a:p>
      </dgm:t>
    </dgm:pt>
    <dgm:pt modelId="{AD9284AB-4F34-46E2-82F1-8BD0B2437FDD}" type="sibTrans" cxnId="{D5236FD4-C732-45BD-B40C-1087CE2E3F34}">
      <dgm:prSet/>
      <dgm:spPr>
        <a:xfrm>
          <a:off x="1821511" y="626666"/>
          <a:ext cx="5008281" cy="5008281"/>
        </a:xfrm>
        <a:custGeom>
          <a:avLst/>
          <a:gdLst/>
          <a:ahLst/>
          <a:cxnLst/>
          <a:rect l="0" t="0" r="0" b="0"/>
          <a:pathLst>
            <a:path>
              <a:moveTo>
                <a:pt x="5004812" y="2372375"/>
              </a:moveTo>
              <a:arcTo wR="2504140" hR="2504140" stAng="21419026" swAng="2198215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sl-SI"/>
        </a:p>
      </dgm:t>
    </dgm:pt>
    <dgm:pt modelId="{2D2FE4FD-DD78-40CE-A61E-31000D183833}">
      <dgm:prSet phldrT="[besedilo]"/>
      <dgm:spPr>
        <a:xfrm>
          <a:off x="1890621" y="4530663"/>
          <a:ext cx="1926266" cy="125207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use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resources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sl-SI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4DFA04-D384-45E0-87C2-2694CF972C46}" type="parTrans" cxnId="{BA8263D6-A788-46FD-8B6E-1643CA21358A}">
      <dgm:prSet/>
      <dgm:spPr/>
      <dgm:t>
        <a:bodyPr/>
        <a:lstStyle/>
        <a:p>
          <a:endParaRPr lang="sl-SI"/>
        </a:p>
      </dgm:t>
    </dgm:pt>
    <dgm:pt modelId="{8E009087-032A-4D41-9F87-84B1AAA87897}" type="sibTrans" cxnId="{BA8263D6-A788-46FD-8B6E-1643CA21358A}">
      <dgm:prSet/>
      <dgm:spPr>
        <a:xfrm>
          <a:off x="1821511" y="626666"/>
          <a:ext cx="5008281" cy="5008281"/>
        </a:xfrm>
        <a:custGeom>
          <a:avLst/>
          <a:gdLst/>
          <a:ahLst/>
          <a:cxnLst/>
          <a:rect l="0" t="0" r="0" b="0"/>
          <a:pathLst>
            <a:path>
              <a:moveTo>
                <a:pt x="418888" y="3890663"/>
              </a:moveTo>
              <a:arcTo wR="2504140" hR="2504140" stAng="8782759" swAng="219821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sl-SI"/>
        </a:p>
      </dgm:t>
    </dgm:pt>
    <dgm:pt modelId="{B2145A32-C1D9-4F1C-A21A-C2D734F1FDF8}">
      <dgm:prSet phldrT="[besedilo]" custT="1"/>
      <dgm:spPr>
        <a:xfrm>
          <a:off x="980939" y="1730948"/>
          <a:ext cx="1926266" cy="1252073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l-SI" sz="18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</a:t>
          </a:r>
          <a:endParaRPr lang="sl-SI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A83959-56C3-448F-B740-CE084BC9E116}" type="parTrans" cxnId="{6238F813-E934-4EE3-9D02-7666FD4FAB8A}">
      <dgm:prSet/>
      <dgm:spPr/>
      <dgm:t>
        <a:bodyPr/>
        <a:lstStyle/>
        <a:p>
          <a:endParaRPr lang="sl-SI"/>
        </a:p>
      </dgm:t>
    </dgm:pt>
    <dgm:pt modelId="{E0EB1D91-4AC0-4EB8-BE0B-DA0E622AD28A}" type="sibTrans" cxnId="{6238F813-E934-4EE3-9D02-7666FD4FAB8A}">
      <dgm:prSet/>
      <dgm:spPr>
        <a:xfrm>
          <a:off x="1821511" y="626666"/>
          <a:ext cx="5008281" cy="5008281"/>
        </a:xfrm>
        <a:custGeom>
          <a:avLst/>
          <a:gdLst/>
          <a:ahLst/>
          <a:cxnLst/>
          <a:rect l="0" t="0" r="0" b="0"/>
          <a:pathLst>
            <a:path>
              <a:moveTo>
                <a:pt x="435895" y="1092374"/>
              </a:moveTo>
              <a:arcTo wR="2504140" hR="2504140" stAng="12859026" swAng="1964025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sl-SI"/>
        </a:p>
      </dgm:t>
    </dgm:pt>
    <dgm:pt modelId="{07D3E16C-4DA2-4DE0-AB25-53955F40F868}">
      <dgm:prSet phldrT="[besedilo]"/>
      <dgm:spPr>
        <a:xfrm>
          <a:off x="4834415" y="4530663"/>
          <a:ext cx="1926266" cy="1252073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cities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sl-SI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communitiesi</a:t>
          </a:r>
          <a:endParaRPr lang="sl-SI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6EAF4A5-CA9C-4CC6-A8BC-7C6201972F63}" type="parTrans" cxnId="{6DE60C3E-E3F5-497A-88C4-DABCBA5A25D7}">
      <dgm:prSet/>
      <dgm:spPr/>
      <dgm:t>
        <a:bodyPr/>
        <a:lstStyle/>
        <a:p>
          <a:endParaRPr lang="sl-SI"/>
        </a:p>
      </dgm:t>
    </dgm:pt>
    <dgm:pt modelId="{B169CD6B-C502-4D93-8131-23B0329C626A}" type="sibTrans" cxnId="{6DE60C3E-E3F5-497A-88C4-DABCBA5A25D7}">
      <dgm:prSet/>
      <dgm:spPr>
        <a:xfrm>
          <a:off x="1821511" y="626666"/>
          <a:ext cx="5008281" cy="5008281"/>
        </a:xfrm>
        <a:custGeom>
          <a:avLst/>
          <a:gdLst/>
          <a:ahLst/>
          <a:cxnLst/>
          <a:rect l="0" t="0" r="0" b="0"/>
          <a:pathLst>
            <a:path>
              <a:moveTo>
                <a:pt x="3002937" y="4958101"/>
              </a:moveTo>
              <a:arcTo wR="2504140" hR="2504140" stAng="4710629" swAng="1378742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sl-SI"/>
        </a:p>
      </dgm:t>
    </dgm:pt>
    <dgm:pt modelId="{24009A08-5587-462B-A0C0-951C67347775}" type="pres">
      <dgm:prSet presAssocID="{2AE22F3D-12C5-4AC9-9B1D-150CF7B882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BD71D90-2F06-4974-93DE-310B86C5E06C}" type="pres">
      <dgm:prSet presAssocID="{B878B856-0947-4FE8-9833-1A51F2601563}" presName="node" presStyleLbl="node1" presStyleIdx="0" presStyleCnt="5" custScaleX="68486" custScaleY="70096" custRadScaleRad="100604" custRadScaleInc="585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F797FB1-605F-4709-9CCC-1456B148AB16}" type="pres">
      <dgm:prSet presAssocID="{B878B856-0947-4FE8-9833-1A51F2601563}" presName="spNode" presStyleCnt="0"/>
      <dgm:spPr/>
      <dgm:t>
        <a:bodyPr/>
        <a:lstStyle/>
        <a:p>
          <a:endParaRPr lang="sl-SI"/>
        </a:p>
      </dgm:t>
    </dgm:pt>
    <dgm:pt modelId="{533FF197-4902-45B7-9AAE-CBEB0BFAD44E}" type="pres">
      <dgm:prSet presAssocID="{B1C1D9EB-5270-43B3-BE82-2F6CD4018847}" presName="sibTrans" presStyleLbl="sibTrans1D1" presStyleIdx="0" presStyleCnt="5"/>
      <dgm:spPr/>
      <dgm:t>
        <a:bodyPr/>
        <a:lstStyle/>
        <a:p>
          <a:endParaRPr lang="sl-SI"/>
        </a:p>
      </dgm:t>
    </dgm:pt>
    <dgm:pt modelId="{AB918B8A-0BE8-494E-B6AB-03A5EA8486E8}" type="pres">
      <dgm:prSet presAssocID="{BCDEB8B8-244A-4B42-B6F7-1EC0F57A65EC}" presName="node" presStyleLbl="node1" presStyleIdx="1" presStyleCnt="5" custRadScaleRad="132150" custRadScaleInc="3198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3BAE7A0-A504-4DCC-83A8-1A3F92DEE77B}" type="pres">
      <dgm:prSet presAssocID="{BCDEB8B8-244A-4B42-B6F7-1EC0F57A65EC}" presName="spNode" presStyleCnt="0"/>
      <dgm:spPr/>
      <dgm:t>
        <a:bodyPr/>
        <a:lstStyle/>
        <a:p>
          <a:endParaRPr lang="sl-SI"/>
        </a:p>
      </dgm:t>
    </dgm:pt>
    <dgm:pt modelId="{AD47EBA7-31C0-49D4-B177-B3E462892AD1}" type="pres">
      <dgm:prSet presAssocID="{AD9284AB-4F34-46E2-82F1-8BD0B2437FDD}" presName="sibTrans" presStyleLbl="sibTrans1D1" presStyleIdx="1" presStyleCnt="5"/>
      <dgm:spPr/>
      <dgm:t>
        <a:bodyPr/>
        <a:lstStyle/>
        <a:p>
          <a:endParaRPr lang="sl-SI"/>
        </a:p>
      </dgm:t>
    </dgm:pt>
    <dgm:pt modelId="{4D9F93C9-30EB-4D63-BC7C-E456946AB10E}" type="pres">
      <dgm:prSet presAssocID="{07D3E16C-4DA2-4DE0-AB25-53955F40F8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C571EE-9DC5-4D0F-84F3-D4FAD8D010FE}" type="pres">
      <dgm:prSet presAssocID="{07D3E16C-4DA2-4DE0-AB25-53955F40F868}" presName="spNode" presStyleCnt="0"/>
      <dgm:spPr/>
      <dgm:t>
        <a:bodyPr/>
        <a:lstStyle/>
        <a:p>
          <a:endParaRPr lang="sl-SI"/>
        </a:p>
      </dgm:t>
    </dgm:pt>
    <dgm:pt modelId="{1B2CEE68-DB9E-4C98-8C13-FE649E7E6E80}" type="pres">
      <dgm:prSet presAssocID="{B169CD6B-C502-4D93-8131-23B0329C626A}" presName="sibTrans" presStyleLbl="sibTrans1D1" presStyleIdx="2" presStyleCnt="5"/>
      <dgm:spPr/>
      <dgm:t>
        <a:bodyPr/>
        <a:lstStyle/>
        <a:p>
          <a:endParaRPr lang="sl-SI"/>
        </a:p>
      </dgm:t>
    </dgm:pt>
    <dgm:pt modelId="{E5AB3435-FA93-444C-9FA0-0A034FB4CCA9}" type="pres">
      <dgm:prSet presAssocID="{2D2FE4FD-DD78-40CE-A61E-31000D1838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A76372D-175E-4DDE-84D8-DB8E8537D784}" type="pres">
      <dgm:prSet presAssocID="{2D2FE4FD-DD78-40CE-A61E-31000D183833}" presName="spNode" presStyleCnt="0"/>
      <dgm:spPr/>
      <dgm:t>
        <a:bodyPr/>
        <a:lstStyle/>
        <a:p>
          <a:endParaRPr lang="sl-SI"/>
        </a:p>
      </dgm:t>
    </dgm:pt>
    <dgm:pt modelId="{6C13B196-66E2-4ED0-B94B-FEE162FF5EC0}" type="pres">
      <dgm:prSet presAssocID="{8E009087-032A-4D41-9F87-84B1AAA87897}" presName="sibTrans" presStyleLbl="sibTrans1D1" presStyleIdx="3" presStyleCnt="5"/>
      <dgm:spPr/>
      <dgm:t>
        <a:bodyPr/>
        <a:lstStyle/>
        <a:p>
          <a:endParaRPr lang="sl-SI"/>
        </a:p>
      </dgm:t>
    </dgm:pt>
    <dgm:pt modelId="{7675693F-8C39-4FC1-8134-9C59A31D83A8}" type="pres">
      <dgm:prSet presAssocID="{B2145A32-C1D9-4F1C-A21A-C2D734F1FD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8BA149-4D0B-489D-AB3F-052FB40D0A4C}" type="pres">
      <dgm:prSet presAssocID="{B2145A32-C1D9-4F1C-A21A-C2D734F1FDF8}" presName="spNode" presStyleCnt="0"/>
      <dgm:spPr/>
      <dgm:t>
        <a:bodyPr/>
        <a:lstStyle/>
        <a:p>
          <a:endParaRPr lang="sl-SI"/>
        </a:p>
      </dgm:t>
    </dgm:pt>
    <dgm:pt modelId="{6498C73D-0E3A-4887-9A8E-CCC5863BCA2E}" type="pres">
      <dgm:prSet presAssocID="{E0EB1D91-4AC0-4EB8-BE0B-DA0E622AD28A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6DE60C3E-E3F5-497A-88C4-DABCBA5A25D7}" srcId="{2AE22F3D-12C5-4AC9-9B1D-150CF7B882A6}" destId="{07D3E16C-4DA2-4DE0-AB25-53955F40F868}" srcOrd="2" destOrd="0" parTransId="{66EAF4A5-CA9C-4CC6-A8BC-7C6201972F63}" sibTransId="{B169CD6B-C502-4D93-8131-23B0329C626A}"/>
    <dgm:cxn modelId="{DC0857BB-F4F4-4214-9184-CD567EF5C81E}" type="presOf" srcId="{8E009087-032A-4D41-9F87-84B1AAA87897}" destId="{6C13B196-66E2-4ED0-B94B-FEE162FF5EC0}" srcOrd="0" destOrd="0" presId="urn:microsoft.com/office/officeart/2005/8/layout/cycle6"/>
    <dgm:cxn modelId="{D5236FD4-C732-45BD-B40C-1087CE2E3F34}" srcId="{2AE22F3D-12C5-4AC9-9B1D-150CF7B882A6}" destId="{BCDEB8B8-244A-4B42-B6F7-1EC0F57A65EC}" srcOrd="1" destOrd="0" parTransId="{D021078A-60B9-43A0-A580-FCF68EB7063F}" sibTransId="{AD9284AB-4F34-46E2-82F1-8BD0B2437FDD}"/>
    <dgm:cxn modelId="{9C5F12EA-1F47-48DD-8F0A-91AA75C40F9B}" type="presOf" srcId="{AD9284AB-4F34-46E2-82F1-8BD0B2437FDD}" destId="{AD47EBA7-31C0-49D4-B177-B3E462892AD1}" srcOrd="0" destOrd="0" presId="urn:microsoft.com/office/officeart/2005/8/layout/cycle6"/>
    <dgm:cxn modelId="{CD38B552-F9F0-4F09-974B-AF4FCA292D3F}" srcId="{2AE22F3D-12C5-4AC9-9B1D-150CF7B882A6}" destId="{B878B856-0947-4FE8-9833-1A51F2601563}" srcOrd="0" destOrd="0" parTransId="{615B5E94-DACF-4DA4-AED0-2BE0E90D8905}" sibTransId="{B1C1D9EB-5270-43B3-BE82-2F6CD4018847}"/>
    <dgm:cxn modelId="{67453AAC-548F-4211-B0D7-17EA32E65091}" type="presOf" srcId="{BCDEB8B8-244A-4B42-B6F7-1EC0F57A65EC}" destId="{AB918B8A-0BE8-494E-B6AB-03A5EA8486E8}" srcOrd="0" destOrd="0" presId="urn:microsoft.com/office/officeart/2005/8/layout/cycle6"/>
    <dgm:cxn modelId="{624D24E6-2125-4F35-B532-C2E105BC2EED}" type="presOf" srcId="{E0EB1D91-4AC0-4EB8-BE0B-DA0E622AD28A}" destId="{6498C73D-0E3A-4887-9A8E-CCC5863BCA2E}" srcOrd="0" destOrd="0" presId="urn:microsoft.com/office/officeart/2005/8/layout/cycle6"/>
    <dgm:cxn modelId="{32082933-29C3-4C0F-A6E3-1F20545F33C3}" type="presOf" srcId="{2D2FE4FD-DD78-40CE-A61E-31000D183833}" destId="{E5AB3435-FA93-444C-9FA0-0A034FB4CCA9}" srcOrd="0" destOrd="0" presId="urn:microsoft.com/office/officeart/2005/8/layout/cycle6"/>
    <dgm:cxn modelId="{8DB8AE2A-CDE2-4684-B07E-46AB59448E04}" type="presOf" srcId="{B169CD6B-C502-4D93-8131-23B0329C626A}" destId="{1B2CEE68-DB9E-4C98-8C13-FE649E7E6E80}" srcOrd="0" destOrd="0" presId="urn:microsoft.com/office/officeart/2005/8/layout/cycle6"/>
    <dgm:cxn modelId="{F80F0AAC-1A93-48F5-BEA8-A35D7C29BF7D}" type="presOf" srcId="{B878B856-0947-4FE8-9833-1A51F2601563}" destId="{5BD71D90-2F06-4974-93DE-310B86C5E06C}" srcOrd="0" destOrd="0" presId="urn:microsoft.com/office/officeart/2005/8/layout/cycle6"/>
    <dgm:cxn modelId="{6950592C-04DB-41F0-920E-EE906F230E23}" type="presOf" srcId="{B1C1D9EB-5270-43B3-BE82-2F6CD4018847}" destId="{533FF197-4902-45B7-9AAE-CBEB0BFAD44E}" srcOrd="0" destOrd="0" presId="urn:microsoft.com/office/officeart/2005/8/layout/cycle6"/>
    <dgm:cxn modelId="{EF35D5B7-3174-4F52-B5EF-F49C514712DE}" type="presOf" srcId="{07D3E16C-4DA2-4DE0-AB25-53955F40F868}" destId="{4D9F93C9-30EB-4D63-BC7C-E456946AB10E}" srcOrd="0" destOrd="0" presId="urn:microsoft.com/office/officeart/2005/8/layout/cycle6"/>
    <dgm:cxn modelId="{BA8263D6-A788-46FD-8B6E-1643CA21358A}" srcId="{2AE22F3D-12C5-4AC9-9B1D-150CF7B882A6}" destId="{2D2FE4FD-DD78-40CE-A61E-31000D183833}" srcOrd="3" destOrd="0" parTransId="{FA4DFA04-D384-45E0-87C2-2694CF972C46}" sibTransId="{8E009087-032A-4D41-9F87-84B1AAA87897}"/>
    <dgm:cxn modelId="{D18CE943-87CB-4FAC-BCF3-0167AD6D0BCE}" type="presOf" srcId="{B2145A32-C1D9-4F1C-A21A-C2D734F1FDF8}" destId="{7675693F-8C39-4FC1-8134-9C59A31D83A8}" srcOrd="0" destOrd="0" presId="urn:microsoft.com/office/officeart/2005/8/layout/cycle6"/>
    <dgm:cxn modelId="{6238F813-E934-4EE3-9D02-7666FD4FAB8A}" srcId="{2AE22F3D-12C5-4AC9-9B1D-150CF7B882A6}" destId="{B2145A32-C1D9-4F1C-A21A-C2D734F1FDF8}" srcOrd="4" destOrd="0" parTransId="{CCA83959-56C3-448F-B740-CE084BC9E116}" sibTransId="{E0EB1D91-4AC0-4EB8-BE0B-DA0E622AD28A}"/>
    <dgm:cxn modelId="{0D56B5CD-05BC-4738-834E-03207AF539EA}" type="presOf" srcId="{2AE22F3D-12C5-4AC9-9B1D-150CF7B882A6}" destId="{24009A08-5587-462B-A0C0-951C67347775}" srcOrd="0" destOrd="0" presId="urn:microsoft.com/office/officeart/2005/8/layout/cycle6"/>
    <dgm:cxn modelId="{95346F36-FD22-4A9B-B4C6-1C154BA9379B}" type="presParOf" srcId="{24009A08-5587-462B-A0C0-951C67347775}" destId="{5BD71D90-2F06-4974-93DE-310B86C5E06C}" srcOrd="0" destOrd="0" presId="urn:microsoft.com/office/officeart/2005/8/layout/cycle6"/>
    <dgm:cxn modelId="{D3BAB452-26C7-4AE3-9CBC-A9FB80A3AFC0}" type="presParOf" srcId="{24009A08-5587-462B-A0C0-951C67347775}" destId="{8F797FB1-605F-4709-9CCC-1456B148AB16}" srcOrd="1" destOrd="0" presId="urn:microsoft.com/office/officeart/2005/8/layout/cycle6"/>
    <dgm:cxn modelId="{934B8949-F781-4CF4-A014-65EAC5B1B08E}" type="presParOf" srcId="{24009A08-5587-462B-A0C0-951C67347775}" destId="{533FF197-4902-45B7-9AAE-CBEB0BFAD44E}" srcOrd="2" destOrd="0" presId="urn:microsoft.com/office/officeart/2005/8/layout/cycle6"/>
    <dgm:cxn modelId="{416F66C3-C2C2-41DA-824F-A98BC95E712C}" type="presParOf" srcId="{24009A08-5587-462B-A0C0-951C67347775}" destId="{AB918B8A-0BE8-494E-B6AB-03A5EA8486E8}" srcOrd="3" destOrd="0" presId="urn:microsoft.com/office/officeart/2005/8/layout/cycle6"/>
    <dgm:cxn modelId="{EBAF8E41-C9C9-4B7C-8614-BA512CC58AEA}" type="presParOf" srcId="{24009A08-5587-462B-A0C0-951C67347775}" destId="{13BAE7A0-A504-4DCC-83A8-1A3F92DEE77B}" srcOrd="4" destOrd="0" presId="urn:microsoft.com/office/officeart/2005/8/layout/cycle6"/>
    <dgm:cxn modelId="{DF5C989C-BE73-432D-AB40-286116261009}" type="presParOf" srcId="{24009A08-5587-462B-A0C0-951C67347775}" destId="{AD47EBA7-31C0-49D4-B177-B3E462892AD1}" srcOrd="5" destOrd="0" presId="urn:microsoft.com/office/officeart/2005/8/layout/cycle6"/>
    <dgm:cxn modelId="{82DF98CA-0FFD-40B6-BFC7-49AA3479D612}" type="presParOf" srcId="{24009A08-5587-462B-A0C0-951C67347775}" destId="{4D9F93C9-30EB-4D63-BC7C-E456946AB10E}" srcOrd="6" destOrd="0" presId="urn:microsoft.com/office/officeart/2005/8/layout/cycle6"/>
    <dgm:cxn modelId="{3BDEBA89-3C4C-4A95-B2F6-639B373D81A7}" type="presParOf" srcId="{24009A08-5587-462B-A0C0-951C67347775}" destId="{23C571EE-9DC5-4D0F-84F3-D4FAD8D010FE}" srcOrd="7" destOrd="0" presId="urn:microsoft.com/office/officeart/2005/8/layout/cycle6"/>
    <dgm:cxn modelId="{20F0C2DE-F89F-4DD7-A432-AFE11BEDEA0D}" type="presParOf" srcId="{24009A08-5587-462B-A0C0-951C67347775}" destId="{1B2CEE68-DB9E-4C98-8C13-FE649E7E6E80}" srcOrd="8" destOrd="0" presId="urn:microsoft.com/office/officeart/2005/8/layout/cycle6"/>
    <dgm:cxn modelId="{D9D1ED72-6F0E-4178-AE1A-B43581B48870}" type="presParOf" srcId="{24009A08-5587-462B-A0C0-951C67347775}" destId="{E5AB3435-FA93-444C-9FA0-0A034FB4CCA9}" srcOrd="9" destOrd="0" presId="urn:microsoft.com/office/officeart/2005/8/layout/cycle6"/>
    <dgm:cxn modelId="{03F488C1-EBF4-4122-99D2-6E20EA54AAE7}" type="presParOf" srcId="{24009A08-5587-462B-A0C0-951C67347775}" destId="{8A76372D-175E-4DDE-84D8-DB8E8537D784}" srcOrd="10" destOrd="0" presId="urn:microsoft.com/office/officeart/2005/8/layout/cycle6"/>
    <dgm:cxn modelId="{8AE8EE8C-9399-41AD-8DC5-6B37E0662EBA}" type="presParOf" srcId="{24009A08-5587-462B-A0C0-951C67347775}" destId="{6C13B196-66E2-4ED0-B94B-FEE162FF5EC0}" srcOrd="11" destOrd="0" presId="urn:microsoft.com/office/officeart/2005/8/layout/cycle6"/>
    <dgm:cxn modelId="{AA989309-3902-451A-AD84-4C91F65BE4A1}" type="presParOf" srcId="{24009A08-5587-462B-A0C0-951C67347775}" destId="{7675693F-8C39-4FC1-8134-9C59A31D83A8}" srcOrd="12" destOrd="0" presId="urn:microsoft.com/office/officeart/2005/8/layout/cycle6"/>
    <dgm:cxn modelId="{AB46D494-0BDD-4A0E-B4EB-C04EE6B725C4}" type="presParOf" srcId="{24009A08-5587-462B-A0C0-951C67347775}" destId="{1F8BA149-4D0B-489D-AB3F-052FB40D0A4C}" srcOrd="13" destOrd="0" presId="urn:microsoft.com/office/officeart/2005/8/layout/cycle6"/>
    <dgm:cxn modelId="{8CEB122C-9A68-4FE6-B221-5D61427225D9}" type="presParOf" srcId="{24009A08-5587-462B-A0C0-951C67347775}" destId="{6498C73D-0E3A-4887-9A8E-CCC5863BCA2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71D90-2F06-4974-93DE-310B86C5E06C}">
      <dsp:nvSpPr>
        <dsp:cNvPr id="0" name=""/>
        <dsp:cNvSpPr/>
      </dsp:nvSpPr>
      <dsp:spPr>
        <a:xfrm>
          <a:off x="3785984" y="128069"/>
          <a:ext cx="1082252" cy="720001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SI_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ndustry</a:t>
          </a: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4.0: 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factories</a:t>
          </a:r>
          <a:endParaRPr lang="sl-SI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21132" y="163217"/>
        <a:ext cx="1011956" cy="649705"/>
      </dsp:txXfrm>
    </dsp:sp>
    <dsp:sp modelId="{533FF197-4902-45B7-9AAE-CBEB0BFAD44E}">
      <dsp:nvSpPr>
        <dsp:cNvPr id="0" name=""/>
        <dsp:cNvSpPr/>
      </dsp:nvSpPr>
      <dsp:spPr>
        <a:xfrm>
          <a:off x="2677659" y="704152"/>
          <a:ext cx="4106470" cy="4106470"/>
        </a:xfrm>
        <a:custGeom>
          <a:avLst/>
          <a:gdLst/>
          <a:ahLst/>
          <a:cxnLst/>
          <a:rect l="0" t="0" r="0" b="0"/>
          <a:pathLst>
            <a:path>
              <a:moveTo>
                <a:pt x="3480539" y="198199"/>
              </a:moveTo>
              <a:arcTo wR="2504140" hR="2504140" stAng="17576948" swAng="1964025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18B8A-0BE8-494E-B6AB-03A5EA8486E8}">
      <dsp:nvSpPr>
        <dsp:cNvPr id="0" name=""/>
        <dsp:cNvSpPr/>
      </dsp:nvSpPr>
      <dsp:spPr>
        <a:xfrm>
          <a:off x="5704790" y="1492082"/>
          <a:ext cx="1580254" cy="102716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buildings</a:t>
          </a: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sl-SI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6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homes</a:t>
          </a:r>
          <a:endParaRPr lang="sl-SI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54932" y="1542224"/>
        <a:ext cx="1479970" cy="926881"/>
      </dsp:txXfrm>
    </dsp:sp>
    <dsp:sp modelId="{AD47EBA7-31C0-49D4-B177-B3E462892AD1}">
      <dsp:nvSpPr>
        <dsp:cNvPr id="0" name=""/>
        <dsp:cNvSpPr/>
      </dsp:nvSpPr>
      <dsp:spPr>
        <a:xfrm>
          <a:off x="2562279" y="-253114"/>
          <a:ext cx="4106470" cy="4106470"/>
        </a:xfrm>
        <a:custGeom>
          <a:avLst/>
          <a:gdLst/>
          <a:ahLst/>
          <a:cxnLst/>
          <a:rect l="0" t="0" r="0" b="0"/>
          <a:pathLst>
            <a:path>
              <a:moveTo>
                <a:pt x="5004812" y="2372375"/>
              </a:moveTo>
              <a:arcTo wR="2504140" hR="2504140" stAng="21419026" swAng="2198215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F93C9-30EB-4D63-BC7C-E456946AB10E}">
      <dsp:nvSpPr>
        <dsp:cNvPr id="0" name=""/>
        <dsp:cNvSpPr/>
      </dsp:nvSpPr>
      <dsp:spPr>
        <a:xfrm>
          <a:off x="4242219" y="3639392"/>
          <a:ext cx="1580254" cy="1027165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cities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communitiesi</a:t>
          </a:r>
          <a:endParaRPr lang="sl-SI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92361" y="3689534"/>
        <a:ext cx="1479970" cy="926881"/>
      </dsp:txXfrm>
    </dsp:sp>
    <dsp:sp modelId="{1B2CEE68-DB9E-4C98-8C13-FE649E7E6E80}">
      <dsp:nvSpPr>
        <dsp:cNvPr id="0" name=""/>
        <dsp:cNvSpPr/>
      </dsp:nvSpPr>
      <dsp:spPr>
        <a:xfrm>
          <a:off x="1772249" y="438637"/>
          <a:ext cx="4106470" cy="4106470"/>
        </a:xfrm>
        <a:custGeom>
          <a:avLst/>
          <a:gdLst/>
          <a:ahLst/>
          <a:cxnLst/>
          <a:rect l="0" t="0" r="0" b="0"/>
          <a:pathLst>
            <a:path>
              <a:moveTo>
                <a:pt x="3002937" y="4958101"/>
              </a:moveTo>
              <a:arcTo wR="2504140" hR="2504140" stAng="4710629" swAng="1378742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B3435-FA93-444C-9FA0-0A034FB4CCA9}">
      <dsp:nvSpPr>
        <dsp:cNvPr id="0" name=""/>
        <dsp:cNvSpPr/>
      </dsp:nvSpPr>
      <dsp:spPr>
        <a:xfrm>
          <a:off x="1828496" y="3639392"/>
          <a:ext cx="1580254" cy="10271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Smart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use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resources</a:t>
          </a:r>
          <a:r>
            <a:rPr lang="sl-SI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sl-SI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78638" y="3689534"/>
        <a:ext cx="1479970" cy="926881"/>
      </dsp:txXfrm>
    </dsp:sp>
    <dsp:sp modelId="{6C13B196-66E2-4ED0-B94B-FEE162FF5EC0}">
      <dsp:nvSpPr>
        <dsp:cNvPr id="0" name=""/>
        <dsp:cNvSpPr/>
      </dsp:nvSpPr>
      <dsp:spPr>
        <a:xfrm>
          <a:off x="1772249" y="438637"/>
          <a:ext cx="4106470" cy="4106470"/>
        </a:xfrm>
        <a:custGeom>
          <a:avLst/>
          <a:gdLst/>
          <a:ahLst/>
          <a:cxnLst/>
          <a:rect l="0" t="0" r="0" b="0"/>
          <a:pathLst>
            <a:path>
              <a:moveTo>
                <a:pt x="418888" y="3890663"/>
              </a:moveTo>
              <a:arcTo wR="2504140" hR="2504140" stAng="8782759" swAng="219821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5693F-8C39-4FC1-8134-9C59A31D83A8}">
      <dsp:nvSpPr>
        <dsp:cNvPr id="0" name=""/>
        <dsp:cNvSpPr/>
      </dsp:nvSpPr>
      <dsp:spPr>
        <a:xfrm>
          <a:off x="1082615" y="1343806"/>
          <a:ext cx="1580254" cy="102716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</a:t>
          </a:r>
          <a:endParaRPr lang="sl-SI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2757" y="1393948"/>
        <a:ext cx="1479970" cy="926881"/>
      </dsp:txXfrm>
    </dsp:sp>
    <dsp:sp modelId="{6498C73D-0E3A-4887-9A8E-CCC5863BCA2E}">
      <dsp:nvSpPr>
        <dsp:cNvPr id="0" name=""/>
        <dsp:cNvSpPr/>
      </dsp:nvSpPr>
      <dsp:spPr>
        <a:xfrm>
          <a:off x="1780668" y="426054"/>
          <a:ext cx="4106470" cy="4106470"/>
        </a:xfrm>
        <a:custGeom>
          <a:avLst/>
          <a:gdLst/>
          <a:ahLst/>
          <a:cxnLst/>
          <a:rect l="0" t="0" r="0" b="0"/>
          <a:pathLst>
            <a:path>
              <a:moveTo>
                <a:pt x="435895" y="1092374"/>
              </a:moveTo>
              <a:arcTo wR="2504140" hR="2504140" stAng="12859026" swAng="1964025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52ABA-1E56-4B63-932E-D99BB0489178}" type="datetimeFigureOut">
              <a:rPr lang="sl-SI" smtClean="0"/>
              <a:t>5.6.2015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F5BC8-3EE5-4E93-8B7C-DF3A1B39E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20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99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76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21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150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95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73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6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l-SI" dirty="0" smtClean="0">
              <a:solidFill>
                <a:schemeClr val="bg1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11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5BC8-3EE5-4E93-8B7C-DF3A1B39EFD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46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 OKOLJE IN PROSTOR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12C1-36BB-4953-997F-CB4394E9EEC8}" type="datetimeFigureOut">
              <a:rPr lang="en-US"/>
              <a:pPr>
                <a:defRPr/>
              </a:pPr>
              <a:t>6/5/2015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0F26-B925-4D75-895E-DD1E4775F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BA91-D887-4656-B93E-C478312CA0D0}" type="datetimeFigureOut">
              <a:rPr lang="sl-SI"/>
              <a:pPr>
                <a:defRPr/>
              </a:pPr>
              <a:t>5.6.2015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A08C-626E-4A0B-9BAA-6FE945D443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13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EEE8-AB08-46B1-B137-B7B92065DBD6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448A-9882-4B80-9748-ED39A44EB9A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637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0850-F2E3-4277-9473-64E22F985A6C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E41-6CB5-45A1-B251-103810F0D8A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236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BBD2-17F1-4EDB-9AB9-A082B7BCA2DF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5804-488C-4E59-B9B9-CB454713FC2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95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4B0F-7F5F-48A7-8A6E-779479047312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F1AA-AB24-48D0-BECD-38B63550F7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5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4BB6-0415-4F80-A67E-090BAEBAE0B0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ACE-1094-4D08-AF1A-73D2CA1CDC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1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96BB-C50B-48B3-89CF-68E5F20B0620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C66E-DA0D-4E8D-936E-0DA78D11B0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62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233A-FAE4-4635-AEA4-02388984A058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A85B-645B-475A-B579-9E602F8486B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751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84CB6-75BD-40E0-98C5-165EB296FC0F}" type="datetimeFigureOut">
              <a:rPr lang="en-US"/>
              <a:pPr>
                <a:defRPr/>
              </a:pPr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768E26-9C8A-442A-A288-5557817F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D9475-CE1D-42D3-86AE-191010ADDEC5}" type="datetimeFigureOut">
              <a:rPr lang="sl-SI"/>
              <a:pPr>
                <a:defRPr/>
              </a:pPr>
              <a:t>5.6.2015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63E1D4-EDF7-4A40-9649-BBE99CB86A1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MINISTRSTVO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 ZA</a:t>
            </a: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 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OKOLJE IN PROSTOR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2814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GB" altLang="sl-SI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br>
              <a:rPr lang="en-GB" altLang="sl-SI" dirty="0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en-GB" altLang="sl-SI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Framework for Transition to Green Economy in Slovenia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SOER presentation, </a:t>
            </a:r>
            <a:r>
              <a:rPr lang="sl-SI" sz="2400" dirty="0"/>
              <a:t>5</a:t>
            </a:r>
            <a:r>
              <a:rPr lang="en-GB" sz="2400" dirty="0" smtClean="0"/>
              <a:t>. </a:t>
            </a:r>
            <a:r>
              <a:rPr lang="en-GB" sz="2400" dirty="0" smtClean="0"/>
              <a:t>6. 2015</a:t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err="1" smtClean="0"/>
              <a:t>Tatjana</a:t>
            </a:r>
            <a:r>
              <a:rPr lang="en-GB" sz="2000" dirty="0" smtClean="0"/>
              <a:t> </a:t>
            </a:r>
            <a:r>
              <a:rPr lang="en-GB" sz="2000" dirty="0" err="1" smtClean="0"/>
              <a:t>Orhini</a:t>
            </a:r>
            <a:r>
              <a:rPr lang="en-GB" sz="2000" dirty="0" smtClean="0"/>
              <a:t> </a:t>
            </a:r>
            <a:r>
              <a:rPr lang="en-GB" sz="2000" dirty="0" err="1" smtClean="0"/>
              <a:t>Valjavec</a:t>
            </a:r>
            <a:r>
              <a:rPr lang="en-GB" sz="2000" dirty="0" smtClean="0"/>
              <a:t>, Environmental Directorate </a:t>
            </a:r>
            <a:br>
              <a:rPr lang="en-GB" sz="2000" dirty="0" smtClean="0"/>
            </a:br>
            <a:r>
              <a:rPr lang="en-GB" sz="2000" dirty="0" smtClean="0"/>
              <a:t> Ministry of the Environment and Spatial Planning</a:t>
            </a:r>
            <a:endParaRPr lang="en-GB" altLang="sl-SI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78" y="210065"/>
            <a:ext cx="6759145" cy="481913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Why Green Economy</a:t>
            </a:r>
            <a:r>
              <a:rPr lang="sl-SI" sz="3200" dirty="0" smtClean="0">
                <a:solidFill>
                  <a:srgbClr val="00B050"/>
                </a:solidFill>
              </a:rPr>
              <a:t> in </a:t>
            </a:r>
            <a:r>
              <a:rPr lang="sl-SI" sz="3200" dirty="0" err="1" smtClean="0">
                <a:solidFill>
                  <a:srgbClr val="00B050"/>
                </a:solidFill>
              </a:rPr>
              <a:t>Slovenia</a:t>
            </a:r>
            <a:r>
              <a:rPr lang="en-GB" sz="3200" dirty="0" smtClean="0">
                <a:solidFill>
                  <a:srgbClr val="00B050"/>
                </a:solidFill>
              </a:rPr>
              <a:t>?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1606377" y="1186249"/>
            <a:ext cx="7440907" cy="5530069"/>
          </a:xfrm>
        </p:spPr>
        <p:txBody>
          <a:bodyPr/>
          <a:lstStyle/>
          <a:p>
            <a:pPr>
              <a:buSzPct val="124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B050"/>
                </a:solidFill>
              </a:rPr>
              <a:t>Welfare of people, quality of living, sustainability</a:t>
            </a:r>
            <a:endParaRPr lang="en-GB" sz="2050" b="1" dirty="0" smtClean="0">
              <a:solidFill>
                <a:srgbClr val="00B050"/>
              </a:solidFill>
            </a:endParaRPr>
          </a:p>
          <a:p>
            <a:pPr>
              <a:buSzPct val="124000"/>
              <a:buFont typeface="Arial" panose="020B0604020202020204" pitchFamily="34" charset="0"/>
              <a:buChar char="•"/>
            </a:pPr>
            <a:r>
              <a:rPr lang="en-GB" sz="2050" b="1" dirty="0" smtClean="0">
                <a:solidFill>
                  <a:srgbClr val="00B050"/>
                </a:solidFill>
              </a:rPr>
              <a:t>In future only green economy will be competitive</a:t>
            </a:r>
          </a:p>
          <a:p>
            <a:pPr marL="0" indent="0" algn="ctr">
              <a:buNone/>
            </a:pPr>
            <a:endParaRPr lang="en-GB" sz="1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8" name="Ograda vsebi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611393"/>
              </p:ext>
            </p:extLst>
          </p:nvPr>
        </p:nvGraphicFramePr>
        <p:xfrm>
          <a:off x="1396314" y="1902941"/>
          <a:ext cx="7650970" cy="4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494270" y="2384854"/>
            <a:ext cx="1396314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VISION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Draft Strategy of Smart Specialisation: priorities after process of collecting initiatives and analysis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312509" y="2846457"/>
            <a:ext cx="2706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Clean and healthy</a:t>
            </a:r>
            <a:endParaRPr lang="sl-SI" dirty="0" smtClean="0">
              <a:solidFill>
                <a:srgbClr val="00B050"/>
              </a:solidFill>
            </a:endParaRPr>
          </a:p>
          <a:p>
            <a:pPr algn="ctr"/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Attractive and circular</a:t>
            </a:r>
            <a:endParaRPr lang="sl-SI" dirty="0" smtClean="0">
              <a:solidFill>
                <a:srgbClr val="00B050"/>
              </a:solidFill>
            </a:endParaRPr>
          </a:p>
          <a:p>
            <a:pPr algn="ctr"/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Smart and innovative</a:t>
            </a:r>
            <a:endParaRPr lang="sl-SI" dirty="0" smtClean="0">
              <a:solidFill>
                <a:srgbClr val="00B050"/>
              </a:solidFill>
            </a:endParaRPr>
          </a:p>
          <a:p>
            <a:pPr algn="ctr"/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Inspirational and open</a:t>
            </a:r>
            <a:endParaRPr lang="sl-SI" dirty="0" smtClean="0">
              <a:solidFill>
                <a:srgbClr val="00B050"/>
              </a:solidFill>
            </a:endParaRPr>
          </a:p>
          <a:p>
            <a:pPr algn="ctr"/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Tolerant and safe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864" y="844731"/>
            <a:ext cx="7604646" cy="492443"/>
          </a:xfrm>
        </p:spPr>
        <p:txBody>
          <a:bodyPr/>
          <a:lstStyle/>
          <a:p>
            <a:r>
              <a:rPr lang="en-GB" sz="3200" dirty="0" smtClean="0">
                <a:solidFill>
                  <a:srgbClr val="00B050"/>
                </a:solidFill>
              </a:rPr>
              <a:t>Green economy and environmental goals </a:t>
            </a:r>
            <a:endParaRPr lang="en-GB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38852" y="1503027"/>
            <a:ext cx="4873306" cy="3477875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l-SI" sz="1400" dirty="0" smtClean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92D050"/>
                </a:solidFill>
              </a:rPr>
              <a:t>ENVIRONMENTAL GOALS</a:t>
            </a:r>
          </a:p>
          <a:p>
            <a:pPr algn="ctr"/>
            <a:endParaRPr lang="en-GB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reducing environmental pollution 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preserving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sustainable use of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reducing energy use and use of renewable sources of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improving caused imbalances in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Improving resource efficiency in production and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>
                <a:solidFill>
                  <a:schemeClr val="tx2"/>
                </a:solidFill>
              </a:rPr>
              <a:t>e</a:t>
            </a:r>
            <a:r>
              <a:rPr lang="en-GB" sz="1400" dirty="0" err="1" smtClean="0">
                <a:solidFill>
                  <a:schemeClr val="tx2"/>
                </a:solidFill>
              </a:rPr>
              <a:t>liminating</a:t>
            </a:r>
            <a:r>
              <a:rPr lang="en-GB" sz="1400" dirty="0" smtClean="0">
                <a:solidFill>
                  <a:schemeClr val="tx2"/>
                </a:solidFill>
              </a:rPr>
              <a:t> and substituting use</a:t>
            </a:r>
            <a:r>
              <a:rPr lang="sl-SI" sz="1400" dirty="0" smtClean="0">
                <a:solidFill>
                  <a:schemeClr val="tx2"/>
                </a:solidFill>
              </a:rPr>
              <a:t> </a:t>
            </a:r>
            <a:r>
              <a:rPr lang="sl-SI" sz="1400" dirty="0" err="1" smtClean="0">
                <a:solidFill>
                  <a:schemeClr val="tx2"/>
                </a:solidFill>
              </a:rPr>
              <a:t>of</a:t>
            </a:r>
            <a:r>
              <a:rPr lang="sl-SI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dangerous substances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sp>
        <p:nvSpPr>
          <p:cNvPr id="9" name="PoljeZBesedilom 8"/>
          <p:cNvSpPr txBox="1"/>
          <p:nvPr/>
        </p:nvSpPr>
        <p:spPr>
          <a:xfrm>
            <a:off x="177876" y="5148484"/>
            <a:ext cx="323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00B050"/>
                </a:solidFill>
              </a:rPr>
              <a:t>GREEN ECONOMY</a:t>
            </a:r>
            <a:r>
              <a:rPr lang="en-GB" sz="1600" dirty="0" smtClean="0">
                <a:solidFill>
                  <a:srgbClr val="00B050"/>
                </a:solidFill>
              </a:rPr>
              <a:t>: opportunities, entering new markets, new knowledge and competences enabling more permanent and sustainable gr</a:t>
            </a:r>
            <a:r>
              <a:rPr lang="sl-SI" sz="1600" dirty="0" smtClean="0">
                <a:solidFill>
                  <a:srgbClr val="00B050"/>
                </a:solidFill>
              </a:rPr>
              <a:t>o</a:t>
            </a:r>
            <a:r>
              <a:rPr lang="en-GB" sz="1600" dirty="0" err="1" smtClean="0">
                <a:solidFill>
                  <a:srgbClr val="00B050"/>
                </a:solidFill>
              </a:rPr>
              <a:t>wth</a:t>
            </a:r>
            <a:r>
              <a:rPr lang="en-GB" sz="1600" dirty="0" smtClean="0">
                <a:solidFill>
                  <a:srgbClr val="00B050"/>
                </a:solidFill>
              </a:rPr>
              <a:t> and jobs 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812147" y="4342882"/>
            <a:ext cx="5215944" cy="24622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sl-SI" sz="1400" dirty="0" smtClean="0">
              <a:solidFill>
                <a:schemeClr val="tx2"/>
              </a:solidFill>
            </a:endParaRPr>
          </a:p>
          <a:p>
            <a:pPr lvl="0" algn="r"/>
            <a:endParaRPr lang="sl-SI" sz="1400" dirty="0" smtClean="0">
              <a:solidFill>
                <a:schemeClr val="tx2"/>
              </a:solidFill>
            </a:endParaRPr>
          </a:p>
          <a:p>
            <a:pPr lvl="0" algn="r"/>
            <a:endParaRPr lang="sl-SI" sz="1400" dirty="0" smtClean="0">
              <a:solidFill>
                <a:schemeClr val="tx2"/>
              </a:solidFill>
            </a:endParaRPr>
          </a:p>
          <a:p>
            <a:pPr lvl="0" algn="r"/>
            <a:endParaRPr lang="sl-SI" sz="1400" b="1" dirty="0">
              <a:solidFill>
                <a:srgbClr val="FF0000"/>
              </a:solidFill>
            </a:endParaRP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</a:rPr>
              <a:t>ECONOMIC GOALS</a:t>
            </a:r>
          </a:p>
          <a:p>
            <a:pPr lvl="0" algn="ctr"/>
            <a:endParaRPr lang="en-GB" sz="1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growth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jobs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welfare provision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2"/>
                </a:solidFill>
              </a:rPr>
              <a:t>strenghtening</a:t>
            </a:r>
            <a:r>
              <a:rPr lang="en-GB" sz="1400" dirty="0" smtClean="0">
                <a:solidFill>
                  <a:schemeClr val="tx2"/>
                </a:solidFill>
              </a:rPr>
              <a:t> of international competitiveness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chemeClr val="tx2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812147" y="4342882"/>
            <a:ext cx="1700011" cy="6687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9896103">
            <a:off x="3143964" y="4768964"/>
            <a:ext cx="1484586" cy="485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1350" y="1209259"/>
            <a:ext cx="6216445" cy="492443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Framework for change in Slovenia</a:t>
            </a:r>
            <a:endParaRPr lang="en-GB" sz="3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182410" y="1901952"/>
            <a:ext cx="8815285" cy="4596384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621792" y="1791729"/>
            <a:ext cx="8071104" cy="489327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800" dirty="0" smtClean="0"/>
              <a:t>n</a:t>
            </a:r>
            <a:r>
              <a:rPr lang="en-GB" sz="2800" dirty="0" err="1" smtClean="0"/>
              <a:t>eed</a:t>
            </a:r>
            <a:r>
              <a:rPr lang="en-GB" sz="2800" dirty="0" smtClean="0"/>
              <a:t> for changes in policies, habits and management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needs expressed by SMEs: study on resource efficiency in manufacturing sector</a:t>
            </a:r>
          </a:p>
          <a:p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 smtClean="0"/>
              <a:t>sustainable management of resources as a key factor (natural capital, human capital, space</a:t>
            </a:r>
            <a:r>
              <a:rPr lang="sl-SI" sz="28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sl-SI" sz="2800" dirty="0" err="1" smtClean="0"/>
              <a:t>cross</a:t>
            </a:r>
            <a:r>
              <a:rPr lang="sl-SI" sz="2800" dirty="0" smtClean="0"/>
              <a:t>-</a:t>
            </a:r>
            <a:r>
              <a:rPr lang="sl-SI" sz="2800" dirty="0" err="1" smtClean="0"/>
              <a:t>sectoral</a:t>
            </a:r>
            <a:r>
              <a:rPr lang="sl-SI" sz="2800" dirty="0" smtClean="0"/>
              <a:t>  </a:t>
            </a:r>
            <a:r>
              <a:rPr lang="sl-SI" sz="2800" dirty="0" err="1" smtClean="0"/>
              <a:t>work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350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7081" y="926758"/>
            <a:ext cx="5395708" cy="654907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Start: Framework Programme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421924"/>
            <a:ext cx="7201025" cy="3445476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5" name="Zaobljeni pravokotnik 4"/>
          <p:cNvSpPr/>
          <p:nvPr/>
        </p:nvSpPr>
        <p:spPr>
          <a:xfrm>
            <a:off x="531340" y="1581665"/>
            <a:ext cx="8353167" cy="497977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basis: structured, active and continuous dialogue among stakeholders</a:t>
            </a:r>
          </a:p>
          <a:p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connecting  ongoing activities and upgrading</a:t>
            </a:r>
            <a:endParaRPr lang="sl-SI" sz="2400" dirty="0" smtClean="0"/>
          </a:p>
          <a:p>
            <a:r>
              <a:rPr lang="sl-SI" sz="2400" dirty="0" smtClean="0"/>
              <a:t> </a:t>
            </a:r>
            <a:r>
              <a:rPr lang="sl-SI" sz="2400" dirty="0" err="1" smtClean="0"/>
              <a:t>them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support for focused investments</a:t>
            </a:r>
            <a:r>
              <a:rPr lang="sl-SI" sz="2400" dirty="0" smtClean="0"/>
              <a:t> 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 smtClean="0"/>
              <a:t>new knowledge and skills and their </a:t>
            </a:r>
          </a:p>
          <a:p>
            <a:r>
              <a:rPr lang="en-GB" sz="2400" dirty="0" smtClean="0"/>
              <a:t>transfer </a:t>
            </a:r>
            <a:r>
              <a:rPr lang="sl-SI" sz="2400" dirty="0" smtClean="0"/>
              <a:t>to </a:t>
            </a:r>
            <a:r>
              <a:rPr lang="sl-SI" sz="2400" dirty="0" err="1" smtClean="0"/>
              <a:t>economic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policy</a:t>
            </a:r>
            <a:r>
              <a:rPr lang="sl-SI" sz="2400" dirty="0" smtClean="0"/>
              <a:t> </a:t>
            </a:r>
            <a:r>
              <a:rPr lang="sl-SI" sz="2400" dirty="0" err="1" smtClean="0"/>
              <a:t>actors</a:t>
            </a:r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11" y="4359391"/>
            <a:ext cx="1660440" cy="21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6" y="2274432"/>
            <a:ext cx="1600200" cy="118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64" y="3107130"/>
            <a:ext cx="944735" cy="70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9145" y="840259"/>
            <a:ext cx="5487080" cy="630195"/>
          </a:xfrm>
        </p:spPr>
        <p:txBody>
          <a:bodyPr/>
          <a:lstStyle/>
          <a:p>
            <a:pPr algn="ctr"/>
            <a:r>
              <a:rPr lang="en-GB" sz="3200" dirty="0" err="1" smtClean="0">
                <a:solidFill>
                  <a:srgbClr val="00B050"/>
                </a:solidFill>
              </a:rPr>
              <a:t>Framewo</a:t>
            </a:r>
            <a:r>
              <a:rPr lang="sl-SI" sz="3200" dirty="0" smtClean="0">
                <a:solidFill>
                  <a:srgbClr val="00B050"/>
                </a:solidFill>
              </a:rPr>
              <a:t>r</a:t>
            </a:r>
            <a:r>
              <a:rPr lang="en-GB" sz="3200" dirty="0" smtClean="0">
                <a:solidFill>
                  <a:srgbClr val="00B050"/>
                </a:solidFill>
              </a:rPr>
              <a:t>k Programme Goals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358346" y="1778996"/>
            <a:ext cx="8587946" cy="4906009"/>
          </a:xfrm>
          <a:prstGeom prst="roundRect">
            <a:avLst/>
          </a:prstGeom>
          <a:gradFill>
            <a:gsLst>
              <a:gs pos="9292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link activities from existing strategies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/>
                </a:solidFill>
              </a:rPr>
              <a:t> to upgrade them with some new measures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/>
                </a:solidFill>
              </a:rPr>
              <a:t> to support faster transition to green economy 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lvl="0" fontAlgn="auto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/>
                </a:solidFill>
              </a:rPr>
              <a:t> actively protect and manage natural resources</a:t>
            </a:r>
          </a:p>
          <a:p>
            <a:pPr lvl="0" fontAlgn="auto"/>
            <a:endParaRPr lang="en-GB" sz="2000" dirty="0" smtClean="0">
              <a:solidFill>
                <a:schemeClr val="bg1"/>
              </a:solidFill>
            </a:endParaRPr>
          </a:p>
          <a:p>
            <a:pPr lvl="8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/>
                </a:solidFill>
              </a:rPr>
              <a:t> to link environmental protection with economic opportunities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6" y="2136937"/>
            <a:ext cx="2199501" cy="15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7" y="4868562"/>
            <a:ext cx="3457320" cy="13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6873" y="1062681"/>
            <a:ext cx="5352427" cy="492443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Proposed key work packages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296562" y="1555125"/>
            <a:ext cx="8649729" cy="4312276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v"/>
            </a:pPr>
            <a:endParaRPr lang="sl-SI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Zaobljeni pravokotnik 3"/>
          <p:cNvSpPr/>
          <p:nvPr/>
        </p:nvSpPr>
        <p:spPr>
          <a:xfrm>
            <a:off x="494270" y="1717587"/>
            <a:ext cx="8452020" cy="48067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6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Sustainable management of resources</a:t>
            </a:r>
          </a:p>
          <a:p>
            <a:pPr lvl="6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Support for enterprises for green growth</a:t>
            </a:r>
          </a:p>
          <a:p>
            <a:pPr lvl="0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Increasing demand for green products and services, green public procurement</a:t>
            </a:r>
          </a:p>
          <a:p>
            <a:pPr lvl="0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Green fiscal reform</a:t>
            </a:r>
          </a:p>
          <a:p>
            <a:pPr lvl="0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Education for green growth</a:t>
            </a:r>
          </a:p>
          <a:p>
            <a:pPr lvl="6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Sustainable urban development</a:t>
            </a:r>
          </a:p>
          <a:p>
            <a:pPr lvl="6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Green practises in agriculture and forestry</a:t>
            </a:r>
          </a:p>
          <a:p>
            <a:pPr lvl="6">
              <a:lnSpc>
                <a:spcPts val="226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/>
                </a:solidFill>
              </a:rPr>
              <a:t> Public sector as a positive example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8" y="4786075"/>
            <a:ext cx="1707785" cy="1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63" y="3618127"/>
            <a:ext cx="1516791" cy="10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92" y="1989436"/>
            <a:ext cx="1949301" cy="110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93124" y="2136339"/>
            <a:ext cx="8007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u="sng" dirty="0" smtClean="0">
                <a:solidFill>
                  <a:schemeClr val="tx2"/>
                </a:solidFill>
              </a:rPr>
              <a:t>Suggestions for effective process  </a:t>
            </a:r>
          </a:p>
          <a:p>
            <a:endParaRPr lang="en-GB" sz="24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i="1" dirty="0" smtClean="0">
                <a:solidFill>
                  <a:schemeClr val="tx2"/>
                </a:solidFill>
              </a:rPr>
              <a:t>Using existing potentials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i="1" dirty="0" smtClean="0">
                <a:solidFill>
                  <a:schemeClr val="tx2"/>
                </a:solidFill>
              </a:rPr>
              <a:t>Linking policies and sectors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i="1" dirty="0" smtClean="0">
                <a:solidFill>
                  <a:schemeClr val="tx2"/>
                </a:solidFill>
              </a:rPr>
              <a:t>Smarter planning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i="1" dirty="0" smtClean="0">
                <a:solidFill>
                  <a:schemeClr val="tx2"/>
                </a:solidFill>
              </a:rPr>
              <a:t>Better dialogue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i="1" dirty="0" smtClean="0">
                <a:solidFill>
                  <a:schemeClr val="tx2"/>
                </a:solidFill>
              </a:rPr>
              <a:t>Making a decision by everyone that we all have to contribute for effective transition to green economy</a:t>
            </a:r>
            <a:endParaRPr lang="en-GB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P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MOP</Template>
  <TotalTime>2195</TotalTime>
  <Words>374</Words>
  <Application>Microsoft Office PowerPoint</Application>
  <PresentationFormat>Diaprojekcija na zaslonu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Republika</vt:lpstr>
      <vt:lpstr>Wingdings</vt:lpstr>
      <vt:lpstr>Calibri</vt:lpstr>
      <vt:lpstr>MOP</vt:lpstr>
      <vt:lpstr>Custom Design</vt:lpstr>
      <vt:lpstr>  Framework for Transition to Green Economy in Slovenia  SOER presentation, 5. 6. 2015  Tatjana Orhini Valjavec, Environmental Directorate   Ministry of the Environment and Spatial Planning</vt:lpstr>
      <vt:lpstr>Why Green Economy in Slovenia?</vt:lpstr>
      <vt:lpstr>Green economy and environmental goals </vt:lpstr>
      <vt:lpstr>Framework for change in Slovenia</vt:lpstr>
      <vt:lpstr>Start: Framework Programme</vt:lpstr>
      <vt:lpstr>Framework Programme Goals</vt:lpstr>
      <vt:lpstr>Proposed key work packages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Prehod na zeleno gospodarstvo in okoljski cilji    Tanja Bogataj, državna sekretarka na Ministrstvu za okolje in prostor RS</dc:title>
  <dc:creator>Tatjana Orhini-Valjavec</dc:creator>
  <cp:lastModifiedBy>User</cp:lastModifiedBy>
  <cp:revision>91</cp:revision>
  <cp:lastPrinted>2015-06-04T08:22:35Z</cp:lastPrinted>
  <dcterms:created xsi:type="dcterms:W3CDTF">2015-05-04T07:18:00Z</dcterms:created>
  <dcterms:modified xsi:type="dcterms:W3CDTF">2015-06-05T10:10:32Z</dcterms:modified>
</cp:coreProperties>
</file>