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7" r:id="rId2"/>
    <p:sldId id="339" r:id="rId3"/>
    <p:sldId id="347" r:id="rId4"/>
    <p:sldId id="353" r:id="rId5"/>
    <p:sldId id="338" r:id="rId6"/>
    <p:sldId id="346" r:id="rId7"/>
    <p:sldId id="341" r:id="rId8"/>
    <p:sldId id="340" r:id="rId9"/>
    <p:sldId id="351" r:id="rId10"/>
    <p:sldId id="352" r:id="rId11"/>
    <p:sldId id="349" r:id="rId12"/>
    <p:sldId id="354" r:id="rId13"/>
    <p:sldId id="343" r:id="rId14"/>
    <p:sldId id="355" r:id="rId15"/>
    <p:sldId id="344" r:id="rId16"/>
    <p:sldId id="357" r:id="rId17"/>
    <p:sldId id="356" r:id="rId18"/>
  </p:sldIdLst>
  <p:sldSz cx="9144000" cy="6858000" type="screen4x3"/>
  <p:notesSz cx="6805613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E001A"/>
    <a:srgbClr val="D79694"/>
    <a:srgbClr val="E2EA9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9762" autoAdjust="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318" y="-96"/>
      </p:cViewPr>
      <p:guideLst>
        <p:guide orient="horz" pos="3130"/>
        <p:guide pos="214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MAR-FSPS\data$\Porocilo%20o%20razvoju\2015\GRAFI\Grafi%20-%20INDIKATORJI\4.%20poglavje%20-%20indikatorji\4.%20pr.%201-%20Emisije%20toplogrednih%20plinov,%20Mateja%20Kova&#269;,%202015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UMAR-FSPS\data$\Porocilo%20o%20razvoju\2015\GRAFI\Grafi%20-%20INDIKATORJI\4.%20poglavje%20-%20indikatorji\4.%20pr.%205-%20Dele&#382;%20cestnega%20blagovnega%20prometa%20v%20Sloveniji%20in%20EU,%20Jure%20Pov&#353;nar,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plotArea>
      <c:layout>
        <c:manualLayout>
          <c:layoutTarget val="inner"/>
          <c:xMode val="edge"/>
          <c:yMode val="edge"/>
          <c:x val="7.2295018146655121E-2"/>
          <c:y val="0.13452818397700317"/>
          <c:w val="0.91773085182533998"/>
          <c:h val="0.79876640419947564"/>
        </c:manualLayout>
      </c:layout>
      <c:barChart>
        <c:barDir val="col"/>
        <c:grouping val="stacked"/>
        <c:ser>
          <c:idx val="0"/>
          <c:order val="0"/>
          <c:tx>
            <c:strRef>
              <c:f>'Sl. Emisije '!$A$29</c:f>
              <c:strCache>
                <c:ptCount val="1"/>
                <c:pt idx="0">
                  <c:v>Energetika</c:v>
                </c:pt>
              </c:strCache>
            </c:strRef>
          </c:tx>
          <c:spPr>
            <a:solidFill>
              <a:srgbClr val="9E001A"/>
            </a:solidFill>
            <a:ln w="0">
              <a:noFill/>
              <a:prstDash val="solid"/>
            </a:ln>
          </c:spPr>
          <c:cat>
            <c:numRef>
              <c:f>'Sl. Emisije '!$B$28:$O$28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'Sl. Emisije '!$B$29:$O$29</c:f>
              <c:numCache>
                <c:formatCode>#,##0.0</c:formatCode>
                <c:ptCount val="14"/>
                <c:pt idx="0">
                  <c:v>5.5944370928947329</c:v>
                </c:pt>
                <c:pt idx="1">
                  <c:v>6.311778535246118</c:v>
                </c:pt>
                <c:pt idx="2">
                  <c:v>6.5643211145749563</c:v>
                </c:pt>
                <c:pt idx="3">
                  <c:v>6.2893752588584046</c:v>
                </c:pt>
                <c:pt idx="4">
                  <c:v>6.4218684999129509</c:v>
                </c:pt>
                <c:pt idx="5">
                  <c:v>6.4481982335223735</c:v>
                </c:pt>
                <c:pt idx="6">
                  <c:v>6.5046605356432714</c:v>
                </c:pt>
                <c:pt idx="7">
                  <c:v>6.7257470249878128</c:v>
                </c:pt>
                <c:pt idx="8">
                  <c:v>6.4986806460415867</c:v>
                </c:pt>
                <c:pt idx="9">
                  <c:v>6.2106725466319546</c:v>
                </c:pt>
                <c:pt idx="10">
                  <c:v>6.3396969109934735</c:v>
                </c:pt>
                <c:pt idx="11">
                  <c:v>6.3593330627489202</c:v>
                </c:pt>
                <c:pt idx="12">
                  <c:v>6.0527915428418737</c:v>
                </c:pt>
                <c:pt idx="13">
                  <c:v>5.7737306054848503</c:v>
                </c:pt>
              </c:numCache>
            </c:numRef>
          </c:val>
        </c:ser>
        <c:ser>
          <c:idx val="1"/>
          <c:order val="1"/>
          <c:tx>
            <c:strRef>
              <c:f>'Sl. Emisije '!$A$30</c:f>
              <c:strCache>
                <c:ptCount val="1"/>
                <c:pt idx="0">
                  <c:v>Promet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3175">
              <a:noFill/>
              <a:prstDash val="solid"/>
            </a:ln>
          </c:spPr>
          <c:cat>
            <c:numRef>
              <c:f>'Sl. Emisije '!$B$28:$O$28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'Sl. Emisije '!$B$30:$O$30</c:f>
              <c:numCache>
                <c:formatCode>#,##0.0</c:formatCode>
                <c:ptCount val="14"/>
                <c:pt idx="0">
                  <c:v>3.867571654347306</c:v>
                </c:pt>
                <c:pt idx="1">
                  <c:v>3.9898185682591487</c:v>
                </c:pt>
                <c:pt idx="2">
                  <c:v>3.8747884877131473</c:v>
                </c:pt>
                <c:pt idx="3">
                  <c:v>4.0137934272717164</c:v>
                </c:pt>
                <c:pt idx="4">
                  <c:v>4.1633195480433827</c:v>
                </c:pt>
                <c:pt idx="5">
                  <c:v>4.4380836921524089</c:v>
                </c:pt>
                <c:pt idx="6">
                  <c:v>4.6580106753962003</c:v>
                </c:pt>
                <c:pt idx="7">
                  <c:v>5.2405336383470509</c:v>
                </c:pt>
                <c:pt idx="8">
                  <c:v>6.1717570054946771</c:v>
                </c:pt>
                <c:pt idx="9">
                  <c:v>5.3384658926480801</c:v>
                </c:pt>
                <c:pt idx="10">
                  <c:v>5.2790758577012005</c:v>
                </c:pt>
                <c:pt idx="11">
                  <c:v>5.7132730286572189</c:v>
                </c:pt>
                <c:pt idx="12">
                  <c:v>5.7897227927143771</c:v>
                </c:pt>
                <c:pt idx="13">
                  <c:v>5.4769222046170034</c:v>
                </c:pt>
              </c:numCache>
            </c:numRef>
          </c:val>
        </c:ser>
        <c:ser>
          <c:idx val="2"/>
          <c:order val="2"/>
          <c:tx>
            <c:strRef>
              <c:f>'Sl. Emisije '!$A$31</c:f>
              <c:strCache>
                <c:ptCount val="1"/>
                <c:pt idx="0">
                  <c:v>Goriva v industriji</c:v>
                </c:pt>
              </c:strCache>
            </c:strRef>
          </c:tx>
          <c:spPr>
            <a:pattFill prst="dkDnDiag">
              <a:fgClr>
                <a:srgbClr val="C00000"/>
              </a:fgClr>
              <a:bgClr>
                <a:schemeClr val="bg1"/>
              </a:bgClr>
            </a:pattFill>
            <a:ln w="0">
              <a:noFill/>
              <a:prstDash val="solid"/>
            </a:ln>
          </c:spPr>
          <c:cat>
            <c:numRef>
              <c:f>'Sl. Emisije '!$B$28:$O$28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'Sl. Emisije '!$B$31:$O$31</c:f>
              <c:numCache>
                <c:formatCode>#,##0.0</c:formatCode>
                <c:ptCount val="14"/>
                <c:pt idx="0">
                  <c:v>2.2750939886002648</c:v>
                </c:pt>
                <c:pt idx="1">
                  <c:v>2.216421322159551</c:v>
                </c:pt>
                <c:pt idx="2">
                  <c:v>2.2483810230277377</c:v>
                </c:pt>
                <c:pt idx="3">
                  <c:v>2.1650724095192428</c:v>
                </c:pt>
                <c:pt idx="4">
                  <c:v>2.2856035559197352</c:v>
                </c:pt>
                <c:pt idx="5">
                  <c:v>2.4753480702806265</c:v>
                </c:pt>
                <c:pt idx="6">
                  <c:v>2.591036913617156</c:v>
                </c:pt>
                <c:pt idx="7">
                  <c:v>2.340645568975587</c:v>
                </c:pt>
                <c:pt idx="8">
                  <c:v>2.3064828202922438</c:v>
                </c:pt>
                <c:pt idx="9">
                  <c:v>1.9369185428085887</c:v>
                </c:pt>
                <c:pt idx="10">
                  <c:v>1.9097588509866752</c:v>
                </c:pt>
                <c:pt idx="11">
                  <c:v>1.7125188967858027</c:v>
                </c:pt>
                <c:pt idx="12">
                  <c:v>1.6455855542579381</c:v>
                </c:pt>
                <c:pt idx="13">
                  <c:v>1.6414855872168441</c:v>
                </c:pt>
              </c:numCache>
            </c:numRef>
          </c:val>
        </c:ser>
        <c:ser>
          <c:idx val="3"/>
          <c:order val="3"/>
          <c:tx>
            <c:strRef>
              <c:f>'Sl. Emisije '!$A$32</c:f>
              <c:strCache>
                <c:ptCount val="1"/>
                <c:pt idx="0">
                  <c:v>Kmetijstvo</c:v>
                </c:pt>
              </c:strCache>
            </c:strRef>
          </c:tx>
          <c:spPr>
            <a:solidFill>
              <a:srgbClr val="B54141"/>
            </a:solidFill>
            <a:ln w="0">
              <a:noFill/>
            </a:ln>
          </c:spPr>
          <c:cat>
            <c:numRef>
              <c:f>'Sl. Emisije '!$B$28:$O$28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'Sl. Emisije '!$B$32:$O$32</c:f>
              <c:numCache>
                <c:formatCode>#,##0.0</c:formatCode>
                <c:ptCount val="14"/>
                <c:pt idx="0">
                  <c:v>1.9236104371461686</c:v>
                </c:pt>
                <c:pt idx="1">
                  <c:v>1.8976130684724244</c:v>
                </c:pt>
                <c:pt idx="2">
                  <c:v>1.9609633755979186</c:v>
                </c:pt>
                <c:pt idx="3">
                  <c:v>1.8580280257885113</c:v>
                </c:pt>
                <c:pt idx="4">
                  <c:v>1.7909418533164723</c:v>
                </c:pt>
                <c:pt idx="5">
                  <c:v>1.8092309425933146</c:v>
                </c:pt>
                <c:pt idx="6">
                  <c:v>1.7956031175079936</c:v>
                </c:pt>
                <c:pt idx="7">
                  <c:v>1.8496311139725459</c:v>
                </c:pt>
                <c:pt idx="8">
                  <c:v>1.75330746490365</c:v>
                </c:pt>
                <c:pt idx="9">
                  <c:v>1.7442356314290199</c:v>
                </c:pt>
                <c:pt idx="10">
                  <c:v>1.6812021188783353</c:v>
                </c:pt>
                <c:pt idx="11">
                  <c:v>1.6552197720548878</c:v>
                </c:pt>
                <c:pt idx="12">
                  <c:v>1.628070394593444</c:v>
                </c:pt>
                <c:pt idx="13">
                  <c:v>1.6155747777092875</c:v>
                </c:pt>
              </c:numCache>
            </c:numRef>
          </c:val>
        </c:ser>
        <c:ser>
          <c:idx val="4"/>
          <c:order val="4"/>
          <c:tx>
            <c:strRef>
              <c:f>'Sl. Emisije '!$A$33</c:f>
              <c:strCache>
                <c:ptCount val="1"/>
                <c:pt idx="0">
                  <c:v>Goriva v gospodinjstvih</c:v>
                </c:pt>
              </c:strCache>
            </c:strRef>
          </c:tx>
          <c:spPr>
            <a:pattFill prst="dkUpDiag">
              <a:fgClr>
                <a:schemeClr val="tx1"/>
              </a:fgClr>
              <a:bgClr>
                <a:schemeClr val="bg1"/>
              </a:bgClr>
            </a:pattFill>
            <a:ln w="3175">
              <a:noFill/>
            </a:ln>
          </c:spPr>
          <c:cat>
            <c:numRef>
              <c:f>'Sl. Emisije '!$B$28:$O$28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'Sl. Emisije '!$B$33:$O$33</c:f>
              <c:numCache>
                <c:formatCode>#,##0.0</c:formatCode>
                <c:ptCount val="14"/>
                <c:pt idx="0">
                  <c:v>2.983357254845505</c:v>
                </c:pt>
                <c:pt idx="1">
                  <c:v>3.0678126867035305</c:v>
                </c:pt>
                <c:pt idx="2">
                  <c:v>2.9217562424989612</c:v>
                </c:pt>
                <c:pt idx="3">
                  <c:v>2.8404809159071864</c:v>
                </c:pt>
                <c:pt idx="4">
                  <c:v>2.7731895291270092</c:v>
                </c:pt>
                <c:pt idx="5">
                  <c:v>2.518034772048956</c:v>
                </c:pt>
                <c:pt idx="6">
                  <c:v>2.2939457199119015</c:v>
                </c:pt>
                <c:pt idx="7">
                  <c:v>1.8438503456241098</c:v>
                </c:pt>
                <c:pt idx="8">
                  <c:v>2.2068552662099181</c:v>
                </c:pt>
                <c:pt idx="9">
                  <c:v>2.0986503384040369</c:v>
                </c:pt>
                <c:pt idx="10">
                  <c:v>2.1289208496300085</c:v>
                </c:pt>
                <c:pt idx="11">
                  <c:v>1.872428532152786</c:v>
                </c:pt>
                <c:pt idx="12">
                  <c:v>1.6321912892287391</c:v>
                </c:pt>
                <c:pt idx="13">
                  <c:v>1.5436938814713816</c:v>
                </c:pt>
              </c:numCache>
            </c:numRef>
          </c:val>
        </c:ser>
        <c:ser>
          <c:idx val="5"/>
          <c:order val="5"/>
          <c:tx>
            <c:strRef>
              <c:f>'Sl. Emisije '!$A$34</c:f>
              <c:strCache>
                <c:ptCount val="1"/>
                <c:pt idx="0">
                  <c:v>Industrijski procesi</c:v>
                </c:pt>
              </c:strCache>
            </c:strRef>
          </c:tx>
          <c:spPr>
            <a:solidFill>
              <a:schemeClr val="accent4"/>
            </a:solidFill>
          </c:spPr>
          <c:cat>
            <c:numRef>
              <c:f>'Sl. Emisije '!$B$28:$O$28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'Sl. Emisije '!$B$34:$O$34</c:f>
              <c:numCache>
                <c:formatCode>#,##0.0</c:formatCode>
                <c:ptCount val="14"/>
                <c:pt idx="0">
                  <c:v>1.1608864715764087</c:v>
                </c:pt>
                <c:pt idx="1">
                  <c:v>1.2043852523315857</c:v>
                </c:pt>
                <c:pt idx="2">
                  <c:v>1.2098810401343731</c:v>
                </c:pt>
                <c:pt idx="3">
                  <c:v>1.2919678700321058</c:v>
                </c:pt>
                <c:pt idx="4">
                  <c:v>1.3349343704175212</c:v>
                </c:pt>
                <c:pt idx="5">
                  <c:v>1.4175136100216095</c:v>
                </c:pt>
                <c:pt idx="6">
                  <c:v>1.4657084072065198</c:v>
                </c:pt>
                <c:pt idx="7">
                  <c:v>1.4727157965634639</c:v>
                </c:pt>
                <c:pt idx="8">
                  <c:v>1.3246534865338606</c:v>
                </c:pt>
                <c:pt idx="9">
                  <c:v>0.99276490123536143</c:v>
                </c:pt>
                <c:pt idx="10">
                  <c:v>1.0047569638267164</c:v>
                </c:pt>
                <c:pt idx="11">
                  <c:v>1.0179398426247506</c:v>
                </c:pt>
                <c:pt idx="12">
                  <c:v>1.0176592868583818</c:v>
                </c:pt>
                <c:pt idx="13">
                  <c:v>1.0624128761034202</c:v>
                </c:pt>
              </c:numCache>
            </c:numRef>
          </c:val>
        </c:ser>
        <c:ser>
          <c:idx val="7"/>
          <c:order val="6"/>
          <c:tx>
            <c:strRef>
              <c:f>'Sl. Emisije '!$A$35</c:f>
              <c:strCache>
                <c:ptCount val="1"/>
                <c:pt idx="0">
                  <c:v>Odpadki</c:v>
                </c:pt>
              </c:strCache>
            </c:strRef>
          </c:tx>
          <c:spPr>
            <a:solidFill>
              <a:schemeClr val="tx1"/>
            </a:solidFill>
          </c:spPr>
          <c:cat>
            <c:numRef>
              <c:f>'Sl. Emisije '!$B$28:$O$28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'Sl. Emisije '!$B$35:$O$35</c:f>
              <c:numCache>
                <c:formatCode>#,##0.0</c:formatCode>
                <c:ptCount val="14"/>
                <c:pt idx="0">
                  <c:v>0.77870196009824977</c:v>
                </c:pt>
                <c:pt idx="1">
                  <c:v>0.79601515044039761</c:v>
                </c:pt>
                <c:pt idx="2">
                  <c:v>0.81299056475759224</c:v>
                </c:pt>
                <c:pt idx="3">
                  <c:v>0.82065447590261509</c:v>
                </c:pt>
                <c:pt idx="4">
                  <c:v>0.82580721393173362</c:v>
                </c:pt>
                <c:pt idx="5">
                  <c:v>0.81302860782010433</c:v>
                </c:pt>
                <c:pt idx="6">
                  <c:v>0.7743194228901189</c:v>
                </c:pt>
                <c:pt idx="7">
                  <c:v>0.72407728473367294</c:v>
                </c:pt>
                <c:pt idx="8">
                  <c:v>0.61894288959316568</c:v>
                </c:pt>
                <c:pt idx="9">
                  <c:v>0.57137793613148391</c:v>
                </c:pt>
                <c:pt idx="10">
                  <c:v>0.56789954364647943</c:v>
                </c:pt>
                <c:pt idx="11">
                  <c:v>0.57846080277663958</c:v>
                </c:pt>
                <c:pt idx="12">
                  <c:v>0.55339053774972669</c:v>
                </c:pt>
                <c:pt idx="13">
                  <c:v>0.53816227739552314</c:v>
                </c:pt>
              </c:numCache>
            </c:numRef>
          </c:val>
        </c:ser>
        <c:ser>
          <c:idx val="6"/>
          <c:order val="7"/>
          <c:tx>
            <c:strRef>
              <c:f>'Sl. Emisije '!$A$36</c:f>
              <c:strCache>
                <c:ptCount val="1"/>
                <c:pt idx="0">
                  <c:v>Drugo</c:v>
                </c:pt>
              </c:strCache>
            </c:strRef>
          </c:tx>
          <c:cat>
            <c:numRef>
              <c:f>'Sl. Emisije '!$B$28:$O$28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'Sl. Emisije '!$B$36:$O$36</c:f>
              <c:numCache>
                <c:formatCode>#,##0.0</c:formatCode>
                <c:ptCount val="14"/>
                <c:pt idx="0">
                  <c:v>0.47357502611156815</c:v>
                </c:pt>
                <c:pt idx="1">
                  <c:v>0.46817894168849716</c:v>
                </c:pt>
                <c:pt idx="2">
                  <c:v>0.51139090265582865</c:v>
                </c:pt>
                <c:pt idx="3">
                  <c:v>0.53970502028897793</c:v>
                </c:pt>
                <c:pt idx="4">
                  <c:v>0.5400563826656799</c:v>
                </c:pt>
                <c:pt idx="5">
                  <c:v>0.5277622177782465</c:v>
                </c:pt>
                <c:pt idx="6">
                  <c:v>0.53902631613260388</c:v>
                </c:pt>
                <c:pt idx="7">
                  <c:v>0.54651754765682858</c:v>
                </c:pt>
                <c:pt idx="8">
                  <c:v>0.5287587530393506</c:v>
                </c:pt>
                <c:pt idx="9">
                  <c:v>0.52080300385316169</c:v>
                </c:pt>
                <c:pt idx="10">
                  <c:v>0.52280773852549933</c:v>
                </c:pt>
                <c:pt idx="11">
                  <c:v>0.53289363450928928</c:v>
                </c:pt>
                <c:pt idx="12">
                  <c:v>0.51917372784783156</c:v>
                </c:pt>
                <c:pt idx="13">
                  <c:v>0.46019450702375631</c:v>
                </c:pt>
              </c:numCache>
            </c:numRef>
          </c:val>
        </c:ser>
        <c:gapWidth val="30"/>
        <c:overlap val="100"/>
        <c:axId val="132029824"/>
        <c:axId val="132048000"/>
      </c:barChart>
      <c:catAx>
        <c:axId val="132029824"/>
        <c:scaling>
          <c:orientation val="minMax"/>
        </c:scaling>
        <c:axPos val="b"/>
        <c:majorGridlines>
          <c:spPr>
            <a:ln w="9525">
              <a:solidFill>
                <a:srgbClr val="BFBFBF"/>
              </a:solidFill>
              <a:prstDash val="sysDot"/>
            </a:ln>
          </c:spPr>
        </c:majorGridlines>
        <c:numFmt formatCode="General" sourceLinked="1"/>
        <c:majorTickMark val="none"/>
        <c:tickLblPos val="low"/>
        <c:spPr>
          <a:ln w="12700">
            <a:solidFill>
              <a:srgbClr val="C0C0C0"/>
            </a:solidFill>
          </a:ln>
        </c:spPr>
        <c:txPr>
          <a:bodyPr rot="0" vert="horz"/>
          <a:lstStyle/>
          <a:p>
            <a:pPr>
              <a:defRPr lang="sl-SI" sz="1000" b="0" i="0" u="none" strike="noStrike" baseline="0">
                <a:solidFill>
                  <a:srgbClr val="000000"/>
                </a:solidFill>
                <a:latin typeface="Myriad Pro"/>
                <a:ea typeface="Myriad Pro"/>
                <a:cs typeface="Myriad Pro"/>
              </a:defRPr>
            </a:pPr>
            <a:endParaRPr lang="sl-SI"/>
          </a:p>
        </c:txPr>
        <c:crossAx val="132048000"/>
        <c:crossesAt val="0"/>
        <c:auto val="1"/>
        <c:lblAlgn val="ctr"/>
        <c:lblOffset val="0"/>
      </c:catAx>
      <c:valAx>
        <c:axId val="132048000"/>
        <c:scaling>
          <c:orientation val="minMax"/>
        </c:scaling>
        <c:axPos val="l"/>
        <c:majorGridlines>
          <c:spPr>
            <a:ln w="9525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lang="sl-SI"/>
                </a:pPr>
                <a:r>
                  <a:rPr lang="sl-SI"/>
                  <a:t>V 1000 kt CO</a:t>
                </a:r>
                <a:r>
                  <a:rPr lang="sl-SI" baseline="-25000"/>
                  <a:t>2</a:t>
                </a:r>
                <a:r>
                  <a:rPr lang="sl-SI"/>
                  <a:t> ekviv </a:t>
                </a:r>
              </a:p>
            </c:rich>
          </c:tx>
          <c:layout>
            <c:manualLayout>
              <c:xMode val="edge"/>
              <c:yMode val="edge"/>
              <c:x val="1.5523239020959721E-3"/>
              <c:y val="0.31295400574928273"/>
            </c:manualLayout>
          </c:layout>
        </c:title>
        <c:numFmt formatCode="General" sourceLinked="0"/>
        <c:majorTickMark val="none"/>
        <c:tickLblPos val="nextTo"/>
        <c:spPr>
          <a:ln w="12700">
            <a:solidFill>
              <a:srgbClr val="C0C0C0"/>
            </a:solidFill>
          </a:ln>
        </c:spPr>
        <c:txPr>
          <a:bodyPr rot="0" vert="horz"/>
          <a:lstStyle/>
          <a:p>
            <a:pPr>
              <a:defRPr lang="sl-SI" sz="1000" b="0" i="0" u="none" strike="noStrike" baseline="0">
                <a:solidFill>
                  <a:srgbClr val="000000"/>
                </a:solidFill>
                <a:latin typeface="Myriad Pro"/>
                <a:ea typeface="Myriad Pro"/>
                <a:cs typeface="Myriad Pro"/>
              </a:defRPr>
            </a:pPr>
            <a:endParaRPr lang="sl-SI"/>
          </a:p>
        </c:txPr>
        <c:crossAx val="132029824"/>
        <c:crosses val="autoZero"/>
        <c:crossBetween val="between"/>
      </c:valAx>
      <c:spPr>
        <a:solidFill>
          <a:sysClr val="window" lastClr="FFFFFF"/>
        </a:solidFill>
        <a:ln w="9525">
          <a:solidFill>
            <a:srgbClr val="C0C0C0"/>
          </a:solidFill>
        </a:ln>
      </c:spPr>
    </c:plotArea>
    <c:legend>
      <c:legendPos val="r"/>
      <c:layout>
        <c:manualLayout>
          <c:xMode val="edge"/>
          <c:yMode val="edge"/>
          <c:x val="4.6315035979354303E-2"/>
          <c:y val="5.7774028246469354E-4"/>
          <c:w val="0.86557799294226956"/>
          <c:h val="0.12946381702287221"/>
        </c:manualLayout>
      </c:layout>
      <c:spPr>
        <a:noFill/>
        <a:ln w="25400">
          <a:noFill/>
        </a:ln>
      </c:spPr>
      <c:txPr>
        <a:bodyPr/>
        <a:lstStyle/>
        <a:p>
          <a:pPr>
            <a:defRPr lang="sl-SI" sz="900" b="0" i="0" u="none" strike="noStrike" baseline="0">
              <a:solidFill>
                <a:srgbClr val="000000"/>
              </a:solidFill>
              <a:latin typeface="Myriad Pro"/>
              <a:ea typeface="Myriad Pro"/>
              <a:cs typeface="Myriad Pro"/>
            </a:defRPr>
          </a:pPr>
          <a:endParaRPr lang="sl-SI"/>
        </a:p>
      </c:txPr>
    </c:legend>
    <c:plotVisOnly val="1"/>
    <c:dispBlanksAs val="gap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Myriad Pro"/>
          <a:ea typeface="Myriad Pro"/>
          <a:cs typeface="Myriad Pro"/>
        </a:defRPr>
      </a:pPr>
      <a:endParaRPr lang="sl-SI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l-SI"/>
  <c:chart>
    <c:plotArea>
      <c:layout>
        <c:manualLayout>
          <c:layoutTarget val="inner"/>
          <c:xMode val="edge"/>
          <c:yMode val="edge"/>
          <c:x val="6.2184921495591614E-2"/>
          <c:y val="0.11656480613053562"/>
          <c:w val="0.86871598535213035"/>
          <c:h val="0.63806981191063061"/>
        </c:manualLayout>
      </c:layout>
      <c:barChart>
        <c:barDir val="col"/>
        <c:grouping val="clustered"/>
        <c:ser>
          <c:idx val="5"/>
          <c:order val="0"/>
          <c:tx>
            <c:strRef>
              <c:f>'Sheet1 B'!$C$4</c:f>
              <c:strCache>
                <c:ptCount val="1"/>
                <c:pt idx="0">
                  <c:v>Delež cestnega prometa v blagovnem prometu (leva os)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</c:spPr>
          <c:cat>
            <c:strRef>
              <c:f>'Sheet1 B'!$B$5:$B$32</c:f>
              <c:strCache>
                <c:ptCount val="28"/>
                <c:pt idx="0">
                  <c:v>Latvija</c:v>
                </c:pt>
                <c:pt idx="1">
                  <c:v>Avstrija</c:v>
                </c:pt>
                <c:pt idx="2">
                  <c:v>Estonija</c:v>
                </c:pt>
                <c:pt idx="3">
                  <c:v>Nizozemska</c:v>
                </c:pt>
                <c:pt idx="4">
                  <c:v>Romunija</c:v>
                </c:pt>
                <c:pt idx="5">
                  <c:v>Švedska</c:v>
                </c:pt>
                <c:pt idx="6">
                  <c:v>Nemčija</c:v>
                </c:pt>
                <c:pt idx="7">
                  <c:v>Belgija</c:v>
                </c:pt>
                <c:pt idx="8">
                  <c:v>Litva</c:v>
                </c:pt>
                <c:pt idx="9">
                  <c:v>Finska</c:v>
                </c:pt>
                <c:pt idx="10">
                  <c:v>EU</c:v>
                </c:pt>
                <c:pt idx="11">
                  <c:v>Bolgarija</c:v>
                </c:pt>
                <c:pt idx="12">
                  <c:v>Slovaška</c:v>
                </c:pt>
                <c:pt idx="13">
                  <c:v>Hrvaška</c:v>
                </c:pt>
                <c:pt idx="14">
                  <c:v>Madžarska</c:v>
                </c:pt>
                <c:pt idx="15">
                  <c:v>Češka</c:v>
                </c:pt>
                <c:pt idx="16">
                  <c:v>Francija</c:v>
                </c:pt>
                <c:pt idx="17">
                  <c:v>Slovenija</c:v>
                </c:pt>
                <c:pt idx="18">
                  <c:v>Poljska</c:v>
                </c:pt>
                <c:pt idx="19">
                  <c:v>Zdr. kraljestvo</c:v>
                </c:pt>
                <c:pt idx="20">
                  <c:v>Italija</c:v>
                </c:pt>
                <c:pt idx="21">
                  <c:v>Danska</c:v>
                </c:pt>
                <c:pt idx="22">
                  <c:v>Luksemburg</c:v>
                </c:pt>
                <c:pt idx="23">
                  <c:v>Portugalska</c:v>
                </c:pt>
                <c:pt idx="24">
                  <c:v>Španija</c:v>
                </c:pt>
                <c:pt idx="25">
                  <c:v>Grčija</c:v>
                </c:pt>
                <c:pt idx="26">
                  <c:v>Irska</c:v>
                </c:pt>
                <c:pt idx="27">
                  <c:v>Ciper</c:v>
                </c:pt>
              </c:strCache>
            </c:strRef>
          </c:cat>
          <c:val>
            <c:numRef>
              <c:f>'Sheet1 B'!$C$5:$C$32</c:f>
              <c:numCache>
                <c:formatCode>0.000</c:formatCode>
                <c:ptCount val="28"/>
                <c:pt idx="0">
                  <c:v>39.61914183257089</c:v>
                </c:pt>
                <c:pt idx="1">
                  <c:v>52.755082031505331</c:v>
                </c:pt>
                <c:pt idx="2">
                  <c:v>55.902129249159564</c:v>
                </c:pt>
                <c:pt idx="3">
                  <c:v>56.197103027488403</c:v>
                </c:pt>
                <c:pt idx="4">
                  <c:v>57.467614720735028</c:v>
                </c:pt>
                <c:pt idx="5">
                  <c:v>61.756796581448391</c:v>
                </c:pt>
                <c:pt idx="6">
                  <c:v>64.24826478999934</c:v>
                </c:pt>
                <c:pt idx="7">
                  <c:v>64.617567088308476</c:v>
                </c:pt>
                <c:pt idx="8">
                  <c:v>66.372662668212399</c:v>
                </c:pt>
                <c:pt idx="9">
                  <c:v>71.807760141093482</c:v>
                </c:pt>
                <c:pt idx="10">
                  <c:v>75.543364876349756</c:v>
                </c:pt>
                <c:pt idx="11">
                  <c:v>75.865834196600844</c:v>
                </c:pt>
                <c:pt idx="12">
                  <c:v>76.038540116528083</c:v>
                </c:pt>
                <c:pt idx="13">
                  <c:v>76.171809841534454</c:v>
                </c:pt>
                <c:pt idx="14">
                  <c:v>76.253938516562783</c:v>
                </c:pt>
                <c:pt idx="15">
                  <c:v>79.690199323490518</c:v>
                </c:pt>
                <c:pt idx="16">
                  <c:v>80.618726345236141</c:v>
                </c:pt>
                <c:pt idx="17">
                  <c:v>80.719650832318322</c:v>
                </c:pt>
                <c:pt idx="18">
                  <c:v>82.927727872563977</c:v>
                </c:pt>
                <c:pt idx="19">
                  <c:v>86.766051279645325</c:v>
                </c:pt>
                <c:pt idx="20">
                  <c:v>86.937598644429102</c:v>
                </c:pt>
                <c:pt idx="21">
                  <c:v>87.585831062670124</c:v>
                </c:pt>
                <c:pt idx="22">
                  <c:v>93.472357988487019</c:v>
                </c:pt>
                <c:pt idx="23">
                  <c:v>94.104775389368001</c:v>
                </c:pt>
                <c:pt idx="24">
                  <c:v>95.093663286164414</c:v>
                </c:pt>
                <c:pt idx="25">
                  <c:v>98.530099205318791</c:v>
                </c:pt>
                <c:pt idx="26">
                  <c:v>98.937083959630726</c:v>
                </c:pt>
                <c:pt idx="27">
                  <c:v>100</c:v>
                </c:pt>
              </c:numCache>
            </c:numRef>
          </c:val>
        </c:ser>
        <c:gapWidth val="20"/>
        <c:axId val="131581824"/>
        <c:axId val="131562880"/>
      </c:barChart>
      <c:lineChart>
        <c:grouping val="standard"/>
        <c:ser>
          <c:idx val="2"/>
          <c:order val="1"/>
          <c:tx>
            <c:strRef>
              <c:f>'Sheet1 B'!$D$4</c:f>
              <c:strCache>
                <c:ptCount val="1"/>
                <c:pt idx="0">
                  <c:v>Obseg prevozov blaga v cestnem prometu na prebivalca (desna os)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7"/>
            <c:spPr>
              <a:solidFill>
                <a:srgbClr val="9E001A"/>
              </a:solidFill>
              <a:ln>
                <a:noFill/>
              </a:ln>
            </c:spPr>
          </c:marker>
          <c:cat>
            <c:strRef>
              <c:f>'Sheet1 B'!$B$5:$B$32</c:f>
              <c:strCache>
                <c:ptCount val="28"/>
                <c:pt idx="0">
                  <c:v>Latvija</c:v>
                </c:pt>
                <c:pt idx="1">
                  <c:v>Avstrija</c:v>
                </c:pt>
                <c:pt idx="2">
                  <c:v>Estonija</c:v>
                </c:pt>
                <c:pt idx="3">
                  <c:v>Nizozemska</c:v>
                </c:pt>
                <c:pt idx="4">
                  <c:v>Romunija</c:v>
                </c:pt>
                <c:pt idx="5">
                  <c:v>Švedska</c:v>
                </c:pt>
                <c:pt idx="6">
                  <c:v>Nemčija</c:v>
                </c:pt>
                <c:pt idx="7">
                  <c:v>Belgija</c:v>
                </c:pt>
                <c:pt idx="8">
                  <c:v>Litva</c:v>
                </c:pt>
                <c:pt idx="9">
                  <c:v>Finska</c:v>
                </c:pt>
                <c:pt idx="10">
                  <c:v>EU</c:v>
                </c:pt>
                <c:pt idx="11">
                  <c:v>Bolgarija</c:v>
                </c:pt>
                <c:pt idx="12">
                  <c:v>Slovaška</c:v>
                </c:pt>
                <c:pt idx="13">
                  <c:v>Hrvaška</c:v>
                </c:pt>
                <c:pt idx="14">
                  <c:v>Madžarska</c:v>
                </c:pt>
                <c:pt idx="15">
                  <c:v>Češka</c:v>
                </c:pt>
                <c:pt idx="16">
                  <c:v>Francija</c:v>
                </c:pt>
                <c:pt idx="17">
                  <c:v>Slovenija</c:v>
                </c:pt>
                <c:pt idx="18">
                  <c:v>Poljska</c:v>
                </c:pt>
                <c:pt idx="19">
                  <c:v>Zdr. kraljestvo</c:v>
                </c:pt>
                <c:pt idx="20">
                  <c:v>Italija</c:v>
                </c:pt>
                <c:pt idx="21">
                  <c:v>Danska</c:v>
                </c:pt>
                <c:pt idx="22">
                  <c:v>Luksemburg</c:v>
                </c:pt>
                <c:pt idx="23">
                  <c:v>Portugalska</c:v>
                </c:pt>
                <c:pt idx="24">
                  <c:v>Španija</c:v>
                </c:pt>
                <c:pt idx="25">
                  <c:v>Grčija</c:v>
                </c:pt>
                <c:pt idx="26">
                  <c:v>Irska</c:v>
                </c:pt>
                <c:pt idx="27">
                  <c:v>Ciper</c:v>
                </c:pt>
              </c:strCache>
            </c:strRef>
          </c:cat>
          <c:val>
            <c:numRef>
              <c:f>'Sheet1 B'!$D$5:$D$32</c:f>
              <c:numCache>
                <c:formatCode>0.000</c:formatCode>
                <c:ptCount val="28"/>
                <c:pt idx="0">
                  <c:v>6.3677336363505308</c:v>
                </c:pt>
                <c:pt idx="1">
                  <c:v>2.8553662028087143</c:v>
                </c:pt>
                <c:pt idx="2">
                  <c:v>4.5417402315786823</c:v>
                </c:pt>
                <c:pt idx="3">
                  <c:v>4.1765172425940955</c:v>
                </c:pt>
                <c:pt idx="4">
                  <c:v>1.7028872612161801</c:v>
                </c:pt>
                <c:pt idx="5">
                  <c:v>3.4924662870080403</c:v>
                </c:pt>
                <c:pt idx="6">
                  <c:v>3.7909101007486834</c:v>
                </c:pt>
                <c:pt idx="7">
                  <c:v>2.9327136445137172</c:v>
                </c:pt>
                <c:pt idx="8">
                  <c:v>8.904925433336631</c:v>
                </c:pt>
                <c:pt idx="9">
                  <c:v>4.4914737564377978</c:v>
                </c:pt>
                <c:pt idx="10">
                  <c:v>3.3954679863825774</c:v>
                </c:pt>
                <c:pt idx="11">
                  <c:v>3.7297413736740581</c:v>
                </c:pt>
                <c:pt idx="12">
                  <c:v>5.5689657115232505</c:v>
                </c:pt>
                <c:pt idx="13">
                  <c:v>2.1467085995270803</c:v>
                </c:pt>
                <c:pt idx="14">
                  <c:v>3.6202107985941652</c:v>
                </c:pt>
                <c:pt idx="15">
                  <c:v>5.2208084401849222</c:v>
                </c:pt>
                <c:pt idx="16">
                  <c:v>2.6092203998453152</c:v>
                </c:pt>
                <c:pt idx="17">
                  <c:v>7.7210499462851816</c:v>
                </c:pt>
                <c:pt idx="18">
                  <c:v>6.4285953342378068</c:v>
                </c:pt>
                <c:pt idx="19">
                  <c:v>2.307868252123539</c:v>
                </c:pt>
                <c:pt idx="20">
                  <c:v>2.112446622293457</c:v>
                </c:pt>
                <c:pt idx="21">
                  <c:v>2.8623677009801742</c:v>
                </c:pt>
                <c:pt idx="22">
                  <c:v>15.838486454652534</c:v>
                </c:pt>
                <c:pt idx="23">
                  <c:v>3.4956458625294577</c:v>
                </c:pt>
                <c:pt idx="24">
                  <c:v>4.1314025268231624</c:v>
                </c:pt>
                <c:pt idx="25">
                  <c:v>1.7202371986739755</c:v>
                </c:pt>
                <c:pt idx="26">
                  <c:v>2.0043249046559097</c:v>
                </c:pt>
                <c:pt idx="27">
                  <c:v>0.7355508916524256</c:v>
                </c:pt>
              </c:numCache>
            </c:numRef>
          </c:val>
        </c:ser>
        <c:marker val="1"/>
        <c:axId val="131593728"/>
        <c:axId val="131583360"/>
      </c:lineChart>
      <c:valAx>
        <c:axId val="131562880"/>
        <c:scaling>
          <c:orientation val="minMax"/>
          <c:max val="120"/>
        </c:scaling>
        <c:axPos val="l"/>
        <c:majorGridlines>
          <c:spPr>
            <a:ln w="9525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title>
          <c:tx>
            <c:strRef>
              <c:f>'Sheet1 B'!$C$3</c:f>
              <c:strCache>
                <c:ptCount val="1"/>
                <c:pt idx="0">
                  <c:v>V %</c:v>
                </c:pt>
              </c:strCache>
            </c:strRef>
          </c:tx>
          <c:layout/>
          <c:txPr>
            <a:bodyPr rot="-5400000" vert="horz"/>
            <a:lstStyle/>
            <a:p>
              <a:pPr>
                <a:defRPr/>
              </a:pPr>
              <a:endParaRPr lang="sl-SI"/>
            </a:p>
          </c:txPr>
        </c:title>
        <c:numFmt formatCode="0" sourceLinked="0"/>
        <c:majorTickMark val="none"/>
        <c:tickLblPos val="nextTo"/>
        <c:crossAx val="131581824"/>
        <c:crosses val="autoZero"/>
        <c:crossBetween val="between"/>
        <c:majorUnit val="20"/>
      </c:valAx>
      <c:catAx>
        <c:axId val="131581824"/>
        <c:scaling>
          <c:orientation val="minMax"/>
        </c:scaling>
        <c:axPos val="b"/>
        <c:majorGridlines>
          <c:spPr>
            <a:ln w="9525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General" sourceLinked="0"/>
        <c:majorTickMark val="none"/>
        <c:tickLblPos val="nextTo"/>
        <c:spPr>
          <a:ln w="12700"/>
        </c:spPr>
        <c:txPr>
          <a:bodyPr rot="-5400000" vert="horz"/>
          <a:lstStyle/>
          <a:p>
            <a:pPr>
              <a:defRPr/>
            </a:pPr>
            <a:endParaRPr lang="sl-SI"/>
          </a:p>
        </c:txPr>
        <c:crossAx val="131562880"/>
        <c:crosses val="autoZero"/>
        <c:auto val="1"/>
        <c:lblAlgn val="ctr"/>
        <c:lblOffset val="0"/>
      </c:catAx>
      <c:valAx>
        <c:axId val="131583360"/>
        <c:scaling>
          <c:orientation val="minMax"/>
        </c:scaling>
        <c:axPos val="r"/>
        <c:title>
          <c:tx>
            <c:strRef>
              <c:f>'Sheet1 B'!$D$3</c:f>
              <c:strCache>
                <c:ptCount val="1"/>
                <c:pt idx="0">
                  <c:v>V 1000 tonskih km/prebivalca</c:v>
                </c:pt>
              </c:strCache>
            </c:strRef>
          </c:tx>
          <c:layout/>
          <c:txPr>
            <a:bodyPr rot="-5400000" vert="horz"/>
            <a:lstStyle/>
            <a:p>
              <a:pPr>
                <a:defRPr/>
              </a:pPr>
              <a:endParaRPr lang="sl-SI"/>
            </a:p>
          </c:txPr>
        </c:title>
        <c:numFmt formatCode="0" sourceLinked="0"/>
        <c:majorTickMark val="none"/>
        <c:tickLblPos val="nextTo"/>
        <c:crossAx val="131593728"/>
        <c:crosses val="max"/>
        <c:crossBetween val="between"/>
        <c:majorUnit val="3"/>
      </c:valAx>
      <c:catAx>
        <c:axId val="131593728"/>
        <c:scaling>
          <c:orientation val="minMax"/>
        </c:scaling>
        <c:delete val="1"/>
        <c:axPos val="b"/>
        <c:numFmt formatCode="General" sourceLinked="1"/>
        <c:tickLblPos val="none"/>
        <c:crossAx val="131583360"/>
        <c:crosses val="autoZero"/>
        <c:auto val="1"/>
        <c:lblAlgn val="ctr"/>
        <c:lblOffset val="100"/>
      </c:catAx>
      <c:spPr>
        <a:ln w="9525"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3.4467631665802252E-2"/>
          <c:y val="1.5201285434888535E-2"/>
          <c:w val="0.94044628852531154"/>
          <c:h val="6.7543496121156593E-2"/>
        </c:manualLayout>
      </c:layout>
      <c:spPr>
        <a:noFill/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Myriad Pro"/>
              <a:ea typeface="Myriad Pro"/>
              <a:cs typeface="Myriad Pro"/>
            </a:defRPr>
          </a:pPr>
          <a:endParaRPr lang="sl-SI"/>
        </a:p>
      </c:txPr>
    </c:legend>
    <c:plotVisOnly val="1"/>
    <c:dispBlanksAs val="gap"/>
  </c:chart>
  <c:spPr>
    <a:solidFill>
      <a:srgbClr val="FFFFFF"/>
    </a:solidFill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Myriad Pro"/>
          <a:ea typeface="Myriad Pro"/>
          <a:cs typeface="Myriad Pro"/>
        </a:defRPr>
      </a:pPr>
      <a:endParaRPr lang="sl-SI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0.58556</cdr:x>
      <cdr:y>0.20499</cdr:y>
    </cdr:from>
    <cdr:to>
      <cdr:x>0.62123</cdr:x>
      <cdr:y>0.94448</cdr:y>
    </cdr:to>
    <cdr:sp macro="" textlink="">
      <cdr:nvSpPr>
        <cdr:cNvPr id="2" name="Rounded Rectangle 1"/>
        <cdr:cNvSpPr/>
      </cdr:nvSpPr>
      <cdr:spPr bwMode="auto">
        <a:xfrm xmlns:a="http://schemas.openxmlformats.org/drawingml/2006/main">
          <a:off x="4657178" y="704850"/>
          <a:ext cx="283697" cy="2542767"/>
        </a:xfrm>
        <a:prstGeom xmlns:a="http://schemas.openxmlformats.org/drawingml/2006/main" prst="roundRect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000000"/>
          </a:solidFill>
          <a:prstDash val="sysDot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wrap="square" lIns="18288" tIns="0" rIns="0" bIns="0" upright="1"/>
        <a:lstStyle xmlns:a="http://schemas.openxmlformats.org/drawingml/2006/main"/>
        <a:p xmlns:a="http://schemas.openxmlformats.org/drawingml/2006/main">
          <a:endParaRPr lang="sl-SI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841" cy="497444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183" y="0"/>
            <a:ext cx="2949841" cy="497444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D58D4FD-3845-4AB1-AD20-2683B72F8061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305"/>
            <a:ext cx="2949841" cy="497444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183" y="9440305"/>
            <a:ext cx="2949841" cy="497444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76182B4-7FB7-4F4F-B925-BF5D9EB10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841" cy="497444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183" y="0"/>
            <a:ext cx="2949841" cy="497444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3C5B9D-16A8-4A8A-90D8-00BDA0AFF631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1" tIns="45770" rIns="91541" bIns="4577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244" y="4721743"/>
            <a:ext cx="5445126" cy="4472225"/>
          </a:xfrm>
          <a:prstGeom prst="rect">
            <a:avLst/>
          </a:prstGeom>
        </p:spPr>
        <p:txBody>
          <a:bodyPr vert="horz" lIns="91541" tIns="45770" rIns="91541" bIns="4577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305"/>
            <a:ext cx="2949841" cy="497444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183" y="9440305"/>
            <a:ext cx="2949841" cy="497444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E0072E4-6F78-4CAE-874A-F31E32613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EA41A5-9F7F-4DCE-AFFF-DA481133A018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0072E4-6F78-4CAE-874A-F31E3261382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0072E4-6F78-4CAE-874A-F31E3261382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0072E4-6F78-4CAE-874A-F31E3261382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0072E4-6F78-4CAE-874A-F31E3261382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0072E4-6F78-4CAE-874A-F31E3261382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0072E4-6F78-4CAE-874A-F31E3261382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0072E4-6F78-4CAE-874A-F31E3261382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89580-9294-4389-96A8-9F32A3911307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rgbClr val="D8D8D8">
                    <a:shade val="75000"/>
                  </a:srgbClr>
                </a:solidFill>
              </a:defRPr>
            </a:lvl1pPr>
          </a:lstStyle>
          <a:p>
            <a:pPr>
              <a:defRPr/>
            </a:pPr>
            <a:fld id="{7098620C-ADF2-4211-9F31-4AD37A680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CBF98-1C4E-4C6A-AC0C-149F96D69282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9614D22-2835-4677-9395-05E1B2B01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83961-56E3-4805-9BEF-9CCDDF439E2E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F0192-A3CE-431D-A8A5-F7EBC792E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6761F-A0F2-4A3E-B455-9945727BB9AD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EFFF422-98CB-49B4-9A3D-2B4B3206F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rgbClr val="D8D8D8">
                    <a:shade val="75000"/>
                  </a:srgbClr>
                </a:solidFill>
              </a:defRPr>
            </a:lvl1pPr>
          </a:lstStyle>
          <a:p>
            <a:pPr>
              <a:defRPr/>
            </a:pPr>
            <a:fld id="{E91FDDE5-4101-4809-A2D1-2431AF607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83896-FE10-4E53-8E3E-EC5FB8DB8882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2E3F0-DA3F-442F-960A-DE4244FBF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147D9-7B59-4BC8-8C57-55A496E72CDC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9EA4A-10AC-4056-9AF1-2AA6EE356410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9766C-E5F9-4261-8CDD-7C6FE0301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21EB9-838B-4864-8FAD-50B3D3D4C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0E700-82DA-4FD6-99AD-8230352D1678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42875" y="1928813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5575" y="142875"/>
            <a:ext cx="8832850" cy="178593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42875" y="2081213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5" name="Picture 30" descr="logo_pps_prez-manj2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25" y="214313"/>
            <a:ext cx="24384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1" descr="logo-umar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2438" y="6286500"/>
            <a:ext cx="8143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7290" y="2357430"/>
            <a:ext cx="6480174" cy="1042989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142984"/>
            <a:ext cx="7772400" cy="642942"/>
          </a:xfrm>
        </p:spPr>
        <p:txBody>
          <a:bodyPr>
            <a:normAutofit/>
          </a:bodyPr>
          <a:lstStyle>
            <a:lvl1pPr algn="ctr">
              <a:buNone/>
              <a:defRPr sz="3200" b="0" cap="none" baseline="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1"/>
          </p:nvPr>
        </p:nvSpPr>
        <p:spPr>
          <a:xfrm>
            <a:off x="1357290" y="3786190"/>
            <a:ext cx="6480174" cy="357190"/>
          </a:xfrm>
        </p:spPr>
        <p:txBody>
          <a:bodyPr>
            <a:normAutofit/>
          </a:bodyPr>
          <a:lstStyle>
            <a:lvl1pPr marL="0" indent="0" algn="ctr">
              <a:buNone/>
              <a:defRPr sz="18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2"/>
          </p:nvPr>
        </p:nvSpPr>
        <p:spPr>
          <a:xfrm>
            <a:off x="1500166" y="6286520"/>
            <a:ext cx="6143668" cy="357190"/>
          </a:xfrm>
        </p:spPr>
        <p:txBody>
          <a:bodyPr>
            <a:normAutofit/>
          </a:bodyPr>
          <a:lstStyle>
            <a:lvl1pPr marL="0" indent="0" algn="ctr">
              <a:buNone/>
              <a:defRPr sz="18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3"/>
          </p:nvPr>
        </p:nvSpPr>
        <p:spPr>
          <a:xfrm>
            <a:off x="142875" y="6357938"/>
            <a:ext cx="10715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64855-DA26-4F9C-87FE-CE6731B62FC8}" type="datetimeFigureOut">
              <a:rPr lang="en-US"/>
              <a:pPr>
                <a:defRPr/>
              </a:pPr>
              <a:t>6/4/2015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142875" y="142875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5575" y="142875"/>
            <a:ext cx="8832850" cy="128587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2875" y="15716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4" name="Picture 30" descr="logo-umar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621506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772400" cy="428628"/>
          </a:xfrm>
        </p:spPr>
        <p:txBody>
          <a:bodyPr>
            <a:normAutofit/>
          </a:bodyPr>
          <a:lstStyle>
            <a:lvl1pPr algn="ctr">
              <a:buNone/>
              <a:defRPr sz="2200" b="0" cap="none" baseline="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1"/>
          </p:nvPr>
        </p:nvSpPr>
        <p:spPr>
          <a:xfrm>
            <a:off x="357158" y="1928802"/>
            <a:ext cx="8286808" cy="4071966"/>
          </a:xfrm>
        </p:spPr>
        <p:txBody>
          <a:bodyPr>
            <a:normAutofit/>
          </a:bodyPr>
          <a:lstStyle>
            <a:lvl1pPr marL="0" indent="0" algn="ctr">
              <a:buNone/>
              <a:defRPr sz="14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2"/>
          </p:nvPr>
        </p:nvSpPr>
        <p:spPr>
          <a:xfrm>
            <a:off x="1500166" y="6357958"/>
            <a:ext cx="6143668" cy="285752"/>
          </a:xfrm>
        </p:spPr>
        <p:txBody>
          <a:bodyPr>
            <a:normAutofit/>
          </a:bodyPr>
          <a:lstStyle>
            <a:lvl1pPr marL="0" indent="0" algn="ctr">
              <a:buNone/>
              <a:defRPr sz="12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3"/>
          </p:nvPr>
        </p:nvSpPr>
        <p:spPr>
          <a:xfrm>
            <a:off x="142875" y="6357938"/>
            <a:ext cx="10715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7F070-C2A5-436E-A0AA-2987B7714911}" type="datetimeFigureOut">
              <a:rPr lang="en-US"/>
              <a:pPr>
                <a:defRPr/>
              </a:pPr>
              <a:t>6/4/2015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142875" y="142875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5575" y="142875"/>
            <a:ext cx="8832850" cy="128587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2875" y="15716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4" name="Picture 30" descr="logo-umar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621506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772400" cy="428628"/>
          </a:xfrm>
        </p:spPr>
        <p:txBody>
          <a:bodyPr>
            <a:normAutofit/>
          </a:bodyPr>
          <a:lstStyle>
            <a:lvl1pPr algn="ctr">
              <a:buNone/>
              <a:defRPr sz="2200" b="0" cap="none" baseline="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1"/>
          </p:nvPr>
        </p:nvSpPr>
        <p:spPr>
          <a:xfrm>
            <a:off x="357158" y="1928802"/>
            <a:ext cx="8286808" cy="4071966"/>
          </a:xfrm>
        </p:spPr>
        <p:txBody>
          <a:bodyPr>
            <a:normAutofit/>
          </a:bodyPr>
          <a:lstStyle>
            <a:lvl1pPr marL="0" indent="0" algn="ctr">
              <a:buNone/>
              <a:defRPr sz="1400" b="1" cap="all" spc="250" baseline="0">
                <a:solidFill>
                  <a:schemeClr val="tx1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2"/>
          </p:nvPr>
        </p:nvSpPr>
        <p:spPr>
          <a:xfrm>
            <a:off x="1500166" y="6357958"/>
            <a:ext cx="6143668" cy="285752"/>
          </a:xfrm>
        </p:spPr>
        <p:txBody>
          <a:bodyPr>
            <a:normAutofit/>
          </a:bodyPr>
          <a:lstStyle>
            <a:lvl1pPr marL="0" indent="0" algn="ctr">
              <a:buNone/>
              <a:defRPr sz="1200" b="1" cap="all" spc="250" baseline="0">
                <a:solidFill>
                  <a:schemeClr val="tx1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3"/>
          </p:nvPr>
        </p:nvSpPr>
        <p:spPr>
          <a:xfrm>
            <a:off x="142875" y="6357938"/>
            <a:ext cx="1071563" cy="365125"/>
          </a:xfr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3D57A0C7-C040-4B15-8A78-B93BEB839B27}" type="datetimeFigureOut">
              <a:rPr lang="en-US"/>
              <a:pPr>
                <a:defRPr/>
              </a:pPr>
              <a:t>6/4/2015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A7598-C98D-4565-94DB-D3EEAC6BED3C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84373-BAB2-4B55-A1F1-5670CE939E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142875" y="142875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5575" y="142875"/>
            <a:ext cx="8832850" cy="128587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42875" y="15716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3" name="Picture 29" descr="logo-umar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621506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772400" cy="428628"/>
          </a:xfrm>
        </p:spPr>
        <p:txBody>
          <a:bodyPr>
            <a:normAutofit/>
          </a:bodyPr>
          <a:lstStyle>
            <a:lvl1pPr algn="ctr">
              <a:buNone/>
              <a:defRPr sz="2200" b="0" cap="none" baseline="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1"/>
          </p:nvPr>
        </p:nvSpPr>
        <p:spPr>
          <a:xfrm>
            <a:off x="357158" y="1928802"/>
            <a:ext cx="8286808" cy="4071966"/>
          </a:xfrm>
        </p:spPr>
        <p:txBody>
          <a:bodyPr>
            <a:normAutofit/>
          </a:bodyPr>
          <a:lstStyle>
            <a:lvl1pPr marL="0" indent="0" algn="ctr">
              <a:buNone/>
              <a:defRPr sz="14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2"/>
          </p:nvPr>
        </p:nvSpPr>
        <p:spPr>
          <a:xfrm>
            <a:off x="1500166" y="6357958"/>
            <a:ext cx="6143668" cy="285752"/>
          </a:xfrm>
        </p:spPr>
        <p:txBody>
          <a:bodyPr>
            <a:normAutofit/>
          </a:bodyPr>
          <a:lstStyle>
            <a:lvl1pPr marL="0" indent="0" algn="ctr">
              <a:buNone/>
              <a:defRPr sz="12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3"/>
          </p:nvPr>
        </p:nvSpPr>
        <p:spPr>
          <a:xfrm>
            <a:off x="142875" y="6357938"/>
            <a:ext cx="1071563" cy="365125"/>
          </a:xfr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2D9E907A-4569-4A32-9031-DE0559B79AEF}" type="datetimeFigureOut">
              <a:rPr lang="en-US"/>
              <a:pPr>
                <a:defRPr/>
              </a:pPr>
              <a:t>6/4/2015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142875" y="142875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5575" y="142875"/>
            <a:ext cx="8832850" cy="128587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42875" y="15716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3" name="Picture 29" descr="logo-umar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621506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Placeholder 2"/>
          <p:cNvSpPr>
            <a:spLocks noGrp="1"/>
          </p:cNvSpPr>
          <p:nvPr>
            <p:ph type="body" idx="11"/>
          </p:nvPr>
        </p:nvSpPr>
        <p:spPr>
          <a:xfrm>
            <a:off x="357158" y="1928802"/>
            <a:ext cx="8286808" cy="4071966"/>
          </a:xfrm>
        </p:spPr>
        <p:txBody>
          <a:bodyPr>
            <a:normAutofit/>
          </a:bodyPr>
          <a:lstStyle>
            <a:lvl1pPr marL="0" indent="0" algn="ctr">
              <a:buNone/>
              <a:defRPr sz="1400" b="1" cap="none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2"/>
          </p:nvPr>
        </p:nvSpPr>
        <p:spPr>
          <a:xfrm>
            <a:off x="1500166" y="6357958"/>
            <a:ext cx="6143668" cy="285752"/>
          </a:xfrm>
        </p:spPr>
        <p:txBody>
          <a:bodyPr>
            <a:normAutofit/>
          </a:bodyPr>
          <a:lstStyle>
            <a:lvl1pPr marL="0" indent="0" algn="ctr">
              <a:buNone/>
              <a:defRPr sz="1200" b="1" cap="none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3"/>
          </p:nvPr>
        </p:nvSpPr>
        <p:spPr>
          <a:xfrm>
            <a:off x="142875" y="6357938"/>
            <a:ext cx="1071563" cy="365125"/>
          </a:xfr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C3E6DBD8-A7E7-4202-9BFA-FBED4B98D6A7}" type="datetimeFigureOut">
              <a:rPr lang="en-US"/>
              <a:pPr>
                <a:defRPr/>
              </a:pPr>
              <a:t>6/4/2015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001125" y="0"/>
            <a:ext cx="142875" cy="6838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142875" y="1285875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5575" y="142875"/>
            <a:ext cx="8832850" cy="121443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42875" y="15716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3" name="Picture 29" descr="logo-umar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2438" y="6286500"/>
            <a:ext cx="8143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772400" cy="428628"/>
          </a:xfrm>
        </p:spPr>
        <p:txBody>
          <a:bodyPr>
            <a:normAutofit/>
          </a:bodyPr>
          <a:lstStyle>
            <a:lvl1pPr algn="ctr">
              <a:buNone/>
              <a:defRPr sz="2200" b="0" cap="none" baseline="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1"/>
          </p:nvPr>
        </p:nvSpPr>
        <p:spPr>
          <a:xfrm>
            <a:off x="357158" y="1928802"/>
            <a:ext cx="8286808" cy="4071966"/>
          </a:xfrm>
        </p:spPr>
        <p:txBody>
          <a:bodyPr>
            <a:normAutofit/>
          </a:bodyPr>
          <a:lstStyle>
            <a:lvl1pPr marL="0" indent="0" algn="ctr">
              <a:buNone/>
              <a:defRPr sz="1400" b="1" cap="all" spc="250" baseline="0">
                <a:solidFill>
                  <a:schemeClr val="tx1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2"/>
          </p:nvPr>
        </p:nvSpPr>
        <p:spPr>
          <a:xfrm>
            <a:off x="1500166" y="6357958"/>
            <a:ext cx="6143668" cy="285752"/>
          </a:xfrm>
        </p:spPr>
        <p:txBody>
          <a:bodyPr>
            <a:normAutofit/>
          </a:bodyPr>
          <a:lstStyle>
            <a:lvl1pPr marL="0" indent="0" algn="ctr">
              <a:buNone/>
              <a:defRPr sz="1200" b="1" cap="all" spc="250" baseline="0">
                <a:solidFill>
                  <a:schemeClr val="tx1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42875" y="1928813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5575" y="142875"/>
            <a:ext cx="8832850" cy="178593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42875" y="2081213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5" name="Picture 30" descr="logo_pps_prez-manj2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25" y="214313"/>
            <a:ext cx="24384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1" descr="logo-uma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2438" y="6286500"/>
            <a:ext cx="8143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0" descr="logo_pps_prez-manj2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25" y="214313"/>
            <a:ext cx="24384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1" descr="logo-umar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2438" y="6286500"/>
            <a:ext cx="8143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7290" y="2357430"/>
            <a:ext cx="6480174" cy="1042989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142984"/>
            <a:ext cx="7772400" cy="642942"/>
          </a:xfrm>
        </p:spPr>
        <p:txBody>
          <a:bodyPr>
            <a:normAutofit/>
          </a:bodyPr>
          <a:lstStyle>
            <a:lvl1pPr algn="ctr">
              <a:buNone/>
              <a:defRPr sz="3200" b="0" cap="none" baseline="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1"/>
          </p:nvPr>
        </p:nvSpPr>
        <p:spPr>
          <a:xfrm>
            <a:off x="1357290" y="3786190"/>
            <a:ext cx="6480174" cy="357190"/>
          </a:xfrm>
        </p:spPr>
        <p:txBody>
          <a:bodyPr>
            <a:normAutofit/>
          </a:bodyPr>
          <a:lstStyle>
            <a:lvl1pPr marL="0" indent="0" algn="ctr">
              <a:buNone/>
              <a:defRPr sz="18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2"/>
          </p:nvPr>
        </p:nvSpPr>
        <p:spPr>
          <a:xfrm>
            <a:off x="1500166" y="6286520"/>
            <a:ext cx="6143668" cy="357190"/>
          </a:xfrm>
        </p:spPr>
        <p:txBody>
          <a:bodyPr>
            <a:normAutofit/>
          </a:bodyPr>
          <a:lstStyle>
            <a:lvl1pPr marL="0" indent="0" algn="ctr">
              <a:buNone/>
              <a:defRPr sz="18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13"/>
          </p:nvPr>
        </p:nvSpPr>
        <p:spPr>
          <a:xfrm>
            <a:off x="142875" y="6357938"/>
            <a:ext cx="10715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F31D8-BD94-4AAA-BE88-B2BA94D38507}" type="datetimeFigureOut">
              <a:rPr lang="en-US"/>
              <a:pPr>
                <a:defRPr/>
              </a:pPr>
              <a:t>6/4/2015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142875" y="142875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5575" y="142875"/>
            <a:ext cx="8832850" cy="128587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2875" y="15716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4" name="Picture 30" descr="logo-uma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621506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>
            <a:spLocks noChangeArrowheads="1"/>
          </p:cNvSpPr>
          <p:nvPr userDrawn="1"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6" name="Picture 30" descr="logo-umar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621506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772400" cy="428628"/>
          </a:xfrm>
        </p:spPr>
        <p:txBody>
          <a:bodyPr>
            <a:normAutofit/>
          </a:bodyPr>
          <a:lstStyle>
            <a:lvl1pPr algn="ctr">
              <a:buNone/>
              <a:defRPr sz="2200" b="0" cap="none" baseline="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1"/>
          </p:nvPr>
        </p:nvSpPr>
        <p:spPr>
          <a:xfrm>
            <a:off x="357158" y="1928802"/>
            <a:ext cx="8286808" cy="4071966"/>
          </a:xfrm>
        </p:spPr>
        <p:txBody>
          <a:bodyPr>
            <a:normAutofit/>
          </a:bodyPr>
          <a:lstStyle>
            <a:lvl1pPr marL="0" indent="0" algn="ctr">
              <a:buNone/>
              <a:defRPr sz="14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2"/>
          </p:nvPr>
        </p:nvSpPr>
        <p:spPr>
          <a:xfrm>
            <a:off x="1500166" y="6357958"/>
            <a:ext cx="6143668" cy="285752"/>
          </a:xfrm>
        </p:spPr>
        <p:txBody>
          <a:bodyPr>
            <a:normAutofit/>
          </a:bodyPr>
          <a:lstStyle>
            <a:lvl1pPr marL="0" indent="0" algn="ctr">
              <a:buNone/>
              <a:defRPr sz="12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3"/>
          </p:nvPr>
        </p:nvSpPr>
        <p:spPr>
          <a:xfrm>
            <a:off x="142875" y="6357938"/>
            <a:ext cx="10715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E81B1-00C0-4E7B-AB76-B04D10530710}" type="datetimeFigureOut">
              <a:rPr lang="en-US"/>
              <a:pPr>
                <a:defRPr/>
              </a:pPr>
              <a:t>6/4/2015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142875" y="142875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5575" y="142875"/>
            <a:ext cx="8832850" cy="128587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2875" y="15716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4" name="Picture 30" descr="logo-uma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621506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>
            <a:spLocks noChangeArrowheads="1"/>
          </p:cNvSpPr>
          <p:nvPr userDrawn="1"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6" name="Picture 30" descr="logo-umar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621506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772400" cy="428628"/>
          </a:xfrm>
        </p:spPr>
        <p:txBody>
          <a:bodyPr>
            <a:normAutofit/>
          </a:bodyPr>
          <a:lstStyle>
            <a:lvl1pPr algn="ctr">
              <a:buNone/>
              <a:defRPr sz="2200" b="0" cap="none" baseline="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1"/>
          </p:nvPr>
        </p:nvSpPr>
        <p:spPr>
          <a:xfrm>
            <a:off x="357158" y="1928802"/>
            <a:ext cx="8286808" cy="4071966"/>
          </a:xfrm>
        </p:spPr>
        <p:txBody>
          <a:bodyPr>
            <a:normAutofit/>
          </a:bodyPr>
          <a:lstStyle>
            <a:lvl1pPr marL="0" indent="0" algn="ctr">
              <a:buNone/>
              <a:defRPr sz="1400" b="1" cap="all" spc="250" baseline="0">
                <a:solidFill>
                  <a:schemeClr val="tx1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2"/>
          </p:nvPr>
        </p:nvSpPr>
        <p:spPr>
          <a:xfrm>
            <a:off x="1500166" y="6357958"/>
            <a:ext cx="6143668" cy="285752"/>
          </a:xfrm>
        </p:spPr>
        <p:txBody>
          <a:bodyPr>
            <a:normAutofit/>
          </a:bodyPr>
          <a:lstStyle>
            <a:lvl1pPr marL="0" indent="0" algn="ctr">
              <a:buNone/>
              <a:defRPr sz="1200" b="1" cap="all" spc="250" baseline="0">
                <a:solidFill>
                  <a:schemeClr val="tx1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3"/>
          </p:nvPr>
        </p:nvSpPr>
        <p:spPr>
          <a:xfrm>
            <a:off x="142875" y="6357938"/>
            <a:ext cx="1071563" cy="365125"/>
          </a:xfr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0242835E-5907-4D1F-ABBB-CE39E4F2A355}" type="datetimeFigureOut">
              <a:rPr lang="en-US"/>
              <a:pPr>
                <a:defRPr/>
              </a:pPr>
              <a:t>6/4/2015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142875" y="142875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5575" y="142875"/>
            <a:ext cx="8832850" cy="128587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42875" y="15716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3" name="Picture 29" descr="logo-uma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621506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5" name="Picture 29" descr="logo-umar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621506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772400" cy="428628"/>
          </a:xfrm>
        </p:spPr>
        <p:txBody>
          <a:bodyPr>
            <a:normAutofit/>
          </a:bodyPr>
          <a:lstStyle>
            <a:lvl1pPr algn="ctr">
              <a:buNone/>
              <a:defRPr sz="2200" b="0" cap="none" baseline="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1"/>
          </p:nvPr>
        </p:nvSpPr>
        <p:spPr>
          <a:xfrm>
            <a:off x="357158" y="1928802"/>
            <a:ext cx="8286808" cy="4071966"/>
          </a:xfrm>
        </p:spPr>
        <p:txBody>
          <a:bodyPr>
            <a:normAutofit/>
          </a:bodyPr>
          <a:lstStyle>
            <a:lvl1pPr marL="0" indent="0" algn="ctr">
              <a:buNone/>
              <a:defRPr sz="14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2"/>
          </p:nvPr>
        </p:nvSpPr>
        <p:spPr>
          <a:xfrm>
            <a:off x="1500166" y="6357958"/>
            <a:ext cx="6143668" cy="285752"/>
          </a:xfrm>
        </p:spPr>
        <p:txBody>
          <a:bodyPr>
            <a:normAutofit/>
          </a:bodyPr>
          <a:lstStyle>
            <a:lvl1pPr marL="0" indent="0" algn="ctr">
              <a:buNone/>
              <a:defRPr sz="1200" b="1" cap="all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3"/>
          </p:nvPr>
        </p:nvSpPr>
        <p:spPr>
          <a:xfrm>
            <a:off x="142875" y="6357938"/>
            <a:ext cx="1071563" cy="365125"/>
          </a:xfr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8AE4718F-1327-4E0D-8A0A-E7C262066E48}" type="datetimeFigureOut">
              <a:rPr lang="en-US"/>
              <a:pPr>
                <a:defRPr/>
              </a:pPr>
              <a:t>6/4/2015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5_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142875" y="142875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5575" y="142875"/>
            <a:ext cx="8832850" cy="128587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42875" y="15716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3" name="Picture 29" descr="logo-uma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621506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5" name="Picture 29" descr="logo-umar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621506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Placeholder 2"/>
          <p:cNvSpPr>
            <a:spLocks noGrp="1"/>
          </p:cNvSpPr>
          <p:nvPr>
            <p:ph type="body" idx="11"/>
          </p:nvPr>
        </p:nvSpPr>
        <p:spPr>
          <a:xfrm>
            <a:off x="357158" y="1928802"/>
            <a:ext cx="8286808" cy="4071966"/>
          </a:xfrm>
        </p:spPr>
        <p:txBody>
          <a:bodyPr>
            <a:normAutofit/>
          </a:bodyPr>
          <a:lstStyle>
            <a:lvl1pPr marL="0" indent="0" algn="ctr">
              <a:buNone/>
              <a:defRPr sz="1400" b="1" cap="none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2"/>
          </p:nvPr>
        </p:nvSpPr>
        <p:spPr>
          <a:xfrm>
            <a:off x="1500166" y="6357958"/>
            <a:ext cx="6143668" cy="285752"/>
          </a:xfrm>
        </p:spPr>
        <p:txBody>
          <a:bodyPr>
            <a:normAutofit/>
          </a:bodyPr>
          <a:lstStyle>
            <a:lvl1pPr marL="0" indent="0" algn="ctr">
              <a:buNone/>
              <a:defRPr sz="1200" b="1" cap="none" spc="250" baseline="0">
                <a:solidFill>
                  <a:schemeClr val="tx2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3"/>
          </p:nvPr>
        </p:nvSpPr>
        <p:spPr>
          <a:xfrm>
            <a:off x="142875" y="6357938"/>
            <a:ext cx="1071563" cy="365125"/>
          </a:xfrm>
        </p:spPr>
        <p:txBody>
          <a:bodyPr/>
          <a:lstStyle>
            <a:lvl1pPr>
              <a:defRPr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85BF87B7-8653-4764-A174-3D6DF0D85FF4}" type="datetimeFigureOut">
              <a:rPr lang="en-US"/>
              <a:pPr>
                <a:defRPr/>
              </a:pPr>
              <a:t>6/4/2015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001125" y="0"/>
            <a:ext cx="142875" cy="6838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142875" y="1285875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5575" y="142875"/>
            <a:ext cx="8832850" cy="121443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42875" y="15716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3" name="Picture 29" descr="logo-uma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2438" y="6286500"/>
            <a:ext cx="8143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5" name="Picture 29" descr="logo-umar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2438" y="6286500"/>
            <a:ext cx="8143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772400" cy="428628"/>
          </a:xfrm>
        </p:spPr>
        <p:txBody>
          <a:bodyPr>
            <a:normAutofit/>
          </a:bodyPr>
          <a:lstStyle>
            <a:lvl1pPr algn="ctr">
              <a:buNone/>
              <a:defRPr sz="2200" b="0" cap="none" baseline="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1"/>
          </p:nvPr>
        </p:nvSpPr>
        <p:spPr>
          <a:xfrm>
            <a:off x="357158" y="1928802"/>
            <a:ext cx="8286808" cy="4071966"/>
          </a:xfrm>
        </p:spPr>
        <p:txBody>
          <a:bodyPr>
            <a:normAutofit/>
          </a:bodyPr>
          <a:lstStyle>
            <a:lvl1pPr marL="0" indent="0" algn="ctr">
              <a:buNone/>
              <a:defRPr sz="1400" b="1" cap="all" spc="250" baseline="0">
                <a:solidFill>
                  <a:schemeClr val="tx1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2"/>
          </p:nvPr>
        </p:nvSpPr>
        <p:spPr>
          <a:xfrm>
            <a:off x="1500166" y="6357958"/>
            <a:ext cx="6143668" cy="285752"/>
          </a:xfrm>
        </p:spPr>
        <p:txBody>
          <a:bodyPr>
            <a:normAutofit/>
          </a:bodyPr>
          <a:lstStyle>
            <a:lvl1pPr marL="0" indent="0" algn="ctr">
              <a:buNone/>
              <a:defRPr sz="1200" b="1" cap="all" spc="250" baseline="0">
                <a:solidFill>
                  <a:schemeClr val="tx1"/>
                </a:solidFill>
                <a:latin typeface="Calibri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40CBC-A8A9-4F7D-AEBA-30FADFAAC6D8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0176D-B334-483D-94AE-0458A3EB6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7FB08A91-3F82-4D07-9E13-B32745B0F76D}" type="datetimeFigureOut">
              <a:rPr lang="en-US"/>
              <a:pPr>
                <a:defRPr/>
              </a:pPr>
              <a:t>6/4/2015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D8D8D8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rgbClr val="D8D8D8">
                    <a:shade val="75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94AF7BEE-A003-4B9A-8A47-334E9184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  <p:sldLayoutId id="2147483980" r:id="rId12"/>
    <p:sldLayoutId id="2147483981" r:id="rId13"/>
    <p:sldLayoutId id="2147483982" r:id="rId14"/>
    <p:sldLayoutId id="2147483983" r:id="rId15"/>
    <p:sldLayoutId id="2147483984" r:id="rId16"/>
    <p:sldLayoutId id="2147483985" r:id="rId17"/>
    <p:sldLayoutId id="2147483986" r:id="rId18"/>
    <p:sldLayoutId id="2147483987" r:id="rId19"/>
    <p:sldLayoutId id="2147483988" r:id="rId20"/>
    <p:sldLayoutId id="2147483989" r:id="rId21"/>
    <p:sldLayoutId id="2147483990" r:id="rId2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BEBEB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BEBEBE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BEBEBE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BEBEBE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BEBEBE"/>
          </a:solidFill>
          <a:latin typeface="Georg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BEBEBE"/>
          </a:solidFill>
          <a:latin typeface="Georgi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BEBEBE"/>
          </a:solidFill>
          <a:latin typeface="Georgi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BEBEBE"/>
          </a:solidFill>
          <a:latin typeface="Georgi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BEBEBE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D8D8D8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83568" y="3071813"/>
            <a:ext cx="7920880" cy="2214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l-SI" dirty="0" smtClean="0"/>
              <a:t>Kakovost okolja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l-SI" dirty="0" smtClean="0"/>
              <a:t>In trajnost razvoja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sl-SI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l-SI" sz="1600" dirty="0" err="1" smtClean="0"/>
              <a:t>Rotija</a:t>
            </a:r>
            <a:r>
              <a:rPr lang="sl-SI" sz="1600" dirty="0" smtClean="0"/>
              <a:t> kmet </a:t>
            </a:r>
            <a:r>
              <a:rPr lang="sl-SI" sz="1600" dirty="0" err="1" smtClean="0"/>
              <a:t>zupančič</a:t>
            </a:r>
            <a:endParaRPr lang="sl-SI" sz="1600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idx="11"/>
          </p:nvPr>
        </p:nvSpPr>
        <p:spPr>
          <a:xfrm>
            <a:off x="1285875" y="6286500"/>
            <a:ext cx="6480175" cy="35718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l-SI" sz="1400" dirty="0" smtClean="0"/>
              <a:t>5. junij 2015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2400" dirty="0" smtClean="0"/>
              <a:t>Učinkovitost rabe snovi po dejavnostih</a:t>
            </a:r>
            <a:endParaRPr lang="sl-SI" sz="2400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idx="12"/>
          </p:nvPr>
        </p:nvSpPr>
        <p:spPr>
          <a:xfrm>
            <a:off x="251520" y="6357958"/>
            <a:ext cx="7392314" cy="285752"/>
          </a:xfrm>
        </p:spPr>
        <p:txBody>
          <a:bodyPr/>
          <a:lstStyle/>
          <a:p>
            <a:pPr algn="l"/>
            <a:r>
              <a:rPr lang="sl-SI" sz="1000" b="0" cap="none" spc="0" dirty="0" smtClean="0"/>
              <a:t>Vir: </a:t>
            </a:r>
            <a:r>
              <a:rPr lang="sl-SI" sz="1000" b="0" cap="none" spc="0" dirty="0" err="1" smtClean="0"/>
              <a:t>Eurostat</a:t>
            </a:r>
            <a:r>
              <a:rPr lang="sl-SI" sz="1000" b="0" cap="none" spc="0" dirty="0" smtClean="0"/>
              <a:t>. </a:t>
            </a:r>
            <a:endParaRPr lang="en-US" sz="1000" b="0" cap="none" spc="0" dirty="0" smtClean="0"/>
          </a:p>
          <a:p>
            <a:pPr algn="l"/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628800"/>
            <a:ext cx="7515225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title"/>
          </p:nvPr>
        </p:nvSpPr>
        <p:spPr>
          <a:xfrm>
            <a:off x="357188" y="357188"/>
            <a:ext cx="8429625" cy="857250"/>
          </a:xfrm>
        </p:spPr>
        <p:txBody>
          <a:bodyPr anchor="ctr"/>
          <a:lstStyle/>
          <a:p>
            <a:pPr eaLnBrk="1" hangingPunct="1"/>
            <a:r>
              <a:rPr lang="pl-PL" sz="2400" dirty="0" smtClean="0"/>
              <a:t>Obnovljivi viri energije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9512" y="6453336"/>
            <a:ext cx="75009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000" dirty="0">
                <a:latin typeface="Calibri" pitchFamily="34" charset="0"/>
              </a:rPr>
              <a:t>Vir</a:t>
            </a:r>
            <a:r>
              <a:rPr lang="sl-SI" sz="1000" dirty="0" smtClean="0">
                <a:latin typeface="Calibri" pitchFamily="34" charset="0"/>
              </a:rPr>
              <a:t>: </a:t>
            </a:r>
            <a:r>
              <a:rPr lang="sl-SI" sz="1000" dirty="0" err="1" smtClean="0">
                <a:latin typeface="Calibri" pitchFamily="34" charset="0"/>
              </a:rPr>
              <a:t>Eurostat</a:t>
            </a:r>
            <a:r>
              <a:rPr lang="sl-SI" sz="1000" dirty="0" smtClean="0">
                <a:latin typeface="Calibri" pitchFamily="34" charset="0"/>
              </a:rPr>
              <a:t>, preračuni UMAR.</a:t>
            </a:r>
            <a:endParaRPr lang="en-US" sz="1000" dirty="0">
              <a:latin typeface="Calibri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8458200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dirty="0" smtClean="0"/>
              <a:t>Obnovljivi viri energije – izplačana sredstva podpore</a:t>
            </a:r>
            <a:endParaRPr lang="sl-SI" sz="2400" dirty="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9512" y="6453336"/>
            <a:ext cx="75009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000" dirty="0">
                <a:latin typeface="Calibri" pitchFamily="34" charset="0"/>
              </a:rPr>
              <a:t>Vir</a:t>
            </a:r>
            <a:r>
              <a:rPr lang="sl-SI" sz="1000" dirty="0" smtClean="0">
                <a:latin typeface="Calibri" pitchFamily="34" charset="0"/>
              </a:rPr>
              <a:t>: MZIP, BORZEN</a:t>
            </a:r>
            <a:endParaRPr lang="en-US" sz="1000" dirty="0"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72816"/>
            <a:ext cx="797242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title"/>
          </p:nvPr>
        </p:nvSpPr>
        <p:spPr>
          <a:xfrm>
            <a:off x="357188" y="357188"/>
            <a:ext cx="8429625" cy="857250"/>
          </a:xfrm>
        </p:spPr>
        <p:txBody>
          <a:bodyPr anchor="ctr"/>
          <a:lstStyle/>
          <a:p>
            <a:pPr eaLnBrk="1" hangingPunct="1"/>
            <a:r>
              <a:rPr lang="pl-PL" sz="2400" dirty="0" smtClean="0"/>
              <a:t>Gospodarska izkoriščenost gozdov – posek lesa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5536" y="6309320"/>
            <a:ext cx="728491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sz="1000" dirty="0" smtClean="0">
                <a:latin typeface="Calibri" pitchFamily="34" charset="0"/>
              </a:rPr>
              <a:t>Vir: SURS, Zavod za gozdove Slovenije. </a:t>
            </a:r>
            <a:endParaRPr lang="en-US" sz="1000" dirty="0">
              <a:latin typeface="Calibri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72816"/>
            <a:ext cx="8162925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dirty="0" smtClean="0"/>
              <a:t>Gospodarska izkoriščenost gozdov – intenzivnost poseka</a:t>
            </a:r>
            <a:endParaRPr lang="sl-SI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8458200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5536" y="6309320"/>
            <a:ext cx="728491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sz="1000" dirty="0" smtClean="0">
                <a:latin typeface="Calibri" pitchFamily="34" charset="0"/>
              </a:rPr>
              <a:t>Vir: SURS, Zavod za gozdove Slovenije, preračuni UMAR. </a:t>
            </a:r>
            <a:endParaRPr lang="en-US" sz="1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eaLnBrk="1" hangingPunct="1"/>
            <a:r>
              <a:rPr lang="pl-PL" sz="2400" dirty="0" smtClean="0"/>
              <a:t>Zaključne misli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pPr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sz="1800" b="0" cap="none" spc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Obremenjevanje okolja manjše predvsem zaradi nižje gospodarske aktivnosti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sl-SI" sz="1800" b="0" cap="none" spc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Emisijska in energetska intenzivnost še visoki, snovna produktivnost predelovalnih dejavnosti pa nizka glede na EU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sl-SI" sz="1800" b="0" cap="none" spc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Učinkovitejša raba energije in snovi je ključna, da ob oživitvi gospodarske aktivnosti ne pride do ponovnega poslabšanja trendov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sl-SI" sz="1800" b="0" cap="none" spc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Prehod na bolj trajnostno mobilnost</a:t>
            </a:r>
          </a:p>
          <a:p>
            <a:pPr algn="just">
              <a:buFont typeface="Wingdings" pitchFamily="2" charset="2"/>
              <a:buChar char="ü"/>
            </a:pPr>
            <a:endParaRPr lang="sl-SI" sz="1800" b="0" spc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2400" dirty="0" smtClean="0"/>
              <a:t>Okoljski davki </a:t>
            </a:r>
            <a:endParaRPr lang="sl-SI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8784976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9512" y="6453336"/>
            <a:ext cx="75009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000" dirty="0">
                <a:latin typeface="Calibri" pitchFamily="34" charset="0"/>
              </a:rPr>
              <a:t>Vir</a:t>
            </a:r>
            <a:r>
              <a:rPr lang="sl-SI" sz="1000" dirty="0" smtClean="0">
                <a:latin typeface="Calibri" pitchFamily="34" charset="0"/>
              </a:rPr>
              <a:t>: </a:t>
            </a:r>
            <a:r>
              <a:rPr lang="sl-SI" sz="1000" dirty="0" err="1" smtClean="0">
                <a:latin typeface="Calibri" pitchFamily="34" charset="0"/>
              </a:rPr>
              <a:t>Eurostat</a:t>
            </a:r>
            <a:r>
              <a:rPr lang="sl-SI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title"/>
          </p:nvPr>
        </p:nvSpPr>
        <p:spPr>
          <a:xfrm>
            <a:off x="357188" y="357188"/>
            <a:ext cx="8429625" cy="857250"/>
          </a:xfrm>
        </p:spPr>
        <p:txBody>
          <a:bodyPr anchor="ctr"/>
          <a:lstStyle/>
          <a:p>
            <a:pPr eaLnBrk="1" hangingPunct="1"/>
            <a:r>
              <a:rPr lang="pl-PL" sz="2400" dirty="0" smtClean="0"/>
              <a:t>Vsebina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568" y="1916832"/>
            <a:ext cx="7848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sz="2000" dirty="0" smtClean="0">
              <a:latin typeface="Myriad Pro" pitchFamily="34" charset="0"/>
            </a:endParaRPr>
          </a:p>
          <a:p>
            <a:endParaRPr lang="sl-SI" sz="2000" dirty="0" smtClean="0">
              <a:latin typeface="Myriad Pro" pitchFamily="34" charset="0"/>
            </a:endParaRPr>
          </a:p>
          <a:p>
            <a:pPr marL="457200" indent="-457200"/>
            <a:r>
              <a:rPr lang="sl-SI" sz="2000" dirty="0" smtClean="0">
                <a:latin typeface="Myriad Pro" pitchFamily="34" charset="0"/>
              </a:rPr>
              <a:t>	</a:t>
            </a:r>
            <a:endParaRPr lang="en-US" sz="2000" dirty="0">
              <a:latin typeface="Myriad Pro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700808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sl-SI" dirty="0" smtClean="0"/>
              <a:t>Osnova: Poročilo o razvoju 2015 (spremlja gospodarski, družbeni in okoljski razvoj)</a:t>
            </a:r>
          </a:p>
          <a:p>
            <a:pPr marL="342900" indent="-342900">
              <a:buFont typeface="Wingdings" pitchFamily="2" charset="2"/>
              <a:buChar char="v"/>
            </a:pPr>
            <a:endParaRPr lang="sl-SI" dirty="0" smtClean="0"/>
          </a:p>
          <a:p>
            <a:pPr marL="342900" indent="-342900">
              <a:buFont typeface="Wingdings" pitchFamily="2" charset="2"/>
              <a:buChar char="v"/>
            </a:pPr>
            <a:endParaRPr lang="sl-SI" dirty="0" smtClean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sl-SI" dirty="0" smtClean="0"/>
              <a:t>Področje okolja spremljamo z nekaterimi osnovnimi okoljskimi kazalniki, med njimi izpostavljamo: 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sl-SI" dirty="0" smtClean="0">
                <a:latin typeface="Myriad Pro" pitchFamily="34" charset="0"/>
              </a:rPr>
              <a:t>emisije toplogrednih plinov in emisijsko intenzivnost,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sl-SI" dirty="0" smtClean="0">
                <a:latin typeface="Myriad Pro" pitchFamily="34" charset="0"/>
              </a:rPr>
              <a:t>energetsko intenzivnost,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sl-SI" dirty="0" smtClean="0">
                <a:latin typeface="Myriad Pro" pitchFamily="34" charset="0"/>
              </a:rPr>
              <a:t>blagovni prevoz,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sl-SI" dirty="0" smtClean="0">
                <a:latin typeface="Myriad Pro" pitchFamily="34" charset="0"/>
              </a:rPr>
              <a:t>snovno produktivnost,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sl-SI" dirty="0" smtClean="0">
                <a:latin typeface="Myriad Pro" pitchFamily="34" charset="0"/>
              </a:rPr>
              <a:t>obnovljive vire energije,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sl-SI" dirty="0" smtClean="0">
                <a:latin typeface="Myriad Pro" pitchFamily="34" charset="0"/>
              </a:rPr>
              <a:t>gospodarsko izkoriščenost gozdov.</a:t>
            </a:r>
          </a:p>
          <a:p>
            <a:pPr marL="457200" indent="-457200">
              <a:buFont typeface="+mj-lt"/>
              <a:buAutoNum type="arabicPeriod"/>
            </a:pPr>
            <a:endParaRPr lang="sl-SI" dirty="0" smtClean="0">
              <a:latin typeface="Myriad Pro" pitchFamily="34" charset="0"/>
            </a:endParaRPr>
          </a:p>
          <a:p>
            <a:pPr>
              <a:buFontTx/>
              <a:buChar char="-"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title"/>
          </p:nvPr>
        </p:nvSpPr>
        <p:spPr>
          <a:xfrm>
            <a:off x="357188" y="357188"/>
            <a:ext cx="8429625" cy="857250"/>
          </a:xfrm>
        </p:spPr>
        <p:txBody>
          <a:bodyPr anchor="ctr"/>
          <a:lstStyle/>
          <a:p>
            <a:pPr eaLnBrk="1" hangingPunct="1"/>
            <a:r>
              <a:rPr lang="pl-PL" sz="2400" dirty="0" smtClean="0"/>
              <a:t>Emisije toplogrednih plinov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9512" y="6453336"/>
            <a:ext cx="75009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000" dirty="0">
                <a:latin typeface="Calibri" pitchFamily="34" charset="0"/>
              </a:rPr>
              <a:t>Vir</a:t>
            </a:r>
            <a:r>
              <a:rPr lang="sl-SI" sz="1000" dirty="0" smtClean="0">
                <a:latin typeface="Calibri" pitchFamily="34" charset="0"/>
              </a:rPr>
              <a:t>: ARSO</a:t>
            </a:r>
            <a:endParaRPr lang="en-US" sz="1000" dirty="0">
              <a:latin typeface="Calibri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467544" y="1772816"/>
          <a:ext cx="828092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2400" dirty="0" smtClean="0"/>
              <a:t>Emisijska intenzivnost</a:t>
            </a:r>
            <a:endParaRPr lang="sl-SI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628800"/>
            <a:ext cx="855345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79512" y="6453336"/>
            <a:ext cx="75009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000" dirty="0">
                <a:latin typeface="Calibri" pitchFamily="34" charset="0"/>
              </a:rPr>
              <a:t>Vir</a:t>
            </a:r>
            <a:r>
              <a:rPr lang="sl-SI" sz="1000" dirty="0" smtClean="0">
                <a:latin typeface="Calibri" pitchFamily="34" charset="0"/>
              </a:rPr>
              <a:t>: ARSO, preračuni UMAR, EUROSTAT</a:t>
            </a:r>
            <a:endParaRPr lang="en-US" sz="1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title"/>
          </p:nvPr>
        </p:nvSpPr>
        <p:spPr>
          <a:xfrm>
            <a:off x="357188" y="357188"/>
            <a:ext cx="8429625" cy="857250"/>
          </a:xfrm>
        </p:spPr>
        <p:txBody>
          <a:bodyPr anchor="ctr"/>
          <a:lstStyle/>
          <a:p>
            <a:pPr eaLnBrk="1" hangingPunct="1"/>
            <a:r>
              <a:rPr lang="pl-PL" sz="2400" dirty="0" smtClean="0"/>
              <a:t>Energetska intenzivnost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9512" y="6453336"/>
            <a:ext cx="75009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000" dirty="0">
                <a:latin typeface="Calibri" pitchFamily="34" charset="0"/>
              </a:rPr>
              <a:t>Vir</a:t>
            </a:r>
            <a:r>
              <a:rPr lang="sl-SI" sz="1000" dirty="0" smtClean="0">
                <a:latin typeface="Calibri" pitchFamily="34" charset="0"/>
              </a:rPr>
              <a:t>: EUROSTAT</a:t>
            </a:r>
            <a:endParaRPr lang="en-US" sz="1000" dirty="0">
              <a:latin typeface="Calibri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700808"/>
            <a:ext cx="815340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title"/>
          </p:nvPr>
        </p:nvSpPr>
        <p:spPr>
          <a:xfrm>
            <a:off x="357188" y="357188"/>
            <a:ext cx="8429625" cy="857250"/>
          </a:xfrm>
        </p:spPr>
        <p:txBody>
          <a:bodyPr anchor="ctr"/>
          <a:lstStyle/>
          <a:p>
            <a:pPr eaLnBrk="1" hangingPunct="1"/>
            <a:r>
              <a:rPr lang="pl-PL" sz="2400" dirty="0" smtClean="0"/>
              <a:t>Gibanje končne rabe energije po sektorjih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9512" y="6453336"/>
            <a:ext cx="75009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000" dirty="0" smtClean="0">
                <a:latin typeface="Calibri" pitchFamily="34" charset="0"/>
              </a:rPr>
              <a:t>Vir: EUROSTAT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9712" y="162880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Slovenija</a:t>
            </a:r>
            <a:endParaRPr lang="sl-SI" dirty="0"/>
          </a:p>
        </p:txBody>
      </p:sp>
      <p:sp>
        <p:nvSpPr>
          <p:cNvPr id="10" name="TextBox 9"/>
          <p:cNvSpPr txBox="1"/>
          <p:nvPr/>
        </p:nvSpPr>
        <p:spPr>
          <a:xfrm>
            <a:off x="6012160" y="162880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EU</a:t>
            </a:r>
            <a:endParaRPr lang="sl-SI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132856"/>
            <a:ext cx="860107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title"/>
          </p:nvPr>
        </p:nvSpPr>
        <p:spPr>
          <a:xfrm>
            <a:off x="357188" y="357188"/>
            <a:ext cx="8429625" cy="857250"/>
          </a:xfrm>
        </p:spPr>
        <p:txBody>
          <a:bodyPr anchor="ctr"/>
          <a:lstStyle/>
          <a:p>
            <a:pPr eaLnBrk="1" hangingPunct="1"/>
            <a:r>
              <a:rPr lang="pl-PL" sz="2400" dirty="0" smtClean="0"/>
              <a:t>Delež cestnega blagovnega prevoza, 2013</a:t>
            </a:r>
            <a:endParaRPr lang="pl-PL" sz="2400" dirty="0" smtClean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9512" y="6453336"/>
            <a:ext cx="75009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000" dirty="0" smtClean="0">
                <a:latin typeface="Calibri" pitchFamily="34" charset="0"/>
              </a:rPr>
              <a:t>Vir  EUROSTAT</a:t>
            </a:r>
            <a:endParaRPr lang="en-US" sz="1000" dirty="0">
              <a:latin typeface="Calibri" pitchFamily="34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595312" y="1714500"/>
          <a:ext cx="8153152" cy="4234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title"/>
          </p:nvPr>
        </p:nvSpPr>
        <p:spPr>
          <a:xfrm>
            <a:off x="357188" y="357188"/>
            <a:ext cx="8429625" cy="857250"/>
          </a:xfrm>
        </p:spPr>
        <p:txBody>
          <a:bodyPr anchor="ctr"/>
          <a:lstStyle/>
          <a:p>
            <a:pPr eaLnBrk="1" hangingPunct="1"/>
            <a:r>
              <a:rPr lang="pl-PL" sz="2400" dirty="0" smtClean="0"/>
              <a:t>Snovna produktivnost – domača poraba snovi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9512" y="6453336"/>
            <a:ext cx="75009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000" dirty="0" smtClean="0">
                <a:latin typeface="Calibri" pitchFamily="34" charset="0"/>
              </a:rPr>
              <a:t>Vir: SURS </a:t>
            </a:r>
            <a:endParaRPr lang="en-US" sz="1000" dirty="0">
              <a:latin typeface="Calibri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628800"/>
            <a:ext cx="79629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2400" dirty="0" smtClean="0"/>
              <a:t>Snovna produktivnost v primerjavi z EU </a:t>
            </a:r>
            <a:endParaRPr lang="sl-SI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>
          <a:xfrm>
            <a:off x="251520" y="6357958"/>
            <a:ext cx="7392314" cy="285752"/>
          </a:xfrm>
        </p:spPr>
        <p:txBody>
          <a:bodyPr/>
          <a:lstStyle/>
          <a:p>
            <a:pPr algn="l"/>
            <a:r>
              <a:rPr lang="sl-SI" sz="1000" b="0" cap="none" spc="0" dirty="0" smtClean="0"/>
              <a:t>Vir: </a:t>
            </a:r>
            <a:r>
              <a:rPr lang="sl-SI" sz="1000" b="0" cap="none" spc="0" dirty="0" err="1" smtClean="0"/>
              <a:t>Eurostat</a:t>
            </a:r>
            <a:r>
              <a:rPr lang="sl-SI" sz="1000" b="0" cap="none" spc="0" dirty="0" smtClean="0"/>
              <a:t>. </a:t>
            </a:r>
            <a:endParaRPr lang="en-US" sz="1000" b="0" cap="none" spc="0" dirty="0" smtClean="0"/>
          </a:p>
          <a:p>
            <a:pPr algn="l"/>
            <a:endParaRPr lang="sl-SI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42767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628800"/>
            <a:ext cx="439102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EO">
      <a:dk1>
        <a:sysClr val="windowText" lastClr="000000"/>
      </a:dk1>
      <a:lt1>
        <a:srgbClr val="D8D8D8"/>
      </a:lt1>
      <a:dk2>
        <a:srgbClr val="9E001A"/>
      </a:dk2>
      <a:lt2>
        <a:srgbClr val="000000"/>
      </a:lt2>
      <a:accent1>
        <a:srgbClr val="9E001A"/>
      </a:accent1>
      <a:accent2>
        <a:srgbClr val="3F3F3F"/>
      </a:accent2>
      <a:accent3>
        <a:srgbClr val="D8D8D8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3F3F3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4457</TotalTime>
  <Words>258</Words>
  <Application>Microsoft Office PowerPoint</Application>
  <PresentationFormat>Diaprojekcija na zaslonu (4:3)</PresentationFormat>
  <Paragraphs>61</Paragraphs>
  <Slides>17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17</vt:i4>
      </vt:variant>
    </vt:vector>
  </HeadingPairs>
  <TitlesOfParts>
    <vt:vector size="18" baseType="lpstr">
      <vt:lpstr>Theme1</vt:lpstr>
      <vt:lpstr>Diapozitiv 1</vt:lpstr>
      <vt:lpstr>Vsebina</vt:lpstr>
      <vt:lpstr>Emisije toplogrednih plinov</vt:lpstr>
      <vt:lpstr>Emisijska intenzivnost</vt:lpstr>
      <vt:lpstr>Energetska intenzivnost</vt:lpstr>
      <vt:lpstr>Gibanje končne rabe energije po sektorjih</vt:lpstr>
      <vt:lpstr>Delež cestnega blagovnega prevoza, 2013</vt:lpstr>
      <vt:lpstr>Snovna produktivnost – domača poraba snovi</vt:lpstr>
      <vt:lpstr>Snovna produktivnost v primerjavi z EU </vt:lpstr>
      <vt:lpstr>Učinkovitost rabe snovi po dejavnostih</vt:lpstr>
      <vt:lpstr>Obnovljivi viri energije</vt:lpstr>
      <vt:lpstr>Obnovljivi viri energije – izplačana sredstva podpore</vt:lpstr>
      <vt:lpstr>Gospodarska izkoriščenost gozdov – posek lesa</vt:lpstr>
      <vt:lpstr>Gospodarska izkoriščenost gozdov – intenzivnost poseka</vt:lpstr>
      <vt:lpstr>Zaključne misli </vt:lpstr>
      <vt:lpstr>Diapozitiv 16</vt:lpstr>
      <vt:lpstr>Okoljski davki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Jure Brložnik</dc:creator>
  <cp:lastModifiedBy>Bernard</cp:lastModifiedBy>
  <cp:revision>517</cp:revision>
  <dcterms:created xsi:type="dcterms:W3CDTF">2009-09-07T13:45:22Z</dcterms:created>
  <dcterms:modified xsi:type="dcterms:W3CDTF">2015-06-04T10:07:29Z</dcterms:modified>
</cp:coreProperties>
</file>