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2" r:id="rId3"/>
    <p:sldId id="279" r:id="rId4"/>
    <p:sldId id="257" r:id="rId5"/>
    <p:sldId id="276" r:id="rId6"/>
    <p:sldId id="268" r:id="rId7"/>
    <p:sldId id="264" r:id="rId8"/>
    <p:sldId id="265" r:id="rId9"/>
    <p:sldId id="266" r:id="rId10"/>
    <p:sldId id="275" r:id="rId11"/>
    <p:sldId id="270" r:id="rId12"/>
    <p:sldId id="271" r:id="rId13"/>
    <p:sldId id="278" r:id="rId14"/>
    <p:sldId id="277" r:id="rId15"/>
  </p:sldIdLst>
  <p:sldSz cx="9144000" cy="6858000" type="screen4x3"/>
  <p:notesSz cx="6718300" cy="98552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ov_delovni_lis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ov_delovni_lis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ov_delovni_lis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148180968209215"/>
          <c:y val="0.21000068359597523"/>
          <c:w val="0.3333339361507815"/>
          <c:h val="0.60000195313135785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bubble3D val="0"/>
          </c:dPt>
          <c:dPt>
            <c:idx val="1"/>
            <c:bubble3D val="0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 CE"/>
                    <a:ea typeface="Arial CE"/>
                    <a:cs typeface="Arial CE"/>
                  </a:defRPr>
                </a:pPr>
                <a:endParaRPr lang="sl-SI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'EN1-1'!$H$5:$L$5</c:f>
              <c:strCache>
                <c:ptCount val="5"/>
                <c:pt idx="0">
                  <c:v>Neenergetski viri</c:v>
                </c:pt>
                <c:pt idx="1">
                  <c:v>Proizvodnja el. en. in toplote + ubežni izpusti</c:v>
                </c:pt>
                <c:pt idx="2">
                  <c:v>Industrija in gradbeništvo (energetska raba goriv)</c:v>
                </c:pt>
                <c:pt idx="3">
                  <c:v>Promet</c:v>
                </c:pt>
                <c:pt idx="4">
                  <c:v>Druga področja (široka raba)</c:v>
                </c:pt>
              </c:strCache>
            </c:strRef>
          </c:cat>
          <c:val>
            <c:numRef>
              <c:f>'EN1-1'!$H$9:$L$9</c:f>
              <c:numCache>
                <c:formatCode>#,##0.0</c:formatCode>
                <c:ptCount val="5"/>
                <c:pt idx="0">
                  <c:v>17.608659860270727</c:v>
                </c:pt>
                <c:pt idx="1">
                  <c:v>34.414430752570972</c:v>
                </c:pt>
                <c:pt idx="2">
                  <c:v>8.7353112843069258</c:v>
                </c:pt>
                <c:pt idx="3">
                  <c:v>29.21010135927623</c:v>
                </c:pt>
                <c:pt idx="4">
                  <c:v>10.031496743575122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5000116652085149"/>
          <c:y val="0.2266673665791776"/>
          <c:w val="0.33888947214931464"/>
          <c:h val="0.50666841644794391"/>
        </c:manualLayout>
      </c:layout>
      <c:overlay val="0"/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850" b="0" i="0" u="none" strike="noStrike" baseline="0">
              <a:solidFill>
                <a:srgbClr val="000000"/>
              </a:solidFill>
              <a:latin typeface="Arial CE"/>
              <a:ea typeface="Arial CE"/>
              <a:cs typeface="Arial CE"/>
            </a:defRPr>
          </a:pPr>
          <a:endParaRPr lang="sl-SI"/>
        </a:p>
      </c:txPr>
    </c:legend>
    <c:plotVisOnly val="1"/>
    <c:dispBlanksAs val="zero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 CE"/>
          <a:ea typeface="Arial CE"/>
          <a:cs typeface="Arial CE"/>
        </a:defRPr>
      </a:pPr>
      <a:endParaRPr lang="sl-S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2569558101473"/>
          <c:y val="3.3434650455927049E-2"/>
          <c:w val="0.84288052373158762"/>
          <c:h val="0.6565349544072948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'EN1-2'!$A$15</c:f>
              <c:strCache>
                <c:ptCount val="1"/>
                <c:pt idx="0">
                  <c:v>Proiz. el.en. in topl. + ubežni izp.</c:v>
                </c:pt>
              </c:strCache>
            </c:strRef>
          </c:tx>
          <c:invertIfNegative val="0"/>
          <c:cat>
            <c:numRef>
              <c:f>'EN1-2'!$H$6:$AF$6</c:f>
              <c:numCache>
                <c:formatCode>General</c:formatCode>
                <c:ptCount val="25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</c:numCache>
            </c:numRef>
          </c:cat>
          <c:val>
            <c:numRef>
              <c:f>'EN1-2'!$H$15:$AF$15</c:f>
              <c:numCache>
                <c:formatCode>#,##0</c:formatCode>
                <c:ptCount val="25"/>
                <c:pt idx="0">
                  <c:v>-374.81516811887377</c:v>
                </c:pt>
                <c:pt idx="1">
                  <c:v>-293.6917652934826</c:v>
                </c:pt>
                <c:pt idx="2">
                  <c:v>-175.31866374994388</c:v>
                </c:pt>
                <c:pt idx="3">
                  <c:v>-540.16917885035309</c:v>
                </c:pt>
                <c:pt idx="4">
                  <c:v>-1486.942314847357</c:v>
                </c:pt>
                <c:pt idx="5">
                  <c:v>-910.36378326717931</c:v>
                </c:pt>
                <c:pt idx="6">
                  <c:v>-1172.3474368697589</c:v>
                </c:pt>
                <c:pt idx="7">
                  <c:v>-1582.2568014744302</c:v>
                </c:pt>
                <c:pt idx="8">
                  <c:v>-1195.4817466989962</c:v>
                </c:pt>
                <c:pt idx="9">
                  <c:v>-1601.970160875725</c:v>
                </c:pt>
                <c:pt idx="10">
                  <c:v>-1164.880828496207</c:v>
                </c:pt>
                <c:pt idx="11">
                  <c:v>-943.40388028321377</c:v>
                </c:pt>
                <c:pt idx="12">
                  <c:v>-1653.1615993943306</c:v>
                </c:pt>
                <c:pt idx="13">
                  <c:v>-1355.8771669579919</c:v>
                </c:pt>
                <c:pt idx="14">
                  <c:v>-655.44179379098841</c:v>
                </c:pt>
                <c:pt idx="15">
                  <c:v>-369.44755453115795</c:v>
                </c:pt>
                <c:pt idx="16">
                  <c:v>-616.23009458944489</c:v>
                </c:pt>
                <c:pt idx="17">
                  <c:v>-487.83792189023916</c:v>
                </c:pt>
                <c:pt idx="18">
                  <c:v>-487.50003290219411</c:v>
                </c:pt>
                <c:pt idx="19">
                  <c:v>-420.93334353890532</c:v>
                </c:pt>
                <c:pt idx="20">
                  <c:v>-197.97723495605987</c:v>
                </c:pt>
                <c:pt idx="21">
                  <c:v>-422.31338140245316</c:v>
                </c:pt>
                <c:pt idx="22">
                  <c:v>-727.9379247543684</c:v>
                </c:pt>
                <c:pt idx="23">
                  <c:v>-600.72421789517193</c:v>
                </c:pt>
                <c:pt idx="24">
                  <c:v>-550.77393541888705</c:v>
                </c:pt>
              </c:numCache>
            </c:numRef>
          </c:val>
        </c:ser>
        <c:ser>
          <c:idx val="1"/>
          <c:order val="1"/>
          <c:tx>
            <c:strRef>
              <c:f>'EN1-2'!$A$16</c:f>
              <c:strCache>
                <c:ptCount val="1"/>
                <c:pt idx="0">
                  <c:v>Ind. in grad. (ener. raba goriv)</c:v>
                </c:pt>
              </c:strCache>
            </c:strRef>
          </c:tx>
          <c:invertIfNegative val="0"/>
          <c:cat>
            <c:numRef>
              <c:f>'EN1-2'!$H$6:$AF$6</c:f>
              <c:numCache>
                <c:formatCode>General</c:formatCode>
                <c:ptCount val="25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</c:numCache>
            </c:numRef>
          </c:cat>
          <c:val>
            <c:numRef>
              <c:f>'EN1-2'!$H$16:$AF$16</c:f>
              <c:numCache>
                <c:formatCode>#,##0</c:formatCode>
                <c:ptCount val="25"/>
                <c:pt idx="0">
                  <c:v>-504.15375497357536</c:v>
                </c:pt>
                <c:pt idx="1">
                  <c:v>-732.09806920444362</c:v>
                </c:pt>
                <c:pt idx="2">
                  <c:v>-959.84257945923446</c:v>
                </c:pt>
                <c:pt idx="3">
                  <c:v>-1286.8740280857314</c:v>
                </c:pt>
                <c:pt idx="4">
                  <c:v>-1348.2650931056614</c:v>
                </c:pt>
                <c:pt idx="5">
                  <c:v>-1743.0189601478401</c:v>
                </c:pt>
                <c:pt idx="6">
                  <c:v>-1902.5157643505595</c:v>
                </c:pt>
                <c:pt idx="7">
                  <c:v>-1740.3186049564342</c:v>
                </c:pt>
                <c:pt idx="8">
                  <c:v>-1790.5180741687204</c:v>
                </c:pt>
                <c:pt idx="9">
                  <c:v>-1927.2058232325785</c:v>
                </c:pt>
                <c:pt idx="10">
                  <c:v>-2186.0492554508955</c:v>
                </c:pt>
                <c:pt idx="11">
                  <c:v>-2119.8845790748942</c:v>
                </c:pt>
                <c:pt idx="12">
                  <c:v>-2108.9744749940223</c:v>
                </c:pt>
                <c:pt idx="13">
                  <c:v>-2137.0251085573905</c:v>
                </c:pt>
                <c:pt idx="14">
                  <c:v>-2195.1633404585932</c:v>
                </c:pt>
                <c:pt idx="15">
                  <c:v>-2161.853121479367</c:v>
                </c:pt>
                <c:pt idx="16">
                  <c:v>-2247.8297732336182</c:v>
                </c:pt>
                <c:pt idx="17">
                  <c:v>-2129.2423920029569</c:v>
                </c:pt>
                <c:pt idx="18">
                  <c:v>-1920.1654066771362</c:v>
                </c:pt>
                <c:pt idx="19">
                  <c:v>-1812.2173495547618</c:v>
                </c:pt>
                <c:pt idx="20">
                  <c:v>-2059.6869958811726</c:v>
                </c:pt>
                <c:pt idx="21">
                  <c:v>-2101.1212276663387</c:v>
                </c:pt>
                <c:pt idx="22">
                  <c:v>-2487.9350175555282</c:v>
                </c:pt>
                <c:pt idx="23">
                  <c:v>-2506.059688296119</c:v>
                </c:pt>
                <c:pt idx="24">
                  <c:v>-2701.4925077051703</c:v>
                </c:pt>
              </c:numCache>
            </c:numRef>
          </c:val>
        </c:ser>
        <c:ser>
          <c:idx val="2"/>
          <c:order val="2"/>
          <c:tx>
            <c:strRef>
              <c:f>'EN1-2'!$A$17</c:f>
              <c:strCache>
                <c:ptCount val="1"/>
                <c:pt idx="0">
                  <c:v>Promet</c:v>
                </c:pt>
              </c:strCache>
            </c:strRef>
          </c:tx>
          <c:invertIfNegative val="0"/>
          <c:cat>
            <c:numRef>
              <c:f>'EN1-2'!$H$6:$AF$6</c:f>
              <c:numCache>
                <c:formatCode>General</c:formatCode>
                <c:ptCount val="25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</c:numCache>
            </c:numRef>
          </c:cat>
          <c:val>
            <c:numRef>
              <c:f>'EN1-2'!$H$17:$AF$17</c:f>
              <c:numCache>
                <c:formatCode>#,##0</c:formatCode>
                <c:ptCount val="25"/>
                <c:pt idx="0">
                  <c:v>307.37116227788988</c:v>
                </c:pt>
                <c:pt idx="1">
                  <c:v>486.48561066392108</c:v>
                </c:pt>
                <c:pt idx="2">
                  <c:v>517.47306589194363</c:v>
                </c:pt>
                <c:pt idx="3">
                  <c:v>722.21912072685041</c:v>
                </c:pt>
                <c:pt idx="4">
                  <c:v>569.23324050041333</c:v>
                </c:pt>
                <c:pt idx="5">
                  <c:v>643.92717860921971</c:v>
                </c:pt>
                <c:pt idx="6">
                  <c:v>1088.2289942253549</c:v>
                </c:pt>
                <c:pt idx="7">
                  <c:v>1440.0406641112697</c:v>
                </c:pt>
                <c:pt idx="8">
                  <c:v>1816.7384984596358</c:v>
                </c:pt>
                <c:pt idx="9">
                  <c:v>2454.9106168498129</c:v>
                </c:pt>
                <c:pt idx="10">
                  <c:v>2522.7533545235501</c:v>
                </c:pt>
                <c:pt idx="11">
                  <c:v>1896.9636375163634</c:v>
                </c:pt>
                <c:pt idx="12">
                  <c:v>1704.6904865801314</c:v>
                </c:pt>
                <c:pt idx="13">
                  <c:v>1854.073765466818</c:v>
                </c:pt>
                <c:pt idx="14">
                  <c:v>1976.5131680070037</c:v>
                </c:pt>
                <c:pt idx="15">
                  <c:v>1856.6289540793084</c:v>
                </c:pt>
                <c:pt idx="16">
                  <c:v>1995.9114594406076</c:v>
                </c:pt>
                <c:pt idx="17">
                  <c:v>2145.872511932389</c:v>
                </c:pt>
                <c:pt idx="18">
                  <c:v>2420.016702620047</c:v>
                </c:pt>
                <c:pt idx="19">
                  <c:v>2639.8343811467112</c:v>
                </c:pt>
                <c:pt idx="20">
                  <c:v>3221.2223364392703</c:v>
                </c:pt>
                <c:pt idx="21">
                  <c:v>4150.134998423553</c:v>
                </c:pt>
                <c:pt idx="22">
                  <c:v>3317.7845102592764</c:v>
                </c:pt>
                <c:pt idx="23">
                  <c:v>3257.5270325875035</c:v>
                </c:pt>
                <c:pt idx="24">
                  <c:v>3691.0961586801386</c:v>
                </c:pt>
              </c:numCache>
            </c:numRef>
          </c:val>
        </c:ser>
        <c:ser>
          <c:idx val="3"/>
          <c:order val="3"/>
          <c:tx>
            <c:strRef>
              <c:f>'EN1-2'!$A$18</c:f>
              <c:strCache>
                <c:ptCount val="1"/>
                <c:pt idx="0">
                  <c:v>Druga podr. (široka raba)</c:v>
                </c:pt>
              </c:strCache>
            </c:strRef>
          </c:tx>
          <c:invertIfNegative val="0"/>
          <c:cat>
            <c:numRef>
              <c:f>'EN1-2'!$H$6:$AF$6</c:f>
              <c:numCache>
                <c:formatCode>General</c:formatCode>
                <c:ptCount val="25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</c:numCache>
            </c:numRef>
          </c:cat>
          <c:val>
            <c:numRef>
              <c:f>'EN1-2'!$H$18:$AF$18</c:f>
              <c:numCache>
                <c:formatCode>#,##0</c:formatCode>
                <c:ptCount val="25"/>
                <c:pt idx="0">
                  <c:v>53.288470689321002</c:v>
                </c:pt>
                <c:pt idx="1">
                  <c:v>-354.5445431105104</c:v>
                </c:pt>
                <c:pt idx="2">
                  <c:v>-303.532163845784</c:v>
                </c:pt>
                <c:pt idx="3">
                  <c:v>-523.30322496346594</c:v>
                </c:pt>
                <c:pt idx="4">
                  <c:v>-229.73933559905345</c:v>
                </c:pt>
                <c:pt idx="5">
                  <c:v>-475.85717256494513</c:v>
                </c:pt>
                <c:pt idx="6">
                  <c:v>5.6066116110628172</c:v>
                </c:pt>
                <c:pt idx="7">
                  <c:v>-87.382985269035089</c:v>
                </c:pt>
                <c:pt idx="8">
                  <c:v>74.598449130106474</c:v>
                </c:pt>
                <c:pt idx="9">
                  <c:v>697.15204266994942</c:v>
                </c:pt>
                <c:pt idx="10">
                  <c:v>768.18656080323899</c:v>
                </c:pt>
                <c:pt idx="11">
                  <c:v>800.19570638204323</c:v>
                </c:pt>
                <c:pt idx="12">
                  <c:v>1015.0775703865252</c:v>
                </c:pt>
                <c:pt idx="13">
                  <c:v>689.97114494163679</c:v>
                </c:pt>
                <c:pt idx="14">
                  <c:v>762.80635220860904</c:v>
                </c:pt>
                <c:pt idx="15">
                  <c:v>618.97224349893395</c:v>
                </c:pt>
                <c:pt idx="16">
                  <c:v>539.95782505393936</c:v>
                </c:pt>
                <c:pt idx="17">
                  <c:v>475.52578056581979</c:v>
                </c:pt>
                <c:pt idx="18">
                  <c:v>222.63382090209461</c:v>
                </c:pt>
                <c:pt idx="19">
                  <c:v>-2.2772862088413603</c:v>
                </c:pt>
                <c:pt idx="20">
                  <c:v>-447.83235485064915</c:v>
                </c:pt>
                <c:pt idx="21">
                  <c:v>-84.937199406472701</c:v>
                </c:pt>
                <c:pt idx="22">
                  <c:v>-177.02065012883713</c:v>
                </c:pt>
                <c:pt idx="23">
                  <c:v>-137.06664977170612</c:v>
                </c:pt>
                <c:pt idx="24">
                  <c:v>-408.80562078525691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69974016"/>
        <c:axId val="170144128"/>
      </c:barChart>
      <c:catAx>
        <c:axId val="1699740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Tahoma"/>
                    <a:ea typeface="Tahoma"/>
                    <a:cs typeface="Tahoma"/>
                  </a:defRPr>
                </a:pPr>
                <a:r>
                  <a:rPr lang="sl-SI"/>
                  <a:t>Leto</a:t>
                </a:r>
              </a:p>
            </c:rich>
          </c:tx>
          <c:layout/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Tahoma"/>
                <a:ea typeface="Tahoma"/>
                <a:cs typeface="Tahoma"/>
              </a:defRPr>
            </a:pPr>
            <a:endParaRPr lang="sl-SI"/>
          </a:p>
        </c:txPr>
        <c:crossAx val="170144128"/>
        <c:crosses val="autoZero"/>
        <c:auto val="1"/>
        <c:lblAlgn val="ctr"/>
        <c:lblOffset val="100"/>
        <c:noMultiLvlLbl val="0"/>
      </c:catAx>
      <c:valAx>
        <c:axId val="170144128"/>
        <c:scaling>
          <c:orientation val="minMax"/>
        </c:scaling>
        <c:delete val="0"/>
        <c:axPos val="l"/>
        <c:majorGridlines>
          <c:spPr>
            <a:ln w="3175"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Tahoma"/>
                    <a:ea typeface="Tahoma"/>
                    <a:cs typeface="Tahoma"/>
                  </a:defRPr>
                </a:pPr>
                <a:r>
                  <a:rPr lang="sl-SI"/>
                  <a:t>Sprememba emisij glede na izhodiščno leto (1986) [ktCO2 ekv]</a:t>
                </a:r>
              </a:p>
            </c:rich>
          </c:tx>
          <c:layout>
            <c:manualLayout>
              <c:xMode val="edge"/>
              <c:yMode val="edge"/>
              <c:x val="1.9013621660631211E-2"/>
              <c:y val="4.4044068959465173E-2"/>
            </c:manualLayout>
          </c:layout>
          <c:overlay val="0"/>
          <c:spPr>
            <a:noFill/>
            <a:ln w="25400">
              <a:noFill/>
            </a:ln>
          </c:spPr>
        </c:title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Tahoma"/>
                <a:ea typeface="Tahoma"/>
                <a:cs typeface="Tahoma"/>
              </a:defRPr>
            </a:pPr>
            <a:endParaRPr lang="sl-SI"/>
          </a:p>
        </c:txPr>
        <c:crossAx val="1699740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4331052317314669E-2"/>
          <c:y val="0.89026541895029077"/>
          <c:w val="0.89200235404289696"/>
          <c:h val="9.4364693774980246E-2"/>
        </c:manualLayout>
      </c:layout>
      <c:overlay val="0"/>
      <c:txPr>
        <a:bodyPr/>
        <a:lstStyle/>
        <a:p>
          <a:pPr>
            <a:defRPr sz="850" b="0" i="0" u="none" strike="noStrike" baseline="0">
              <a:solidFill>
                <a:srgbClr val="000000"/>
              </a:solidFill>
              <a:latin typeface="Tahoma"/>
              <a:ea typeface="Tahoma"/>
              <a:cs typeface="Tahoma"/>
            </a:defRPr>
          </a:pPr>
          <a:endParaRPr lang="sl-SI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Tahoma"/>
          <a:ea typeface="Tahoma"/>
          <a:cs typeface="Tahoma"/>
        </a:defRPr>
      </a:pPr>
      <a:endParaRPr lang="sl-SI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3088921655253912E-2"/>
          <c:y val="7.861659362898496E-2"/>
          <c:w val="0.65585376620747082"/>
          <c:h val="0.8018892550156465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'EN1-3'!$A$8</c:f>
              <c:strCache>
                <c:ptCount val="1"/>
                <c:pt idx="0">
                  <c:v>Dejanski izpusti zavezancev EU-ETS 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numRef>
              <c:f>'EN1-3'!$H$5:$N$5</c:f>
              <c:numCache>
                <c:formatCode>General</c:formatCode>
                <c:ptCount val="7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</c:numCache>
            </c:numRef>
          </c:cat>
          <c:val>
            <c:numRef>
              <c:f>'EN1-3'!$H$8:$N$8</c:f>
              <c:numCache>
                <c:formatCode>#,##0</c:formatCode>
                <c:ptCount val="7"/>
                <c:pt idx="0">
                  <c:v>8720.5499999999993</c:v>
                </c:pt>
                <c:pt idx="1">
                  <c:v>8842.1820000000007</c:v>
                </c:pt>
                <c:pt idx="2">
                  <c:v>9048.634</c:v>
                </c:pt>
                <c:pt idx="3">
                  <c:v>8860.1049999999996</c:v>
                </c:pt>
                <c:pt idx="4">
                  <c:v>8067.0230000000001</c:v>
                </c:pt>
                <c:pt idx="5">
                  <c:v>8129.8630000000003</c:v>
                </c:pt>
                <c:pt idx="6">
                  <c:v>7994.5519999999997</c:v>
                </c:pt>
              </c:numCache>
            </c:numRef>
          </c:val>
        </c:ser>
        <c:ser>
          <c:idx val="1"/>
          <c:order val="1"/>
          <c:tx>
            <c:strRef>
              <c:f>'EN1-3'!$A$12</c:f>
              <c:strCache>
                <c:ptCount val="1"/>
                <c:pt idx="0">
                  <c:v>Proizvodnja el. en. in toplote + ubežni izpusti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numRef>
              <c:f>'EN1-3'!$H$5:$N$5</c:f>
              <c:numCache>
                <c:formatCode>General</c:formatCode>
                <c:ptCount val="7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</c:numCache>
            </c:numRef>
          </c:cat>
          <c:val>
            <c:numRef>
              <c:f>'EN1-3'!$H$12:$N$12</c:f>
              <c:numCache>
                <c:formatCode>#,##0</c:formatCode>
                <c:ptCount val="7"/>
                <c:pt idx="0">
                  <c:v>365.06009458919664</c:v>
                </c:pt>
                <c:pt idx="1">
                  <c:v>366.60978395248446</c:v>
                </c:pt>
                <c:pt idx="2">
                  <c:v>342.45989253532781</c:v>
                </c:pt>
                <c:pt idx="3">
                  <c:v>305.30440733349809</c:v>
                </c:pt>
                <c:pt idx="4">
                  <c:v>304.2380327370231</c:v>
                </c:pt>
                <c:pt idx="5">
                  <c:v>323.83244959622004</c:v>
                </c:pt>
                <c:pt idx="6">
                  <c:v>377.1028209313767</c:v>
                </c:pt>
              </c:numCache>
            </c:numRef>
          </c:val>
        </c:ser>
        <c:ser>
          <c:idx val="2"/>
          <c:order val="2"/>
          <c:tx>
            <c:strRef>
              <c:f>'EN1-3'!$A$13</c:f>
              <c:strCache>
                <c:ptCount val="1"/>
                <c:pt idx="0">
                  <c:v>Industrija in gradbeništvo (energetska raba goriv)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numRef>
              <c:f>'EN1-3'!$H$5:$N$5</c:f>
              <c:numCache>
                <c:formatCode>General</c:formatCode>
                <c:ptCount val="7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</c:numCache>
            </c:numRef>
          </c:cat>
          <c:val>
            <c:numRef>
              <c:f>'EN1-3'!$H$13:$N$13</c:f>
              <c:numCache>
                <c:formatCode>#,##0</c:formatCode>
                <c:ptCount val="7"/>
                <c:pt idx="0">
                  <c:v>859.52111271360354</c:v>
                </c:pt>
                <c:pt idx="1">
                  <c:v>944.1641698359781</c:v>
                </c:pt>
                <c:pt idx="2">
                  <c:v>760.64452350956731</c:v>
                </c:pt>
                <c:pt idx="3">
                  <c:v>760.35429172440126</c:v>
                </c:pt>
                <c:pt idx="4">
                  <c:v>693.00377183521118</c:v>
                </c:pt>
                <c:pt idx="5">
                  <c:v>698.75613109461938</c:v>
                </c:pt>
                <c:pt idx="6">
                  <c:v>566.07924077959456</c:v>
                </c:pt>
              </c:numCache>
            </c:numRef>
          </c:val>
        </c:ser>
        <c:ser>
          <c:idx val="3"/>
          <c:order val="3"/>
          <c:tx>
            <c:strRef>
              <c:f>'EN1-3'!$A$14</c:f>
              <c:strCache>
                <c:ptCount val="1"/>
                <c:pt idx="0">
                  <c:v>Promet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numRef>
              <c:f>'EN1-3'!$H$5:$N$5</c:f>
              <c:numCache>
                <c:formatCode>General</c:formatCode>
                <c:ptCount val="7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</c:numCache>
            </c:numRef>
          </c:cat>
          <c:val>
            <c:numRef>
              <c:f>'EN1-3'!$H$14:$N$14</c:f>
              <c:numCache>
                <c:formatCode>#,##0</c:formatCode>
                <c:ptCount val="7"/>
                <c:pt idx="0">
                  <c:v>4427.6099492211852</c:v>
                </c:pt>
                <c:pt idx="1">
                  <c:v>4647.4276277478493</c:v>
                </c:pt>
                <c:pt idx="2">
                  <c:v>5228.8155830404085</c:v>
                </c:pt>
                <c:pt idx="3">
                  <c:v>6157.7282450246912</c:v>
                </c:pt>
                <c:pt idx="4">
                  <c:v>5325.3777568604146</c:v>
                </c:pt>
                <c:pt idx="5">
                  <c:v>5265.1202791886417</c:v>
                </c:pt>
                <c:pt idx="6">
                  <c:v>5698.6894052812768</c:v>
                </c:pt>
              </c:numCache>
            </c:numRef>
          </c:val>
        </c:ser>
        <c:ser>
          <c:idx val="4"/>
          <c:order val="4"/>
          <c:tx>
            <c:strRef>
              <c:f>'EN1-3'!$A$15</c:f>
              <c:strCache>
                <c:ptCount val="1"/>
                <c:pt idx="0">
                  <c:v>Druga področja (široka raba)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numRef>
              <c:f>'EN1-3'!$H$5:$N$5</c:f>
              <c:numCache>
                <c:formatCode>General</c:formatCode>
                <c:ptCount val="7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</c:numCache>
            </c:numRef>
          </c:cat>
          <c:val>
            <c:numRef>
              <c:f>'EN1-3'!$H$15:$N$15</c:f>
              <c:numCache>
                <c:formatCode>#,##0</c:formatCode>
                <c:ptCount val="7"/>
                <c:pt idx="0">
                  <c:v>2588.5153007743961</c:v>
                </c:pt>
                <c:pt idx="1">
                  <c:v>2363.6041936634601</c:v>
                </c:pt>
                <c:pt idx="2">
                  <c:v>1918.0491250216523</c:v>
                </c:pt>
                <c:pt idx="3">
                  <c:v>2280.9442804658288</c:v>
                </c:pt>
                <c:pt idx="4">
                  <c:v>2188.8608297434644</c:v>
                </c:pt>
                <c:pt idx="5">
                  <c:v>2228.8148301005954</c:v>
                </c:pt>
                <c:pt idx="6">
                  <c:v>1957.0758590870446</c:v>
                </c:pt>
              </c:numCache>
            </c:numRef>
          </c:val>
        </c:ser>
        <c:ser>
          <c:idx val="5"/>
          <c:order val="5"/>
          <c:tx>
            <c:strRef>
              <c:f>'EN1-3'!$A$16</c:f>
              <c:strCache>
                <c:ptCount val="1"/>
                <c:pt idx="0">
                  <c:v>Neenergetski viri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numRef>
              <c:f>'EN1-3'!$H$5:$N$5</c:f>
              <c:numCache>
                <c:formatCode>General</c:formatCode>
                <c:ptCount val="7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</c:numCache>
            </c:numRef>
          </c:cat>
          <c:val>
            <c:numRef>
              <c:f>'EN1-3'!$H$16:$N$16</c:f>
              <c:numCache>
                <c:formatCode>#,##0</c:formatCode>
                <c:ptCount val="7"/>
                <c:pt idx="0">
                  <c:v>3347.2934805887098</c:v>
                </c:pt>
                <c:pt idx="1">
                  <c:v>3390.2660643476629</c:v>
                </c:pt>
                <c:pt idx="2">
                  <c:v>3391.0516817448452</c:v>
                </c:pt>
                <c:pt idx="3">
                  <c:v>3041.8093957849114</c:v>
                </c:pt>
                <c:pt idx="4">
                  <c:v>2848.1263004811217</c:v>
                </c:pt>
                <c:pt idx="5">
                  <c:v>2835.4756244439586</c:v>
                </c:pt>
                <c:pt idx="6">
                  <c:v>2915.811289412793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64455552"/>
        <c:axId val="164457088"/>
      </c:barChart>
      <c:catAx>
        <c:axId val="164455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 CE"/>
                <a:ea typeface="Arial CE"/>
                <a:cs typeface="Arial CE"/>
              </a:defRPr>
            </a:pPr>
            <a:endParaRPr lang="sl-SI"/>
          </a:p>
        </c:txPr>
        <c:crossAx val="164457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4457088"/>
        <c:scaling>
          <c:orientation val="minMax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 CE"/>
                    <a:ea typeface="Arial CE"/>
                    <a:cs typeface="Arial CE"/>
                  </a:defRPr>
                </a:pPr>
                <a:r>
                  <a:rPr lang="sl-SI"/>
                  <a:t>[Gg CO2 ekv]</a:t>
                </a:r>
              </a:p>
            </c:rich>
          </c:tx>
          <c:layout>
            <c:manualLayout>
              <c:xMode val="edge"/>
              <c:yMode val="edge"/>
              <c:x val="7.052186177715092E-3"/>
              <c:y val="0.37107017283216959"/>
            </c:manualLayout>
          </c:layout>
          <c:overlay val="0"/>
          <c:spPr>
            <a:noFill/>
            <a:ln w="25400">
              <a:noFill/>
            </a:ln>
          </c:spPr>
        </c:title>
        <c:numFmt formatCode="#,##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 CE"/>
                <a:ea typeface="Arial CE"/>
                <a:cs typeface="Arial CE"/>
              </a:defRPr>
            </a:pPr>
            <a:endParaRPr lang="sl-SI"/>
          </a:p>
        </c:txPr>
        <c:crossAx val="164455552"/>
        <c:crosses val="autoZero"/>
        <c:crossBetween val="between"/>
      </c:valAx>
      <c:spPr>
        <a:solidFill>
          <a:srgbClr val="FFFFFF"/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7715097601516312"/>
          <c:y val="0.16666732696148831"/>
          <c:w val="0.21861791958656784"/>
          <c:h val="0.71069413493124678"/>
        </c:manualLayout>
      </c:layout>
      <c:overlay val="0"/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735" b="0" i="0" u="none" strike="noStrike" baseline="0">
              <a:solidFill>
                <a:srgbClr val="000000"/>
              </a:solidFill>
              <a:latin typeface="Arial CE"/>
              <a:ea typeface="Arial CE"/>
              <a:cs typeface="Arial CE"/>
            </a:defRPr>
          </a:pPr>
          <a:endParaRPr lang="sl-SI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 CE"/>
          <a:ea typeface="Arial CE"/>
          <a:cs typeface="Arial CE"/>
        </a:defRPr>
      </a:pPr>
      <a:endParaRPr lang="sl-SI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1475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05239" y="0"/>
            <a:ext cx="2911475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C61A5-75CB-4D11-A378-DF299FE48141}" type="datetimeFigureOut">
              <a:rPr lang="sl-SI" smtClean="0"/>
              <a:t>19.4.2013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1" y="9361488"/>
            <a:ext cx="2911475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05239" y="9361488"/>
            <a:ext cx="2911475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222A0D-671C-4C48-BE65-2805D12818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92118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1263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05483" y="1"/>
            <a:ext cx="2911263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1B3789-6192-4C97-8C7D-CC48BE8B0A86}" type="datetimeFigureOut">
              <a:rPr lang="sl-SI" smtClean="0"/>
              <a:t>19.4.2013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39775"/>
            <a:ext cx="4927600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71830" y="4681220"/>
            <a:ext cx="5374640" cy="44348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1" y="9360730"/>
            <a:ext cx="2911263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05483" y="9360730"/>
            <a:ext cx="2911263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8E0D61-15BC-44B8-8B8F-3AE561C36CE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8893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E0D61-15BC-44B8-8B8F-3AE561C36CE3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329184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E0D61-15BC-44B8-8B8F-3AE561C36CE3}" type="slidenum">
              <a:rPr lang="sl-SI" smtClean="0"/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79220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E0D61-15BC-44B8-8B8F-3AE561C36CE3}" type="slidenum">
              <a:rPr lang="sl-SI" smtClean="0"/>
              <a:t>12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349172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E0D61-15BC-44B8-8B8F-3AE561C36CE3}" type="slidenum">
              <a:rPr lang="sl-SI" smtClean="0"/>
              <a:t>13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11948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E0D61-15BC-44B8-8B8F-3AE561C36CE3}" type="slidenum">
              <a:rPr lang="sl-SI" smtClean="0"/>
              <a:t>14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5991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E0D61-15BC-44B8-8B8F-3AE561C36CE3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9689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E0D61-15BC-44B8-8B8F-3AE561C36CE3}" type="slidenum">
              <a:rPr lang="sl-SI" smtClean="0"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8574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E0D61-15BC-44B8-8B8F-3AE561C36CE3}" type="slidenum">
              <a:rPr lang="sl-SI" smtClean="0"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7077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E0D61-15BC-44B8-8B8F-3AE561C36CE3}" type="slidenum">
              <a:rPr lang="sl-SI" smtClean="0"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9069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E0D61-15BC-44B8-8B8F-3AE561C36CE3}" type="slidenum">
              <a:rPr lang="sl-SI" smtClean="0"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586401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E0D61-15BC-44B8-8B8F-3AE561C36CE3}" type="slidenum">
              <a:rPr lang="sl-SI" smtClean="0"/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61741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E0D61-15BC-44B8-8B8F-3AE561C36CE3}" type="slidenum">
              <a:rPr lang="sl-SI" smtClean="0"/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904398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E0D61-15BC-44B8-8B8F-3AE561C36CE3}" type="slidenum">
              <a:rPr lang="sl-SI" smtClean="0"/>
              <a:t>10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6051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1E89D-5C02-4D6B-AE18-DD6522512276}" type="datetimeFigureOut">
              <a:rPr lang="sl-SI" smtClean="0"/>
              <a:t>19.4.2013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271FB-7CA1-4D6A-AB4E-6593DB7C7F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245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1E89D-5C02-4D6B-AE18-DD6522512276}" type="datetimeFigureOut">
              <a:rPr lang="sl-SI" smtClean="0"/>
              <a:t>19.4.2013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271FB-7CA1-4D6A-AB4E-6593DB7C7F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1388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1E89D-5C02-4D6B-AE18-DD6522512276}" type="datetimeFigureOut">
              <a:rPr lang="sl-SI" smtClean="0"/>
              <a:t>19.4.2013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271FB-7CA1-4D6A-AB4E-6593DB7C7F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66520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1E89D-5C02-4D6B-AE18-DD6522512276}" type="datetimeFigureOut">
              <a:rPr lang="sl-SI" smtClean="0"/>
              <a:t>19.4.2013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271FB-7CA1-4D6A-AB4E-6593DB7C7F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95328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1E89D-5C02-4D6B-AE18-DD6522512276}" type="datetimeFigureOut">
              <a:rPr lang="sl-SI" smtClean="0"/>
              <a:t>19.4.2013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271FB-7CA1-4D6A-AB4E-6593DB7C7F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438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1E89D-5C02-4D6B-AE18-DD6522512276}" type="datetimeFigureOut">
              <a:rPr lang="sl-SI" smtClean="0"/>
              <a:t>19.4.2013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271FB-7CA1-4D6A-AB4E-6593DB7C7F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11811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1E89D-5C02-4D6B-AE18-DD6522512276}" type="datetimeFigureOut">
              <a:rPr lang="sl-SI" smtClean="0"/>
              <a:t>19.4.2013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271FB-7CA1-4D6A-AB4E-6593DB7C7F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5821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1E89D-5C02-4D6B-AE18-DD6522512276}" type="datetimeFigureOut">
              <a:rPr lang="sl-SI" smtClean="0"/>
              <a:t>19.4.2013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271FB-7CA1-4D6A-AB4E-6593DB7C7F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190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1E89D-5C02-4D6B-AE18-DD6522512276}" type="datetimeFigureOut">
              <a:rPr lang="sl-SI" smtClean="0"/>
              <a:t>19.4.2013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271FB-7CA1-4D6A-AB4E-6593DB7C7F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9891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1E89D-5C02-4D6B-AE18-DD6522512276}" type="datetimeFigureOut">
              <a:rPr lang="sl-SI" smtClean="0"/>
              <a:t>19.4.2013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271FB-7CA1-4D6A-AB4E-6593DB7C7F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912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1E89D-5C02-4D6B-AE18-DD6522512276}" type="datetimeFigureOut">
              <a:rPr lang="sl-SI" smtClean="0"/>
              <a:t>19.4.2013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271FB-7CA1-4D6A-AB4E-6593DB7C7F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6648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1E89D-5C02-4D6B-AE18-DD6522512276}" type="datetimeFigureOut">
              <a:rPr lang="sl-SI" smtClean="0"/>
              <a:t>19.4.2013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271FB-7CA1-4D6A-AB4E-6593DB7C7F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4762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kazalci.arso.gov.si/?data=group&amp;group_id=10" TargetMode="External"/><Relationship Id="rId13" Type="http://schemas.openxmlformats.org/officeDocument/2006/relationships/hyperlink" Target="http://kazalci.arso.gov.si/?data=group&amp;group_id=4" TargetMode="External"/><Relationship Id="rId18" Type="http://schemas.openxmlformats.org/officeDocument/2006/relationships/hyperlink" Target="http://kazalci.arso.gov.si/?data=group&amp;group_id=25" TargetMode="External"/><Relationship Id="rId3" Type="http://schemas.openxmlformats.org/officeDocument/2006/relationships/hyperlink" Target="http://kazalci.arso.gov.si/?data=group&amp;group_id=21" TargetMode="External"/><Relationship Id="rId7" Type="http://schemas.openxmlformats.org/officeDocument/2006/relationships/hyperlink" Target="http://kazalci.arso.gov.si/?data=group&amp;group_id=6" TargetMode="External"/><Relationship Id="rId12" Type="http://schemas.openxmlformats.org/officeDocument/2006/relationships/hyperlink" Target="http://kazalci.arso.gov.si/?data=group&amp;group_id=12" TargetMode="External"/><Relationship Id="rId17" Type="http://schemas.openxmlformats.org/officeDocument/2006/relationships/hyperlink" Target="http://kazalci.arso.gov.si/?data=group&amp;group_id=17" TargetMode="External"/><Relationship Id="rId2" Type="http://schemas.openxmlformats.org/officeDocument/2006/relationships/notesSlide" Target="../notesSlides/notesSlide2.xml"/><Relationship Id="rId16" Type="http://schemas.openxmlformats.org/officeDocument/2006/relationships/hyperlink" Target="http://kazalci.arso.gov.si/?data=group&amp;group_id=9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kazalci.arso.gov.si/?data=group&amp;group_id=5" TargetMode="External"/><Relationship Id="rId11" Type="http://schemas.openxmlformats.org/officeDocument/2006/relationships/hyperlink" Target="http://kazalci.arso.gov.si/?data=group&amp;group_id=8" TargetMode="External"/><Relationship Id="rId5" Type="http://schemas.openxmlformats.org/officeDocument/2006/relationships/hyperlink" Target="http://kazalci.arso.gov.si/?data=group&amp;group_id=14" TargetMode="External"/><Relationship Id="rId15" Type="http://schemas.openxmlformats.org/officeDocument/2006/relationships/hyperlink" Target="http://kazalci.arso.gov.si/?data=group&amp;group_id=11" TargetMode="External"/><Relationship Id="rId10" Type="http://schemas.openxmlformats.org/officeDocument/2006/relationships/hyperlink" Target="http://kazalci.arso.gov.si/?data=group&amp;group_id=18" TargetMode="External"/><Relationship Id="rId19" Type="http://schemas.openxmlformats.org/officeDocument/2006/relationships/hyperlink" Target="http://kazalci.arso.gov.si/?data=group&amp;group_id=16" TargetMode="External"/><Relationship Id="rId4" Type="http://schemas.openxmlformats.org/officeDocument/2006/relationships/hyperlink" Target="http://kazalci.arso.gov.si/?data=group&amp;group_id=20" TargetMode="External"/><Relationship Id="rId9" Type="http://schemas.openxmlformats.org/officeDocument/2006/relationships/hyperlink" Target="http://kazalci.arso.gov.si/?data=group&amp;group_id=13" TargetMode="External"/><Relationship Id="rId14" Type="http://schemas.openxmlformats.org/officeDocument/2006/relationships/hyperlink" Target="http://kazalci.arso.gov.si/?data=group&amp;group_id=3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kazalci.arso.gov.si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kazalci.arso.gov.si/?data=indicator&amp;ind_id=506" TargetMode="External"/><Relationship Id="rId13" Type="http://schemas.openxmlformats.org/officeDocument/2006/relationships/hyperlink" Target="http://kazalci.arso.gov.si/?data=indicator&amp;ind_id=447" TargetMode="External"/><Relationship Id="rId18" Type="http://schemas.openxmlformats.org/officeDocument/2006/relationships/hyperlink" Target="http://kazalci.arso.gov.si/?data=indicator&amp;ind_id=456" TargetMode="External"/><Relationship Id="rId26" Type="http://schemas.openxmlformats.org/officeDocument/2006/relationships/hyperlink" Target="http://kazalci.arso.gov.si/?data=indicator&amp;ind_id=458" TargetMode="External"/><Relationship Id="rId3" Type="http://schemas.openxmlformats.org/officeDocument/2006/relationships/hyperlink" Target="http://kazalci.arso.gov.si/?data=indicator&amp;ind_id=461" TargetMode="External"/><Relationship Id="rId21" Type="http://schemas.openxmlformats.org/officeDocument/2006/relationships/hyperlink" Target="http://kazalci.arso.gov.si/?data=indicator&amp;ind_id=455" TargetMode="External"/><Relationship Id="rId7" Type="http://schemas.openxmlformats.org/officeDocument/2006/relationships/hyperlink" Target="http://kazalci.arso.gov.si/?data=indicator&amp;ind_id=501" TargetMode="External"/><Relationship Id="rId12" Type="http://schemas.openxmlformats.org/officeDocument/2006/relationships/hyperlink" Target="http://kazalci.arso.gov.si/?data=indicator&amp;ind_id=505" TargetMode="External"/><Relationship Id="rId17" Type="http://schemas.openxmlformats.org/officeDocument/2006/relationships/hyperlink" Target="http://kazalci.arso.gov.si/?data=indicator&amp;ind_id=488" TargetMode="External"/><Relationship Id="rId25" Type="http://schemas.openxmlformats.org/officeDocument/2006/relationships/hyperlink" Target="http://kazalci.arso.gov.si/?data=indicator&amp;ind_id=503" TargetMode="External"/><Relationship Id="rId2" Type="http://schemas.openxmlformats.org/officeDocument/2006/relationships/notesSlide" Target="../notesSlides/notesSlide3.xml"/><Relationship Id="rId16" Type="http://schemas.openxmlformats.org/officeDocument/2006/relationships/hyperlink" Target="http://kazalci.arso.gov.si/?data=indicator&amp;ind_id=498" TargetMode="External"/><Relationship Id="rId20" Type="http://schemas.openxmlformats.org/officeDocument/2006/relationships/hyperlink" Target="http://kazalci.arso.gov.si/?data=indicator&amp;ind_id=452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kazalci.arso.gov.si/?data=indicator&amp;ind_id=502" TargetMode="External"/><Relationship Id="rId11" Type="http://schemas.openxmlformats.org/officeDocument/2006/relationships/hyperlink" Target="http://kazalci.arso.gov.si/?data=indicator&amp;ind_id=500" TargetMode="External"/><Relationship Id="rId24" Type="http://schemas.openxmlformats.org/officeDocument/2006/relationships/hyperlink" Target="http://kazalci.arso.gov.si/?data=indicator&amp;ind_id=489" TargetMode="External"/><Relationship Id="rId5" Type="http://schemas.openxmlformats.org/officeDocument/2006/relationships/hyperlink" Target="http://kazalci.arso.gov.si/?data=indicator&amp;ind_id=468" TargetMode="External"/><Relationship Id="rId15" Type="http://schemas.openxmlformats.org/officeDocument/2006/relationships/hyperlink" Target="http://kazalci.arso.gov.si/?data=indicator&amp;ind_id=260" TargetMode="External"/><Relationship Id="rId23" Type="http://schemas.openxmlformats.org/officeDocument/2006/relationships/hyperlink" Target="http://kazalci.arso.gov.si/?data=indicator&amp;ind_id=499" TargetMode="External"/><Relationship Id="rId10" Type="http://schemas.openxmlformats.org/officeDocument/2006/relationships/hyperlink" Target="http://kazalci.arso.gov.si/?data=indicator&amp;ind_id=496" TargetMode="External"/><Relationship Id="rId19" Type="http://schemas.openxmlformats.org/officeDocument/2006/relationships/hyperlink" Target="http://kazalci.arso.gov.si/?data=indicator&amp;ind_id=491" TargetMode="External"/><Relationship Id="rId4" Type="http://schemas.openxmlformats.org/officeDocument/2006/relationships/hyperlink" Target="http://kazalci.arso.gov.si/?data=indicator&amp;ind_id=507" TargetMode="External"/><Relationship Id="rId9" Type="http://schemas.openxmlformats.org/officeDocument/2006/relationships/hyperlink" Target="http://kazalci.arso.gov.si/?data=indicator&amp;ind_id=490" TargetMode="External"/><Relationship Id="rId14" Type="http://schemas.openxmlformats.org/officeDocument/2006/relationships/hyperlink" Target="http://kazalci.arso.gov.si/?data=indicator&amp;ind_id=459" TargetMode="External"/><Relationship Id="rId22" Type="http://schemas.openxmlformats.org/officeDocument/2006/relationships/hyperlink" Target="http://kazalci.arso.gov.si/?data=indicator&amp;ind_id=495" TargetMode="External"/><Relationship Id="rId27" Type="http://schemas.openxmlformats.org/officeDocument/2006/relationships/hyperlink" Target="http://kazalci.arso.gov.si/?data=indicator&amp;ind_id=276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5832647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>
                <a:solidFill>
                  <a:srgbClr val="C00000"/>
                </a:solidFill>
              </a:rPr>
              <a:t>Kazalci okolja: energija</a:t>
            </a:r>
            <a:br>
              <a:rPr lang="sl-SI" dirty="0" smtClean="0">
                <a:solidFill>
                  <a:srgbClr val="C00000"/>
                </a:solidFill>
              </a:rPr>
            </a:br>
            <a:r>
              <a:rPr lang="sl-SI" sz="3600" dirty="0" smtClean="0">
                <a:solidFill>
                  <a:srgbClr val="C00000"/>
                </a:solidFill>
              </a:rPr>
              <a:t>ter</a:t>
            </a:r>
            <a:r>
              <a:rPr lang="sl-SI" dirty="0" smtClean="0">
                <a:solidFill>
                  <a:srgbClr val="C00000"/>
                </a:solidFill>
              </a:rPr>
              <a:t/>
            </a:r>
            <a:br>
              <a:rPr lang="sl-SI" dirty="0" smtClean="0">
                <a:solidFill>
                  <a:srgbClr val="C00000"/>
                </a:solidFill>
              </a:rPr>
            </a:br>
            <a:r>
              <a:rPr lang="sl-SI" dirty="0" smtClean="0">
                <a:solidFill>
                  <a:srgbClr val="C00000"/>
                </a:solidFill>
              </a:rPr>
              <a:t>Izpusti </a:t>
            </a:r>
            <a:r>
              <a:rPr lang="sl-SI" dirty="0">
                <a:solidFill>
                  <a:srgbClr val="C00000"/>
                </a:solidFill>
              </a:rPr>
              <a:t>v zrak iz </a:t>
            </a:r>
            <a:r>
              <a:rPr lang="sl-SI" dirty="0" smtClean="0">
                <a:solidFill>
                  <a:srgbClr val="C00000"/>
                </a:solidFill>
              </a:rPr>
              <a:t>energetike</a:t>
            </a:r>
            <a:br>
              <a:rPr lang="sl-SI" dirty="0" smtClean="0">
                <a:solidFill>
                  <a:srgbClr val="C00000"/>
                </a:solidFill>
              </a:rPr>
            </a:b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r>
              <a:rPr lang="sl-SI" dirty="0" smtClean="0">
                <a:solidFill>
                  <a:srgbClr val="C00000"/>
                </a:solidFill>
              </a:rPr>
              <a:t/>
            </a:r>
            <a:br>
              <a:rPr lang="sl-SI" dirty="0" smtClean="0">
                <a:solidFill>
                  <a:srgbClr val="C00000"/>
                </a:solidFill>
              </a:rPr>
            </a:b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r>
              <a:rPr lang="sl-SI" dirty="0" smtClean="0">
                <a:solidFill>
                  <a:srgbClr val="C00000"/>
                </a:solidFill>
              </a:rPr>
              <a:t> </a:t>
            </a:r>
            <a:r>
              <a:rPr lang="sl-SI" sz="2200" dirty="0" smtClean="0">
                <a:solidFill>
                  <a:srgbClr val="C00000"/>
                </a:solidFill>
              </a:rPr>
              <a:t>dr. Silvo Žlebir</a:t>
            </a:r>
            <a:br>
              <a:rPr lang="sl-SI" sz="2200" dirty="0" smtClean="0">
                <a:solidFill>
                  <a:srgbClr val="C00000"/>
                </a:solidFill>
              </a:rPr>
            </a:br>
            <a:r>
              <a:rPr lang="sl-SI" sz="2200" dirty="0" smtClean="0">
                <a:solidFill>
                  <a:srgbClr val="C00000"/>
                </a:solidFill>
              </a:rPr>
              <a:t>Agencija RS za okolje 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9831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1042617" y="1052736"/>
            <a:ext cx="72008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000" b="1" dirty="0" smtClean="0"/>
              <a:t>Cilji:</a:t>
            </a:r>
          </a:p>
          <a:p>
            <a:endParaRPr lang="sl-SI" b="1" dirty="0"/>
          </a:p>
          <a:p>
            <a:r>
              <a:rPr lang="sl-SI" dirty="0" smtClean="0"/>
              <a:t>Zmanjšanje </a:t>
            </a:r>
            <a:r>
              <a:rPr lang="sl-SI" dirty="0"/>
              <a:t>izpustov </a:t>
            </a:r>
            <a:r>
              <a:rPr lang="sl-SI" dirty="0" smtClean="0"/>
              <a:t>do </a:t>
            </a:r>
            <a:r>
              <a:rPr lang="sl-SI" dirty="0"/>
              <a:t>leta 2010:</a:t>
            </a:r>
            <a:br>
              <a:rPr lang="sl-SI" dirty="0"/>
            </a:br>
            <a:r>
              <a:rPr lang="sl-SI" dirty="0"/>
              <a:t>- SO</a:t>
            </a:r>
            <a:r>
              <a:rPr lang="sl-SI" baseline="-25000" dirty="0"/>
              <a:t>2</a:t>
            </a:r>
            <a:r>
              <a:rPr lang="sl-SI" dirty="0"/>
              <a:t> do ciljne vrednosti </a:t>
            </a:r>
            <a:r>
              <a:rPr lang="sl-SI" dirty="0" smtClean="0"/>
              <a:t>27.000 </a:t>
            </a:r>
            <a:r>
              <a:rPr lang="sl-SI" dirty="0"/>
              <a:t>ton,</a:t>
            </a:r>
            <a:br>
              <a:rPr lang="sl-SI" dirty="0"/>
            </a:br>
            <a:r>
              <a:rPr lang="sl-SI" dirty="0"/>
              <a:t>- </a:t>
            </a:r>
            <a:r>
              <a:rPr lang="sl-SI" dirty="0" err="1"/>
              <a:t>NO</a:t>
            </a:r>
            <a:r>
              <a:rPr lang="sl-SI" baseline="-25000" dirty="0" err="1"/>
              <a:t>x</a:t>
            </a:r>
            <a:r>
              <a:rPr lang="sl-SI" dirty="0"/>
              <a:t> do ciljne vrednosti </a:t>
            </a:r>
            <a:r>
              <a:rPr lang="sl-SI" dirty="0" smtClean="0"/>
              <a:t>45.000 </a:t>
            </a:r>
            <a:r>
              <a:rPr lang="sl-SI" dirty="0"/>
              <a:t>ton,</a:t>
            </a:r>
            <a:br>
              <a:rPr lang="sl-SI" dirty="0"/>
            </a:br>
            <a:r>
              <a:rPr lang="sl-SI" dirty="0"/>
              <a:t>- NMVOC do ciljne vrednosti </a:t>
            </a:r>
            <a:r>
              <a:rPr lang="sl-SI" dirty="0" smtClean="0"/>
              <a:t>40.000 </a:t>
            </a:r>
            <a:r>
              <a:rPr lang="sl-SI" dirty="0"/>
              <a:t>ton,</a:t>
            </a:r>
            <a:br>
              <a:rPr lang="sl-SI" dirty="0"/>
            </a:br>
            <a:r>
              <a:rPr lang="sl-SI" dirty="0"/>
              <a:t>- NH</a:t>
            </a:r>
            <a:r>
              <a:rPr lang="sl-SI" baseline="-25000" dirty="0"/>
              <a:t>3</a:t>
            </a:r>
            <a:r>
              <a:rPr lang="sl-SI" dirty="0"/>
              <a:t> do ciljne vrednosti </a:t>
            </a:r>
            <a:r>
              <a:rPr lang="sl-SI" dirty="0" smtClean="0"/>
              <a:t>20.000 ton.</a:t>
            </a:r>
            <a:r>
              <a:rPr lang="sl-SI" dirty="0"/>
              <a:t/>
            </a:r>
            <a:br>
              <a:rPr lang="sl-SI" dirty="0"/>
            </a:br>
            <a:endParaRPr lang="sl-SI" dirty="0" smtClean="0"/>
          </a:p>
          <a:p>
            <a:r>
              <a:rPr lang="sl-SI" dirty="0" smtClean="0"/>
              <a:t>Za </a:t>
            </a:r>
            <a:r>
              <a:rPr lang="sl-SI" dirty="0"/>
              <a:t>CO in PM</a:t>
            </a:r>
            <a:r>
              <a:rPr lang="sl-SI" baseline="-25000" dirty="0"/>
              <a:t>10</a:t>
            </a:r>
            <a:r>
              <a:rPr lang="sl-SI" dirty="0"/>
              <a:t> količinski cilj ne obstaja. </a:t>
            </a:r>
          </a:p>
          <a:p>
            <a:endParaRPr lang="sl-SI" dirty="0" smtClean="0"/>
          </a:p>
          <a:p>
            <a:r>
              <a:rPr lang="sl-SI" dirty="0" smtClean="0"/>
              <a:t>Zmanjšanje izpustov do </a:t>
            </a:r>
            <a:r>
              <a:rPr lang="sl-SI" dirty="0"/>
              <a:t>leta 2020 </a:t>
            </a:r>
            <a:r>
              <a:rPr lang="sl-SI" dirty="0" smtClean="0"/>
              <a:t>(glede </a:t>
            </a:r>
            <a:r>
              <a:rPr lang="sl-SI" dirty="0"/>
              <a:t>na leto </a:t>
            </a:r>
            <a:r>
              <a:rPr lang="sl-SI" dirty="0" smtClean="0"/>
              <a:t>2005)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SO</a:t>
            </a:r>
            <a:r>
              <a:rPr lang="sl-SI" baseline="-25000" dirty="0" smtClean="0"/>
              <a:t>2  </a:t>
            </a:r>
            <a:r>
              <a:rPr lang="sl-SI" dirty="0" smtClean="0"/>
              <a:t>znižati </a:t>
            </a:r>
            <a:r>
              <a:rPr lang="sl-SI" dirty="0"/>
              <a:t>za 63 </a:t>
            </a:r>
            <a:r>
              <a:rPr lang="sl-SI" dirty="0" smtClean="0"/>
              <a:t>%,</a:t>
            </a:r>
          </a:p>
          <a:p>
            <a:pPr marL="285750" indent="-285750">
              <a:buFontTx/>
              <a:buChar char="-"/>
            </a:pPr>
            <a:r>
              <a:rPr lang="sl-SI" dirty="0" err="1" smtClean="0"/>
              <a:t>NO</a:t>
            </a:r>
            <a:r>
              <a:rPr lang="sl-SI" baseline="-25000" dirty="0" err="1" smtClean="0"/>
              <a:t>x</a:t>
            </a:r>
            <a:r>
              <a:rPr lang="sl-SI" baseline="-25000" dirty="0" smtClean="0"/>
              <a:t> </a:t>
            </a:r>
            <a:r>
              <a:rPr lang="sl-SI" dirty="0" smtClean="0"/>
              <a:t> znižati za </a:t>
            </a:r>
            <a:r>
              <a:rPr lang="sl-SI" dirty="0"/>
              <a:t>39 </a:t>
            </a:r>
            <a:r>
              <a:rPr lang="sl-SI" dirty="0" smtClean="0"/>
              <a:t>%,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NH</a:t>
            </a:r>
            <a:r>
              <a:rPr lang="sl-SI" baseline="-25000" dirty="0" smtClean="0"/>
              <a:t>3 </a:t>
            </a:r>
            <a:r>
              <a:rPr lang="sl-SI" dirty="0" smtClean="0"/>
              <a:t> znižati za </a:t>
            </a:r>
            <a:r>
              <a:rPr lang="sl-SI" dirty="0"/>
              <a:t>1 </a:t>
            </a:r>
            <a:r>
              <a:rPr lang="sl-SI" dirty="0" smtClean="0"/>
              <a:t>%,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NMVOC znižati za </a:t>
            </a:r>
            <a:r>
              <a:rPr lang="sl-SI" dirty="0"/>
              <a:t>23 </a:t>
            </a:r>
            <a:r>
              <a:rPr lang="sl-SI" dirty="0" smtClean="0"/>
              <a:t>%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PM </a:t>
            </a:r>
            <a:r>
              <a:rPr lang="sl-SI" dirty="0"/>
              <a:t>2.5 </a:t>
            </a:r>
            <a:r>
              <a:rPr lang="sl-SI" dirty="0" smtClean="0"/>
              <a:t>znižati za </a:t>
            </a:r>
            <a:r>
              <a:rPr lang="sl-SI" dirty="0"/>
              <a:t>25 %. </a:t>
            </a:r>
            <a:endParaRPr lang="sl-SI" dirty="0" smtClean="0"/>
          </a:p>
          <a:p>
            <a:endParaRPr lang="sl-SI" dirty="0"/>
          </a:p>
          <a:p>
            <a:r>
              <a:rPr lang="sl-SI" dirty="0" smtClean="0"/>
              <a:t>V pripravi revizija </a:t>
            </a:r>
            <a:r>
              <a:rPr lang="sl-SI" dirty="0"/>
              <a:t>direktive </a:t>
            </a:r>
            <a:r>
              <a:rPr lang="sl-SI" dirty="0" smtClean="0"/>
              <a:t>NEC: dodatni cilji </a:t>
            </a:r>
            <a:r>
              <a:rPr lang="sl-SI" dirty="0"/>
              <a:t>za emisije SO</a:t>
            </a:r>
            <a:r>
              <a:rPr lang="sl-SI" baseline="-25000" dirty="0"/>
              <a:t>2</a:t>
            </a:r>
            <a:r>
              <a:rPr lang="sl-SI" dirty="0"/>
              <a:t>, </a:t>
            </a:r>
            <a:r>
              <a:rPr lang="sl-SI" dirty="0" err="1"/>
              <a:t>NO</a:t>
            </a:r>
            <a:r>
              <a:rPr lang="sl-SI" baseline="-25000" dirty="0" err="1"/>
              <a:t>x</a:t>
            </a:r>
            <a:r>
              <a:rPr lang="sl-SI" dirty="0"/>
              <a:t>, NMVOC, NH</a:t>
            </a:r>
            <a:r>
              <a:rPr lang="sl-SI" baseline="-25000" dirty="0"/>
              <a:t>3</a:t>
            </a:r>
            <a:r>
              <a:rPr lang="sl-SI" dirty="0"/>
              <a:t> in </a:t>
            </a:r>
            <a:r>
              <a:rPr lang="sl-SI" dirty="0" err="1"/>
              <a:t>PM</a:t>
            </a:r>
            <a:r>
              <a:rPr lang="sl-SI" baseline="-25000" dirty="0" err="1"/>
              <a:t>2.5</a:t>
            </a:r>
            <a:r>
              <a:rPr lang="sl-SI" dirty="0"/>
              <a:t> za leto </a:t>
            </a:r>
            <a:r>
              <a:rPr lang="sl-SI" dirty="0" smtClean="0"/>
              <a:t>2020 </a:t>
            </a:r>
            <a:endParaRPr lang="sl-SI" dirty="0"/>
          </a:p>
        </p:txBody>
      </p:sp>
      <p:sp>
        <p:nvSpPr>
          <p:cNvPr id="3" name="Pravokotnik 2"/>
          <p:cNvSpPr/>
          <p:nvPr/>
        </p:nvSpPr>
        <p:spPr>
          <a:xfrm>
            <a:off x="1547664" y="303038"/>
            <a:ext cx="6480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400" dirty="0" smtClean="0">
                <a:solidFill>
                  <a:srgbClr val="C00000"/>
                </a:solidFill>
              </a:rPr>
              <a:t>Izpusti onesnaževal zraka iz energetskih virov /1</a:t>
            </a:r>
            <a:endParaRPr lang="sl-SI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92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9512" y="1109356"/>
            <a:ext cx="8856984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Indeks gibanja skupnih izpustov SO</a:t>
            </a:r>
            <a:r>
              <a:rPr kumimoji="0" lang="sl-SI" sz="14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2</a:t>
            </a: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sl-SI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NO</a:t>
            </a:r>
            <a:r>
              <a:rPr kumimoji="0" lang="sl-SI" sz="1400" b="1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x</a:t>
            </a: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, NMVOC in NH</a:t>
            </a:r>
            <a:r>
              <a:rPr kumimoji="0" lang="sl-SI" sz="14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3</a:t>
            </a: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glede na leto 1990 in PM</a:t>
            </a:r>
            <a:r>
              <a:rPr kumimoji="0" lang="sl-SI" sz="14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10</a:t>
            </a: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glede na leto 2000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ter cilji za leto 2010 za SO</a:t>
            </a:r>
            <a:r>
              <a:rPr kumimoji="0" lang="sl-SI" sz="14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2</a:t>
            </a: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sl-SI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NO</a:t>
            </a:r>
            <a:r>
              <a:rPr kumimoji="0" lang="sl-SI" sz="1400" b="1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x</a:t>
            </a: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, NMVOC in NH</a:t>
            </a:r>
            <a:r>
              <a:rPr kumimoji="0" lang="sl-SI" sz="14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3</a:t>
            </a: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8163" y="1916832"/>
            <a:ext cx="5715000" cy="345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ravokotnik 3"/>
          <p:cNvSpPr/>
          <p:nvPr/>
        </p:nvSpPr>
        <p:spPr>
          <a:xfrm>
            <a:off x="1547664" y="303038"/>
            <a:ext cx="6480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400" dirty="0" smtClean="0">
                <a:solidFill>
                  <a:srgbClr val="C00000"/>
                </a:solidFill>
              </a:rPr>
              <a:t>Izpusti onesnaževal zraka iz energetskih virov /2</a:t>
            </a:r>
            <a:endParaRPr lang="sl-SI" sz="24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771800" y="5733256"/>
            <a:ext cx="3522118" cy="69249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Izpusti SO</a:t>
            </a:r>
            <a:r>
              <a:rPr kumimoji="0" lang="sl-SI" sz="1400" i="0" u="none" strike="noStrike" cap="none" normalizeH="0" baseline="-25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2</a:t>
            </a:r>
            <a:r>
              <a:rPr kumimoji="0" lang="sl-SI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2010/1990 		- 95%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sl-SI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Izpusti NMVOC </a:t>
            </a:r>
            <a:r>
              <a:rPr lang="sl-SI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2010/1990 </a:t>
            </a:r>
            <a:r>
              <a:rPr lang="sl-SI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- 45 %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sl-SI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Izpusti</a:t>
            </a:r>
            <a:r>
              <a:rPr kumimoji="0" lang="sl-SI" sz="14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sl-SI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sl-SI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sl-SI" sz="1400" baseline="-25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sl-SI" sz="14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2010/1990 </a:t>
            </a:r>
            <a:r>
              <a:rPr lang="sl-SI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sl-SI" sz="14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	- 25 % </a:t>
            </a:r>
          </a:p>
        </p:txBody>
      </p:sp>
    </p:spTree>
    <p:extLst>
      <p:ext uri="{BB962C8B-B14F-4D97-AF65-F5344CB8AC3E}">
        <p14:creationId xmlns:p14="http://schemas.microsoft.com/office/powerpoint/2010/main" val="345113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123727" y="1397862"/>
            <a:ext cx="4487126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Izpusti onesnaževal zraka po sektorjih za leto 2010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7" y="2564904"/>
            <a:ext cx="5057775" cy="294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ravokotnik 3"/>
          <p:cNvSpPr/>
          <p:nvPr/>
        </p:nvSpPr>
        <p:spPr>
          <a:xfrm>
            <a:off x="1547664" y="303038"/>
            <a:ext cx="6480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400" dirty="0" smtClean="0">
                <a:solidFill>
                  <a:srgbClr val="C00000"/>
                </a:solidFill>
              </a:rPr>
              <a:t>Izpusti onesnaževal zraka iz energetskih virov /3</a:t>
            </a:r>
            <a:endParaRPr lang="sl-SI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1268760"/>
            <a:ext cx="78630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Gibanje intenzivnosti izpustov CO</a:t>
            </a:r>
            <a:r>
              <a:rPr kumimoji="0" lang="sl-SI" sz="1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sl-SI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</a:t>
            </a:r>
            <a:r>
              <a:rPr kumimoji="0" lang="sl-SI" sz="14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in SO</a:t>
            </a:r>
            <a:r>
              <a:rPr kumimoji="0" lang="sl-SI" sz="1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 </a:t>
            </a: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iz proizvodnje električne energije in toplote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 obdobju 1992-2010 </a:t>
            </a:r>
            <a:endParaRPr kumimoji="0" lang="sl-SI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060847"/>
            <a:ext cx="6389385" cy="3691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1547664" y="303038"/>
            <a:ext cx="6480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000" dirty="0" smtClean="0">
                <a:solidFill>
                  <a:srgbClr val="C00000"/>
                </a:solidFill>
              </a:rPr>
              <a:t>Intenzivnost izpustov iz proizvodnje električne energije in toplote v javnih TE in TE-TO</a:t>
            </a:r>
            <a:endParaRPr lang="sl-SI" sz="2000" dirty="0">
              <a:solidFill>
                <a:srgbClr val="C00000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83392" y="6056514"/>
            <a:ext cx="8334333" cy="2923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60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Intenzivnost izpustov: količina izpustov na enoto proizvedene električne energije in toplote</a:t>
            </a:r>
            <a:endParaRPr kumimoji="0" lang="sl-SI" sz="1600" i="0" u="none" strike="noStrike" cap="none" normalizeH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63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1043608" y="2060848"/>
            <a:ext cx="691276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000" b="1" dirty="0" smtClean="0"/>
              <a:t>Zaključki</a:t>
            </a:r>
          </a:p>
          <a:p>
            <a:endParaRPr lang="sl-SI" dirty="0" smtClean="0"/>
          </a:p>
          <a:p>
            <a:pPr marL="285750" indent="-285750">
              <a:buFontTx/>
              <a:buChar char="-"/>
            </a:pPr>
            <a:r>
              <a:rPr lang="sl-SI" dirty="0" smtClean="0"/>
              <a:t>Izpusti </a:t>
            </a:r>
            <a:r>
              <a:rPr lang="sl-SI" dirty="0" err="1"/>
              <a:t>NO</a:t>
            </a:r>
            <a:r>
              <a:rPr lang="sl-SI" baseline="-25000" dirty="0" err="1"/>
              <a:t>x</a:t>
            </a:r>
            <a:r>
              <a:rPr lang="sl-SI" dirty="0"/>
              <a:t> </a:t>
            </a:r>
            <a:r>
              <a:rPr lang="sl-SI" dirty="0" smtClean="0"/>
              <a:t>, SO</a:t>
            </a:r>
            <a:r>
              <a:rPr lang="sl-SI" baseline="-25000" dirty="0" smtClean="0"/>
              <a:t>2</a:t>
            </a:r>
            <a:r>
              <a:rPr lang="sl-SI" dirty="0"/>
              <a:t>, NMVOC in NH</a:t>
            </a:r>
            <a:r>
              <a:rPr lang="sl-SI" baseline="-25000" dirty="0"/>
              <a:t>3</a:t>
            </a:r>
            <a:r>
              <a:rPr lang="sl-SI" dirty="0"/>
              <a:t> </a:t>
            </a:r>
            <a:r>
              <a:rPr lang="sl-SI" dirty="0" smtClean="0"/>
              <a:t>so nižji </a:t>
            </a:r>
            <a:r>
              <a:rPr lang="sl-SI" dirty="0"/>
              <a:t>od ciljnih vrednosti za leto </a:t>
            </a:r>
            <a:r>
              <a:rPr lang="sl-SI" dirty="0" smtClean="0"/>
              <a:t>2010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V preteklem obdobju </a:t>
            </a:r>
            <a:r>
              <a:rPr lang="sl-SI" dirty="0"/>
              <a:t>so se najbolj znižali izpusti SO2, sledijo izpusti NMVOC, najmanj pa so se znižali izpusti </a:t>
            </a:r>
            <a:r>
              <a:rPr lang="sl-SI" dirty="0" err="1"/>
              <a:t>NOx</a:t>
            </a:r>
            <a:r>
              <a:rPr lang="sl-SI" dirty="0"/>
              <a:t> in </a:t>
            </a:r>
            <a:r>
              <a:rPr lang="sl-SI" dirty="0" smtClean="0"/>
              <a:t>NH3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Izpusti </a:t>
            </a:r>
            <a:r>
              <a:rPr lang="sl-SI" dirty="0"/>
              <a:t>PM 10 so se minimalno </a:t>
            </a:r>
            <a:r>
              <a:rPr lang="sl-SI" dirty="0" smtClean="0"/>
              <a:t>povečali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Glavni </a:t>
            </a:r>
            <a:r>
              <a:rPr lang="sl-SI" dirty="0"/>
              <a:t>vir izpustov </a:t>
            </a:r>
            <a:r>
              <a:rPr lang="sl-SI" dirty="0" err="1"/>
              <a:t>NO</a:t>
            </a:r>
            <a:r>
              <a:rPr lang="sl-SI" baseline="-25000" dirty="0" err="1"/>
              <a:t>x</a:t>
            </a:r>
            <a:r>
              <a:rPr lang="sl-SI" dirty="0"/>
              <a:t> je promet, sledi proizvodnja električne energije in </a:t>
            </a:r>
            <a:r>
              <a:rPr lang="sl-SI" dirty="0" smtClean="0"/>
              <a:t>toplote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Glavni vir izpustov PM10 je široka raba - individualna kurišča </a:t>
            </a:r>
            <a:endParaRPr lang="sl-SI" dirty="0"/>
          </a:p>
        </p:txBody>
      </p:sp>
      <p:sp>
        <p:nvSpPr>
          <p:cNvPr id="3" name="Pravokotnik 2"/>
          <p:cNvSpPr/>
          <p:nvPr/>
        </p:nvSpPr>
        <p:spPr>
          <a:xfrm>
            <a:off x="1547664" y="303038"/>
            <a:ext cx="6480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400" dirty="0" smtClean="0">
                <a:solidFill>
                  <a:srgbClr val="C00000"/>
                </a:solidFill>
              </a:rPr>
              <a:t>Izpusti onesnaževal zraka iz energetskih virov /4</a:t>
            </a:r>
            <a:endParaRPr lang="sl-SI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7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8"/>
          <p:cNvSpPr txBox="1">
            <a:spLocks noChangeArrowheads="1"/>
          </p:cNvSpPr>
          <p:nvPr/>
        </p:nvSpPr>
        <p:spPr bwMode="auto">
          <a:xfrm>
            <a:off x="3419872" y="2348880"/>
            <a:ext cx="5184576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sl-SI" sz="2400" b="1" dirty="0"/>
              <a:t>Baza </a:t>
            </a:r>
            <a:r>
              <a:rPr lang="sl-SI" sz="2400" b="1" dirty="0" smtClean="0"/>
              <a:t>znanja</a:t>
            </a:r>
            <a:endParaRPr lang="sl-SI" sz="2400" b="1" dirty="0"/>
          </a:p>
          <a:p>
            <a:r>
              <a:rPr lang="sl-SI" sz="2400" dirty="0"/>
              <a:t>	17 </a:t>
            </a:r>
            <a:r>
              <a:rPr lang="sl-SI" sz="2400" dirty="0" smtClean="0"/>
              <a:t>tematskih skupin - poglavij</a:t>
            </a:r>
            <a:endParaRPr lang="sl-SI" sz="2400" dirty="0"/>
          </a:p>
          <a:p>
            <a:r>
              <a:rPr lang="sl-SI" sz="2400" dirty="0"/>
              <a:t>	180 kazalcev</a:t>
            </a:r>
          </a:p>
          <a:p>
            <a:r>
              <a:rPr lang="sl-SI" sz="2400" dirty="0"/>
              <a:t>	</a:t>
            </a:r>
            <a:r>
              <a:rPr lang="sl-SI" sz="2400" dirty="0" smtClean="0"/>
              <a:t>Podatkovni vir: ARSO + ostali viri</a:t>
            </a:r>
            <a:endParaRPr lang="sl-SI" sz="2400" dirty="0"/>
          </a:p>
        </p:txBody>
      </p:sp>
      <p:sp>
        <p:nvSpPr>
          <p:cNvPr id="4" name="Text Box 29"/>
          <p:cNvSpPr txBox="1">
            <a:spLocks noChangeArrowheads="1"/>
          </p:cNvSpPr>
          <p:nvPr/>
        </p:nvSpPr>
        <p:spPr bwMode="auto">
          <a:xfrm>
            <a:off x="3463321" y="4509119"/>
            <a:ext cx="254883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sz="2400" b="1" dirty="0"/>
              <a:t>Sodelovanje</a:t>
            </a:r>
          </a:p>
          <a:p>
            <a:r>
              <a:rPr lang="sl-SI" sz="2400" dirty="0"/>
              <a:t>	</a:t>
            </a:r>
            <a:r>
              <a:rPr lang="sl-SI" sz="2400" dirty="0" smtClean="0"/>
              <a:t>18 </a:t>
            </a:r>
            <a:r>
              <a:rPr lang="sl-SI" sz="2400" dirty="0"/>
              <a:t>institucij</a:t>
            </a:r>
          </a:p>
          <a:p>
            <a:r>
              <a:rPr lang="sl-SI" sz="2400" dirty="0"/>
              <a:t>	96 </a:t>
            </a:r>
            <a:r>
              <a:rPr lang="sl-SI" sz="2400" dirty="0" smtClean="0"/>
              <a:t>avtorjev</a:t>
            </a:r>
            <a:endParaRPr lang="sl-SI" dirty="0"/>
          </a:p>
        </p:txBody>
      </p:sp>
      <p:sp>
        <p:nvSpPr>
          <p:cNvPr id="5" name="Pravokotnik 4"/>
          <p:cNvSpPr/>
          <p:nvPr/>
        </p:nvSpPr>
        <p:spPr>
          <a:xfrm>
            <a:off x="1547664" y="303038"/>
            <a:ext cx="64751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400" dirty="0" smtClean="0">
                <a:solidFill>
                  <a:srgbClr val="C00000"/>
                </a:solidFill>
              </a:rPr>
              <a:t>Kazalci okolja</a:t>
            </a:r>
          </a:p>
          <a:p>
            <a:pPr algn="ctr"/>
            <a:r>
              <a:rPr lang="sl-SI" sz="2400" dirty="0" smtClean="0">
                <a:solidFill>
                  <a:srgbClr val="C00000"/>
                </a:solidFill>
              </a:rPr>
              <a:t>Agencije RS za okolje</a:t>
            </a:r>
            <a:endParaRPr lang="sl-SI" sz="2400" dirty="0">
              <a:solidFill>
                <a:srgbClr val="C00000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23528" y="907295"/>
            <a:ext cx="2016224" cy="5678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3"/>
              </a:rPr>
              <a:t>Energija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sl-SI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4"/>
              </a:rPr>
              <a:t>Gozdarstvo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sl-SI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5"/>
              </a:rPr>
              <a:t>Industrijska proizvodnja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sl-SI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6"/>
              </a:rPr>
              <a:t>Instrumenti okoljske politike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sl-SI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7"/>
              </a:rPr>
              <a:t>Kmetijstvo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sl-SI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8"/>
              </a:rPr>
              <a:t>Morje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sl-SI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9"/>
              </a:rPr>
              <a:t>Narava in biotska pestrost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sl-SI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10"/>
              </a:rPr>
              <a:t>Odpadki in snovni tok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sl-SI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11"/>
              </a:rPr>
              <a:t>Podnebne spremembe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sl-SI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12"/>
              </a:rPr>
              <a:t>Potrošnja v gospodinjstvih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sl-SI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13"/>
              </a:rPr>
              <a:t>Promet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sl-SI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14"/>
              </a:rPr>
              <a:t>Socio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14"/>
              </a:rPr>
              <a:t>-ekonomski razvoj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sl-SI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15"/>
              </a:rPr>
              <a:t>Tla in površje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sl-SI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16"/>
              </a:rPr>
              <a:t>Turizem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sl-SI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17"/>
              </a:rPr>
              <a:t>Vode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sl-SI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18"/>
              </a:rPr>
              <a:t>Zdravje ljudi in ekosistemov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sl-SI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19"/>
              </a:rPr>
              <a:t>Zrak</a:t>
            </a:r>
            <a:r>
              <a:rPr kumimoji="0" lang="sl-SI" sz="11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8569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5"/>
          <p:cNvSpPr txBox="1">
            <a:spLocks noChangeArrowheads="1"/>
          </p:cNvSpPr>
          <p:nvPr/>
        </p:nvSpPr>
        <p:spPr bwMode="auto">
          <a:xfrm>
            <a:off x="752531" y="4860349"/>
            <a:ext cx="6119911" cy="1877437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sl-SI" sz="2000" dirty="0">
                <a:hlinkClick r:id="rId2"/>
              </a:rPr>
              <a:t>http://kazalci.arso.gov.si</a:t>
            </a:r>
            <a:endParaRPr lang="sl-SI" sz="2000" dirty="0" smtClean="0"/>
          </a:p>
          <a:p>
            <a:endParaRPr lang="sl-SI" sz="1600" dirty="0"/>
          </a:p>
          <a:p>
            <a:r>
              <a:rPr lang="sl-SI" sz="1600" dirty="0" smtClean="0"/>
              <a:t>Zakonska </a:t>
            </a:r>
            <a:r>
              <a:rPr lang="sl-SI" sz="1600" dirty="0"/>
              <a:t>podlaga in obvezujoči dokumenti: </a:t>
            </a:r>
          </a:p>
          <a:p>
            <a:pPr>
              <a:buFontTx/>
              <a:buChar char="•"/>
            </a:pPr>
            <a:r>
              <a:rPr lang="sl-SI" sz="1600" dirty="0"/>
              <a:t>  Zakon o varstvu </a:t>
            </a:r>
            <a:r>
              <a:rPr lang="sl-SI" sz="1600" dirty="0" smtClean="0"/>
              <a:t>okolja : POROČILA O OKOLJU, KAZALCI OKOLJA…</a:t>
            </a:r>
            <a:endParaRPr lang="sl-SI" sz="1600" dirty="0"/>
          </a:p>
          <a:p>
            <a:pPr>
              <a:buFontTx/>
              <a:buChar char="•"/>
            </a:pPr>
            <a:r>
              <a:rPr lang="sl-SI" sz="1600" dirty="0"/>
              <a:t>  Uredba EGS št. 1210/90, 933/99, 1641/03 </a:t>
            </a:r>
          </a:p>
          <a:p>
            <a:pPr>
              <a:buFontTx/>
              <a:buChar char="•"/>
            </a:pPr>
            <a:r>
              <a:rPr lang="sl-SI" sz="1600" dirty="0"/>
              <a:t>  Strategija EEA 2009 – 2013; Večletni program </a:t>
            </a:r>
            <a:r>
              <a:rPr lang="sl-SI" sz="1600" dirty="0" smtClean="0"/>
              <a:t>dela : SOER</a:t>
            </a:r>
          </a:p>
          <a:p>
            <a:pPr>
              <a:buFontTx/>
              <a:buChar char="•"/>
            </a:pPr>
            <a:r>
              <a:rPr lang="sl-SI" sz="1600" dirty="0"/>
              <a:t> </a:t>
            </a:r>
            <a:r>
              <a:rPr lang="sl-SI" sz="1600" dirty="0" smtClean="0"/>
              <a:t> </a:t>
            </a:r>
            <a:r>
              <a:rPr lang="sl-SI" sz="1600" dirty="0" err="1" smtClean="0"/>
              <a:t>Aarhuška</a:t>
            </a:r>
            <a:r>
              <a:rPr lang="sl-SI" sz="1600" dirty="0" smtClean="0"/>
              <a:t> konvencija…</a:t>
            </a:r>
            <a:endParaRPr lang="sl-SI" sz="1600" dirty="0"/>
          </a:p>
        </p:txBody>
      </p:sp>
      <p:sp>
        <p:nvSpPr>
          <p:cNvPr id="3" name="Pravokotnik 2"/>
          <p:cNvSpPr/>
          <p:nvPr/>
        </p:nvSpPr>
        <p:spPr>
          <a:xfrm>
            <a:off x="1062708" y="1052736"/>
            <a:ext cx="4374232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l-SI" b="1" dirty="0" smtClean="0"/>
          </a:p>
          <a:p>
            <a:r>
              <a:rPr lang="sl-SI" sz="2000" dirty="0"/>
              <a:t>Metodologija Evropske okoljske agencije</a:t>
            </a:r>
          </a:p>
          <a:p>
            <a:endParaRPr lang="sl-SI" b="1" dirty="0"/>
          </a:p>
          <a:p>
            <a:r>
              <a:rPr lang="sl-SI" sz="1400" b="1" dirty="0" smtClean="0"/>
              <a:t>Gonilne sile</a:t>
            </a:r>
          </a:p>
          <a:p>
            <a:r>
              <a:rPr lang="sl-SI" sz="1400" b="1" dirty="0" smtClean="0"/>
              <a:t>Obremenitve</a:t>
            </a:r>
          </a:p>
          <a:p>
            <a:r>
              <a:rPr lang="sl-SI" sz="1400" b="1" dirty="0" smtClean="0"/>
              <a:t>Stanje</a:t>
            </a:r>
          </a:p>
          <a:p>
            <a:r>
              <a:rPr lang="sl-SI" sz="1400" b="1" dirty="0" smtClean="0"/>
              <a:t>Vplivi</a:t>
            </a:r>
          </a:p>
          <a:p>
            <a:r>
              <a:rPr lang="sl-SI" sz="1400" b="1" dirty="0" smtClean="0"/>
              <a:t>Odzivi</a:t>
            </a:r>
          </a:p>
          <a:p>
            <a:endParaRPr lang="sl-SI" sz="1400" b="1" dirty="0"/>
          </a:p>
          <a:p>
            <a:endParaRPr lang="sl-SI" sz="1400" b="1" dirty="0" smtClean="0"/>
          </a:p>
          <a:p>
            <a:r>
              <a:rPr lang="sl-SI" dirty="0" smtClean="0"/>
              <a:t>Informacije za</a:t>
            </a:r>
          </a:p>
          <a:p>
            <a:pPr marL="285750" indent="-285750">
              <a:buFontTx/>
              <a:buChar char="-"/>
            </a:pPr>
            <a:r>
              <a:rPr lang="sl-SI" dirty="0"/>
              <a:t>s</a:t>
            </a:r>
            <a:r>
              <a:rPr lang="sl-SI" dirty="0" smtClean="0"/>
              <a:t>plošno javnost</a:t>
            </a:r>
          </a:p>
          <a:p>
            <a:pPr marL="285750" indent="-285750">
              <a:buFontTx/>
              <a:buChar char="-"/>
            </a:pPr>
            <a:r>
              <a:rPr lang="sl-SI" dirty="0"/>
              <a:t>s</a:t>
            </a:r>
            <a:r>
              <a:rPr lang="sl-SI" dirty="0" smtClean="0"/>
              <a:t>trokovno javnost</a:t>
            </a:r>
          </a:p>
          <a:p>
            <a:pPr marL="285750" indent="-285750">
              <a:buFontTx/>
              <a:buChar char="-"/>
            </a:pPr>
            <a:r>
              <a:rPr lang="sl-SI" dirty="0" err="1"/>
              <a:t>o</a:t>
            </a:r>
            <a:r>
              <a:rPr lang="sl-SI" dirty="0" err="1" smtClean="0"/>
              <a:t>dločevalce</a:t>
            </a:r>
            <a:endParaRPr lang="sl-SI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932848"/>
            <a:ext cx="5240366" cy="3224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ravokotnik 4"/>
          <p:cNvSpPr/>
          <p:nvPr/>
        </p:nvSpPr>
        <p:spPr>
          <a:xfrm>
            <a:off x="1547664" y="303038"/>
            <a:ext cx="64751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400" dirty="0" smtClean="0">
                <a:solidFill>
                  <a:srgbClr val="C00000"/>
                </a:solidFill>
              </a:rPr>
              <a:t>Kazalci okolja</a:t>
            </a:r>
          </a:p>
          <a:p>
            <a:pPr algn="ctr"/>
            <a:r>
              <a:rPr lang="sl-SI" sz="2400" dirty="0" smtClean="0">
                <a:solidFill>
                  <a:srgbClr val="C00000"/>
                </a:solidFill>
              </a:rPr>
              <a:t>Agencije RS za okolje</a:t>
            </a:r>
            <a:endParaRPr lang="sl-SI" sz="2400" dirty="0">
              <a:solidFill>
                <a:srgbClr val="C00000"/>
              </a:solidFill>
            </a:endParaRPr>
          </a:p>
        </p:txBody>
      </p:sp>
      <p:pic>
        <p:nvPicPr>
          <p:cNvPr id="6" name="Picture 11" descr="EEA-EIONET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2347" y="1340768"/>
            <a:ext cx="533400" cy="5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474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1403648" y="972094"/>
            <a:ext cx="640871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400" u="sng" dirty="0" smtClean="0">
                <a:solidFill>
                  <a:srgbClr val="C00000"/>
                </a:solidFill>
                <a:hlinkClick r:id="rId3"/>
              </a:rPr>
              <a:t>Cene </a:t>
            </a:r>
            <a:r>
              <a:rPr lang="sl-SI" sz="1400" u="sng" dirty="0">
                <a:solidFill>
                  <a:srgbClr val="C00000"/>
                </a:solidFill>
                <a:hlinkClick r:id="rId3"/>
              </a:rPr>
              <a:t>energije</a:t>
            </a:r>
            <a:r>
              <a:rPr lang="sl-SI" sz="1400" dirty="0">
                <a:solidFill>
                  <a:srgbClr val="C00000"/>
                </a:solidFill>
              </a:rPr>
              <a:t> </a:t>
            </a:r>
          </a:p>
          <a:p>
            <a:r>
              <a:rPr lang="sl-SI" sz="1400" u="sng" dirty="0">
                <a:solidFill>
                  <a:srgbClr val="C00000"/>
                </a:solidFill>
                <a:hlinkClick r:id="rId4"/>
              </a:rPr>
              <a:t>Davki na energijo</a:t>
            </a:r>
            <a:r>
              <a:rPr lang="sl-SI" sz="1400" dirty="0">
                <a:solidFill>
                  <a:srgbClr val="C00000"/>
                </a:solidFill>
              </a:rPr>
              <a:t> </a:t>
            </a:r>
          </a:p>
          <a:p>
            <a:r>
              <a:rPr lang="sl-SI" sz="1400" u="sng" dirty="0">
                <a:solidFill>
                  <a:srgbClr val="C00000"/>
                </a:solidFill>
                <a:hlinkClick r:id="rId5"/>
              </a:rPr>
              <a:t>Delež obnovljivih virov v bruto končni rabi energije</a:t>
            </a:r>
            <a:r>
              <a:rPr lang="sl-SI" sz="1400" dirty="0">
                <a:solidFill>
                  <a:srgbClr val="C00000"/>
                </a:solidFill>
              </a:rPr>
              <a:t> </a:t>
            </a:r>
          </a:p>
          <a:p>
            <a:r>
              <a:rPr lang="sl-SI" sz="1400" u="sng" dirty="0">
                <a:solidFill>
                  <a:srgbClr val="C00000"/>
                </a:solidFill>
                <a:hlinkClick r:id="rId6"/>
              </a:rPr>
              <a:t>Energetska učinkovitost in raba energije v gospodinjstvih</a:t>
            </a:r>
            <a:r>
              <a:rPr lang="sl-SI" sz="1400" dirty="0">
                <a:solidFill>
                  <a:srgbClr val="C00000"/>
                </a:solidFill>
              </a:rPr>
              <a:t> </a:t>
            </a:r>
          </a:p>
          <a:p>
            <a:r>
              <a:rPr lang="sl-SI" sz="1400" u="sng" dirty="0">
                <a:solidFill>
                  <a:srgbClr val="C00000"/>
                </a:solidFill>
                <a:hlinkClick r:id="rId7"/>
              </a:rPr>
              <a:t>Energetska učinkovitost in raba energije v prometu</a:t>
            </a:r>
            <a:r>
              <a:rPr lang="sl-SI" sz="1400" dirty="0">
                <a:solidFill>
                  <a:srgbClr val="C00000"/>
                </a:solidFill>
              </a:rPr>
              <a:t> </a:t>
            </a:r>
          </a:p>
          <a:p>
            <a:r>
              <a:rPr lang="sl-SI" sz="1400" u="sng" dirty="0">
                <a:solidFill>
                  <a:srgbClr val="C00000"/>
                </a:solidFill>
                <a:hlinkClick r:id="rId8"/>
              </a:rPr>
              <a:t>Intenzivnost izpustov iz proizvodnje električne energije in toplote v javnih TE in TE-TO</a:t>
            </a:r>
            <a:r>
              <a:rPr lang="sl-SI" sz="1400" dirty="0">
                <a:solidFill>
                  <a:srgbClr val="C00000"/>
                </a:solidFill>
              </a:rPr>
              <a:t> </a:t>
            </a:r>
          </a:p>
          <a:p>
            <a:r>
              <a:rPr lang="sl-SI" sz="1400" u="sng" dirty="0">
                <a:solidFill>
                  <a:srgbClr val="C00000"/>
                </a:solidFill>
                <a:hlinkClick r:id="rId9"/>
              </a:rPr>
              <a:t>Intenzivnost rabe končne energije</a:t>
            </a:r>
            <a:r>
              <a:rPr lang="sl-SI" sz="1400" dirty="0">
                <a:solidFill>
                  <a:srgbClr val="C00000"/>
                </a:solidFill>
              </a:rPr>
              <a:t> </a:t>
            </a:r>
          </a:p>
          <a:p>
            <a:r>
              <a:rPr lang="sl-SI" sz="1400" u="sng" dirty="0">
                <a:solidFill>
                  <a:srgbClr val="C00000"/>
                </a:solidFill>
                <a:hlinkClick r:id="rId10"/>
              </a:rPr>
              <a:t>Izgube energije v pretvorbi in prenosu</a:t>
            </a:r>
            <a:r>
              <a:rPr lang="sl-SI" sz="1400" dirty="0">
                <a:solidFill>
                  <a:srgbClr val="C00000"/>
                </a:solidFill>
              </a:rPr>
              <a:t> </a:t>
            </a:r>
          </a:p>
          <a:p>
            <a:r>
              <a:rPr lang="sl-SI" sz="1400" u="sng" dirty="0">
                <a:solidFill>
                  <a:srgbClr val="C00000"/>
                </a:solidFill>
                <a:hlinkClick r:id="rId11"/>
              </a:rPr>
              <a:t>Izpusti (CO</a:t>
            </a:r>
            <a:r>
              <a:rPr lang="sl-SI" sz="1400" u="sng" baseline="-25000" dirty="0">
                <a:solidFill>
                  <a:srgbClr val="C00000"/>
                </a:solidFill>
                <a:hlinkClick r:id="rId11"/>
              </a:rPr>
              <a:t>2</a:t>
            </a:r>
            <a:r>
              <a:rPr lang="sl-SI" sz="1400" u="sng" dirty="0">
                <a:solidFill>
                  <a:srgbClr val="C00000"/>
                </a:solidFill>
                <a:hlinkClick r:id="rId11"/>
              </a:rPr>
              <a:t>, SO</a:t>
            </a:r>
            <a:r>
              <a:rPr lang="sl-SI" sz="1400" u="sng" baseline="-25000" dirty="0">
                <a:solidFill>
                  <a:srgbClr val="C00000"/>
                </a:solidFill>
                <a:hlinkClick r:id="rId11"/>
              </a:rPr>
              <a:t>2</a:t>
            </a:r>
            <a:r>
              <a:rPr lang="sl-SI" sz="1400" u="sng" dirty="0">
                <a:solidFill>
                  <a:srgbClr val="C00000"/>
                </a:solidFill>
                <a:hlinkClick r:id="rId11"/>
              </a:rPr>
              <a:t> in </a:t>
            </a:r>
            <a:r>
              <a:rPr lang="sl-SI" sz="1400" u="sng" dirty="0" err="1">
                <a:solidFill>
                  <a:srgbClr val="C00000"/>
                </a:solidFill>
                <a:hlinkClick r:id="rId11"/>
              </a:rPr>
              <a:t>NO</a:t>
            </a:r>
            <a:r>
              <a:rPr lang="sl-SI" sz="1400" u="sng" baseline="-25000" dirty="0" err="1">
                <a:solidFill>
                  <a:srgbClr val="C00000"/>
                </a:solidFill>
                <a:hlinkClick r:id="rId11"/>
              </a:rPr>
              <a:t>x</a:t>
            </a:r>
            <a:r>
              <a:rPr lang="sl-SI" sz="1400" u="sng" dirty="0">
                <a:solidFill>
                  <a:srgbClr val="C00000"/>
                </a:solidFill>
                <a:hlinkClick r:id="rId11"/>
              </a:rPr>
              <a:t>) sektorja proizvodnja električne energije in toplote </a:t>
            </a:r>
            <a:endParaRPr lang="sl-SI" sz="1400" dirty="0">
              <a:solidFill>
                <a:srgbClr val="C00000"/>
              </a:solidFill>
            </a:endParaRPr>
          </a:p>
          <a:p>
            <a:r>
              <a:rPr lang="sl-SI" sz="1400" u="sng" dirty="0">
                <a:solidFill>
                  <a:srgbClr val="C00000"/>
                </a:solidFill>
                <a:hlinkClick r:id="rId12"/>
              </a:rPr>
              <a:t>Izpusti onesnaževal zraka iz energetskih virov</a:t>
            </a:r>
            <a:r>
              <a:rPr lang="sl-SI" sz="1400" dirty="0">
                <a:solidFill>
                  <a:srgbClr val="C00000"/>
                </a:solidFill>
              </a:rPr>
              <a:t> </a:t>
            </a:r>
          </a:p>
          <a:p>
            <a:r>
              <a:rPr lang="sl-SI" sz="1400" u="sng" dirty="0">
                <a:solidFill>
                  <a:srgbClr val="C00000"/>
                </a:solidFill>
                <a:hlinkClick r:id="rId13"/>
              </a:rPr>
              <a:t>Izpusti toplogrednih plinov energetskega izvora</a:t>
            </a:r>
            <a:r>
              <a:rPr lang="sl-SI" sz="1400" dirty="0">
                <a:solidFill>
                  <a:srgbClr val="C00000"/>
                </a:solidFill>
              </a:rPr>
              <a:t> </a:t>
            </a:r>
          </a:p>
          <a:p>
            <a:r>
              <a:rPr lang="sl-SI" sz="1400" u="sng" dirty="0">
                <a:solidFill>
                  <a:srgbClr val="C00000"/>
                </a:solidFill>
                <a:hlinkClick r:id="rId14"/>
              </a:rPr>
              <a:t>Obnovljivi viri energije</a:t>
            </a:r>
            <a:r>
              <a:rPr lang="sl-SI" sz="1400" dirty="0">
                <a:solidFill>
                  <a:srgbClr val="C00000"/>
                </a:solidFill>
              </a:rPr>
              <a:t> </a:t>
            </a:r>
          </a:p>
          <a:p>
            <a:r>
              <a:rPr lang="sl-SI" sz="1400" u="sng" dirty="0">
                <a:solidFill>
                  <a:srgbClr val="C00000"/>
                </a:solidFill>
                <a:hlinkClick r:id="rId15"/>
              </a:rPr>
              <a:t>Odpadki od zgorevanja premoga v proizvodnji energije</a:t>
            </a:r>
            <a:r>
              <a:rPr lang="sl-SI" sz="1400" dirty="0">
                <a:solidFill>
                  <a:srgbClr val="C00000"/>
                </a:solidFill>
              </a:rPr>
              <a:t> </a:t>
            </a:r>
          </a:p>
          <a:p>
            <a:r>
              <a:rPr lang="sl-SI" sz="1400" u="sng" dirty="0">
                <a:solidFill>
                  <a:srgbClr val="C00000"/>
                </a:solidFill>
                <a:hlinkClick r:id="rId16"/>
              </a:rPr>
              <a:t>Odvisnost od uvoza energije</a:t>
            </a:r>
            <a:r>
              <a:rPr lang="sl-SI" sz="1400" dirty="0">
                <a:solidFill>
                  <a:srgbClr val="C00000"/>
                </a:solidFill>
              </a:rPr>
              <a:t> </a:t>
            </a:r>
          </a:p>
          <a:p>
            <a:r>
              <a:rPr lang="sl-SI" sz="1400" u="sng" dirty="0">
                <a:solidFill>
                  <a:srgbClr val="C00000"/>
                </a:solidFill>
                <a:hlinkClick r:id="rId17"/>
              </a:rPr>
              <a:t>Proizvodnja električne energije iz obnovljivih virov energije </a:t>
            </a:r>
            <a:endParaRPr lang="sl-SI" sz="1400" dirty="0">
              <a:solidFill>
                <a:srgbClr val="C00000"/>
              </a:solidFill>
            </a:endParaRPr>
          </a:p>
          <a:p>
            <a:r>
              <a:rPr lang="sl-SI" sz="1400" u="sng" dirty="0">
                <a:solidFill>
                  <a:srgbClr val="C00000"/>
                </a:solidFill>
                <a:hlinkClick r:id="rId18"/>
              </a:rPr>
              <a:t>Proizvodnja električne energije po gorivih</a:t>
            </a:r>
            <a:r>
              <a:rPr lang="sl-SI" sz="1400" dirty="0">
                <a:solidFill>
                  <a:srgbClr val="C00000"/>
                </a:solidFill>
              </a:rPr>
              <a:t> </a:t>
            </a:r>
          </a:p>
          <a:p>
            <a:r>
              <a:rPr lang="sl-SI" sz="1400" u="sng" dirty="0">
                <a:solidFill>
                  <a:srgbClr val="C00000"/>
                </a:solidFill>
                <a:hlinkClick r:id="rId19"/>
              </a:rPr>
              <a:t>Proizvodnja radioaktivnih odpadkov </a:t>
            </a:r>
            <a:endParaRPr lang="sl-SI" sz="1400" dirty="0">
              <a:solidFill>
                <a:srgbClr val="C00000"/>
              </a:solidFill>
            </a:endParaRPr>
          </a:p>
          <a:p>
            <a:r>
              <a:rPr lang="sl-SI" sz="1400" u="sng" dirty="0">
                <a:solidFill>
                  <a:srgbClr val="C00000"/>
                </a:solidFill>
                <a:hlinkClick r:id="rId20"/>
              </a:rPr>
              <a:t>Raba električne energije</a:t>
            </a:r>
            <a:r>
              <a:rPr lang="sl-SI" sz="1400" dirty="0">
                <a:solidFill>
                  <a:srgbClr val="C00000"/>
                </a:solidFill>
              </a:rPr>
              <a:t> </a:t>
            </a:r>
          </a:p>
          <a:p>
            <a:r>
              <a:rPr lang="sl-SI" sz="1400" u="sng" dirty="0">
                <a:solidFill>
                  <a:srgbClr val="C00000"/>
                </a:solidFill>
                <a:hlinkClick r:id="rId21"/>
              </a:rPr>
              <a:t>Raba končne energije po sektorjih</a:t>
            </a:r>
            <a:r>
              <a:rPr lang="sl-SI" sz="1400" dirty="0">
                <a:solidFill>
                  <a:srgbClr val="C00000"/>
                </a:solidFill>
              </a:rPr>
              <a:t> </a:t>
            </a:r>
          </a:p>
          <a:p>
            <a:r>
              <a:rPr lang="sl-SI" sz="1400" u="sng" dirty="0">
                <a:solidFill>
                  <a:srgbClr val="C00000"/>
                </a:solidFill>
                <a:hlinkClick r:id="rId22"/>
              </a:rPr>
              <a:t>Skupna energetska intenzivnost </a:t>
            </a:r>
            <a:endParaRPr lang="sl-SI" sz="1400" dirty="0">
              <a:solidFill>
                <a:srgbClr val="C00000"/>
              </a:solidFill>
            </a:endParaRPr>
          </a:p>
          <a:p>
            <a:r>
              <a:rPr lang="sl-SI" sz="1400" u="sng" dirty="0">
                <a:solidFill>
                  <a:srgbClr val="C00000"/>
                </a:solidFill>
                <a:hlinkClick r:id="rId23"/>
              </a:rPr>
              <a:t>Skupna raba energije po gorivih</a:t>
            </a:r>
            <a:r>
              <a:rPr lang="sl-SI" sz="1400" dirty="0">
                <a:solidFill>
                  <a:srgbClr val="C00000"/>
                </a:solidFill>
              </a:rPr>
              <a:t> </a:t>
            </a:r>
          </a:p>
          <a:p>
            <a:r>
              <a:rPr lang="sl-SI" sz="1400" u="sng" dirty="0" err="1">
                <a:solidFill>
                  <a:srgbClr val="C00000"/>
                </a:solidFill>
                <a:hlinkClick r:id="rId24"/>
              </a:rPr>
              <a:t>Soproizvodnja</a:t>
            </a:r>
            <a:r>
              <a:rPr lang="sl-SI" sz="1400" u="sng" dirty="0">
                <a:solidFill>
                  <a:srgbClr val="C00000"/>
                </a:solidFill>
                <a:hlinkClick r:id="rId24"/>
              </a:rPr>
              <a:t> toplote in električne energije</a:t>
            </a:r>
            <a:r>
              <a:rPr lang="sl-SI" sz="1400" dirty="0">
                <a:solidFill>
                  <a:srgbClr val="C00000"/>
                </a:solidFill>
              </a:rPr>
              <a:t> </a:t>
            </a:r>
          </a:p>
          <a:p>
            <a:r>
              <a:rPr lang="sl-SI" sz="1400" u="sng" dirty="0">
                <a:solidFill>
                  <a:srgbClr val="C00000"/>
                </a:solidFill>
                <a:hlinkClick r:id="rId25"/>
              </a:rPr>
              <a:t>Subvencije v energetiki</a:t>
            </a:r>
            <a:r>
              <a:rPr lang="sl-SI" sz="1400" dirty="0">
                <a:solidFill>
                  <a:srgbClr val="C00000"/>
                </a:solidFill>
              </a:rPr>
              <a:t> </a:t>
            </a:r>
          </a:p>
          <a:p>
            <a:r>
              <a:rPr lang="sl-SI" sz="1400" u="sng" dirty="0">
                <a:solidFill>
                  <a:srgbClr val="C00000"/>
                </a:solidFill>
                <a:hlinkClick r:id="rId26"/>
              </a:rPr>
              <a:t>Učinkovitost proizvodnje električne energije</a:t>
            </a:r>
            <a:r>
              <a:rPr lang="sl-SI" sz="1400" dirty="0">
                <a:solidFill>
                  <a:srgbClr val="C00000"/>
                </a:solidFill>
              </a:rPr>
              <a:t> </a:t>
            </a:r>
          </a:p>
          <a:p>
            <a:r>
              <a:rPr lang="sl-SI" sz="1400" u="sng" dirty="0">
                <a:hlinkClick r:id="rId27"/>
              </a:rPr>
              <a:t>Zunanji stroški proizvodnje električne </a:t>
            </a:r>
            <a:r>
              <a:rPr lang="sl-SI" sz="1400" u="sng" dirty="0" smtClean="0">
                <a:hlinkClick r:id="rId27"/>
              </a:rPr>
              <a:t>energije</a:t>
            </a:r>
            <a:endParaRPr lang="sl-SI" sz="1600" dirty="0"/>
          </a:p>
        </p:txBody>
      </p:sp>
      <p:sp>
        <p:nvSpPr>
          <p:cNvPr id="3" name="Pravokotnik 2"/>
          <p:cNvSpPr/>
          <p:nvPr/>
        </p:nvSpPr>
        <p:spPr>
          <a:xfrm>
            <a:off x="1547664" y="303038"/>
            <a:ext cx="64087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400" dirty="0" smtClean="0">
                <a:solidFill>
                  <a:srgbClr val="C00000"/>
                </a:solidFill>
              </a:rPr>
              <a:t>Kazalci okolje - energija</a:t>
            </a:r>
            <a:endParaRPr lang="sl-SI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75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683568" y="764704"/>
            <a:ext cx="792088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l-SI" b="1" dirty="0" smtClean="0"/>
          </a:p>
          <a:p>
            <a:endParaRPr lang="sl-SI" b="1" dirty="0"/>
          </a:p>
          <a:p>
            <a:r>
              <a:rPr lang="sl-SI" sz="2000" b="1" dirty="0" smtClean="0"/>
              <a:t>Cilji za Slovenijo (</a:t>
            </a:r>
            <a:r>
              <a:rPr lang="sl-SI" sz="2000" b="1" dirty="0" err="1" smtClean="0"/>
              <a:t>Kyoto</a:t>
            </a:r>
            <a:r>
              <a:rPr lang="sl-SI" sz="2000" b="1" dirty="0" smtClean="0"/>
              <a:t>, EU2020):</a:t>
            </a:r>
          </a:p>
          <a:p>
            <a:endParaRPr lang="sl-SI" b="1" dirty="0" smtClean="0"/>
          </a:p>
          <a:p>
            <a:endParaRPr lang="sl-SI" b="1" dirty="0" smtClean="0"/>
          </a:p>
          <a:p>
            <a:pPr marL="285750" indent="-285750">
              <a:buFontTx/>
              <a:buChar char="-"/>
            </a:pPr>
            <a:r>
              <a:rPr lang="sl-SI" dirty="0" smtClean="0"/>
              <a:t>V obdobju 2008-2012 izpusti TGP za 8 % nižji glede na izhodiščne izpuste (CO</a:t>
            </a:r>
            <a:r>
              <a:rPr lang="sl-SI" baseline="-25000" dirty="0" smtClean="0"/>
              <a:t>2</a:t>
            </a:r>
            <a:r>
              <a:rPr lang="sl-SI" dirty="0" smtClean="0"/>
              <a:t>, N</a:t>
            </a:r>
            <a:r>
              <a:rPr lang="sl-SI" baseline="-25000" dirty="0" smtClean="0"/>
              <a:t>2</a:t>
            </a:r>
            <a:r>
              <a:rPr lang="sl-SI" dirty="0" smtClean="0"/>
              <a:t>O, CH</a:t>
            </a:r>
            <a:r>
              <a:rPr lang="sl-SI" baseline="-25000" dirty="0" smtClean="0"/>
              <a:t>4</a:t>
            </a:r>
            <a:r>
              <a:rPr lang="sl-SI" dirty="0" smtClean="0"/>
              <a:t> leta 1986 in F-plini leta 1995)</a:t>
            </a:r>
          </a:p>
          <a:p>
            <a:pPr marL="285750" indent="-285750">
              <a:buFontTx/>
              <a:buChar char="-"/>
            </a:pPr>
            <a:endParaRPr lang="sl-SI" dirty="0" smtClean="0"/>
          </a:p>
          <a:p>
            <a:pPr marL="285750" indent="-285750">
              <a:buFontTx/>
              <a:buChar char="-"/>
            </a:pPr>
            <a:r>
              <a:rPr lang="sl-SI" dirty="0" smtClean="0"/>
              <a:t>Povprečni letni izpusti obdobja 2008-2012 pod 18726 </a:t>
            </a:r>
            <a:r>
              <a:rPr lang="sl-SI" dirty="0" err="1" smtClean="0"/>
              <a:t>kt</a:t>
            </a:r>
            <a:r>
              <a:rPr lang="sl-SI" dirty="0" smtClean="0"/>
              <a:t> CO</a:t>
            </a:r>
            <a:r>
              <a:rPr lang="sl-SI" baseline="-25000" dirty="0" smtClean="0"/>
              <a:t>2</a:t>
            </a:r>
            <a:r>
              <a:rPr lang="sl-SI" dirty="0" smtClean="0"/>
              <a:t> </a:t>
            </a:r>
            <a:r>
              <a:rPr lang="sl-SI" dirty="0" err="1" smtClean="0"/>
              <a:t>ekv</a:t>
            </a:r>
            <a:r>
              <a:rPr lang="sl-SI" dirty="0" smtClean="0"/>
              <a:t>  (20046 z upoštevanjem ponorov)</a:t>
            </a:r>
          </a:p>
          <a:p>
            <a:endParaRPr lang="sl-SI" dirty="0" smtClean="0"/>
          </a:p>
          <a:p>
            <a:pPr marL="285750" indent="-285750">
              <a:buFontTx/>
              <a:buChar char="-"/>
            </a:pPr>
            <a:r>
              <a:rPr lang="sl-SI" dirty="0" smtClean="0"/>
              <a:t>Izpusti </a:t>
            </a:r>
            <a:r>
              <a:rPr lang="sl-SI" dirty="0"/>
              <a:t>TGP v okviru sistema </a:t>
            </a:r>
            <a:r>
              <a:rPr lang="sl-SI" dirty="0" smtClean="0"/>
              <a:t>ETS v </a:t>
            </a:r>
            <a:r>
              <a:rPr lang="sl-SI" dirty="0"/>
              <a:t>obdobju 2008-2012 omejeni na 8.299 </a:t>
            </a:r>
            <a:r>
              <a:rPr lang="sl-SI" dirty="0" err="1"/>
              <a:t>kt</a:t>
            </a:r>
            <a:r>
              <a:rPr lang="sl-SI" dirty="0"/>
              <a:t> CO</a:t>
            </a:r>
            <a:r>
              <a:rPr lang="sl-SI" baseline="-25000" dirty="0"/>
              <a:t>2</a:t>
            </a:r>
            <a:r>
              <a:rPr lang="sl-SI" dirty="0"/>
              <a:t> </a:t>
            </a:r>
            <a:r>
              <a:rPr lang="sl-SI" dirty="0" err="1"/>
              <a:t>ekv</a:t>
            </a:r>
            <a:r>
              <a:rPr lang="sl-SI" dirty="0"/>
              <a:t> letno. </a:t>
            </a:r>
            <a:r>
              <a:rPr lang="sl-SI" dirty="0" smtClean="0"/>
              <a:t>Povprečni </a:t>
            </a:r>
            <a:r>
              <a:rPr lang="sl-SI" dirty="0"/>
              <a:t>letni izpusti preostalih virov </a:t>
            </a:r>
            <a:r>
              <a:rPr lang="sl-SI" dirty="0" smtClean="0"/>
              <a:t>ne </a:t>
            </a:r>
            <a:r>
              <a:rPr lang="sl-SI" dirty="0"/>
              <a:t>smejo presegati 11.747 </a:t>
            </a:r>
            <a:r>
              <a:rPr lang="sl-SI" dirty="0" err="1"/>
              <a:t>kt</a:t>
            </a:r>
            <a:r>
              <a:rPr lang="sl-SI" dirty="0"/>
              <a:t> CO</a:t>
            </a:r>
            <a:r>
              <a:rPr lang="sl-SI" baseline="-25000" dirty="0"/>
              <a:t>2</a:t>
            </a:r>
            <a:r>
              <a:rPr lang="sl-SI" dirty="0"/>
              <a:t> </a:t>
            </a:r>
            <a:r>
              <a:rPr lang="sl-SI" dirty="0" err="1" smtClean="0"/>
              <a:t>ekv</a:t>
            </a:r>
            <a:r>
              <a:rPr lang="sl-SI" dirty="0" smtClean="0"/>
              <a:t>.</a:t>
            </a:r>
          </a:p>
          <a:p>
            <a:pPr marL="285750" indent="-285750">
              <a:buFontTx/>
              <a:buChar char="-"/>
            </a:pPr>
            <a:endParaRPr lang="sl-SI" dirty="0" smtClean="0"/>
          </a:p>
          <a:p>
            <a:pPr marL="285750" indent="-285750">
              <a:buFontTx/>
              <a:buChar char="-"/>
            </a:pPr>
            <a:r>
              <a:rPr lang="sl-SI" dirty="0" smtClean="0"/>
              <a:t>Do leta 2020 omejiti izpuste, ki niso vključeni v ETS, da ne bodo več kot za 4 % višji od izhodiščnih izpustov leta 2005</a:t>
            </a:r>
          </a:p>
          <a:p>
            <a:endParaRPr lang="sl-SI" dirty="0"/>
          </a:p>
        </p:txBody>
      </p:sp>
      <p:sp>
        <p:nvSpPr>
          <p:cNvPr id="3" name="Pravokotnik 2"/>
          <p:cNvSpPr/>
          <p:nvPr/>
        </p:nvSpPr>
        <p:spPr>
          <a:xfrm>
            <a:off x="1547664" y="303038"/>
            <a:ext cx="64087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400" dirty="0" smtClean="0">
                <a:solidFill>
                  <a:srgbClr val="C00000"/>
                </a:solidFill>
              </a:rPr>
              <a:t>Izpusti toplogrednih plinov energetskega izvora /1</a:t>
            </a:r>
            <a:endParaRPr lang="sl-SI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51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80465" y="1417986"/>
            <a:ext cx="7131824" cy="2616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Izpusti leta </a:t>
            </a: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2011 </a:t>
            </a: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v Sloveniji iz rabe energije po sektorjih in iz </a:t>
            </a:r>
            <a:r>
              <a:rPr kumimoji="0" lang="sl-SI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neenergetskih</a:t>
            </a: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virov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Pravokotnik 3"/>
          <p:cNvSpPr/>
          <p:nvPr/>
        </p:nvSpPr>
        <p:spPr>
          <a:xfrm>
            <a:off x="1547664" y="303038"/>
            <a:ext cx="64751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400" dirty="0" smtClean="0">
                <a:solidFill>
                  <a:srgbClr val="C00000"/>
                </a:solidFill>
              </a:rPr>
              <a:t>Izpusti toplogrednih plinov energetskega izvora /2</a:t>
            </a:r>
            <a:endParaRPr lang="sl-SI" sz="2400" dirty="0">
              <a:solidFill>
                <a:srgbClr val="C00000"/>
              </a:solidFill>
            </a:endParaRPr>
          </a:p>
        </p:txBody>
      </p:sp>
      <p:graphicFrame>
        <p:nvGraphicFramePr>
          <p:cNvPr id="5" name="Chart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8858079"/>
              </p:ext>
            </p:extLst>
          </p:nvPr>
        </p:nvGraphicFramePr>
        <p:xfrm>
          <a:off x="1547664" y="2000250"/>
          <a:ext cx="6048672" cy="3805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0503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38615" y="1268760"/>
            <a:ext cx="8991564" cy="2616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Sprememba izpustov zaradi rabe energije po sektorjih glede na izhodiščne emisije v obdobju </a:t>
            </a: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1987-2011</a:t>
            </a:r>
            <a:endParaRPr kumimoji="0" lang="sl-SI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655532" y="5350712"/>
            <a:ext cx="6336991" cy="47705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Izpusti TGP v prometu 2010/1986       			+ </a:t>
            </a:r>
            <a:r>
              <a:rPr kumimoji="0" lang="sl-SI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181%</a:t>
            </a:r>
            <a:endParaRPr kumimoji="0" lang="sl-SI" sz="14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l-SI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Izpusti TGP v industriji 2010/1986       			- </a:t>
            </a:r>
            <a:r>
              <a:rPr lang="sl-SI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61 %</a:t>
            </a:r>
            <a:endParaRPr lang="sl-SI" sz="1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063611" y="6165304"/>
            <a:ext cx="7141570" cy="2616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Neizvajanje ukrepov</a:t>
            </a:r>
            <a:r>
              <a:rPr kumimoji="0" lang="sl-SI" sz="14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iz Operativnega programa zmanjševanja emisij TGP (2004, 2009) !</a:t>
            </a:r>
            <a:endParaRPr kumimoji="0" lang="sl-SI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Pravokotnik 7"/>
          <p:cNvSpPr/>
          <p:nvPr/>
        </p:nvSpPr>
        <p:spPr>
          <a:xfrm>
            <a:off x="1547664" y="303038"/>
            <a:ext cx="6552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400" dirty="0" smtClean="0">
                <a:solidFill>
                  <a:srgbClr val="C00000"/>
                </a:solidFill>
              </a:rPr>
              <a:t>Izpusti toplogrednih plinov energetskega izvora /3</a:t>
            </a:r>
            <a:endParaRPr lang="sl-SI" sz="2400" dirty="0">
              <a:solidFill>
                <a:srgbClr val="C00000"/>
              </a:solidFill>
            </a:endParaRPr>
          </a:p>
        </p:txBody>
      </p:sp>
      <p:graphicFrame>
        <p:nvGraphicFramePr>
          <p:cNvPr id="9" name="Chart 1"/>
          <p:cNvGraphicFramePr>
            <a:graphicFrameLocks/>
          </p:cNvGraphicFramePr>
          <p:nvPr/>
        </p:nvGraphicFramePr>
        <p:xfrm>
          <a:off x="1662112" y="1862137"/>
          <a:ext cx="5819775" cy="3133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444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1156682"/>
            <a:ext cx="9222140" cy="2616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Izpusti v obdobju </a:t>
            </a: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2005-2011, </a:t>
            </a:r>
            <a:r>
              <a:rPr kumimoji="0" lang="sl-SI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razdeljeni na izpuste zavezancev EU-ETS ter vire, ki niso vključeni v EU-ETS</a:t>
            </a:r>
            <a:endPara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Pravokotnik 3"/>
          <p:cNvSpPr/>
          <p:nvPr/>
        </p:nvSpPr>
        <p:spPr>
          <a:xfrm>
            <a:off x="830536" y="4797152"/>
            <a:ext cx="777686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600" dirty="0" smtClean="0"/>
              <a:t>Povprečni </a:t>
            </a:r>
            <a:r>
              <a:rPr lang="sl-SI" sz="1600" dirty="0"/>
              <a:t>letni izpusti </a:t>
            </a:r>
            <a:r>
              <a:rPr lang="sl-SI" sz="1600" dirty="0" smtClean="0"/>
              <a:t>ne-ETS  </a:t>
            </a:r>
            <a:r>
              <a:rPr lang="sl-SI" sz="1600" dirty="0"/>
              <a:t>virov </a:t>
            </a:r>
            <a:r>
              <a:rPr lang="sl-SI" sz="1600" dirty="0" smtClean="0"/>
              <a:t>2008-2012 ne </a:t>
            </a:r>
            <a:r>
              <a:rPr lang="sl-SI" sz="1600" dirty="0"/>
              <a:t>smejo presegati 11.747 </a:t>
            </a:r>
            <a:r>
              <a:rPr lang="sl-SI" sz="1600" dirty="0" err="1"/>
              <a:t>kt</a:t>
            </a:r>
            <a:r>
              <a:rPr lang="sl-SI" sz="1600" dirty="0"/>
              <a:t> CO</a:t>
            </a:r>
            <a:r>
              <a:rPr lang="sl-SI" sz="1600" baseline="-25000" dirty="0"/>
              <a:t>2</a:t>
            </a:r>
            <a:r>
              <a:rPr lang="sl-SI" sz="1600" dirty="0"/>
              <a:t> </a:t>
            </a:r>
            <a:r>
              <a:rPr lang="sl-SI" sz="1600" dirty="0" err="1" smtClean="0"/>
              <a:t>ekv</a:t>
            </a:r>
            <a:r>
              <a:rPr lang="sl-SI" sz="1600" dirty="0" smtClean="0"/>
              <a:t>.</a:t>
            </a:r>
          </a:p>
          <a:p>
            <a:endParaRPr lang="sl-SI" sz="1600" dirty="0" smtClean="0"/>
          </a:p>
          <a:p>
            <a:r>
              <a:rPr lang="sl-SI" sz="1600" dirty="0" smtClean="0"/>
              <a:t>Leto 2008: 12.571 </a:t>
            </a:r>
            <a:r>
              <a:rPr lang="sl-SI" sz="1600" dirty="0" err="1" smtClean="0"/>
              <a:t>kt</a:t>
            </a:r>
            <a:r>
              <a:rPr lang="sl-SI" sz="1600" dirty="0" smtClean="0"/>
              <a:t> </a:t>
            </a:r>
            <a:r>
              <a:rPr lang="sl-SI" sz="1600" dirty="0"/>
              <a:t>CO</a:t>
            </a:r>
            <a:r>
              <a:rPr lang="sl-SI" sz="1600" baseline="-25000" dirty="0"/>
              <a:t>2 </a:t>
            </a:r>
            <a:r>
              <a:rPr lang="sl-SI" sz="1600" dirty="0" err="1"/>
              <a:t>ekv</a:t>
            </a:r>
            <a:r>
              <a:rPr lang="sl-SI" sz="1600" dirty="0"/>
              <a:t>.</a:t>
            </a:r>
          </a:p>
          <a:p>
            <a:r>
              <a:rPr lang="sl-SI" sz="1600" dirty="0" smtClean="0"/>
              <a:t>Leto 2009: 11.410 </a:t>
            </a:r>
            <a:r>
              <a:rPr lang="sl-SI" sz="1600" dirty="0" err="1" smtClean="0"/>
              <a:t>kt</a:t>
            </a:r>
            <a:r>
              <a:rPr lang="sl-SI" sz="1600" dirty="0" smtClean="0"/>
              <a:t> </a:t>
            </a:r>
            <a:r>
              <a:rPr lang="sl-SI" sz="1600" dirty="0"/>
              <a:t>CO</a:t>
            </a:r>
            <a:r>
              <a:rPr lang="sl-SI" sz="1600" baseline="-25000" dirty="0"/>
              <a:t>2 </a:t>
            </a:r>
            <a:r>
              <a:rPr lang="sl-SI" sz="1600" dirty="0" err="1"/>
              <a:t>ekv</a:t>
            </a:r>
            <a:r>
              <a:rPr lang="sl-SI" sz="1600" dirty="0"/>
              <a:t>.</a:t>
            </a:r>
          </a:p>
          <a:p>
            <a:r>
              <a:rPr lang="sl-SI" sz="1600" dirty="0" smtClean="0"/>
              <a:t>Leto 2010: 11.392 </a:t>
            </a:r>
            <a:r>
              <a:rPr lang="sl-SI" sz="1600" dirty="0" err="1" smtClean="0"/>
              <a:t>kt</a:t>
            </a:r>
            <a:r>
              <a:rPr lang="sl-SI" sz="1600" dirty="0" smtClean="0"/>
              <a:t> </a:t>
            </a:r>
            <a:r>
              <a:rPr lang="sl-SI" sz="1600" dirty="0"/>
              <a:t>CO</a:t>
            </a:r>
            <a:r>
              <a:rPr lang="sl-SI" sz="1600" baseline="-25000" dirty="0"/>
              <a:t>2 </a:t>
            </a:r>
            <a:r>
              <a:rPr lang="sl-SI" sz="1600" dirty="0" err="1" smtClean="0"/>
              <a:t>ekv</a:t>
            </a:r>
            <a:r>
              <a:rPr lang="sl-SI" sz="1600" dirty="0" smtClean="0"/>
              <a:t>.</a:t>
            </a:r>
            <a:endParaRPr lang="sl-SI" dirty="0" smtClean="0"/>
          </a:p>
          <a:p>
            <a:r>
              <a:rPr lang="sl-SI" sz="1600" dirty="0"/>
              <a:t>Leto </a:t>
            </a:r>
            <a:r>
              <a:rPr lang="sl-SI" sz="1600" dirty="0" smtClean="0"/>
              <a:t>2011: 11.515 </a:t>
            </a:r>
            <a:r>
              <a:rPr lang="sl-SI" sz="1600" dirty="0" err="1"/>
              <a:t>kt</a:t>
            </a:r>
            <a:r>
              <a:rPr lang="sl-SI" sz="1600" dirty="0"/>
              <a:t> CO</a:t>
            </a:r>
            <a:r>
              <a:rPr lang="sl-SI" sz="1600" baseline="-25000" dirty="0"/>
              <a:t>2 </a:t>
            </a:r>
            <a:r>
              <a:rPr lang="sl-SI" sz="1600" dirty="0" err="1"/>
              <a:t>ekv</a:t>
            </a:r>
            <a:r>
              <a:rPr lang="sl-SI" sz="1600" dirty="0" smtClean="0"/>
              <a:t>.</a:t>
            </a:r>
          </a:p>
          <a:p>
            <a:r>
              <a:rPr lang="sl-SI" sz="1600" dirty="0" smtClean="0"/>
              <a:t>Leto 2012:  ?</a:t>
            </a:r>
            <a:endParaRPr lang="sl-SI" sz="1600" dirty="0"/>
          </a:p>
          <a:p>
            <a:pPr marL="285750" indent="-285750">
              <a:buFontTx/>
              <a:buChar char="-"/>
            </a:pPr>
            <a:endParaRPr lang="sl-SI" dirty="0" smtClean="0"/>
          </a:p>
        </p:txBody>
      </p:sp>
      <p:sp>
        <p:nvSpPr>
          <p:cNvPr id="5" name="Pravokotnik 4"/>
          <p:cNvSpPr/>
          <p:nvPr/>
        </p:nvSpPr>
        <p:spPr>
          <a:xfrm>
            <a:off x="1547664" y="303038"/>
            <a:ext cx="6480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400" dirty="0" smtClean="0">
                <a:solidFill>
                  <a:srgbClr val="C00000"/>
                </a:solidFill>
              </a:rPr>
              <a:t>Izpusti toplogrednih plinov energetskega izvora /4</a:t>
            </a:r>
            <a:endParaRPr lang="sl-SI" sz="2400" dirty="0">
              <a:solidFill>
                <a:srgbClr val="C00000"/>
              </a:solidFill>
            </a:endParaRPr>
          </a:p>
        </p:txBody>
      </p:sp>
      <p:graphicFrame>
        <p:nvGraphicFramePr>
          <p:cNvPr id="6" name="Char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701660"/>
              </p:ext>
            </p:extLst>
          </p:nvPr>
        </p:nvGraphicFramePr>
        <p:xfrm>
          <a:off x="1189701" y="1700808"/>
          <a:ext cx="6753225" cy="3028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4830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755576" y="1305342"/>
            <a:ext cx="792088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l-SI" dirty="0" smtClean="0"/>
          </a:p>
          <a:p>
            <a:r>
              <a:rPr lang="sl-SI" sz="2000" b="1" dirty="0" smtClean="0"/>
              <a:t>Zaključki:</a:t>
            </a:r>
            <a:endParaRPr lang="sl-SI" sz="2000" b="1" dirty="0"/>
          </a:p>
          <a:p>
            <a:endParaRPr lang="sl-SI" dirty="0" smtClean="0"/>
          </a:p>
          <a:p>
            <a:pPr marL="285750" indent="-285750">
              <a:buFontTx/>
              <a:buChar char="-"/>
            </a:pPr>
            <a:r>
              <a:rPr lang="sl-SI" dirty="0" smtClean="0"/>
              <a:t>Raba </a:t>
            </a:r>
            <a:r>
              <a:rPr lang="sl-SI" dirty="0"/>
              <a:t>energije prispeva več kot 80 % k skupnim izpustom toplogrednih plinov v </a:t>
            </a:r>
            <a:r>
              <a:rPr lang="sl-SI" dirty="0" smtClean="0"/>
              <a:t>Sloveniji</a:t>
            </a:r>
          </a:p>
          <a:p>
            <a:pPr marL="285750" indent="-285750">
              <a:buFontTx/>
              <a:buChar char="-"/>
            </a:pPr>
            <a:endParaRPr lang="sl-SI" dirty="0" smtClean="0"/>
          </a:p>
          <a:p>
            <a:pPr marL="285750" indent="-285750">
              <a:buFontTx/>
              <a:buChar char="-"/>
            </a:pPr>
            <a:r>
              <a:rPr lang="sl-SI" dirty="0" smtClean="0"/>
              <a:t>Največji </a:t>
            </a:r>
            <a:r>
              <a:rPr lang="sl-SI" dirty="0"/>
              <a:t>vir izpustov je proizvodnja električne energije in toplote, sledi </a:t>
            </a:r>
            <a:r>
              <a:rPr lang="sl-SI" dirty="0" smtClean="0"/>
              <a:t>promet</a:t>
            </a:r>
          </a:p>
          <a:p>
            <a:pPr marL="285750" indent="-285750">
              <a:buFontTx/>
              <a:buChar char="-"/>
            </a:pPr>
            <a:endParaRPr lang="sl-SI" dirty="0" smtClean="0"/>
          </a:p>
          <a:p>
            <a:pPr marL="285750" indent="-285750">
              <a:buFontTx/>
              <a:buChar char="-"/>
            </a:pPr>
            <a:r>
              <a:rPr lang="sl-SI" dirty="0" smtClean="0"/>
              <a:t>Z </a:t>
            </a:r>
            <a:r>
              <a:rPr lang="sl-SI" dirty="0"/>
              <a:t>uvedbo sistema trgovanja z izpusti toplogrednih plinov v EU (EU-ETS) so za doseganje kjotskega cilja in cilja države za zmanjševanje izpustov toplogrednih plinov do leta 2020 pomembni le izpusti virov, ki v sistem EU-ETS niso </a:t>
            </a:r>
            <a:r>
              <a:rPr lang="sl-SI" dirty="0" smtClean="0"/>
              <a:t>vključeni</a:t>
            </a:r>
          </a:p>
          <a:p>
            <a:pPr marL="285750" indent="-285750">
              <a:buFontTx/>
              <a:buChar char="-"/>
            </a:pPr>
            <a:endParaRPr lang="sl-SI" dirty="0" smtClean="0"/>
          </a:p>
          <a:p>
            <a:pPr marL="285750" indent="-285750">
              <a:buFontTx/>
              <a:buChar char="-"/>
            </a:pPr>
            <a:r>
              <a:rPr lang="sl-SI" dirty="0" smtClean="0"/>
              <a:t>Trenutno so emisije </a:t>
            </a:r>
            <a:r>
              <a:rPr lang="sl-SI" dirty="0"/>
              <a:t>iz teh virov nižje od kjotskega </a:t>
            </a:r>
            <a:r>
              <a:rPr lang="sl-SI" dirty="0" smtClean="0"/>
              <a:t>cilja. </a:t>
            </a:r>
            <a:r>
              <a:rPr lang="sl-SI" dirty="0"/>
              <a:t>V celotnem obdobju 2008-2011 </a:t>
            </a:r>
            <a:r>
              <a:rPr lang="sl-SI" dirty="0" smtClean="0"/>
              <a:t>so </a:t>
            </a:r>
            <a:r>
              <a:rPr lang="sl-SI" dirty="0"/>
              <a:t>skupni izpusti za 215 </a:t>
            </a:r>
            <a:r>
              <a:rPr lang="sl-SI" dirty="0" err="1"/>
              <a:t>kt</a:t>
            </a:r>
            <a:r>
              <a:rPr lang="sl-SI" dirty="0"/>
              <a:t> CO</a:t>
            </a:r>
            <a:r>
              <a:rPr lang="sl-SI" baseline="-25000" dirty="0"/>
              <a:t>2</a:t>
            </a:r>
            <a:r>
              <a:rPr lang="sl-SI" dirty="0"/>
              <a:t> </a:t>
            </a:r>
            <a:r>
              <a:rPr lang="sl-SI" dirty="0" err="1" smtClean="0"/>
              <a:t>ekv</a:t>
            </a:r>
            <a:r>
              <a:rPr lang="sl-SI" dirty="0" smtClean="0"/>
              <a:t> </a:t>
            </a:r>
            <a:r>
              <a:rPr lang="sl-SI" dirty="0"/>
              <a:t>nižji od </a:t>
            </a:r>
            <a:r>
              <a:rPr lang="sl-SI" dirty="0" smtClean="0"/>
              <a:t>cilja. </a:t>
            </a:r>
            <a:r>
              <a:rPr lang="sl-SI" dirty="0" smtClean="0"/>
              <a:t>Daleč </a:t>
            </a:r>
            <a:r>
              <a:rPr lang="sl-SI" dirty="0"/>
              <a:t>največji vir je promet. </a:t>
            </a:r>
          </a:p>
        </p:txBody>
      </p:sp>
      <p:sp>
        <p:nvSpPr>
          <p:cNvPr id="3" name="Pravokotnik 2"/>
          <p:cNvSpPr/>
          <p:nvPr/>
        </p:nvSpPr>
        <p:spPr>
          <a:xfrm>
            <a:off x="1547664" y="303038"/>
            <a:ext cx="6480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400" dirty="0" smtClean="0">
                <a:solidFill>
                  <a:srgbClr val="C00000"/>
                </a:solidFill>
              </a:rPr>
              <a:t>Izpusti toplogrednih plinov energetskega izvora /5</a:t>
            </a:r>
            <a:endParaRPr lang="sl-SI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70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796</Words>
  <Application>Microsoft Office PowerPoint</Application>
  <PresentationFormat>Diaprojekcija na zaslonu (4:3)</PresentationFormat>
  <Paragraphs>182</Paragraphs>
  <Slides>14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15" baseType="lpstr">
      <vt:lpstr>Officeova tema</vt:lpstr>
      <vt:lpstr> Kazalci okolja: energija ter Izpusti v zrak iz energetike     dr. Silvo Žlebir Agencija RS za okolje  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ARSO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 </dc:creator>
  <cp:lastModifiedBy> </cp:lastModifiedBy>
  <cp:revision>66</cp:revision>
  <cp:lastPrinted>2013-04-18T17:51:58Z</cp:lastPrinted>
  <dcterms:created xsi:type="dcterms:W3CDTF">2013-04-16T12:49:49Z</dcterms:created>
  <dcterms:modified xsi:type="dcterms:W3CDTF">2013-04-19T07:05:53Z</dcterms:modified>
</cp:coreProperties>
</file>