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98" r:id="rId2"/>
    <p:sldId id="480" r:id="rId3"/>
    <p:sldId id="466" r:id="rId4"/>
    <p:sldId id="467" r:id="rId5"/>
    <p:sldId id="482" r:id="rId6"/>
    <p:sldId id="469" r:id="rId7"/>
    <p:sldId id="470" r:id="rId8"/>
    <p:sldId id="471" r:id="rId9"/>
    <p:sldId id="479" r:id="rId10"/>
    <p:sldId id="455" r:id="rId11"/>
    <p:sldId id="453" r:id="rId12"/>
    <p:sldId id="459" r:id="rId13"/>
    <p:sldId id="483" r:id="rId14"/>
    <p:sldId id="456" r:id="rId15"/>
    <p:sldId id="463" r:id="rId16"/>
  </p:sldIdLst>
  <p:sldSz cx="9144000" cy="6858000" type="screen4x3"/>
  <p:notesSz cx="6805613" cy="99441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7000" b="1" kern="1200">
        <a:solidFill>
          <a:srgbClr val="FFD624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7000" b="1" kern="1200">
        <a:solidFill>
          <a:srgbClr val="FFD624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7000" b="1" kern="1200">
        <a:solidFill>
          <a:srgbClr val="FFD624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7000" b="1" kern="1200">
        <a:solidFill>
          <a:srgbClr val="FFD624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7000" b="1" kern="1200">
        <a:solidFill>
          <a:srgbClr val="FFD624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7000" b="1" kern="1200">
        <a:solidFill>
          <a:srgbClr val="FFD624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7000" b="1" kern="1200">
        <a:solidFill>
          <a:srgbClr val="FFD624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7000" b="1" kern="1200">
        <a:solidFill>
          <a:srgbClr val="FFD624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7000" b="1" kern="1200">
        <a:solidFill>
          <a:srgbClr val="FFD624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5494"/>
    <a:srgbClr val="3E6FD2"/>
    <a:srgbClr val="2D5EC1"/>
    <a:srgbClr val="3166CF"/>
    <a:srgbClr val="BDDEFF"/>
    <a:srgbClr val="99CCFF"/>
    <a:srgbClr val="808080"/>
    <a:srgbClr val="FFD6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209" autoAdjust="0"/>
    <p:restoredTop sz="93615" autoAdjust="0"/>
  </p:normalViewPr>
  <p:slideViewPr>
    <p:cSldViewPr>
      <p:cViewPr varScale="1">
        <p:scale>
          <a:sx n="113" d="100"/>
          <a:sy n="113" d="100"/>
        </p:scale>
        <p:origin x="-150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841" cy="497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5" rIns="91431" bIns="45715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4183" y="0"/>
            <a:ext cx="2949841" cy="497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5" rIns="91431" bIns="45715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750"/>
            <a:ext cx="2949841" cy="4977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5" rIns="91431" bIns="45715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4183" y="9444750"/>
            <a:ext cx="2949841" cy="4977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5" rIns="91431" bIns="4571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14308C02-6DA3-4C07-9005-66CBFA0BEB9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381670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841" cy="497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5" rIns="91431" bIns="45715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4183" y="0"/>
            <a:ext cx="2949841" cy="497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5" rIns="91431" bIns="45715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6125"/>
            <a:ext cx="4972050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834" y="4723171"/>
            <a:ext cx="5443536" cy="44750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5" rIns="91431" bIns="457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/>
              <a:t>Click to edit Master text styles</a:t>
            </a:r>
          </a:p>
          <a:p>
            <a:pPr lvl="1"/>
            <a:r>
              <a:rPr lang="en-GB" altLang="en-US" noProof="0"/>
              <a:t>Second level</a:t>
            </a:r>
          </a:p>
          <a:p>
            <a:pPr lvl="2"/>
            <a:r>
              <a:rPr lang="en-GB" altLang="en-US" noProof="0"/>
              <a:t>Third level</a:t>
            </a:r>
          </a:p>
          <a:p>
            <a:pPr lvl="3"/>
            <a:r>
              <a:rPr lang="en-GB" altLang="en-US" noProof="0"/>
              <a:t>Fourth level</a:t>
            </a:r>
          </a:p>
          <a:p>
            <a:pPr lvl="4"/>
            <a:r>
              <a:rPr lang="en-GB" altLang="en-US" noProof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750"/>
            <a:ext cx="2949841" cy="4977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5" rIns="91431" bIns="45715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4183" y="9444750"/>
            <a:ext cx="2949841" cy="4977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5" rIns="91431" bIns="4571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81B91B57-2C60-47BE-BDDC-3F74A047257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217963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1B91B57-2C60-47BE-BDDC-3F74A0472576}" type="slidenum">
              <a:rPr lang="en-GB" altLang="en-US" smtClean="0"/>
              <a:pPr>
                <a:defRPr/>
              </a:pPr>
              <a:t>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699498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1B91B57-2C60-47BE-BDDC-3F74A0472576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226685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1B91B57-2C60-47BE-BDDC-3F74A0472576}" type="slidenum">
              <a:rPr lang="en-GB" altLang="en-US" smtClean="0"/>
              <a:pPr>
                <a:defRPr/>
              </a:pPr>
              <a:t>11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916623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1B91B57-2C60-47BE-BDDC-3F74A0472576}" type="slidenum">
              <a:rPr lang="en-GB" altLang="en-US" smtClean="0"/>
              <a:pPr>
                <a:defRPr/>
              </a:pPr>
              <a:t>13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087771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1B91B57-2C60-47BE-BDDC-3F74A0472576}" type="slidenum">
              <a:rPr lang="en-GB" altLang="en-US" smtClean="0"/>
              <a:pPr>
                <a:defRPr/>
              </a:pPr>
              <a:t>14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087771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981075"/>
            <a:ext cx="9180513" cy="5876925"/>
          </a:xfrm>
          <a:prstGeom prst="rect">
            <a:avLst/>
          </a:prstGeom>
          <a:solidFill>
            <a:srgbClr val="0F5494"/>
          </a:solidFill>
          <a:ln w="25400" algn="ctr">
            <a:solidFill>
              <a:srgbClr val="0F5494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>
            <a:lvl1pPr defTabSz="457200" eaLnBrk="0" hangingPunct="0">
              <a:defRPr sz="7000" b="1">
                <a:solidFill>
                  <a:srgbClr val="FFD624"/>
                </a:solidFill>
                <a:latin typeface="Verdana" pitchFamily="34" charset="0"/>
              </a:defRPr>
            </a:lvl1pPr>
            <a:lvl2pPr marL="742950" indent="-285750" defTabSz="457200" eaLnBrk="0" hangingPunct="0">
              <a:defRPr sz="7000" b="1">
                <a:solidFill>
                  <a:srgbClr val="FFD624"/>
                </a:solidFill>
                <a:latin typeface="Verdana" pitchFamily="34" charset="0"/>
              </a:defRPr>
            </a:lvl2pPr>
            <a:lvl3pPr marL="1143000" indent="-228600" defTabSz="457200" eaLnBrk="0" hangingPunct="0">
              <a:defRPr sz="7000" b="1">
                <a:solidFill>
                  <a:srgbClr val="FFD624"/>
                </a:solidFill>
                <a:latin typeface="Verdana" pitchFamily="34" charset="0"/>
              </a:defRPr>
            </a:lvl3pPr>
            <a:lvl4pPr marL="1600200" indent="-228600" defTabSz="457200" eaLnBrk="0" hangingPunct="0">
              <a:defRPr sz="7000" b="1">
                <a:solidFill>
                  <a:srgbClr val="FFD624"/>
                </a:solidFill>
                <a:latin typeface="Verdana" pitchFamily="34" charset="0"/>
              </a:defRPr>
            </a:lvl4pPr>
            <a:lvl5pPr marL="2057400" indent="-228600" defTabSz="457200" eaLnBrk="0" hangingPunct="0">
              <a:defRPr sz="7000" b="1">
                <a:solidFill>
                  <a:srgbClr val="FFD624"/>
                </a:solidFill>
                <a:latin typeface="Verdana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7000" b="1">
                <a:solidFill>
                  <a:srgbClr val="FFD624"/>
                </a:solidFill>
                <a:latin typeface="Verdana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7000" b="1">
                <a:solidFill>
                  <a:srgbClr val="FFD624"/>
                </a:solidFill>
                <a:latin typeface="Verdana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7000" b="1">
                <a:solidFill>
                  <a:srgbClr val="FFD624"/>
                </a:solidFill>
                <a:latin typeface="Verdana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7000" b="1">
                <a:solidFill>
                  <a:srgbClr val="FFD624"/>
                </a:solidFill>
                <a:latin typeface="Verdana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z="1800" b="0">
              <a:solidFill>
                <a:srgbClr val="FFFFFF"/>
              </a:solidFill>
            </a:endParaRPr>
          </a:p>
        </p:txBody>
      </p:sp>
      <p:pic>
        <p:nvPicPr>
          <p:cNvPr id="5" name="Picture 6" descr="LOGO CE-EN-quadri.eps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9688" y="258763"/>
            <a:ext cx="1436687" cy="998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 userDrawn="1"/>
        </p:nvSpPr>
        <p:spPr>
          <a:xfrm>
            <a:off x="4267200" y="6659563"/>
            <a:ext cx="611188" cy="215900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995738" y="2565400"/>
            <a:ext cx="5040312" cy="790575"/>
          </a:xfrm>
        </p:spPr>
        <p:txBody>
          <a:bodyPr/>
          <a:lstStyle>
            <a:lvl1pPr marL="3175">
              <a:defRPr sz="7600">
                <a:solidFill>
                  <a:srgbClr val="FFD624"/>
                </a:solidFill>
              </a:defRPr>
            </a:lvl1pPr>
          </a:lstStyle>
          <a:p>
            <a:pPr lvl="0"/>
            <a:r>
              <a:rPr lang="fr-BE" altLang="en-US" noProof="0"/>
              <a:t>Title</a:t>
            </a:r>
            <a:endParaRPr lang="en-GB" altLang="en-US" noProof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11188" y="3716338"/>
            <a:ext cx="8532812" cy="1728787"/>
          </a:xfrm>
        </p:spPr>
        <p:txBody>
          <a:bodyPr/>
          <a:lstStyle>
            <a:lvl1pPr marL="0" indent="0">
              <a:buFontTx/>
              <a:buNone/>
              <a:defRPr sz="30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fr-BE" altLang="en-US" noProof="0"/>
              <a:t>Subtitle</a:t>
            </a:r>
            <a:endParaRPr lang="en-GB" altLang="en-US" noProof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12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fld id="{C3681A50-8672-482A-9CF7-7C092E93934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23903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E8BE51-1751-41B3-BC37-6F428607130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65843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5113" y="1339850"/>
            <a:ext cx="2071687" cy="46815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1339850"/>
            <a:ext cx="6067425" cy="46815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390C33-F778-4CBB-A92F-633B0CDC4BA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1593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1339850"/>
            <a:ext cx="8229600" cy="9366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2492375"/>
            <a:ext cx="4038600" cy="35290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92375"/>
            <a:ext cx="4038600" cy="35290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BB405D-4728-4760-8647-BC77C05BB65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704289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Title, 2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1339850"/>
            <a:ext cx="8229600" cy="9366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492375"/>
            <a:ext cx="4038600" cy="16875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7200" y="4332288"/>
            <a:ext cx="4038600" cy="16891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648200" y="2492375"/>
            <a:ext cx="4038600" cy="35290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3B0DF1-A098-4E46-83D5-171A1396E51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66660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9A52E3-150D-4B94-9F15-C0A729579A5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19401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705705-3D63-4D25-9BCE-517AFE193E7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24026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4229D5-431D-431A-9C32-7CF1B736213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18337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81C75B-DA98-417C-9882-D5AA1693A36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59166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E0CF32-FBF9-4C3B-B46B-18FA5012738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20908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5F581E-AB38-4ABE-812E-592B6556179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21219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D0709C-880E-45D9-A976-BF6B273B476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45132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D1D1F7-9913-470A-B88D-98BDED74406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9746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1339850"/>
            <a:ext cx="8229600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492375"/>
            <a:ext cx="8229600" cy="3529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BE" altLang="en-US"/>
              <a:t>Second level</a:t>
            </a:r>
            <a:endParaRPr lang="en-GB" altLang="en-US"/>
          </a:p>
          <a:p>
            <a:pPr lvl="1"/>
            <a:r>
              <a:rPr lang="en-GB" altLang="en-US"/>
              <a:t>Third level</a:t>
            </a:r>
          </a:p>
          <a:p>
            <a:pPr lvl="2"/>
            <a:r>
              <a:rPr lang="en-GB" altLang="en-US"/>
              <a:t>- Fourth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 smtClean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75129676-0FA3-4352-82E3-28D11BDB8E2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5" name="Rectangle 14"/>
          <p:cNvSpPr/>
          <p:nvPr/>
        </p:nvSpPr>
        <p:spPr>
          <a:xfrm>
            <a:off x="0" y="0"/>
            <a:ext cx="9144000" cy="957263"/>
          </a:xfrm>
          <a:prstGeom prst="rect">
            <a:avLst/>
          </a:prstGeom>
          <a:solidFill>
            <a:srgbClr val="0F5494"/>
          </a:solidFill>
          <a:ln>
            <a:solidFill>
              <a:srgbClr val="0F549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sp>
        <p:nvSpPr>
          <p:cNvPr id="7" name="Rectangle 6"/>
          <p:cNvSpPr/>
          <p:nvPr/>
        </p:nvSpPr>
        <p:spPr>
          <a:xfrm>
            <a:off x="4262438" y="6659563"/>
            <a:ext cx="611187" cy="198437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pic>
        <p:nvPicPr>
          <p:cNvPr id="1033" name="Picture 17" descr="LOGO CE_Vertical_EN_NEG_quadri_HR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9688" y="258763"/>
            <a:ext cx="1436687" cy="1004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24" r:id="rId1"/>
    <p:sldLayoutId id="2147484112" r:id="rId2"/>
    <p:sldLayoutId id="2147484113" r:id="rId3"/>
    <p:sldLayoutId id="2147484114" r:id="rId4"/>
    <p:sldLayoutId id="2147484115" r:id="rId5"/>
    <p:sldLayoutId id="2147484116" r:id="rId6"/>
    <p:sldLayoutId id="2147484117" r:id="rId7"/>
    <p:sldLayoutId id="2147484118" r:id="rId8"/>
    <p:sldLayoutId id="2147484119" r:id="rId9"/>
    <p:sldLayoutId id="2147484120" r:id="rId10"/>
    <p:sldLayoutId id="2147484121" r:id="rId11"/>
    <p:sldLayoutId id="2147484122" r:id="rId12"/>
    <p:sldLayoutId id="2147484123" r:id="rId13"/>
  </p:sldLayoutIdLst>
  <p:hf hdr="0" ftr="0" dt="0"/>
  <p:txStyles>
    <p:titleStyle>
      <a:lvl1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+mj-lt"/>
          <a:ea typeface="+mj-ea"/>
          <a:cs typeface="+mj-cs"/>
        </a:defRPr>
      </a:lvl1pPr>
      <a:lvl2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2pPr>
      <a:lvl3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3pPr>
      <a:lvl4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4pPr>
      <a:lvl5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5pPr>
      <a:lvl6pPr marL="8159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6pPr>
      <a:lvl7pPr marL="12731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7pPr>
      <a:lvl8pPr marL="17303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8pPr>
      <a:lvl9pPr marL="21875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2D5EC1"/>
        </a:buClr>
        <a:buChar char="•"/>
        <a:defRPr sz="2400" i="1">
          <a:solidFill>
            <a:srgbClr val="0F5494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9FBA"/>
        </a:buClr>
        <a:buChar char="•"/>
        <a:defRPr sz="2000" b="1">
          <a:solidFill>
            <a:srgbClr val="0F5494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defRPr sz="1400">
          <a:solidFill>
            <a:srgbClr val="0F5494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Karen.dalgaard-sanning@ec.europa.eu" TargetMode="External"/><Relationship Id="rId2" Type="http://schemas.openxmlformats.org/officeDocument/2006/relationships/hyperlink" Target="http://water.europa.eu/policy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1437" y="1484784"/>
            <a:ext cx="9072563" cy="2447851"/>
          </a:xfrm>
        </p:spPr>
        <p:txBody>
          <a:bodyPr/>
          <a:lstStyle/>
          <a:p>
            <a:pPr indent="0" algn="ctr" eaLnBrk="1" hangingPunct="1"/>
            <a:r>
              <a:rPr lang="en-GB" altLang="en-US" sz="4000" dirty="0" smtClean="0"/>
              <a:t>Water </a:t>
            </a:r>
            <a:r>
              <a:rPr lang="en-GB" altLang="en-US" sz="4000" dirty="0"/>
              <a:t>Framework </a:t>
            </a:r>
            <a:r>
              <a:rPr lang="en-GB" altLang="en-US" sz="4000" dirty="0" smtClean="0"/>
              <a:t>Directive and Floods Directive</a:t>
            </a:r>
            <a:br>
              <a:rPr lang="en-GB" altLang="en-US" sz="4000" dirty="0" smtClean="0"/>
            </a:br>
            <a:r>
              <a:rPr lang="en-US" sz="4000" i="1" dirty="0" smtClean="0"/>
              <a:t>latest </a:t>
            </a:r>
            <a:r>
              <a:rPr lang="en-US" sz="4000" i="1" dirty="0"/>
              <a:t>news</a:t>
            </a:r>
            <a:endParaRPr lang="en-GB" altLang="en-US" sz="4000" i="1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552" y="4149080"/>
            <a:ext cx="8532813" cy="1728788"/>
          </a:xfrm>
        </p:spPr>
        <p:txBody>
          <a:bodyPr/>
          <a:lstStyle/>
          <a:p>
            <a:pPr algn="ctr" eaLnBrk="1" hangingPunct="1"/>
            <a:r>
              <a:rPr lang="fr-BE" altLang="en-US" sz="2000" dirty="0" err="1" smtClean="0"/>
              <a:t>Eionet</a:t>
            </a:r>
            <a:r>
              <a:rPr lang="fr-BE" altLang="en-US" sz="2000" dirty="0" smtClean="0"/>
              <a:t> </a:t>
            </a:r>
            <a:r>
              <a:rPr lang="fr-BE" altLang="en-US" sz="2000" dirty="0" err="1" smtClean="0"/>
              <a:t>freshwater</a:t>
            </a:r>
            <a:r>
              <a:rPr lang="fr-BE" altLang="en-US" sz="2000" dirty="0" smtClean="0"/>
              <a:t> workshop</a:t>
            </a:r>
          </a:p>
          <a:p>
            <a:pPr algn="ctr" eaLnBrk="1" hangingPunct="1"/>
            <a:r>
              <a:rPr lang="fr-BE" altLang="en-US" sz="2000" dirty="0" err="1" smtClean="0"/>
              <a:t>Copenhagen</a:t>
            </a:r>
            <a:r>
              <a:rPr lang="fr-BE" altLang="en-US" sz="2000" dirty="0" smtClean="0"/>
              <a:t>, 19-20 </a:t>
            </a:r>
            <a:r>
              <a:rPr lang="fr-BE" altLang="en-US" sz="2000" dirty="0" err="1" smtClean="0"/>
              <a:t>June</a:t>
            </a:r>
            <a:r>
              <a:rPr lang="fr-BE" altLang="en-US" sz="2000" dirty="0" smtClean="0"/>
              <a:t> 2017</a:t>
            </a:r>
            <a:endParaRPr lang="fr-BE" altLang="en-US" sz="2000" dirty="0"/>
          </a:p>
          <a:p>
            <a:pPr eaLnBrk="1" hangingPunct="1"/>
            <a:endParaRPr lang="fr-BE" altLang="en-US" sz="2000" dirty="0" smtClean="0"/>
          </a:p>
          <a:p>
            <a:pPr eaLnBrk="1" hangingPunct="1"/>
            <a:r>
              <a:rPr lang="fr-BE" altLang="en-US" sz="1600" dirty="0" smtClean="0"/>
              <a:t>Joaquim Capitão</a:t>
            </a:r>
            <a:endParaRPr lang="fr-BE" altLang="en-US" sz="1600" dirty="0"/>
          </a:p>
          <a:p>
            <a:pPr eaLnBrk="1" hangingPunct="1"/>
            <a:r>
              <a:rPr lang="fr-BE" altLang="en-US" sz="1600" dirty="0" smtClean="0"/>
              <a:t>Policy </a:t>
            </a:r>
            <a:r>
              <a:rPr lang="fr-BE" altLang="en-US" sz="1600" dirty="0" err="1" smtClean="0"/>
              <a:t>Officer</a:t>
            </a:r>
            <a:endParaRPr lang="fr-BE" altLang="en-US" sz="1600" dirty="0"/>
          </a:p>
          <a:p>
            <a:pPr eaLnBrk="1" hangingPunct="1"/>
            <a:r>
              <a:rPr lang="fr-BE" altLang="en-US" sz="1600" dirty="0" smtClean="0"/>
              <a:t>DG </a:t>
            </a:r>
            <a:r>
              <a:rPr lang="fr-BE" altLang="en-US" sz="1600" dirty="0" err="1" smtClean="0"/>
              <a:t>Environment</a:t>
            </a:r>
            <a:r>
              <a:rPr lang="fr-BE" altLang="en-US" sz="1600" dirty="0" smtClean="0"/>
              <a:t> – Unit C.1</a:t>
            </a:r>
            <a:endParaRPr lang="fr-BE" altLang="en-US" sz="1600" dirty="0"/>
          </a:p>
        </p:txBody>
      </p:sp>
    </p:spTree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1339851"/>
            <a:ext cx="8229600" cy="648990"/>
          </a:xfrm>
        </p:spPr>
        <p:txBody>
          <a:bodyPr/>
          <a:lstStyle/>
          <a:p>
            <a:pPr algn="ctr"/>
            <a:r>
              <a:rPr lang="en-GB" sz="2800" kern="1200" dirty="0">
                <a:solidFill>
                  <a:srgbClr val="FFC000"/>
                </a:solidFill>
                <a:latin typeface="Verdana" pitchFamily="34" charset="0"/>
                <a:ea typeface="Microsoft YaHei" pitchFamily="34" charset="-122"/>
                <a:cs typeface="+mn-cs"/>
              </a:rPr>
              <a:t>Evaluation and review </a:t>
            </a:r>
            <a:r>
              <a:rPr lang="en-GB" sz="2800" kern="1200" dirty="0" smtClean="0">
                <a:solidFill>
                  <a:srgbClr val="FFC000"/>
                </a:solidFill>
                <a:latin typeface="Verdana" pitchFamily="34" charset="0"/>
                <a:ea typeface="Microsoft YaHei" pitchFamily="34" charset="-122"/>
                <a:cs typeface="+mn-cs"/>
              </a:rPr>
              <a:t/>
            </a:r>
            <a:br>
              <a:rPr lang="en-GB" sz="2800" kern="1200" dirty="0" smtClean="0">
                <a:solidFill>
                  <a:srgbClr val="FFC000"/>
                </a:solidFill>
                <a:latin typeface="Verdana" pitchFamily="34" charset="0"/>
                <a:ea typeface="Microsoft YaHei" pitchFamily="34" charset="-122"/>
                <a:cs typeface="+mn-cs"/>
              </a:rPr>
            </a:br>
            <a:r>
              <a:rPr lang="en-GB" sz="2800" kern="1200" dirty="0" smtClean="0">
                <a:solidFill>
                  <a:srgbClr val="FFC000"/>
                </a:solidFill>
                <a:latin typeface="Verdana" pitchFamily="34" charset="0"/>
                <a:ea typeface="Microsoft YaHei" pitchFamily="34" charset="-122"/>
                <a:cs typeface="+mn-cs"/>
              </a:rPr>
              <a:t>of </a:t>
            </a:r>
            <a:r>
              <a:rPr lang="en-GB" sz="2800" kern="1200" dirty="0">
                <a:solidFill>
                  <a:srgbClr val="FFC000"/>
                </a:solidFill>
                <a:latin typeface="Verdana" pitchFamily="34" charset="0"/>
                <a:ea typeface="Microsoft YaHei" pitchFamily="34" charset="-122"/>
                <a:cs typeface="+mn-cs"/>
              </a:rPr>
              <a:t>EU water policy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204864"/>
            <a:ext cx="8856984" cy="4536503"/>
          </a:xfrm>
        </p:spPr>
        <p:txBody>
          <a:bodyPr/>
          <a:lstStyle/>
          <a:p>
            <a:pPr>
              <a:lnSpc>
                <a:spcPct val="150000"/>
              </a:lnSpc>
              <a:buClrTx/>
            </a:pPr>
            <a:r>
              <a:rPr lang="en-GB" sz="2000" b="1" dirty="0" smtClean="0"/>
              <a:t>Drinking </a:t>
            </a:r>
            <a:r>
              <a:rPr lang="en-GB" sz="2000" b="1" dirty="0"/>
              <a:t>Water Directive (2016)</a:t>
            </a:r>
          </a:p>
          <a:p>
            <a:pPr>
              <a:lnSpc>
                <a:spcPct val="150000"/>
              </a:lnSpc>
              <a:buClrTx/>
            </a:pPr>
            <a:r>
              <a:rPr lang="en-GB" sz="2000" b="1" dirty="0"/>
              <a:t>Urban Waste Water Treatment Directive (tbc)</a:t>
            </a:r>
          </a:p>
          <a:p>
            <a:pPr>
              <a:lnSpc>
                <a:spcPct val="150000"/>
              </a:lnSpc>
              <a:buClrTx/>
            </a:pPr>
            <a:r>
              <a:rPr lang="en-GB" sz="2000" b="1" dirty="0"/>
              <a:t>Water Framework Directive (2019)</a:t>
            </a:r>
          </a:p>
          <a:p>
            <a:pPr marL="742950" lvl="2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GB" sz="1600" b="0" i="1" dirty="0">
                <a:ea typeface="+mn-ea"/>
                <a:cs typeface="+mn-cs"/>
              </a:rPr>
              <a:t>Environmental Quality Standards </a:t>
            </a:r>
            <a:r>
              <a:rPr lang="en-GB" sz="1600" b="0" i="1" dirty="0" smtClean="0">
                <a:ea typeface="+mn-ea"/>
                <a:cs typeface="+mn-cs"/>
              </a:rPr>
              <a:t> (Priority Substances) Directive</a:t>
            </a:r>
            <a:endParaRPr lang="en-GB" sz="1600" b="0" i="1" dirty="0">
              <a:ea typeface="+mn-ea"/>
              <a:cs typeface="+mn-cs"/>
            </a:endParaRPr>
          </a:p>
          <a:p>
            <a:pPr marL="742950" lvl="2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GB" sz="1600" b="0" i="1" dirty="0">
                <a:ea typeface="+mn-ea"/>
                <a:cs typeface="+mn-cs"/>
              </a:rPr>
              <a:t>Groundwater </a:t>
            </a:r>
            <a:r>
              <a:rPr lang="en-GB" sz="1600" b="0" i="1" dirty="0" smtClean="0">
                <a:ea typeface="+mn-ea"/>
                <a:cs typeface="+mn-cs"/>
              </a:rPr>
              <a:t>Directive</a:t>
            </a:r>
          </a:p>
          <a:p>
            <a:pPr marL="742950" lvl="2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GB" sz="1600" i="1" dirty="0"/>
              <a:t>Directive Laying Down Technical Specifications for Chemical Analysis and Monitoring of Water </a:t>
            </a:r>
            <a:r>
              <a:rPr lang="en-GB" sz="1600" i="1" dirty="0" smtClean="0"/>
              <a:t>Status (QA/QC Directive)</a:t>
            </a:r>
            <a:endParaRPr lang="en-GB" sz="1600" b="0" i="1" dirty="0">
              <a:ea typeface="+mn-ea"/>
              <a:cs typeface="+mn-cs"/>
            </a:endParaRPr>
          </a:p>
          <a:p>
            <a:pPr>
              <a:lnSpc>
                <a:spcPct val="150000"/>
              </a:lnSpc>
              <a:buClrTx/>
            </a:pPr>
            <a:r>
              <a:rPr lang="en-GB" sz="2000" b="1"/>
              <a:t>Floods </a:t>
            </a:r>
            <a:r>
              <a:rPr lang="en-GB" sz="2000" b="1" smtClean="0"/>
              <a:t>Directive </a:t>
            </a:r>
            <a:r>
              <a:rPr lang="en-GB" sz="2000" b="1" dirty="0"/>
              <a:t>(2019</a:t>
            </a:r>
            <a:r>
              <a:rPr lang="en-GB" sz="2000" b="1" dirty="0" smtClean="0"/>
              <a:t>)</a:t>
            </a:r>
          </a:p>
          <a:p>
            <a:pPr>
              <a:lnSpc>
                <a:spcPct val="150000"/>
              </a:lnSpc>
              <a:buClrTx/>
            </a:pPr>
            <a:r>
              <a:rPr lang="fr-BE" sz="2000" b="1" dirty="0" err="1" smtClean="0"/>
              <a:t>Bathing</a:t>
            </a:r>
            <a:r>
              <a:rPr lang="fr-BE" sz="2000" b="1" dirty="0" smtClean="0"/>
              <a:t> Water Directive (2020)</a:t>
            </a:r>
            <a:endParaRPr lang="en-GB" sz="2000" b="1" dirty="0"/>
          </a:p>
          <a:p>
            <a:pPr lvl="1">
              <a:lnSpc>
                <a:spcPct val="150000"/>
              </a:lnSpc>
            </a:pPr>
            <a:endParaRPr lang="en-GB" dirty="0"/>
          </a:p>
          <a:p>
            <a:pPr lvl="1">
              <a:lnSpc>
                <a:spcPct val="150000"/>
              </a:lnSpc>
            </a:pPr>
            <a:endParaRPr lang="en-GB" b="1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9A52E3-150D-4B94-9F15-C0A729579A55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253960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395536" y="1039813"/>
            <a:ext cx="8229600" cy="936625"/>
          </a:xfrm>
        </p:spPr>
        <p:txBody>
          <a:bodyPr/>
          <a:lstStyle/>
          <a:p>
            <a:r>
              <a:rPr lang="en-GB" altLang="en-US" kern="1200" dirty="0" smtClean="0">
                <a:solidFill>
                  <a:srgbClr val="FFC000"/>
                </a:solidFill>
                <a:latin typeface="Verdana" pitchFamily="34" charset="0"/>
                <a:ea typeface="Microsoft YaHei" pitchFamily="34" charset="-122"/>
                <a:cs typeface="+mn-cs"/>
              </a:rPr>
              <a:t/>
            </a:r>
            <a:br>
              <a:rPr lang="en-GB" altLang="en-US" kern="1200" dirty="0" smtClean="0">
                <a:solidFill>
                  <a:srgbClr val="FFC000"/>
                </a:solidFill>
                <a:latin typeface="Verdana" pitchFamily="34" charset="0"/>
                <a:ea typeface="Microsoft YaHei" pitchFamily="34" charset="-122"/>
                <a:cs typeface="+mn-cs"/>
              </a:rPr>
            </a:br>
            <a:r>
              <a:rPr lang="en-GB" altLang="en-US" kern="1200" dirty="0" smtClean="0">
                <a:solidFill>
                  <a:srgbClr val="FFC000"/>
                </a:solidFill>
                <a:latin typeface="Verdana" pitchFamily="34" charset="0"/>
                <a:ea typeface="Microsoft YaHei" pitchFamily="34" charset="-122"/>
                <a:cs typeface="+mn-cs"/>
              </a:rPr>
              <a:t>Preparation </a:t>
            </a:r>
            <a:r>
              <a:rPr lang="en-GB" altLang="en-US" kern="1200" dirty="0">
                <a:solidFill>
                  <a:srgbClr val="FFC000"/>
                </a:solidFill>
                <a:latin typeface="Verdana" pitchFamily="34" charset="0"/>
                <a:ea typeface="Microsoft YaHei" pitchFamily="34" charset="-122"/>
                <a:cs typeface="+mn-cs"/>
              </a:rPr>
              <a:t>for the </a:t>
            </a:r>
            <a:r>
              <a:rPr lang="en-GB" altLang="en-US" kern="1200" dirty="0" smtClean="0">
                <a:solidFill>
                  <a:srgbClr val="FFC000"/>
                </a:solidFill>
                <a:latin typeface="Verdana" pitchFamily="34" charset="0"/>
                <a:ea typeface="Microsoft YaHei" pitchFamily="34" charset="-122"/>
                <a:cs typeface="+mn-cs"/>
              </a:rPr>
              <a:t>WFD evaluation</a:t>
            </a:r>
            <a:endParaRPr lang="en-GB" altLang="en-US" kern="1200" dirty="0">
              <a:solidFill>
                <a:srgbClr val="FFC000"/>
              </a:solidFill>
              <a:latin typeface="Verdana" pitchFamily="34" charset="0"/>
              <a:ea typeface="Microsoft YaHei" pitchFamily="34" charset="-122"/>
              <a:cs typeface="+mn-cs"/>
            </a:endParaRP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827584" y="1976438"/>
            <a:ext cx="8208912" cy="4620913"/>
          </a:xfrm>
        </p:spPr>
        <p:txBody>
          <a:bodyPr/>
          <a:lstStyle/>
          <a:p>
            <a:pPr marL="0" indent="0">
              <a:buClrTx/>
              <a:buNone/>
            </a:pPr>
            <a:endParaRPr lang="en-GB" altLang="en-US" b="1" dirty="0" smtClean="0"/>
          </a:p>
          <a:p>
            <a:pPr marL="0" indent="0">
              <a:buClrTx/>
              <a:buNone/>
            </a:pPr>
            <a:endParaRPr lang="en-GB" altLang="en-US" b="1" dirty="0" smtClean="0"/>
          </a:p>
          <a:p>
            <a:pPr marL="0" indent="0">
              <a:buClrTx/>
              <a:buNone/>
            </a:pPr>
            <a:r>
              <a:rPr lang="en-GB" altLang="en-US" b="1" dirty="0" smtClean="0"/>
              <a:t>Deliverables </a:t>
            </a:r>
            <a:r>
              <a:rPr lang="en-GB" altLang="en-US" b="1" dirty="0"/>
              <a:t>/ process</a:t>
            </a:r>
          </a:p>
          <a:p>
            <a:pPr>
              <a:buClrTx/>
              <a:buFont typeface="Wingdings" panose="05000000000000000000" pitchFamily="2" charset="2"/>
              <a:buChar char="ü"/>
            </a:pPr>
            <a:r>
              <a:rPr lang="en-GB" altLang="en-US" dirty="0"/>
              <a:t>WFD/FD Implementation </a:t>
            </a:r>
            <a:r>
              <a:rPr lang="en-GB" altLang="en-US" dirty="0" smtClean="0"/>
              <a:t>Report (2018</a:t>
            </a:r>
            <a:r>
              <a:rPr lang="en-GB" altLang="en-US" dirty="0"/>
              <a:t>)</a:t>
            </a:r>
          </a:p>
          <a:p>
            <a:pPr>
              <a:buClrTx/>
              <a:buFont typeface="Wingdings" panose="05000000000000000000" pitchFamily="2" charset="2"/>
              <a:buChar char="ü"/>
            </a:pPr>
            <a:r>
              <a:rPr lang="en-GB" altLang="en-US" dirty="0"/>
              <a:t>Public consultation (2018)</a:t>
            </a:r>
          </a:p>
          <a:p>
            <a:pPr>
              <a:buClrTx/>
              <a:buFont typeface="Wingdings" panose="05000000000000000000" pitchFamily="2" charset="2"/>
              <a:buChar char="ü"/>
            </a:pPr>
            <a:r>
              <a:rPr lang="en-GB" altLang="en-US" dirty="0"/>
              <a:t>Evaluation report (2019)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9A52E3-150D-4B94-9F15-C0A729579A55}" type="slidenum">
              <a:rPr lang="en-GB" altLang="en-US" smtClean="0"/>
              <a:pPr>
                <a:defRPr/>
              </a:pPr>
              <a:t>11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94933541"/>
      </p:ext>
    </p:extLst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6071138" y="2723971"/>
            <a:ext cx="0" cy="24062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/>
          <p:nvPr/>
        </p:nvCxnSpPr>
        <p:spPr>
          <a:xfrm>
            <a:off x="2019014" y="2708920"/>
            <a:ext cx="0" cy="24062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/>
          <p:nvPr/>
        </p:nvCxnSpPr>
        <p:spPr>
          <a:xfrm>
            <a:off x="4044263" y="2708920"/>
            <a:ext cx="0" cy="24062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>
            <a:off x="8094803" y="2708920"/>
            <a:ext cx="0" cy="24062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 algn="ctr"/>
            <a:r>
              <a:rPr lang="en-GB" kern="1200" dirty="0">
                <a:solidFill>
                  <a:srgbClr val="FFC000"/>
                </a:solidFill>
                <a:latin typeface="Verdana" pitchFamily="34" charset="0"/>
                <a:ea typeface="Microsoft YaHei" pitchFamily="34" charset="-122"/>
                <a:cs typeface="+mn-cs"/>
              </a:rPr>
              <a:t>Estimated </a:t>
            </a:r>
            <a:r>
              <a:rPr lang="en-GB" kern="1200" dirty="0" smtClean="0">
                <a:solidFill>
                  <a:srgbClr val="FFC000"/>
                </a:solidFill>
                <a:latin typeface="Verdana" pitchFamily="34" charset="0"/>
                <a:ea typeface="Microsoft YaHei" pitchFamily="34" charset="-122"/>
                <a:cs typeface="+mn-cs"/>
              </a:rPr>
              <a:t>timetable</a:t>
            </a:r>
            <a:endParaRPr lang="es-ES" kern="1200" dirty="0">
              <a:solidFill>
                <a:srgbClr val="FFC000"/>
              </a:solidFill>
              <a:latin typeface="Verdana" pitchFamily="34" charset="0"/>
              <a:ea typeface="Microsoft YaHei" pitchFamily="34" charset="-122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83711" y="3113736"/>
            <a:ext cx="428322" cy="2077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750" b="0" kern="0" dirty="0">
                <a:solidFill>
                  <a:sysClr val="windowText" lastClr="000000"/>
                </a:solidFill>
              </a:rPr>
              <a:t>2009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719971" y="3113736"/>
            <a:ext cx="428322" cy="2077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750" b="0" kern="0" dirty="0">
                <a:solidFill>
                  <a:sysClr val="windowText" lastClr="000000"/>
                </a:solidFill>
              </a:rPr>
              <a:t>2015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734230" y="3113736"/>
            <a:ext cx="428322" cy="2077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750" b="0" kern="0" dirty="0">
                <a:solidFill>
                  <a:sysClr val="windowText" lastClr="000000"/>
                </a:solidFill>
              </a:rPr>
              <a:t>2021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759500" y="3113736"/>
            <a:ext cx="428322" cy="2077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750" b="0" kern="0" dirty="0">
                <a:solidFill>
                  <a:sysClr val="windowText" lastClr="000000"/>
                </a:solidFill>
              </a:rPr>
              <a:t>2027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24348" y="2960857"/>
            <a:ext cx="56618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050" b="0" kern="0" dirty="0">
                <a:solidFill>
                  <a:sysClr val="windowText" lastClr="000000"/>
                </a:solidFill>
              </a:rPr>
              <a:t>RBMP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807475" y="2911209"/>
            <a:ext cx="564578" cy="2077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750" kern="0" dirty="0">
                <a:solidFill>
                  <a:sysClr val="windowText" lastClr="000000"/>
                </a:solidFill>
              </a:rPr>
              <a:t>RBMP1</a:t>
            </a:r>
          </a:p>
        </p:txBody>
      </p:sp>
      <p:sp>
        <p:nvSpPr>
          <p:cNvPr id="11" name="Isosceles Triangle 10"/>
          <p:cNvSpPr/>
          <p:nvPr/>
        </p:nvSpPr>
        <p:spPr>
          <a:xfrm flipV="1">
            <a:off x="1985259" y="3095875"/>
            <a:ext cx="67509" cy="6750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GB" sz="1350" b="0" kern="0">
              <a:solidFill>
                <a:sysClr val="windowText" lastClr="0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32724" y="2911270"/>
            <a:ext cx="564578" cy="2077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750" kern="0" dirty="0">
                <a:solidFill>
                  <a:sysClr val="windowText" lastClr="000000"/>
                </a:solidFill>
              </a:rPr>
              <a:t>RBMP2</a:t>
            </a:r>
          </a:p>
        </p:txBody>
      </p:sp>
      <p:sp>
        <p:nvSpPr>
          <p:cNvPr id="13" name="Isosceles Triangle 12"/>
          <p:cNvSpPr/>
          <p:nvPr/>
        </p:nvSpPr>
        <p:spPr>
          <a:xfrm flipV="1">
            <a:off x="4010508" y="3095936"/>
            <a:ext cx="67509" cy="6750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GB" sz="1350" b="0" kern="0">
              <a:solidFill>
                <a:sysClr val="windowText" lastClr="0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857994" y="2911270"/>
            <a:ext cx="564578" cy="2077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750" kern="0" dirty="0">
                <a:solidFill>
                  <a:sysClr val="windowText" lastClr="000000"/>
                </a:solidFill>
              </a:rPr>
              <a:t>RBMP3</a:t>
            </a:r>
          </a:p>
        </p:txBody>
      </p:sp>
      <p:sp>
        <p:nvSpPr>
          <p:cNvPr id="15" name="Isosceles Triangle 14"/>
          <p:cNvSpPr/>
          <p:nvPr/>
        </p:nvSpPr>
        <p:spPr>
          <a:xfrm flipV="1">
            <a:off x="6035778" y="3095936"/>
            <a:ext cx="67509" cy="6750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GB" sz="1350" b="0" kern="0">
              <a:solidFill>
                <a:sysClr val="windowText" lastClr="00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883264" y="2911209"/>
            <a:ext cx="564578" cy="2077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750" kern="0" dirty="0">
                <a:solidFill>
                  <a:sysClr val="windowText" lastClr="000000"/>
                </a:solidFill>
              </a:rPr>
              <a:t>RBMP4</a:t>
            </a:r>
          </a:p>
        </p:txBody>
      </p:sp>
      <p:sp>
        <p:nvSpPr>
          <p:cNvPr id="17" name="Isosceles Triangle 16"/>
          <p:cNvSpPr/>
          <p:nvPr/>
        </p:nvSpPr>
        <p:spPr>
          <a:xfrm flipV="1">
            <a:off x="8061048" y="3095874"/>
            <a:ext cx="67509" cy="6750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GB" sz="1350" b="0" kern="0">
              <a:solidFill>
                <a:sysClr val="windowText" lastClr="00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432526" y="2818876"/>
            <a:ext cx="325730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350" b="0" kern="0" dirty="0">
                <a:solidFill>
                  <a:sysClr val="windowText" lastClr="000000"/>
                </a:solidFill>
              </a:rPr>
              <a:t>…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52434" y="3603911"/>
            <a:ext cx="103105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050" b="0" kern="0" dirty="0">
                <a:solidFill>
                  <a:sysClr val="windowText" lastClr="000000"/>
                </a:solidFill>
              </a:rPr>
              <a:t>COM reports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529114" y="3438847"/>
            <a:ext cx="898003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750" b="0" kern="0" dirty="0">
                <a:solidFill>
                  <a:sysClr val="windowText" lastClr="000000"/>
                </a:solidFill>
              </a:rPr>
              <a:t>Blueprint 2012</a:t>
            </a:r>
          </a:p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750" b="0" kern="0" dirty="0">
                <a:solidFill>
                  <a:sysClr val="windowText" lastClr="000000"/>
                </a:solidFill>
              </a:rPr>
              <a:t>first RBMP</a:t>
            </a:r>
          </a:p>
        </p:txBody>
      </p:sp>
      <p:sp>
        <p:nvSpPr>
          <p:cNvPr id="21" name="Isosceles Triangle 20"/>
          <p:cNvSpPr/>
          <p:nvPr/>
        </p:nvSpPr>
        <p:spPr>
          <a:xfrm flipV="1">
            <a:off x="2947849" y="3725428"/>
            <a:ext cx="67509" cy="67509"/>
          </a:xfrm>
          <a:prstGeom prst="triangl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GB" sz="1350" b="0" kern="0">
              <a:solidFill>
                <a:sysClr val="windowText" lastClr="000000"/>
              </a:solidFill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1681814" y="3123764"/>
            <a:ext cx="6750879" cy="39620"/>
            <a:chOff x="1055356" y="1219709"/>
            <a:chExt cx="9001172" cy="52826"/>
          </a:xfrm>
        </p:grpSpPr>
        <p:cxnSp>
          <p:nvCxnSpPr>
            <p:cNvPr id="23" name="Straight Connector 22"/>
            <p:cNvCxnSpPr/>
            <p:nvPr/>
          </p:nvCxnSpPr>
          <p:spPr>
            <a:xfrm>
              <a:off x="1055356" y="1268724"/>
              <a:ext cx="9001172" cy="3811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1055356" y="1221662"/>
              <a:ext cx="0" cy="4705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1505388" y="1221662"/>
              <a:ext cx="0" cy="4705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2405508" y="1221662"/>
              <a:ext cx="0" cy="4705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1955448" y="1221662"/>
              <a:ext cx="0" cy="4705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2855568" y="1221662"/>
              <a:ext cx="0" cy="4705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3305628" y="1221662"/>
              <a:ext cx="0" cy="4705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3755688" y="1221662"/>
              <a:ext cx="0" cy="4705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4205748" y="1221662"/>
              <a:ext cx="0" cy="4705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5105868" y="1224361"/>
              <a:ext cx="0" cy="4705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5555928" y="1219709"/>
              <a:ext cx="0" cy="4705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6005988" y="1224361"/>
              <a:ext cx="0" cy="4705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6456048" y="1224361"/>
              <a:ext cx="0" cy="4705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7356168" y="1224471"/>
              <a:ext cx="0" cy="4705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>
              <a:off x="8706348" y="1221662"/>
              <a:ext cx="0" cy="4705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9156408" y="1221674"/>
              <a:ext cx="0" cy="4705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>
              <a:off x="9606468" y="1224471"/>
              <a:ext cx="0" cy="4705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10056528" y="1224471"/>
              <a:ext cx="0" cy="4705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>
              <a:off x="4655808" y="1221662"/>
              <a:ext cx="0" cy="4705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>
              <a:off x="6906108" y="1225485"/>
              <a:ext cx="0" cy="4705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>
              <a:off x="7806228" y="1221662"/>
              <a:ext cx="0" cy="4705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8256288" y="1221662"/>
              <a:ext cx="0" cy="4705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Group 44"/>
          <p:cNvGrpSpPr/>
          <p:nvPr/>
        </p:nvGrpSpPr>
        <p:grpSpPr>
          <a:xfrm>
            <a:off x="1681814" y="3766819"/>
            <a:ext cx="6750879" cy="39620"/>
            <a:chOff x="1055356" y="1219709"/>
            <a:chExt cx="9001172" cy="52826"/>
          </a:xfrm>
        </p:grpSpPr>
        <p:cxnSp>
          <p:nvCxnSpPr>
            <p:cNvPr id="46" name="Straight Connector 45"/>
            <p:cNvCxnSpPr/>
            <p:nvPr/>
          </p:nvCxnSpPr>
          <p:spPr>
            <a:xfrm>
              <a:off x="1055356" y="1268724"/>
              <a:ext cx="9001172" cy="3811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>
              <a:off x="1055356" y="1221662"/>
              <a:ext cx="0" cy="4705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>
              <a:off x="1505388" y="1221662"/>
              <a:ext cx="0" cy="4705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>
              <a:off x="2405508" y="1221662"/>
              <a:ext cx="0" cy="4705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>
              <a:off x="1955448" y="1221662"/>
              <a:ext cx="0" cy="4705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>
              <a:off x="2855568" y="1221662"/>
              <a:ext cx="0" cy="4705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>
              <a:off x="3305628" y="1221662"/>
              <a:ext cx="0" cy="4705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>
              <a:off x="3755688" y="1221662"/>
              <a:ext cx="0" cy="4705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>
              <a:off x="4205748" y="1221662"/>
              <a:ext cx="0" cy="4705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>
              <a:off x="5105868" y="1224361"/>
              <a:ext cx="0" cy="4705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>
              <a:off x="5555928" y="1219709"/>
              <a:ext cx="0" cy="4705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>
              <a:off x="6005988" y="1224361"/>
              <a:ext cx="0" cy="4705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>
              <a:off x="6456048" y="1224361"/>
              <a:ext cx="0" cy="4705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>
              <a:off x="7356168" y="1224471"/>
              <a:ext cx="0" cy="4705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>
              <a:off x="8706348" y="1221662"/>
              <a:ext cx="0" cy="4705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>
              <a:off x="9156408" y="1221674"/>
              <a:ext cx="0" cy="4705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>
              <a:off x="9606468" y="1224471"/>
              <a:ext cx="0" cy="4705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>
              <a:off x="10056528" y="1224471"/>
              <a:ext cx="0" cy="4705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>
              <a:off x="4655808" y="1221662"/>
              <a:ext cx="0" cy="4705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>
              <a:off x="6906108" y="1225485"/>
              <a:ext cx="0" cy="4705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>
              <a:off x="7806228" y="1221662"/>
              <a:ext cx="0" cy="4705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>
              <a:off x="8256288" y="1221662"/>
              <a:ext cx="0" cy="4705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" name="Group 67"/>
          <p:cNvGrpSpPr/>
          <p:nvPr/>
        </p:nvGrpSpPr>
        <p:grpSpPr>
          <a:xfrm>
            <a:off x="1681814" y="4420030"/>
            <a:ext cx="6750879" cy="39620"/>
            <a:chOff x="1055356" y="1219709"/>
            <a:chExt cx="9001172" cy="52826"/>
          </a:xfrm>
        </p:grpSpPr>
        <p:cxnSp>
          <p:nvCxnSpPr>
            <p:cNvPr id="69" name="Straight Connector 68"/>
            <p:cNvCxnSpPr/>
            <p:nvPr/>
          </p:nvCxnSpPr>
          <p:spPr>
            <a:xfrm>
              <a:off x="1055356" y="1268724"/>
              <a:ext cx="9001172" cy="3811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>
              <a:off x="1055356" y="1221662"/>
              <a:ext cx="0" cy="4705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>
              <a:off x="1505388" y="1221662"/>
              <a:ext cx="0" cy="4705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>
              <a:off x="2405508" y="1221662"/>
              <a:ext cx="0" cy="4705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>
              <a:off x="1955448" y="1221662"/>
              <a:ext cx="0" cy="4705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>
              <a:off x="2855568" y="1221662"/>
              <a:ext cx="0" cy="4705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>
              <a:off x="3305628" y="1221662"/>
              <a:ext cx="0" cy="4705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>
              <a:off x="3755688" y="1221662"/>
              <a:ext cx="0" cy="4705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>
              <a:off x="4205748" y="1221662"/>
              <a:ext cx="0" cy="4705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>
              <a:off x="5105868" y="1224361"/>
              <a:ext cx="0" cy="4705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>
              <a:off x="5555928" y="1219709"/>
              <a:ext cx="0" cy="4705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>
              <a:off x="6005988" y="1224361"/>
              <a:ext cx="0" cy="4705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>
              <a:off x="6456048" y="1224361"/>
              <a:ext cx="0" cy="4705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>
              <a:off x="7356168" y="1224471"/>
              <a:ext cx="0" cy="4705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>
              <a:off x="8706348" y="1221662"/>
              <a:ext cx="0" cy="4705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>
              <a:off x="9156408" y="1221674"/>
              <a:ext cx="0" cy="4705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>
              <a:off x="9606468" y="1224471"/>
              <a:ext cx="0" cy="4705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>
              <a:off x="10056528" y="1224471"/>
              <a:ext cx="0" cy="4705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>
              <a:off x="4655808" y="1221662"/>
              <a:ext cx="0" cy="4705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>
              <a:off x="6906108" y="1225485"/>
              <a:ext cx="0" cy="4705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>
              <a:off x="7806228" y="1221662"/>
              <a:ext cx="0" cy="4705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>
              <a:off x="8256288" y="1221662"/>
              <a:ext cx="0" cy="4705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1" name="TextBox 90"/>
          <p:cNvSpPr txBox="1"/>
          <p:nvPr/>
        </p:nvSpPr>
        <p:spPr>
          <a:xfrm>
            <a:off x="3326003" y="3438847"/>
            <a:ext cx="82747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750" b="0" kern="0" dirty="0">
                <a:solidFill>
                  <a:sysClr val="windowText" lastClr="000000"/>
                </a:solidFill>
              </a:rPr>
              <a:t>March 2015</a:t>
            </a:r>
          </a:p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750" b="0" kern="0" dirty="0">
                <a:solidFill>
                  <a:sysClr val="windowText" lastClr="000000"/>
                </a:solidFill>
              </a:rPr>
              <a:t>full first cycle</a:t>
            </a:r>
          </a:p>
        </p:txBody>
      </p:sp>
      <p:sp>
        <p:nvSpPr>
          <p:cNvPr id="92" name="Isosceles Triangle 91"/>
          <p:cNvSpPr/>
          <p:nvPr/>
        </p:nvSpPr>
        <p:spPr>
          <a:xfrm flipV="1">
            <a:off x="3721784" y="3731633"/>
            <a:ext cx="67509" cy="67509"/>
          </a:xfrm>
          <a:prstGeom prst="triangl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GB" sz="1350" b="0" kern="0">
              <a:solidFill>
                <a:sysClr val="windowText" lastClr="000000"/>
              </a:solidFill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4288326" y="3443151"/>
            <a:ext cx="825868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750" b="0" kern="0" dirty="0" smtClean="0">
                <a:solidFill>
                  <a:sysClr val="windowText" lastClr="000000"/>
                </a:solidFill>
              </a:rPr>
              <a:t>Early 2018</a:t>
            </a:r>
            <a:endParaRPr lang="en-GB" sz="750" b="0" kern="0" dirty="0">
              <a:solidFill>
                <a:sysClr val="windowText" lastClr="000000"/>
              </a:solidFill>
            </a:endParaRPr>
          </a:p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750" b="0" kern="0" dirty="0">
                <a:solidFill>
                  <a:sysClr val="windowText" lastClr="000000"/>
                </a:solidFill>
              </a:rPr>
              <a:t>second RBMP</a:t>
            </a:r>
          </a:p>
        </p:txBody>
      </p:sp>
      <p:sp>
        <p:nvSpPr>
          <p:cNvPr id="94" name="Isosceles Triangle 93"/>
          <p:cNvSpPr/>
          <p:nvPr/>
        </p:nvSpPr>
        <p:spPr>
          <a:xfrm flipV="1">
            <a:off x="4683305" y="3725990"/>
            <a:ext cx="67509" cy="67509"/>
          </a:xfrm>
          <a:prstGeom prst="triangl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GB" sz="1350" b="0" kern="0">
              <a:solidFill>
                <a:sysClr val="windowText" lastClr="000000"/>
              </a:solidFill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202979" y="4230431"/>
            <a:ext cx="138050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1050" b="0" kern="0" dirty="0">
                <a:solidFill>
                  <a:sysClr val="windowText" lastClr="000000"/>
                </a:solidFill>
              </a:rPr>
              <a:t>2019 WFD review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2697614" y="2795793"/>
            <a:ext cx="686406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750" b="0" kern="0" dirty="0">
                <a:solidFill>
                  <a:schemeClr val="bg1">
                    <a:lumMod val="65000"/>
                  </a:schemeClr>
                </a:solidFill>
              </a:rPr>
              <a:t>Reporting </a:t>
            </a:r>
          </a:p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750" b="0" kern="0" dirty="0">
                <a:solidFill>
                  <a:schemeClr val="bg1">
                    <a:lumMod val="65000"/>
                  </a:schemeClr>
                </a:solidFill>
              </a:rPr>
              <a:t>measures</a:t>
            </a:r>
          </a:p>
        </p:txBody>
      </p:sp>
      <p:sp>
        <p:nvSpPr>
          <p:cNvPr id="97" name="Isosceles Triangle 96"/>
          <p:cNvSpPr/>
          <p:nvPr/>
        </p:nvSpPr>
        <p:spPr>
          <a:xfrm flipV="1">
            <a:off x="3007063" y="3078014"/>
            <a:ext cx="67509" cy="67509"/>
          </a:xfrm>
          <a:prstGeom prst="triangle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GB" sz="1350" b="0" kern="0">
              <a:solidFill>
                <a:sysClr val="windowText" lastClr="000000"/>
              </a:solidFill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4713873" y="2809386"/>
            <a:ext cx="686406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750" b="0" kern="0" dirty="0">
                <a:solidFill>
                  <a:schemeClr val="bg1">
                    <a:lumMod val="65000"/>
                  </a:schemeClr>
                </a:solidFill>
              </a:rPr>
              <a:t>Reporting </a:t>
            </a:r>
          </a:p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750" b="0" kern="0" dirty="0">
                <a:solidFill>
                  <a:schemeClr val="bg1">
                    <a:lumMod val="65000"/>
                  </a:schemeClr>
                </a:solidFill>
              </a:rPr>
              <a:t>measures</a:t>
            </a:r>
          </a:p>
        </p:txBody>
      </p:sp>
      <p:sp>
        <p:nvSpPr>
          <p:cNvPr id="99" name="Isosceles Triangle 98"/>
          <p:cNvSpPr/>
          <p:nvPr/>
        </p:nvSpPr>
        <p:spPr>
          <a:xfrm flipV="1">
            <a:off x="5023322" y="3091607"/>
            <a:ext cx="67509" cy="67509"/>
          </a:xfrm>
          <a:prstGeom prst="triangle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GB" sz="1350" b="0" kern="0">
              <a:solidFill>
                <a:sysClr val="windowText" lastClr="000000"/>
              </a:solidFill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6739143" y="2809386"/>
            <a:ext cx="686406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750" b="0" kern="0" dirty="0">
                <a:solidFill>
                  <a:schemeClr val="bg1">
                    <a:lumMod val="65000"/>
                  </a:schemeClr>
                </a:solidFill>
              </a:rPr>
              <a:t>Reporting </a:t>
            </a:r>
          </a:p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750" b="0" kern="0" dirty="0">
                <a:solidFill>
                  <a:schemeClr val="bg1">
                    <a:lumMod val="65000"/>
                  </a:schemeClr>
                </a:solidFill>
              </a:rPr>
              <a:t>measures</a:t>
            </a:r>
          </a:p>
        </p:txBody>
      </p:sp>
      <p:sp>
        <p:nvSpPr>
          <p:cNvPr id="101" name="Isosceles Triangle 100"/>
          <p:cNvSpPr/>
          <p:nvPr/>
        </p:nvSpPr>
        <p:spPr>
          <a:xfrm flipV="1">
            <a:off x="7048592" y="3091607"/>
            <a:ext cx="67509" cy="67509"/>
          </a:xfrm>
          <a:prstGeom prst="triangle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GB" sz="1350" b="0" kern="0">
              <a:solidFill>
                <a:sysClr val="windowText" lastClr="000000"/>
              </a:solidFill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4892173" y="3847756"/>
            <a:ext cx="688009" cy="4385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750" b="0" kern="0" dirty="0" smtClean="0">
                <a:solidFill>
                  <a:sysClr val="windowText" lastClr="000000"/>
                </a:solidFill>
              </a:rPr>
              <a:t>2019</a:t>
            </a:r>
            <a:endParaRPr lang="en-GB" sz="750" b="0" kern="0" dirty="0">
              <a:solidFill>
                <a:sysClr val="windowText" lastClr="000000"/>
              </a:solidFill>
            </a:endParaRPr>
          </a:p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750" b="0" kern="0" dirty="0">
                <a:solidFill>
                  <a:sysClr val="windowText" lastClr="000000"/>
                </a:solidFill>
              </a:rPr>
              <a:t>Evaluation</a:t>
            </a:r>
          </a:p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750" b="0" kern="0" dirty="0">
                <a:solidFill>
                  <a:sysClr val="windowText" lastClr="000000"/>
                </a:solidFill>
              </a:rPr>
              <a:t>Report </a:t>
            </a:r>
          </a:p>
        </p:txBody>
      </p:sp>
      <p:sp>
        <p:nvSpPr>
          <p:cNvPr id="103" name="Isosceles Triangle 102"/>
          <p:cNvSpPr/>
          <p:nvPr/>
        </p:nvSpPr>
        <p:spPr>
          <a:xfrm flipV="1">
            <a:off x="5190917" y="4386150"/>
            <a:ext cx="67509" cy="67509"/>
          </a:xfrm>
          <a:prstGeom prst="triangl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GB" sz="1350" b="0" kern="0">
              <a:solidFill>
                <a:sysClr val="windowText" lastClr="000000"/>
              </a:solidFill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4607034" y="4479066"/>
            <a:ext cx="688009" cy="2077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750" b="0" kern="0" dirty="0">
                <a:solidFill>
                  <a:sysClr val="windowText" lastClr="000000"/>
                </a:solidFill>
              </a:rPr>
              <a:t>Evaluation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4305960" y="4967601"/>
            <a:ext cx="841897" cy="4385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750" b="0" kern="0" dirty="0" smtClean="0">
                <a:solidFill>
                  <a:sysClr val="windowText" lastClr="000000"/>
                </a:solidFill>
              </a:rPr>
              <a:t>Autumn 2018</a:t>
            </a:r>
            <a:endParaRPr lang="en-GB" sz="750" b="0" kern="0" dirty="0">
              <a:solidFill>
                <a:sysClr val="windowText" lastClr="000000"/>
              </a:solidFill>
            </a:endParaRPr>
          </a:p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750" b="0" kern="0" dirty="0">
                <a:solidFill>
                  <a:sysClr val="windowText" lastClr="000000"/>
                </a:solidFill>
              </a:rPr>
              <a:t>Water </a:t>
            </a:r>
          </a:p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750" b="0" kern="0" dirty="0">
                <a:solidFill>
                  <a:sysClr val="windowText" lastClr="000000"/>
                </a:solidFill>
              </a:rPr>
              <a:t>Conference</a:t>
            </a:r>
          </a:p>
        </p:txBody>
      </p:sp>
      <p:sp>
        <p:nvSpPr>
          <p:cNvPr id="107" name="Right Bracket 106"/>
          <p:cNvSpPr/>
          <p:nvPr/>
        </p:nvSpPr>
        <p:spPr>
          <a:xfrm rot="5400000">
            <a:off x="4933932" y="4204805"/>
            <a:ext cx="45719" cy="558772"/>
          </a:xfrm>
          <a:prstGeom prst="rightBracket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GB" sz="1350" b="0" kern="0">
              <a:solidFill>
                <a:sysClr val="windowText" lastClr="000000"/>
              </a:solidFill>
            </a:endParaRPr>
          </a:p>
        </p:txBody>
      </p:sp>
      <p:sp>
        <p:nvSpPr>
          <p:cNvPr id="112" name="Isosceles Triangle 111"/>
          <p:cNvSpPr/>
          <p:nvPr/>
        </p:nvSpPr>
        <p:spPr>
          <a:xfrm rot="10800000" flipV="1">
            <a:off x="5295119" y="4482713"/>
            <a:ext cx="107458" cy="175260"/>
          </a:xfrm>
          <a:prstGeom prst="triangl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GB" sz="1350" b="0" kern="0">
              <a:solidFill>
                <a:sysClr val="windowText" lastClr="000000"/>
              </a:solidFill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5090831" y="4759719"/>
            <a:ext cx="9787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750" b="0" kern="0" dirty="0">
                <a:solidFill>
                  <a:sysClr val="windowText" lastClr="000000"/>
                </a:solidFill>
              </a:rPr>
              <a:t>4Q 2019</a:t>
            </a:r>
          </a:p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GB" sz="750" b="0" kern="0" dirty="0" smtClean="0">
              <a:solidFill>
                <a:sysClr val="windowText" lastClr="000000"/>
              </a:solidFill>
            </a:endParaRPr>
          </a:p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GB" sz="750" b="0" kern="0" dirty="0" smtClean="0">
                <a:solidFill>
                  <a:sysClr val="windowText" lastClr="000000"/>
                </a:solidFill>
              </a:rPr>
              <a:t>New COM takes </a:t>
            </a:r>
            <a:r>
              <a:rPr lang="en-GB" sz="750" b="0" kern="0" dirty="0">
                <a:solidFill>
                  <a:sysClr val="windowText" lastClr="000000"/>
                </a:solidFill>
              </a:rPr>
              <a:t>office</a:t>
            </a:r>
          </a:p>
        </p:txBody>
      </p:sp>
      <p:cxnSp>
        <p:nvCxnSpPr>
          <p:cNvPr id="123" name="Straight Connector 122"/>
          <p:cNvCxnSpPr>
            <a:endCxn id="112" idx="3"/>
          </p:cNvCxnSpPr>
          <p:nvPr/>
        </p:nvCxnSpPr>
        <p:spPr>
          <a:xfrm flipH="1" flipV="1">
            <a:off x="5348848" y="4657973"/>
            <a:ext cx="115667" cy="144269"/>
          </a:xfrm>
          <a:prstGeom prst="line">
            <a:avLst/>
          </a:prstGeom>
          <a:ln w="952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9A52E3-150D-4B94-9F15-C0A729579A55}" type="slidenum">
              <a:rPr lang="en-GB" altLang="en-US" smtClean="0"/>
              <a:pPr>
                <a:defRPr/>
              </a:pPr>
              <a:t>12</a:t>
            </a:fld>
            <a:endParaRPr lang="en-GB" altLang="en-US"/>
          </a:p>
        </p:txBody>
      </p:sp>
      <p:sp>
        <p:nvSpPr>
          <p:cNvPr id="124" name="TextBox 123"/>
          <p:cNvSpPr txBox="1"/>
          <p:nvPr/>
        </p:nvSpPr>
        <p:spPr>
          <a:xfrm>
            <a:off x="467544" y="5877272"/>
            <a:ext cx="78021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>
                <a:solidFill>
                  <a:srgbClr val="0F5494"/>
                </a:solidFill>
              </a:rPr>
              <a:t>This timetable is tentative and has not yet been formally validated by the European Commission</a:t>
            </a:r>
          </a:p>
        </p:txBody>
      </p:sp>
      <p:cxnSp>
        <p:nvCxnSpPr>
          <p:cNvPr id="128" name="Straight Connector 127"/>
          <p:cNvCxnSpPr/>
          <p:nvPr/>
        </p:nvCxnSpPr>
        <p:spPr>
          <a:xfrm flipV="1">
            <a:off x="4857350" y="4765009"/>
            <a:ext cx="107042" cy="219300"/>
          </a:xfrm>
          <a:prstGeom prst="line">
            <a:avLst/>
          </a:prstGeom>
          <a:ln w="952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Isosceles Triangle 134"/>
          <p:cNvSpPr/>
          <p:nvPr/>
        </p:nvSpPr>
        <p:spPr>
          <a:xfrm rot="10800000" flipV="1">
            <a:off x="4910872" y="4667893"/>
            <a:ext cx="112450" cy="144268"/>
          </a:xfrm>
          <a:prstGeom prst="triangl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eaLnBrk="1" fontAlgn="auto" hangingPunct="1">
              <a:spcBef>
                <a:spcPts val="0"/>
              </a:spcBef>
              <a:spcAft>
                <a:spcPts val="0"/>
              </a:spcAft>
            </a:pPr>
            <a:endParaRPr lang="en-GB" sz="1350" b="0" kern="0">
              <a:solidFill>
                <a:sysClr val="windowText" lastClr="000000"/>
              </a:solidFill>
            </a:endParaRPr>
          </a:p>
        </p:txBody>
      </p:sp>
      <p:cxnSp>
        <p:nvCxnSpPr>
          <p:cNvPr id="139" name="Straight Connector 138"/>
          <p:cNvCxnSpPr>
            <a:stCxn id="103" idx="3"/>
            <a:endCxn id="102" idx="2"/>
          </p:cNvCxnSpPr>
          <p:nvPr/>
        </p:nvCxnSpPr>
        <p:spPr>
          <a:xfrm flipV="1">
            <a:off x="5224672" y="4286338"/>
            <a:ext cx="11506" cy="99812"/>
          </a:xfrm>
          <a:prstGeom prst="line">
            <a:avLst/>
          </a:prstGeom>
          <a:ln w="952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76989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1124745"/>
            <a:ext cx="8229600" cy="648072"/>
          </a:xfrm>
        </p:spPr>
        <p:txBody>
          <a:bodyPr/>
          <a:lstStyle/>
          <a:p>
            <a:r>
              <a:rPr lang="en-GB" kern="1200" dirty="0" smtClean="0">
                <a:solidFill>
                  <a:srgbClr val="FFC000"/>
                </a:solidFill>
                <a:latin typeface="Verdana" pitchFamily="34" charset="0"/>
                <a:ea typeface="Microsoft YaHei" pitchFamily="34" charset="-122"/>
                <a:cs typeface="+mn-cs"/>
              </a:rPr>
              <a:t>Next reporting</a:t>
            </a:r>
            <a:endParaRPr lang="en-GB" kern="1200" dirty="0">
              <a:solidFill>
                <a:srgbClr val="FFC000"/>
              </a:solidFill>
              <a:latin typeface="Verdana" pitchFamily="34" charset="0"/>
              <a:ea typeface="Microsoft YaHei" pitchFamily="34" charset="-122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608511"/>
          </a:xfrm>
        </p:spPr>
        <p:txBody>
          <a:bodyPr/>
          <a:lstStyle/>
          <a:p>
            <a:pPr>
              <a:buClrTx/>
              <a:buFont typeface="Wingdings" panose="05000000000000000000" pitchFamily="2" charset="2"/>
              <a:buChar char="ü"/>
            </a:pPr>
            <a:r>
              <a:rPr lang="en-GB" sz="1800" dirty="0" smtClean="0"/>
              <a:t>Intermediate reporting on implementation of the WFD Programmes of Measures (December 2018)</a:t>
            </a:r>
          </a:p>
          <a:p>
            <a:pPr>
              <a:buClrTx/>
              <a:buFont typeface="Wingdings" panose="05000000000000000000" pitchFamily="2" charset="2"/>
              <a:buChar char="ü"/>
            </a:pPr>
            <a:r>
              <a:rPr lang="fr-BE" sz="1800" dirty="0" smtClean="0"/>
              <a:t>3</a:t>
            </a:r>
            <a:r>
              <a:rPr lang="fr-BE" sz="1800" baseline="30000" dirty="0" smtClean="0"/>
              <a:t>rd</a:t>
            </a:r>
            <a:r>
              <a:rPr lang="fr-BE" sz="1800" dirty="0" smtClean="0"/>
              <a:t> </a:t>
            </a:r>
            <a:r>
              <a:rPr lang="fr-BE" sz="1800" dirty="0" err="1" smtClean="0"/>
              <a:t>RBMPs</a:t>
            </a:r>
            <a:r>
              <a:rPr lang="fr-BE" sz="1800" dirty="0" smtClean="0"/>
              <a:t> (March 2022)</a:t>
            </a:r>
          </a:p>
          <a:p>
            <a:pPr>
              <a:buClrTx/>
              <a:buFont typeface="Wingdings" panose="05000000000000000000" pitchFamily="2" charset="2"/>
              <a:buChar char="ü"/>
            </a:pPr>
            <a:endParaRPr lang="en-GB" sz="1800" dirty="0"/>
          </a:p>
          <a:p>
            <a:pPr marL="342900" lvl="1" indent="-342900">
              <a:buClrTx/>
              <a:buFont typeface="Wingdings" panose="05000000000000000000" pitchFamily="2" charset="2"/>
              <a:buChar char="ü"/>
            </a:pPr>
            <a:r>
              <a:rPr lang="en-GB" sz="1800" b="0" i="1" dirty="0" smtClean="0">
                <a:ea typeface="+mn-ea"/>
                <a:cs typeface="+mn-cs"/>
              </a:rPr>
              <a:t>Watch list (December 2017)</a:t>
            </a:r>
          </a:p>
          <a:p>
            <a:pPr marL="342900" lvl="1" indent="-342900">
              <a:buClrTx/>
              <a:buFont typeface="Wingdings" panose="05000000000000000000" pitchFamily="2" charset="2"/>
              <a:buChar char="ü"/>
            </a:pPr>
            <a:r>
              <a:rPr lang="fr-BE" sz="1800" b="0" i="1" dirty="0" err="1" smtClean="0">
                <a:ea typeface="+mn-ea"/>
                <a:cs typeface="+mn-cs"/>
              </a:rPr>
              <a:t>Supplementary</a:t>
            </a:r>
            <a:r>
              <a:rPr lang="fr-BE" sz="1800" b="0" i="1" dirty="0" smtClean="0">
                <a:ea typeface="+mn-ea"/>
                <a:cs typeface="+mn-cs"/>
              </a:rPr>
              <a:t> monitoring programme and </a:t>
            </a:r>
            <a:r>
              <a:rPr lang="fr-BE" sz="1800" b="0" i="1" dirty="0" err="1" smtClean="0">
                <a:ea typeface="+mn-ea"/>
                <a:cs typeface="+mn-cs"/>
              </a:rPr>
              <a:t>preliminary</a:t>
            </a:r>
            <a:r>
              <a:rPr lang="fr-BE" sz="1800" b="0" i="1" dirty="0" smtClean="0">
                <a:ea typeface="+mn-ea"/>
                <a:cs typeface="+mn-cs"/>
              </a:rPr>
              <a:t> programme of </a:t>
            </a:r>
            <a:r>
              <a:rPr lang="fr-BE" sz="1800" b="0" i="1" dirty="0" err="1" smtClean="0">
                <a:ea typeface="+mn-ea"/>
                <a:cs typeface="+mn-cs"/>
              </a:rPr>
              <a:t>measures</a:t>
            </a:r>
            <a:r>
              <a:rPr lang="fr-BE" sz="1800" b="0" i="1" dirty="0" smtClean="0">
                <a:ea typeface="+mn-ea"/>
                <a:cs typeface="+mn-cs"/>
              </a:rPr>
              <a:t> for new substances in the 2013 EQS Directive (</a:t>
            </a:r>
            <a:r>
              <a:rPr lang="fr-BE" sz="1800" b="0" i="1" dirty="0" err="1" smtClean="0">
                <a:ea typeface="+mn-ea"/>
                <a:cs typeface="+mn-cs"/>
              </a:rPr>
              <a:t>December</a:t>
            </a:r>
            <a:r>
              <a:rPr lang="fr-BE" sz="1800" b="0" i="1" dirty="0" smtClean="0">
                <a:ea typeface="+mn-ea"/>
                <a:cs typeface="+mn-cs"/>
              </a:rPr>
              <a:t> 2018)</a:t>
            </a:r>
          </a:p>
          <a:p>
            <a:pPr marL="342900" lvl="1" indent="-342900">
              <a:buClrTx/>
              <a:buFont typeface="Wingdings" panose="05000000000000000000" pitchFamily="2" charset="2"/>
              <a:buChar char="ü"/>
            </a:pPr>
            <a:endParaRPr lang="en-GB" sz="1800" b="0" i="1" dirty="0">
              <a:ea typeface="+mn-ea"/>
              <a:cs typeface="+mn-cs"/>
            </a:endParaRPr>
          </a:p>
          <a:p>
            <a:pPr>
              <a:buClrTx/>
              <a:buFont typeface="Wingdings" panose="05000000000000000000" pitchFamily="2" charset="2"/>
              <a:buChar char="ü"/>
            </a:pPr>
            <a:r>
              <a:rPr lang="en-GB" sz="1800" dirty="0" smtClean="0"/>
              <a:t>Preliminary Flood Risk Analysis (March 2019)</a:t>
            </a:r>
          </a:p>
          <a:p>
            <a:pPr>
              <a:buClrTx/>
              <a:buFont typeface="Wingdings" panose="05000000000000000000" pitchFamily="2" charset="2"/>
              <a:buChar char="ü"/>
            </a:pPr>
            <a:r>
              <a:rPr lang="en-GB" sz="1800" dirty="0" smtClean="0"/>
              <a:t>Flood Hazard and Risk Maps (March 2020)</a:t>
            </a:r>
          </a:p>
          <a:p>
            <a:pPr>
              <a:buClrTx/>
              <a:buFont typeface="Wingdings" panose="05000000000000000000" pitchFamily="2" charset="2"/>
              <a:buChar char="ü"/>
            </a:pPr>
            <a:r>
              <a:rPr lang="en-GB" sz="1800" dirty="0" smtClean="0"/>
              <a:t>Flood Risk Management Plans (March 2022)</a:t>
            </a:r>
            <a:endParaRPr lang="en-GB" sz="1800" i="0" dirty="0"/>
          </a:p>
          <a:p>
            <a:pPr>
              <a:buClrTx/>
              <a:buFont typeface="Wingdings" panose="05000000000000000000" pitchFamily="2" charset="2"/>
              <a:buChar char="ü"/>
            </a:pPr>
            <a:endParaRPr lang="en-GB" sz="1800" dirty="0"/>
          </a:p>
          <a:p>
            <a:endParaRPr lang="en-GB" sz="2000" b="1" i="0" dirty="0"/>
          </a:p>
          <a:p>
            <a:endParaRPr lang="en-GB" sz="2000" b="1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9A52E3-150D-4B94-9F15-C0A729579A55}" type="slidenum">
              <a:rPr lang="en-GB" altLang="en-US" smtClean="0"/>
              <a:pPr>
                <a:defRPr/>
              </a:pPr>
              <a:t>13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321450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1124745"/>
            <a:ext cx="8229600" cy="648072"/>
          </a:xfrm>
        </p:spPr>
        <p:txBody>
          <a:bodyPr/>
          <a:lstStyle/>
          <a:p>
            <a:r>
              <a:rPr lang="en-GB" kern="1200" dirty="0">
                <a:solidFill>
                  <a:srgbClr val="FFC000"/>
                </a:solidFill>
                <a:latin typeface="Verdana" pitchFamily="34" charset="0"/>
                <a:ea typeface="Microsoft YaHei" pitchFamily="34" charset="-122"/>
                <a:cs typeface="+mn-cs"/>
              </a:rPr>
              <a:t>Implementation support initiatives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608511"/>
          </a:xfrm>
        </p:spPr>
        <p:txBody>
          <a:bodyPr/>
          <a:lstStyle/>
          <a:p>
            <a:pPr>
              <a:lnSpc>
                <a:spcPct val="150000"/>
              </a:lnSpc>
              <a:buClrTx/>
              <a:buFont typeface="Wingdings" panose="05000000000000000000" pitchFamily="2" charset="2"/>
              <a:buChar char="ü"/>
            </a:pPr>
            <a:r>
              <a:rPr lang="en-GB" sz="1800" dirty="0" smtClean="0"/>
              <a:t>Enforcement </a:t>
            </a:r>
            <a:r>
              <a:rPr lang="en-GB" sz="1800" dirty="0"/>
              <a:t>strategy (infringements)</a:t>
            </a:r>
          </a:p>
          <a:p>
            <a:pPr marL="342900" lvl="1" indent="-342900">
              <a:lnSpc>
                <a:spcPct val="150000"/>
              </a:lnSpc>
              <a:buClrTx/>
              <a:buFont typeface="Wingdings" panose="05000000000000000000" pitchFamily="2" charset="2"/>
              <a:buChar char="ü"/>
            </a:pPr>
            <a:r>
              <a:rPr lang="en-GB" sz="1800" b="0" i="1" dirty="0">
                <a:ea typeface="+mn-ea"/>
                <a:cs typeface="+mn-cs"/>
              </a:rPr>
              <a:t>Common Implementation Strategy WP 2016-2018 </a:t>
            </a:r>
            <a:endParaRPr lang="en-GB" sz="1800" b="0" i="1" dirty="0" smtClean="0">
              <a:ea typeface="+mn-ea"/>
              <a:cs typeface="+mn-cs"/>
            </a:endParaRPr>
          </a:p>
          <a:p>
            <a:pPr marL="342900" lvl="1" indent="-342900">
              <a:lnSpc>
                <a:spcPct val="150000"/>
              </a:lnSpc>
              <a:buClrTx/>
              <a:buFont typeface="Wingdings" panose="05000000000000000000" pitchFamily="2" charset="2"/>
              <a:buChar char="ü"/>
            </a:pPr>
            <a:r>
              <a:rPr lang="en-GB" sz="1800" b="0" i="1" dirty="0">
                <a:ea typeface="+mn-ea"/>
                <a:cs typeface="+mn-cs"/>
              </a:rPr>
              <a:t>Water Taskforce ENV-AGRI (AGRIFISH Council </a:t>
            </a:r>
            <a:r>
              <a:rPr lang="en-GB" sz="1800" b="0" i="1" dirty="0" smtClean="0">
                <a:ea typeface="+mn-ea"/>
                <a:cs typeface="+mn-cs"/>
              </a:rPr>
              <a:t>May 2017</a:t>
            </a:r>
            <a:r>
              <a:rPr lang="en-GB" sz="1800" b="0" i="1" dirty="0">
                <a:ea typeface="+mn-ea"/>
                <a:cs typeface="+mn-cs"/>
              </a:rPr>
              <a:t>) </a:t>
            </a:r>
          </a:p>
          <a:p>
            <a:pPr>
              <a:lnSpc>
                <a:spcPct val="150000"/>
              </a:lnSpc>
              <a:buClrTx/>
              <a:buFont typeface="Wingdings" panose="05000000000000000000" pitchFamily="2" charset="2"/>
              <a:buChar char="ü"/>
            </a:pPr>
            <a:r>
              <a:rPr lang="en-GB" sz="1800" dirty="0" smtClean="0"/>
              <a:t>Water </a:t>
            </a:r>
            <a:r>
              <a:rPr lang="en-GB" sz="1800" dirty="0"/>
              <a:t>reuse standards (late 2017)</a:t>
            </a:r>
          </a:p>
          <a:p>
            <a:pPr>
              <a:lnSpc>
                <a:spcPct val="150000"/>
              </a:lnSpc>
              <a:buClrTx/>
              <a:buFont typeface="Wingdings" panose="05000000000000000000" pitchFamily="2" charset="2"/>
              <a:buChar char="ü"/>
            </a:pPr>
            <a:r>
              <a:rPr lang="en-GB" sz="1800" dirty="0"/>
              <a:t>Pharmaceuticals in the </a:t>
            </a:r>
            <a:r>
              <a:rPr lang="en-GB" sz="1800" dirty="0" smtClean="0"/>
              <a:t>environment (roadmap public)</a:t>
            </a:r>
            <a:endParaRPr lang="en-GB" sz="1800" dirty="0"/>
          </a:p>
          <a:p>
            <a:pPr>
              <a:lnSpc>
                <a:spcPct val="150000"/>
              </a:lnSpc>
              <a:buClrTx/>
              <a:buFont typeface="Wingdings" panose="05000000000000000000" pitchFamily="2" charset="2"/>
              <a:buChar char="ü"/>
            </a:pPr>
            <a:r>
              <a:rPr lang="en-GB" sz="1800" dirty="0"/>
              <a:t>Investment </a:t>
            </a:r>
            <a:r>
              <a:rPr lang="en-GB" sz="1800" dirty="0" smtClean="0"/>
              <a:t>instruments</a:t>
            </a:r>
          </a:p>
          <a:p>
            <a:pPr>
              <a:lnSpc>
                <a:spcPct val="150000"/>
              </a:lnSpc>
              <a:buClrTx/>
              <a:buFont typeface="Wingdings" panose="05000000000000000000" pitchFamily="2" charset="2"/>
              <a:buChar char="ü"/>
            </a:pPr>
            <a:r>
              <a:rPr lang="en-GB" sz="1800" dirty="0"/>
              <a:t>European Innovation Partnership on </a:t>
            </a:r>
            <a:r>
              <a:rPr lang="en-GB" sz="1800" dirty="0" smtClean="0"/>
              <a:t>Water</a:t>
            </a:r>
          </a:p>
          <a:p>
            <a:pPr>
              <a:lnSpc>
                <a:spcPct val="150000"/>
              </a:lnSpc>
              <a:buClrTx/>
              <a:buFont typeface="Wingdings" panose="05000000000000000000" pitchFamily="2" charset="2"/>
              <a:buChar char="ü"/>
            </a:pPr>
            <a:r>
              <a:rPr lang="en-GB" sz="1800" dirty="0" smtClean="0"/>
              <a:t>Launch </a:t>
            </a:r>
            <a:r>
              <a:rPr lang="en-GB" sz="1800" dirty="0"/>
              <a:t>of the European New Urban Water Agenda 2030 </a:t>
            </a:r>
            <a:r>
              <a:rPr lang="en-GB" sz="1800" dirty="0" smtClean="0"/>
              <a:t>(2017)</a:t>
            </a:r>
          </a:p>
          <a:p>
            <a:pPr>
              <a:lnSpc>
                <a:spcPct val="150000"/>
              </a:lnSpc>
              <a:buClrTx/>
              <a:buFont typeface="Wingdings" panose="05000000000000000000" pitchFamily="2" charset="2"/>
              <a:buChar char="ü"/>
            </a:pPr>
            <a:r>
              <a:rPr lang="en-GB" sz="1800" dirty="0"/>
              <a:t>Ad-hoc Strategic Group </a:t>
            </a:r>
            <a:r>
              <a:rPr lang="en-GB" sz="1800" dirty="0" smtClean="0"/>
              <a:t>(</a:t>
            </a:r>
            <a:r>
              <a:rPr lang="en-GB" sz="1800" dirty="0"/>
              <a:t>established January </a:t>
            </a:r>
            <a:r>
              <a:rPr lang="en-GB" sz="1800" dirty="0" smtClean="0"/>
              <a:t>2017)</a:t>
            </a:r>
            <a:endParaRPr lang="en-GB" sz="1800" dirty="0"/>
          </a:p>
          <a:p>
            <a:pPr>
              <a:lnSpc>
                <a:spcPct val="150000"/>
              </a:lnSpc>
              <a:buClrTx/>
              <a:buFont typeface="Wingdings" panose="05000000000000000000" pitchFamily="2" charset="2"/>
              <a:buChar char="ü"/>
            </a:pPr>
            <a:endParaRPr lang="en-GB" sz="1800" dirty="0"/>
          </a:p>
          <a:p>
            <a:endParaRPr lang="en-GB" sz="2000" b="1" i="0" dirty="0"/>
          </a:p>
          <a:p>
            <a:endParaRPr lang="en-GB" sz="2000" b="1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9A52E3-150D-4B94-9F15-C0A729579A55}" type="slidenum">
              <a:rPr lang="en-GB" altLang="en-US" smtClean="0"/>
              <a:pPr>
                <a:defRPr/>
              </a:pPr>
              <a:t>14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9321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2132856"/>
            <a:ext cx="8229600" cy="2952328"/>
          </a:xfrm>
        </p:spPr>
        <p:txBody>
          <a:bodyPr/>
          <a:lstStyle/>
          <a:p>
            <a:pPr algn="ctr"/>
            <a:r>
              <a:rPr lang="en-GB" sz="2400" dirty="0"/>
              <a:t>Thank you for your attention</a:t>
            </a:r>
            <a:br>
              <a:rPr lang="en-GB" sz="2400" dirty="0"/>
            </a:br>
            <a:r>
              <a:rPr lang="en-GB" sz="2400" dirty="0"/>
              <a:t/>
            </a:r>
            <a:br>
              <a:rPr lang="en-GB" sz="2400" dirty="0"/>
            </a:br>
            <a:r>
              <a:rPr lang="en-GB" sz="2400" dirty="0">
                <a:hlinkClick r:id="rId2"/>
              </a:rPr>
              <a:t>http://water.europa.eu/policy</a:t>
            </a:r>
            <a:r>
              <a:rPr lang="en-GB" sz="2400" dirty="0"/>
              <a:t> </a:t>
            </a:r>
            <a:br>
              <a:rPr lang="en-GB" sz="2400" dirty="0"/>
            </a:br>
            <a:r>
              <a:rPr lang="en-GB" sz="2400" dirty="0"/>
              <a:t/>
            </a:r>
            <a:br>
              <a:rPr lang="en-GB" sz="2400" dirty="0"/>
            </a:br>
            <a:r>
              <a:rPr lang="en-GB" sz="2400" dirty="0" smtClean="0">
                <a:hlinkClick r:id="rId3"/>
              </a:rPr>
              <a:t>joaquim.capitao@ec.europa.eu</a:t>
            </a:r>
            <a:r>
              <a:rPr lang="en-GB" sz="2400" dirty="0"/>
              <a:t/>
            </a:r>
            <a:br>
              <a:rPr lang="en-GB" sz="2400" dirty="0"/>
            </a:br>
            <a:endParaRPr lang="en-GB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83D59-9FAB-44A3-9386-6C9E3025D218}" type="slidenum">
              <a:rPr lang="en-GB" smtClean="0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6937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76873"/>
            <a:ext cx="8229600" cy="3744516"/>
          </a:xfrm>
        </p:spPr>
        <p:txBody>
          <a:bodyPr/>
          <a:lstStyle/>
          <a:p>
            <a:pPr>
              <a:buClrTx/>
            </a:pPr>
            <a:r>
              <a:rPr lang="en-GB" altLang="en-US" dirty="0" smtClean="0"/>
              <a:t>Status of adoption and reporting of 2nd RBMPs and 1</a:t>
            </a:r>
            <a:r>
              <a:rPr lang="en-GB" altLang="en-US" baseline="30000" dirty="0" smtClean="0"/>
              <a:t>st</a:t>
            </a:r>
            <a:r>
              <a:rPr lang="en-GB" altLang="en-US" dirty="0" smtClean="0"/>
              <a:t> FRMPs in Member States</a:t>
            </a:r>
          </a:p>
          <a:p>
            <a:pPr>
              <a:buClrTx/>
            </a:pPr>
            <a:r>
              <a:rPr lang="en-GB" altLang="en-US" dirty="0" smtClean="0"/>
              <a:t>Timeline for assessment of 2nd RBMPs and 1</a:t>
            </a:r>
            <a:r>
              <a:rPr lang="en-GB" altLang="en-US" baseline="30000" dirty="0" smtClean="0"/>
              <a:t>st</a:t>
            </a:r>
            <a:r>
              <a:rPr lang="en-GB" altLang="en-US" dirty="0" smtClean="0"/>
              <a:t> FRMPs</a:t>
            </a:r>
          </a:p>
          <a:p>
            <a:pPr>
              <a:buClrTx/>
            </a:pPr>
            <a:r>
              <a:rPr lang="en-GB" altLang="en-US" dirty="0" smtClean="0"/>
              <a:t>Scope of the assessment</a:t>
            </a:r>
          </a:p>
          <a:p>
            <a:pPr>
              <a:buClrTx/>
            </a:pPr>
            <a:r>
              <a:rPr lang="en-GB" dirty="0" smtClean="0"/>
              <a:t>Evaluation of EU water policy including the Water Framework Directive and Floods Directive</a:t>
            </a:r>
          </a:p>
          <a:p>
            <a:pPr>
              <a:buClrTx/>
            </a:pPr>
            <a:r>
              <a:rPr lang="en-GB" dirty="0" smtClean="0"/>
              <a:t>Next reporting</a:t>
            </a:r>
          </a:p>
          <a:p>
            <a:pPr>
              <a:buClrTx/>
            </a:pPr>
            <a:r>
              <a:rPr lang="en-GB" dirty="0" smtClean="0"/>
              <a:t>Implementation support initiatives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9A52E3-150D-4B94-9F15-C0A729579A55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909931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68322"/>
            <a:ext cx="4193577" cy="936625"/>
          </a:xfrm>
        </p:spPr>
        <p:txBody>
          <a:bodyPr/>
          <a:lstStyle/>
          <a:p>
            <a:pPr algn="ctr"/>
            <a:r>
              <a:rPr lang="en-GB" altLang="en-US" dirty="0" smtClean="0"/>
              <a:t>Status </a:t>
            </a:r>
            <a:r>
              <a:rPr lang="en-GB" altLang="en-US" dirty="0"/>
              <a:t>of </a:t>
            </a:r>
            <a:r>
              <a:rPr lang="en-GB" altLang="en-US" dirty="0" smtClean="0"/>
              <a:t>adoption </a:t>
            </a:r>
            <a:r>
              <a:rPr lang="en-GB" altLang="en-US" dirty="0"/>
              <a:t>of </a:t>
            </a:r>
            <a:r>
              <a:rPr lang="en-GB" altLang="en-US" dirty="0" smtClean="0"/>
              <a:t>2</a:t>
            </a:r>
            <a:r>
              <a:rPr lang="en-GB" altLang="en-US" baseline="30000" dirty="0" smtClean="0"/>
              <a:t>nd</a:t>
            </a:r>
            <a:r>
              <a:rPr lang="en-GB" altLang="en-US" dirty="0" smtClean="0"/>
              <a:t> RBMPs in Member States</a:t>
            </a:r>
            <a:endParaRPr lang="en-GB" altLang="en-US" dirty="0"/>
          </a:p>
        </p:txBody>
      </p:sp>
      <p:sp>
        <p:nvSpPr>
          <p:cNvPr id="5" name="Content Placeholder 3"/>
          <p:cNvSpPr>
            <a:spLocks noGrp="1"/>
          </p:cNvSpPr>
          <p:nvPr>
            <p:ph idx="1"/>
          </p:nvPr>
        </p:nvSpPr>
        <p:spPr>
          <a:xfrm>
            <a:off x="5220072" y="6453236"/>
            <a:ext cx="4114800" cy="432148"/>
          </a:xfrm>
        </p:spPr>
        <p:txBody>
          <a:bodyPr/>
          <a:lstStyle/>
          <a:p>
            <a:r>
              <a:rPr lang="fr-BE" sz="1400" dirty="0" err="1" smtClean="0"/>
              <a:t>Updated</a:t>
            </a:r>
            <a:r>
              <a:rPr lang="fr-BE" sz="1400" dirty="0" smtClean="0"/>
              <a:t> 12th </a:t>
            </a:r>
            <a:r>
              <a:rPr lang="fr-BE" sz="1400" dirty="0" err="1" smtClean="0"/>
              <a:t>June</a:t>
            </a:r>
            <a:r>
              <a:rPr lang="fr-BE" sz="1400" dirty="0" smtClean="0"/>
              <a:t> 2017</a:t>
            </a:r>
            <a:endParaRPr lang="en-GB" sz="1400" dirty="0"/>
          </a:p>
        </p:txBody>
      </p:sp>
      <p:pic>
        <p:nvPicPr>
          <p:cNvPr id="1026" name="Picture 2" descr="C:\Users\areiajo\Desktop\map12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1204234"/>
            <a:ext cx="4324350" cy="476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55392" y="4653136"/>
            <a:ext cx="5856768" cy="1296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587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+mj-lt"/>
                <a:ea typeface="+mj-ea"/>
                <a:cs typeface="+mj-cs"/>
              </a:defRPr>
            </a:lvl1pPr>
            <a:lvl2pPr marL="3587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2pPr>
            <a:lvl3pPr marL="3587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3pPr>
            <a:lvl4pPr marL="3587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4pPr>
            <a:lvl5pPr marL="3587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5pPr>
            <a:lvl6pPr marL="8159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6pPr>
            <a:lvl7pPr marL="12731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7pPr>
            <a:lvl8pPr marL="17303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8pPr>
            <a:lvl9pPr marL="21875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marL="0"/>
            <a:r>
              <a:rPr lang="en-GB" altLang="en-US" sz="2000" b="0" kern="0" dirty="0" smtClean="0"/>
              <a:t>Pending:</a:t>
            </a:r>
          </a:p>
          <a:p>
            <a:pPr marL="3175"/>
            <a:r>
              <a:rPr lang="en-GB" altLang="en-US" sz="2000" b="0" kern="0" dirty="0" smtClean="0"/>
              <a:t>AT, EL, ES (Canary islands), IE</a:t>
            </a:r>
            <a:br>
              <a:rPr lang="en-GB" altLang="en-US" sz="2000" b="0" kern="0" dirty="0" smtClean="0"/>
            </a:br>
            <a:r>
              <a:rPr lang="en-GB" altLang="en-US" sz="2000" b="0" kern="0" dirty="0" smtClean="0"/>
              <a:t>LT (adopted but not reported)</a:t>
            </a:r>
          </a:p>
          <a:p>
            <a:pPr marL="3175"/>
            <a:endParaRPr lang="en-GB" sz="1100" dirty="0" smtClean="0"/>
          </a:p>
          <a:p>
            <a:pPr marL="3175"/>
            <a:r>
              <a:rPr lang="en-GB" sz="1100" b="0" dirty="0" smtClean="0"/>
              <a:t>GREEN </a:t>
            </a:r>
            <a:r>
              <a:rPr lang="en-GB" sz="1100" b="0" dirty="0"/>
              <a:t>- all second River Basin Management Plans adopted</a:t>
            </a:r>
            <a:br>
              <a:rPr lang="en-GB" sz="1100" b="0" dirty="0"/>
            </a:br>
            <a:r>
              <a:rPr lang="en-GB" sz="1100" b="0" dirty="0"/>
              <a:t>YELLOW - part of the second River Basin Management Plans adopted</a:t>
            </a:r>
            <a:br>
              <a:rPr lang="en-GB" sz="1100" b="0" dirty="0"/>
            </a:br>
            <a:r>
              <a:rPr lang="en-GB" sz="1100" b="0" dirty="0"/>
              <a:t>RED - second River Basin Management Plans not yet </a:t>
            </a:r>
            <a:r>
              <a:rPr lang="en-GB" sz="1100" b="0" dirty="0" smtClean="0"/>
              <a:t>adopted or reported to EC </a:t>
            </a:r>
            <a:endParaRPr lang="en-GB" altLang="en-US" sz="1100" b="0" kern="0" dirty="0" smtClean="0"/>
          </a:p>
        </p:txBody>
      </p:sp>
    </p:spTree>
    <p:extLst>
      <p:ext uri="{BB962C8B-B14F-4D97-AF65-F5344CB8AC3E}">
        <p14:creationId xmlns:p14="http://schemas.microsoft.com/office/powerpoint/2010/main" val="1479342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013176"/>
            <a:ext cx="1943100" cy="150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268239"/>
            <a:ext cx="7956376" cy="936625"/>
          </a:xfrm>
        </p:spPr>
        <p:txBody>
          <a:bodyPr/>
          <a:lstStyle/>
          <a:p>
            <a:pPr algn="ctr"/>
            <a:r>
              <a:rPr lang="en-GB" altLang="en-US" dirty="0" smtClean="0"/>
              <a:t>Status </a:t>
            </a:r>
            <a:r>
              <a:rPr lang="en-GB" altLang="en-US" dirty="0"/>
              <a:t>of </a:t>
            </a:r>
            <a:r>
              <a:rPr lang="en-GB" altLang="en-US" dirty="0" smtClean="0"/>
              <a:t>reporting of </a:t>
            </a:r>
            <a:br>
              <a:rPr lang="en-GB" altLang="en-US" dirty="0" smtClean="0"/>
            </a:br>
            <a:r>
              <a:rPr lang="en-GB" altLang="en-US" dirty="0" smtClean="0"/>
              <a:t>2</a:t>
            </a:r>
            <a:r>
              <a:rPr lang="en-GB" altLang="en-US" baseline="30000" dirty="0" smtClean="0"/>
              <a:t>nd</a:t>
            </a:r>
            <a:r>
              <a:rPr lang="en-GB" altLang="en-US" dirty="0" smtClean="0"/>
              <a:t> RBMPs into WISE</a:t>
            </a:r>
            <a:endParaRPr lang="en-GB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136640" y="2852936"/>
            <a:ext cx="2707168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587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+mj-lt"/>
                <a:ea typeface="+mj-ea"/>
                <a:cs typeface="+mj-cs"/>
              </a:defRPr>
            </a:lvl1pPr>
            <a:lvl2pPr marL="3587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2pPr>
            <a:lvl3pPr marL="3587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3pPr>
            <a:lvl4pPr marL="3587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4pPr>
            <a:lvl5pPr marL="3587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5pPr>
            <a:lvl6pPr marL="8159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6pPr>
            <a:lvl7pPr marL="12731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7pPr>
            <a:lvl8pPr marL="17303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8pPr>
            <a:lvl9pPr marL="21875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marL="0"/>
            <a:r>
              <a:rPr lang="en-GB" altLang="en-US" sz="2400" b="0" kern="0" dirty="0" smtClean="0"/>
              <a:t>Pending:</a:t>
            </a:r>
          </a:p>
          <a:p>
            <a:pPr marL="0"/>
            <a:r>
              <a:rPr lang="en-GB" altLang="en-US" sz="2400" b="0" kern="0" dirty="0" smtClean="0"/>
              <a:t>DK, LT,</a:t>
            </a:r>
          </a:p>
          <a:p>
            <a:pPr marL="0"/>
            <a:r>
              <a:rPr lang="en-GB" altLang="en-US" sz="2400" b="0" kern="0" dirty="0" smtClean="0"/>
              <a:t>UK (Gibraltar)</a:t>
            </a:r>
          </a:p>
          <a:p>
            <a:pPr marL="3175"/>
            <a:r>
              <a:rPr lang="en-GB" altLang="en-US" sz="1800" b="0" kern="0" dirty="0" smtClean="0"/>
              <a:t>(+ Plans not yet adopted)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idx="1"/>
          </p:nvPr>
        </p:nvSpPr>
        <p:spPr>
          <a:xfrm>
            <a:off x="5220072" y="6453236"/>
            <a:ext cx="4114800" cy="432148"/>
          </a:xfrm>
        </p:spPr>
        <p:txBody>
          <a:bodyPr/>
          <a:lstStyle/>
          <a:p>
            <a:r>
              <a:rPr lang="fr-BE" sz="1400" dirty="0" err="1" smtClean="0"/>
              <a:t>Updated</a:t>
            </a:r>
            <a:r>
              <a:rPr lang="fr-BE" sz="1400" dirty="0" smtClean="0"/>
              <a:t> 12th </a:t>
            </a:r>
            <a:r>
              <a:rPr lang="fr-BE" sz="1400" dirty="0" err="1" smtClean="0"/>
              <a:t>June</a:t>
            </a:r>
            <a:r>
              <a:rPr lang="fr-BE" sz="1400" dirty="0" smtClean="0"/>
              <a:t> 2017</a:t>
            </a:r>
            <a:endParaRPr lang="en-GB" sz="1400" dirty="0"/>
          </a:p>
        </p:txBody>
      </p:sp>
      <p:pic>
        <p:nvPicPr>
          <p:cNvPr id="2050" name="Picture 2" descr="C:\Users\areiajo\Desktop\reporting dashboard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7411" y="2204864"/>
            <a:ext cx="6336704" cy="4031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8201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eiajo\Desktop\map_flood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1047750"/>
            <a:ext cx="4324350" cy="476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68322"/>
            <a:ext cx="4193577" cy="936625"/>
          </a:xfrm>
        </p:spPr>
        <p:txBody>
          <a:bodyPr/>
          <a:lstStyle/>
          <a:p>
            <a:pPr algn="ctr"/>
            <a:r>
              <a:rPr lang="en-GB" altLang="en-US" dirty="0" smtClean="0"/>
              <a:t>Status </a:t>
            </a:r>
            <a:r>
              <a:rPr lang="en-GB" altLang="en-US" dirty="0"/>
              <a:t>of </a:t>
            </a:r>
            <a:r>
              <a:rPr lang="en-GB" altLang="en-US" dirty="0" smtClean="0"/>
              <a:t>adoption </a:t>
            </a:r>
            <a:r>
              <a:rPr lang="en-GB" altLang="en-US" dirty="0"/>
              <a:t>of </a:t>
            </a:r>
            <a:r>
              <a:rPr lang="en-GB" altLang="en-US" dirty="0" smtClean="0"/>
              <a:t>1</a:t>
            </a:r>
            <a:r>
              <a:rPr lang="en-GB" altLang="en-US" baseline="30000" dirty="0" smtClean="0"/>
              <a:t>st</a:t>
            </a:r>
            <a:r>
              <a:rPr lang="en-GB" altLang="en-US" dirty="0" smtClean="0"/>
              <a:t> FRMPs in Member States</a:t>
            </a:r>
            <a:endParaRPr lang="en-GB" altLang="en-US" dirty="0"/>
          </a:p>
        </p:txBody>
      </p:sp>
      <p:sp>
        <p:nvSpPr>
          <p:cNvPr id="5" name="Content Placeholder 3"/>
          <p:cNvSpPr>
            <a:spLocks noGrp="1"/>
          </p:cNvSpPr>
          <p:nvPr>
            <p:ph idx="1"/>
          </p:nvPr>
        </p:nvSpPr>
        <p:spPr>
          <a:xfrm>
            <a:off x="5220072" y="6453236"/>
            <a:ext cx="4114800" cy="432148"/>
          </a:xfrm>
        </p:spPr>
        <p:txBody>
          <a:bodyPr/>
          <a:lstStyle/>
          <a:p>
            <a:r>
              <a:rPr lang="fr-BE" sz="1400" dirty="0" err="1" smtClean="0"/>
              <a:t>Updated</a:t>
            </a:r>
            <a:r>
              <a:rPr lang="fr-BE" sz="1400" dirty="0" smtClean="0"/>
              <a:t> 12th </a:t>
            </a:r>
            <a:r>
              <a:rPr lang="fr-BE" sz="1400" dirty="0" err="1" smtClean="0"/>
              <a:t>June</a:t>
            </a:r>
            <a:r>
              <a:rPr lang="fr-BE" sz="1400" dirty="0" smtClean="0"/>
              <a:t> 2017</a:t>
            </a:r>
            <a:endParaRPr lang="en-GB" sz="1400" dirty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155392" y="4653136"/>
            <a:ext cx="5856768" cy="1296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587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+mj-lt"/>
                <a:ea typeface="+mj-ea"/>
                <a:cs typeface="+mj-cs"/>
              </a:defRPr>
            </a:lvl1pPr>
            <a:lvl2pPr marL="3587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2pPr>
            <a:lvl3pPr marL="3587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3pPr>
            <a:lvl4pPr marL="3587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4pPr>
            <a:lvl5pPr marL="3587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5pPr>
            <a:lvl6pPr marL="8159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6pPr>
            <a:lvl7pPr marL="12731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7pPr>
            <a:lvl8pPr marL="17303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8pPr>
            <a:lvl9pPr marL="21875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marL="3175"/>
            <a:endParaRPr lang="en-GB" sz="1100" dirty="0" smtClean="0"/>
          </a:p>
          <a:p>
            <a:pPr marL="3175"/>
            <a:r>
              <a:rPr lang="en-GB" sz="1100" b="0" dirty="0" smtClean="0"/>
              <a:t>GREEN </a:t>
            </a:r>
            <a:r>
              <a:rPr lang="en-GB" sz="1100" b="0" dirty="0"/>
              <a:t>- all second River Basin Management Plans adopted</a:t>
            </a:r>
            <a:br>
              <a:rPr lang="en-GB" sz="1100" b="0" dirty="0"/>
            </a:br>
            <a:r>
              <a:rPr lang="en-GB" sz="1100" b="0" dirty="0"/>
              <a:t>YELLOW - part of the second River Basin Management Plans adopted</a:t>
            </a:r>
            <a:br>
              <a:rPr lang="en-GB" sz="1100" b="0" dirty="0"/>
            </a:br>
            <a:r>
              <a:rPr lang="en-GB" sz="1100" b="0" dirty="0"/>
              <a:t>RED - second River Basin Management Plans not yet </a:t>
            </a:r>
            <a:r>
              <a:rPr lang="en-GB" sz="1100" b="0" dirty="0" smtClean="0"/>
              <a:t>adopted or reported to EC </a:t>
            </a:r>
            <a:endParaRPr lang="en-GB" altLang="en-US" sz="1100" b="0" kern="0" dirty="0" smtClean="0"/>
          </a:p>
        </p:txBody>
      </p:sp>
    </p:spTree>
    <p:extLst>
      <p:ext uri="{BB962C8B-B14F-4D97-AF65-F5344CB8AC3E}">
        <p14:creationId xmlns:p14="http://schemas.microsoft.com/office/powerpoint/2010/main" val="3698740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980728"/>
            <a:ext cx="8229600" cy="9366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/>
          <a:p>
            <a:pPr indent="-347663" algn="ctr">
              <a:tabLst>
                <a:tab pos="358775" algn="l"/>
                <a:tab pos="806450" algn="l"/>
                <a:tab pos="1255713" algn="l"/>
                <a:tab pos="1704975" algn="l"/>
                <a:tab pos="2154238" algn="l"/>
                <a:tab pos="2603500" algn="l"/>
                <a:tab pos="3052763" algn="l"/>
                <a:tab pos="3502025" algn="l"/>
                <a:tab pos="3951288" algn="l"/>
                <a:tab pos="4400550" algn="l"/>
                <a:tab pos="4849813" algn="l"/>
                <a:tab pos="5299075" algn="l"/>
                <a:tab pos="5748338" algn="l"/>
                <a:tab pos="6197600" algn="l"/>
                <a:tab pos="6646863" algn="l"/>
                <a:tab pos="7096125" algn="l"/>
                <a:tab pos="7545388" algn="l"/>
                <a:tab pos="7994650" algn="l"/>
                <a:tab pos="8443913" algn="l"/>
                <a:tab pos="8893175" algn="l"/>
                <a:tab pos="9342438" algn="l"/>
              </a:tabLst>
            </a:pPr>
            <a:r>
              <a:rPr lang="en-US" altLang="en-US" kern="1200" dirty="0" smtClean="0">
                <a:solidFill>
                  <a:srgbClr val="FFC000"/>
                </a:solidFill>
                <a:latin typeface="Verdana" pitchFamily="34" charset="0"/>
                <a:ea typeface="Microsoft YaHei" pitchFamily="34" charset="-122"/>
                <a:cs typeface="+mn-cs"/>
              </a:rPr>
              <a:t/>
            </a:r>
            <a:br>
              <a:rPr lang="en-US" altLang="en-US" kern="1200" dirty="0" smtClean="0">
                <a:solidFill>
                  <a:srgbClr val="FFC000"/>
                </a:solidFill>
                <a:latin typeface="Verdana" pitchFamily="34" charset="0"/>
                <a:ea typeface="Microsoft YaHei" pitchFamily="34" charset="-122"/>
                <a:cs typeface="+mn-cs"/>
              </a:rPr>
            </a:br>
            <a:r>
              <a:rPr lang="en-US" altLang="en-US" kern="1200" dirty="0" smtClean="0">
                <a:solidFill>
                  <a:srgbClr val="FFC000"/>
                </a:solidFill>
                <a:latin typeface="Verdana" pitchFamily="34" charset="0"/>
                <a:ea typeface="Microsoft YaHei" pitchFamily="34" charset="-122"/>
                <a:cs typeface="+mn-cs"/>
              </a:rPr>
              <a:t>Overall timeline for the assessment</a:t>
            </a:r>
            <a:endParaRPr lang="en-US" altLang="en-US" kern="1200" dirty="0">
              <a:solidFill>
                <a:srgbClr val="FFC000"/>
              </a:solidFill>
              <a:latin typeface="Verdana" pitchFamily="34" charset="0"/>
              <a:ea typeface="Microsoft YaHei" pitchFamily="34" charset="-122"/>
              <a:cs typeface="+mn-cs"/>
            </a:endParaRP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2204864"/>
            <a:ext cx="8229600" cy="4105077"/>
          </a:xfrm>
        </p:spPr>
        <p:txBody>
          <a:bodyPr/>
          <a:lstStyle/>
          <a:p>
            <a:pPr marL="0" indent="0">
              <a:buNone/>
            </a:pPr>
            <a:r>
              <a:rPr lang="en-GB" altLang="en-US" b="1" dirty="0" smtClean="0"/>
              <a:t>Member States reports </a:t>
            </a:r>
          </a:p>
          <a:p>
            <a:pPr lvl="1">
              <a:buClrTx/>
              <a:buFont typeface="Wingdings" panose="05000000000000000000" pitchFamily="2" charset="2"/>
              <a:buChar char="ü"/>
            </a:pPr>
            <a:r>
              <a:rPr lang="en-GB" altLang="en-US" b="0" dirty="0"/>
              <a:t>Legal </a:t>
            </a:r>
            <a:r>
              <a:rPr lang="en-GB" altLang="en-US" b="0" dirty="0" smtClean="0"/>
              <a:t>obligation: </a:t>
            </a:r>
            <a:r>
              <a:rPr lang="en-GB" altLang="en-US" b="0" dirty="0"/>
              <a:t>March </a:t>
            </a:r>
            <a:r>
              <a:rPr lang="en-GB" altLang="en-US" b="0" dirty="0" smtClean="0"/>
              <a:t>2016</a:t>
            </a:r>
            <a:endParaRPr lang="en-GB" altLang="en-US" b="0" dirty="0"/>
          </a:p>
          <a:p>
            <a:pPr lvl="1">
              <a:buClrTx/>
              <a:buFont typeface="Wingdings" panose="05000000000000000000" pitchFamily="2" charset="2"/>
              <a:buChar char="ü"/>
            </a:pPr>
            <a:r>
              <a:rPr lang="en-GB" altLang="en-US" b="0" dirty="0">
                <a:sym typeface="Wingdings" panose="05000000000000000000" pitchFamily="2" charset="2"/>
              </a:rPr>
              <a:t>Delays in adoption and reporting of plans into WISE</a:t>
            </a:r>
          </a:p>
          <a:p>
            <a:pPr lvl="1">
              <a:buClrTx/>
              <a:buFont typeface="Wingdings" panose="05000000000000000000" pitchFamily="2" charset="2"/>
              <a:buChar char="ü"/>
            </a:pPr>
            <a:r>
              <a:rPr lang="en-GB" altLang="en-US" b="0" dirty="0" smtClean="0">
                <a:sym typeface="Wingdings" panose="05000000000000000000" pitchFamily="2" charset="2"/>
              </a:rPr>
              <a:t>Deadline </a:t>
            </a:r>
            <a:r>
              <a:rPr lang="en-GB" altLang="en-US" b="0" dirty="0">
                <a:sym typeface="Wingdings" panose="05000000000000000000" pitchFamily="2" charset="2"/>
              </a:rPr>
              <a:t>for </a:t>
            </a:r>
            <a:r>
              <a:rPr lang="en-GB" altLang="en-US" b="0" dirty="0" smtClean="0">
                <a:sym typeface="Wingdings" panose="05000000000000000000" pitchFamily="2" charset="2"/>
              </a:rPr>
              <a:t>inclusion in </a:t>
            </a:r>
            <a:r>
              <a:rPr lang="en-GB" altLang="en-US" b="0" dirty="0">
                <a:sym typeface="Wingdings" panose="05000000000000000000" pitchFamily="2" charset="2"/>
              </a:rPr>
              <a:t>EC </a:t>
            </a:r>
            <a:r>
              <a:rPr lang="en-GB" altLang="en-US" b="0" dirty="0" smtClean="0">
                <a:sym typeface="Wingdings" panose="05000000000000000000" pitchFamily="2" charset="2"/>
              </a:rPr>
              <a:t>implementation report</a:t>
            </a:r>
            <a:r>
              <a:rPr lang="en-GB" altLang="en-US" b="0" dirty="0">
                <a:sym typeface="Wingdings" panose="05000000000000000000" pitchFamily="2" charset="2"/>
              </a:rPr>
              <a:t>: </a:t>
            </a:r>
            <a:r>
              <a:rPr lang="en-GB" altLang="en-US" b="0" dirty="0"/>
              <a:t>31 May 2017</a:t>
            </a:r>
            <a:endParaRPr lang="en-GB" altLang="en-US" b="0" dirty="0">
              <a:sym typeface="Wingdings" panose="05000000000000000000" pitchFamily="2" charset="2"/>
            </a:endParaRPr>
          </a:p>
          <a:p>
            <a:pPr marL="0" indent="0">
              <a:buClr>
                <a:schemeClr val="accent6"/>
              </a:buClr>
              <a:buNone/>
            </a:pPr>
            <a:r>
              <a:rPr lang="en-GB" altLang="en-US" sz="2200" dirty="0" smtClean="0"/>
              <a:t>  </a:t>
            </a:r>
          </a:p>
          <a:p>
            <a:pPr marL="0" indent="0">
              <a:buClrTx/>
              <a:buNone/>
            </a:pPr>
            <a:r>
              <a:rPr lang="en-GB" altLang="en-US" b="1" dirty="0" smtClean="0"/>
              <a:t>EC </a:t>
            </a:r>
            <a:r>
              <a:rPr lang="en-GB" altLang="en-US" b="1" dirty="0"/>
              <a:t>Implementation report for WFD and </a:t>
            </a:r>
            <a:r>
              <a:rPr lang="en-GB" altLang="en-US" b="1" dirty="0" smtClean="0"/>
              <a:t>FD </a:t>
            </a:r>
            <a:endParaRPr lang="en-GB" altLang="en-US" b="1" dirty="0"/>
          </a:p>
          <a:p>
            <a:pPr lvl="1">
              <a:buClrTx/>
              <a:buFont typeface="Wingdings" panose="05000000000000000000" pitchFamily="2" charset="2"/>
              <a:buChar char="ü"/>
            </a:pPr>
            <a:r>
              <a:rPr lang="en-GB" altLang="en-US" b="0" dirty="0"/>
              <a:t>Legal </a:t>
            </a:r>
            <a:r>
              <a:rPr lang="en-GB" altLang="en-US" b="0" dirty="0" smtClean="0"/>
              <a:t>obligation: </a:t>
            </a:r>
            <a:r>
              <a:rPr lang="en-GB" altLang="en-US" b="0" dirty="0"/>
              <a:t>end 2018 </a:t>
            </a:r>
          </a:p>
          <a:p>
            <a:pPr lvl="1">
              <a:buClrTx/>
              <a:buFont typeface="Wingdings" panose="05000000000000000000" pitchFamily="2" charset="2"/>
              <a:buChar char="ü"/>
            </a:pPr>
            <a:r>
              <a:rPr lang="en-GB" altLang="en-US" b="0" dirty="0" smtClean="0"/>
              <a:t>Intention: </a:t>
            </a:r>
            <a:r>
              <a:rPr lang="en-GB" altLang="en-US" b="0" dirty="0"/>
              <a:t>early 2018, as an </a:t>
            </a:r>
            <a:r>
              <a:rPr lang="en-GB" altLang="en-US" b="0" u="sng" dirty="0"/>
              <a:t>early input </a:t>
            </a:r>
            <a:r>
              <a:rPr lang="en-GB" altLang="en-US" b="0" dirty="0"/>
              <a:t>to the evaluation process.</a:t>
            </a:r>
          </a:p>
          <a:p>
            <a:pPr marL="0" indent="0">
              <a:buClr>
                <a:schemeClr val="accent6"/>
              </a:buClr>
              <a:buNone/>
            </a:pPr>
            <a:endParaRPr lang="en-GB" altLang="en-US" sz="2200" i="0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633913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052215"/>
            <a:ext cx="8229600" cy="9366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/>
          <a:p>
            <a:pPr indent="-347663" algn="ctr">
              <a:tabLst>
                <a:tab pos="358775" algn="l"/>
                <a:tab pos="806450" algn="l"/>
                <a:tab pos="1255713" algn="l"/>
                <a:tab pos="1704975" algn="l"/>
                <a:tab pos="2154238" algn="l"/>
                <a:tab pos="2603500" algn="l"/>
                <a:tab pos="3052763" algn="l"/>
                <a:tab pos="3502025" algn="l"/>
                <a:tab pos="3951288" algn="l"/>
                <a:tab pos="4400550" algn="l"/>
                <a:tab pos="4849813" algn="l"/>
                <a:tab pos="5299075" algn="l"/>
                <a:tab pos="5748338" algn="l"/>
                <a:tab pos="6197600" algn="l"/>
                <a:tab pos="6646863" algn="l"/>
                <a:tab pos="7096125" algn="l"/>
                <a:tab pos="7545388" algn="l"/>
                <a:tab pos="7994650" algn="l"/>
                <a:tab pos="8443913" algn="l"/>
                <a:tab pos="8893175" algn="l"/>
                <a:tab pos="9342438" algn="l"/>
              </a:tabLst>
            </a:pPr>
            <a:r>
              <a:rPr lang="fr-BE" altLang="en-US" kern="1200" dirty="0">
                <a:solidFill>
                  <a:srgbClr val="FFC000"/>
                </a:solidFill>
                <a:latin typeface="Verdana" pitchFamily="34" charset="0"/>
                <a:ea typeface="Microsoft YaHei" pitchFamily="34" charset="-122"/>
                <a:cs typeface="+mn-cs"/>
              </a:rPr>
              <a:t>Scope of the </a:t>
            </a:r>
            <a:r>
              <a:rPr lang="fr-BE" altLang="en-US" kern="1200" dirty="0" err="1">
                <a:solidFill>
                  <a:srgbClr val="FFC000"/>
                </a:solidFill>
                <a:latin typeface="Verdana" pitchFamily="34" charset="0"/>
                <a:ea typeface="Microsoft YaHei" pitchFamily="34" charset="-122"/>
                <a:cs typeface="+mn-cs"/>
              </a:rPr>
              <a:t>assessment</a:t>
            </a:r>
            <a:endParaRPr lang="en-GB" kern="1200" dirty="0">
              <a:solidFill>
                <a:srgbClr val="FFC000"/>
              </a:solidFill>
              <a:latin typeface="Verdana" pitchFamily="34" charset="0"/>
              <a:ea typeface="Microsoft YaHei" pitchFamily="34" charset="-122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016" y="2060227"/>
            <a:ext cx="8856984" cy="3529013"/>
          </a:xfrm>
        </p:spPr>
        <p:txBody>
          <a:bodyPr/>
          <a:lstStyle/>
          <a:p>
            <a:pPr marL="0" indent="0">
              <a:buClrTx/>
              <a:buNone/>
            </a:pPr>
            <a:r>
              <a:rPr lang="en-GB" b="1" dirty="0" smtClean="0"/>
              <a:t>Second RBMPs</a:t>
            </a:r>
          </a:p>
          <a:p>
            <a:pPr lvl="1">
              <a:buClrTx/>
              <a:buFont typeface="Wingdings" panose="05000000000000000000" pitchFamily="2" charset="2"/>
              <a:buChar char="ü"/>
            </a:pPr>
            <a:r>
              <a:rPr lang="en-GB" b="0" dirty="0" smtClean="0"/>
              <a:t>country specific assessments </a:t>
            </a:r>
          </a:p>
          <a:p>
            <a:pPr lvl="1">
              <a:buClrTx/>
              <a:buFont typeface="Wingdings" panose="05000000000000000000" pitchFamily="2" charset="2"/>
              <a:buChar char="ü"/>
            </a:pPr>
            <a:r>
              <a:rPr lang="en-GB" b="0" dirty="0" smtClean="0"/>
              <a:t>assessment at EU level (overview)</a:t>
            </a:r>
          </a:p>
          <a:p>
            <a:pPr>
              <a:buClrTx/>
              <a:buFont typeface="Wingdings" panose="05000000000000000000" pitchFamily="2" charset="2"/>
              <a:buChar char="ü"/>
            </a:pPr>
            <a:endParaRPr lang="fr-BE" sz="1600" dirty="0" smtClean="0"/>
          </a:p>
          <a:p>
            <a:pPr marL="0" indent="0">
              <a:buClrTx/>
              <a:buNone/>
            </a:pPr>
            <a:r>
              <a:rPr lang="en-GB" b="1" dirty="0"/>
              <a:t>First </a:t>
            </a:r>
            <a:r>
              <a:rPr lang="en-GB" b="1" dirty="0" smtClean="0"/>
              <a:t>FRMPs </a:t>
            </a:r>
          </a:p>
          <a:p>
            <a:pPr lvl="1">
              <a:buClrTx/>
              <a:buFont typeface="Wingdings" panose="05000000000000000000" pitchFamily="2" charset="2"/>
              <a:buChar char="ü"/>
            </a:pPr>
            <a:r>
              <a:rPr lang="en-GB" b="0" dirty="0"/>
              <a:t>country specific assessments </a:t>
            </a:r>
          </a:p>
          <a:p>
            <a:pPr lvl="1">
              <a:buClrTx/>
              <a:buFont typeface="Wingdings" panose="05000000000000000000" pitchFamily="2" charset="2"/>
              <a:buChar char="ü"/>
            </a:pPr>
            <a:r>
              <a:rPr lang="en-GB" b="0" dirty="0"/>
              <a:t>assessment at EU level (overview)</a:t>
            </a:r>
          </a:p>
          <a:p>
            <a:pPr>
              <a:buClrTx/>
              <a:buFont typeface="Wingdings" panose="05000000000000000000" pitchFamily="2" charset="2"/>
              <a:buChar char="ü"/>
            </a:pPr>
            <a:endParaRPr lang="en-GB" sz="1600" dirty="0" smtClean="0"/>
          </a:p>
          <a:p>
            <a:pPr marL="0" indent="0">
              <a:buClrTx/>
              <a:buNone/>
            </a:pPr>
            <a:r>
              <a:rPr lang="en-GB" b="1" dirty="0" smtClean="0"/>
              <a:t>International coordination in water resources and flood management</a:t>
            </a:r>
          </a:p>
        </p:txBody>
      </p:sp>
    </p:spTree>
    <p:extLst>
      <p:ext uri="{BB962C8B-B14F-4D97-AF65-F5344CB8AC3E}">
        <p14:creationId xmlns:p14="http://schemas.microsoft.com/office/powerpoint/2010/main" val="1430740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96231"/>
            <a:ext cx="9144000" cy="936625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indent="-347663" algn="ctr">
              <a:tabLst>
                <a:tab pos="358775" algn="l"/>
                <a:tab pos="806450" algn="l"/>
                <a:tab pos="1255713" algn="l"/>
                <a:tab pos="1704975" algn="l"/>
                <a:tab pos="2154238" algn="l"/>
                <a:tab pos="2603500" algn="l"/>
                <a:tab pos="3052763" algn="l"/>
                <a:tab pos="3502025" algn="l"/>
                <a:tab pos="3951288" algn="l"/>
                <a:tab pos="4400550" algn="l"/>
                <a:tab pos="4849813" algn="l"/>
                <a:tab pos="5299075" algn="l"/>
                <a:tab pos="5748338" algn="l"/>
                <a:tab pos="6197600" algn="l"/>
                <a:tab pos="6646863" algn="l"/>
                <a:tab pos="7096125" algn="l"/>
                <a:tab pos="7545388" algn="l"/>
                <a:tab pos="7994650" algn="l"/>
                <a:tab pos="8443913" algn="l"/>
                <a:tab pos="8893175" algn="l"/>
                <a:tab pos="9342438" algn="l"/>
              </a:tabLst>
            </a:pPr>
            <a:r>
              <a:rPr lang="en-GB" altLang="en-US" kern="1200" dirty="0" smtClean="0">
                <a:solidFill>
                  <a:srgbClr val="FFC000"/>
                </a:solidFill>
                <a:latin typeface="Verdana" pitchFamily="34" charset="0"/>
                <a:ea typeface="Microsoft YaHei" pitchFamily="34" charset="-122"/>
                <a:cs typeface="+mn-cs"/>
              </a:rPr>
              <a:t>Assessment </a:t>
            </a:r>
            <a:r>
              <a:rPr lang="fr-BE" altLang="en-US" kern="1200" dirty="0">
                <a:solidFill>
                  <a:srgbClr val="FFC000"/>
                </a:solidFill>
                <a:latin typeface="Verdana" pitchFamily="34" charset="0"/>
                <a:ea typeface="Microsoft YaHei" pitchFamily="34" charset="-122"/>
                <a:cs typeface="+mn-cs"/>
              </a:rPr>
              <a:t>of 2nd </a:t>
            </a:r>
            <a:r>
              <a:rPr lang="fr-BE" altLang="en-US" kern="1200" dirty="0" err="1">
                <a:solidFill>
                  <a:srgbClr val="FFC000"/>
                </a:solidFill>
                <a:latin typeface="Verdana" pitchFamily="34" charset="0"/>
                <a:ea typeface="Microsoft YaHei" pitchFamily="34" charset="-122"/>
                <a:cs typeface="+mn-cs"/>
              </a:rPr>
              <a:t>RBMPs</a:t>
            </a:r>
            <a:endParaRPr lang="en-GB" altLang="en-US" kern="1200" dirty="0">
              <a:solidFill>
                <a:srgbClr val="FFC000"/>
              </a:solidFill>
              <a:latin typeface="Verdana" pitchFamily="34" charset="0"/>
              <a:ea typeface="Microsoft YaHei" pitchFamily="34" charset="-122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204243"/>
            <a:ext cx="8507288" cy="3529013"/>
          </a:xfrm>
        </p:spPr>
        <p:txBody>
          <a:bodyPr/>
          <a:lstStyle/>
          <a:p>
            <a:pPr marL="0" indent="0">
              <a:buClrTx/>
              <a:buNone/>
            </a:pPr>
            <a:r>
              <a:rPr lang="en-GB" b="1" dirty="0" smtClean="0"/>
              <a:t>Main guiding questions:</a:t>
            </a:r>
          </a:p>
          <a:p>
            <a:pPr marL="0" indent="0">
              <a:buClrTx/>
              <a:buNone/>
            </a:pPr>
            <a:endParaRPr lang="en-GB" dirty="0" smtClean="0"/>
          </a:p>
          <a:p>
            <a:pPr>
              <a:buClrTx/>
              <a:buFont typeface="Wingdings" panose="05000000000000000000" pitchFamily="2" charset="2"/>
              <a:buChar char="ü"/>
            </a:pPr>
            <a:r>
              <a:rPr lang="en-GB" dirty="0" smtClean="0"/>
              <a:t>Status </a:t>
            </a:r>
            <a:r>
              <a:rPr lang="en-GB" dirty="0"/>
              <a:t>of implementation of </a:t>
            </a:r>
            <a:r>
              <a:rPr lang="en-GB" dirty="0" smtClean="0"/>
              <a:t>WFD </a:t>
            </a:r>
            <a:r>
              <a:rPr lang="en-GB" dirty="0"/>
              <a:t>requirements?</a:t>
            </a:r>
          </a:p>
          <a:p>
            <a:pPr>
              <a:buClrTx/>
              <a:buFont typeface="Wingdings" panose="05000000000000000000" pitchFamily="2" charset="2"/>
              <a:buChar char="ü"/>
            </a:pPr>
            <a:r>
              <a:rPr lang="en-GB" dirty="0" smtClean="0"/>
              <a:t>Compliant implementation?</a:t>
            </a:r>
            <a:endParaRPr lang="en-GB" dirty="0"/>
          </a:p>
          <a:p>
            <a:pPr>
              <a:buClrTx/>
              <a:buFont typeface="Wingdings" panose="05000000000000000000" pitchFamily="2" charset="2"/>
              <a:buChar char="ü"/>
            </a:pPr>
            <a:r>
              <a:rPr lang="en-GB" dirty="0" smtClean="0"/>
              <a:t>Progress made </a:t>
            </a:r>
            <a:r>
              <a:rPr lang="en-GB" dirty="0"/>
              <a:t>since the </a:t>
            </a:r>
            <a:r>
              <a:rPr lang="en-GB" dirty="0" smtClean="0"/>
              <a:t>1</a:t>
            </a:r>
            <a:r>
              <a:rPr lang="en-GB" baseline="30000" dirty="0" smtClean="0"/>
              <a:t>st</a:t>
            </a:r>
            <a:r>
              <a:rPr lang="en-GB" dirty="0" smtClean="0"/>
              <a:t> cycle?</a:t>
            </a:r>
            <a:endParaRPr lang="en-GB" dirty="0"/>
          </a:p>
          <a:p>
            <a:pPr>
              <a:buClrTx/>
              <a:buFont typeface="Wingdings" panose="05000000000000000000" pitchFamily="2" charset="2"/>
              <a:buChar char="ü"/>
            </a:pPr>
            <a:r>
              <a:rPr lang="en-GB" dirty="0" smtClean="0"/>
              <a:t>Follow-up of COM's previous recommendations?</a:t>
            </a:r>
            <a:endParaRPr lang="en-GB" dirty="0"/>
          </a:p>
          <a:p>
            <a:pPr marL="0" indent="0">
              <a:buClrTx/>
              <a:buNone/>
            </a:pPr>
            <a:r>
              <a:rPr lang="fr-BE" dirty="0" smtClean="0"/>
              <a:t>			+</a:t>
            </a:r>
            <a:endParaRPr lang="en-GB" dirty="0" smtClean="0"/>
          </a:p>
          <a:p>
            <a:pPr>
              <a:buClrTx/>
              <a:buFont typeface="Wingdings" panose="05000000000000000000" pitchFamily="2" charset="2"/>
              <a:buChar char="ü"/>
            </a:pPr>
            <a:r>
              <a:rPr lang="en-GB" dirty="0" smtClean="0"/>
              <a:t>Identification of </a:t>
            </a:r>
            <a:r>
              <a:rPr lang="en-GB" dirty="0"/>
              <a:t>good </a:t>
            </a:r>
            <a:r>
              <a:rPr lang="en-GB" dirty="0" smtClean="0"/>
              <a:t>practices</a:t>
            </a:r>
          </a:p>
          <a:p>
            <a:pPr>
              <a:buClrTx/>
              <a:buFont typeface="Wingdings" panose="05000000000000000000" pitchFamily="2" charset="2"/>
              <a:buChar char="ü"/>
            </a:pPr>
            <a:r>
              <a:rPr lang="en-GB" dirty="0" smtClean="0"/>
              <a:t>Recommendations </a:t>
            </a:r>
            <a:r>
              <a:rPr lang="en-GB" dirty="0"/>
              <a:t>for the future </a:t>
            </a:r>
            <a:r>
              <a:rPr lang="en-GB" dirty="0" smtClean="0"/>
              <a:t>steps</a:t>
            </a:r>
          </a:p>
        </p:txBody>
      </p:sp>
    </p:spTree>
    <p:extLst>
      <p:ext uri="{BB962C8B-B14F-4D97-AF65-F5344CB8AC3E}">
        <p14:creationId xmlns:p14="http://schemas.microsoft.com/office/powerpoint/2010/main" val="207952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96231"/>
            <a:ext cx="9144000" cy="648593"/>
          </a:xfrm>
        </p:spPr>
        <p:txBody>
          <a:bodyPr/>
          <a:lstStyle/>
          <a:p>
            <a:pPr algn="ctr"/>
            <a:r>
              <a:rPr lang="en-GB" altLang="en-US" dirty="0" smtClean="0">
                <a:solidFill>
                  <a:srgbClr val="FFC000"/>
                </a:solidFill>
              </a:rPr>
              <a:t>Assessment </a:t>
            </a:r>
            <a:r>
              <a:rPr lang="fr-BE" altLang="en-US" dirty="0" smtClean="0">
                <a:solidFill>
                  <a:srgbClr val="FFC000"/>
                </a:solidFill>
              </a:rPr>
              <a:t>of </a:t>
            </a:r>
            <a:r>
              <a:rPr lang="en-GB" altLang="en-US" dirty="0" smtClean="0">
                <a:solidFill>
                  <a:srgbClr val="FFC000"/>
                </a:solidFill>
              </a:rPr>
              <a:t>1</a:t>
            </a:r>
            <a:r>
              <a:rPr lang="en-GB" altLang="en-US" baseline="30000" dirty="0" smtClean="0">
                <a:solidFill>
                  <a:srgbClr val="FFC000"/>
                </a:solidFill>
              </a:rPr>
              <a:t>st </a:t>
            </a:r>
            <a:r>
              <a:rPr lang="fr-BE" altLang="en-US" dirty="0" err="1" smtClean="0">
                <a:solidFill>
                  <a:srgbClr val="FFC000"/>
                </a:solidFill>
              </a:rPr>
              <a:t>FRMPs</a:t>
            </a:r>
            <a:endParaRPr lang="en-GB" altLang="en-US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844824"/>
            <a:ext cx="8507288" cy="5112568"/>
          </a:xfrm>
        </p:spPr>
        <p:txBody>
          <a:bodyPr/>
          <a:lstStyle/>
          <a:p>
            <a:pPr marL="0" indent="0">
              <a:buClrTx/>
              <a:buNone/>
            </a:pPr>
            <a:endParaRPr lang="en-GB" b="1" dirty="0" smtClean="0"/>
          </a:p>
          <a:p>
            <a:pPr marL="0" indent="0">
              <a:buClrTx/>
              <a:buNone/>
            </a:pPr>
            <a:r>
              <a:rPr lang="en-GB" b="1" dirty="0" smtClean="0"/>
              <a:t>Main guiding questions:</a:t>
            </a:r>
          </a:p>
          <a:p>
            <a:pPr marL="0" indent="0">
              <a:buClrTx/>
              <a:buNone/>
            </a:pPr>
            <a:endParaRPr lang="en-GB" dirty="0" smtClean="0"/>
          </a:p>
          <a:p>
            <a:pPr>
              <a:buClrTx/>
              <a:buFont typeface="Wingdings" panose="05000000000000000000" pitchFamily="2" charset="2"/>
              <a:buChar char="ü"/>
            </a:pPr>
            <a:r>
              <a:rPr lang="en-GB" dirty="0" smtClean="0"/>
              <a:t>Status </a:t>
            </a:r>
            <a:r>
              <a:rPr lang="en-GB" dirty="0"/>
              <a:t>of implementation of </a:t>
            </a:r>
            <a:r>
              <a:rPr lang="en-GB" dirty="0" smtClean="0"/>
              <a:t>FD </a:t>
            </a:r>
            <a:r>
              <a:rPr lang="en-GB" dirty="0"/>
              <a:t>requirements?</a:t>
            </a:r>
          </a:p>
          <a:p>
            <a:pPr>
              <a:buClrTx/>
              <a:buFont typeface="Wingdings" panose="05000000000000000000" pitchFamily="2" charset="2"/>
              <a:buChar char="ü"/>
            </a:pPr>
            <a:r>
              <a:rPr lang="en-GB" dirty="0" smtClean="0"/>
              <a:t>Compliant implementation?</a:t>
            </a:r>
            <a:endParaRPr lang="en-GB" dirty="0"/>
          </a:p>
          <a:p>
            <a:pPr marL="0" indent="0">
              <a:buClrTx/>
              <a:buNone/>
            </a:pPr>
            <a:r>
              <a:rPr lang="fr-BE" dirty="0" smtClean="0"/>
              <a:t>			+</a:t>
            </a:r>
            <a:endParaRPr lang="en-GB" dirty="0" smtClean="0"/>
          </a:p>
          <a:p>
            <a:pPr>
              <a:buClrTx/>
              <a:buFont typeface="Wingdings" panose="05000000000000000000" pitchFamily="2" charset="2"/>
              <a:buChar char="ü"/>
            </a:pPr>
            <a:r>
              <a:rPr lang="en-GB" dirty="0" smtClean="0"/>
              <a:t>Identification of </a:t>
            </a:r>
            <a:r>
              <a:rPr lang="en-GB" dirty="0"/>
              <a:t>good </a:t>
            </a:r>
            <a:r>
              <a:rPr lang="en-GB" dirty="0" smtClean="0"/>
              <a:t>practices</a:t>
            </a:r>
          </a:p>
          <a:p>
            <a:pPr>
              <a:buClrTx/>
              <a:buFont typeface="Wingdings" panose="05000000000000000000" pitchFamily="2" charset="2"/>
              <a:buChar char="ü"/>
            </a:pPr>
            <a:r>
              <a:rPr lang="en-GB" dirty="0" smtClean="0"/>
              <a:t>Identification of weaknesses</a:t>
            </a:r>
          </a:p>
          <a:p>
            <a:pPr>
              <a:buClrTx/>
              <a:buFont typeface="Wingdings" panose="05000000000000000000" pitchFamily="2" charset="2"/>
              <a:buChar char="ü"/>
            </a:pPr>
            <a:r>
              <a:rPr lang="en-GB" dirty="0" smtClean="0"/>
              <a:t>Recommendations</a:t>
            </a:r>
          </a:p>
          <a:p>
            <a:pPr>
              <a:buClrTx/>
              <a:buFont typeface="Wingdings" panose="05000000000000000000" pitchFamily="2" charset="2"/>
              <a:buChar char="ü"/>
            </a:pPr>
            <a:endParaRPr lang="fr-BE" dirty="0"/>
          </a:p>
          <a:p>
            <a:pPr>
              <a:buClrTx/>
              <a:buFont typeface="Wingdings" panose="05000000000000000000" pitchFamily="2" charset="2"/>
              <a:buChar char="ü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2742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de_Master">
  <a:themeElements>
    <a:clrScheme name="Slide_Mas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lide_Master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7000" b="1" i="0" u="none" strike="noStrike" cap="none" normalizeH="0" baseline="0" smtClean="0">
            <a:ln>
              <a:noFill/>
            </a:ln>
            <a:solidFill>
              <a:srgbClr val="FFD624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7000" b="1" i="0" u="none" strike="noStrike" cap="none" normalizeH="0" baseline="0" smtClean="0">
            <a:ln>
              <a:noFill/>
            </a:ln>
            <a:solidFill>
              <a:srgbClr val="FFD624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Slide_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7927</TotalTime>
  <Words>579</Words>
  <Application>Microsoft Office PowerPoint</Application>
  <PresentationFormat>On-screen Show (4:3)</PresentationFormat>
  <Paragraphs>156</Paragraphs>
  <Slides>15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Slide_Master</vt:lpstr>
      <vt:lpstr>Water Framework Directive and Floods Directive latest news</vt:lpstr>
      <vt:lpstr>Contents</vt:lpstr>
      <vt:lpstr>Status of adoption of 2nd RBMPs in Member States</vt:lpstr>
      <vt:lpstr>Status of reporting of  2nd RBMPs into WISE</vt:lpstr>
      <vt:lpstr>Status of adoption of 1st FRMPs in Member States</vt:lpstr>
      <vt:lpstr> Overall timeline for the assessment</vt:lpstr>
      <vt:lpstr>Scope of the assessment</vt:lpstr>
      <vt:lpstr>Assessment of 2nd RBMPs</vt:lpstr>
      <vt:lpstr>Assessment of 1st FRMPs</vt:lpstr>
      <vt:lpstr>Evaluation and review  of EU water policy</vt:lpstr>
      <vt:lpstr> Preparation for the WFD evaluation</vt:lpstr>
      <vt:lpstr>Estimated timetable</vt:lpstr>
      <vt:lpstr>Next reporting</vt:lpstr>
      <vt:lpstr>Implementation support initiatives</vt:lpstr>
      <vt:lpstr>Thank you for your attention  http://water.europa.eu/policy   joaquim.capitao@ec.europa.eu </vt:lpstr>
    </vt:vector>
  </TitlesOfParts>
  <Company>European Commission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Blueprint</dc:title>
  <dc:creator>Jacques Delsalle</dc:creator>
  <cp:lastModifiedBy>CAPITAO Joaquim (ENV)</cp:lastModifiedBy>
  <cp:revision>314</cp:revision>
  <cp:lastPrinted>2017-06-12T07:36:40Z</cp:lastPrinted>
  <dcterms:created xsi:type="dcterms:W3CDTF">2011-10-28T10:25:18Z</dcterms:created>
  <dcterms:modified xsi:type="dcterms:W3CDTF">2017-06-16T06:34:01Z</dcterms:modified>
</cp:coreProperties>
</file>