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21"/>
  </p:notesMasterIdLst>
  <p:handoutMasterIdLst>
    <p:handoutMasterId r:id="rId22"/>
  </p:handoutMasterIdLst>
  <p:sldIdLst>
    <p:sldId id="372" r:id="rId3"/>
    <p:sldId id="373" r:id="rId4"/>
    <p:sldId id="357" r:id="rId5"/>
    <p:sldId id="322" r:id="rId6"/>
    <p:sldId id="374" r:id="rId7"/>
    <p:sldId id="375" r:id="rId8"/>
    <p:sldId id="327" r:id="rId9"/>
    <p:sldId id="376" r:id="rId10"/>
    <p:sldId id="346" r:id="rId11"/>
    <p:sldId id="368" r:id="rId12"/>
    <p:sldId id="328" r:id="rId13"/>
    <p:sldId id="369" r:id="rId14"/>
    <p:sldId id="381" r:id="rId15"/>
    <p:sldId id="382" r:id="rId16"/>
    <p:sldId id="317" r:id="rId17"/>
    <p:sldId id="330" r:id="rId18"/>
    <p:sldId id="370" r:id="rId19"/>
    <p:sldId id="344" r:id="rId2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3F5418"/>
    <a:srgbClr val="BF2D05"/>
    <a:srgbClr val="FEDDD4"/>
    <a:srgbClr val="FCA6F0"/>
    <a:srgbClr val="DCE105"/>
    <a:srgbClr val="CE18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79171" autoAdjust="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16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74ACA-608B-4710-8247-97DBEBE677C5}" type="datetimeFigureOut">
              <a:rPr lang="en-GB" smtClean="0"/>
              <a:t>19/06/2017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CDB3D-81E6-47CF-ABA9-07C1AFD972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357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C016E-F212-4226-BDEA-6254AD1E7A53}" type="datetimeFigureOut">
              <a:rPr lang="en-GB" smtClean="0"/>
              <a:t>19/06/2017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7EFC1-7EEA-4708-9332-8EFD92F6F3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201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7EFC1-7EEA-4708-9332-8EFD92F6F36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042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7EFC1-7EEA-4708-9332-8EFD92F6F36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02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7EFC1-7EEA-4708-9332-8EFD92F6F36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180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7EFC1-7EEA-4708-9332-8EFD92F6F36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360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7EFC1-7EEA-4708-9332-8EFD92F6F36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392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7EFC1-7EEA-4708-9332-8EFD92F6F36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58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7EFC1-7EEA-4708-9332-8EFD92F6F36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49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7EFC1-7EEA-4708-9332-8EFD92F6F36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843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7EFC1-7EEA-4708-9332-8EFD92F6F36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792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7EFC1-7EEA-4708-9332-8EFD92F6F36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819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987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6F923-39B1-4037-958D-89202E280644}" type="datetimeFigureOut">
              <a:rPr lang="en-GB" smtClean="0"/>
              <a:t>19/06/2017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A8FC-CA10-4267-B0A1-133F004B7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519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6F923-39B1-4037-958D-89202E280644}" type="datetimeFigureOut">
              <a:rPr lang="en-GB" smtClean="0"/>
              <a:t>19/06/2017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A8FC-CA10-4267-B0A1-133F004B7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206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6F923-39B1-4037-958D-89202E280644}" type="datetimeFigureOut">
              <a:rPr lang="en-GB" smtClean="0"/>
              <a:t>19/06/2017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A8FC-CA10-4267-B0A1-133F004B7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46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6F923-39B1-4037-958D-89202E280644}" type="datetimeFigureOut">
              <a:rPr lang="en-GB" smtClean="0"/>
              <a:t>19/06/2017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A8FC-CA10-4267-B0A1-133F004B7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82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66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022" y="828937"/>
            <a:ext cx="10876798" cy="1055688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PRESENTATION TITLE GOES HERE</a:t>
            </a:r>
            <a:br>
              <a:rPr lang="en-US" dirty="0" smtClean="0"/>
            </a:br>
            <a:r>
              <a:rPr lang="en-US" dirty="0" smtClean="0"/>
              <a:t>Max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4023" y="355402"/>
            <a:ext cx="2372751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Speaker | Date | Venue</a:t>
            </a:r>
            <a:endParaRPr lang="en-GB" dirty="0"/>
          </a:p>
        </p:txBody>
      </p:sp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671" y="6325972"/>
            <a:ext cx="2160000" cy="4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46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6F923-39B1-4037-958D-89202E280644}" type="datetimeFigureOut">
              <a:rPr lang="en-GB" smtClean="0"/>
              <a:t>19/06/2017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A8FC-CA10-4267-B0A1-133F004B7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650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6F923-39B1-4037-958D-89202E280644}" type="datetimeFigureOut">
              <a:rPr lang="en-GB" smtClean="0"/>
              <a:t>19/06/2017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A8FC-CA10-4267-B0A1-133F004B7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647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6F923-39B1-4037-958D-89202E280644}" type="datetimeFigureOut">
              <a:rPr lang="en-GB" smtClean="0"/>
              <a:t>19/06/2017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A8FC-CA10-4267-B0A1-133F004B7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456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6F923-39B1-4037-958D-89202E280644}" type="datetimeFigureOut">
              <a:rPr lang="en-GB" smtClean="0"/>
              <a:t>19/06/2017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A8FC-CA10-4267-B0A1-133F004B7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846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6F923-39B1-4037-958D-89202E280644}" type="datetimeFigureOut">
              <a:rPr lang="en-GB" smtClean="0"/>
              <a:t>19/06/2017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A8FC-CA10-4267-B0A1-133F004B7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3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6F923-39B1-4037-958D-89202E280644}" type="datetimeFigureOut">
              <a:rPr lang="en-GB" smtClean="0"/>
              <a:t>19/06/2017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A8FC-CA10-4267-B0A1-133F004B7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92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6F923-39B1-4037-958D-89202E280644}" type="datetimeFigureOut">
              <a:rPr lang="en-GB" smtClean="0"/>
              <a:t>19/06/2017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A8FC-CA10-4267-B0A1-133F004B7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263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026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_H_Whit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871" y="5715000"/>
            <a:ext cx="4049233" cy="609600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2562946" y="4691210"/>
            <a:ext cx="9602549" cy="128426"/>
            <a:chOff x="2103929" y="4817456"/>
            <a:chExt cx="7802071" cy="128426"/>
          </a:xfrm>
        </p:grpSpPr>
        <p:sp>
          <p:nvSpPr>
            <p:cNvPr id="25" name="Rectangle 24"/>
            <p:cNvSpPr/>
            <p:nvPr userDrawn="1"/>
          </p:nvSpPr>
          <p:spPr>
            <a:xfrm>
              <a:off x="7955820" y="4818805"/>
              <a:ext cx="1950180" cy="127077"/>
            </a:xfrm>
            <a:prstGeom prst="rect">
              <a:avLst/>
            </a:prstGeom>
            <a:solidFill>
              <a:srgbClr val="D63D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6004290" y="4817456"/>
              <a:ext cx="1950180" cy="127077"/>
            </a:xfrm>
            <a:prstGeom prst="rect">
              <a:avLst/>
            </a:prstGeom>
            <a:solidFill>
              <a:srgbClr val="007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4054110" y="4817456"/>
              <a:ext cx="1950180" cy="127077"/>
            </a:xfrm>
            <a:prstGeom prst="rect">
              <a:avLst/>
            </a:prstGeom>
            <a:solidFill>
              <a:srgbClr val="5480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2103929" y="4817456"/>
              <a:ext cx="1950180" cy="127077"/>
            </a:xfrm>
            <a:prstGeom prst="rect">
              <a:avLst/>
            </a:prstGeom>
            <a:solidFill>
              <a:srgbClr val="833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415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8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09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a.europa.eu/data-and-maps/find/global?c12=water&amp;search=Search#c1=Data&amp;c6=water&amp;c0=48&amp;b_start=0&amp;c5=2015-01-01&amp;c5=2016-12-3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a.europa.eu/legal/eea-data-polic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eea.europa.eu/data-and-maps/find/global?c12=water&amp;search=Search#c1=Data&amp;c6=water&amp;c0=48&amp;b_start=0&amp;c5=2015-01-01&amp;c5=2016-12-31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a.europa.eu/data-and-maps/find/global?c12=water&amp;search=Search#c1=Data&amp;c6=water&amp;c0=48&amp;b_start=0&amp;c5=2015-01-01&amp;c5=2016-12-3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cdr.eionet.europa.eu/help/WISE_SoE/wise3" TargetMode="External"/><Relationship Id="rId3" Type="http://schemas.openxmlformats.org/officeDocument/2006/relationships/hyperlink" Target="http://rod.eionet.europa.eu/obligations/632" TargetMode="External"/><Relationship Id="rId7" Type="http://schemas.openxmlformats.org/officeDocument/2006/relationships/hyperlink" Target="http://cdr.eionet.europa.eu/help/WISE_SoE/wise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rod.eionet.europa.eu/obligations/716" TargetMode="External"/><Relationship Id="rId11" Type="http://schemas.openxmlformats.org/officeDocument/2006/relationships/hyperlink" Target="http://cdr.eionet.europa.eu/" TargetMode="External"/><Relationship Id="rId5" Type="http://schemas.openxmlformats.org/officeDocument/2006/relationships/hyperlink" Target="http://rod.eionet.europa.eu/obligations/714" TargetMode="External"/><Relationship Id="rId10" Type="http://schemas.openxmlformats.org/officeDocument/2006/relationships/hyperlink" Target="http://cdr.eionet.europa.eu/help/WISE_SoE/wise5" TargetMode="External"/><Relationship Id="rId4" Type="http://schemas.openxmlformats.org/officeDocument/2006/relationships/hyperlink" Target="http://rod.eionet.europa.eu/obligations/184" TargetMode="External"/><Relationship Id="rId9" Type="http://schemas.openxmlformats.org/officeDocument/2006/relationships/hyperlink" Target="http://cdr.eionet.europa.eu/help/WISE_SoE/wise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eea-subscriptions.eu/subscrib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icm.eionet.europa.eu/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://icm.eionet.europa.eu/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99533" y="2859716"/>
            <a:ext cx="9440214" cy="1546075"/>
          </a:xfrm>
        </p:spPr>
        <p:txBody>
          <a:bodyPr/>
          <a:lstStyle/>
          <a:p>
            <a:r>
              <a:rPr lang="en-GB" dirty="0"/>
              <a:t>Setting the scene: </a:t>
            </a:r>
            <a:r>
              <a:rPr lang="en-GB" dirty="0" smtClean="0"/>
              <a:t>the EEA </a:t>
            </a:r>
            <a:r>
              <a:rPr lang="en-GB" dirty="0"/>
              <a:t>Freshwater activities </a:t>
            </a:r>
            <a:endParaRPr lang="en-GB" dirty="0">
              <a:latin typeface="+mn-lt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08455" y="355402"/>
            <a:ext cx="5971424" cy="1868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1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smtClean="0">
                <a:latin typeface="+mn-lt"/>
              </a:rPr>
              <a:t>Stéphane Isoard</a:t>
            </a:r>
          </a:p>
          <a:p>
            <a:r>
              <a:rPr lang="en-GB" sz="1200" dirty="0" smtClean="0">
                <a:latin typeface="+mn-lt"/>
              </a:rPr>
              <a:t>Water and Marine – Head of Group</a:t>
            </a:r>
          </a:p>
          <a:p>
            <a:r>
              <a:rPr lang="en-GB" sz="1200" dirty="0" smtClean="0">
                <a:latin typeface="+mn-lt"/>
              </a:rPr>
              <a:t>Stephane.Isoard@eea.europa.eu</a:t>
            </a:r>
          </a:p>
          <a:p>
            <a:endParaRPr lang="en-GB" sz="1200" dirty="0" smtClean="0">
              <a:latin typeface="+mn-lt"/>
            </a:endParaRPr>
          </a:p>
          <a:p>
            <a:r>
              <a:rPr lang="en-GB" sz="1200" dirty="0">
                <a:latin typeface="+mn-lt"/>
              </a:rPr>
              <a:t>Freshwater EIONET Workshop</a:t>
            </a:r>
          </a:p>
          <a:p>
            <a:r>
              <a:rPr lang="en-GB" sz="1200" dirty="0">
                <a:latin typeface="+mn-lt"/>
              </a:rPr>
              <a:t>19-20 June 2017, EEA, Copenhagen</a:t>
            </a:r>
          </a:p>
        </p:txBody>
      </p:sp>
    </p:spTree>
    <p:extLst>
      <p:ext uri="{BB962C8B-B14F-4D97-AF65-F5344CB8AC3E}">
        <p14:creationId xmlns:p14="http://schemas.microsoft.com/office/powerpoint/2010/main" val="19440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864898"/>
            <a:ext cx="12191999" cy="36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2072218" y="259478"/>
            <a:ext cx="9556853" cy="5196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400" b="1" dirty="0" smtClean="0">
                <a:solidFill>
                  <a:srgbClr val="002060"/>
                </a:solidFill>
              </a:rPr>
              <a:t>The 2016 </a:t>
            </a:r>
            <a:r>
              <a:rPr lang="en-GB" altLang="en-US" sz="2400" b="1" dirty="0">
                <a:solidFill>
                  <a:srgbClr val="002060"/>
                </a:solidFill>
              </a:rPr>
              <a:t>WISE </a:t>
            </a:r>
            <a:r>
              <a:rPr lang="en-GB" altLang="en-US" sz="2400" b="1" dirty="0" err="1">
                <a:solidFill>
                  <a:srgbClr val="002060"/>
                </a:solidFill>
              </a:rPr>
              <a:t>SoE</a:t>
            </a:r>
            <a:r>
              <a:rPr lang="en-GB" altLang="en-US" sz="2400" b="1" dirty="0">
                <a:solidFill>
                  <a:srgbClr val="002060"/>
                </a:solidFill>
              </a:rPr>
              <a:t> 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water </a:t>
            </a:r>
            <a:r>
              <a:rPr lang="en-GB" altLang="en-US" sz="2400" b="1" dirty="0">
                <a:solidFill>
                  <a:srgbClr val="002060"/>
                </a:solidFill>
              </a:rPr>
              <a:t>data 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calls</a:t>
            </a:r>
            <a:endParaRPr lang="de-DE" altLang="en-US" sz="16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8601" y="915971"/>
            <a:ext cx="972046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The WISE </a:t>
            </a:r>
            <a:r>
              <a:rPr lang="en-GB" sz="1600" dirty="0" err="1">
                <a:solidFill>
                  <a:srgbClr val="002060"/>
                </a:solidFill>
              </a:rPr>
              <a:t>SoE</a:t>
            </a:r>
            <a:r>
              <a:rPr lang="en-GB" sz="1600" dirty="0">
                <a:solidFill>
                  <a:srgbClr val="002060"/>
                </a:solidFill>
              </a:rPr>
              <a:t> 2016 Data </a:t>
            </a:r>
            <a:r>
              <a:rPr lang="en-GB" sz="1600" dirty="0" smtClean="0">
                <a:solidFill>
                  <a:srgbClr val="002060"/>
                </a:solidFill>
              </a:rPr>
              <a:t>call covers WISE 1, 3, 4 and 5: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WISE </a:t>
            </a:r>
            <a:r>
              <a:rPr lang="en-GB" sz="1600" dirty="0" err="1">
                <a:solidFill>
                  <a:srgbClr val="002060"/>
                </a:solidFill>
              </a:rPr>
              <a:t>SoE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smtClean="0">
                <a:solidFill>
                  <a:srgbClr val="002060"/>
                </a:solidFill>
              </a:rPr>
              <a:t>1: Emissions to water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WISE </a:t>
            </a:r>
            <a:r>
              <a:rPr lang="en-GB" sz="1600" dirty="0" err="1">
                <a:solidFill>
                  <a:srgbClr val="002060"/>
                </a:solidFill>
              </a:rPr>
              <a:t>SoE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smtClean="0">
                <a:solidFill>
                  <a:srgbClr val="002060"/>
                </a:solidFill>
              </a:rPr>
              <a:t>3: Water quantity</a:t>
            </a:r>
            <a:endParaRPr lang="en-GB" sz="1600" dirty="0">
              <a:solidFill>
                <a:srgbClr val="00206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WISE </a:t>
            </a:r>
            <a:r>
              <a:rPr lang="en-GB" sz="1600" dirty="0" err="1">
                <a:solidFill>
                  <a:srgbClr val="002060"/>
                </a:solidFill>
              </a:rPr>
              <a:t>SoE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smtClean="0">
                <a:solidFill>
                  <a:srgbClr val="002060"/>
                </a:solidFill>
              </a:rPr>
              <a:t>4: Water </a:t>
            </a:r>
            <a:r>
              <a:rPr lang="en-GB" sz="1600" dirty="0">
                <a:solidFill>
                  <a:srgbClr val="002060"/>
                </a:solidFill>
              </a:rPr>
              <a:t>quality in rivers, </a:t>
            </a:r>
            <a:r>
              <a:rPr lang="en-GB" sz="1600" dirty="0" smtClean="0">
                <a:solidFill>
                  <a:srgbClr val="002060"/>
                </a:solidFill>
              </a:rPr>
              <a:t>lakes and </a:t>
            </a:r>
            <a:r>
              <a:rPr lang="en-GB" sz="1600" dirty="0">
                <a:solidFill>
                  <a:srgbClr val="002060"/>
                </a:solidFill>
              </a:rPr>
              <a:t>groundwater </a:t>
            </a:r>
            <a:endParaRPr lang="en-GB" sz="16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WISE </a:t>
            </a:r>
            <a:r>
              <a:rPr lang="en-GB" sz="1600" dirty="0" err="1">
                <a:solidFill>
                  <a:srgbClr val="002060"/>
                </a:solidFill>
              </a:rPr>
              <a:t>SoE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smtClean="0">
                <a:solidFill>
                  <a:srgbClr val="002060"/>
                </a:solidFill>
              </a:rPr>
              <a:t>5: Spatial data</a:t>
            </a:r>
            <a:endParaRPr lang="en-GB" sz="1600" dirty="0">
              <a:solidFill>
                <a:srgbClr val="00206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600" b="1" dirty="0">
                <a:solidFill>
                  <a:srgbClr val="002060"/>
                </a:solidFill>
              </a:rPr>
              <a:t>From 1st November 2016 </a:t>
            </a:r>
            <a:r>
              <a:rPr lang="en-GB" sz="1600" b="1" dirty="0" smtClean="0">
                <a:solidFill>
                  <a:srgbClr val="002060"/>
                </a:solidFill>
              </a:rPr>
              <a:t>to </a:t>
            </a:r>
            <a:r>
              <a:rPr lang="en-GB" sz="1600" b="1" dirty="0">
                <a:solidFill>
                  <a:srgbClr val="002060"/>
                </a:solidFill>
              </a:rPr>
              <a:t>28 February </a:t>
            </a:r>
            <a:r>
              <a:rPr lang="en-GB" sz="1600" b="1" dirty="0" smtClean="0">
                <a:solidFill>
                  <a:srgbClr val="002060"/>
                </a:solidFill>
              </a:rPr>
              <a:t>2017</a:t>
            </a:r>
            <a:r>
              <a:rPr lang="en-GB" sz="1600" dirty="0" smtClean="0">
                <a:solidFill>
                  <a:srgbClr val="002060"/>
                </a:solidFill>
              </a:rPr>
              <a:t> – A longer reporting time period to </a:t>
            </a:r>
            <a:r>
              <a:rPr lang="en-US" sz="1600" dirty="0" smtClean="0">
                <a:solidFill>
                  <a:srgbClr val="002060"/>
                </a:solidFill>
              </a:rPr>
              <a:t>reduce the load on </a:t>
            </a:r>
            <a:r>
              <a:rPr lang="en-US" sz="1600" dirty="0" err="1" smtClean="0">
                <a:solidFill>
                  <a:srgbClr val="002060"/>
                </a:solidFill>
              </a:rPr>
              <a:t>Reportnet</a:t>
            </a:r>
            <a:r>
              <a:rPr lang="en-US" sz="1600" dirty="0" smtClean="0">
                <a:solidFill>
                  <a:srgbClr val="002060"/>
                </a:solidFill>
              </a:rPr>
              <a:t> due to concomitant reporting exercises and deadlines (e.g. </a:t>
            </a:r>
            <a:r>
              <a:rPr lang="en-US" sz="1600" dirty="0">
                <a:solidFill>
                  <a:srgbClr val="002060"/>
                </a:solidFill>
              </a:rPr>
              <a:t>Air Quality </a:t>
            </a:r>
            <a:r>
              <a:rPr lang="en-US" sz="1600" dirty="0" smtClean="0">
                <a:solidFill>
                  <a:srgbClr val="002060"/>
                </a:solidFill>
              </a:rPr>
              <a:t>(Art. 6, 7, 13, 14; including plans and measures) due by 31 December). </a:t>
            </a:r>
            <a:r>
              <a:rPr lang="en-GB" sz="1600" dirty="0" smtClean="0">
                <a:solidFill>
                  <a:srgbClr val="002060"/>
                </a:solidFill>
              </a:rPr>
              <a:t>To improve the </a:t>
            </a:r>
            <a:r>
              <a:rPr lang="en-GB" sz="1600" dirty="0">
                <a:solidFill>
                  <a:srgbClr val="002060"/>
                </a:solidFill>
              </a:rPr>
              <a:t>stability and availability of the </a:t>
            </a:r>
            <a:r>
              <a:rPr lang="en-GB" sz="1600" dirty="0" err="1" smtClean="0">
                <a:solidFill>
                  <a:srgbClr val="002060"/>
                </a:solidFill>
              </a:rPr>
              <a:t>Reportnet</a:t>
            </a:r>
            <a:r>
              <a:rPr lang="en-GB" sz="1600" dirty="0" smtClean="0">
                <a:solidFill>
                  <a:srgbClr val="002060"/>
                </a:solidFill>
              </a:rPr>
              <a:t> </a:t>
            </a:r>
            <a:r>
              <a:rPr lang="en-GB" sz="1600" dirty="0">
                <a:solidFill>
                  <a:srgbClr val="002060"/>
                </a:solidFill>
              </a:rPr>
              <a:t>systems, EEA may request, if necessary, that WISE </a:t>
            </a:r>
            <a:r>
              <a:rPr lang="en-GB" sz="1600" dirty="0" err="1">
                <a:solidFill>
                  <a:srgbClr val="002060"/>
                </a:solidFill>
              </a:rPr>
              <a:t>SoE</a:t>
            </a:r>
            <a:r>
              <a:rPr lang="en-GB" sz="1600" dirty="0">
                <a:solidFill>
                  <a:srgbClr val="002060"/>
                </a:solidFill>
              </a:rPr>
              <a:t> deliveries be interrupted or significantly reduced in December. 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The Announcement Letter sent </a:t>
            </a:r>
            <a:r>
              <a:rPr lang="en-US" sz="1600" dirty="0">
                <a:solidFill>
                  <a:srgbClr val="002060"/>
                </a:solidFill>
              </a:rPr>
              <a:t>by EEA </a:t>
            </a:r>
            <a:r>
              <a:rPr lang="en-US" sz="1600" dirty="0" smtClean="0">
                <a:solidFill>
                  <a:srgbClr val="002060"/>
                </a:solidFill>
              </a:rPr>
              <a:t>to: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Eionet </a:t>
            </a:r>
            <a:r>
              <a:rPr lang="en-GB" sz="1600" dirty="0">
                <a:solidFill>
                  <a:srgbClr val="002060"/>
                </a:solidFill>
              </a:rPr>
              <a:t>PCPs and NRCs for Water quality and ecological status 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Eionet </a:t>
            </a:r>
            <a:r>
              <a:rPr lang="en-GB" sz="1600" dirty="0">
                <a:solidFill>
                  <a:srgbClr val="002060"/>
                </a:solidFill>
              </a:rPr>
              <a:t>PCPs and NRCs for Water emissions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Eionet </a:t>
            </a:r>
            <a:r>
              <a:rPr lang="en-GB" sz="1600" dirty="0">
                <a:solidFill>
                  <a:srgbClr val="002060"/>
                </a:solidFill>
              </a:rPr>
              <a:t>PCPs and NRCs Water Quantity </a:t>
            </a:r>
            <a:endParaRPr lang="en-GB" sz="1600" dirty="0">
              <a:solidFill>
                <a:srgbClr val="FF0000"/>
              </a:solidFill>
            </a:endParaRPr>
          </a:p>
          <a:p>
            <a:pPr marL="1200150" lvl="2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Cc: Eionet National Focal </a:t>
            </a:r>
            <a:r>
              <a:rPr lang="en-GB" sz="1600" dirty="0" smtClean="0">
                <a:solidFill>
                  <a:srgbClr val="002060"/>
                </a:solidFill>
              </a:rPr>
              <a:t>Points; </a:t>
            </a:r>
            <a:r>
              <a:rPr lang="en-GB" sz="1600" dirty="0">
                <a:solidFill>
                  <a:srgbClr val="002060"/>
                </a:solidFill>
              </a:rPr>
              <a:t>Eionet PCPs and NRCs for Marine, coastal and maritime</a:t>
            </a:r>
          </a:p>
          <a:p>
            <a:pPr marL="742950" lvl="1" indent="-285750">
              <a:buFont typeface="Arial"/>
              <a:buChar char="•"/>
            </a:pPr>
            <a:endParaRPr lang="en-GB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The </a:t>
            </a:r>
            <a:r>
              <a:rPr lang="en-GB" sz="1600" dirty="0">
                <a:solidFill>
                  <a:srgbClr val="002060"/>
                </a:solidFill>
              </a:rPr>
              <a:t>European datasets from previous submissions </a:t>
            </a:r>
            <a:r>
              <a:rPr lang="en-GB" sz="1600" dirty="0" smtClean="0">
                <a:solidFill>
                  <a:srgbClr val="002060"/>
                </a:solidFill>
              </a:rPr>
              <a:t>will be available </a:t>
            </a:r>
            <a:r>
              <a:rPr lang="en-GB" sz="1600" dirty="0">
                <a:solidFill>
                  <a:srgbClr val="002060"/>
                </a:solidFill>
              </a:rPr>
              <a:t>at the</a:t>
            </a:r>
            <a:r>
              <a:rPr lang="en-US" sz="1600" u="sng" dirty="0">
                <a:hlinkClick r:id="rId3"/>
              </a:rPr>
              <a:t> EEA Water Data Centre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As communicated on 20</a:t>
            </a:r>
            <a:r>
              <a:rPr lang="en-GB" sz="1600" baseline="30000" dirty="0">
                <a:solidFill>
                  <a:srgbClr val="002060"/>
                </a:solidFill>
              </a:rPr>
              <a:t>th</a:t>
            </a:r>
            <a:r>
              <a:rPr lang="en-GB" sz="1600" dirty="0">
                <a:solidFill>
                  <a:srgbClr val="002060"/>
                </a:solidFill>
              </a:rPr>
              <a:t> June, the </a:t>
            </a:r>
            <a:r>
              <a:rPr lang="en-GB" sz="1600" dirty="0" err="1">
                <a:solidFill>
                  <a:srgbClr val="002060"/>
                </a:solidFill>
              </a:rPr>
              <a:t>SoE</a:t>
            </a:r>
            <a:r>
              <a:rPr lang="en-GB" sz="1600" dirty="0">
                <a:solidFill>
                  <a:srgbClr val="002060"/>
                </a:solidFill>
              </a:rPr>
              <a:t> 2016 data request for transitional, coastal and marine waters (TCM) will take place in 2017. The next data calls for freshwater and marine </a:t>
            </a:r>
            <a:r>
              <a:rPr lang="en-GB" sz="1600" dirty="0" smtClean="0">
                <a:solidFill>
                  <a:srgbClr val="002060"/>
                </a:solidFill>
              </a:rPr>
              <a:t>are </a:t>
            </a:r>
            <a:r>
              <a:rPr lang="en-GB" sz="1600" dirty="0">
                <a:solidFill>
                  <a:srgbClr val="002060"/>
                </a:solidFill>
              </a:rPr>
              <a:t>planned for October 2017</a:t>
            </a:r>
            <a:r>
              <a:rPr lang="en-GB" sz="1600" dirty="0" smtClean="0">
                <a:solidFill>
                  <a:srgbClr val="002060"/>
                </a:solidFill>
              </a:rPr>
              <a:t>.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0" y="0"/>
            <a:ext cx="1764035" cy="685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2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986623"/>
            <a:ext cx="12191999" cy="36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2091268" y="466928"/>
            <a:ext cx="9556853" cy="5196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400" b="1" dirty="0">
                <a:solidFill>
                  <a:srgbClr val="002060"/>
                </a:solidFill>
              </a:rPr>
              <a:t>WISE </a:t>
            </a:r>
            <a:r>
              <a:rPr lang="en-GB" altLang="en-US" sz="2400" b="1" dirty="0" err="1">
                <a:solidFill>
                  <a:srgbClr val="002060"/>
                </a:solidFill>
              </a:rPr>
              <a:t>SoE</a:t>
            </a:r>
            <a:r>
              <a:rPr lang="en-GB" altLang="en-US" sz="2400" b="1" dirty="0">
                <a:solidFill>
                  <a:srgbClr val="002060"/>
                </a:solidFill>
              </a:rPr>
              <a:t> 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- 2016 </a:t>
            </a:r>
            <a:r>
              <a:rPr lang="en-GB" altLang="en-US" sz="2400" b="1" dirty="0">
                <a:solidFill>
                  <a:srgbClr val="002060"/>
                </a:solidFill>
              </a:rPr>
              <a:t>Data call</a:t>
            </a:r>
            <a:endParaRPr lang="de-DE" altLang="en-US" sz="16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8372" y="1166842"/>
            <a:ext cx="884537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Please note that the EEA, in accordance with its </a:t>
            </a:r>
            <a:r>
              <a:rPr lang="en-US" sz="1600" dirty="0" smtClean="0">
                <a:solidFill>
                  <a:srgbClr val="002060"/>
                </a:solidFill>
                <a:hlinkClick r:id="rId3"/>
              </a:rPr>
              <a:t>data policy</a:t>
            </a:r>
            <a:r>
              <a:rPr lang="en-US" sz="1600" dirty="0" smtClean="0">
                <a:solidFill>
                  <a:srgbClr val="002060"/>
                </a:solidFill>
              </a:rPr>
              <a:t>, publishes </a:t>
            </a:r>
            <a:r>
              <a:rPr lang="en-US" sz="1600" dirty="0">
                <a:solidFill>
                  <a:srgbClr val="002060"/>
                </a:solidFill>
              </a:rPr>
              <a:t>all data reported by </a:t>
            </a:r>
            <a:r>
              <a:rPr lang="en-US" sz="1600" dirty="0" smtClean="0">
                <a:solidFill>
                  <a:srgbClr val="002060"/>
                </a:solidFill>
              </a:rPr>
              <a:t>countries, aggregated and disaggregated.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Planned use of </a:t>
            </a:r>
            <a:r>
              <a:rPr lang="en-GB" sz="1600" dirty="0">
                <a:solidFill>
                  <a:srgbClr val="002060"/>
                </a:solidFill>
              </a:rPr>
              <a:t>WISE </a:t>
            </a:r>
            <a:r>
              <a:rPr lang="en-GB" sz="1600" dirty="0" err="1">
                <a:solidFill>
                  <a:srgbClr val="002060"/>
                </a:solidFill>
              </a:rPr>
              <a:t>SoE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smtClean="0">
                <a:solidFill>
                  <a:srgbClr val="002060"/>
                </a:solidFill>
              </a:rPr>
              <a:t>data calls: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The European datasets from previous submissions will be available at the</a:t>
            </a:r>
            <a:r>
              <a:rPr lang="en-US" sz="1600" u="sng" dirty="0">
                <a:hlinkClick r:id="rId4"/>
              </a:rPr>
              <a:t> EEA Water Data Centre</a:t>
            </a:r>
            <a:r>
              <a:rPr lang="en-US" sz="16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Freshwater quality indicators: Nutrients </a:t>
            </a:r>
            <a:r>
              <a:rPr lang="en-US" sz="1600" dirty="0">
                <a:solidFill>
                  <a:srgbClr val="002060"/>
                </a:solidFill>
              </a:rPr>
              <a:t>in </a:t>
            </a:r>
            <a:r>
              <a:rPr lang="en-US" sz="1600" dirty="0" smtClean="0">
                <a:solidFill>
                  <a:srgbClr val="002060"/>
                </a:solidFill>
              </a:rPr>
              <a:t>freshwater (CSI 020), </a:t>
            </a:r>
            <a:r>
              <a:rPr lang="en-GB" sz="1600" dirty="0">
                <a:solidFill>
                  <a:srgbClr val="002060"/>
                </a:solidFill>
              </a:rPr>
              <a:t>Oxygen consuming substances in rivers - biochemical oxygen demand (BOD) (CSI 019</a:t>
            </a:r>
            <a:r>
              <a:rPr lang="en-GB" sz="1600" dirty="0" smtClean="0">
                <a:solidFill>
                  <a:srgbClr val="002060"/>
                </a:solidFill>
              </a:rPr>
              <a:t>). Emission intensity of the domestic sector in Europe (WREI02</a:t>
            </a:r>
            <a:r>
              <a:rPr lang="en-GB" sz="1600" dirty="0" smtClean="0">
                <a:solidFill>
                  <a:srgbClr val="002060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Freshwater quantity indicators: Use of freshwater </a:t>
            </a:r>
            <a:r>
              <a:rPr lang="en-GB" sz="1600" dirty="0" smtClean="0">
                <a:solidFill>
                  <a:srgbClr val="002060"/>
                </a:solidFill>
              </a:rPr>
              <a:t>resources </a:t>
            </a:r>
            <a:r>
              <a:rPr lang="en-GB" sz="1600" dirty="0">
                <a:solidFill>
                  <a:srgbClr val="002060"/>
                </a:solidFill>
              </a:rPr>
              <a:t>(CSI 018),  Crop water intensity of agriculture (WREI 04</a:t>
            </a:r>
            <a:r>
              <a:rPr lang="en-GB" sz="1600" dirty="0" smtClean="0">
                <a:solidFill>
                  <a:srgbClr val="002060"/>
                </a:solidFill>
              </a:rPr>
              <a:t>)</a:t>
            </a:r>
            <a:endParaRPr lang="en-GB" sz="16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WISE </a:t>
            </a:r>
            <a:r>
              <a:rPr lang="en-GB" sz="1600" dirty="0">
                <a:solidFill>
                  <a:srgbClr val="002060"/>
                </a:solidFill>
              </a:rPr>
              <a:t>interactive maps </a:t>
            </a:r>
            <a:r>
              <a:rPr lang="en-GB" sz="1600" dirty="0" smtClean="0">
                <a:solidFill>
                  <a:srgbClr val="002060"/>
                </a:solidFill>
              </a:rPr>
              <a:t>providing </a:t>
            </a:r>
            <a:r>
              <a:rPr lang="en-GB" sz="1600" dirty="0">
                <a:solidFill>
                  <a:srgbClr val="002060"/>
                </a:solidFill>
              </a:rPr>
              <a:t>European </a:t>
            </a:r>
            <a:r>
              <a:rPr lang="en-GB" sz="1600" dirty="0" smtClean="0">
                <a:solidFill>
                  <a:srgbClr val="002060"/>
                </a:solidFill>
              </a:rPr>
              <a:t>overviews.</a:t>
            </a:r>
            <a:endParaRPr lang="en-US" sz="16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Marine </a:t>
            </a:r>
            <a:r>
              <a:rPr lang="en-GB" sz="1600" dirty="0">
                <a:solidFill>
                  <a:srgbClr val="002060"/>
                </a:solidFill>
              </a:rPr>
              <a:t>indicators </a:t>
            </a:r>
            <a:r>
              <a:rPr lang="en-GB" sz="1600" dirty="0" smtClean="0">
                <a:solidFill>
                  <a:srgbClr val="002060"/>
                </a:solidFill>
              </a:rPr>
              <a:t>(based </a:t>
            </a:r>
            <a:r>
              <a:rPr lang="en-GB" sz="1600" dirty="0">
                <a:solidFill>
                  <a:srgbClr val="002060"/>
                </a:solidFill>
              </a:rPr>
              <a:t>on </a:t>
            </a:r>
            <a:r>
              <a:rPr lang="en-GB" sz="1600" dirty="0" smtClean="0">
                <a:solidFill>
                  <a:srgbClr val="002060"/>
                </a:solidFill>
              </a:rPr>
              <a:t>TCM): </a:t>
            </a:r>
            <a:r>
              <a:rPr lang="en-GB" sz="1600" dirty="0">
                <a:solidFill>
                  <a:srgbClr val="002060"/>
                </a:solidFill>
              </a:rPr>
              <a:t>Nutrients in TCM waters (MAR 005 / CSI 021), Chlorophyll in TCM waters (MAR 006 / CSI 023), Hazardous substances in marine </a:t>
            </a:r>
            <a:r>
              <a:rPr lang="en-GB" sz="1600" dirty="0" smtClean="0">
                <a:solidFill>
                  <a:srgbClr val="002060"/>
                </a:solidFill>
              </a:rPr>
              <a:t>organisms (MAR 001 / CSI </a:t>
            </a:r>
            <a:r>
              <a:rPr lang="en-GB" sz="1600" dirty="0">
                <a:solidFill>
                  <a:srgbClr val="002060"/>
                </a:solidFill>
              </a:rPr>
              <a:t>049</a:t>
            </a:r>
            <a:r>
              <a:rPr lang="en-GB" sz="1600" dirty="0" smtClean="0">
                <a:solidFill>
                  <a:srgbClr val="002060"/>
                </a:solidFill>
              </a:rPr>
              <a:t>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Assessments (see the Freshwater and Marine Roadmaps 2016-2022</a:t>
            </a:r>
            <a:r>
              <a:rPr lang="en-US" sz="1600" dirty="0" smtClean="0">
                <a:solidFill>
                  <a:srgbClr val="002060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Support </a:t>
            </a:r>
            <a:r>
              <a:rPr lang="en-GB" sz="1600" dirty="0" smtClean="0">
                <a:solidFill>
                  <a:srgbClr val="002060"/>
                </a:solidFill>
              </a:rPr>
              <a:t>to 2020 Biodiversity Strategy (Target 2 / Action 5: MAES), KIP-INCA</a:t>
            </a:r>
            <a:endParaRPr lang="en-GB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-11435" y="0"/>
            <a:ext cx="1764035" cy="685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4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864898"/>
            <a:ext cx="12191999" cy="36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2072218" y="259478"/>
            <a:ext cx="9556853" cy="5196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400" b="1" dirty="0" smtClean="0">
                <a:solidFill>
                  <a:srgbClr val="002060"/>
                </a:solidFill>
              </a:rPr>
              <a:t>Looking forward: upcoming activities to strengthen the water knowledge</a:t>
            </a:r>
            <a:endParaRPr lang="en-GB" alt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8602" y="882898"/>
            <a:ext cx="97204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500" dirty="0">
                <a:solidFill>
                  <a:srgbClr val="002060"/>
                </a:solidFill>
              </a:rPr>
              <a:t>Assessments supporting the implementation and development of EU policies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State of Water </a:t>
            </a:r>
            <a:r>
              <a:rPr lang="en-US" sz="1500" dirty="0" smtClean="0">
                <a:solidFill>
                  <a:srgbClr val="002060"/>
                </a:solidFill>
              </a:rPr>
              <a:t>(2018</a:t>
            </a:r>
            <a:r>
              <a:rPr lang="en-US" sz="1500" dirty="0" smtClean="0">
                <a:solidFill>
                  <a:srgbClr val="002060"/>
                </a:solidFill>
              </a:rPr>
              <a:t>)</a:t>
            </a:r>
            <a:endParaRPr lang="en-GB" sz="1500" dirty="0" smtClean="0">
              <a:solidFill>
                <a:srgbClr val="00206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srgbClr val="002060"/>
                </a:solidFill>
              </a:rPr>
              <a:t>European bathing water quality in </a:t>
            </a:r>
            <a:r>
              <a:rPr lang="en-GB" sz="1500" dirty="0" smtClean="0">
                <a:solidFill>
                  <a:srgbClr val="002060"/>
                </a:solidFill>
              </a:rPr>
              <a:t>2017 (2018)</a:t>
            </a:r>
            <a:endParaRPr lang="en-GB" sz="1500" dirty="0" smtClean="0">
              <a:solidFill>
                <a:srgbClr val="00206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Chemicals in Europe’s surface waters (2018)</a:t>
            </a:r>
            <a:endParaRPr lang="en-GB" sz="1500" dirty="0" smtClean="0">
              <a:solidFill>
                <a:srgbClr val="00206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srgbClr val="002060"/>
                </a:solidFill>
              </a:rPr>
              <a:t>Emissions to water (2017; ETC Technical Report)</a:t>
            </a:r>
            <a:endParaRPr lang="en-GB" sz="1500" dirty="0">
              <a:solidFill>
                <a:srgbClr val="00206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srgbClr val="002060"/>
                </a:solidFill>
              </a:rPr>
              <a:t>EEA </a:t>
            </a:r>
            <a:r>
              <a:rPr lang="en-GB" sz="1500" dirty="0">
                <a:solidFill>
                  <a:srgbClr val="002060"/>
                </a:solidFill>
              </a:rPr>
              <a:t>Briefing - Water management in Europe: the relative merits of price and non-price approaches to water conservation (2017)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2060"/>
                </a:solidFill>
              </a:rPr>
              <a:t>Green Infrastructure and Flood </a:t>
            </a:r>
            <a:r>
              <a:rPr lang="en-GB" sz="1500" dirty="0" smtClean="0">
                <a:solidFill>
                  <a:srgbClr val="002060"/>
                </a:solidFill>
              </a:rPr>
              <a:t>Management - Promoting </a:t>
            </a:r>
            <a:r>
              <a:rPr lang="en-GB" sz="1500" dirty="0">
                <a:solidFill>
                  <a:srgbClr val="002060"/>
                </a:solidFill>
              </a:rPr>
              <a:t>cost-efficient flood risk reduction via green infrastructure </a:t>
            </a:r>
            <a:r>
              <a:rPr lang="en-GB" sz="1500" dirty="0" smtClean="0">
                <a:solidFill>
                  <a:srgbClr val="002060"/>
                </a:solidFill>
              </a:rPr>
              <a:t>solutions (2017; format to be decided)</a:t>
            </a:r>
          </a:p>
          <a:p>
            <a:pPr marL="800100" lvl="1" indent="-342900">
              <a:buFont typeface="+mj-lt"/>
              <a:buAutoNum type="arabicPeriod"/>
            </a:pPr>
            <a:endParaRPr lang="en-GB" sz="1500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500" dirty="0">
                <a:solidFill>
                  <a:srgbClr val="002060"/>
                </a:solidFill>
              </a:rPr>
              <a:t>Data flows/reporting, data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2060"/>
                </a:solidFill>
              </a:rPr>
              <a:t>Support on water data reporting under Directives (Water Framework D., Urban Waste Water Treatment D., Bathing Water D., and Floods D.).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2060"/>
                </a:solidFill>
              </a:rPr>
              <a:t>Water quantity database consolidated.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2060"/>
                </a:solidFill>
              </a:rPr>
              <a:t>WISE-</a:t>
            </a:r>
            <a:r>
              <a:rPr lang="en-GB" sz="1500" dirty="0" err="1">
                <a:solidFill>
                  <a:srgbClr val="002060"/>
                </a:solidFill>
              </a:rPr>
              <a:t>SoE</a:t>
            </a:r>
            <a:r>
              <a:rPr lang="en-GB" sz="1500" dirty="0">
                <a:solidFill>
                  <a:srgbClr val="002060"/>
                </a:solidFill>
              </a:rPr>
              <a:t> data </a:t>
            </a:r>
            <a:r>
              <a:rPr lang="en-GB" sz="1500" dirty="0" smtClean="0">
                <a:solidFill>
                  <a:srgbClr val="002060"/>
                </a:solidFill>
              </a:rPr>
              <a:t>calls (October 2017).</a:t>
            </a:r>
            <a:endParaRPr lang="en-GB" sz="1500" dirty="0">
              <a:solidFill>
                <a:srgbClr val="002060"/>
              </a:solidFill>
            </a:endParaRPr>
          </a:p>
          <a:p>
            <a:pPr lvl="1"/>
            <a:endParaRPr lang="en-GB" sz="1500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500" dirty="0">
                <a:solidFill>
                  <a:srgbClr val="002060"/>
                </a:solidFill>
              </a:rPr>
              <a:t>Information sharing and indicators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2060"/>
                </a:solidFill>
              </a:rPr>
              <a:t>Water information for Europe (WISE) maintenance and developments in relation to EIONET core data flows and reporting. Water Data Centre.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2060"/>
                </a:solidFill>
              </a:rPr>
              <a:t>Updated core set of indicators on </a:t>
            </a:r>
            <a:r>
              <a:rPr lang="en-GB" sz="1500" dirty="0" smtClean="0">
                <a:solidFill>
                  <a:srgbClr val="002060"/>
                </a:solidFill>
              </a:rPr>
              <a:t>water</a:t>
            </a:r>
            <a:endParaRPr lang="en-GB" sz="1500" dirty="0">
              <a:solidFill>
                <a:srgbClr val="00206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1500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500" dirty="0">
                <a:solidFill>
                  <a:srgbClr val="002060"/>
                </a:solidFill>
              </a:rPr>
              <a:t>Networking</a:t>
            </a:r>
          </a:p>
          <a:p>
            <a:pPr marL="742950" lvl="1" indent="-285750">
              <a:buFont typeface="Arial"/>
              <a:buChar char="•"/>
            </a:pPr>
            <a:r>
              <a:rPr lang="en-GB" sz="1500" dirty="0">
                <a:solidFill>
                  <a:srgbClr val="002060"/>
                </a:solidFill>
              </a:rPr>
              <a:t>Common Implementation Strategy (CIS) Working Groups</a:t>
            </a:r>
          </a:p>
          <a:p>
            <a:pPr marL="742950" lvl="1" indent="-285750">
              <a:buFont typeface="Arial"/>
              <a:buChar char="•"/>
            </a:pPr>
            <a:r>
              <a:rPr lang="en-GB" sz="1500" dirty="0">
                <a:solidFill>
                  <a:srgbClr val="002060"/>
                </a:solidFill>
              </a:rPr>
              <a:t>Eionet Workshops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0" y="0"/>
            <a:ext cx="1764035" cy="685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5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864898"/>
            <a:ext cx="12191999" cy="36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2072218" y="259478"/>
            <a:ext cx="9556853" cy="5196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400" b="1" dirty="0">
                <a:solidFill>
                  <a:srgbClr val="002060"/>
                </a:solidFill>
              </a:rPr>
              <a:t>Looking forward: WISE </a:t>
            </a:r>
            <a:r>
              <a:rPr lang="en-GB" altLang="en-US" sz="2400" b="1" dirty="0">
                <a:solidFill>
                  <a:srgbClr val="002060"/>
                </a:solidFill>
              </a:rPr>
              <a:t>SoE 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- 2017 </a:t>
            </a:r>
            <a:r>
              <a:rPr lang="en-GB" altLang="en-US" sz="2400" b="1" dirty="0">
                <a:solidFill>
                  <a:srgbClr val="002060"/>
                </a:solidFill>
              </a:rPr>
              <a:t>Water &amp; Marine Data 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calls</a:t>
            </a:r>
            <a:endParaRPr lang="de-DE" altLang="en-US" sz="16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8601" y="915971"/>
            <a:ext cx="972046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The WISE SoE </a:t>
            </a:r>
            <a:r>
              <a:rPr lang="en-GB" sz="1600" dirty="0" smtClean="0">
                <a:solidFill>
                  <a:srgbClr val="002060"/>
                </a:solidFill>
              </a:rPr>
              <a:t>2017 </a:t>
            </a:r>
            <a:r>
              <a:rPr lang="en-GB" sz="1600" dirty="0">
                <a:solidFill>
                  <a:srgbClr val="002060"/>
                </a:solidFill>
              </a:rPr>
              <a:t>Data </a:t>
            </a:r>
            <a:r>
              <a:rPr lang="en-GB" sz="1600" dirty="0" smtClean="0">
                <a:solidFill>
                  <a:srgbClr val="002060"/>
                </a:solidFill>
              </a:rPr>
              <a:t>call covers WISE 1, 2, 3, 4, 5 and 6: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WISE SoE </a:t>
            </a:r>
            <a:r>
              <a:rPr lang="en-GB" sz="1600" dirty="0" smtClean="0">
                <a:solidFill>
                  <a:srgbClr val="002060"/>
                </a:solidFill>
              </a:rPr>
              <a:t>1: Emissions to water</a:t>
            </a:r>
            <a:endParaRPr lang="en-GB" sz="1600" dirty="0">
              <a:solidFill>
                <a:srgbClr val="00206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WISE SoE 2: Biology in transitional and coastal waters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WISE SoE 3: Water quantity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WISE </a:t>
            </a:r>
            <a:r>
              <a:rPr lang="en-GB" sz="1600" dirty="0" err="1">
                <a:solidFill>
                  <a:srgbClr val="002060"/>
                </a:solidFill>
              </a:rPr>
              <a:t>SoE</a:t>
            </a:r>
            <a:r>
              <a:rPr lang="en-GB" sz="1600" dirty="0">
                <a:solidFill>
                  <a:srgbClr val="002060"/>
                </a:solidFill>
              </a:rPr>
              <a:t> 4: Water quality in rivers, lakes and groundwater 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WISE SoE 5: Spatial data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WISE SoE 6: Water quality in transitional, coastal and marine waters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600" b="1" dirty="0">
                <a:solidFill>
                  <a:srgbClr val="002060"/>
                </a:solidFill>
              </a:rPr>
              <a:t>From 1st </a:t>
            </a:r>
            <a:r>
              <a:rPr lang="en-GB" sz="1600" b="1" dirty="0" smtClean="0">
                <a:solidFill>
                  <a:srgbClr val="002060"/>
                </a:solidFill>
              </a:rPr>
              <a:t>October 2017 to 31 December2017</a:t>
            </a:r>
            <a:r>
              <a:rPr lang="en-GB" sz="1600" dirty="0" smtClean="0">
                <a:solidFill>
                  <a:srgbClr val="002060"/>
                </a:solidFill>
              </a:rPr>
              <a:t> </a:t>
            </a:r>
          </a:p>
          <a:p>
            <a:endParaRPr lang="en-GB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If necessary,  a longer reporting time period may be put in place to </a:t>
            </a:r>
            <a:r>
              <a:rPr lang="en-US" sz="1600" dirty="0" smtClean="0">
                <a:solidFill>
                  <a:srgbClr val="002060"/>
                </a:solidFill>
              </a:rPr>
              <a:t>reduce the load on </a:t>
            </a:r>
            <a:r>
              <a:rPr lang="en-US" sz="1600" dirty="0" err="1" smtClean="0">
                <a:solidFill>
                  <a:srgbClr val="002060"/>
                </a:solidFill>
              </a:rPr>
              <a:t>Reportnet</a:t>
            </a:r>
            <a:r>
              <a:rPr lang="en-US" sz="1600" dirty="0" smtClean="0">
                <a:solidFill>
                  <a:srgbClr val="002060"/>
                </a:solidFill>
              </a:rPr>
              <a:t> due to concomitant reporting exercises and deadlines (e.g. </a:t>
            </a:r>
            <a:r>
              <a:rPr lang="en-US" sz="1600" dirty="0">
                <a:solidFill>
                  <a:srgbClr val="002060"/>
                </a:solidFill>
              </a:rPr>
              <a:t>Air Quality </a:t>
            </a:r>
            <a:r>
              <a:rPr lang="en-US" sz="1600" dirty="0" smtClean="0">
                <a:solidFill>
                  <a:srgbClr val="002060"/>
                </a:solidFill>
              </a:rPr>
              <a:t>(Art. 6, 7, 13, 14; including plans and measures) due by 31 December). </a:t>
            </a:r>
            <a:r>
              <a:rPr lang="en-GB" sz="1600" dirty="0" smtClean="0">
                <a:solidFill>
                  <a:srgbClr val="002060"/>
                </a:solidFill>
              </a:rPr>
              <a:t>To improve the </a:t>
            </a:r>
            <a:r>
              <a:rPr lang="en-GB" sz="1600" dirty="0">
                <a:solidFill>
                  <a:srgbClr val="002060"/>
                </a:solidFill>
              </a:rPr>
              <a:t>stability and availability of the </a:t>
            </a:r>
            <a:r>
              <a:rPr lang="en-GB" sz="1600" dirty="0" err="1" smtClean="0">
                <a:solidFill>
                  <a:srgbClr val="002060"/>
                </a:solidFill>
              </a:rPr>
              <a:t>Reportnet</a:t>
            </a:r>
            <a:r>
              <a:rPr lang="en-GB" sz="1600" dirty="0" smtClean="0">
                <a:solidFill>
                  <a:srgbClr val="002060"/>
                </a:solidFill>
              </a:rPr>
              <a:t> </a:t>
            </a:r>
            <a:r>
              <a:rPr lang="en-GB" sz="1600" dirty="0">
                <a:solidFill>
                  <a:srgbClr val="002060"/>
                </a:solidFill>
              </a:rPr>
              <a:t>systems, EEA may request, if necessary, that WISE </a:t>
            </a:r>
            <a:r>
              <a:rPr lang="en-GB" sz="1600" dirty="0" err="1">
                <a:solidFill>
                  <a:srgbClr val="002060"/>
                </a:solidFill>
              </a:rPr>
              <a:t>SoE</a:t>
            </a:r>
            <a:r>
              <a:rPr lang="en-GB" sz="1600" dirty="0">
                <a:solidFill>
                  <a:srgbClr val="002060"/>
                </a:solidFill>
              </a:rPr>
              <a:t> deliveries be interrupted or significantly reduced in December. 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The Announcement Letter will be sent </a:t>
            </a:r>
            <a:r>
              <a:rPr lang="en-US" sz="1600" dirty="0">
                <a:solidFill>
                  <a:srgbClr val="002060"/>
                </a:solidFill>
              </a:rPr>
              <a:t>by EEA </a:t>
            </a:r>
            <a:r>
              <a:rPr lang="en-US" sz="1600" dirty="0" smtClean="0">
                <a:solidFill>
                  <a:srgbClr val="002060"/>
                </a:solidFill>
              </a:rPr>
              <a:t>to: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Eionet </a:t>
            </a:r>
            <a:r>
              <a:rPr lang="en-GB" sz="1600" dirty="0">
                <a:solidFill>
                  <a:srgbClr val="002060"/>
                </a:solidFill>
              </a:rPr>
              <a:t>PCPs and NRCs for Water quality and ecological status 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Eionet </a:t>
            </a:r>
            <a:r>
              <a:rPr lang="en-GB" sz="1600" dirty="0">
                <a:solidFill>
                  <a:srgbClr val="002060"/>
                </a:solidFill>
              </a:rPr>
              <a:t>PCPs and NRCs for Water emissions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Eionet </a:t>
            </a:r>
            <a:r>
              <a:rPr lang="en-GB" sz="1600" dirty="0">
                <a:solidFill>
                  <a:srgbClr val="002060"/>
                </a:solidFill>
              </a:rPr>
              <a:t>PCPs and NRCs Water Quantity </a:t>
            </a:r>
            <a:endParaRPr lang="en-GB" sz="16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Eionet PCPs and NRCs for Marine, coastal and maritime</a:t>
            </a:r>
          </a:p>
          <a:p>
            <a:pPr marL="1200150" lvl="2" indent="-285750">
              <a:buFont typeface="Arial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Cc</a:t>
            </a:r>
            <a:r>
              <a:rPr lang="en-GB" sz="1600" dirty="0">
                <a:solidFill>
                  <a:srgbClr val="002060"/>
                </a:solidFill>
              </a:rPr>
              <a:t>: Eionet National Focal </a:t>
            </a:r>
            <a:r>
              <a:rPr lang="en-GB" sz="1600" dirty="0" smtClean="0">
                <a:solidFill>
                  <a:srgbClr val="002060"/>
                </a:solidFill>
              </a:rPr>
              <a:t>Points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The </a:t>
            </a:r>
            <a:r>
              <a:rPr lang="en-GB" sz="1600" dirty="0">
                <a:solidFill>
                  <a:srgbClr val="002060"/>
                </a:solidFill>
              </a:rPr>
              <a:t>European datasets from previous submissions </a:t>
            </a:r>
            <a:r>
              <a:rPr lang="en-GB" sz="1600" dirty="0" smtClean="0">
                <a:solidFill>
                  <a:srgbClr val="002060"/>
                </a:solidFill>
              </a:rPr>
              <a:t>will be available </a:t>
            </a:r>
            <a:r>
              <a:rPr lang="en-GB" sz="1600" dirty="0">
                <a:solidFill>
                  <a:srgbClr val="002060"/>
                </a:solidFill>
              </a:rPr>
              <a:t>at the</a:t>
            </a:r>
            <a:r>
              <a:rPr lang="en-US" sz="1600" u="sng" dirty="0">
                <a:hlinkClick r:id="rId3"/>
              </a:rPr>
              <a:t> EEA Water Data Centre</a:t>
            </a:r>
            <a:r>
              <a:rPr lang="en-US" sz="1600" dirty="0" smtClean="0"/>
              <a:t>.</a:t>
            </a:r>
          </a:p>
          <a:p>
            <a:endParaRPr lang="en-US" sz="1600" dirty="0"/>
          </a:p>
        </p:txBody>
      </p:sp>
      <p:sp>
        <p:nvSpPr>
          <p:cNvPr id="11" name="Rounded Rectangle 10"/>
          <p:cNvSpPr/>
          <p:nvPr/>
        </p:nvSpPr>
        <p:spPr>
          <a:xfrm>
            <a:off x="0" y="0"/>
            <a:ext cx="1764035" cy="685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5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624499"/>
            <a:ext cx="12191999" cy="36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2091268" y="104804"/>
            <a:ext cx="9556853" cy="5196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400" b="1" dirty="0">
                <a:solidFill>
                  <a:srgbClr val="002060"/>
                </a:solidFill>
              </a:rPr>
              <a:t>WISE SoE 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- 2017 </a:t>
            </a:r>
            <a:r>
              <a:rPr lang="en-GB" altLang="en-US" sz="2400" b="1" dirty="0">
                <a:solidFill>
                  <a:srgbClr val="002060"/>
                </a:solidFill>
              </a:rPr>
              <a:t>Data call</a:t>
            </a:r>
            <a:endParaRPr lang="de-DE" altLang="en-US" sz="16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32848" y="856357"/>
            <a:ext cx="884537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400" dirty="0" smtClean="0">
                <a:solidFill>
                  <a:srgbClr val="002060"/>
                </a:solidFill>
              </a:rPr>
              <a:t>The WISE-3, WISE-4 and WISE-5 </a:t>
            </a:r>
            <a:r>
              <a:rPr lang="en-GB" sz="1400" dirty="0">
                <a:solidFill>
                  <a:srgbClr val="002060"/>
                </a:solidFill>
              </a:rPr>
              <a:t>data collection </a:t>
            </a:r>
            <a:r>
              <a:rPr lang="en-GB" sz="1400" dirty="0" smtClean="0">
                <a:solidFill>
                  <a:srgbClr val="002060"/>
                </a:solidFill>
              </a:rPr>
              <a:t>models are identical </a:t>
            </a:r>
            <a:r>
              <a:rPr lang="en-GB" sz="1400" dirty="0">
                <a:solidFill>
                  <a:srgbClr val="002060"/>
                </a:solidFill>
              </a:rPr>
              <a:t>to the </a:t>
            </a:r>
            <a:r>
              <a:rPr lang="en-GB" sz="1400" dirty="0" smtClean="0">
                <a:solidFill>
                  <a:srgbClr val="002060"/>
                </a:solidFill>
              </a:rPr>
              <a:t>ones used since the </a:t>
            </a:r>
            <a:r>
              <a:rPr lang="en-GB" sz="1400" dirty="0">
                <a:solidFill>
                  <a:srgbClr val="002060"/>
                </a:solidFill>
              </a:rPr>
              <a:t>2015 Data Call</a:t>
            </a:r>
            <a:r>
              <a:rPr lang="en-GB" sz="1400" dirty="0" smtClean="0">
                <a:solidFill>
                  <a:srgbClr val="002060"/>
                </a:solidFill>
              </a:rPr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GB" sz="1400" dirty="0" smtClean="0">
                <a:solidFill>
                  <a:srgbClr val="002060"/>
                </a:solidFill>
              </a:rPr>
              <a:t>The </a:t>
            </a:r>
            <a:r>
              <a:rPr lang="en-GB" sz="1400" dirty="0">
                <a:solidFill>
                  <a:srgbClr val="002060"/>
                </a:solidFill>
              </a:rPr>
              <a:t>WISE-1 data collection model is identical to the one used since the 2015 Data Call, but now includes riverine input loads and direct discharges to the sea</a:t>
            </a: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The WISE-2 has been revised during 2015 and </a:t>
            </a:r>
            <a:r>
              <a:rPr lang="en-GB" sz="1400" dirty="0" smtClean="0">
                <a:solidFill>
                  <a:srgbClr val="002060"/>
                </a:solidFill>
              </a:rPr>
              <a:t>2016 </a:t>
            </a:r>
            <a:r>
              <a:rPr lang="en-GB" sz="1400" dirty="0">
                <a:solidFill>
                  <a:srgbClr val="002060"/>
                </a:solidFill>
              </a:rPr>
              <a:t>and </a:t>
            </a:r>
            <a:r>
              <a:rPr lang="en-GB" sz="1400" dirty="0" smtClean="0">
                <a:solidFill>
                  <a:srgbClr val="002060"/>
                </a:solidFill>
              </a:rPr>
              <a:t>streamlined </a:t>
            </a:r>
            <a:r>
              <a:rPr lang="en-GB" sz="1400" dirty="0">
                <a:solidFill>
                  <a:srgbClr val="002060"/>
                </a:solidFill>
              </a:rPr>
              <a:t>with the biology </a:t>
            </a:r>
            <a:r>
              <a:rPr lang="en-GB" sz="1400" dirty="0" smtClean="0">
                <a:solidFill>
                  <a:srgbClr val="002060"/>
                </a:solidFill>
              </a:rPr>
              <a:t>data-model in </a:t>
            </a:r>
            <a:r>
              <a:rPr lang="en-GB" sz="1400" dirty="0">
                <a:solidFill>
                  <a:srgbClr val="002060"/>
                </a:solidFill>
              </a:rPr>
              <a:t>WISE-4</a:t>
            </a: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The WISE-6 data collection model is the new model for water quality in transitional, coastal and marine waters (former WISE-TCM</a:t>
            </a:r>
            <a:r>
              <a:rPr lang="en-GB" sz="1400" dirty="0" smtClean="0">
                <a:solidFill>
                  <a:srgbClr val="002060"/>
                </a:solidFill>
              </a:rPr>
              <a:t>), which has been revised during 2015 and 2016 and streamlined with the water quality </a:t>
            </a:r>
            <a:r>
              <a:rPr lang="en-GB" sz="1400" smtClean="0">
                <a:solidFill>
                  <a:srgbClr val="002060"/>
                </a:solidFill>
              </a:rPr>
              <a:t>data-model in WISE-4</a:t>
            </a:r>
            <a:endParaRPr lang="en-GB" sz="1400" dirty="0">
              <a:solidFill>
                <a:srgbClr val="00206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GB" sz="14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400" b="1" dirty="0" smtClean="0">
                <a:solidFill>
                  <a:srgbClr val="002060"/>
                </a:solidFill>
              </a:rPr>
              <a:t>Please </a:t>
            </a:r>
            <a:r>
              <a:rPr lang="en-GB" sz="1400" b="1" dirty="0">
                <a:solidFill>
                  <a:srgbClr val="002060"/>
                </a:solidFill>
              </a:rPr>
              <a:t>try to deliver your data early in the data collection period</a:t>
            </a:r>
            <a:r>
              <a:rPr lang="en-GB" sz="140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GB" sz="1400" dirty="0" smtClean="0">
                <a:solidFill>
                  <a:srgbClr val="002060"/>
                </a:solidFill>
              </a:rPr>
              <a:t>Final feedback will </a:t>
            </a:r>
            <a:r>
              <a:rPr lang="en-GB" sz="1400" dirty="0">
                <a:solidFill>
                  <a:srgbClr val="002060"/>
                </a:solidFill>
              </a:rPr>
              <a:t>be </a:t>
            </a:r>
            <a:r>
              <a:rPr lang="en-GB" sz="1400" dirty="0" smtClean="0">
                <a:solidFill>
                  <a:srgbClr val="002060"/>
                </a:solidFill>
              </a:rPr>
              <a:t>provided on </a:t>
            </a:r>
            <a:r>
              <a:rPr lang="en-GB" sz="1400" dirty="0">
                <a:solidFill>
                  <a:srgbClr val="002060"/>
                </a:solidFill>
              </a:rPr>
              <a:t>any released envelope </a:t>
            </a:r>
            <a:r>
              <a:rPr lang="en-GB" sz="1400" b="1" dirty="0">
                <a:solidFill>
                  <a:srgbClr val="002060"/>
                </a:solidFill>
              </a:rPr>
              <a:t>during the reporting period </a:t>
            </a:r>
            <a:r>
              <a:rPr lang="en-GB" sz="1400" dirty="0">
                <a:solidFill>
                  <a:srgbClr val="002060"/>
                </a:solidFill>
              </a:rPr>
              <a:t>(and not after the end of the data collection period). </a:t>
            </a:r>
            <a:r>
              <a:rPr lang="en-GB" sz="1400" dirty="0" smtClean="0">
                <a:solidFill>
                  <a:srgbClr val="002060"/>
                </a:solidFill>
              </a:rPr>
              <a:t>Envelopes </a:t>
            </a:r>
            <a:r>
              <a:rPr lang="en-GB" sz="1400" dirty="0">
                <a:solidFill>
                  <a:srgbClr val="002060"/>
                </a:solidFill>
              </a:rPr>
              <a:t>released after the end of the data collection period </a:t>
            </a:r>
            <a:r>
              <a:rPr lang="en-GB" sz="1400" dirty="0" smtClean="0">
                <a:solidFill>
                  <a:srgbClr val="002060"/>
                </a:solidFill>
              </a:rPr>
              <a:t>(31 December 2017) </a:t>
            </a:r>
            <a:r>
              <a:rPr lang="en-GB" sz="1400" dirty="0">
                <a:solidFill>
                  <a:srgbClr val="002060"/>
                </a:solidFill>
              </a:rPr>
              <a:t>will only be harvested and processed as part of the </a:t>
            </a:r>
            <a:r>
              <a:rPr lang="en-GB" sz="1400" dirty="0" smtClean="0">
                <a:solidFill>
                  <a:srgbClr val="002060"/>
                </a:solidFill>
              </a:rPr>
              <a:t>2018 </a:t>
            </a:r>
            <a:r>
              <a:rPr lang="en-GB" sz="1400" dirty="0">
                <a:solidFill>
                  <a:srgbClr val="002060"/>
                </a:solidFill>
              </a:rPr>
              <a:t>data call</a:t>
            </a:r>
            <a:r>
              <a:rPr lang="en-GB" sz="14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00206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Please use the Reporting Obligations Database (ROD) to locate the relevant information about: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hlinkClick r:id="rId3"/>
              </a:rPr>
              <a:t>WISE </a:t>
            </a:r>
            <a:r>
              <a:rPr lang="en-US" sz="1400" u="sng" dirty="0" err="1">
                <a:hlinkClick r:id="rId3"/>
              </a:rPr>
              <a:t>SoE</a:t>
            </a:r>
            <a:r>
              <a:rPr lang="en-US" sz="1400" u="sng" dirty="0">
                <a:hlinkClick r:id="rId3"/>
              </a:rPr>
              <a:t> - Emissions (WISE-1)</a:t>
            </a: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hlinkClick r:id="rId4"/>
              </a:rPr>
              <a:t>WISE </a:t>
            </a:r>
            <a:r>
              <a:rPr lang="en-US" sz="1400" u="sng" dirty="0" err="1">
                <a:hlinkClick r:id="rId4"/>
              </a:rPr>
              <a:t>SoE</a:t>
            </a:r>
            <a:r>
              <a:rPr lang="en-US" sz="1400" u="sng" dirty="0">
                <a:hlinkClick r:id="rId4"/>
              </a:rPr>
              <a:t> - Water Quantity (WISE-3)</a:t>
            </a: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hlinkClick r:id="rId5"/>
              </a:rPr>
              <a:t>WISE </a:t>
            </a:r>
            <a:r>
              <a:rPr lang="en-US" sz="1400" u="sng" dirty="0" err="1">
                <a:hlinkClick r:id="rId5"/>
              </a:rPr>
              <a:t>SoE</a:t>
            </a:r>
            <a:r>
              <a:rPr lang="en-US" sz="1400" u="sng" dirty="0">
                <a:hlinkClick r:id="rId5"/>
              </a:rPr>
              <a:t> - Water Quality (WISE-4)</a:t>
            </a: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hlinkClick r:id="rId6"/>
              </a:rPr>
              <a:t>WISE </a:t>
            </a:r>
            <a:r>
              <a:rPr lang="en-US" sz="1400" u="sng" dirty="0" err="1" smtClean="0">
                <a:hlinkClick r:id="rId6"/>
              </a:rPr>
              <a:t>SoE</a:t>
            </a:r>
            <a:r>
              <a:rPr lang="en-US" sz="1400" u="sng" dirty="0" smtClean="0">
                <a:hlinkClick r:id="rId6"/>
              </a:rPr>
              <a:t> - </a:t>
            </a:r>
            <a:r>
              <a:rPr lang="en-US" sz="1400" u="sng" dirty="0">
                <a:hlinkClick r:id="rId6"/>
              </a:rPr>
              <a:t>Spatial Data (WISE-5)</a:t>
            </a:r>
            <a:endParaRPr lang="en-GB" sz="1400" dirty="0"/>
          </a:p>
          <a:p>
            <a:pPr marL="285750" indent="-285750">
              <a:buFont typeface="Arial"/>
              <a:buChar char="•"/>
            </a:pPr>
            <a:endParaRPr lang="en-GB" sz="1400" dirty="0" smtClean="0">
              <a:solidFill>
                <a:srgbClr val="00206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</a:rPr>
              <a:t>Reporting process - Guidance documents </a:t>
            </a:r>
            <a:r>
              <a:rPr lang="en-US" sz="1400" dirty="0" smtClean="0">
                <a:solidFill>
                  <a:srgbClr val="002060"/>
                </a:solidFill>
              </a:rPr>
              <a:t>available at: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u="sng" dirty="0">
                <a:hlinkClick r:id="rId7"/>
              </a:rPr>
              <a:t>WISE </a:t>
            </a:r>
            <a:r>
              <a:rPr lang="en-US" sz="1400" u="sng" dirty="0" err="1">
                <a:hlinkClick r:id="rId7"/>
              </a:rPr>
              <a:t>SoE</a:t>
            </a:r>
            <a:r>
              <a:rPr lang="en-US" sz="1400" u="sng" dirty="0">
                <a:hlinkClick r:id="rId7"/>
              </a:rPr>
              <a:t> - Emissions (WISE-1)</a:t>
            </a:r>
            <a:endParaRPr lang="en-GB" sz="1400" dirty="0"/>
          </a:p>
          <a:p>
            <a:pPr marL="742950" lvl="1" indent="-285750">
              <a:buFont typeface="Arial"/>
              <a:buChar char="•"/>
            </a:pPr>
            <a:r>
              <a:rPr lang="en-US" sz="1400" u="sng" dirty="0">
                <a:hlinkClick r:id="rId8"/>
              </a:rPr>
              <a:t>WISE </a:t>
            </a:r>
            <a:r>
              <a:rPr lang="en-US" sz="1400" u="sng" dirty="0" err="1">
                <a:hlinkClick r:id="rId8"/>
              </a:rPr>
              <a:t>SoE</a:t>
            </a:r>
            <a:r>
              <a:rPr lang="en-US" sz="1400" u="sng" dirty="0">
                <a:hlinkClick r:id="rId8"/>
              </a:rPr>
              <a:t> - Water Quantity (WISE-3)</a:t>
            </a:r>
            <a:endParaRPr lang="en-GB" sz="1400" dirty="0"/>
          </a:p>
          <a:p>
            <a:pPr marL="742950" lvl="1" indent="-285750">
              <a:buFont typeface="Arial"/>
              <a:buChar char="•"/>
            </a:pPr>
            <a:r>
              <a:rPr lang="en-US" sz="1400" u="sng" dirty="0">
                <a:hlinkClick r:id="rId9"/>
              </a:rPr>
              <a:t>WISE </a:t>
            </a:r>
            <a:r>
              <a:rPr lang="en-US" sz="1400" u="sng" dirty="0" err="1">
                <a:hlinkClick r:id="rId9"/>
              </a:rPr>
              <a:t>SoE</a:t>
            </a:r>
            <a:r>
              <a:rPr lang="en-US" sz="1400" u="sng" dirty="0">
                <a:hlinkClick r:id="rId9"/>
              </a:rPr>
              <a:t> - Water Quality (WISE-4)</a:t>
            </a:r>
            <a:endParaRPr lang="en-GB" sz="1400" dirty="0"/>
          </a:p>
          <a:p>
            <a:pPr marL="742950" lvl="1" indent="-285750">
              <a:buFont typeface="Arial"/>
              <a:buChar char="•"/>
            </a:pPr>
            <a:r>
              <a:rPr lang="en-US" sz="1400" u="sng" dirty="0">
                <a:hlinkClick r:id="rId10"/>
              </a:rPr>
              <a:t>WISE </a:t>
            </a:r>
            <a:r>
              <a:rPr lang="en-US" sz="1400" u="sng" dirty="0" err="1" smtClean="0">
                <a:hlinkClick r:id="rId10"/>
              </a:rPr>
              <a:t>SoE</a:t>
            </a:r>
            <a:r>
              <a:rPr lang="en-US" sz="1400" u="sng" dirty="0" smtClean="0">
                <a:hlinkClick r:id="rId10"/>
              </a:rPr>
              <a:t> - </a:t>
            </a:r>
            <a:r>
              <a:rPr lang="en-US" sz="1400" u="sng" dirty="0">
                <a:hlinkClick r:id="rId10"/>
              </a:rPr>
              <a:t>Spatial Data (WISE-5)</a:t>
            </a:r>
            <a:endParaRPr lang="en-GB" sz="1400" dirty="0"/>
          </a:p>
          <a:p>
            <a:pPr marL="285750" indent="-285750">
              <a:buFont typeface="Arial"/>
              <a:buChar char="•"/>
            </a:pPr>
            <a:endParaRPr lang="en-US" sz="1400" dirty="0" smtClean="0">
              <a:solidFill>
                <a:srgbClr val="00206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002060"/>
                </a:solidFill>
              </a:rPr>
              <a:t>Data files should be uploaded to the </a:t>
            </a:r>
            <a:r>
              <a:rPr lang="en-US" sz="1400" u="sng" dirty="0" smtClean="0">
                <a:hlinkClick r:id="rId11"/>
              </a:rPr>
              <a:t>Central </a:t>
            </a:r>
            <a:r>
              <a:rPr lang="en-US" sz="1400" u="sng" dirty="0">
                <a:hlinkClick r:id="rId11"/>
              </a:rPr>
              <a:t>Data Repository (CDR)</a:t>
            </a:r>
            <a:r>
              <a:rPr lang="en-US" sz="1400" dirty="0"/>
              <a:t>. </a:t>
            </a:r>
            <a:r>
              <a:rPr lang="en-GB" sz="1400" dirty="0">
                <a:solidFill>
                  <a:srgbClr val="002060"/>
                </a:solidFill>
              </a:rPr>
              <a:t>The following formats are accepted: Microsoft EXCEL files (XLS or XLSX); XML files; Shapefiles and GML files (WISE-5 only).</a:t>
            </a:r>
            <a:endParaRPr lang="en-US" sz="1400" dirty="0" smtClean="0">
              <a:solidFill>
                <a:srgbClr val="00206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-11435" y="0"/>
            <a:ext cx="1764035" cy="685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0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986623"/>
            <a:ext cx="12191999" cy="36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2033603" y="345519"/>
            <a:ext cx="9556853" cy="549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400" dirty="0">
                <a:solidFill>
                  <a:schemeClr val="tx1"/>
                </a:solidFill>
              </a:rPr>
              <a:t>EEA Freshwater Roadmap </a:t>
            </a:r>
            <a:r>
              <a:rPr lang="da-DK" sz="2400" dirty="0" smtClean="0">
                <a:solidFill>
                  <a:schemeClr val="tx1"/>
                </a:solidFill>
              </a:rPr>
              <a:t>2016-2022</a:t>
            </a:r>
            <a:endParaRPr lang="en-GB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256" y="1144110"/>
            <a:ext cx="1847461" cy="26248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902" y="1131629"/>
            <a:ext cx="1847461" cy="26248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2118" y="1150766"/>
            <a:ext cx="1846744" cy="262380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9323082" y="2729281"/>
            <a:ext cx="437821" cy="1713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595280" y="2096412"/>
            <a:ext cx="437821" cy="1713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897468" y="1314459"/>
            <a:ext cx="437821" cy="1713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C:\Users\reker\AppData\Local\Microsoft\Windows\Temporary Internet Files\Content.IE5\3YI377PD\MC900441428[1].pn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4394" y="1314459"/>
            <a:ext cx="2142831" cy="21428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0" y="0"/>
            <a:ext cx="1764035" cy="685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63025" y="3890419"/>
            <a:ext cx="3499464" cy="44934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/>
              <a:t>Policy developments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264294" y="5836031"/>
            <a:ext cx="2163307" cy="79508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/>
              <a:t>Availability of data and information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642208" y="5836031"/>
            <a:ext cx="2782240" cy="79508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/>
              <a:t>Analytical and assessment methods</a:t>
            </a:r>
          </a:p>
        </p:txBody>
      </p:sp>
      <p:cxnSp>
        <p:nvCxnSpPr>
          <p:cNvPr id="22" name="Straight Arrow Connector 21"/>
          <p:cNvCxnSpPr>
            <a:stCxn id="16" idx="2"/>
          </p:cNvCxnSpPr>
          <p:nvPr/>
        </p:nvCxnSpPr>
        <p:spPr>
          <a:xfrm>
            <a:off x="5712757" y="4339760"/>
            <a:ext cx="1633191" cy="1496271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2"/>
            <a:endCxn id="21" idx="0"/>
          </p:cNvCxnSpPr>
          <p:nvPr/>
        </p:nvCxnSpPr>
        <p:spPr>
          <a:xfrm flipH="1">
            <a:off x="4033328" y="4339760"/>
            <a:ext cx="1679429" cy="1496271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1"/>
            <a:endCxn id="21" idx="3"/>
          </p:cNvCxnSpPr>
          <p:nvPr/>
        </p:nvCxnSpPr>
        <p:spPr>
          <a:xfrm flipH="1">
            <a:off x="5424448" y="6233571"/>
            <a:ext cx="839846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55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903" y="1164384"/>
            <a:ext cx="9788189" cy="55412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986623"/>
            <a:ext cx="12191999" cy="36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-11435" y="0"/>
            <a:ext cx="1764035" cy="685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08109" y="1542318"/>
            <a:ext cx="3677277" cy="2972018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944159" y="217182"/>
            <a:ext cx="90412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4303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4303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4303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4303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4303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03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03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03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03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200" b="1" dirty="0" smtClean="0">
                <a:cs typeface="Verdana"/>
              </a:rPr>
              <a:t>Water knowledge - EEA freshwater Roadmap to support EU policy implementation</a:t>
            </a:r>
            <a:endParaRPr lang="en-GB" altLang="en-US" sz="22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87330" y="1542317"/>
            <a:ext cx="1391278" cy="2733121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8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886" y="1022623"/>
            <a:ext cx="9894826" cy="57154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986623"/>
            <a:ext cx="12191999" cy="36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Rounded Rectangle 1"/>
          <p:cNvSpPr/>
          <p:nvPr/>
        </p:nvSpPr>
        <p:spPr>
          <a:xfrm>
            <a:off x="8570646" y="1456959"/>
            <a:ext cx="3349066" cy="3944082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892643" y="152581"/>
            <a:ext cx="90412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4303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4303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4303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4303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4303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03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03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03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03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200" b="1" dirty="0" smtClean="0">
                <a:cs typeface="Verdana"/>
              </a:rPr>
              <a:t>Marine knowledge - EEA marine Roadmap to support EU policy implementation</a:t>
            </a:r>
            <a:endParaRPr lang="en-GB" altLang="en-US" sz="22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Placeholder 9" descr="Marine-environm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5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1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99533" y="2859716"/>
            <a:ext cx="9440214" cy="1546075"/>
          </a:xfrm>
        </p:spPr>
        <p:txBody>
          <a:bodyPr/>
          <a:lstStyle/>
          <a:p>
            <a:pPr algn="ctr"/>
            <a:r>
              <a:rPr lang="da-DK" dirty="0" smtClean="0"/>
              <a:t>Thank you for your attention</a:t>
            </a:r>
            <a:endParaRPr lang="en-GB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08454" y="355401"/>
            <a:ext cx="7302781" cy="2906413"/>
          </a:xfrm>
        </p:spPr>
        <p:txBody>
          <a:bodyPr>
            <a:noAutofit/>
          </a:bodyPr>
          <a:lstStyle/>
          <a:p>
            <a:r>
              <a:rPr lang="en-GB" sz="1200" dirty="0">
                <a:latin typeface="+mn-lt"/>
              </a:rPr>
              <a:t>Stéphane Isoard</a:t>
            </a:r>
          </a:p>
          <a:p>
            <a:r>
              <a:rPr lang="en-GB" sz="1200" dirty="0">
                <a:latin typeface="+mn-lt"/>
              </a:rPr>
              <a:t>Water and Marine – Head of Group</a:t>
            </a:r>
          </a:p>
          <a:p>
            <a:r>
              <a:rPr lang="en-GB" sz="1200" dirty="0">
                <a:latin typeface="+mn-lt"/>
              </a:rPr>
              <a:t>Stephane.Isoard@eea.europa.eu</a:t>
            </a:r>
          </a:p>
          <a:p>
            <a:endParaRPr lang="en-GB" sz="1200" dirty="0">
              <a:latin typeface="+mn-lt"/>
            </a:endParaRPr>
          </a:p>
          <a:p>
            <a:r>
              <a:rPr lang="en-GB" sz="2000" dirty="0">
                <a:latin typeface="+mn-lt"/>
              </a:rPr>
              <a:t>Sign up to receive EEA news, reports </a:t>
            </a:r>
          </a:p>
          <a:p>
            <a:r>
              <a:rPr lang="en-GB" sz="2000" dirty="0">
                <a:latin typeface="+mn-lt"/>
              </a:rPr>
              <a:t>and alerts on your areas of interest at</a:t>
            </a:r>
          </a:p>
          <a:p>
            <a:r>
              <a:rPr lang="en-GB" sz="2000" dirty="0">
                <a:latin typeface="+mn-lt"/>
                <a:hlinkClick r:id="rId2"/>
              </a:rPr>
              <a:t>http://</a:t>
            </a:r>
            <a:r>
              <a:rPr lang="en-GB" sz="2000" dirty="0" smtClean="0">
                <a:latin typeface="+mn-lt"/>
                <a:hlinkClick r:id="rId2"/>
              </a:rPr>
              <a:t>eea-subscriptions.eu/subscribe</a:t>
            </a:r>
            <a:r>
              <a:rPr lang="en-GB" sz="2000" dirty="0" smtClean="0">
                <a:latin typeface="+mn-lt"/>
              </a:rPr>
              <a:t> </a:t>
            </a:r>
            <a:endParaRPr lang="en-GB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135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986623"/>
            <a:ext cx="12191999" cy="36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2091268" y="437598"/>
            <a:ext cx="9556853" cy="549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400" b="1" dirty="0">
                <a:solidFill>
                  <a:srgbClr val="002060"/>
                </a:solidFill>
              </a:rPr>
              <a:t>Objectives of the EIONET workshop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248928" y="1473801"/>
            <a:ext cx="88453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600" b="1" dirty="0" smtClean="0">
                <a:solidFill>
                  <a:srgbClr val="002060"/>
                </a:solidFill>
              </a:rPr>
              <a:t>To provide </a:t>
            </a:r>
            <a:r>
              <a:rPr lang="en-GB" sz="1600" b="1" dirty="0">
                <a:solidFill>
                  <a:srgbClr val="002060"/>
                </a:solidFill>
              </a:rPr>
              <a:t>member countries an </a:t>
            </a:r>
            <a:r>
              <a:rPr lang="en-GB" sz="1600" b="1" dirty="0" smtClean="0">
                <a:solidFill>
                  <a:srgbClr val="002060"/>
                </a:solidFill>
              </a:rPr>
              <a:t>update of the activities of the past year and an outlook on the </a:t>
            </a:r>
            <a:r>
              <a:rPr lang="en-GB" sz="1600" b="1" dirty="0" smtClean="0">
                <a:solidFill>
                  <a:srgbClr val="002060"/>
                </a:solidFill>
              </a:rPr>
              <a:t>next years</a:t>
            </a:r>
            <a:endParaRPr lang="en-GB" sz="1600" b="1" dirty="0" smtClean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sz="1600" b="1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b="1" dirty="0" smtClean="0">
                <a:solidFill>
                  <a:srgbClr val="002060"/>
                </a:solidFill>
              </a:rPr>
              <a:t>To seek feedback from member countries on main EEA products, activities and plans</a:t>
            </a:r>
          </a:p>
          <a:p>
            <a:pPr marL="342900" indent="-342900">
              <a:buFont typeface="+mj-lt"/>
              <a:buAutoNum type="arabicPeriod"/>
            </a:pPr>
            <a:endParaRPr lang="en-GB" sz="1600" b="1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b="1" dirty="0" smtClean="0">
                <a:solidFill>
                  <a:srgbClr val="002060"/>
                </a:solidFill>
              </a:rPr>
              <a:t>Ensure an active role and participation of member countries in EEA’s activities, </a:t>
            </a:r>
            <a:r>
              <a:rPr lang="en-GB" sz="1600" b="1" dirty="0" smtClean="0">
                <a:solidFill>
                  <a:srgbClr val="002060"/>
                </a:solidFill>
              </a:rPr>
              <a:t>in </a:t>
            </a:r>
            <a:r>
              <a:rPr lang="en-GB" sz="1600" b="1" dirty="0" smtClean="0">
                <a:solidFill>
                  <a:srgbClr val="002060"/>
                </a:solidFill>
              </a:rPr>
              <a:t>connection with its key mandate of supporting </a:t>
            </a:r>
            <a:r>
              <a:rPr lang="en-GB" sz="1600" b="1" dirty="0">
                <a:solidFill>
                  <a:srgbClr val="002060"/>
                </a:solidFill>
              </a:rPr>
              <a:t>and inform policy development and </a:t>
            </a:r>
            <a:r>
              <a:rPr lang="en-GB" sz="1600" b="1" dirty="0" smtClean="0">
                <a:solidFill>
                  <a:srgbClr val="002060"/>
                </a:solidFill>
              </a:rPr>
              <a:t>implementation and </a:t>
            </a:r>
            <a:r>
              <a:rPr lang="en-GB" sz="1600" b="1" dirty="0">
                <a:solidFill>
                  <a:srgbClr val="002060"/>
                </a:solidFill>
              </a:rPr>
              <a:t>specifically the </a:t>
            </a:r>
            <a:r>
              <a:rPr lang="en-GB" sz="1600" b="1" dirty="0" smtClean="0">
                <a:solidFill>
                  <a:srgbClr val="002060"/>
                </a:solidFill>
              </a:rPr>
              <a:t>following tasks:</a:t>
            </a:r>
            <a:endParaRPr lang="en-GB" sz="1600" b="1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206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Assessments </a:t>
            </a:r>
            <a:r>
              <a:rPr lang="en-GB" sz="1600" dirty="0">
                <a:solidFill>
                  <a:srgbClr val="002060"/>
                </a:solidFill>
              </a:rPr>
              <a:t>supporting the implementation and development of EU policies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Data flows/reporting, data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Information sharing and indicators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Networking</a:t>
            </a:r>
          </a:p>
          <a:p>
            <a:pPr marL="285750" indent="-285750">
              <a:buFont typeface="Arial"/>
              <a:buChar char="•"/>
            </a:pPr>
            <a:endParaRPr lang="en-GB" sz="1600" b="1" dirty="0" smtClean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en-US" sz="1600" b="1" dirty="0" smtClean="0">
                <a:solidFill>
                  <a:srgbClr val="002060"/>
                </a:solidFill>
              </a:rPr>
              <a:t>To kick-start the consultation process of member countries on EEA’s State of Water draft report, planned for publication early 2018 (official consultation of EIONET network will take place later in 2017)</a:t>
            </a:r>
            <a:endParaRPr lang="en-GB" sz="1600" dirty="0">
              <a:solidFill>
                <a:srgbClr val="002060"/>
              </a:solidFill>
            </a:endParaRPr>
          </a:p>
          <a:p>
            <a:pPr lvl="1"/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1764035" cy="685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9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49" y="4629666"/>
            <a:ext cx="4342509" cy="2128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21" y="1147497"/>
            <a:ext cx="4950868" cy="48249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986623"/>
            <a:ext cx="12191999" cy="36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2091268" y="437598"/>
            <a:ext cx="9556853" cy="549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400" b="1" dirty="0">
                <a:solidFill>
                  <a:srgbClr val="002060"/>
                </a:solidFill>
              </a:rPr>
              <a:t>EEA Water and Marine </a:t>
            </a:r>
            <a:r>
              <a:rPr lang="en-GB" altLang="en-US" sz="2400" b="1" dirty="0">
                <a:solidFill>
                  <a:srgbClr val="002060"/>
                </a:solidFill>
              </a:rPr>
              <a:t>group - Main 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EU policies and initiatives</a:t>
            </a:r>
            <a:endParaRPr lang="en-GB" altLang="en-US" sz="2400" b="1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07276" y="986623"/>
            <a:ext cx="49680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7</a:t>
            </a:r>
            <a:r>
              <a:rPr lang="en-GB" sz="1600" baseline="30000" dirty="0" smtClean="0">
                <a:solidFill>
                  <a:srgbClr val="002060"/>
                </a:solidFill>
              </a:rPr>
              <a:t>th</a:t>
            </a:r>
            <a:r>
              <a:rPr lang="en-GB" sz="1600" dirty="0" smtClean="0">
                <a:solidFill>
                  <a:srgbClr val="002060"/>
                </a:solidFill>
              </a:rPr>
              <a:t> EAP (Priority Objectives 1, 2, 3)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2020 </a:t>
            </a:r>
            <a:r>
              <a:rPr lang="en-GB" sz="1600" dirty="0">
                <a:solidFill>
                  <a:srgbClr val="002060"/>
                </a:solidFill>
              </a:rPr>
              <a:t>EU Biodiversity Strategy (Target 2/Action </a:t>
            </a:r>
            <a:r>
              <a:rPr lang="en-GB" sz="1600" dirty="0" smtClean="0">
                <a:solidFill>
                  <a:srgbClr val="002060"/>
                </a:solidFill>
              </a:rPr>
              <a:t>5)</a:t>
            </a:r>
            <a:endParaRPr lang="en-GB" sz="1600" dirty="0">
              <a:solidFill>
                <a:srgbClr val="00206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Nature Directives</a:t>
            </a:r>
          </a:p>
          <a:p>
            <a:pPr lvl="1"/>
            <a:endParaRPr lang="en-GB" sz="1600" dirty="0">
              <a:solidFill>
                <a:srgbClr val="00206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WFD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FD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Water Industry Directives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Nitrates D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WS&amp;D strategy</a:t>
            </a:r>
          </a:p>
          <a:p>
            <a:pPr lvl="1"/>
            <a:endParaRPr lang="en-GB" sz="1600" dirty="0">
              <a:solidFill>
                <a:srgbClr val="00206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MSFD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IMP/MSP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CFP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0" y="0"/>
            <a:ext cx="1764035" cy="685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323438" y="2081794"/>
            <a:ext cx="3847070" cy="2496066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72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986623"/>
            <a:ext cx="12191999" cy="36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2091268" y="437598"/>
            <a:ext cx="9556853" cy="549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400" b="1" dirty="0">
                <a:solidFill>
                  <a:srgbClr val="002060"/>
                </a:solidFill>
              </a:rPr>
              <a:t>EEA Water and Marine group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257167" y="1325519"/>
            <a:ext cx="884537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002060"/>
                </a:solidFill>
              </a:rPr>
              <a:t>Mandate: To </a:t>
            </a:r>
            <a:r>
              <a:rPr lang="en-GB" sz="1600" b="1" dirty="0">
                <a:solidFill>
                  <a:srgbClr val="002060"/>
                </a:solidFill>
              </a:rPr>
              <a:t>support and inform policy development and implementation</a:t>
            </a:r>
          </a:p>
          <a:p>
            <a:pPr marL="285750" indent="-285750">
              <a:buFont typeface="Arial"/>
              <a:buChar char="•"/>
            </a:pPr>
            <a:endParaRPr lang="en-GB" sz="1600" dirty="0">
              <a:solidFill>
                <a:srgbClr val="002060"/>
              </a:solidFill>
            </a:endParaRPr>
          </a:p>
          <a:p>
            <a:r>
              <a:rPr lang="en-GB" sz="1600" b="1" dirty="0">
                <a:solidFill>
                  <a:srgbClr val="002060"/>
                </a:solidFill>
              </a:rPr>
              <a:t>Generic tasks across the Water and Marine tasks: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>
                <a:solidFill>
                  <a:srgbClr val="002060"/>
                </a:solidFill>
              </a:rPr>
              <a:t>Assessments supporting the implementation and development of EU policies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>
                <a:solidFill>
                  <a:srgbClr val="002060"/>
                </a:solidFill>
              </a:rPr>
              <a:t>Data flows/reporting, data management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>
                <a:solidFill>
                  <a:srgbClr val="002060"/>
                </a:solidFill>
              </a:rPr>
              <a:t>Information sharing and indicators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>
                <a:solidFill>
                  <a:srgbClr val="002060"/>
                </a:solidFill>
              </a:rPr>
              <a:t>Networking</a:t>
            </a:r>
          </a:p>
          <a:p>
            <a:pPr marL="285750" indent="-285750">
              <a:buFont typeface="Arial"/>
              <a:buChar char="•"/>
            </a:pPr>
            <a:endParaRPr lang="en-GB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GB" sz="1600" dirty="0">
              <a:solidFill>
                <a:srgbClr val="002060"/>
              </a:solidFill>
            </a:endParaRPr>
          </a:p>
          <a:p>
            <a:r>
              <a:rPr lang="en-US" sz="1600" b="1" dirty="0" smtClean="0">
                <a:solidFill>
                  <a:srgbClr val="002060"/>
                </a:solidFill>
              </a:rPr>
              <a:t>Resources:</a:t>
            </a:r>
            <a:endParaRPr lang="en-GB" sz="16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EEA </a:t>
            </a:r>
            <a:r>
              <a:rPr lang="en-GB" sz="1600" dirty="0">
                <a:solidFill>
                  <a:srgbClr val="002060"/>
                </a:solidFill>
              </a:rPr>
              <a:t>ICT and data management colleagues</a:t>
            </a:r>
          </a:p>
          <a:p>
            <a:pPr marL="285750" indent="-285750">
              <a:buFont typeface="Arial"/>
              <a:buChar char="•"/>
            </a:pPr>
            <a:endParaRPr lang="en-GB" sz="1600" dirty="0">
              <a:solidFill>
                <a:srgbClr val="00206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European Topic Centre on Inland, Coastal and Marine waters (ETC/ICM; </a:t>
            </a:r>
            <a:r>
              <a:rPr lang="en-GB" sz="1600" dirty="0">
                <a:solidFill>
                  <a:srgbClr val="002060"/>
                </a:solidFill>
                <a:hlinkClick r:id="rId2"/>
              </a:rPr>
              <a:t>http://icm.eionet.europa.eu</a:t>
            </a:r>
            <a:r>
              <a:rPr lang="en-GB" sz="1600" dirty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en-GB" sz="1600" dirty="0">
              <a:solidFill>
                <a:srgbClr val="00206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EIONET network of EEA member and collaborating countries (NFPs, NRCs)</a:t>
            </a:r>
          </a:p>
          <a:p>
            <a:pPr marL="285750" indent="-285750">
              <a:buFont typeface="Arial"/>
              <a:buChar char="•"/>
            </a:pPr>
            <a:endParaRPr lang="en-GB" sz="1600" dirty="0">
              <a:solidFill>
                <a:srgbClr val="00206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Collaborating partners (Regional Sea Conventions, ICES)</a:t>
            </a:r>
          </a:p>
          <a:p>
            <a:pPr marL="285750" indent="-285750">
              <a:buFont typeface="Arial"/>
              <a:buChar char="•"/>
            </a:pPr>
            <a:endParaRPr lang="en-GB" sz="1600" dirty="0">
              <a:solidFill>
                <a:srgbClr val="002060"/>
              </a:solidFill>
            </a:endParaRPr>
          </a:p>
          <a:p>
            <a:pPr lvl="1"/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1764035" cy="685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8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527432"/>
            <a:ext cx="12191999" cy="36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2091268" y="25709"/>
            <a:ext cx="9556853" cy="549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400" b="1" dirty="0">
                <a:solidFill>
                  <a:srgbClr val="002060"/>
                </a:solidFill>
              </a:rPr>
              <a:t>EEA Water and Marine 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group – Human resources</a:t>
            </a:r>
            <a:endParaRPr lang="en-GB" altLang="en-US" sz="2400" b="1" dirty="0">
              <a:solidFill>
                <a:srgbClr val="00206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48347" y="580835"/>
            <a:ext cx="1347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</a:rPr>
              <a:t>Water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48347" y="2729912"/>
            <a:ext cx="1347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</a:rPr>
              <a:t>Marine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39167" y="2166416"/>
            <a:ext cx="10327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Peter</a:t>
            </a:r>
          </a:p>
          <a:p>
            <a:r>
              <a:rPr lang="en-US" sz="900" dirty="0">
                <a:solidFill>
                  <a:srgbClr val="002060"/>
                </a:solidFill>
              </a:rPr>
              <a:t>Water assessments</a:t>
            </a:r>
            <a:endParaRPr lang="en-GB" sz="900" dirty="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956008" y="2157564"/>
            <a:ext cx="321516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002060"/>
                </a:solidFill>
              </a:rPr>
              <a:t>Nihat	  Cécile	     Michael</a:t>
            </a:r>
          </a:p>
          <a:p>
            <a:r>
              <a:rPr lang="en-US" sz="900" dirty="0" smtClean="0">
                <a:solidFill>
                  <a:srgbClr val="002060"/>
                </a:solidFill>
              </a:rPr>
              <a:t>Regional </a:t>
            </a:r>
            <a:r>
              <a:rPr lang="en-US" sz="900" dirty="0">
                <a:solidFill>
                  <a:srgbClr val="002060"/>
                </a:solidFill>
              </a:rPr>
              <a:t>cooperation </a:t>
            </a:r>
            <a:r>
              <a:rPr lang="en-US" sz="900" dirty="0" smtClean="0">
                <a:solidFill>
                  <a:srgbClr val="002060"/>
                </a:solidFill>
              </a:rPr>
              <a:t>– EN I South and East</a:t>
            </a:r>
            <a:endParaRPr lang="en-GB" sz="900" dirty="0">
              <a:solidFill>
                <a:prstClr val="black"/>
              </a:solidFill>
            </a:endParaRPr>
          </a:p>
          <a:p>
            <a:r>
              <a:rPr lang="en-US" sz="900" dirty="0" smtClean="0">
                <a:solidFill>
                  <a:srgbClr val="002060"/>
                </a:solidFill>
              </a:rPr>
              <a:t>Water </a:t>
            </a:r>
            <a:r>
              <a:rPr lang="en-US" sz="900" dirty="0">
                <a:solidFill>
                  <a:srgbClr val="002060"/>
                </a:solidFill>
              </a:rPr>
              <a:t>quantity and </a:t>
            </a:r>
            <a:r>
              <a:rPr lang="en-US" sz="900" dirty="0" smtClean="0">
                <a:solidFill>
                  <a:srgbClr val="002060"/>
                </a:solidFill>
              </a:rPr>
              <a:t>accounts – Marine environment -  ICT &amp; Data</a:t>
            </a:r>
            <a:endParaRPr lang="en-GB" sz="900" dirty="0">
              <a:solidFill>
                <a:srgbClr val="00206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19335" y="2161018"/>
            <a:ext cx="10327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Néry</a:t>
            </a:r>
          </a:p>
          <a:p>
            <a:r>
              <a:rPr lang="en-US" sz="900" dirty="0">
                <a:solidFill>
                  <a:srgbClr val="002060"/>
                </a:solidFill>
              </a:rPr>
              <a:t>Data management</a:t>
            </a:r>
            <a:endParaRPr lang="en-GB" sz="900" dirty="0">
              <a:solidFill>
                <a:prstClr val="black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086795" y="2129131"/>
            <a:ext cx="10393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Caroline</a:t>
            </a:r>
          </a:p>
          <a:p>
            <a:r>
              <a:rPr lang="en-US" sz="900" dirty="0">
                <a:solidFill>
                  <a:srgbClr val="002060"/>
                </a:solidFill>
              </a:rPr>
              <a:t>Water industries and pollution</a:t>
            </a:r>
            <a:endParaRPr lang="en-GB" sz="900" dirty="0">
              <a:solidFill>
                <a:prstClr val="black"/>
              </a:solidFill>
            </a:endParaRPr>
          </a:p>
        </p:txBody>
      </p:sp>
      <p:pic>
        <p:nvPicPr>
          <p:cNvPr id="38" name="Picture 2" descr="http://applications/staff_pictures/small/1101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879" y="957960"/>
            <a:ext cx="847300" cy="116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applications/staff_pictures/small/1104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95" y="888182"/>
            <a:ext cx="847300" cy="116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http://applications/staff_pictures/small/1104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117" y="941153"/>
            <a:ext cx="861541" cy="116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http://applications/staff_pictures/small/1104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008" y="928981"/>
            <a:ext cx="854420" cy="116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6391607" y="4490872"/>
            <a:ext cx="9513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Johnny</a:t>
            </a:r>
          </a:p>
          <a:p>
            <a:r>
              <a:rPr lang="en-US" sz="900" dirty="0">
                <a:solidFill>
                  <a:srgbClr val="002060"/>
                </a:solidFill>
              </a:rPr>
              <a:t>Marine assessments</a:t>
            </a:r>
            <a:endParaRPr lang="en-GB" sz="900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0121761" y="4597639"/>
            <a:ext cx="12104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</a:rPr>
              <a:t>Marine </a:t>
            </a:r>
            <a:r>
              <a:rPr lang="en-US" sz="900" dirty="0">
                <a:solidFill>
                  <a:srgbClr val="002060"/>
                </a:solidFill>
              </a:rPr>
              <a:t>assessments</a:t>
            </a:r>
            <a:endParaRPr lang="en-GB" sz="900" dirty="0">
              <a:solidFill>
                <a:prstClr val="black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870011" y="6387964"/>
            <a:ext cx="11358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002060"/>
                </a:solidFill>
              </a:rPr>
              <a:t>Stéphane</a:t>
            </a:r>
          </a:p>
          <a:p>
            <a:r>
              <a:rPr lang="en-US" sz="900" dirty="0" smtClean="0">
                <a:solidFill>
                  <a:srgbClr val="002060"/>
                </a:solidFill>
              </a:rPr>
              <a:t>Head of Group</a:t>
            </a:r>
            <a:endParaRPr lang="en-GB" sz="900" dirty="0">
              <a:solidFill>
                <a:prstClr val="black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541435" y="4490872"/>
            <a:ext cx="10423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Eva</a:t>
            </a:r>
          </a:p>
          <a:p>
            <a:r>
              <a:rPr lang="en-US" sz="900" dirty="0">
                <a:solidFill>
                  <a:srgbClr val="002060"/>
                </a:solidFill>
              </a:rPr>
              <a:t>Marine assessments</a:t>
            </a:r>
            <a:endParaRPr lang="en-GB" sz="900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983707" y="4508031"/>
            <a:ext cx="107741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rgbClr val="002060"/>
                </a:solidFill>
              </a:rPr>
              <a:t>Nikolaj</a:t>
            </a:r>
            <a:endParaRPr lang="en-GB" sz="1600" dirty="0">
              <a:solidFill>
                <a:srgbClr val="002060"/>
              </a:solidFill>
            </a:endParaRPr>
          </a:p>
          <a:p>
            <a:r>
              <a:rPr lang="en-GB" sz="900" dirty="0" smtClean="0">
                <a:solidFill>
                  <a:srgbClr val="002060"/>
                </a:solidFill>
              </a:rPr>
              <a:t>Ocean governance, </a:t>
            </a:r>
            <a:r>
              <a:rPr lang="en-GB" sz="900" dirty="0">
                <a:solidFill>
                  <a:srgbClr val="002060"/>
                </a:solidFill>
              </a:rPr>
              <a:t>Arctic</a:t>
            </a:r>
            <a:endParaRPr lang="en-GB" sz="900" dirty="0">
              <a:solidFill>
                <a:prstClr val="black"/>
              </a:solidFill>
            </a:endParaRPr>
          </a:p>
        </p:txBody>
      </p:sp>
      <p:pic>
        <p:nvPicPr>
          <p:cNvPr id="55" name="Picture 10" descr="http://applications/staff_pictures/small/1103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099" y="3185379"/>
            <a:ext cx="938510" cy="119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http://applications/staff_pictures/small/11022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166" y="3130301"/>
            <a:ext cx="865757" cy="119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4960381" y="4459442"/>
            <a:ext cx="9603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Irene</a:t>
            </a:r>
          </a:p>
          <a:p>
            <a:r>
              <a:rPr lang="en-US" sz="900" dirty="0">
                <a:solidFill>
                  <a:srgbClr val="002060"/>
                </a:solidFill>
              </a:rPr>
              <a:t>Marine Data and reporting</a:t>
            </a:r>
            <a:endParaRPr lang="en-GB" sz="900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61" name="Picture 24" descr="http://applications/staff_pictures/small/11045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627" y="3142330"/>
            <a:ext cx="880308" cy="11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6" descr="http://applications/staff_pictures/small/11037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41" y="3152579"/>
            <a:ext cx="865757" cy="119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0" descr="http://applications/staff_pictures/small/11047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96" y="3121670"/>
            <a:ext cx="865757" cy="119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 63"/>
          <p:cNvSpPr/>
          <p:nvPr/>
        </p:nvSpPr>
        <p:spPr>
          <a:xfrm>
            <a:off x="2236613" y="4438782"/>
            <a:ext cx="92004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Ana</a:t>
            </a:r>
          </a:p>
          <a:p>
            <a:r>
              <a:rPr lang="en-US" sz="900" dirty="0">
                <a:solidFill>
                  <a:srgbClr val="002060"/>
                </a:solidFill>
              </a:rPr>
              <a:t>WISE-Marine and regional cooperation</a:t>
            </a:r>
            <a:endParaRPr lang="en-GB" sz="900" dirty="0">
              <a:solidFill>
                <a:prstClr val="black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476096" y="987148"/>
            <a:ext cx="860790" cy="11739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303" y="5112028"/>
            <a:ext cx="911701" cy="1290262"/>
          </a:xfrm>
          <a:prstGeom prst="rect">
            <a:avLst/>
          </a:prstGeom>
        </p:spPr>
      </p:pic>
      <p:pic>
        <p:nvPicPr>
          <p:cNvPr id="67" name="Picture 66" descr="Phot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202" y="952448"/>
            <a:ext cx="829635" cy="117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6265202" y="2219321"/>
            <a:ext cx="1032797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Trine</a:t>
            </a:r>
          </a:p>
          <a:p>
            <a:r>
              <a:rPr lang="en-US" sz="900" dirty="0">
                <a:solidFill>
                  <a:srgbClr val="002060"/>
                </a:solidFill>
              </a:rPr>
              <a:t>Freshwater assessments and floods</a:t>
            </a:r>
            <a:endParaRPr lang="en-GB" sz="900" dirty="0">
              <a:solidFill>
                <a:prstClr val="black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427742" y="2009373"/>
            <a:ext cx="129009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>
              <a:solidFill>
                <a:srgbClr val="002060"/>
              </a:solidFill>
            </a:endParaRPr>
          </a:p>
          <a:p>
            <a:r>
              <a:rPr lang="en-US" sz="900" dirty="0" smtClean="0">
                <a:solidFill>
                  <a:srgbClr val="002060"/>
                </a:solidFill>
              </a:rPr>
              <a:t>Water accounts</a:t>
            </a:r>
            <a:endParaRPr lang="en-GB" sz="900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238712" y="3208983"/>
            <a:ext cx="860790" cy="11739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7615704" y="4475617"/>
            <a:ext cx="1102136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Mustafa</a:t>
            </a:r>
          </a:p>
          <a:p>
            <a:r>
              <a:rPr lang="en-US" sz="900" dirty="0" smtClean="0">
                <a:solidFill>
                  <a:srgbClr val="002060"/>
                </a:solidFill>
              </a:rPr>
              <a:t>Regional cooperation (Black Sea)</a:t>
            </a:r>
            <a:endParaRPr lang="en-GB" sz="900" dirty="0">
              <a:solidFill>
                <a:prstClr val="black"/>
              </a:solidFill>
            </a:endParaRPr>
          </a:p>
        </p:txBody>
      </p:sp>
      <p:pic>
        <p:nvPicPr>
          <p:cNvPr id="46" name="Picture 4" descr="Phot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044" y="887927"/>
            <a:ext cx="911631" cy="12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applications/staff_pictures/small/110490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593" y="892862"/>
            <a:ext cx="897009" cy="120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9721070" y="556403"/>
            <a:ext cx="20118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002060"/>
                </a:solidFill>
              </a:rPr>
              <a:t>Regional cooperation</a:t>
            </a:r>
            <a:endParaRPr lang="en-GB" b="1" dirty="0">
              <a:solidFill>
                <a:prstClr val="black"/>
              </a:solidFill>
            </a:endParaRPr>
          </a:p>
        </p:txBody>
      </p:sp>
      <p:pic>
        <p:nvPicPr>
          <p:cNvPr id="2" name="Picture 2" descr="Phot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41" y="5112028"/>
            <a:ext cx="885902" cy="128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6265202" y="6387964"/>
            <a:ext cx="11358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002060"/>
                </a:solidFill>
              </a:rPr>
              <a:t>Charlotta</a:t>
            </a:r>
          </a:p>
          <a:p>
            <a:r>
              <a:rPr lang="en-US" sz="900" dirty="0" smtClean="0">
                <a:solidFill>
                  <a:srgbClr val="002060"/>
                </a:solidFill>
              </a:rPr>
              <a:t>Secretarial support</a:t>
            </a:r>
            <a:endParaRPr lang="en-GB" sz="9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645705" y="5229670"/>
            <a:ext cx="860790" cy="11739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7660393" y="6193126"/>
            <a:ext cx="129009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>
              <a:solidFill>
                <a:srgbClr val="002060"/>
              </a:solidFill>
            </a:endParaRPr>
          </a:p>
          <a:p>
            <a:r>
              <a:rPr lang="en-US" sz="900" dirty="0" smtClean="0">
                <a:solidFill>
                  <a:srgbClr val="002060"/>
                </a:solidFill>
              </a:rPr>
              <a:t>Freshwater</a:t>
            </a:r>
            <a:endParaRPr lang="en-GB" sz="900" dirty="0">
              <a:solidFill>
                <a:prstClr val="black"/>
              </a:solidFill>
            </a:endParaRPr>
          </a:p>
        </p:txBody>
      </p:sp>
      <p:pic>
        <p:nvPicPr>
          <p:cNvPr id="2050" name="Picture 2" descr="http://applications/staff_pictures/small/110502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705" y="3120322"/>
            <a:ext cx="942958" cy="12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0" y="0"/>
            <a:ext cx="1764035" cy="685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5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986623"/>
            <a:ext cx="12191999" cy="36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1852002" y="289317"/>
            <a:ext cx="9556853" cy="549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400" b="1" dirty="0" smtClean="0">
                <a:solidFill>
                  <a:srgbClr val="002060"/>
                </a:solidFill>
              </a:rPr>
              <a:t>Upcoming changes in the strategic and policy 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context</a:t>
            </a:r>
          </a:p>
          <a:p>
            <a:r>
              <a:rPr lang="en-GB" altLang="en-US" sz="2400" b="1" dirty="0" smtClean="0">
                <a:solidFill>
                  <a:srgbClr val="002060"/>
                </a:solidFill>
              </a:rPr>
              <a:t>Priorities and opportunities</a:t>
            </a:r>
            <a:endParaRPr lang="en-GB" altLang="en-US" sz="2400" b="1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07740" y="1519043"/>
            <a:ext cx="88453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600" b="1" dirty="0" smtClean="0">
                <a:solidFill>
                  <a:srgbClr val="002060"/>
                </a:solidFill>
              </a:rPr>
              <a:t>2017 - 2018 - </a:t>
            </a:r>
            <a:r>
              <a:rPr lang="en-GB" sz="1600" b="1" dirty="0" smtClean="0">
                <a:solidFill>
                  <a:srgbClr val="002060"/>
                </a:solidFill>
              </a:rPr>
              <a:t>2019:</a:t>
            </a:r>
          </a:p>
          <a:p>
            <a:pPr marL="742950" lvl="1" indent="-285750">
              <a:buFontTx/>
              <a:buChar char="-"/>
            </a:pPr>
            <a:r>
              <a:rPr lang="en-GB" sz="1600" dirty="0" smtClean="0">
                <a:solidFill>
                  <a:srgbClr val="002060"/>
                </a:solidFill>
              </a:rPr>
              <a:t>Evaluation </a:t>
            </a:r>
            <a:r>
              <a:rPr lang="en-GB" sz="1600" dirty="0">
                <a:solidFill>
                  <a:srgbClr val="002060"/>
                </a:solidFill>
              </a:rPr>
              <a:t>of the </a:t>
            </a:r>
            <a:r>
              <a:rPr lang="en-GB" sz="1600" dirty="0" smtClean="0">
                <a:solidFill>
                  <a:srgbClr val="002060"/>
                </a:solidFill>
              </a:rPr>
              <a:t>EEA (2017-2018)</a:t>
            </a:r>
            <a:endParaRPr lang="en-GB" sz="1600" dirty="0" smtClean="0">
              <a:solidFill>
                <a:srgbClr val="002060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2060"/>
                </a:solidFill>
              </a:rPr>
              <a:t>Monitoring </a:t>
            </a:r>
            <a:r>
              <a:rPr lang="en-US" sz="1600" dirty="0" smtClean="0">
                <a:solidFill>
                  <a:srgbClr val="002060"/>
                </a:solidFill>
              </a:rPr>
              <a:t>and Reporting - </a:t>
            </a:r>
            <a:r>
              <a:rPr lang="en-US" sz="1600" dirty="0" smtClean="0">
                <a:solidFill>
                  <a:srgbClr val="002060"/>
                </a:solidFill>
              </a:rPr>
              <a:t>Fitness Check (</a:t>
            </a:r>
            <a:r>
              <a:rPr lang="en-GB" sz="1600" dirty="0" smtClean="0">
                <a:solidFill>
                  <a:srgbClr val="002060"/>
                </a:solidFill>
              </a:rPr>
              <a:t>2017-2019)</a:t>
            </a:r>
          </a:p>
          <a:p>
            <a:pPr marL="742950" lvl="1" indent="-285750">
              <a:buFontTx/>
              <a:buChar char="-"/>
            </a:pPr>
            <a:r>
              <a:rPr lang="en-GB" sz="1600" dirty="0" smtClean="0">
                <a:solidFill>
                  <a:srgbClr val="002060"/>
                </a:solidFill>
              </a:rPr>
              <a:t>Potential </a:t>
            </a:r>
            <a:r>
              <a:rPr lang="en-GB" sz="1600" dirty="0">
                <a:solidFill>
                  <a:srgbClr val="002060"/>
                </a:solidFill>
              </a:rPr>
              <a:t>revision of EEA Regulation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002060"/>
                </a:solidFill>
              </a:rPr>
              <a:t>New European Topic Centre on Inland, Coastal and Marine Waters (ETC/ICM) (1</a:t>
            </a:r>
            <a:r>
              <a:rPr lang="en-US" sz="1600" baseline="30000" dirty="0">
                <a:solidFill>
                  <a:srgbClr val="002060"/>
                </a:solidFill>
              </a:rPr>
              <a:t>st</a:t>
            </a:r>
            <a:r>
              <a:rPr lang="en-US" sz="1600" dirty="0">
                <a:solidFill>
                  <a:srgbClr val="002060"/>
                </a:solidFill>
              </a:rPr>
              <a:t> Jan 2019)</a:t>
            </a:r>
            <a:endParaRPr lang="en-GB" sz="1600" dirty="0">
              <a:solidFill>
                <a:srgbClr val="002060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2060"/>
                </a:solidFill>
              </a:rPr>
              <a:t>European </a:t>
            </a:r>
            <a:r>
              <a:rPr lang="en-US" sz="1600" dirty="0" smtClean="0">
                <a:solidFill>
                  <a:srgbClr val="002060"/>
                </a:solidFill>
              </a:rPr>
              <a:t>Elections </a:t>
            </a:r>
            <a:r>
              <a:rPr lang="en-US" sz="1600" dirty="0" smtClean="0">
                <a:solidFill>
                  <a:srgbClr val="002060"/>
                </a:solidFill>
              </a:rPr>
              <a:t>/ New </a:t>
            </a:r>
            <a:r>
              <a:rPr lang="en-US" sz="1600" dirty="0" smtClean="0">
                <a:solidFill>
                  <a:srgbClr val="002060"/>
                </a:solidFill>
              </a:rPr>
              <a:t>European Parliament and </a:t>
            </a:r>
            <a:r>
              <a:rPr lang="en-US" sz="1600" dirty="0" smtClean="0">
                <a:solidFill>
                  <a:srgbClr val="002060"/>
                </a:solidFill>
              </a:rPr>
              <a:t>new </a:t>
            </a:r>
            <a:r>
              <a:rPr lang="en-US" sz="1600" dirty="0" smtClean="0">
                <a:solidFill>
                  <a:srgbClr val="002060"/>
                </a:solidFill>
              </a:rPr>
              <a:t>European </a:t>
            </a:r>
            <a:r>
              <a:rPr lang="en-US" sz="1600" dirty="0" smtClean="0">
                <a:solidFill>
                  <a:srgbClr val="002060"/>
                </a:solidFill>
              </a:rPr>
              <a:t>Commission (2019)</a:t>
            </a:r>
            <a:endParaRPr lang="en-GB" sz="1600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endParaRPr lang="en-GB" sz="1600" b="1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b="1" dirty="0" smtClean="0">
                <a:solidFill>
                  <a:srgbClr val="002060"/>
                </a:solidFill>
              </a:rPr>
              <a:t>2020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002060"/>
                </a:solidFill>
              </a:rPr>
              <a:t>End of EEA’s Multi-Annual Work-</a:t>
            </a:r>
            <a:r>
              <a:rPr lang="en-US" sz="1600" dirty="0" err="1">
                <a:solidFill>
                  <a:srgbClr val="002060"/>
                </a:solidFill>
              </a:rPr>
              <a:t>Programme</a:t>
            </a:r>
            <a:endParaRPr lang="en-US" sz="1600" dirty="0">
              <a:solidFill>
                <a:srgbClr val="002060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2060"/>
                </a:solidFill>
              </a:rPr>
              <a:t>End of </a:t>
            </a:r>
            <a:r>
              <a:rPr lang="en-US" sz="1600" dirty="0">
                <a:solidFill>
                  <a:srgbClr val="002060"/>
                </a:solidFill>
              </a:rPr>
              <a:t>European </a:t>
            </a:r>
            <a:r>
              <a:rPr lang="en-US" sz="1600" dirty="0" smtClean="0">
                <a:solidFill>
                  <a:srgbClr val="002060"/>
                </a:solidFill>
              </a:rPr>
              <a:t>MFF (Multi-Annual Financial Framework)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2060"/>
                </a:solidFill>
              </a:rPr>
              <a:t>Horizon </a:t>
            </a:r>
            <a:r>
              <a:rPr lang="en-US" sz="1600" dirty="0" smtClean="0">
                <a:solidFill>
                  <a:srgbClr val="002060"/>
                </a:solidFill>
              </a:rPr>
              <a:t>of a series of EU </a:t>
            </a:r>
            <a:r>
              <a:rPr lang="en-US" sz="1600" dirty="0" smtClean="0">
                <a:solidFill>
                  <a:srgbClr val="002060"/>
                </a:solidFill>
              </a:rPr>
              <a:t>legislations, policies and initiatives, and EEA core business:</a:t>
            </a:r>
            <a:endParaRPr lang="en-US" sz="1600" dirty="0" smtClean="0">
              <a:solidFill>
                <a:srgbClr val="002060"/>
              </a:solidFill>
            </a:endParaRPr>
          </a:p>
          <a:p>
            <a:pPr marL="1200150" lvl="2" indent="-285750">
              <a:buFontTx/>
              <a:buChar char="-"/>
            </a:pPr>
            <a:r>
              <a:rPr lang="en-US" sz="1600" dirty="0" smtClean="0">
                <a:solidFill>
                  <a:srgbClr val="002060"/>
                </a:solidFill>
              </a:rPr>
              <a:t>7</a:t>
            </a:r>
            <a:r>
              <a:rPr lang="en-US" sz="1600" baseline="30000" dirty="0" smtClean="0">
                <a:solidFill>
                  <a:srgbClr val="002060"/>
                </a:solidFill>
              </a:rPr>
              <a:t>th</a:t>
            </a:r>
            <a:r>
              <a:rPr lang="en-US" sz="1600" dirty="0" smtClean="0">
                <a:solidFill>
                  <a:srgbClr val="002060"/>
                </a:solidFill>
              </a:rPr>
              <a:t> EAP</a:t>
            </a:r>
          </a:p>
          <a:p>
            <a:pPr marL="1200150" lvl="2" indent="-285750">
              <a:buFontTx/>
              <a:buChar char="-"/>
            </a:pPr>
            <a:r>
              <a:rPr lang="en-US" sz="1600" dirty="0" smtClean="0">
                <a:solidFill>
                  <a:srgbClr val="002060"/>
                </a:solidFill>
              </a:rPr>
              <a:t>2020 Biodiversity Strategy</a:t>
            </a:r>
          </a:p>
          <a:p>
            <a:pPr marL="1200150" lvl="2" indent="-285750">
              <a:buFontTx/>
              <a:buChar char="-"/>
            </a:pPr>
            <a:r>
              <a:rPr lang="en-US" sz="1600" dirty="0" smtClean="0">
                <a:solidFill>
                  <a:srgbClr val="002060"/>
                </a:solidFill>
              </a:rPr>
              <a:t>EEA’s State of the Environment and Outlook report (SOER2020)</a:t>
            </a:r>
          </a:p>
          <a:p>
            <a:pPr marL="742950" lvl="1" indent="-285750">
              <a:buFontTx/>
              <a:buChar char="-"/>
            </a:pPr>
            <a:endParaRPr lang="en-US" sz="1600" b="1" dirty="0">
              <a:solidFill>
                <a:srgbClr val="002060"/>
              </a:solidFill>
            </a:endParaRPr>
          </a:p>
          <a:p>
            <a:r>
              <a:rPr lang="en-US" sz="1600" b="1" dirty="0" smtClean="0">
                <a:solidFill>
                  <a:srgbClr val="002060"/>
                </a:solidFill>
              </a:rPr>
              <a:t>Given the level of uncertainty and </a:t>
            </a:r>
            <a:r>
              <a:rPr lang="en-GB" sz="1600" b="1" dirty="0" smtClean="0">
                <a:solidFill>
                  <a:srgbClr val="002060"/>
                </a:solidFill>
              </a:rPr>
              <a:t>constraints </a:t>
            </a:r>
            <a:r>
              <a:rPr lang="en-GB" sz="1600" b="1" dirty="0">
                <a:solidFill>
                  <a:srgbClr val="002060"/>
                </a:solidFill>
              </a:rPr>
              <a:t>on human and financial </a:t>
            </a:r>
            <a:r>
              <a:rPr lang="en-GB" sz="1600" b="1" dirty="0" smtClean="0">
                <a:solidFill>
                  <a:srgbClr val="002060"/>
                </a:solidFill>
              </a:rPr>
              <a:t>resources (</a:t>
            </a:r>
            <a:r>
              <a:rPr lang="en-US" sz="1600" b="1" dirty="0" smtClean="0">
                <a:solidFill>
                  <a:srgbClr val="002060"/>
                </a:solidFill>
              </a:rPr>
              <a:t>EEA’s flat or decreasing budget; staff cuts), it is important to develop </a:t>
            </a:r>
            <a:r>
              <a:rPr lang="en-GB" sz="1600" b="1" dirty="0" smtClean="0">
                <a:solidFill>
                  <a:srgbClr val="002060"/>
                </a:solidFill>
              </a:rPr>
              <a:t>realistic </a:t>
            </a:r>
            <a:r>
              <a:rPr lang="en-GB" sz="1600" b="1" dirty="0">
                <a:solidFill>
                  <a:srgbClr val="002060"/>
                </a:solidFill>
              </a:rPr>
              <a:t>and robust </a:t>
            </a:r>
            <a:r>
              <a:rPr lang="en-GB" sz="1600" b="1" dirty="0" smtClean="0">
                <a:solidFill>
                  <a:srgbClr val="002060"/>
                </a:solidFill>
              </a:rPr>
              <a:t>planning (e.g. roadmaps).</a:t>
            </a:r>
            <a:endParaRPr lang="en-GB" sz="1600" dirty="0">
              <a:solidFill>
                <a:srgbClr val="002060"/>
              </a:solidFill>
            </a:endParaRPr>
          </a:p>
          <a:p>
            <a:pPr lvl="1"/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1764035" cy="685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864898"/>
            <a:ext cx="12191999" cy="36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2072218" y="259478"/>
            <a:ext cx="9556853" cy="5196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400" b="1" dirty="0">
                <a:solidFill>
                  <a:srgbClr val="002060"/>
                </a:solidFill>
              </a:rPr>
              <a:t>The 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EEA, a </a:t>
            </a:r>
            <a:r>
              <a:rPr lang="en-GB" altLang="en-US" sz="2400" b="1" dirty="0">
                <a:solidFill>
                  <a:srgbClr val="002060"/>
                </a:solidFill>
              </a:rPr>
              <a:t>knowledge 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provider - Recent reports</a:t>
            </a:r>
            <a:endParaRPr lang="en-GB" altLang="en-US" sz="2400" b="1" dirty="0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0" y="0"/>
            <a:ext cx="1764035" cy="685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59644" y="956653"/>
            <a:ext cx="88453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Assessments supporting the implementation and development of EU </a:t>
            </a:r>
            <a:r>
              <a:rPr lang="en-GB" sz="1600" dirty="0" smtClean="0">
                <a:solidFill>
                  <a:srgbClr val="002060"/>
                </a:solidFill>
              </a:rPr>
              <a:t>policies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2060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03331" y="4190709"/>
            <a:ext cx="88453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002060"/>
                </a:solidFill>
              </a:rPr>
              <a:t>ETC/ICM Technical </a:t>
            </a:r>
            <a:r>
              <a:rPr lang="en-GB" sz="1600" dirty="0">
                <a:solidFill>
                  <a:srgbClr val="002060"/>
                </a:solidFill>
              </a:rPr>
              <a:t>Reports (</a:t>
            </a:r>
            <a:r>
              <a:rPr lang="en-GB" sz="1600" dirty="0">
                <a:solidFill>
                  <a:srgbClr val="002060"/>
                </a:solidFill>
                <a:hlinkClick r:id="rId3"/>
              </a:rPr>
              <a:t>http://icm.eionet.europa.eu</a:t>
            </a:r>
            <a:r>
              <a:rPr lang="en-GB" sz="1600" dirty="0" smtClean="0">
                <a:solidFill>
                  <a:srgbClr val="002060"/>
                </a:solidFill>
                <a:hlinkClick r:id="rId3"/>
              </a:rPr>
              <a:t>/</a:t>
            </a:r>
            <a:r>
              <a:rPr lang="en-GB" sz="1600" dirty="0" smtClean="0">
                <a:solidFill>
                  <a:srgbClr val="002060"/>
                </a:solidFill>
              </a:rPr>
              <a:t>)</a:t>
            </a:r>
            <a:endParaRPr lang="en-GB" sz="16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331" y="1245454"/>
            <a:ext cx="2025851" cy="288184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047" y="1245454"/>
            <a:ext cx="2053474" cy="288184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3030" y="2071686"/>
            <a:ext cx="1401344" cy="19846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9761" y="2057811"/>
            <a:ext cx="1426033" cy="20124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5220" y="1245454"/>
            <a:ext cx="2040800" cy="290446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1775" y="4397923"/>
            <a:ext cx="1736746" cy="243791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2218" y="4548088"/>
            <a:ext cx="1501448" cy="215641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0784" y="4392973"/>
            <a:ext cx="1715662" cy="244286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8512" y="4548088"/>
            <a:ext cx="1524407" cy="216038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399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864898"/>
            <a:ext cx="12191999" cy="36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2072218" y="259478"/>
            <a:ext cx="9556853" cy="5196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400" b="1" dirty="0">
                <a:solidFill>
                  <a:srgbClr val="002060"/>
                </a:solidFill>
              </a:rPr>
              <a:t>The 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EEA, a </a:t>
            </a:r>
            <a:r>
              <a:rPr lang="en-GB" altLang="en-US" sz="2400" b="1" dirty="0">
                <a:solidFill>
                  <a:srgbClr val="002060"/>
                </a:solidFill>
              </a:rPr>
              <a:t>knowledge 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provider - Recent reports (2016 update)</a:t>
            </a:r>
            <a:endParaRPr lang="en-GB" altLang="en-US" sz="2400" b="1" dirty="0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0" y="0"/>
            <a:ext cx="1764035" cy="685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72218" y="932111"/>
            <a:ext cx="88453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Assessments supporting the implementation and development of EU policies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2060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endParaRPr lang="en-GB" sz="16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214" y="1316779"/>
            <a:ext cx="1928101" cy="273778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213" y="4459199"/>
            <a:ext cx="1636232" cy="231984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453" y="4459199"/>
            <a:ext cx="1627097" cy="231984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2072218" y="4099022"/>
            <a:ext cx="88453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Contributions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122" y="1322302"/>
            <a:ext cx="1949329" cy="277381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853" y="4466347"/>
            <a:ext cx="1672627" cy="239165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7026" y="1311854"/>
            <a:ext cx="1967239" cy="278716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6971" y="2093447"/>
            <a:ext cx="1380510" cy="196111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0070" y="2092709"/>
            <a:ext cx="1377098" cy="195923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43924" y="4250491"/>
            <a:ext cx="3655811" cy="260750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241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864898"/>
            <a:ext cx="12191999" cy="36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2072218" y="259478"/>
            <a:ext cx="9556853" cy="5196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400" b="1" dirty="0" smtClean="0">
                <a:solidFill>
                  <a:srgbClr val="002060"/>
                </a:solidFill>
              </a:rPr>
              <a:t>Data flows/reporting, Information sharing and indicators, Networking</a:t>
            </a:r>
            <a:endParaRPr lang="de-DE" altLang="en-US" sz="16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8601" y="915971"/>
            <a:ext cx="9720469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GB" sz="1600" dirty="0">
              <a:solidFill>
                <a:srgbClr val="002060"/>
              </a:solidFill>
            </a:endParaRPr>
          </a:p>
          <a:p>
            <a:r>
              <a:rPr lang="en-GB" sz="1600" dirty="0">
                <a:solidFill>
                  <a:srgbClr val="002060"/>
                </a:solidFill>
              </a:rPr>
              <a:t>Data flows/reporting, data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Support water data reporting under EU Directives: Water Framework D., Urban Waste Water Treatment D. and Bathing Water 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Support to the common implementation strategy under WFD and FD.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2016 </a:t>
            </a:r>
            <a:r>
              <a:rPr lang="en-GB" sz="1600" dirty="0">
                <a:solidFill>
                  <a:srgbClr val="002060"/>
                </a:solidFill>
              </a:rPr>
              <a:t>WISE-</a:t>
            </a:r>
            <a:r>
              <a:rPr lang="en-GB" sz="1600" dirty="0" err="1">
                <a:solidFill>
                  <a:srgbClr val="002060"/>
                </a:solidFill>
              </a:rPr>
              <a:t>SoE</a:t>
            </a:r>
            <a:r>
              <a:rPr lang="en-GB" sz="1600" dirty="0">
                <a:solidFill>
                  <a:srgbClr val="002060"/>
                </a:solidFill>
              </a:rPr>
              <a:t> 1, 3, 4, 5 data </a:t>
            </a:r>
            <a:r>
              <a:rPr lang="en-GB" sz="1600" dirty="0" smtClean="0">
                <a:solidFill>
                  <a:srgbClr val="002060"/>
                </a:solidFill>
              </a:rPr>
              <a:t>calls (voluntary reporting)</a:t>
            </a:r>
            <a:endParaRPr lang="en-GB" sz="1600" dirty="0">
              <a:solidFill>
                <a:srgbClr val="00206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Support </a:t>
            </a:r>
            <a:r>
              <a:rPr lang="en-GB" sz="1600" dirty="0">
                <a:solidFill>
                  <a:srgbClr val="002060"/>
                </a:solidFill>
              </a:rPr>
              <a:t>towards more coherent reporting for WFD and </a:t>
            </a:r>
            <a:r>
              <a:rPr lang="en-GB" sz="1600" dirty="0" err="1">
                <a:solidFill>
                  <a:srgbClr val="002060"/>
                </a:solidFill>
              </a:rPr>
              <a:t>SoE</a:t>
            </a:r>
            <a:r>
              <a:rPr lang="en-GB" sz="1600" dirty="0">
                <a:solidFill>
                  <a:srgbClr val="002060"/>
                </a:solidFill>
              </a:rPr>
              <a:t>.</a:t>
            </a:r>
          </a:p>
          <a:p>
            <a:pPr lvl="1"/>
            <a:endParaRPr lang="en-GB" sz="1600" dirty="0">
              <a:solidFill>
                <a:srgbClr val="002060"/>
              </a:solidFill>
            </a:endParaRPr>
          </a:p>
          <a:p>
            <a:r>
              <a:rPr lang="en-GB" sz="1600" dirty="0">
                <a:solidFill>
                  <a:srgbClr val="002060"/>
                </a:solidFill>
              </a:rPr>
              <a:t>Information sharing and indicators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Water information for Europe (WISE) maintenance and developments in relation to EIONET core data flows and reporting. Water Data Centre.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Updated core set of indicators on water </a:t>
            </a:r>
            <a:r>
              <a:rPr lang="en-GB" sz="1600" dirty="0" smtClean="0">
                <a:solidFill>
                  <a:srgbClr val="002060"/>
                </a:solidFill>
              </a:rPr>
              <a:t>(e.g. Water </a:t>
            </a:r>
            <a:r>
              <a:rPr lang="en-GB" sz="1600" dirty="0">
                <a:solidFill>
                  <a:srgbClr val="002060"/>
                </a:solidFill>
              </a:rPr>
              <a:t>Exploitation Index (WEI</a:t>
            </a:r>
            <a:r>
              <a:rPr lang="en-GB" sz="1600" dirty="0">
                <a:solidFill>
                  <a:srgbClr val="002060"/>
                </a:solidFill>
              </a:rPr>
              <a:t>+), </a:t>
            </a:r>
            <a:r>
              <a:rPr lang="en-GB" sz="1600" dirty="0" smtClean="0">
                <a:solidFill>
                  <a:srgbClr val="002060"/>
                </a:solidFill>
              </a:rPr>
              <a:t>Agricultural </a:t>
            </a:r>
            <a:r>
              <a:rPr lang="en-GB" sz="1600" dirty="0">
                <a:solidFill>
                  <a:srgbClr val="002060"/>
                </a:solidFill>
              </a:rPr>
              <a:t>water resource </a:t>
            </a:r>
            <a:r>
              <a:rPr lang="en-GB" sz="1600" dirty="0" smtClean="0">
                <a:solidFill>
                  <a:srgbClr val="002060"/>
                </a:solidFill>
              </a:rPr>
              <a:t>efficiency, </a:t>
            </a:r>
            <a:r>
              <a:rPr lang="en-GB" sz="1600" dirty="0">
                <a:solidFill>
                  <a:srgbClr val="002060"/>
                </a:solidFill>
              </a:rPr>
              <a:t>Oxygen-consuming substances in rivers, Nutrients in freshwater, Urban waste water treatment, </a:t>
            </a:r>
            <a:r>
              <a:rPr lang="en-GB" sz="1600" dirty="0" smtClean="0">
                <a:solidFill>
                  <a:srgbClr val="002060"/>
                </a:solidFill>
              </a:rPr>
              <a:t>Bathing </a:t>
            </a:r>
            <a:r>
              <a:rPr lang="en-GB" sz="1600" dirty="0">
                <a:solidFill>
                  <a:srgbClr val="002060"/>
                </a:solidFill>
              </a:rPr>
              <a:t>water </a:t>
            </a:r>
            <a:r>
              <a:rPr lang="en-GB" sz="1600" dirty="0" smtClean="0">
                <a:solidFill>
                  <a:srgbClr val="002060"/>
                </a:solidFill>
              </a:rPr>
              <a:t>quality)</a:t>
            </a:r>
            <a:endParaRPr lang="en-GB" sz="1600" dirty="0">
              <a:solidFill>
                <a:srgbClr val="00206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2060"/>
              </a:solidFill>
            </a:endParaRPr>
          </a:p>
          <a:p>
            <a:r>
              <a:rPr lang="en-GB" sz="1600" dirty="0">
                <a:solidFill>
                  <a:srgbClr val="002060"/>
                </a:solidFill>
              </a:rPr>
              <a:t>Networking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WFD Common Implementation Strategy (CIS) Working Groups </a:t>
            </a:r>
            <a:r>
              <a:rPr lang="en-GB" sz="1600" dirty="0" smtClean="0">
                <a:solidFill>
                  <a:srgbClr val="002060"/>
                </a:solidFill>
              </a:rPr>
              <a:t>(DIS, floods</a:t>
            </a:r>
            <a:r>
              <a:rPr lang="en-GB" sz="1600" dirty="0">
                <a:solidFill>
                  <a:srgbClr val="002060"/>
                </a:solidFill>
              </a:rPr>
              <a:t>, </a:t>
            </a:r>
            <a:r>
              <a:rPr lang="en-GB" sz="1600" dirty="0" smtClean="0">
                <a:solidFill>
                  <a:srgbClr val="002060"/>
                </a:solidFill>
              </a:rPr>
              <a:t>chemical)</a:t>
            </a:r>
            <a:endParaRPr lang="en-GB" sz="1600" dirty="0">
              <a:solidFill>
                <a:srgbClr val="00206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UWWTD Working Group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BWD Working Group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ESTAT (e.g. OECD/ESTAT Joint Questionnaire</a:t>
            </a:r>
            <a:r>
              <a:rPr lang="en-GB" sz="1600" dirty="0" smtClean="0">
                <a:solidFill>
                  <a:srgbClr val="002060"/>
                </a:solidFill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JRC </a:t>
            </a:r>
            <a:r>
              <a:rPr lang="en-GB" sz="1600" dirty="0" smtClean="0">
                <a:solidFill>
                  <a:srgbClr val="002060"/>
                </a:solidFill>
              </a:rPr>
              <a:t>(e.g. water quantity)</a:t>
            </a:r>
            <a:endParaRPr lang="en-GB" sz="1600" dirty="0">
              <a:solidFill>
                <a:srgbClr val="00206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EIONET </a:t>
            </a:r>
            <a:r>
              <a:rPr lang="en-GB" sz="1600" dirty="0">
                <a:solidFill>
                  <a:srgbClr val="002060"/>
                </a:solidFill>
              </a:rPr>
              <a:t>Workshop</a:t>
            </a:r>
          </a:p>
          <a:p>
            <a:pPr marL="742950" lvl="1" indent="-285750">
              <a:buFont typeface="Arial"/>
              <a:buChar char="•"/>
            </a:pP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0" y="0"/>
            <a:ext cx="1764035" cy="685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3933</TotalTime>
  <Words>1979</Words>
  <Application>Microsoft Office PowerPoint</Application>
  <PresentationFormat>Widescreen</PresentationFormat>
  <Paragraphs>254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ＭＳ Ｐゴシック</vt:lpstr>
      <vt:lpstr>Arial</vt:lpstr>
      <vt:lpstr>Calibri</vt:lpstr>
      <vt:lpstr>Calibri Light</vt:lpstr>
      <vt:lpstr>Open Sans</vt:lpstr>
      <vt:lpstr>Verdana</vt:lpstr>
      <vt:lpstr>1_Cover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Environment Agency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Europe´s seas</dc:title>
  <dc:creator>Johnny Reker</dc:creator>
  <cp:lastModifiedBy>Stéphane Isoard</cp:lastModifiedBy>
  <cp:revision>318</cp:revision>
  <cp:lastPrinted>2016-11-21T20:16:05Z</cp:lastPrinted>
  <dcterms:created xsi:type="dcterms:W3CDTF">2015-10-20T11:41:27Z</dcterms:created>
  <dcterms:modified xsi:type="dcterms:W3CDTF">2017-06-19T07:11:48Z</dcterms:modified>
</cp:coreProperties>
</file>