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09" r:id="rId3"/>
    <p:sldMasterId id="2147483723" r:id="rId4"/>
    <p:sldMasterId id="2147483735" r:id="rId5"/>
    <p:sldMasterId id="2147483749" r:id="rId6"/>
    <p:sldMasterId id="2147483763" r:id="rId7"/>
  </p:sldMasterIdLst>
  <p:notesMasterIdLst>
    <p:notesMasterId r:id="rId54"/>
  </p:notesMasterIdLst>
  <p:handoutMasterIdLst>
    <p:handoutMasterId r:id="rId55"/>
  </p:handoutMasterIdLst>
  <p:sldIdLst>
    <p:sldId id="257" r:id="rId8"/>
    <p:sldId id="426" r:id="rId9"/>
    <p:sldId id="376" r:id="rId10"/>
    <p:sldId id="329" r:id="rId11"/>
    <p:sldId id="342" r:id="rId12"/>
    <p:sldId id="289" r:id="rId13"/>
    <p:sldId id="345" r:id="rId14"/>
    <p:sldId id="347" r:id="rId15"/>
    <p:sldId id="346" r:id="rId16"/>
    <p:sldId id="418" r:id="rId17"/>
    <p:sldId id="348" r:id="rId18"/>
    <p:sldId id="417" r:id="rId19"/>
    <p:sldId id="350" r:id="rId20"/>
    <p:sldId id="377" r:id="rId21"/>
    <p:sldId id="357" r:id="rId22"/>
    <p:sldId id="358" r:id="rId23"/>
    <p:sldId id="359" r:id="rId24"/>
    <p:sldId id="360" r:id="rId25"/>
    <p:sldId id="351" r:id="rId26"/>
    <p:sldId id="421" r:id="rId27"/>
    <p:sldId id="401" r:id="rId28"/>
    <p:sldId id="355" r:id="rId29"/>
    <p:sldId id="356" r:id="rId30"/>
    <p:sldId id="309" r:id="rId31"/>
    <p:sldId id="427" r:id="rId32"/>
    <p:sldId id="428" r:id="rId33"/>
    <p:sldId id="429" r:id="rId34"/>
    <p:sldId id="430" r:id="rId35"/>
    <p:sldId id="431" r:id="rId36"/>
    <p:sldId id="387" r:id="rId37"/>
    <p:sldId id="409" r:id="rId38"/>
    <p:sldId id="410" r:id="rId39"/>
    <p:sldId id="413" r:id="rId40"/>
    <p:sldId id="420" r:id="rId41"/>
    <p:sldId id="414" r:id="rId42"/>
    <p:sldId id="415" r:id="rId43"/>
    <p:sldId id="411" r:id="rId44"/>
    <p:sldId id="412" r:id="rId45"/>
    <p:sldId id="416" r:id="rId46"/>
    <p:sldId id="432" r:id="rId47"/>
    <p:sldId id="433" r:id="rId48"/>
    <p:sldId id="434" r:id="rId49"/>
    <p:sldId id="435" r:id="rId50"/>
    <p:sldId id="436" r:id="rId51"/>
    <p:sldId id="437" r:id="rId52"/>
    <p:sldId id="268" r:id="rId5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38B"/>
    <a:srgbClr val="E34C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116" d="100"/>
          <a:sy n="116" d="100"/>
        </p:scale>
        <p:origin x="138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AE25179-3C21-41BE-A925-B748515BDBD6}"/>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6D0DE06B-62E8-41D1-A7DC-E78890CAAFF6}"/>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BF13D11-4046-4FBD-AF8D-8C21BF1AF832}" type="datetimeFigureOut">
              <a:rPr lang="en-US" smtClean="0"/>
              <a:t>6/16/2017</a:t>
            </a:fld>
            <a:endParaRPr lang="en-US"/>
          </a:p>
        </p:txBody>
      </p:sp>
      <p:sp>
        <p:nvSpPr>
          <p:cNvPr id="4" name="Footer Placeholder 3">
            <a:extLst>
              <a:ext uri="{FF2B5EF4-FFF2-40B4-BE49-F238E27FC236}">
                <a16:creationId xmlns:a16="http://schemas.microsoft.com/office/drawing/2014/main" xmlns="" id="{B8514546-4610-4057-981C-6E5FCC33CFA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33A33869-3205-48E2-9E54-A84D11036A8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AD3EC91-59FE-46DB-9FD1-365BB51A28E2}" type="slidenum">
              <a:rPr lang="en-US" smtClean="0"/>
              <a:t>‹#›</a:t>
            </a:fld>
            <a:endParaRPr lang="en-US"/>
          </a:p>
        </p:txBody>
      </p:sp>
    </p:spTree>
    <p:extLst>
      <p:ext uri="{BB962C8B-B14F-4D97-AF65-F5344CB8AC3E}">
        <p14:creationId xmlns:p14="http://schemas.microsoft.com/office/powerpoint/2010/main" val="3076850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2166C0-33E5-4EAD-AAE4-0476B4BE4143}" type="datetimeFigureOut">
              <a:rPr lang="en-GB" smtClean="0"/>
              <a:t>16/06/2017</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5950DC0-DF7C-4115-A2EB-EFBC6C72AD30}" type="slidenum">
              <a:rPr lang="en-GB" smtClean="0"/>
              <a:t>‹#›</a:t>
            </a:fld>
            <a:endParaRPr lang="en-GB"/>
          </a:p>
        </p:txBody>
      </p:sp>
    </p:spTree>
    <p:extLst>
      <p:ext uri="{BB962C8B-B14F-4D97-AF65-F5344CB8AC3E}">
        <p14:creationId xmlns:p14="http://schemas.microsoft.com/office/powerpoint/2010/main" val="3514256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6150" y="1347788"/>
            <a:ext cx="4846638" cy="3636962"/>
          </a:xfrm>
        </p:spPr>
      </p:sp>
      <p:sp>
        <p:nvSpPr>
          <p:cNvPr id="3" name="Notes Placeholder 2"/>
          <p:cNvSpPr>
            <a:spLocks noGrp="1"/>
          </p:cNvSpPr>
          <p:nvPr>
            <p:ph type="body" idx="1"/>
          </p:nvPr>
        </p:nvSpPr>
        <p:spPr>
          <a:xfrm>
            <a:off x="667861" y="5340132"/>
            <a:ext cx="5666057" cy="5897302"/>
          </a:xfrm>
        </p:spPr>
        <p:txBody>
          <a:bodyPr/>
          <a:lstStyle/>
          <a:p>
            <a:endParaRPr lang="en-GB" dirty="0"/>
          </a:p>
        </p:txBody>
      </p:sp>
      <p:sp>
        <p:nvSpPr>
          <p:cNvPr id="4" name="Slide Number Placeholder 3"/>
          <p:cNvSpPr>
            <a:spLocks noGrp="1"/>
          </p:cNvSpPr>
          <p:nvPr>
            <p:ph type="sldNum" sz="quarter" idx="10"/>
          </p:nvPr>
        </p:nvSpPr>
        <p:spPr/>
        <p:txBody>
          <a:bodyPr/>
          <a:lstStyle/>
          <a:p>
            <a:fld id="{1AA812F5-4E9D-4A9C-BED5-E1C681DB6CAF}"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2708350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WFD defines 'good ecological status' in terms of a healthy ecosystem based upon classification of the biological quality elements (phytoplankton,</a:t>
            </a:r>
          </a:p>
          <a:p>
            <a:r>
              <a:rPr lang="en-US" dirty="0"/>
              <a:t>phytobenthos, benthic fauna, macrophytes and fish) and supporting </a:t>
            </a:r>
            <a:r>
              <a:rPr lang="en-US" dirty="0" err="1"/>
              <a:t>hydromorphological</a:t>
            </a:r>
            <a:r>
              <a:rPr lang="en-US" dirty="0"/>
              <a:t>, </a:t>
            </a:r>
            <a:r>
              <a:rPr lang="en-US" dirty="0" err="1"/>
              <a:t>physico</a:t>
            </a:r>
            <a:r>
              <a:rPr lang="en-US" dirty="0"/>
              <a:t>‑chemical quality elements and non-priority</a:t>
            </a:r>
          </a:p>
          <a:p>
            <a:r>
              <a:rPr lang="en-US" dirty="0"/>
              <a:t>pollutants. </a:t>
            </a:r>
          </a:p>
          <a:p>
            <a:r>
              <a:rPr lang="en-US" dirty="0"/>
              <a:t>Water bodies are classified by assessment systems developed for the different water categories (river, lake, transitional and coastal waters) and the</a:t>
            </a:r>
          </a:p>
          <a:p>
            <a:r>
              <a:rPr lang="en-US" dirty="0"/>
              <a:t>different natural type characteristics within each water category.</a:t>
            </a:r>
          </a:p>
          <a:p>
            <a:r>
              <a:rPr lang="en-US" dirty="0"/>
              <a:t>Ecological status/potential is recorded on the scale of high, good, moderate, poor or bad. 'High' denotes largely undisturbed conditions, and</a:t>
            </a:r>
          </a:p>
          <a:p>
            <a:r>
              <a:rPr lang="en-US" dirty="0"/>
              <a:t>the other classes represent increasing deviation from this natural condition. </a:t>
            </a:r>
          </a:p>
          <a:p>
            <a:r>
              <a:rPr lang="en-US" dirty="0"/>
              <a:t>The ecological status classification for the water body is determined using the worst scoring quality element (also known as the 'one out, all out' principle).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50DC0-DF7C-4115-A2EB-EFBC6C72AD3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111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950DC0-DF7C-4115-A2EB-EFBC6C72AD30}" type="slidenum">
              <a:rPr lang="en-GB" smtClean="0"/>
              <a:t>15</a:t>
            </a:fld>
            <a:endParaRPr lang="en-GB"/>
          </a:p>
        </p:txBody>
      </p:sp>
    </p:spTree>
    <p:extLst>
      <p:ext uri="{BB962C8B-B14F-4D97-AF65-F5344CB8AC3E}">
        <p14:creationId xmlns:p14="http://schemas.microsoft.com/office/powerpoint/2010/main" val="2222505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en-US"/>
          </a:p>
        </p:txBody>
      </p:sp>
      <p:sp>
        <p:nvSpPr>
          <p:cNvPr id="4" name="Pladsholder til diasnummer 3"/>
          <p:cNvSpPr>
            <a:spLocks noGrp="1"/>
          </p:cNvSpPr>
          <p:nvPr>
            <p:ph type="sldNum" sz="quarter" idx="10"/>
          </p:nvPr>
        </p:nvSpPr>
        <p:spPr/>
        <p:txBody>
          <a:bodyPr/>
          <a:lstStyle/>
          <a:p>
            <a:fld id="{2CFAD964-428B-4B78-890D-CB9316808944}" type="slidenum">
              <a:rPr lang="en-US" smtClean="0"/>
              <a:t>24</a:t>
            </a:fld>
            <a:endParaRPr lang="en-US"/>
          </a:p>
        </p:txBody>
      </p:sp>
    </p:spTree>
    <p:extLst>
      <p:ext uri="{BB962C8B-B14F-4D97-AF65-F5344CB8AC3E}">
        <p14:creationId xmlns:p14="http://schemas.microsoft.com/office/powerpoint/2010/main" val="2814945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788" y="4919104"/>
            <a:ext cx="5716340" cy="5432346"/>
          </a:xfrm>
        </p:spPr>
        <p:txBody>
          <a:bodyPr/>
          <a:lstStyle/>
          <a:p>
            <a:endParaRPr lang="en-GB" dirty="0"/>
          </a:p>
        </p:txBody>
      </p:sp>
      <p:sp>
        <p:nvSpPr>
          <p:cNvPr id="4" name="Slide Number Placeholder 3"/>
          <p:cNvSpPr>
            <a:spLocks noGrp="1"/>
          </p:cNvSpPr>
          <p:nvPr>
            <p:ph type="sldNum" sz="quarter" idx="10"/>
          </p:nvPr>
        </p:nvSpPr>
        <p:spPr/>
        <p:txBody>
          <a:bodyPr/>
          <a:lstStyle/>
          <a:p>
            <a:fld id="{1AA812F5-4E9D-4A9C-BED5-E1C681DB6CAF}" type="slidenum">
              <a:rPr lang="en-GB" smtClean="0"/>
              <a:pPr/>
              <a:t>46</a:t>
            </a:fld>
            <a:endParaRPr lang="en-GB"/>
          </a:p>
        </p:txBody>
      </p:sp>
    </p:spTree>
    <p:extLst>
      <p:ext uri="{BB962C8B-B14F-4D97-AF65-F5344CB8AC3E}">
        <p14:creationId xmlns:p14="http://schemas.microsoft.com/office/powerpoint/2010/main" val="408342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08624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2957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45334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544911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11"/>
            <a:ext cx="7772400" cy="1362075"/>
          </a:xfrm>
        </p:spPr>
        <p:txBody>
          <a:bodyPr anchor="t"/>
          <a:lstStyle>
            <a:lvl1pPr algn="l">
              <a:defRPr sz="3000" b="1" cap="all"/>
            </a:lvl1pPr>
          </a:lstStyle>
          <a:p>
            <a:r>
              <a:rPr lang="da-DK"/>
              <a:t>Klik for at redigere titeltypografi i masteren</a:t>
            </a:r>
          </a:p>
        </p:txBody>
      </p:sp>
      <p:sp>
        <p:nvSpPr>
          <p:cNvPr id="3" name="Pladsholder til tekst 2"/>
          <p:cNvSpPr>
            <a:spLocks noGrp="1"/>
          </p:cNvSpPr>
          <p:nvPr>
            <p:ph type="body" idx="1"/>
          </p:nvPr>
        </p:nvSpPr>
        <p:spPr>
          <a:xfrm>
            <a:off x="722435" y="2906713"/>
            <a:ext cx="7772400" cy="1500187"/>
          </a:xfrm>
        </p:spPr>
        <p:txBody>
          <a:bodyPr anchor="b"/>
          <a:lstStyle>
            <a:lvl1pPr marL="0" indent="0">
              <a:buNone/>
              <a:defRPr sz="1500"/>
            </a:lvl1pPr>
            <a:lvl2pPr marL="342891" indent="0">
              <a:buNone/>
              <a:defRPr sz="1351"/>
            </a:lvl2pPr>
            <a:lvl3pPr marL="685783" indent="0">
              <a:buNone/>
              <a:defRPr sz="1200"/>
            </a:lvl3pPr>
            <a:lvl4pPr marL="1028674" indent="0">
              <a:buNone/>
              <a:defRPr sz="1051"/>
            </a:lvl4pPr>
            <a:lvl5pPr marL="1371566" indent="0">
              <a:buNone/>
              <a:defRPr sz="1051"/>
            </a:lvl5pPr>
            <a:lvl6pPr marL="1714457" indent="0">
              <a:buNone/>
              <a:defRPr sz="1051"/>
            </a:lvl6pPr>
            <a:lvl7pPr marL="2057349" indent="0">
              <a:buNone/>
              <a:defRPr sz="1051"/>
            </a:lvl7pPr>
            <a:lvl8pPr marL="2400240" indent="0">
              <a:buNone/>
              <a:defRPr sz="1051"/>
            </a:lvl8pPr>
            <a:lvl9pPr marL="2743131" indent="0">
              <a:buNone/>
              <a:defRPr sz="1051"/>
            </a:lvl9pPr>
          </a:lstStyle>
          <a:p>
            <a:pPr lvl="0"/>
            <a:r>
              <a:rPr lang="da-DK"/>
              <a:t>Klik for at redigere typografi i masteren</a:t>
            </a:r>
          </a:p>
        </p:txBody>
      </p:sp>
      <p:sp>
        <p:nvSpPr>
          <p:cNvPr id="4" name="Rectangle 5"/>
          <p:cNvSpPr>
            <a:spLocks noGrp="1" noChangeArrowheads="1"/>
          </p:cNvSpPr>
          <p:nvPr>
            <p:ph type="sldNum" sz="quarter" idx="10"/>
          </p:nvPr>
        </p:nvSpPr>
        <p:spPr/>
        <p:txBody>
          <a:bodyPr/>
          <a:lstStyle>
            <a:lvl1pPr>
              <a:defRPr/>
            </a:lvl1pPr>
          </a:lstStyle>
          <a:p>
            <a:pPr>
              <a:defRPr/>
            </a:pPr>
            <a:fld id="{1F18FBB1-2939-4E0B-A6ED-41796A7DB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0512968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2323477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1" y="1535113"/>
            <a:ext cx="4040066"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a-DK"/>
              <a:t>Klik for at redigere typografi i masteren</a:t>
            </a:r>
          </a:p>
        </p:txBody>
      </p:sp>
      <p:sp>
        <p:nvSpPr>
          <p:cNvPr id="4" name="Pladsholder til indhold 3"/>
          <p:cNvSpPr>
            <a:spLocks noGrp="1"/>
          </p:cNvSpPr>
          <p:nvPr>
            <p:ph sz="half" idx="2"/>
          </p:nvPr>
        </p:nvSpPr>
        <p:spPr>
          <a:xfrm>
            <a:off x="457201" y="2174875"/>
            <a:ext cx="4040066"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271" y="1535113"/>
            <a:ext cx="4041531" cy="639762"/>
          </a:xfrm>
        </p:spPr>
        <p:txBody>
          <a:bodyPr anchor="b"/>
          <a:lstStyle>
            <a:lvl1pPr marL="0" indent="0">
              <a:buNone/>
              <a:defRPr sz="1800" b="1"/>
            </a:lvl1pPr>
            <a:lvl2pPr marL="342891" indent="0">
              <a:buNone/>
              <a:defRPr sz="1500" b="1"/>
            </a:lvl2pPr>
            <a:lvl3pPr marL="685783" indent="0">
              <a:buNone/>
              <a:defRPr sz="1351"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da-DK"/>
              <a:t>Klik for at redigere typografi i masteren</a:t>
            </a:r>
          </a:p>
        </p:txBody>
      </p:sp>
      <p:sp>
        <p:nvSpPr>
          <p:cNvPr id="6" name="Pladsholder til indhold 5"/>
          <p:cNvSpPr>
            <a:spLocks noGrp="1"/>
          </p:cNvSpPr>
          <p:nvPr>
            <p:ph sz="quarter" idx="4"/>
          </p:nvPr>
        </p:nvSpPr>
        <p:spPr>
          <a:xfrm>
            <a:off x="4645271" y="2174875"/>
            <a:ext cx="4041531"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5"/>
          <p:cNvSpPr>
            <a:spLocks noGrp="1" noChangeArrowheads="1"/>
          </p:cNvSpPr>
          <p:nvPr>
            <p:ph type="sldNum" sz="quarter" idx="10"/>
          </p:nvPr>
        </p:nvSpPr>
        <p:spPr/>
        <p:txBody>
          <a:bodyPr/>
          <a:lstStyle>
            <a:lvl1pPr>
              <a:defRPr/>
            </a:lvl1pPr>
          </a:lstStyle>
          <a:p>
            <a:pPr>
              <a:defRPr/>
            </a:pPr>
            <a:fld id="{DEAA29E3-7692-435F-AA95-89A71D39A4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4862974"/>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54B310E2-240C-4320-828C-3ABB0BFFE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46164477"/>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5" y="273050"/>
            <a:ext cx="3008435" cy="1162050"/>
          </a:xfrm>
        </p:spPr>
        <p:txBody>
          <a:bodyPr anchor="b"/>
          <a:lstStyle>
            <a:lvl1pPr algn="l">
              <a:defRPr sz="1500" b="1"/>
            </a:lvl1pPr>
          </a:lstStyle>
          <a:p>
            <a:r>
              <a:rPr lang="da-DK"/>
              <a:t>Klik for at redigere titeltypografi i masteren</a:t>
            </a:r>
          </a:p>
        </p:txBody>
      </p:sp>
      <p:sp>
        <p:nvSpPr>
          <p:cNvPr id="3" name="Pladsholder til indhold 2"/>
          <p:cNvSpPr>
            <a:spLocks noGrp="1"/>
          </p:cNvSpPr>
          <p:nvPr>
            <p:ph idx="1"/>
          </p:nvPr>
        </p:nvSpPr>
        <p:spPr>
          <a:xfrm>
            <a:off x="3575538" y="273061"/>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5" y="1435103"/>
            <a:ext cx="3008435" cy="4691063"/>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FADBAA3B-2141-45CD-8D02-CA290E7ABA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305411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500" b="1"/>
            </a:lvl1pPr>
          </a:lstStyle>
          <a:p>
            <a:r>
              <a:rPr lang="da-DK"/>
              <a:t>Klik for at redigere titeltypografi i masteren</a:t>
            </a:r>
          </a:p>
        </p:txBody>
      </p:sp>
      <p:sp>
        <p:nvSpPr>
          <p:cNvPr id="3" name="Pladsholder til billede 2"/>
          <p:cNvSpPr>
            <a:spLocks noGrp="1"/>
          </p:cNvSpPr>
          <p:nvPr>
            <p:ph type="pic" idx="1"/>
          </p:nvPr>
        </p:nvSpPr>
        <p:spPr>
          <a:xfrm>
            <a:off x="1792166" y="612775"/>
            <a:ext cx="5486400" cy="4114800"/>
          </a:xfrm>
        </p:spPr>
        <p:txBody>
          <a:bodyPr/>
          <a:lstStyle>
            <a:lvl1pPr marL="0" indent="0">
              <a:buNone/>
              <a:defRPr sz="2400"/>
            </a:lvl1pPr>
            <a:lvl2pPr marL="342891" indent="0">
              <a:buNone/>
              <a:defRPr sz="2100"/>
            </a:lvl2pPr>
            <a:lvl3pPr marL="685783" indent="0">
              <a:buNone/>
              <a:defRPr sz="1800"/>
            </a:lvl3pPr>
            <a:lvl4pPr marL="1028674" indent="0">
              <a:buNone/>
              <a:defRPr sz="1500"/>
            </a:lvl4pPr>
            <a:lvl5pPr marL="1371566" indent="0">
              <a:buNone/>
              <a:defRPr sz="1500"/>
            </a:lvl5pPr>
            <a:lvl6pPr marL="1714457" indent="0">
              <a:buNone/>
              <a:defRPr sz="1500"/>
            </a:lvl6pPr>
            <a:lvl7pPr marL="2057349" indent="0">
              <a:buNone/>
              <a:defRPr sz="1500"/>
            </a:lvl7pPr>
            <a:lvl8pPr marL="2400240" indent="0">
              <a:buNone/>
              <a:defRPr sz="1500"/>
            </a:lvl8pPr>
            <a:lvl9pPr marL="2743131" indent="0">
              <a:buNone/>
              <a:defRPr sz="1500"/>
            </a:lvl9pPr>
          </a:lstStyle>
          <a:p>
            <a:pPr lvl="0"/>
            <a:endParaRPr lang="da-DK" noProof="0"/>
          </a:p>
        </p:txBody>
      </p:sp>
      <p:sp>
        <p:nvSpPr>
          <p:cNvPr id="4" name="Pladsholder til tekst 3"/>
          <p:cNvSpPr>
            <a:spLocks noGrp="1"/>
          </p:cNvSpPr>
          <p:nvPr>
            <p:ph type="body" sz="half" idx="2"/>
          </p:nvPr>
        </p:nvSpPr>
        <p:spPr>
          <a:xfrm>
            <a:off x="1792166" y="5367338"/>
            <a:ext cx="5486400" cy="804862"/>
          </a:xfrm>
        </p:spPr>
        <p:txBody>
          <a:bodyPr/>
          <a:lstStyle>
            <a:lvl1pPr marL="0" indent="0">
              <a:buNone/>
              <a:defRPr sz="1051"/>
            </a:lvl1pPr>
            <a:lvl2pPr marL="342891" indent="0">
              <a:buNone/>
              <a:defRPr sz="900"/>
            </a:lvl2pPr>
            <a:lvl3pPr marL="685783" indent="0">
              <a:buNone/>
              <a:defRPr sz="751"/>
            </a:lvl3pPr>
            <a:lvl4pPr marL="1028674" indent="0">
              <a:buNone/>
              <a:defRPr sz="675"/>
            </a:lvl4pPr>
            <a:lvl5pPr marL="1371566" indent="0">
              <a:buNone/>
              <a:defRPr sz="675"/>
            </a:lvl5pPr>
            <a:lvl6pPr marL="1714457" indent="0">
              <a:buNone/>
              <a:defRPr sz="675"/>
            </a:lvl6pPr>
            <a:lvl7pPr marL="2057349" indent="0">
              <a:buNone/>
              <a:defRPr sz="675"/>
            </a:lvl7pPr>
            <a:lvl8pPr marL="2400240" indent="0">
              <a:buNone/>
              <a:defRPr sz="675"/>
            </a:lvl8pPr>
            <a:lvl9pPr marL="2743131"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BB423012-8CCD-4335-B6E6-D4ED43F83B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69901"/>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DAE79776-4617-4CCB-8327-786C921C77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438896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39499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228600"/>
            <a:ext cx="1962150" cy="5867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1" y="228600"/>
            <a:ext cx="5745774" cy="5867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26030FF2-0062-4B17-867C-79A5E8D2DA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52598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914400" y="1747838"/>
            <a:ext cx="5105400" cy="2366962"/>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1"/>
            </a:lvl6pPr>
            <a:lvl7pPr>
              <a:defRPr sz="1351"/>
            </a:lvl7pPr>
            <a:lvl8pPr>
              <a:defRPr sz="1351"/>
            </a:lvl8pPr>
            <a:lvl9pPr>
              <a:defRPr sz="1351"/>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9" name="Content Placeholder 2"/>
          <p:cNvSpPr>
            <a:spLocks noGrp="1"/>
          </p:cNvSpPr>
          <p:nvPr>
            <p:ph sz="half" idx="14"/>
          </p:nvPr>
        </p:nvSpPr>
        <p:spPr>
          <a:xfrm>
            <a:off x="5638800" y="1447812"/>
            <a:ext cx="3124200" cy="2352675"/>
          </a:xfrm>
          <a:prstGeom prst="rect">
            <a:avLst/>
          </a:prstGeom>
        </p:spPr>
        <p:txBody>
          <a:bodyPr>
            <a:normAutofit/>
          </a:bodyPr>
          <a:lstStyle>
            <a:lvl1pPr>
              <a:defRPr lang="en-US" sz="1500" kern="1200" dirty="0">
                <a:solidFill>
                  <a:schemeClr val="bg1">
                    <a:lumMod val="95000"/>
                  </a:schemeClr>
                </a:solidFill>
                <a:latin typeface="+mn-lt"/>
                <a:ea typeface="+mn-ea"/>
                <a:cs typeface="+mn-cs"/>
              </a:defRPr>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p:txBody>
      </p:sp>
      <p:sp>
        <p:nvSpPr>
          <p:cNvPr id="13" name="Content Placeholder 3"/>
          <p:cNvSpPr>
            <a:spLocks noGrp="1"/>
          </p:cNvSpPr>
          <p:nvPr>
            <p:ph sz="half" idx="15"/>
          </p:nvPr>
        </p:nvSpPr>
        <p:spPr>
          <a:xfrm>
            <a:off x="914400" y="4343400"/>
            <a:ext cx="5105400" cy="2362200"/>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1"/>
            </a:lvl6pPr>
            <a:lvl7pPr>
              <a:defRPr sz="1351"/>
            </a:lvl7pPr>
            <a:lvl8pPr>
              <a:defRPr sz="1351"/>
            </a:lvl8pPr>
            <a:lvl9pPr>
              <a:defRPr sz="1351"/>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14" name="Content Placeholder 2"/>
          <p:cNvSpPr>
            <a:spLocks noGrp="1"/>
          </p:cNvSpPr>
          <p:nvPr>
            <p:ph sz="half" idx="16"/>
          </p:nvPr>
        </p:nvSpPr>
        <p:spPr>
          <a:xfrm>
            <a:off x="2286000" y="1457337"/>
            <a:ext cx="3124200" cy="2352675"/>
          </a:xfrm>
          <a:prstGeom prst="rect">
            <a:avLst/>
          </a:prstGeom>
        </p:spPr>
        <p:txBody>
          <a:bodyPr>
            <a:normAutofit/>
          </a:bodyPr>
          <a:lstStyle>
            <a:lvl1pPr>
              <a:defRPr sz="1500">
                <a:solidFill>
                  <a:schemeClr val="bg1">
                    <a:lumMod val="95000"/>
                  </a:schemeClr>
                </a:solidFill>
              </a:defRPr>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p:txBody>
      </p:sp>
      <p:sp>
        <p:nvSpPr>
          <p:cNvPr id="11" name="Title 1"/>
          <p:cNvSpPr>
            <a:spLocks noGrp="1"/>
          </p:cNvSpPr>
          <p:nvPr>
            <p:ph type="title"/>
          </p:nvPr>
        </p:nvSpPr>
        <p:spPr>
          <a:xfrm>
            <a:off x="1905000" y="76200"/>
            <a:ext cx="6477000" cy="944562"/>
          </a:xfrm>
          <a:prstGeom prst="rect">
            <a:avLst/>
          </a:prstGeom>
        </p:spPr>
        <p:txBody>
          <a:bodyPr/>
          <a:lstStyle>
            <a:lvl1pPr>
              <a:defRPr>
                <a:ln>
                  <a:solidFill>
                    <a:schemeClr val="accent1">
                      <a:lumMod val="50000"/>
                    </a:schemeClr>
                  </a:solidFill>
                </a:ln>
                <a:solidFill>
                  <a:schemeClr val="bg2">
                    <a:lumMod val="60000"/>
                    <a:lumOff val="40000"/>
                  </a:schemeClr>
                </a:solidFill>
              </a:defRPr>
            </a:lvl1pPr>
          </a:lstStyle>
          <a:p>
            <a:r>
              <a:rPr lang="en-US"/>
              <a:t>Click to edit Master title style</a:t>
            </a:r>
          </a:p>
        </p:txBody>
      </p:sp>
      <p:sp>
        <p:nvSpPr>
          <p:cNvPr id="7" name="Footer Placeholder 2"/>
          <p:cNvSpPr>
            <a:spLocks noGrp="1"/>
          </p:cNvSpPr>
          <p:nvPr>
            <p:ph type="ftr" sz="quarter" idx="17"/>
          </p:nvPr>
        </p:nvSpPr>
        <p:spPr>
          <a:xfrm>
            <a:off x="3124200" y="6356362"/>
            <a:ext cx="2895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endParaRPr lang="en-US"/>
          </a:p>
        </p:txBody>
      </p:sp>
      <p:sp>
        <p:nvSpPr>
          <p:cNvPr id="8" name="Slide Number Placeholder 3"/>
          <p:cNvSpPr>
            <a:spLocks noGrp="1"/>
          </p:cNvSpPr>
          <p:nvPr>
            <p:ph type="sldNum" sz="quarter" idx="18"/>
          </p:nvPr>
        </p:nvSpPr>
        <p:spPr>
          <a:xfrm>
            <a:off x="6553200" y="6356362"/>
            <a:ext cx="2133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fld id="{734D405C-B78E-471A-8823-97B91AB74334}" type="slidenum">
              <a:rPr lang="en-US"/>
              <a:pPr>
                <a:defRPr/>
              </a:pPr>
              <a:t>‹#›</a:t>
            </a:fld>
            <a:endParaRPr lang="en-US" dirty="0"/>
          </a:p>
        </p:txBody>
      </p:sp>
    </p:spTree>
    <p:extLst>
      <p:ext uri="{BB962C8B-B14F-4D97-AF65-F5344CB8AC3E}">
        <p14:creationId xmlns:p14="http://schemas.microsoft.com/office/powerpoint/2010/main" val="725657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sz="1351">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1">
              <a:solidFill>
                <a:srgbClr val="000000"/>
              </a:solidFill>
            </a:endParaRPr>
          </a:p>
        </p:txBody>
      </p:sp>
      <p:pic>
        <p:nvPicPr>
          <p:cNvPr id="5"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83" y="6237288"/>
            <a:ext cx="2860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de-AT" dirty="0"/>
          </a:p>
        </p:txBody>
      </p:sp>
    </p:spTree>
    <p:extLst>
      <p:ext uri="{BB962C8B-B14F-4D97-AF65-F5344CB8AC3E}">
        <p14:creationId xmlns:p14="http://schemas.microsoft.com/office/powerpoint/2010/main" val="179858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endParaRPr lang="de-AT">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p:spPr>
        <p:txBody>
          <a:bodyPr/>
          <a:lstStyle/>
          <a:p>
            <a:endParaRPr lang="da-DK">
              <a:solidFill>
                <a:srgbClr val="000000"/>
              </a:solidFill>
            </a:endParaRPr>
          </a:p>
        </p:txBody>
      </p:sp>
      <p:pic>
        <p:nvPicPr>
          <p:cNvPr id="5" name="Picture 454" descr="EEA-logo_white"/>
          <p:cNvPicPr>
            <a:picLocks noChangeAspect="1" noChangeArrowheads="1"/>
          </p:cNvPicPr>
          <p:nvPr/>
        </p:nvPicPr>
        <p:blipFill>
          <a:blip r:embed="rId2" cstate="print"/>
          <a:srcRect/>
          <a:stretch>
            <a:fillRect/>
          </a:stretch>
        </p:blipFill>
        <p:spPr bwMode="auto">
          <a:xfrm>
            <a:off x="6140453" y="6143631"/>
            <a:ext cx="2860675" cy="57626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de-AT" dirty="0"/>
          </a:p>
        </p:txBody>
      </p:sp>
    </p:spTree>
    <p:extLst>
      <p:ext uri="{BB962C8B-B14F-4D97-AF65-F5344CB8AC3E}">
        <p14:creationId xmlns:p14="http://schemas.microsoft.com/office/powerpoint/2010/main" val="3768750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4312616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7"/>
            <a:ext cx="7772400" cy="1362075"/>
          </a:xfrm>
        </p:spPr>
        <p:txBody>
          <a:bodyPr anchor="t"/>
          <a:lstStyle>
            <a:lvl1pPr algn="l">
              <a:defRPr sz="2250" b="1" cap="all"/>
            </a:lvl1pPr>
          </a:lstStyle>
          <a:p>
            <a:r>
              <a:rPr lang="da-DK"/>
              <a:t>Klik for at redigere titeltypografi i masteren</a:t>
            </a:r>
          </a:p>
        </p:txBody>
      </p:sp>
      <p:sp>
        <p:nvSpPr>
          <p:cNvPr id="3" name="Pladsholder til tekst 2"/>
          <p:cNvSpPr>
            <a:spLocks noGrp="1"/>
          </p:cNvSpPr>
          <p:nvPr>
            <p:ph type="body" idx="1"/>
          </p:nvPr>
        </p:nvSpPr>
        <p:spPr>
          <a:xfrm>
            <a:off x="722435" y="2906713"/>
            <a:ext cx="7772400" cy="1500187"/>
          </a:xfrm>
        </p:spPr>
        <p:txBody>
          <a:bodyPr anchor="b"/>
          <a:lstStyle>
            <a:lvl1pPr marL="0" indent="0">
              <a:buNone/>
              <a:defRPr sz="1125"/>
            </a:lvl1pPr>
            <a:lvl2pPr marL="257175" indent="0">
              <a:buNone/>
              <a:defRPr sz="1013"/>
            </a:lvl2pPr>
            <a:lvl3pPr marL="514350" indent="0">
              <a:buNone/>
              <a:defRPr sz="900"/>
            </a:lvl3pPr>
            <a:lvl4pPr marL="771525" indent="0">
              <a:buNone/>
              <a:defRPr sz="788"/>
            </a:lvl4pPr>
            <a:lvl5pPr marL="1028700" indent="0">
              <a:buNone/>
              <a:defRPr sz="788"/>
            </a:lvl5pPr>
            <a:lvl6pPr marL="1285875" indent="0">
              <a:buNone/>
              <a:defRPr sz="788"/>
            </a:lvl6pPr>
            <a:lvl7pPr marL="1543050" indent="0">
              <a:buNone/>
              <a:defRPr sz="788"/>
            </a:lvl7pPr>
            <a:lvl8pPr marL="1800225" indent="0">
              <a:buNone/>
              <a:defRPr sz="788"/>
            </a:lvl8pPr>
            <a:lvl9pPr marL="2057400" indent="0">
              <a:buNone/>
              <a:defRPr sz="788"/>
            </a:lvl9pPr>
          </a:lstStyle>
          <a:p>
            <a:pPr lvl="0"/>
            <a:r>
              <a:rPr lang="da-DK"/>
              <a:t>Klik for at redigere typografi i masteren</a:t>
            </a:r>
          </a:p>
        </p:txBody>
      </p:sp>
      <p:sp>
        <p:nvSpPr>
          <p:cNvPr id="4" name="Rectangle 5"/>
          <p:cNvSpPr>
            <a:spLocks noGrp="1" noChangeArrowheads="1"/>
          </p:cNvSpPr>
          <p:nvPr>
            <p:ph type="sldNum" sz="quarter" idx="10"/>
          </p:nvPr>
        </p:nvSpPr>
        <p:spPr/>
        <p:txBody>
          <a:bodyPr/>
          <a:lstStyle>
            <a:lvl1pPr>
              <a:defRPr/>
            </a:lvl1pPr>
          </a:lstStyle>
          <a:p>
            <a:pPr>
              <a:defRPr/>
            </a:pPr>
            <a:fld id="{1F18FBB1-2939-4E0B-A6ED-41796A7DB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8888470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194209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1" y="1535113"/>
            <a:ext cx="4040066"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typografi i masteren</a:t>
            </a:r>
          </a:p>
        </p:txBody>
      </p:sp>
      <p:sp>
        <p:nvSpPr>
          <p:cNvPr id="4" name="Pladsholder til indhold 3"/>
          <p:cNvSpPr>
            <a:spLocks noGrp="1"/>
          </p:cNvSpPr>
          <p:nvPr>
            <p:ph sz="half" idx="2"/>
          </p:nvPr>
        </p:nvSpPr>
        <p:spPr>
          <a:xfrm>
            <a:off x="457201" y="2174875"/>
            <a:ext cx="4040066"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271" y="1535113"/>
            <a:ext cx="4041531" cy="63976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a-DK"/>
              <a:t>Klik for at redigere typografi i masteren</a:t>
            </a:r>
          </a:p>
        </p:txBody>
      </p:sp>
      <p:sp>
        <p:nvSpPr>
          <p:cNvPr id="6" name="Pladsholder til indhold 5"/>
          <p:cNvSpPr>
            <a:spLocks noGrp="1"/>
          </p:cNvSpPr>
          <p:nvPr>
            <p:ph sz="quarter" idx="4"/>
          </p:nvPr>
        </p:nvSpPr>
        <p:spPr>
          <a:xfrm>
            <a:off x="4645271" y="2174875"/>
            <a:ext cx="4041531" cy="3951288"/>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5"/>
          <p:cNvSpPr>
            <a:spLocks noGrp="1" noChangeArrowheads="1"/>
          </p:cNvSpPr>
          <p:nvPr>
            <p:ph type="sldNum" sz="quarter" idx="10"/>
          </p:nvPr>
        </p:nvSpPr>
        <p:spPr/>
        <p:txBody>
          <a:bodyPr/>
          <a:lstStyle>
            <a:lvl1pPr>
              <a:defRPr/>
            </a:lvl1pPr>
          </a:lstStyle>
          <a:p>
            <a:pPr>
              <a:defRPr/>
            </a:pPr>
            <a:fld id="{DEAA29E3-7692-435F-AA95-89A71D39A4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77404094"/>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54B310E2-240C-4320-828C-3ABB0BFFE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7769022"/>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3" y="273050"/>
            <a:ext cx="3008435" cy="1162050"/>
          </a:xfrm>
        </p:spPr>
        <p:txBody>
          <a:bodyPr anchor="b"/>
          <a:lstStyle>
            <a:lvl1pPr algn="l">
              <a:defRPr sz="1125" b="1"/>
            </a:lvl1pPr>
          </a:lstStyle>
          <a:p>
            <a:r>
              <a:rPr lang="da-DK"/>
              <a:t>Klik for at redigere titeltypografi i masteren</a:t>
            </a:r>
          </a:p>
        </p:txBody>
      </p:sp>
      <p:sp>
        <p:nvSpPr>
          <p:cNvPr id="3" name="Pladsholder til indhold 2"/>
          <p:cNvSpPr>
            <a:spLocks noGrp="1"/>
          </p:cNvSpPr>
          <p:nvPr>
            <p:ph idx="1"/>
          </p:nvPr>
        </p:nvSpPr>
        <p:spPr>
          <a:xfrm>
            <a:off x="3575538" y="273057"/>
            <a:ext cx="5111262" cy="5853113"/>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3" y="1435103"/>
            <a:ext cx="3008435" cy="469106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FADBAA3B-2141-45CD-8D02-CA290E7ABA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403426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4954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125" b="1"/>
            </a:lvl1pPr>
          </a:lstStyle>
          <a:p>
            <a:r>
              <a:rPr lang="da-DK"/>
              <a:t>Klik for at redigere titeltypografi i masteren</a:t>
            </a:r>
          </a:p>
        </p:txBody>
      </p:sp>
      <p:sp>
        <p:nvSpPr>
          <p:cNvPr id="3" name="Pladsholder til billede 2"/>
          <p:cNvSpPr>
            <a:spLocks noGrp="1"/>
          </p:cNvSpPr>
          <p:nvPr>
            <p:ph type="pic" idx="1"/>
          </p:nvPr>
        </p:nvSpPr>
        <p:spPr>
          <a:xfrm>
            <a:off x="1792166" y="612775"/>
            <a:ext cx="5486400" cy="4114800"/>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endParaRPr lang="da-DK" noProof="0"/>
          </a:p>
        </p:txBody>
      </p:sp>
      <p:sp>
        <p:nvSpPr>
          <p:cNvPr id="4" name="Pladsholder til tekst 3"/>
          <p:cNvSpPr>
            <a:spLocks noGrp="1"/>
          </p:cNvSpPr>
          <p:nvPr>
            <p:ph type="body" sz="half" idx="2"/>
          </p:nvPr>
        </p:nvSpPr>
        <p:spPr>
          <a:xfrm>
            <a:off x="1792166" y="5367338"/>
            <a:ext cx="5486400" cy="804862"/>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BB423012-8CCD-4335-B6E6-D4ED43F83B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0724813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DAE79776-4617-4CCB-8327-786C921C77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5812597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228600"/>
            <a:ext cx="1962150" cy="5867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1" y="228600"/>
            <a:ext cx="5745774" cy="5867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26030FF2-0062-4B17-867C-79A5E8D2DA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8344379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914400" y="1747838"/>
            <a:ext cx="5105400" cy="2366962"/>
          </a:xfrm>
          <a:prstGeom prst="rect">
            <a:avLst/>
          </a:prstGeom>
        </p:spPr>
        <p:txBody>
          <a:bodyPr>
            <a:normAutofit/>
          </a:bodyPr>
          <a:lstStyle>
            <a:lvl1pPr marL="0" indent="0" algn="l">
              <a:buFontTx/>
              <a:buNone/>
              <a:defRPr lang="en-US" sz="1125" kern="1200" dirty="0">
                <a:ln w="3175">
                  <a:noFill/>
                </a:ln>
                <a:solidFill>
                  <a:schemeClr val="bg1">
                    <a:lumMod val="95000"/>
                  </a:schemeClr>
                </a:solidFill>
                <a:latin typeface="+mn-lt"/>
                <a:ea typeface="+mn-ea"/>
                <a:cs typeface="+mn-cs"/>
              </a:defRPr>
            </a:lvl1pPr>
            <a:lvl2pPr marL="0" indent="0" algn="l">
              <a:buFontTx/>
              <a:buNone/>
              <a:defRPr sz="900">
                <a:solidFill>
                  <a:schemeClr val="bg1"/>
                </a:solidFill>
              </a:defRPr>
            </a:lvl2pPr>
            <a:lvl3pPr marL="0" indent="0" algn="l">
              <a:buFontTx/>
              <a:buNone/>
              <a:defRPr sz="900">
                <a:solidFill>
                  <a:schemeClr val="bg1"/>
                </a:solidFill>
              </a:defRPr>
            </a:lvl3pPr>
            <a:lvl4pPr marL="0" indent="0" algn="l">
              <a:buFontTx/>
              <a:buNone/>
              <a:defRPr sz="900">
                <a:solidFill>
                  <a:schemeClr val="bg1"/>
                </a:solidFill>
              </a:defRPr>
            </a:lvl4pPr>
            <a:lvl5pPr marL="0" indent="0" algn="l">
              <a:buFontTx/>
              <a:buNone/>
              <a:defRPr sz="900">
                <a:solidFill>
                  <a:schemeClr val="bg1"/>
                </a:solidFill>
              </a:defRPr>
            </a:lvl5pPr>
            <a:lvl6pPr>
              <a:defRPr sz="1013"/>
            </a:lvl6pPr>
            <a:lvl7pPr>
              <a:defRPr sz="1013"/>
            </a:lvl7pPr>
            <a:lvl8pPr>
              <a:defRPr sz="1013"/>
            </a:lvl8pPr>
            <a:lvl9pPr>
              <a:defRPr sz="1013"/>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9" name="Content Placeholder 2"/>
          <p:cNvSpPr>
            <a:spLocks noGrp="1"/>
          </p:cNvSpPr>
          <p:nvPr>
            <p:ph sz="half" idx="14"/>
          </p:nvPr>
        </p:nvSpPr>
        <p:spPr>
          <a:xfrm>
            <a:off x="5638800" y="1447808"/>
            <a:ext cx="3124200" cy="2352675"/>
          </a:xfrm>
          <a:prstGeom prst="rect">
            <a:avLst/>
          </a:prstGeom>
        </p:spPr>
        <p:txBody>
          <a:bodyPr>
            <a:normAutofit/>
          </a:bodyPr>
          <a:lstStyle>
            <a:lvl1pPr>
              <a:defRPr lang="en-US" sz="1125" kern="1200" dirty="0">
                <a:solidFill>
                  <a:schemeClr val="bg1">
                    <a:lumMod val="95000"/>
                  </a:schemeClr>
                </a:solidFill>
                <a:latin typeface="+mn-lt"/>
                <a:ea typeface="+mn-ea"/>
                <a:cs typeface="+mn-cs"/>
              </a:defRPr>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p:txBody>
      </p:sp>
      <p:sp>
        <p:nvSpPr>
          <p:cNvPr id="13" name="Content Placeholder 3"/>
          <p:cNvSpPr>
            <a:spLocks noGrp="1"/>
          </p:cNvSpPr>
          <p:nvPr>
            <p:ph sz="half" idx="15"/>
          </p:nvPr>
        </p:nvSpPr>
        <p:spPr>
          <a:xfrm>
            <a:off x="914400" y="4343400"/>
            <a:ext cx="5105400" cy="2362200"/>
          </a:xfrm>
          <a:prstGeom prst="rect">
            <a:avLst/>
          </a:prstGeom>
        </p:spPr>
        <p:txBody>
          <a:bodyPr>
            <a:normAutofit/>
          </a:bodyPr>
          <a:lstStyle>
            <a:lvl1pPr marL="0" indent="0" algn="l">
              <a:buFontTx/>
              <a:buNone/>
              <a:defRPr lang="en-US" sz="1125" kern="1200" dirty="0">
                <a:ln w="3175">
                  <a:noFill/>
                </a:ln>
                <a:solidFill>
                  <a:schemeClr val="bg1">
                    <a:lumMod val="95000"/>
                  </a:schemeClr>
                </a:solidFill>
                <a:latin typeface="+mn-lt"/>
                <a:ea typeface="+mn-ea"/>
                <a:cs typeface="+mn-cs"/>
              </a:defRPr>
            </a:lvl1pPr>
            <a:lvl2pPr marL="0" indent="0" algn="l">
              <a:buFontTx/>
              <a:buNone/>
              <a:defRPr sz="900">
                <a:solidFill>
                  <a:schemeClr val="bg1"/>
                </a:solidFill>
              </a:defRPr>
            </a:lvl2pPr>
            <a:lvl3pPr marL="0" indent="0" algn="l">
              <a:buFontTx/>
              <a:buNone/>
              <a:defRPr sz="900">
                <a:solidFill>
                  <a:schemeClr val="bg1"/>
                </a:solidFill>
              </a:defRPr>
            </a:lvl3pPr>
            <a:lvl4pPr marL="0" indent="0" algn="l">
              <a:buFontTx/>
              <a:buNone/>
              <a:defRPr sz="900">
                <a:solidFill>
                  <a:schemeClr val="bg1"/>
                </a:solidFill>
              </a:defRPr>
            </a:lvl4pPr>
            <a:lvl5pPr marL="0" indent="0" algn="l">
              <a:buFontTx/>
              <a:buNone/>
              <a:defRPr sz="900">
                <a:solidFill>
                  <a:schemeClr val="bg1"/>
                </a:solidFill>
              </a:defRPr>
            </a:lvl5pPr>
            <a:lvl6pPr>
              <a:defRPr sz="1013"/>
            </a:lvl6pPr>
            <a:lvl7pPr>
              <a:defRPr sz="1013"/>
            </a:lvl7pPr>
            <a:lvl8pPr>
              <a:defRPr sz="1013"/>
            </a:lvl8pPr>
            <a:lvl9pPr>
              <a:defRPr sz="1013"/>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14" name="Content Placeholder 2"/>
          <p:cNvSpPr>
            <a:spLocks noGrp="1"/>
          </p:cNvSpPr>
          <p:nvPr>
            <p:ph sz="half" idx="16"/>
          </p:nvPr>
        </p:nvSpPr>
        <p:spPr>
          <a:xfrm>
            <a:off x="2286000" y="1457333"/>
            <a:ext cx="3124200" cy="2352675"/>
          </a:xfrm>
          <a:prstGeom prst="rect">
            <a:avLst/>
          </a:prstGeom>
        </p:spPr>
        <p:txBody>
          <a:bodyPr>
            <a:normAutofit/>
          </a:bodyPr>
          <a:lstStyle>
            <a:lvl1pPr>
              <a:defRPr sz="1125">
                <a:solidFill>
                  <a:schemeClr val="bg1">
                    <a:lumMod val="95000"/>
                  </a:schemeClr>
                </a:solidFill>
              </a:defRPr>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p:txBody>
      </p:sp>
      <p:sp>
        <p:nvSpPr>
          <p:cNvPr id="11" name="Title 1"/>
          <p:cNvSpPr>
            <a:spLocks noGrp="1"/>
          </p:cNvSpPr>
          <p:nvPr>
            <p:ph type="title"/>
          </p:nvPr>
        </p:nvSpPr>
        <p:spPr>
          <a:xfrm>
            <a:off x="1905000" y="76200"/>
            <a:ext cx="6477000" cy="944562"/>
          </a:xfrm>
          <a:prstGeom prst="rect">
            <a:avLst/>
          </a:prstGeom>
        </p:spPr>
        <p:txBody>
          <a:bodyPr/>
          <a:lstStyle>
            <a:lvl1pPr>
              <a:defRPr>
                <a:ln>
                  <a:solidFill>
                    <a:schemeClr val="accent1">
                      <a:lumMod val="50000"/>
                    </a:schemeClr>
                  </a:solidFill>
                </a:ln>
                <a:solidFill>
                  <a:schemeClr val="bg2">
                    <a:lumMod val="60000"/>
                    <a:lumOff val="40000"/>
                  </a:schemeClr>
                </a:solidFill>
              </a:defRPr>
            </a:lvl1pPr>
          </a:lstStyle>
          <a:p>
            <a:r>
              <a:rPr lang="en-US"/>
              <a:t>Click to edit Master title style</a:t>
            </a:r>
          </a:p>
        </p:txBody>
      </p:sp>
      <p:sp>
        <p:nvSpPr>
          <p:cNvPr id="7" name="Footer Placeholder 2"/>
          <p:cNvSpPr>
            <a:spLocks noGrp="1"/>
          </p:cNvSpPr>
          <p:nvPr>
            <p:ph type="ftr" sz="quarter" idx="17"/>
          </p:nvPr>
        </p:nvSpPr>
        <p:spPr>
          <a:xfrm>
            <a:off x="3124200" y="6356358"/>
            <a:ext cx="2895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endParaRPr lang="en-US"/>
          </a:p>
        </p:txBody>
      </p:sp>
      <p:sp>
        <p:nvSpPr>
          <p:cNvPr id="8" name="Slide Number Placeholder 3"/>
          <p:cNvSpPr>
            <a:spLocks noGrp="1"/>
          </p:cNvSpPr>
          <p:nvPr>
            <p:ph type="sldNum" sz="quarter" idx="18"/>
          </p:nvPr>
        </p:nvSpPr>
        <p:spPr>
          <a:xfrm>
            <a:off x="6553200" y="6356358"/>
            <a:ext cx="2133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fld id="{734D405C-B78E-471A-8823-97B91AB74334}" type="slidenum">
              <a:rPr lang="en-US"/>
              <a:pPr>
                <a:defRPr/>
              </a:pPr>
              <a:t>‹#›</a:t>
            </a:fld>
            <a:endParaRPr lang="en-US" dirty="0"/>
          </a:p>
        </p:txBody>
      </p:sp>
    </p:spTree>
    <p:extLst>
      <p:ext uri="{BB962C8B-B14F-4D97-AF65-F5344CB8AC3E}">
        <p14:creationId xmlns:p14="http://schemas.microsoft.com/office/powerpoint/2010/main" val="296197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sz="1013">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013">
              <a:solidFill>
                <a:srgbClr val="000000"/>
              </a:solidFill>
            </a:endParaRPr>
          </a:p>
        </p:txBody>
      </p:sp>
      <p:pic>
        <p:nvPicPr>
          <p:cNvPr id="5"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81" y="6237288"/>
            <a:ext cx="2860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de-AT" dirty="0"/>
          </a:p>
        </p:txBody>
      </p:sp>
    </p:spTree>
    <p:extLst>
      <p:ext uri="{BB962C8B-B14F-4D97-AF65-F5344CB8AC3E}">
        <p14:creationId xmlns:p14="http://schemas.microsoft.com/office/powerpoint/2010/main" val="37754724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w="9525">
            <a:noFill/>
            <a:miter lim="800000"/>
            <a:headEnd/>
            <a:tailEnd/>
          </a:ln>
        </p:spPr>
        <p:txBody>
          <a:bodyPr wrap="none" anchor="ctr"/>
          <a:lstStyle/>
          <a:p>
            <a:endParaRPr lang="de-AT" sz="1350">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w="9525">
            <a:noFill/>
            <a:miter lim="800000"/>
            <a:headEnd/>
            <a:tailEnd/>
          </a:ln>
        </p:spPr>
        <p:txBody>
          <a:bodyPr/>
          <a:lstStyle/>
          <a:p>
            <a:endParaRPr lang="da-DK" sz="1350">
              <a:solidFill>
                <a:srgbClr val="000000"/>
              </a:solidFill>
            </a:endParaRPr>
          </a:p>
        </p:txBody>
      </p:sp>
      <p:pic>
        <p:nvPicPr>
          <p:cNvPr id="5" name="Picture 454" descr="EEA-logo_white"/>
          <p:cNvPicPr>
            <a:picLocks noChangeAspect="1" noChangeArrowheads="1"/>
          </p:cNvPicPr>
          <p:nvPr/>
        </p:nvPicPr>
        <p:blipFill>
          <a:blip r:embed="rId2" cstate="print"/>
          <a:srcRect/>
          <a:stretch>
            <a:fillRect/>
          </a:stretch>
        </p:blipFill>
        <p:spPr bwMode="auto">
          <a:xfrm>
            <a:off x="6140451" y="6143627"/>
            <a:ext cx="2860675" cy="576263"/>
          </a:xfrm>
          <a:prstGeom prst="rect">
            <a:avLst/>
          </a:prstGeom>
          <a:noFill/>
          <a:ln w="9525">
            <a:noFill/>
            <a:miter lim="800000"/>
            <a:headEnd/>
            <a:tailEnd/>
          </a:ln>
        </p:spPr>
      </p:pic>
      <p:sp>
        <p:nvSpPr>
          <p:cNvPr id="2" name="Title 1"/>
          <p:cNvSpPr>
            <a:spLocks noGrp="1"/>
          </p:cNvSpPr>
          <p:nvPr>
            <p:ph type="title"/>
          </p:nvPr>
        </p:nvSpPr>
        <p:spPr>
          <a:xfrm>
            <a:off x="457200" y="274638"/>
            <a:ext cx="8229600" cy="1143000"/>
          </a:xfrm>
          <a:prstGeom prst="rect">
            <a:avLst/>
          </a:prstGeom>
        </p:spPr>
        <p:txBody>
          <a:bodyPr/>
          <a:lstStyle/>
          <a:p>
            <a:r>
              <a:rPr lang="en-US" dirty="0"/>
              <a:t>Click to edit Master title style</a:t>
            </a:r>
            <a:endParaRPr lang="de-AT" dirty="0"/>
          </a:p>
        </p:txBody>
      </p:sp>
    </p:spTree>
    <p:extLst>
      <p:ext uri="{BB962C8B-B14F-4D97-AF65-F5344CB8AC3E}">
        <p14:creationId xmlns:p14="http://schemas.microsoft.com/office/powerpoint/2010/main" val="2174156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endParaRPr lang="en-US"/>
          </a:p>
        </p:txBody>
      </p:sp>
      <p:sp>
        <p:nvSpPr>
          <p:cNvPr id="3" name="Pladsholder til dato 2"/>
          <p:cNvSpPr>
            <a:spLocks noGrp="1"/>
          </p:cNvSpPr>
          <p:nvPr>
            <p:ph type="dt" sz="half" idx="10"/>
          </p:nvPr>
        </p:nvSpPr>
        <p:spPr>
          <a:xfrm>
            <a:off x="628650" y="6356351"/>
            <a:ext cx="2057400" cy="365125"/>
          </a:xfrm>
          <a:prstGeom prst="rect">
            <a:avLst/>
          </a:prstGeom>
        </p:spPr>
        <p:txBody>
          <a:bodyPr/>
          <a:lstStyle/>
          <a:p>
            <a:fld id="{E1D1C1D5-19FB-4A36-AAC9-B01075C7F6C9}" type="datetimeFigureOut">
              <a:rPr lang="en-US">
                <a:solidFill>
                  <a:prstClr val="black">
                    <a:tint val="75000"/>
                  </a:prstClr>
                </a:solidFill>
              </a:rPr>
              <a:pPr/>
              <a:t>6/16/2017</a:t>
            </a:fld>
            <a:endParaRPr lang="en-US">
              <a:solidFill>
                <a:prstClr val="black">
                  <a:tint val="75000"/>
                </a:prstClr>
              </a:solidFill>
            </a:endParaRPr>
          </a:p>
        </p:txBody>
      </p:sp>
      <p:sp>
        <p:nvSpPr>
          <p:cNvPr id="4" name="Pladsholder til sidefod 3"/>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5" name="Pladsholder til slidenummer 4"/>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2226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7548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73816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525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35895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274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6379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7186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5163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1181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3780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125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D1C1D5-19FB-4A36-AAC9-B01075C7F6C9}" type="datetimeFigureOut">
              <a:rPr lang="en-US" smtClean="0">
                <a:solidFill>
                  <a:prstClr val="black">
                    <a:tint val="75000"/>
                  </a:prstClr>
                </a:solidFill>
              </a:rPr>
              <a:pPr/>
              <a:t>6/16/2017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93791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5529526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5"/>
            <a:ext cx="7772400" cy="1362075"/>
          </a:xfrm>
        </p:spPr>
        <p:txBody>
          <a:bodyPr anchor="t"/>
          <a:lstStyle>
            <a:lvl1pPr algn="l">
              <a:defRPr sz="3000" b="1" cap="all"/>
            </a:lvl1pPr>
          </a:lstStyle>
          <a:p>
            <a:r>
              <a:rPr lang="da-DK"/>
              <a:t>Klik for at redigere titeltypografi i masteren</a:t>
            </a:r>
          </a:p>
        </p:txBody>
      </p:sp>
      <p:sp>
        <p:nvSpPr>
          <p:cNvPr id="3" name="Pladsholder til tekst 2"/>
          <p:cNvSpPr>
            <a:spLocks noGrp="1"/>
          </p:cNvSpPr>
          <p:nvPr>
            <p:ph type="body" idx="1"/>
          </p:nvPr>
        </p:nvSpPr>
        <p:spPr>
          <a:xfrm>
            <a:off x="722435"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a:t>Klik for at redigere typografi i masteren</a:t>
            </a:r>
          </a:p>
        </p:txBody>
      </p:sp>
      <p:sp>
        <p:nvSpPr>
          <p:cNvPr id="4" name="Rectangle 5"/>
          <p:cNvSpPr>
            <a:spLocks noGrp="1" noChangeArrowheads="1"/>
          </p:cNvSpPr>
          <p:nvPr>
            <p:ph type="sldNum" sz="quarter" idx="10"/>
          </p:nvPr>
        </p:nvSpPr>
        <p:spPr/>
        <p:txBody>
          <a:bodyPr/>
          <a:lstStyle>
            <a:lvl1pPr>
              <a:defRPr/>
            </a:lvl1pPr>
          </a:lstStyle>
          <a:p>
            <a:pPr>
              <a:defRPr/>
            </a:pPr>
            <a:fld id="{1F18FBB1-2939-4E0B-A6ED-41796A7DB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7732009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67236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957683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1" y="1535113"/>
            <a:ext cx="4040066"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typografi i masteren</a:t>
            </a:r>
          </a:p>
        </p:txBody>
      </p:sp>
      <p:sp>
        <p:nvSpPr>
          <p:cNvPr id="4" name="Pladsholder til indhold 3"/>
          <p:cNvSpPr>
            <a:spLocks noGrp="1"/>
          </p:cNvSpPr>
          <p:nvPr>
            <p:ph sz="half" idx="2"/>
          </p:nvPr>
        </p:nvSpPr>
        <p:spPr>
          <a:xfrm>
            <a:off x="457201" y="2174875"/>
            <a:ext cx="4040066"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271" y="1535113"/>
            <a:ext cx="4041531"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typografi i masteren</a:t>
            </a:r>
          </a:p>
        </p:txBody>
      </p:sp>
      <p:sp>
        <p:nvSpPr>
          <p:cNvPr id="6" name="Pladsholder til indhold 5"/>
          <p:cNvSpPr>
            <a:spLocks noGrp="1"/>
          </p:cNvSpPr>
          <p:nvPr>
            <p:ph sz="quarter" idx="4"/>
          </p:nvPr>
        </p:nvSpPr>
        <p:spPr>
          <a:xfrm>
            <a:off x="4645271" y="2174875"/>
            <a:ext cx="4041531"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5"/>
          <p:cNvSpPr>
            <a:spLocks noGrp="1" noChangeArrowheads="1"/>
          </p:cNvSpPr>
          <p:nvPr>
            <p:ph type="sldNum" sz="quarter" idx="10"/>
          </p:nvPr>
        </p:nvSpPr>
        <p:spPr/>
        <p:txBody>
          <a:bodyPr/>
          <a:lstStyle>
            <a:lvl1pPr>
              <a:defRPr/>
            </a:lvl1pPr>
          </a:lstStyle>
          <a:p>
            <a:pPr>
              <a:defRPr/>
            </a:pPr>
            <a:fld id="{DEAA29E3-7692-435F-AA95-89A71D39A4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4006507"/>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54B310E2-240C-4320-828C-3ABB0BFFE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099200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50"/>
            <a:ext cx="3008435" cy="1162050"/>
          </a:xfrm>
        </p:spPr>
        <p:txBody>
          <a:bodyPr anchor="b"/>
          <a:lstStyle>
            <a:lvl1pPr algn="l">
              <a:defRPr sz="1500" b="1"/>
            </a:lvl1pPr>
          </a:lstStyle>
          <a:p>
            <a:r>
              <a:rPr lang="da-DK"/>
              <a:t>Klik for at redigere titeltypografi i masteren</a:t>
            </a:r>
          </a:p>
        </p:txBody>
      </p:sp>
      <p:sp>
        <p:nvSpPr>
          <p:cNvPr id="3" name="Pladsholder til indhold 2"/>
          <p:cNvSpPr>
            <a:spLocks noGrp="1"/>
          </p:cNvSpPr>
          <p:nvPr>
            <p:ph idx="1"/>
          </p:nvPr>
        </p:nvSpPr>
        <p:spPr>
          <a:xfrm>
            <a:off x="3575538" y="273055"/>
            <a:ext cx="5111262"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2" y="1435103"/>
            <a:ext cx="3008435"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FADBAA3B-2141-45CD-8D02-CA290E7ABA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187742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1500" b="1"/>
            </a:lvl1pPr>
          </a:lstStyle>
          <a:p>
            <a:r>
              <a:rPr lang="da-DK"/>
              <a:t>Klik for at redigere titeltypografi i masteren</a:t>
            </a:r>
          </a:p>
        </p:txBody>
      </p:sp>
      <p:sp>
        <p:nvSpPr>
          <p:cNvPr id="3" name="Pladsholder til billede 2"/>
          <p:cNvSpPr>
            <a:spLocks noGrp="1"/>
          </p:cNvSpPr>
          <p:nvPr>
            <p:ph type="pic" idx="1"/>
          </p:nvPr>
        </p:nvSpPr>
        <p:spPr>
          <a:xfrm>
            <a:off x="1792166"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a:p>
        </p:txBody>
      </p:sp>
      <p:sp>
        <p:nvSpPr>
          <p:cNvPr id="4" name="Pladsholder til tekst 3"/>
          <p:cNvSpPr>
            <a:spLocks noGrp="1"/>
          </p:cNvSpPr>
          <p:nvPr>
            <p:ph type="body" sz="half" idx="2"/>
          </p:nvPr>
        </p:nvSpPr>
        <p:spPr>
          <a:xfrm>
            <a:off x="1792166"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BB423012-8CCD-4335-B6E6-D4ED43F83B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4811830"/>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DAE79776-4617-4CCB-8327-786C921C77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68121231"/>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228600"/>
            <a:ext cx="1962150" cy="5867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1" y="228600"/>
            <a:ext cx="5745774" cy="5867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26030FF2-0062-4B17-867C-79A5E8D2DA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1143711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Espace réservé de la date 2"/>
          <p:cNvSpPr>
            <a:spLocks noGrp="1"/>
          </p:cNvSpPr>
          <p:nvPr>
            <p:ph type="dt" sz="half" idx="10"/>
          </p:nvPr>
        </p:nvSpPr>
        <p:spPr>
          <a:xfrm>
            <a:off x="457200" y="6356356"/>
            <a:ext cx="2133600" cy="365125"/>
          </a:xfrm>
          <a:prstGeom prst="rect">
            <a:avLst/>
          </a:prstGeom>
        </p:spPr>
        <p:txBody>
          <a:bodyPr vert="horz" wrap="square" lIns="91440" tIns="45720" rIns="91440" bIns="45720" numCol="1" anchor="t" anchorCtr="0" compatLnSpc="1">
            <a:prstTxWarp prst="textNoShape">
              <a:avLst/>
            </a:prstTxWarp>
          </a:bodyPr>
          <a:lstStyle>
            <a:lvl1pPr>
              <a:defRPr sz="1800">
                <a:solidFill>
                  <a:srgbClr val="00007E"/>
                </a:solidFill>
                <a:latin typeface="Calibri" pitchFamily="34" charset="0"/>
              </a:defRPr>
            </a:lvl1pPr>
          </a:lstStyle>
          <a:p>
            <a:pPr fontAlgn="base">
              <a:spcBef>
                <a:spcPct val="0"/>
              </a:spcBef>
              <a:spcAft>
                <a:spcPct val="0"/>
              </a:spcAft>
              <a:defRPr/>
            </a:pPr>
            <a:fld id="{3B6A255A-D2B2-4198-B5EC-D63237BF285E}" type="datetimeFigureOut">
              <a:rPr lang="fr-FR"/>
              <a:pPr fontAlgn="base">
                <a:spcBef>
                  <a:spcPct val="0"/>
                </a:spcBef>
                <a:spcAft>
                  <a:spcPct val="0"/>
                </a:spcAft>
                <a:defRPr/>
              </a:pPr>
              <a:t>16/06/2017</a:t>
            </a:fld>
            <a:endParaRPr lang="fr-FR"/>
          </a:p>
        </p:txBody>
      </p:sp>
      <p:sp>
        <p:nvSpPr>
          <p:cNvPr id="4" name="Espace réservé du pied de page 3"/>
          <p:cNvSpPr>
            <a:spLocks noGrp="1"/>
          </p:cNvSpPr>
          <p:nvPr>
            <p:ph type="ftr" sz="quarter" idx="11"/>
          </p:nvPr>
        </p:nvSpPr>
        <p:spPr>
          <a:xfrm>
            <a:off x="3124200" y="6356356"/>
            <a:ext cx="2895600" cy="365125"/>
          </a:xfrm>
          <a:prstGeom prst="rect">
            <a:avLst/>
          </a:prstGeom>
        </p:spPr>
        <p:txBody>
          <a:bodyPr/>
          <a:lstStyle>
            <a:lvl1pPr fontAlgn="auto">
              <a:spcBef>
                <a:spcPts val="0"/>
              </a:spcBef>
              <a:spcAft>
                <a:spcPts val="0"/>
              </a:spcAft>
              <a:defRPr sz="1350">
                <a:solidFill>
                  <a:prstClr val="black"/>
                </a:solidFill>
                <a:latin typeface="+mn-lt"/>
                <a:ea typeface="+mn-ea"/>
                <a:cs typeface="+mn-cs"/>
              </a:defRPr>
            </a:lvl1pPr>
          </a:lstStyle>
          <a:p>
            <a:pPr>
              <a:defRPr/>
            </a:pPr>
            <a:endParaRPr lang="fr-FR"/>
          </a:p>
        </p:txBody>
      </p:sp>
      <p:sp>
        <p:nvSpPr>
          <p:cNvPr id="5" name="Espace réservé du numéro de diapositive 4"/>
          <p:cNvSpPr>
            <a:spLocks noGrp="1"/>
          </p:cNvSpPr>
          <p:nvPr>
            <p:ph type="sldNum" sz="quarter" idx="12"/>
          </p:nvPr>
        </p:nvSpPr>
        <p:spPr>
          <a:xfrm>
            <a:off x="6553200" y="6356356"/>
            <a:ext cx="2133600" cy="365125"/>
          </a:xfrm>
        </p:spPr>
        <p:txBody>
          <a:bodyPr/>
          <a:lstStyle>
            <a:lvl1pPr>
              <a:defRPr sz="1350">
                <a:solidFill>
                  <a:prstClr val="black"/>
                </a:solidFill>
                <a:latin typeface="Calibri" charset="0"/>
                <a:ea typeface="ＭＳ Ｐゴシック" charset="0"/>
                <a:cs typeface="+mn-cs"/>
              </a:defRPr>
            </a:lvl1pPr>
          </a:lstStyle>
          <a:p>
            <a:pPr>
              <a:defRPr/>
            </a:pPr>
            <a:fld id="{34B6607A-D9D6-4641-93DB-A7A7551925BB}" type="slidenum">
              <a:rPr lang="fr-FR"/>
              <a:pPr>
                <a:defRPr/>
              </a:pPr>
              <a:t>‹#›</a:t>
            </a:fld>
            <a:endParaRPr lang="fr-FR" dirty="0"/>
          </a:p>
        </p:txBody>
      </p:sp>
    </p:spTree>
    <p:extLst>
      <p:ext uri="{BB962C8B-B14F-4D97-AF65-F5344CB8AC3E}">
        <p14:creationId xmlns:p14="http://schemas.microsoft.com/office/powerpoint/2010/main" val="1425603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Two Picture">
    <p:spTree>
      <p:nvGrpSpPr>
        <p:cNvPr id="1" name=""/>
        <p:cNvGrpSpPr/>
        <p:nvPr/>
      </p:nvGrpSpPr>
      <p:grpSpPr>
        <a:xfrm>
          <a:off x="0" y="0"/>
          <a:ext cx="0" cy="0"/>
          <a:chOff x="0" y="0"/>
          <a:chExt cx="0" cy="0"/>
        </a:xfrm>
      </p:grpSpPr>
      <p:sp>
        <p:nvSpPr>
          <p:cNvPr id="6" name="Content Placeholder 3"/>
          <p:cNvSpPr>
            <a:spLocks noGrp="1"/>
          </p:cNvSpPr>
          <p:nvPr>
            <p:ph sz="half" idx="2"/>
          </p:nvPr>
        </p:nvSpPr>
        <p:spPr>
          <a:xfrm>
            <a:off x="914400" y="1747838"/>
            <a:ext cx="5105400" cy="2366962"/>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9" name="Content Placeholder 2"/>
          <p:cNvSpPr>
            <a:spLocks noGrp="1"/>
          </p:cNvSpPr>
          <p:nvPr>
            <p:ph sz="half" idx="14"/>
          </p:nvPr>
        </p:nvSpPr>
        <p:spPr>
          <a:xfrm>
            <a:off x="5638800" y="1447806"/>
            <a:ext cx="3124200" cy="2352675"/>
          </a:xfrm>
          <a:prstGeom prst="rect">
            <a:avLst/>
          </a:prstGeom>
        </p:spPr>
        <p:txBody>
          <a:bodyPr>
            <a:normAutofit/>
          </a:bodyPr>
          <a:lstStyle>
            <a:lvl1pPr>
              <a:defRPr lang="en-US" sz="1500" kern="1200" dirty="0">
                <a:solidFill>
                  <a:schemeClr val="bg1">
                    <a:lumMod val="95000"/>
                  </a:schemeClr>
                </a:solidFill>
                <a:latin typeface="+mn-lt"/>
                <a:ea typeface="+mn-ea"/>
                <a:cs typeface="+mn-cs"/>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3" name="Content Placeholder 3"/>
          <p:cNvSpPr>
            <a:spLocks noGrp="1"/>
          </p:cNvSpPr>
          <p:nvPr>
            <p:ph sz="half" idx="15"/>
          </p:nvPr>
        </p:nvSpPr>
        <p:spPr>
          <a:xfrm>
            <a:off x="914400" y="4343400"/>
            <a:ext cx="5105400" cy="2362200"/>
          </a:xfrm>
          <a:prstGeom prst="rect">
            <a:avLst/>
          </a:prstGeom>
        </p:spPr>
        <p:txBody>
          <a:bodyPr>
            <a:normAutofit/>
          </a:bodyPr>
          <a:lstStyle>
            <a:lvl1pPr marL="0" indent="0" algn="l">
              <a:buFontTx/>
              <a:buNone/>
              <a:defRPr lang="en-US" sz="1500" kern="1200" dirty="0">
                <a:ln w="3175">
                  <a:noFill/>
                </a:ln>
                <a:solidFill>
                  <a:schemeClr val="bg1">
                    <a:lumMod val="95000"/>
                  </a:schemeClr>
                </a:solidFill>
                <a:latin typeface="+mn-lt"/>
                <a:ea typeface="+mn-ea"/>
                <a:cs typeface="+mn-cs"/>
              </a:defRPr>
            </a:lvl1pPr>
            <a:lvl2pPr marL="0" indent="0" algn="l">
              <a:buFontTx/>
              <a:buNone/>
              <a:defRPr sz="1200">
                <a:solidFill>
                  <a:schemeClr val="bg1"/>
                </a:solidFill>
              </a:defRPr>
            </a:lvl2pPr>
            <a:lvl3pPr marL="0" indent="0" algn="l">
              <a:buFontTx/>
              <a:buNone/>
              <a:defRPr sz="1200">
                <a:solidFill>
                  <a:schemeClr val="bg1"/>
                </a:solidFill>
              </a:defRPr>
            </a:lvl3pPr>
            <a:lvl4pPr marL="0" indent="0" algn="l">
              <a:buFontTx/>
              <a:buNone/>
              <a:defRPr sz="1200">
                <a:solidFill>
                  <a:schemeClr val="bg1"/>
                </a:solidFill>
              </a:defRPr>
            </a:lvl4pPr>
            <a:lvl5pPr marL="0" indent="0" algn="l">
              <a:buFontTx/>
              <a:buNone/>
              <a:defRPr sz="1200">
                <a:solidFill>
                  <a:schemeClr val="bg1"/>
                </a:solidFill>
              </a:defRPr>
            </a:lvl5pPr>
            <a:lvl6pPr>
              <a:defRPr sz="1350"/>
            </a:lvl6pPr>
            <a:lvl7pPr>
              <a:defRPr sz="1350"/>
            </a:lvl7pPr>
            <a:lvl8pPr>
              <a:defRPr sz="1350"/>
            </a:lvl8pPr>
            <a:lvl9pPr>
              <a:defRPr sz="1350"/>
            </a:lvl9pPr>
          </a:lstStyle>
          <a:p>
            <a:pPr lvl="0"/>
            <a:r>
              <a:rPr lang="en-US" dirty="0"/>
              <a:t>Click to edit Master text styles</a:t>
            </a:r>
          </a:p>
          <a:p>
            <a:pPr lvl="0"/>
            <a:r>
              <a:rPr lang="en-US" dirty="0"/>
              <a:t>Level 2</a:t>
            </a:r>
          </a:p>
          <a:p>
            <a:pPr lvl="0"/>
            <a:r>
              <a:rPr lang="en-US" dirty="0"/>
              <a:t>Level 3</a:t>
            </a:r>
          </a:p>
          <a:p>
            <a:pPr lvl="0"/>
            <a:r>
              <a:rPr lang="en-US" dirty="0"/>
              <a:t>Level 4</a:t>
            </a:r>
          </a:p>
          <a:p>
            <a:pPr lvl="0"/>
            <a:r>
              <a:rPr lang="en-US" dirty="0"/>
              <a:t>Level 5</a:t>
            </a:r>
          </a:p>
        </p:txBody>
      </p:sp>
      <p:sp>
        <p:nvSpPr>
          <p:cNvPr id="14" name="Content Placeholder 2"/>
          <p:cNvSpPr>
            <a:spLocks noGrp="1"/>
          </p:cNvSpPr>
          <p:nvPr>
            <p:ph sz="half" idx="16"/>
          </p:nvPr>
        </p:nvSpPr>
        <p:spPr>
          <a:xfrm>
            <a:off x="2286000" y="1457331"/>
            <a:ext cx="3124200" cy="2352675"/>
          </a:xfrm>
          <a:prstGeom prst="rect">
            <a:avLst/>
          </a:prstGeom>
        </p:spPr>
        <p:txBody>
          <a:bodyPr>
            <a:normAutofit/>
          </a:bodyPr>
          <a:lstStyle>
            <a:lvl1pPr>
              <a:defRPr sz="1500">
                <a:solidFill>
                  <a:schemeClr val="bg1">
                    <a:lumMod val="95000"/>
                  </a:schemeClr>
                </a:solidFill>
              </a:defRPr>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p:txBody>
      </p:sp>
      <p:sp>
        <p:nvSpPr>
          <p:cNvPr id="11" name="Title 1"/>
          <p:cNvSpPr>
            <a:spLocks noGrp="1"/>
          </p:cNvSpPr>
          <p:nvPr>
            <p:ph type="title"/>
          </p:nvPr>
        </p:nvSpPr>
        <p:spPr>
          <a:xfrm>
            <a:off x="1905000" y="76200"/>
            <a:ext cx="6477000" cy="944562"/>
          </a:xfrm>
          <a:prstGeom prst="rect">
            <a:avLst/>
          </a:prstGeom>
        </p:spPr>
        <p:txBody>
          <a:bodyPr/>
          <a:lstStyle>
            <a:lvl1pPr>
              <a:defRPr>
                <a:ln>
                  <a:solidFill>
                    <a:schemeClr val="accent1">
                      <a:lumMod val="50000"/>
                    </a:schemeClr>
                  </a:solidFill>
                </a:ln>
                <a:solidFill>
                  <a:schemeClr val="bg2">
                    <a:lumMod val="60000"/>
                    <a:lumOff val="40000"/>
                  </a:schemeClr>
                </a:solidFill>
              </a:defRPr>
            </a:lvl1pPr>
          </a:lstStyle>
          <a:p>
            <a:r>
              <a:rPr lang="en-US"/>
              <a:t>Click to edit Master title style</a:t>
            </a:r>
          </a:p>
        </p:txBody>
      </p:sp>
      <p:sp>
        <p:nvSpPr>
          <p:cNvPr id="7" name="Footer Placeholder 2"/>
          <p:cNvSpPr>
            <a:spLocks noGrp="1"/>
          </p:cNvSpPr>
          <p:nvPr>
            <p:ph type="ftr" sz="quarter" idx="17"/>
          </p:nvPr>
        </p:nvSpPr>
        <p:spPr>
          <a:xfrm>
            <a:off x="3124200" y="6356356"/>
            <a:ext cx="2895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endParaRPr lang="en-US"/>
          </a:p>
        </p:txBody>
      </p:sp>
      <p:sp>
        <p:nvSpPr>
          <p:cNvPr id="8" name="Slide Number Placeholder 3"/>
          <p:cNvSpPr>
            <a:spLocks noGrp="1"/>
          </p:cNvSpPr>
          <p:nvPr>
            <p:ph type="sldNum" sz="quarter" idx="18"/>
          </p:nvPr>
        </p:nvSpPr>
        <p:spPr>
          <a:xfrm>
            <a:off x="6553200" y="6356356"/>
            <a:ext cx="2133600" cy="365125"/>
          </a:xfrm>
          <a:prstGeom prst="rect">
            <a:avLst/>
          </a:prstGeom>
        </p:spPr>
        <p:txBody>
          <a:bodyPr/>
          <a:lstStyle>
            <a:lvl1pPr fontAlgn="base">
              <a:spcBef>
                <a:spcPct val="0"/>
              </a:spcBef>
              <a:spcAft>
                <a:spcPct val="0"/>
              </a:spcAft>
              <a:defRPr b="1">
                <a:solidFill>
                  <a:prstClr val="white">
                    <a:lumMod val="95000"/>
                  </a:prstClr>
                </a:solidFill>
                <a:latin typeface="Tahoma" charset="0"/>
              </a:defRPr>
            </a:lvl1pPr>
          </a:lstStyle>
          <a:p>
            <a:pPr>
              <a:defRPr/>
            </a:pPr>
            <a:fld id="{734D405C-B78E-471A-8823-97B91AB74334}" type="slidenum">
              <a:rPr lang="en-US"/>
              <a:pPr>
                <a:defRPr/>
              </a:pPr>
              <a:t>‹#›</a:t>
            </a:fld>
            <a:endParaRPr lang="en-US" dirty="0"/>
          </a:p>
        </p:txBody>
      </p:sp>
    </p:spTree>
    <p:extLst>
      <p:ext uri="{BB962C8B-B14F-4D97-AF65-F5344CB8AC3E}">
        <p14:creationId xmlns:p14="http://schemas.microsoft.com/office/powerpoint/2010/main" val="26266115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sz="1350">
              <a:solidFill>
                <a:srgbClr val="000000"/>
              </a:solidFill>
            </a:endParaRPr>
          </a:p>
        </p:txBody>
      </p:sp>
      <p:sp>
        <p:nvSpPr>
          <p:cNvPr id="4" name="AutoShape 1206"/>
          <p:cNvSpPr>
            <a:spLocks noChangeAspect="1" noChangeArrowheads="1" noTextEdit="1"/>
          </p:cNvSpPr>
          <p:nvPr/>
        </p:nvSpPr>
        <p:spPr bwMode="auto">
          <a:xfrm>
            <a:off x="-1428750" y="4286250"/>
            <a:ext cx="1293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z="1350">
              <a:solidFill>
                <a:srgbClr val="000000"/>
              </a:solidFill>
            </a:endParaRPr>
          </a:p>
        </p:txBody>
      </p:sp>
      <p:pic>
        <p:nvPicPr>
          <p:cNvPr id="5"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80" y="6237288"/>
            <a:ext cx="2860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de-AT" dirty="0"/>
          </a:p>
        </p:txBody>
      </p:sp>
    </p:spTree>
    <p:extLst>
      <p:ext uri="{BB962C8B-B14F-4D97-AF65-F5344CB8AC3E}">
        <p14:creationId xmlns:p14="http://schemas.microsoft.com/office/powerpoint/2010/main" val="189296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4713554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0B43264-0ED0-413C-93A5-A97E13916C0B}" type="datetimeFigureOut">
              <a:rPr lang="en-GB" smtClean="0"/>
              <a:t>16/06/2017</a:t>
            </a:fld>
            <a:endParaRPr lang="en-GB"/>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25CC6464-8515-4AA5-834A-850AF5B1684F}" type="slidenum">
              <a:rPr lang="en-GB" smtClean="0"/>
              <a:t>‹#›</a:t>
            </a:fld>
            <a:endParaRPr lang="en-GB"/>
          </a:p>
        </p:txBody>
      </p:sp>
    </p:spTree>
    <p:extLst>
      <p:ext uri="{BB962C8B-B14F-4D97-AF65-F5344CB8AC3E}">
        <p14:creationId xmlns:p14="http://schemas.microsoft.com/office/powerpoint/2010/main" val="10705287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B89D7422-8C9A-4C6A-9E89-CF8EBF23E39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916430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435" y="4406907"/>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typografi i masteren</a:t>
            </a:r>
          </a:p>
        </p:txBody>
      </p:sp>
      <p:sp>
        <p:nvSpPr>
          <p:cNvPr id="4" name="Rectangle 5"/>
          <p:cNvSpPr>
            <a:spLocks noGrp="1" noChangeArrowheads="1"/>
          </p:cNvSpPr>
          <p:nvPr>
            <p:ph type="sldNum" sz="quarter" idx="10"/>
          </p:nvPr>
        </p:nvSpPr>
        <p:spPr/>
        <p:txBody>
          <a:bodyPr/>
          <a:lstStyle>
            <a:lvl1pPr>
              <a:defRPr/>
            </a:lvl1pPr>
          </a:lstStyle>
          <a:p>
            <a:pPr>
              <a:defRPr/>
            </a:pPr>
            <a:fld id="{1F18FBB1-2939-4E0B-A6ED-41796A7DB3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70705671"/>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609603"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61252560"/>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4" name="Pladsholder til indhold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273"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typografi i masteren</a:t>
            </a:r>
          </a:p>
        </p:txBody>
      </p:sp>
      <p:sp>
        <p:nvSpPr>
          <p:cNvPr id="6" name="Pladsholder til indhold 5"/>
          <p:cNvSpPr>
            <a:spLocks noGrp="1"/>
          </p:cNvSpPr>
          <p:nvPr>
            <p:ph sz="quarter" idx="4"/>
          </p:nvPr>
        </p:nvSpPr>
        <p:spPr>
          <a:xfrm>
            <a:off x="4645273"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7" name="Rectangle 5"/>
          <p:cNvSpPr>
            <a:spLocks noGrp="1" noChangeArrowheads="1"/>
          </p:cNvSpPr>
          <p:nvPr>
            <p:ph type="sldNum" sz="quarter" idx="10"/>
          </p:nvPr>
        </p:nvSpPr>
        <p:spPr/>
        <p:txBody>
          <a:bodyPr/>
          <a:lstStyle>
            <a:lvl1pPr>
              <a:defRPr/>
            </a:lvl1pPr>
          </a:lstStyle>
          <a:p>
            <a:pPr>
              <a:defRPr/>
            </a:pPr>
            <a:fld id="{DEAA29E3-7692-435F-AA95-89A71D39A43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341253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p:txBody>
          <a:bodyPr/>
          <a:lstStyle>
            <a:lvl1pPr>
              <a:defRPr/>
            </a:lvl1pPr>
          </a:lstStyle>
          <a:p>
            <a:pPr>
              <a:defRPr/>
            </a:pPr>
            <a:fld id="{54B310E2-240C-4320-828C-3ABB0BFFEA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1467024"/>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3" y="273050"/>
            <a:ext cx="3008435"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538" y="273057"/>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3" y="1435103"/>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FADBAA3B-2141-45CD-8D02-CA290E7ABA5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94078342"/>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166"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typografi i masteren</a:t>
            </a:r>
          </a:p>
        </p:txBody>
      </p:sp>
      <p:sp>
        <p:nvSpPr>
          <p:cNvPr id="5" name="Rectangle 5"/>
          <p:cNvSpPr>
            <a:spLocks noGrp="1" noChangeArrowheads="1"/>
          </p:cNvSpPr>
          <p:nvPr>
            <p:ph type="sldNum" sz="quarter" idx="10"/>
          </p:nvPr>
        </p:nvSpPr>
        <p:spPr/>
        <p:txBody>
          <a:bodyPr/>
          <a:lstStyle>
            <a:lvl1pPr>
              <a:defRPr/>
            </a:lvl1pPr>
          </a:lstStyle>
          <a:p>
            <a:pPr>
              <a:defRPr/>
            </a:pPr>
            <a:fld id="{BB423012-8CCD-4335-B6E6-D4ED43F83B4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01362785"/>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DAE79776-4617-4CCB-8327-786C921C772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9928725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496050" y="228600"/>
            <a:ext cx="1962150" cy="5867400"/>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609603" y="228600"/>
            <a:ext cx="5745774" cy="5867400"/>
          </a:xfrm>
        </p:spPr>
        <p:txBody>
          <a:bodyPr vert="eaVert"/>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Rectangle 5"/>
          <p:cNvSpPr>
            <a:spLocks noGrp="1" noChangeArrowheads="1"/>
          </p:cNvSpPr>
          <p:nvPr>
            <p:ph type="sldNum" sz="quarter" idx="10"/>
          </p:nvPr>
        </p:nvSpPr>
        <p:spPr/>
        <p:txBody>
          <a:bodyPr/>
          <a:lstStyle>
            <a:lvl1pPr>
              <a:defRPr/>
            </a:lvl1pPr>
          </a:lstStyle>
          <a:p>
            <a:pPr>
              <a:defRPr/>
            </a:pPr>
            <a:fld id="{26030FF2-0062-4B17-867C-79A5E8D2DA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83325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923954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Rectangle 17"/>
          <p:cNvSpPr>
            <a:spLocks noChangeArrowheads="1"/>
          </p:cNvSpPr>
          <p:nvPr/>
        </p:nvSpPr>
        <p:spPr bwMode="auto">
          <a:xfrm>
            <a:off x="0" y="0"/>
            <a:ext cx="9144000" cy="6858000"/>
          </a:xfrm>
          <a:prstGeom prst="rect">
            <a:avLst/>
          </a:prstGeom>
          <a:gradFill rotWithShape="1">
            <a:gsLst>
              <a:gs pos="0">
                <a:srgbClr val="204162"/>
              </a:gs>
              <a:gs pos="100000">
                <a:srgbClr val="68A1B8"/>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de-AT"/>
          </a:p>
        </p:txBody>
      </p:sp>
      <p:sp>
        <p:nvSpPr>
          <p:cNvPr id="4" name="AutoShape 1206"/>
          <p:cNvSpPr>
            <a:spLocks noChangeAspect="1" noChangeArrowheads="1" noTextEdit="1"/>
          </p:cNvSpPr>
          <p:nvPr/>
        </p:nvSpPr>
        <p:spPr bwMode="auto">
          <a:xfrm>
            <a:off x="-1428750" y="4286250"/>
            <a:ext cx="129381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5" name="Picture 454" descr="EEA-logo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1879" y="6237288"/>
            <a:ext cx="286067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endParaRPr lang="de-AT" dirty="0"/>
          </a:p>
        </p:txBody>
      </p:sp>
    </p:spTree>
    <p:extLst>
      <p:ext uri="{BB962C8B-B14F-4D97-AF65-F5344CB8AC3E}">
        <p14:creationId xmlns:p14="http://schemas.microsoft.com/office/powerpoint/2010/main" val="9534965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37038" y="190501"/>
            <a:ext cx="8563708" cy="524395"/>
          </a:xfrm>
          <a:prstGeom prst="rect">
            <a:avLst/>
          </a:prstGeom>
        </p:spPr>
        <p:txBody>
          <a:bodyPr/>
          <a:lstStyle>
            <a:lvl1pPr marL="0" indent="0">
              <a:buNone/>
              <a:defRPr sz="3200" b="1">
                <a:solidFill>
                  <a:schemeClr val="bg1"/>
                </a:solidFill>
                <a:latin typeface="Calibri" panose="020F0502020204030204" pitchFamily="34" charset="0"/>
                <a:cs typeface="Calibri" panose="020F0502020204030204" pitchFamily="34" charset="0"/>
              </a:defRPr>
            </a:lvl1pPr>
          </a:lstStyle>
          <a:p>
            <a:pPr lvl="0"/>
            <a:r>
              <a:rPr lang="en-US" dirty="0" smtClean="0"/>
              <a:t>Slide title goes here</a:t>
            </a:r>
          </a:p>
        </p:txBody>
      </p:sp>
      <p:sp>
        <p:nvSpPr>
          <p:cNvPr id="6" name="Content Placeholder 5"/>
          <p:cNvSpPr>
            <a:spLocks noGrp="1"/>
          </p:cNvSpPr>
          <p:nvPr>
            <p:ph sz="quarter" idx="11"/>
          </p:nvPr>
        </p:nvSpPr>
        <p:spPr>
          <a:xfrm>
            <a:off x="337038" y="1147764"/>
            <a:ext cx="8563708" cy="456247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quarter" idx="12" hasCustomPrompt="1"/>
          </p:nvPr>
        </p:nvSpPr>
        <p:spPr>
          <a:xfrm>
            <a:off x="336550" y="6184900"/>
            <a:ext cx="3013075" cy="231775"/>
          </a:xfrm>
          <a:prstGeom prst="rect">
            <a:avLst/>
          </a:prstGeom>
        </p:spPr>
        <p:txBody>
          <a:bodyPr/>
          <a:lstStyle>
            <a:lvl1pPr marL="0" indent="0">
              <a:buNone/>
              <a:defRPr sz="1100" baseline="0">
                <a:solidFill>
                  <a:srgbClr val="006654"/>
                </a:solidFill>
                <a:latin typeface="Calibri" panose="020F0502020204030204" pitchFamily="34" charset="0"/>
                <a:cs typeface="Calibri" panose="020F0502020204030204" pitchFamily="34" charset="0"/>
              </a:defRPr>
            </a:lvl1pPr>
            <a:lvl2pPr marL="422053" indent="0">
              <a:buNone/>
              <a:defRPr/>
            </a:lvl2pPr>
            <a:lvl3pPr marL="844103" indent="0">
              <a:buNone/>
              <a:defRPr/>
            </a:lvl3pPr>
            <a:lvl4pPr marL="1266156" indent="0">
              <a:buNone/>
              <a:defRPr/>
            </a:lvl4pPr>
            <a:lvl5pPr marL="1688208" indent="0">
              <a:buNone/>
              <a:defRPr/>
            </a:lvl5pPr>
          </a:lstStyle>
          <a:p>
            <a:pPr lvl="0"/>
            <a:r>
              <a:rPr lang="en-US" dirty="0" smtClean="0"/>
              <a:t>Source reference for illustration</a:t>
            </a:r>
          </a:p>
        </p:txBody>
      </p:sp>
    </p:spTree>
    <p:extLst>
      <p:ext uri="{BB962C8B-B14F-4D97-AF65-F5344CB8AC3E}">
        <p14:creationId xmlns:p14="http://schemas.microsoft.com/office/powerpoint/2010/main" val="2729168284"/>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685800" y="228600"/>
            <a:ext cx="7772400" cy="1143000"/>
          </a:xfrm>
          <a:prstGeom prst="rect">
            <a:avLst/>
          </a:prstGeom>
        </p:spPr>
        <p:txBody>
          <a:bodyPr/>
          <a:lstStyle/>
          <a:p>
            <a:r>
              <a:rPr lang="da-DK"/>
              <a:t>Klik for at redigere titeltypografi i masteren</a:t>
            </a:r>
          </a:p>
        </p:txBody>
      </p:sp>
      <p:sp>
        <p:nvSpPr>
          <p:cNvPr id="3" name="Pladsholder til indhold 2"/>
          <p:cNvSpPr>
            <a:spLocks noGrp="1"/>
          </p:cNvSpPr>
          <p:nvPr>
            <p:ph sz="half" idx="1"/>
          </p:nvPr>
        </p:nvSpPr>
        <p:spPr>
          <a:xfrm>
            <a:off x="609601" y="1981200"/>
            <a:ext cx="3815862" cy="4114800"/>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566138" y="1981200"/>
            <a:ext cx="3815862" cy="4114800"/>
          </a:xfrm>
          <a:prstGeom prst="rect">
            <a:avLst/>
          </a:prstGeo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5" name="Rectangle 5"/>
          <p:cNvSpPr>
            <a:spLocks noGrp="1" noChangeArrowheads="1"/>
          </p:cNvSpPr>
          <p:nvPr>
            <p:ph type="sldNum" sz="quarter" idx="10"/>
          </p:nvPr>
        </p:nvSpPr>
        <p:spPr>
          <a:xfrm>
            <a:off x="-228600" y="6400800"/>
            <a:ext cx="685800" cy="457200"/>
          </a:xfrm>
          <a:prstGeom prst="rect">
            <a:avLst/>
          </a:prstGeom>
        </p:spPr>
        <p:txBody>
          <a:bodyPr/>
          <a:lstStyle>
            <a:lvl1pPr>
              <a:defRPr/>
            </a:lvl1pPr>
          </a:lstStyle>
          <a:p>
            <a:pPr>
              <a:defRPr/>
            </a:pPr>
            <a:fld id="{6B050A6D-6CD3-4797-B211-44F2ABCACEC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9199505"/>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Graphs_European Briefing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83173" y="2110710"/>
            <a:ext cx="8080530" cy="3184525"/>
          </a:xfrm>
          <a:prstGeom prst="rect">
            <a:avLst/>
          </a:prstGeom>
        </p:spPr>
        <p:txBody>
          <a:bodyPr/>
          <a:lstStyle>
            <a:lvl1pPr>
              <a:defRPr sz="3600">
                <a:solidFill>
                  <a:srgbClr val="006654"/>
                </a:solidFill>
                <a:latin typeface="Calibri" panose="020F0502020204030204" pitchFamily="34" charset="0"/>
                <a:cs typeface="Calibri" panose="020F0502020204030204" pitchFamily="34" charset="0"/>
              </a:defRPr>
            </a:lvl1pPr>
            <a:lvl2pPr>
              <a:defRPr sz="3200">
                <a:solidFill>
                  <a:srgbClr val="006654"/>
                </a:solidFill>
                <a:latin typeface="Calibri" panose="020F0502020204030204" pitchFamily="34" charset="0"/>
                <a:cs typeface="Calibri" panose="020F0502020204030204" pitchFamily="34" charset="0"/>
              </a:defRPr>
            </a:lvl2pPr>
            <a:lvl3pPr>
              <a:defRPr sz="2800">
                <a:solidFill>
                  <a:srgbClr val="006654"/>
                </a:solidFill>
                <a:latin typeface="Calibri" panose="020F0502020204030204" pitchFamily="34" charset="0"/>
                <a:cs typeface="Calibri" panose="020F0502020204030204" pitchFamily="34" charset="0"/>
              </a:defRPr>
            </a:lvl3pPr>
            <a:lvl4pPr>
              <a:defRPr sz="2400">
                <a:solidFill>
                  <a:srgbClr val="006654"/>
                </a:solidFill>
                <a:latin typeface="Calibri" panose="020F0502020204030204" pitchFamily="34" charset="0"/>
                <a:cs typeface="Calibri" panose="020F0502020204030204" pitchFamily="34" charset="0"/>
              </a:defRPr>
            </a:lvl4pPr>
            <a:lvl5pPr>
              <a:defRPr sz="2400">
                <a:solidFill>
                  <a:srgbClr val="006654"/>
                </a:solidFill>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11" hasCustomPrompt="1"/>
          </p:nvPr>
        </p:nvSpPr>
        <p:spPr>
          <a:xfrm>
            <a:off x="583174" y="465513"/>
            <a:ext cx="8080182" cy="998162"/>
          </a:xfrm>
          <a:prstGeom prst="rect">
            <a:avLst/>
          </a:prstGeom>
        </p:spPr>
        <p:txBody>
          <a:bodyPr/>
          <a:lstStyle>
            <a:lvl1pPr marL="0" indent="0">
              <a:buNone/>
              <a:defRPr sz="3200" b="1" baseline="0">
                <a:solidFill>
                  <a:schemeClr val="bg1"/>
                </a:solidFill>
                <a:latin typeface="Calibri" panose="020F0502020204030204" pitchFamily="34" charset="0"/>
                <a:cs typeface="Calibri" panose="020F0502020204030204" pitchFamily="34" charset="0"/>
              </a:defRPr>
            </a:lvl1pPr>
            <a:lvl2pPr marL="422052" indent="0">
              <a:buNone/>
              <a:defRPr/>
            </a:lvl2pPr>
            <a:lvl3pPr marL="844104" indent="0">
              <a:buNone/>
              <a:defRPr/>
            </a:lvl3pPr>
            <a:lvl4pPr marL="1266155" indent="0">
              <a:buNone/>
              <a:defRPr/>
            </a:lvl4pPr>
            <a:lvl5pPr marL="1688208" indent="0">
              <a:buNone/>
              <a:defRPr/>
            </a:lvl5pPr>
          </a:lstStyle>
          <a:p>
            <a:pPr lvl="0"/>
            <a:r>
              <a:rPr lang="en-US" dirty="0" smtClean="0"/>
              <a:t>Slide title goes here</a:t>
            </a:r>
            <a:br>
              <a:rPr lang="en-US" dirty="0" smtClean="0"/>
            </a:br>
            <a:r>
              <a:rPr lang="en-US" dirty="0" smtClean="0"/>
              <a:t>Max two lines</a:t>
            </a:r>
          </a:p>
        </p:txBody>
      </p:sp>
    </p:spTree>
    <p:extLst>
      <p:ext uri="{BB962C8B-B14F-4D97-AF65-F5344CB8AC3E}">
        <p14:creationId xmlns:p14="http://schemas.microsoft.com/office/powerpoint/2010/main" val="1023856334"/>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cSld name="Kun titel">
    <p:spTree>
      <p:nvGrpSpPr>
        <p:cNvPr id="1" name=""/>
        <p:cNvGrpSpPr/>
        <p:nvPr/>
      </p:nvGrpSpPr>
      <p:grpSpPr>
        <a:xfrm>
          <a:off x="0" y="0"/>
          <a:ext cx="0" cy="0"/>
          <a:chOff x="0" y="0"/>
          <a:chExt cx="0" cy="0"/>
        </a:xfrm>
      </p:grpSpPr>
      <p:sp>
        <p:nvSpPr>
          <p:cNvPr id="2" name="Titel 1"/>
          <p:cNvSpPr>
            <a:spLocks noGrp="1"/>
          </p:cNvSpPr>
          <p:nvPr>
            <p:ph type="title"/>
          </p:nvPr>
        </p:nvSpPr>
        <p:spPr>
          <a:xfrm>
            <a:off x="685800" y="228600"/>
            <a:ext cx="7772400" cy="1143000"/>
          </a:xfrm>
          <a:prstGeom prst="rect">
            <a:avLst/>
          </a:prstGeom>
        </p:spPr>
        <p:txBody>
          <a:bodyPr/>
          <a:lstStyle/>
          <a:p>
            <a:r>
              <a:rPr lang="da-DK"/>
              <a:t>Klik for at redigere i master</a:t>
            </a:r>
            <a:endParaRPr lang="en-US"/>
          </a:p>
        </p:txBody>
      </p:sp>
      <p:sp>
        <p:nvSpPr>
          <p:cNvPr id="3" name="Pladsholder til dato 2"/>
          <p:cNvSpPr>
            <a:spLocks noGrp="1"/>
          </p:cNvSpPr>
          <p:nvPr>
            <p:ph type="dt" sz="half" idx="10"/>
          </p:nvPr>
        </p:nvSpPr>
        <p:spPr>
          <a:xfrm>
            <a:off x="628650" y="6356351"/>
            <a:ext cx="2057400" cy="365125"/>
          </a:xfrm>
          <a:prstGeom prst="rect">
            <a:avLst/>
          </a:prstGeom>
        </p:spPr>
        <p:txBody>
          <a:bodyPr/>
          <a:lstStyle/>
          <a:p>
            <a:fld id="{E1D1C1D5-19FB-4A36-AAC9-B01075C7F6C9}" type="datetimeFigureOut">
              <a:rPr lang="en-US">
                <a:solidFill>
                  <a:prstClr val="black">
                    <a:tint val="75000"/>
                  </a:prstClr>
                </a:solidFill>
              </a:rPr>
              <a:pPr/>
              <a:t>6/16/2017</a:t>
            </a:fld>
            <a:endParaRPr lang="en-US">
              <a:solidFill>
                <a:prstClr val="black">
                  <a:tint val="75000"/>
                </a:prstClr>
              </a:solidFill>
            </a:endParaRPr>
          </a:p>
        </p:txBody>
      </p:sp>
      <p:sp>
        <p:nvSpPr>
          <p:cNvPr id="4" name="Pladsholder til sidefod 3"/>
          <p:cNvSpPr>
            <a:spLocks noGrp="1"/>
          </p:cNvSpPr>
          <p:nvPr>
            <p:ph type="ftr" sz="quarter" idx="11"/>
          </p:nvPr>
        </p:nvSpPr>
        <p:spPr>
          <a:xfrm>
            <a:off x="3028950" y="6356351"/>
            <a:ext cx="3086100" cy="365125"/>
          </a:xfrm>
          <a:prstGeom prst="rect">
            <a:avLst/>
          </a:prstGeom>
        </p:spPr>
        <p:txBody>
          <a:bodyPr/>
          <a:lstStyle/>
          <a:p>
            <a:endParaRPr lang="en-US">
              <a:solidFill>
                <a:prstClr val="black">
                  <a:tint val="75000"/>
                </a:prstClr>
              </a:solidFill>
            </a:endParaRPr>
          </a:p>
        </p:txBody>
      </p:sp>
      <p:sp>
        <p:nvSpPr>
          <p:cNvPr id="5" name="Pladsholder til slidenummer 4"/>
          <p:cNvSpPr>
            <a:spLocks noGrp="1"/>
          </p:cNvSpPr>
          <p:nvPr>
            <p:ph type="sldNum" sz="quarter" idx="12"/>
          </p:nvPr>
        </p:nvSpPr>
        <p:spPr>
          <a:xfrm>
            <a:off x="-228600" y="6400800"/>
            <a:ext cx="685800" cy="457200"/>
          </a:xfrm>
          <a:prstGeom prst="rect">
            <a:avLst/>
          </a:prstGeom>
        </p:spPr>
        <p:txBody>
          <a:bodyPr/>
          <a:lstStyle/>
          <a:p>
            <a:fld id="{904E81B2-2EC8-46BD-93F1-53D8863D10D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8969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77668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22838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pn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1.pn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image" Target="../media/image1.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theme" Target="../theme/theme6.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73.xml"/><Relationship Id="rId7" Type="http://schemas.openxmlformats.org/officeDocument/2006/relationships/image" Target="../media/image3.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 Target="../slides/slide2.xml"/><Relationship Id="rId5" Type="http://schemas.openxmlformats.org/officeDocument/2006/relationships/theme" Target="../theme/theme7.xml"/><Relationship Id="rId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29784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4" cstate="print"/>
          <a:srcRect/>
          <a:stretch>
            <a:fillRect/>
          </a:stretch>
        </p:blipFill>
        <p:spPr bwMode="auto">
          <a:xfrm>
            <a:off x="6227890" y="6249988"/>
            <a:ext cx="2687515" cy="531812"/>
          </a:xfrm>
          <a:prstGeom prst="rect">
            <a:avLst/>
          </a:prstGeom>
          <a:noFill/>
          <a:ln w="9525">
            <a:noFill/>
            <a:miter lim="800000"/>
            <a:headEnd/>
            <a:tailEnd/>
          </a:ln>
        </p:spPr>
      </p:pic>
      <p:sp>
        <p:nvSpPr>
          <p:cNvPr id="22937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609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GA	FGA</a:t>
            </a:r>
          </a:p>
          <a:p>
            <a:pPr lvl="2"/>
            <a:endParaRPr lang="en-GB"/>
          </a:p>
        </p:txBody>
      </p:sp>
      <p:sp>
        <p:nvSpPr>
          <p:cNvPr id="229381" name="Rectangle 5"/>
          <p:cNvSpPr>
            <a:spLocks noGrp="1" noChangeArrowheads="1"/>
          </p:cNvSpPr>
          <p:nvPr>
            <p:ph type="sldNum" sz="quarter" idx="4"/>
          </p:nvPr>
        </p:nvSpPr>
        <p:spPr bwMode="auto">
          <a:xfrm>
            <a:off x="-2286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1" b="1">
                <a:solidFill>
                  <a:schemeClr val="tx2"/>
                </a:solidFill>
              </a:defRPr>
            </a:lvl1pPr>
          </a:lstStyle>
          <a:p>
            <a:pPr fontAlgn="base">
              <a:spcBef>
                <a:spcPct val="0"/>
              </a:spcBef>
              <a:spcAft>
                <a:spcPct val="0"/>
              </a:spcAft>
              <a:defRPr/>
            </a:pPr>
            <a:fld id="{78A916E7-A2B9-4527-BCC7-6E3B962633A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229382" name="Line 6"/>
          <p:cNvSpPr>
            <a:spLocks noChangeShapeType="1"/>
          </p:cNvSpPr>
          <p:nvPr/>
        </p:nvSpPr>
        <p:spPr bwMode="auto">
          <a:xfrm>
            <a:off x="0" y="6172200"/>
            <a:ext cx="9144000" cy="0"/>
          </a:xfrm>
          <a:prstGeom prst="line">
            <a:avLst/>
          </a:prstGeom>
          <a:noFill/>
          <a:ln w="28575">
            <a:solidFill>
              <a:schemeClr val="tx2"/>
            </a:solidFill>
            <a:round/>
            <a:headEnd/>
            <a:tailEnd/>
          </a:ln>
          <a:effectLst/>
        </p:spPr>
        <p:txBody>
          <a:bodyPr/>
          <a:lstStyle/>
          <a:p>
            <a:pPr fontAlgn="base">
              <a:spcBef>
                <a:spcPct val="0"/>
              </a:spcBef>
              <a:spcAft>
                <a:spcPct val="0"/>
              </a:spcAft>
              <a:defRPr/>
            </a:pPr>
            <a:endParaRPr lang="da-DK">
              <a:solidFill>
                <a:srgbClr val="00007E"/>
              </a:solidFill>
            </a:endParaRPr>
          </a:p>
        </p:txBody>
      </p:sp>
    </p:spTree>
    <p:extLst>
      <p:ext uri="{BB962C8B-B14F-4D97-AF65-F5344CB8AC3E}">
        <p14:creationId xmlns:p14="http://schemas.microsoft.com/office/powerpoint/2010/main" val="94921246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txStyles>
    <p:titleStyle>
      <a:lvl1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5pPr>
      <a:lvl6pPr marL="342891"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6pPr>
      <a:lvl7pPr marL="685783"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7pPr>
      <a:lvl8pPr marL="1028674"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8pPr>
      <a:lvl9pPr marL="1371566"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9pPr>
    </p:titleStyle>
    <p:bodyStyle>
      <a:lvl1pPr marL="400041" indent="-400041" algn="l" rtl="0" eaLnBrk="0" fontAlgn="base" hangingPunct="0">
        <a:spcBef>
          <a:spcPct val="20000"/>
        </a:spcBef>
        <a:spcAft>
          <a:spcPct val="0"/>
        </a:spcAft>
        <a:buClr>
          <a:srgbClr val="00007E"/>
        </a:buClr>
        <a:buChar char="•"/>
        <a:defRPr sz="2100">
          <a:solidFill>
            <a:schemeClr val="tx2"/>
          </a:solidFill>
          <a:latin typeface="+mn-lt"/>
          <a:ea typeface="+mn-ea"/>
          <a:cs typeface="+mn-cs"/>
        </a:defRPr>
      </a:lvl1pPr>
      <a:lvl2pPr marL="685783" indent="-342891" algn="l" rtl="0" eaLnBrk="0" fontAlgn="base" hangingPunct="0">
        <a:spcBef>
          <a:spcPct val="20000"/>
        </a:spcBef>
        <a:spcAft>
          <a:spcPct val="0"/>
        </a:spcAft>
        <a:buClr>
          <a:srgbClr val="00007E"/>
        </a:buClr>
        <a:buChar char="•"/>
        <a:defRPr sz="1800">
          <a:solidFill>
            <a:schemeClr val="tx2"/>
          </a:solidFill>
          <a:latin typeface="+mn-lt"/>
        </a:defRPr>
      </a:lvl2pPr>
      <a:lvl3pPr marL="1028674" indent="-342891" algn="l" rtl="0" eaLnBrk="0" fontAlgn="base" hangingPunct="0">
        <a:spcBef>
          <a:spcPct val="20000"/>
        </a:spcBef>
        <a:spcAft>
          <a:spcPct val="0"/>
        </a:spcAft>
        <a:buClr>
          <a:srgbClr val="00007E"/>
        </a:buClr>
        <a:buChar char="•"/>
        <a:defRPr sz="1800">
          <a:solidFill>
            <a:schemeClr val="tx1"/>
          </a:solidFill>
          <a:latin typeface="+mn-lt"/>
        </a:defRPr>
      </a:lvl3pPr>
      <a:lvl4pPr marL="1314418" indent="-285744" algn="l" rtl="0" eaLnBrk="0" fontAlgn="base" hangingPunct="0">
        <a:spcBef>
          <a:spcPct val="20000"/>
        </a:spcBef>
        <a:spcAft>
          <a:spcPct val="0"/>
        </a:spcAft>
        <a:buChar char="–"/>
        <a:defRPr sz="1500">
          <a:solidFill>
            <a:schemeClr val="tx1"/>
          </a:solidFill>
          <a:latin typeface="+mn-lt"/>
        </a:defRPr>
      </a:lvl4pPr>
      <a:lvl5pPr marL="1657309" indent="-285744" algn="l" rtl="0" eaLnBrk="0" fontAlgn="base" hangingPunct="0">
        <a:spcBef>
          <a:spcPct val="20000"/>
        </a:spcBef>
        <a:spcAft>
          <a:spcPct val="0"/>
        </a:spcAft>
        <a:buChar char="»"/>
        <a:defRPr sz="1500">
          <a:solidFill>
            <a:schemeClr val="tx1"/>
          </a:solidFill>
          <a:latin typeface="+mn-lt"/>
        </a:defRPr>
      </a:lvl5pPr>
      <a:lvl6pPr marL="2000201" indent="-285744" algn="l" rtl="0" fontAlgn="base">
        <a:spcBef>
          <a:spcPct val="20000"/>
        </a:spcBef>
        <a:spcAft>
          <a:spcPct val="0"/>
        </a:spcAft>
        <a:buChar char="»"/>
        <a:defRPr sz="1500">
          <a:solidFill>
            <a:schemeClr val="tx1"/>
          </a:solidFill>
          <a:latin typeface="+mn-lt"/>
        </a:defRPr>
      </a:lvl6pPr>
      <a:lvl7pPr marL="2343092" indent="-285744" algn="l" rtl="0" fontAlgn="base">
        <a:spcBef>
          <a:spcPct val="20000"/>
        </a:spcBef>
        <a:spcAft>
          <a:spcPct val="0"/>
        </a:spcAft>
        <a:buChar char="»"/>
        <a:defRPr sz="1500">
          <a:solidFill>
            <a:schemeClr val="tx1"/>
          </a:solidFill>
          <a:latin typeface="+mn-lt"/>
        </a:defRPr>
      </a:lvl7pPr>
      <a:lvl8pPr marL="2685984" indent="-285744" algn="l" rtl="0" fontAlgn="base">
        <a:spcBef>
          <a:spcPct val="20000"/>
        </a:spcBef>
        <a:spcAft>
          <a:spcPct val="0"/>
        </a:spcAft>
        <a:buChar char="»"/>
        <a:defRPr sz="1500">
          <a:solidFill>
            <a:schemeClr val="tx1"/>
          </a:solidFill>
          <a:latin typeface="+mn-lt"/>
        </a:defRPr>
      </a:lvl8pPr>
      <a:lvl9pPr marL="3028875" indent="-285744" algn="l" rtl="0" fontAlgn="base">
        <a:spcBef>
          <a:spcPct val="20000"/>
        </a:spcBef>
        <a:spcAft>
          <a:spcPct val="0"/>
        </a:spcAft>
        <a:buChar char="»"/>
        <a:defRPr sz="1500">
          <a:solidFill>
            <a:schemeClr val="tx1"/>
          </a:solidFill>
          <a:latin typeface="+mn-lt"/>
        </a:defRPr>
      </a:lvl9pPr>
    </p:bodyStyle>
    <p:otherStyle>
      <a:defPPr>
        <a:defRPr lang="da-DK"/>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6227888" y="6249988"/>
            <a:ext cx="2687515" cy="531812"/>
          </a:xfrm>
          <a:prstGeom prst="rect">
            <a:avLst/>
          </a:prstGeom>
          <a:noFill/>
          <a:ln w="9525">
            <a:noFill/>
            <a:miter lim="800000"/>
            <a:headEnd/>
            <a:tailEnd/>
          </a:ln>
        </p:spPr>
      </p:pic>
      <p:sp>
        <p:nvSpPr>
          <p:cNvPr id="22937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609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GA	FGA</a:t>
            </a:r>
          </a:p>
          <a:p>
            <a:pPr lvl="2"/>
            <a:endParaRPr lang="en-GB"/>
          </a:p>
        </p:txBody>
      </p:sp>
      <p:sp>
        <p:nvSpPr>
          <p:cNvPr id="229381" name="Rectangle 5"/>
          <p:cNvSpPr>
            <a:spLocks noGrp="1" noChangeArrowheads="1"/>
          </p:cNvSpPr>
          <p:nvPr>
            <p:ph type="sldNum" sz="quarter" idx="4"/>
          </p:nvPr>
        </p:nvSpPr>
        <p:spPr bwMode="auto">
          <a:xfrm>
            <a:off x="-2286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563" b="1">
                <a:solidFill>
                  <a:schemeClr val="tx2"/>
                </a:solidFill>
              </a:defRPr>
            </a:lvl1pPr>
          </a:lstStyle>
          <a:p>
            <a:pPr fontAlgn="base">
              <a:spcBef>
                <a:spcPct val="0"/>
              </a:spcBef>
              <a:spcAft>
                <a:spcPct val="0"/>
              </a:spcAft>
              <a:defRPr/>
            </a:pPr>
            <a:fld id="{78A916E7-A2B9-4527-BCC7-6E3B962633A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229382" name="Line 6"/>
          <p:cNvSpPr>
            <a:spLocks noChangeShapeType="1"/>
          </p:cNvSpPr>
          <p:nvPr/>
        </p:nvSpPr>
        <p:spPr bwMode="auto">
          <a:xfrm>
            <a:off x="0" y="6172200"/>
            <a:ext cx="9144000" cy="0"/>
          </a:xfrm>
          <a:prstGeom prst="line">
            <a:avLst/>
          </a:prstGeom>
          <a:noFill/>
          <a:ln w="28575">
            <a:solidFill>
              <a:schemeClr val="tx2"/>
            </a:solidFill>
            <a:round/>
            <a:headEnd/>
            <a:tailEnd/>
          </a:ln>
          <a:effectLst/>
        </p:spPr>
        <p:txBody>
          <a:bodyPr/>
          <a:lstStyle/>
          <a:p>
            <a:pPr fontAlgn="base">
              <a:spcBef>
                <a:spcPct val="0"/>
              </a:spcBef>
              <a:spcAft>
                <a:spcPct val="0"/>
              </a:spcAft>
              <a:defRPr/>
            </a:pPr>
            <a:endParaRPr lang="da-DK" sz="1350">
              <a:solidFill>
                <a:srgbClr val="00007E"/>
              </a:solidFill>
            </a:endParaRPr>
          </a:p>
        </p:txBody>
      </p:sp>
    </p:spTree>
    <p:extLst>
      <p:ext uri="{BB962C8B-B14F-4D97-AF65-F5344CB8AC3E}">
        <p14:creationId xmlns:p14="http://schemas.microsoft.com/office/powerpoint/2010/main" val="178132122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Lst>
  <p:transition/>
  <p:txStyles>
    <p:titleStyle>
      <a:lvl1pPr algn="l" rtl="0" eaLnBrk="0" fontAlgn="base" hangingPunct="0">
        <a:spcBef>
          <a:spcPct val="0"/>
        </a:spcBef>
        <a:spcAft>
          <a:spcPct val="0"/>
        </a:spcAft>
        <a:defRPr sz="1800">
          <a:solidFill>
            <a:srgbClr val="00007E"/>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1800">
          <a:solidFill>
            <a:srgbClr val="00007E"/>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1800">
          <a:solidFill>
            <a:srgbClr val="00007E"/>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1800">
          <a:solidFill>
            <a:srgbClr val="00007E"/>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1800">
          <a:solidFill>
            <a:srgbClr val="00007E"/>
          </a:solidFill>
          <a:effectLst>
            <a:outerShdw blurRad="38100" dist="38100" dir="2700000" algn="tl">
              <a:srgbClr val="C0C0C0"/>
            </a:outerShdw>
          </a:effectLst>
          <a:latin typeface="Verdana" pitchFamily="34" charset="0"/>
        </a:defRPr>
      </a:lvl5pPr>
      <a:lvl6pPr marL="257175" algn="l" rtl="0" fontAlgn="base">
        <a:spcBef>
          <a:spcPct val="0"/>
        </a:spcBef>
        <a:spcAft>
          <a:spcPct val="0"/>
        </a:spcAft>
        <a:defRPr sz="1800">
          <a:solidFill>
            <a:srgbClr val="00007E"/>
          </a:solidFill>
          <a:effectLst>
            <a:outerShdw blurRad="38100" dist="38100" dir="2700000" algn="tl">
              <a:srgbClr val="C0C0C0"/>
            </a:outerShdw>
          </a:effectLst>
          <a:latin typeface="Verdana" pitchFamily="34" charset="0"/>
        </a:defRPr>
      </a:lvl6pPr>
      <a:lvl7pPr marL="514350" algn="l" rtl="0" fontAlgn="base">
        <a:spcBef>
          <a:spcPct val="0"/>
        </a:spcBef>
        <a:spcAft>
          <a:spcPct val="0"/>
        </a:spcAft>
        <a:defRPr sz="1800">
          <a:solidFill>
            <a:srgbClr val="00007E"/>
          </a:solidFill>
          <a:effectLst>
            <a:outerShdw blurRad="38100" dist="38100" dir="2700000" algn="tl">
              <a:srgbClr val="C0C0C0"/>
            </a:outerShdw>
          </a:effectLst>
          <a:latin typeface="Verdana" pitchFamily="34" charset="0"/>
        </a:defRPr>
      </a:lvl7pPr>
      <a:lvl8pPr marL="771525" algn="l" rtl="0" fontAlgn="base">
        <a:spcBef>
          <a:spcPct val="0"/>
        </a:spcBef>
        <a:spcAft>
          <a:spcPct val="0"/>
        </a:spcAft>
        <a:defRPr sz="1800">
          <a:solidFill>
            <a:srgbClr val="00007E"/>
          </a:solidFill>
          <a:effectLst>
            <a:outerShdw blurRad="38100" dist="38100" dir="2700000" algn="tl">
              <a:srgbClr val="C0C0C0"/>
            </a:outerShdw>
          </a:effectLst>
          <a:latin typeface="Verdana" pitchFamily="34" charset="0"/>
        </a:defRPr>
      </a:lvl8pPr>
      <a:lvl9pPr marL="1028700" algn="l" rtl="0" fontAlgn="base">
        <a:spcBef>
          <a:spcPct val="0"/>
        </a:spcBef>
        <a:spcAft>
          <a:spcPct val="0"/>
        </a:spcAft>
        <a:defRPr sz="1800">
          <a:solidFill>
            <a:srgbClr val="00007E"/>
          </a:solidFill>
          <a:effectLst>
            <a:outerShdw blurRad="38100" dist="38100" dir="2700000" algn="tl">
              <a:srgbClr val="C0C0C0"/>
            </a:outerShdw>
          </a:effectLst>
          <a:latin typeface="Verdana" pitchFamily="34" charset="0"/>
        </a:defRPr>
      </a:lvl9pPr>
    </p:titleStyle>
    <p:bodyStyle>
      <a:lvl1pPr marL="300038" indent="-300038" algn="l" rtl="0" eaLnBrk="0" fontAlgn="base" hangingPunct="0">
        <a:spcBef>
          <a:spcPct val="20000"/>
        </a:spcBef>
        <a:spcAft>
          <a:spcPct val="0"/>
        </a:spcAft>
        <a:buClr>
          <a:srgbClr val="00007E"/>
        </a:buClr>
        <a:buChar char="•"/>
        <a:defRPr sz="1575">
          <a:solidFill>
            <a:schemeClr val="tx2"/>
          </a:solidFill>
          <a:latin typeface="+mn-lt"/>
          <a:ea typeface="+mn-ea"/>
          <a:cs typeface="+mn-cs"/>
        </a:defRPr>
      </a:lvl1pPr>
      <a:lvl2pPr marL="514350" indent="-257175" algn="l" rtl="0" eaLnBrk="0" fontAlgn="base" hangingPunct="0">
        <a:spcBef>
          <a:spcPct val="20000"/>
        </a:spcBef>
        <a:spcAft>
          <a:spcPct val="0"/>
        </a:spcAft>
        <a:buClr>
          <a:srgbClr val="00007E"/>
        </a:buClr>
        <a:buChar char="•"/>
        <a:defRPr sz="1350">
          <a:solidFill>
            <a:schemeClr val="tx2"/>
          </a:solidFill>
          <a:latin typeface="+mn-lt"/>
        </a:defRPr>
      </a:lvl2pPr>
      <a:lvl3pPr marL="771525" indent="-257175" algn="l" rtl="0" eaLnBrk="0" fontAlgn="base" hangingPunct="0">
        <a:spcBef>
          <a:spcPct val="20000"/>
        </a:spcBef>
        <a:spcAft>
          <a:spcPct val="0"/>
        </a:spcAft>
        <a:buClr>
          <a:srgbClr val="00007E"/>
        </a:buClr>
        <a:buChar char="•"/>
        <a:defRPr sz="1350">
          <a:solidFill>
            <a:schemeClr val="tx1"/>
          </a:solidFill>
          <a:latin typeface="+mn-lt"/>
        </a:defRPr>
      </a:lvl3pPr>
      <a:lvl4pPr marL="985838" indent="-214313" algn="l" rtl="0" eaLnBrk="0" fontAlgn="base" hangingPunct="0">
        <a:spcBef>
          <a:spcPct val="20000"/>
        </a:spcBef>
        <a:spcAft>
          <a:spcPct val="0"/>
        </a:spcAft>
        <a:buChar char="–"/>
        <a:defRPr sz="1125">
          <a:solidFill>
            <a:schemeClr val="tx1"/>
          </a:solidFill>
          <a:latin typeface="+mn-lt"/>
        </a:defRPr>
      </a:lvl4pPr>
      <a:lvl5pPr marL="1243013" indent="-214313" algn="l" rtl="0" eaLnBrk="0" fontAlgn="base" hangingPunct="0">
        <a:spcBef>
          <a:spcPct val="20000"/>
        </a:spcBef>
        <a:spcAft>
          <a:spcPct val="0"/>
        </a:spcAft>
        <a:buChar char="»"/>
        <a:defRPr sz="1125">
          <a:solidFill>
            <a:schemeClr val="tx1"/>
          </a:solidFill>
          <a:latin typeface="+mn-lt"/>
        </a:defRPr>
      </a:lvl5pPr>
      <a:lvl6pPr marL="1500188" indent="-214313" algn="l" rtl="0" fontAlgn="base">
        <a:spcBef>
          <a:spcPct val="20000"/>
        </a:spcBef>
        <a:spcAft>
          <a:spcPct val="0"/>
        </a:spcAft>
        <a:buChar char="»"/>
        <a:defRPr sz="1125">
          <a:solidFill>
            <a:schemeClr val="tx1"/>
          </a:solidFill>
          <a:latin typeface="+mn-lt"/>
        </a:defRPr>
      </a:lvl6pPr>
      <a:lvl7pPr marL="1757363" indent="-214313" algn="l" rtl="0" fontAlgn="base">
        <a:spcBef>
          <a:spcPct val="20000"/>
        </a:spcBef>
        <a:spcAft>
          <a:spcPct val="0"/>
        </a:spcAft>
        <a:buChar char="»"/>
        <a:defRPr sz="1125">
          <a:solidFill>
            <a:schemeClr val="tx1"/>
          </a:solidFill>
          <a:latin typeface="+mn-lt"/>
        </a:defRPr>
      </a:lvl7pPr>
      <a:lvl8pPr marL="2014538" indent="-214313" algn="l" rtl="0" fontAlgn="base">
        <a:spcBef>
          <a:spcPct val="20000"/>
        </a:spcBef>
        <a:spcAft>
          <a:spcPct val="0"/>
        </a:spcAft>
        <a:buChar char="»"/>
        <a:defRPr sz="1125">
          <a:solidFill>
            <a:schemeClr val="tx1"/>
          </a:solidFill>
          <a:latin typeface="+mn-lt"/>
        </a:defRPr>
      </a:lvl8pPr>
      <a:lvl9pPr marL="2271713" indent="-214313" algn="l" rtl="0" fontAlgn="base">
        <a:spcBef>
          <a:spcPct val="20000"/>
        </a:spcBef>
        <a:spcAft>
          <a:spcPct val="0"/>
        </a:spcAft>
        <a:buChar char="»"/>
        <a:defRPr sz="1125">
          <a:solidFill>
            <a:schemeClr val="tx1"/>
          </a:solidFill>
          <a:latin typeface="+mn-lt"/>
        </a:defRPr>
      </a:lvl9pPr>
    </p:bodyStyle>
    <p:otherStyle>
      <a:defPPr>
        <a:defRPr lang="da-DK"/>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CF58EF-F857-4492-956B-305079687F9D}" type="datetimeFigureOut">
              <a:rPr lang="en-GB" smtClean="0">
                <a:solidFill>
                  <a:prstClr val="black">
                    <a:tint val="75000"/>
                  </a:prstClr>
                </a:solidFill>
              </a:rPr>
              <a:pPr/>
              <a:t>16/06/2017</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1AE251-4CF7-4C79-A366-F68608A3D37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8428595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5" cstate="print"/>
          <a:srcRect/>
          <a:stretch>
            <a:fillRect/>
          </a:stretch>
        </p:blipFill>
        <p:spPr bwMode="auto">
          <a:xfrm>
            <a:off x="6227887" y="6249988"/>
            <a:ext cx="2687515" cy="531812"/>
          </a:xfrm>
          <a:prstGeom prst="rect">
            <a:avLst/>
          </a:prstGeom>
          <a:noFill/>
          <a:ln w="9525">
            <a:noFill/>
            <a:miter lim="800000"/>
            <a:headEnd/>
            <a:tailEnd/>
          </a:ln>
        </p:spPr>
      </p:pic>
      <p:sp>
        <p:nvSpPr>
          <p:cNvPr id="22937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609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GA	FGA</a:t>
            </a:r>
          </a:p>
          <a:p>
            <a:pPr lvl="2"/>
            <a:endParaRPr lang="en-GB"/>
          </a:p>
        </p:txBody>
      </p:sp>
      <p:sp>
        <p:nvSpPr>
          <p:cNvPr id="229381" name="Rectangle 5"/>
          <p:cNvSpPr>
            <a:spLocks noGrp="1" noChangeArrowheads="1"/>
          </p:cNvSpPr>
          <p:nvPr>
            <p:ph type="sldNum" sz="quarter" idx="4"/>
          </p:nvPr>
        </p:nvSpPr>
        <p:spPr bwMode="auto">
          <a:xfrm>
            <a:off x="-2286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750" b="1">
                <a:solidFill>
                  <a:schemeClr val="tx2"/>
                </a:solidFill>
              </a:defRPr>
            </a:lvl1pPr>
          </a:lstStyle>
          <a:p>
            <a:pPr fontAlgn="base">
              <a:spcBef>
                <a:spcPct val="0"/>
              </a:spcBef>
              <a:spcAft>
                <a:spcPct val="0"/>
              </a:spcAft>
              <a:defRPr/>
            </a:pPr>
            <a:fld id="{78A916E7-A2B9-4527-BCC7-6E3B962633A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229382" name="Line 6"/>
          <p:cNvSpPr>
            <a:spLocks noChangeShapeType="1"/>
          </p:cNvSpPr>
          <p:nvPr/>
        </p:nvSpPr>
        <p:spPr bwMode="auto">
          <a:xfrm>
            <a:off x="0" y="6172200"/>
            <a:ext cx="9144000" cy="0"/>
          </a:xfrm>
          <a:prstGeom prst="line">
            <a:avLst/>
          </a:prstGeom>
          <a:noFill/>
          <a:ln w="28575">
            <a:solidFill>
              <a:schemeClr val="tx2"/>
            </a:solidFill>
            <a:round/>
            <a:headEnd/>
            <a:tailEnd/>
          </a:ln>
          <a:effectLst/>
        </p:spPr>
        <p:txBody>
          <a:bodyPr/>
          <a:lstStyle/>
          <a:p>
            <a:pPr fontAlgn="base">
              <a:spcBef>
                <a:spcPct val="0"/>
              </a:spcBef>
              <a:spcAft>
                <a:spcPct val="0"/>
              </a:spcAft>
              <a:defRPr/>
            </a:pPr>
            <a:endParaRPr lang="da-DK" sz="1800">
              <a:solidFill>
                <a:srgbClr val="00007E"/>
              </a:solidFill>
            </a:endParaRPr>
          </a:p>
        </p:txBody>
      </p:sp>
    </p:spTree>
    <p:extLst>
      <p:ext uri="{BB962C8B-B14F-4D97-AF65-F5344CB8AC3E}">
        <p14:creationId xmlns:p14="http://schemas.microsoft.com/office/powerpoint/2010/main" val="2759859079"/>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68" r:id="rId13"/>
  </p:sldLayoutIdLst>
  <p:transition/>
  <p:txStyles>
    <p:titleStyle>
      <a:lvl1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2400">
          <a:solidFill>
            <a:srgbClr val="00007E"/>
          </a:solidFill>
          <a:effectLst>
            <a:outerShdw blurRad="38100" dist="38100" dir="2700000" algn="tl">
              <a:srgbClr val="C0C0C0"/>
            </a:outerShdw>
          </a:effectLst>
          <a:latin typeface="Verdana" pitchFamily="34" charset="0"/>
        </a:defRPr>
      </a:lvl5pPr>
      <a:lvl6pPr marL="3429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6pPr>
      <a:lvl7pPr marL="6858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7pPr>
      <a:lvl8pPr marL="10287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8pPr>
      <a:lvl9pPr marL="1371600" algn="l" rtl="0" fontAlgn="base">
        <a:spcBef>
          <a:spcPct val="0"/>
        </a:spcBef>
        <a:spcAft>
          <a:spcPct val="0"/>
        </a:spcAft>
        <a:defRPr sz="2400">
          <a:solidFill>
            <a:srgbClr val="00007E"/>
          </a:solidFill>
          <a:effectLst>
            <a:outerShdw blurRad="38100" dist="38100" dir="2700000" algn="tl">
              <a:srgbClr val="C0C0C0"/>
            </a:outerShdw>
          </a:effectLst>
          <a:latin typeface="Verdana" pitchFamily="34" charset="0"/>
        </a:defRPr>
      </a:lvl9pPr>
    </p:titleStyle>
    <p:bodyStyle>
      <a:lvl1pPr marL="400050" indent="-400050" algn="l" rtl="0" eaLnBrk="0" fontAlgn="base" hangingPunct="0">
        <a:spcBef>
          <a:spcPct val="20000"/>
        </a:spcBef>
        <a:spcAft>
          <a:spcPct val="0"/>
        </a:spcAft>
        <a:buClr>
          <a:srgbClr val="00007E"/>
        </a:buClr>
        <a:buChar char="•"/>
        <a:defRPr sz="2100">
          <a:solidFill>
            <a:schemeClr val="tx2"/>
          </a:solidFill>
          <a:latin typeface="+mn-lt"/>
          <a:ea typeface="+mn-ea"/>
          <a:cs typeface="+mn-cs"/>
        </a:defRPr>
      </a:lvl1pPr>
      <a:lvl2pPr marL="685800" indent="-342900" algn="l" rtl="0" eaLnBrk="0" fontAlgn="base" hangingPunct="0">
        <a:spcBef>
          <a:spcPct val="20000"/>
        </a:spcBef>
        <a:spcAft>
          <a:spcPct val="0"/>
        </a:spcAft>
        <a:buClr>
          <a:srgbClr val="00007E"/>
        </a:buClr>
        <a:buChar char="•"/>
        <a:defRPr sz="1800">
          <a:solidFill>
            <a:schemeClr val="tx2"/>
          </a:solidFill>
          <a:latin typeface="+mn-lt"/>
        </a:defRPr>
      </a:lvl2pPr>
      <a:lvl3pPr marL="1028700" indent="-342900" algn="l" rtl="0" eaLnBrk="0" fontAlgn="base" hangingPunct="0">
        <a:spcBef>
          <a:spcPct val="20000"/>
        </a:spcBef>
        <a:spcAft>
          <a:spcPct val="0"/>
        </a:spcAft>
        <a:buClr>
          <a:srgbClr val="00007E"/>
        </a:buClr>
        <a:buChar char="•"/>
        <a:defRPr sz="1800">
          <a:solidFill>
            <a:schemeClr val="tx1"/>
          </a:solidFill>
          <a:latin typeface="+mn-lt"/>
        </a:defRPr>
      </a:lvl3pPr>
      <a:lvl4pPr marL="1314450" indent="-285750" algn="l" rtl="0" eaLnBrk="0" fontAlgn="base" hangingPunct="0">
        <a:spcBef>
          <a:spcPct val="20000"/>
        </a:spcBef>
        <a:spcAft>
          <a:spcPct val="0"/>
        </a:spcAft>
        <a:buChar char="–"/>
        <a:defRPr sz="1500">
          <a:solidFill>
            <a:schemeClr val="tx1"/>
          </a:solidFill>
          <a:latin typeface="+mn-lt"/>
        </a:defRPr>
      </a:lvl4pPr>
      <a:lvl5pPr marL="1657350" indent="-285750" algn="l" rtl="0" eaLnBrk="0" fontAlgn="base" hangingPunct="0">
        <a:spcBef>
          <a:spcPct val="20000"/>
        </a:spcBef>
        <a:spcAft>
          <a:spcPct val="0"/>
        </a:spcAft>
        <a:buChar char="»"/>
        <a:defRPr sz="1500">
          <a:solidFill>
            <a:schemeClr val="tx1"/>
          </a:solidFill>
          <a:latin typeface="+mn-lt"/>
        </a:defRPr>
      </a:lvl5pPr>
      <a:lvl6pPr marL="2000250" indent="-285750" algn="l" rtl="0" fontAlgn="base">
        <a:spcBef>
          <a:spcPct val="20000"/>
        </a:spcBef>
        <a:spcAft>
          <a:spcPct val="0"/>
        </a:spcAft>
        <a:buChar char="»"/>
        <a:defRPr sz="1500">
          <a:solidFill>
            <a:schemeClr val="tx1"/>
          </a:solidFill>
          <a:latin typeface="+mn-lt"/>
        </a:defRPr>
      </a:lvl6pPr>
      <a:lvl7pPr marL="2343150" indent="-285750" algn="l" rtl="0" fontAlgn="base">
        <a:spcBef>
          <a:spcPct val="20000"/>
        </a:spcBef>
        <a:spcAft>
          <a:spcPct val="0"/>
        </a:spcAft>
        <a:buChar char="»"/>
        <a:defRPr sz="1500">
          <a:solidFill>
            <a:schemeClr val="tx1"/>
          </a:solidFill>
          <a:latin typeface="+mn-lt"/>
        </a:defRPr>
      </a:lvl7pPr>
      <a:lvl8pPr marL="2686050" indent="-285750" algn="l" rtl="0" fontAlgn="base">
        <a:spcBef>
          <a:spcPct val="20000"/>
        </a:spcBef>
        <a:spcAft>
          <a:spcPct val="0"/>
        </a:spcAft>
        <a:buChar char="»"/>
        <a:defRPr sz="1500">
          <a:solidFill>
            <a:schemeClr val="tx1"/>
          </a:solidFill>
          <a:latin typeface="+mn-lt"/>
        </a:defRPr>
      </a:lvl8pPr>
      <a:lvl9pPr marL="3028950" indent="-285750" algn="l" rtl="0" fontAlgn="base">
        <a:spcBef>
          <a:spcPct val="20000"/>
        </a:spcBef>
        <a:spcAft>
          <a:spcPct val="0"/>
        </a:spcAft>
        <a:buChar char="»"/>
        <a:defRPr sz="1500">
          <a:solidFill>
            <a:schemeClr val="tx1"/>
          </a:solidFill>
          <a:latin typeface="+mn-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rrowheads="1"/>
          </p:cNvPicPr>
          <p:nvPr/>
        </p:nvPicPr>
        <p:blipFill>
          <a:blip r:embed="rId12" cstate="print"/>
          <a:srcRect/>
          <a:stretch>
            <a:fillRect/>
          </a:stretch>
        </p:blipFill>
        <p:spPr bwMode="auto">
          <a:xfrm>
            <a:off x="6227888" y="6249988"/>
            <a:ext cx="2687515" cy="531812"/>
          </a:xfrm>
          <a:prstGeom prst="rect">
            <a:avLst/>
          </a:prstGeom>
          <a:noFill/>
          <a:ln w="9525">
            <a:noFill/>
            <a:miter lim="800000"/>
            <a:headEnd/>
            <a:tailEnd/>
          </a:ln>
        </p:spPr>
      </p:pic>
      <p:sp>
        <p:nvSpPr>
          <p:cNvPr id="229379" name="Rectangle 3"/>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4"/>
          <p:cNvSpPr>
            <a:spLocks noGrp="1" noChangeArrowheads="1"/>
          </p:cNvSpPr>
          <p:nvPr>
            <p:ph type="body" idx="1"/>
          </p:nvPr>
        </p:nvSpPr>
        <p:spPr bwMode="auto">
          <a:xfrm>
            <a:off x="6096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a:t>
            </a:r>
          </a:p>
          <a:p>
            <a:pPr lvl="2"/>
            <a:r>
              <a:rPr lang="en-GB"/>
              <a:t>GA	FGA</a:t>
            </a:r>
          </a:p>
          <a:p>
            <a:pPr lvl="2"/>
            <a:endParaRPr lang="en-GB"/>
          </a:p>
        </p:txBody>
      </p:sp>
      <p:sp>
        <p:nvSpPr>
          <p:cNvPr id="229381" name="Rectangle 5"/>
          <p:cNvSpPr>
            <a:spLocks noGrp="1" noChangeArrowheads="1"/>
          </p:cNvSpPr>
          <p:nvPr>
            <p:ph type="sldNum" sz="quarter" idx="4"/>
          </p:nvPr>
        </p:nvSpPr>
        <p:spPr bwMode="auto">
          <a:xfrm>
            <a:off x="-228600" y="6400800"/>
            <a:ext cx="685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2"/>
                </a:solidFill>
              </a:defRPr>
            </a:lvl1pPr>
          </a:lstStyle>
          <a:p>
            <a:pPr fontAlgn="base">
              <a:spcBef>
                <a:spcPct val="0"/>
              </a:spcBef>
              <a:spcAft>
                <a:spcPct val="0"/>
              </a:spcAft>
              <a:defRPr/>
            </a:pPr>
            <a:fld id="{78A916E7-A2B9-4527-BCC7-6E3B962633A3}"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229382" name="Line 6"/>
          <p:cNvSpPr>
            <a:spLocks noChangeShapeType="1"/>
          </p:cNvSpPr>
          <p:nvPr/>
        </p:nvSpPr>
        <p:spPr bwMode="auto">
          <a:xfrm>
            <a:off x="0" y="6172200"/>
            <a:ext cx="9144000" cy="0"/>
          </a:xfrm>
          <a:prstGeom prst="line">
            <a:avLst/>
          </a:prstGeom>
          <a:noFill/>
          <a:ln w="28575">
            <a:solidFill>
              <a:schemeClr val="tx2"/>
            </a:solidFill>
            <a:round/>
            <a:headEnd/>
            <a:tailEnd/>
          </a:ln>
          <a:effectLst/>
        </p:spPr>
        <p:txBody>
          <a:bodyPr/>
          <a:lstStyle/>
          <a:p>
            <a:pPr fontAlgn="base">
              <a:spcBef>
                <a:spcPct val="0"/>
              </a:spcBef>
              <a:spcAft>
                <a:spcPct val="0"/>
              </a:spcAft>
              <a:defRPr/>
            </a:pPr>
            <a:endParaRPr lang="da-DK" sz="2400">
              <a:solidFill>
                <a:srgbClr val="00007E"/>
              </a:solidFill>
            </a:endParaRPr>
          </a:p>
        </p:txBody>
      </p:sp>
    </p:spTree>
    <p:extLst>
      <p:ext uri="{BB962C8B-B14F-4D97-AF65-F5344CB8AC3E}">
        <p14:creationId xmlns:p14="http://schemas.microsoft.com/office/powerpoint/2010/main" val="23609532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60" r:id="rId10"/>
  </p:sldLayoutIdLst>
  <p:transition/>
  <p:txStyles>
    <p:titleStyle>
      <a:lvl1pPr algn="l" rtl="0" eaLnBrk="0" fontAlgn="base" hangingPunct="0">
        <a:spcBef>
          <a:spcPct val="0"/>
        </a:spcBef>
        <a:spcAft>
          <a:spcPct val="0"/>
        </a:spcAft>
        <a:defRPr sz="3200">
          <a:solidFill>
            <a:srgbClr val="00007E"/>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rgbClr val="00007E"/>
          </a:solidFill>
          <a:effectLst>
            <a:outerShdw blurRad="38100" dist="38100" dir="2700000" algn="tl">
              <a:srgbClr val="C0C0C0"/>
            </a:outerShdw>
          </a:effectLst>
          <a:latin typeface="Verdana" pitchFamily="34" charset="0"/>
        </a:defRPr>
      </a:lvl2pPr>
      <a:lvl3pPr algn="l" rtl="0" eaLnBrk="0" fontAlgn="base" hangingPunct="0">
        <a:spcBef>
          <a:spcPct val="0"/>
        </a:spcBef>
        <a:spcAft>
          <a:spcPct val="0"/>
        </a:spcAft>
        <a:defRPr sz="3200">
          <a:solidFill>
            <a:srgbClr val="00007E"/>
          </a:solidFill>
          <a:effectLst>
            <a:outerShdw blurRad="38100" dist="38100" dir="2700000" algn="tl">
              <a:srgbClr val="C0C0C0"/>
            </a:outerShdw>
          </a:effectLst>
          <a:latin typeface="Verdana" pitchFamily="34" charset="0"/>
        </a:defRPr>
      </a:lvl3pPr>
      <a:lvl4pPr algn="l" rtl="0" eaLnBrk="0" fontAlgn="base" hangingPunct="0">
        <a:spcBef>
          <a:spcPct val="0"/>
        </a:spcBef>
        <a:spcAft>
          <a:spcPct val="0"/>
        </a:spcAft>
        <a:defRPr sz="3200">
          <a:solidFill>
            <a:srgbClr val="00007E"/>
          </a:solidFill>
          <a:effectLst>
            <a:outerShdw blurRad="38100" dist="38100" dir="2700000" algn="tl">
              <a:srgbClr val="C0C0C0"/>
            </a:outerShdw>
          </a:effectLst>
          <a:latin typeface="Verdana" pitchFamily="34" charset="0"/>
        </a:defRPr>
      </a:lvl4pPr>
      <a:lvl5pPr algn="l" rtl="0" eaLnBrk="0" fontAlgn="base" hangingPunct="0">
        <a:spcBef>
          <a:spcPct val="0"/>
        </a:spcBef>
        <a:spcAft>
          <a:spcPct val="0"/>
        </a:spcAft>
        <a:defRPr sz="3200">
          <a:solidFill>
            <a:srgbClr val="00007E"/>
          </a:solidFill>
          <a:effectLst>
            <a:outerShdw blurRad="38100" dist="38100" dir="2700000" algn="tl">
              <a:srgbClr val="C0C0C0"/>
            </a:outerShdw>
          </a:effectLst>
          <a:latin typeface="Verdana" pitchFamily="34" charset="0"/>
        </a:defRPr>
      </a:lvl5pPr>
      <a:lvl6pPr marL="457200" algn="l" rtl="0" fontAlgn="base">
        <a:spcBef>
          <a:spcPct val="0"/>
        </a:spcBef>
        <a:spcAft>
          <a:spcPct val="0"/>
        </a:spcAft>
        <a:defRPr sz="3200">
          <a:solidFill>
            <a:srgbClr val="00007E"/>
          </a:solidFill>
          <a:effectLst>
            <a:outerShdw blurRad="38100" dist="38100" dir="2700000" algn="tl">
              <a:srgbClr val="C0C0C0"/>
            </a:outerShdw>
          </a:effectLst>
          <a:latin typeface="Verdana" pitchFamily="34" charset="0"/>
        </a:defRPr>
      </a:lvl6pPr>
      <a:lvl7pPr marL="914400" algn="l" rtl="0" fontAlgn="base">
        <a:spcBef>
          <a:spcPct val="0"/>
        </a:spcBef>
        <a:spcAft>
          <a:spcPct val="0"/>
        </a:spcAft>
        <a:defRPr sz="3200">
          <a:solidFill>
            <a:srgbClr val="00007E"/>
          </a:solidFill>
          <a:effectLst>
            <a:outerShdw blurRad="38100" dist="38100" dir="2700000" algn="tl">
              <a:srgbClr val="C0C0C0"/>
            </a:outerShdw>
          </a:effectLst>
          <a:latin typeface="Verdana" pitchFamily="34" charset="0"/>
        </a:defRPr>
      </a:lvl7pPr>
      <a:lvl8pPr marL="1371600" algn="l" rtl="0" fontAlgn="base">
        <a:spcBef>
          <a:spcPct val="0"/>
        </a:spcBef>
        <a:spcAft>
          <a:spcPct val="0"/>
        </a:spcAft>
        <a:defRPr sz="3200">
          <a:solidFill>
            <a:srgbClr val="00007E"/>
          </a:solidFill>
          <a:effectLst>
            <a:outerShdw blurRad="38100" dist="38100" dir="2700000" algn="tl">
              <a:srgbClr val="C0C0C0"/>
            </a:outerShdw>
          </a:effectLst>
          <a:latin typeface="Verdana" pitchFamily="34" charset="0"/>
        </a:defRPr>
      </a:lvl8pPr>
      <a:lvl9pPr marL="1828800" algn="l" rtl="0" fontAlgn="base">
        <a:spcBef>
          <a:spcPct val="0"/>
        </a:spcBef>
        <a:spcAft>
          <a:spcPct val="0"/>
        </a:spcAft>
        <a:defRPr sz="3200">
          <a:solidFill>
            <a:srgbClr val="00007E"/>
          </a:solidFill>
          <a:effectLst>
            <a:outerShdw blurRad="38100" dist="38100" dir="2700000" algn="tl">
              <a:srgbClr val="C0C0C0"/>
            </a:outerShdw>
          </a:effectLst>
          <a:latin typeface="Verdana" pitchFamily="34" charset="0"/>
        </a:defRPr>
      </a:lvl9pPr>
    </p:titleStyle>
    <p:bodyStyle>
      <a:lvl1pPr marL="533400" indent="-533400" algn="l" rtl="0" eaLnBrk="0" fontAlgn="base" hangingPunct="0">
        <a:spcBef>
          <a:spcPct val="20000"/>
        </a:spcBef>
        <a:spcAft>
          <a:spcPct val="0"/>
        </a:spcAft>
        <a:buClr>
          <a:srgbClr val="00007E"/>
        </a:buClr>
        <a:buChar char="•"/>
        <a:defRPr sz="2800">
          <a:solidFill>
            <a:schemeClr val="tx2"/>
          </a:solidFill>
          <a:latin typeface="+mn-lt"/>
          <a:ea typeface="+mn-ea"/>
          <a:cs typeface="+mn-cs"/>
        </a:defRPr>
      </a:lvl1pPr>
      <a:lvl2pPr marL="914400" indent="-457200" algn="l" rtl="0" eaLnBrk="0" fontAlgn="base" hangingPunct="0">
        <a:spcBef>
          <a:spcPct val="20000"/>
        </a:spcBef>
        <a:spcAft>
          <a:spcPct val="0"/>
        </a:spcAft>
        <a:buClr>
          <a:srgbClr val="00007E"/>
        </a:buClr>
        <a:buChar char="•"/>
        <a:defRPr sz="2400">
          <a:solidFill>
            <a:schemeClr val="tx2"/>
          </a:solidFill>
          <a:latin typeface="+mn-lt"/>
        </a:defRPr>
      </a:lvl2pPr>
      <a:lvl3pPr marL="1371600" indent="-457200" algn="l" rtl="0" eaLnBrk="0" fontAlgn="base" hangingPunct="0">
        <a:spcBef>
          <a:spcPct val="20000"/>
        </a:spcBef>
        <a:spcAft>
          <a:spcPct val="0"/>
        </a:spcAft>
        <a:buClr>
          <a:srgbClr val="00007E"/>
        </a:buClr>
        <a:buChar char="•"/>
        <a:defRPr sz="2400">
          <a:solidFill>
            <a:schemeClr val="tx1"/>
          </a:solidFill>
          <a:latin typeface="+mn-lt"/>
        </a:defRPr>
      </a:lvl3pPr>
      <a:lvl4pPr marL="1752600" indent="-381000" algn="l" rtl="0" eaLnBrk="0" fontAlgn="base" hangingPunct="0">
        <a:spcBef>
          <a:spcPct val="20000"/>
        </a:spcBef>
        <a:spcAft>
          <a:spcPct val="0"/>
        </a:spcAft>
        <a:buChar char="–"/>
        <a:defRPr sz="2000">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mn-lt"/>
        </a:defRPr>
      </a:lvl5pPr>
      <a:lvl6pPr marL="2667000" indent="-381000" algn="l" rtl="0" fontAlgn="base">
        <a:spcBef>
          <a:spcPct val="20000"/>
        </a:spcBef>
        <a:spcAft>
          <a:spcPct val="0"/>
        </a:spcAft>
        <a:buChar char="»"/>
        <a:defRPr sz="2000">
          <a:solidFill>
            <a:schemeClr val="tx1"/>
          </a:solidFill>
          <a:latin typeface="+mn-lt"/>
        </a:defRPr>
      </a:lvl6pPr>
      <a:lvl7pPr marL="3124200" indent="-381000" algn="l" rtl="0" fontAlgn="base">
        <a:spcBef>
          <a:spcPct val="20000"/>
        </a:spcBef>
        <a:spcAft>
          <a:spcPct val="0"/>
        </a:spcAft>
        <a:buChar char="»"/>
        <a:defRPr sz="2000">
          <a:solidFill>
            <a:schemeClr val="tx1"/>
          </a:solidFill>
          <a:latin typeface="+mn-lt"/>
        </a:defRPr>
      </a:lvl7pPr>
      <a:lvl8pPr marL="3581400" indent="-381000" algn="l" rtl="0" fontAlgn="base">
        <a:spcBef>
          <a:spcPct val="20000"/>
        </a:spcBef>
        <a:spcAft>
          <a:spcPct val="0"/>
        </a:spcAft>
        <a:buChar char="»"/>
        <a:defRPr sz="2000">
          <a:solidFill>
            <a:schemeClr val="tx1"/>
          </a:solidFill>
          <a:latin typeface="+mn-lt"/>
        </a:defRPr>
      </a:lvl8pPr>
      <a:lvl9pPr marL="4038600" indent="-381000" algn="l" rtl="0" fontAlgn="base">
        <a:spcBef>
          <a:spcPct val="20000"/>
        </a:spcBef>
        <a:spcAft>
          <a:spcPct val="0"/>
        </a:spcAft>
        <a:buChar char="»"/>
        <a:defRPr sz="20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rId6" action="ppaction://hlinksldjump"/>
          </p:cNvPr>
          <p:cNvSpPr/>
          <p:nvPr userDrawn="1"/>
        </p:nvSpPr>
        <p:spPr>
          <a:xfrm>
            <a:off x="1758464" y="152400"/>
            <a:ext cx="664307"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dirty="0">
              <a:solidFill>
                <a:prstClr val="white"/>
              </a:solidFill>
            </a:endParaRPr>
          </a:p>
        </p:txBody>
      </p:sp>
      <p:sp>
        <p:nvSpPr>
          <p:cNvPr id="25" name="Rectangle 24"/>
          <p:cNvSpPr/>
          <p:nvPr userDrawn="1"/>
        </p:nvSpPr>
        <p:spPr>
          <a:xfrm>
            <a:off x="0" y="5"/>
            <a:ext cx="9144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662">
              <a:solidFill>
                <a:prstClr val="white"/>
              </a:solidFill>
            </a:endParaRPr>
          </a:p>
        </p:txBody>
      </p:sp>
      <p:pic>
        <p:nvPicPr>
          <p:cNvPr id="26" name="Picture 9"/>
          <p:cNvPicPr>
            <a:picLocks noChangeAspect="1"/>
          </p:cNvPicPr>
          <p:nvPr userDrawn="1"/>
        </p:nvPicPr>
        <p:blipFill>
          <a:blip r:embed="rId7" cstate="screen">
            <a:extLst>
              <a:ext uri="{28A0092B-C50C-407E-A947-70E740481C1C}">
                <a14:useLocalDpi xmlns:a14="http://schemas.microsoft.com/office/drawing/2010/main" val="0"/>
              </a:ext>
            </a:extLst>
          </a:blip>
          <a:stretch>
            <a:fillRect/>
          </a:stretch>
        </p:blipFill>
        <p:spPr>
          <a:xfrm>
            <a:off x="6945231" y="6228000"/>
            <a:ext cx="1993846" cy="434436"/>
          </a:xfrm>
          <a:prstGeom prst="rect">
            <a:avLst/>
          </a:prstGeom>
        </p:spPr>
      </p:pic>
    </p:spTree>
    <p:extLst>
      <p:ext uri="{BB962C8B-B14F-4D97-AF65-F5344CB8AC3E}">
        <p14:creationId xmlns:p14="http://schemas.microsoft.com/office/powerpoint/2010/main" val="294574779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Lst>
  <p:timing>
    <p:tnLst>
      <p:par>
        <p:cTn id="1" dur="indefinite" restart="never" nodeType="tmRoot"/>
      </p:par>
    </p:tnLst>
  </p:timing>
  <p:hf hdr="0" ftr="0" dt="0"/>
  <p:txStyles>
    <p:titleStyle>
      <a:lvl1pPr algn="ctr" defTabSz="844104" rtl="0" eaLnBrk="1" latinLnBrk="0" hangingPunct="1">
        <a:spcBef>
          <a:spcPct val="0"/>
        </a:spcBef>
        <a:buNone/>
        <a:defRPr sz="4063" kern="1200">
          <a:solidFill>
            <a:schemeClr val="tx1"/>
          </a:solidFill>
          <a:latin typeface="+mj-lt"/>
          <a:ea typeface="+mj-ea"/>
          <a:cs typeface="+mj-cs"/>
        </a:defRPr>
      </a:lvl1pPr>
    </p:titleStyle>
    <p:bodyStyle>
      <a:lvl1pPr marL="316538" indent="-316538" algn="l" defTabSz="844104" rtl="0" eaLnBrk="1" latinLnBrk="0" hangingPunct="1">
        <a:spcBef>
          <a:spcPct val="20000"/>
        </a:spcBef>
        <a:buFont typeface="Arial" pitchFamily="34" charset="0"/>
        <a:buChar char="•"/>
        <a:defRPr sz="2954" kern="1200">
          <a:solidFill>
            <a:schemeClr val="tx1"/>
          </a:solidFill>
          <a:latin typeface="+mn-lt"/>
          <a:ea typeface="+mn-ea"/>
          <a:cs typeface="+mn-cs"/>
        </a:defRPr>
      </a:lvl1pPr>
      <a:lvl2pPr marL="685835" indent="-263782" algn="l" defTabSz="844104" rtl="0" eaLnBrk="1" latinLnBrk="0" hangingPunct="1">
        <a:spcBef>
          <a:spcPct val="20000"/>
        </a:spcBef>
        <a:buFont typeface="Arial" pitchFamily="34" charset="0"/>
        <a:buChar char="–"/>
        <a:defRPr sz="2585" kern="1200">
          <a:solidFill>
            <a:schemeClr val="tx1"/>
          </a:solidFill>
          <a:latin typeface="+mn-lt"/>
          <a:ea typeface="+mn-ea"/>
          <a:cs typeface="+mn-cs"/>
        </a:defRPr>
      </a:lvl2pPr>
      <a:lvl3pPr marL="1055129" indent="-211026" algn="l" defTabSz="844104" rtl="0" eaLnBrk="1" latinLnBrk="0" hangingPunct="1">
        <a:spcBef>
          <a:spcPct val="20000"/>
        </a:spcBef>
        <a:buFont typeface="Arial" pitchFamily="34" charset="0"/>
        <a:buChar char="•"/>
        <a:defRPr sz="2215" kern="1200">
          <a:solidFill>
            <a:schemeClr val="tx1"/>
          </a:solidFill>
          <a:latin typeface="+mn-lt"/>
          <a:ea typeface="+mn-ea"/>
          <a:cs typeface="+mn-cs"/>
        </a:defRPr>
      </a:lvl3pPr>
      <a:lvl4pPr marL="1477182"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4pPr>
      <a:lvl5pPr marL="1899234"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5pPr>
      <a:lvl6pPr marL="2321285"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337"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89"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441" indent="-211026" algn="l" defTabSz="844104"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104" rtl="0" eaLnBrk="1" latinLnBrk="0" hangingPunct="1">
        <a:defRPr sz="1662" kern="1200">
          <a:solidFill>
            <a:schemeClr val="tx1"/>
          </a:solidFill>
          <a:latin typeface="+mn-lt"/>
          <a:ea typeface="+mn-ea"/>
          <a:cs typeface="+mn-cs"/>
        </a:defRPr>
      </a:lvl1pPr>
      <a:lvl2pPr marL="422052" algn="l" defTabSz="844104" rtl="0" eaLnBrk="1" latinLnBrk="0" hangingPunct="1">
        <a:defRPr sz="1662" kern="1200">
          <a:solidFill>
            <a:schemeClr val="tx1"/>
          </a:solidFill>
          <a:latin typeface="+mn-lt"/>
          <a:ea typeface="+mn-ea"/>
          <a:cs typeface="+mn-cs"/>
        </a:defRPr>
      </a:lvl2pPr>
      <a:lvl3pPr marL="844104" algn="l" defTabSz="844104" rtl="0" eaLnBrk="1" latinLnBrk="0" hangingPunct="1">
        <a:defRPr sz="1662" kern="1200">
          <a:solidFill>
            <a:schemeClr val="tx1"/>
          </a:solidFill>
          <a:latin typeface="+mn-lt"/>
          <a:ea typeface="+mn-ea"/>
          <a:cs typeface="+mn-cs"/>
        </a:defRPr>
      </a:lvl3pPr>
      <a:lvl4pPr marL="1266155" algn="l" defTabSz="844104" rtl="0" eaLnBrk="1" latinLnBrk="0" hangingPunct="1">
        <a:defRPr sz="1662" kern="1200">
          <a:solidFill>
            <a:schemeClr val="tx1"/>
          </a:solidFill>
          <a:latin typeface="+mn-lt"/>
          <a:ea typeface="+mn-ea"/>
          <a:cs typeface="+mn-cs"/>
        </a:defRPr>
      </a:lvl4pPr>
      <a:lvl5pPr marL="1688208" algn="l" defTabSz="844104" rtl="0" eaLnBrk="1" latinLnBrk="0" hangingPunct="1">
        <a:defRPr sz="1662" kern="1200">
          <a:solidFill>
            <a:schemeClr val="tx1"/>
          </a:solidFill>
          <a:latin typeface="+mn-lt"/>
          <a:ea typeface="+mn-ea"/>
          <a:cs typeface="+mn-cs"/>
        </a:defRPr>
      </a:lvl5pPr>
      <a:lvl6pPr marL="2110259" algn="l" defTabSz="844104" rtl="0" eaLnBrk="1" latinLnBrk="0" hangingPunct="1">
        <a:defRPr sz="1662" kern="1200">
          <a:solidFill>
            <a:schemeClr val="tx1"/>
          </a:solidFill>
          <a:latin typeface="+mn-lt"/>
          <a:ea typeface="+mn-ea"/>
          <a:cs typeface="+mn-cs"/>
        </a:defRPr>
      </a:lvl6pPr>
      <a:lvl7pPr marL="2532312" algn="l" defTabSz="844104" rtl="0" eaLnBrk="1" latinLnBrk="0" hangingPunct="1">
        <a:defRPr sz="1662" kern="1200">
          <a:solidFill>
            <a:schemeClr val="tx1"/>
          </a:solidFill>
          <a:latin typeface="+mn-lt"/>
          <a:ea typeface="+mn-ea"/>
          <a:cs typeface="+mn-cs"/>
        </a:defRPr>
      </a:lvl7pPr>
      <a:lvl8pPr marL="2954363" algn="l" defTabSz="844104" rtl="0" eaLnBrk="1" latinLnBrk="0" hangingPunct="1">
        <a:defRPr sz="1662" kern="1200">
          <a:solidFill>
            <a:schemeClr val="tx1"/>
          </a:solidFill>
          <a:latin typeface="+mn-lt"/>
          <a:ea typeface="+mn-ea"/>
          <a:cs typeface="+mn-cs"/>
        </a:defRPr>
      </a:lvl8pPr>
      <a:lvl9pPr marL="3376415" algn="l" defTabSz="844104"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video" Target="https://www.youtube.com/embed/xOExg4B9tRY" TargetMode="External"/><Relationship Id="rId4" Type="http://schemas.openxmlformats.org/officeDocument/2006/relationships/hyperlink" Target="http://mars-project.eu/"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52.xml"/><Relationship Id="rId5" Type="http://schemas.openxmlformats.org/officeDocument/2006/relationships/image" Target="../media/image55.jpeg"/><Relationship Id="rId4" Type="http://schemas.openxmlformats.org/officeDocument/2006/relationships/image" Target="../media/image5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hyperlink" Target="http://www.eea.europa.eu/" TargetMode="External"/><Relationship Id="rId5" Type="http://schemas.microsoft.com/office/2007/relationships/hdphoto" Target="../media/hdphoto2.wdp"/><Relationship Id="rId4" Type="http://schemas.openxmlformats.org/officeDocument/2006/relationships/image" Target="../media/image5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6256" y="6336328"/>
            <a:ext cx="2016224" cy="405045"/>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a:xfrm>
            <a:off x="4653880" y="2276873"/>
            <a:ext cx="4495712" cy="4107883"/>
          </a:xfrm>
          <a:prstGeom prst="rect">
            <a:avLst/>
          </a:prstGeom>
        </p:spPr>
      </p:pic>
      <p:sp>
        <p:nvSpPr>
          <p:cNvPr id="3" name="Rectangle 2"/>
          <p:cNvSpPr/>
          <p:nvPr/>
        </p:nvSpPr>
        <p:spPr>
          <a:xfrm>
            <a:off x="-11069" y="0"/>
            <a:ext cx="9155071" cy="836712"/>
          </a:xfrm>
          <a:prstGeom prst="rect">
            <a:avLst/>
          </a:prstGeom>
          <a:solidFill>
            <a:srgbClr val="6F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7" name="TextBox 6"/>
          <p:cNvSpPr txBox="1"/>
          <p:nvPr/>
        </p:nvSpPr>
        <p:spPr>
          <a:xfrm>
            <a:off x="256472" y="1196756"/>
            <a:ext cx="8636011" cy="1200329"/>
          </a:xfrm>
          <a:prstGeom prst="rect">
            <a:avLst/>
          </a:prstGeom>
          <a:noFill/>
        </p:spPr>
        <p:txBody>
          <a:bodyPr wrap="square" rtlCol="0">
            <a:spAutoFit/>
          </a:bodyPr>
          <a:lstStyle/>
          <a:p>
            <a:r>
              <a:rPr lang="en-US" sz="3600" b="1" dirty="0">
                <a:solidFill>
                  <a:prstClr val="black"/>
                </a:solidFill>
              </a:rPr>
              <a:t>EEAs assessments of the status of </a:t>
            </a:r>
          </a:p>
          <a:p>
            <a:r>
              <a:rPr lang="en-US" sz="3600" b="1" dirty="0">
                <a:solidFill>
                  <a:prstClr val="black"/>
                </a:solidFill>
              </a:rPr>
              <a:t>Europe’s waters</a:t>
            </a:r>
            <a:endParaRPr lang="en-GB" sz="3600" b="1" dirty="0">
              <a:solidFill>
                <a:prstClr val="black"/>
              </a:solidFill>
            </a:endParaRPr>
          </a:p>
        </p:txBody>
      </p:sp>
      <p:sp>
        <p:nvSpPr>
          <p:cNvPr id="8" name="Rectangle 7"/>
          <p:cNvSpPr/>
          <p:nvPr/>
        </p:nvSpPr>
        <p:spPr>
          <a:xfrm>
            <a:off x="233809" y="5176094"/>
            <a:ext cx="6490001" cy="1323439"/>
          </a:xfrm>
          <a:prstGeom prst="rect">
            <a:avLst/>
          </a:prstGeom>
        </p:spPr>
        <p:txBody>
          <a:bodyPr wrap="square">
            <a:spAutoFit/>
          </a:bodyPr>
          <a:lstStyle/>
          <a:p>
            <a:endParaRPr lang="en-GB" sz="2000" dirty="0">
              <a:solidFill>
                <a:prstClr val="black"/>
              </a:solidFill>
              <a:ea typeface="Verdana" pitchFamily="34" charset="0"/>
              <a:cs typeface="Verdana" pitchFamily="34" charset="0"/>
            </a:endParaRPr>
          </a:p>
          <a:p>
            <a:endParaRPr lang="en-GB" sz="2000" dirty="0">
              <a:solidFill>
                <a:prstClr val="black"/>
              </a:solidFill>
              <a:ea typeface="Verdana" pitchFamily="34" charset="0"/>
              <a:cs typeface="Verdana" pitchFamily="34" charset="0"/>
            </a:endParaRPr>
          </a:p>
          <a:p>
            <a:r>
              <a:rPr lang="en-GB" sz="2000" dirty="0">
                <a:solidFill>
                  <a:prstClr val="black"/>
                </a:solidFill>
                <a:ea typeface="Verdana" pitchFamily="34" charset="0"/>
                <a:cs typeface="Verdana" pitchFamily="34" charset="0"/>
              </a:rPr>
              <a:t>Peter Kristensen</a:t>
            </a:r>
          </a:p>
          <a:p>
            <a:r>
              <a:rPr lang="en-GB" sz="2000" dirty="0">
                <a:solidFill>
                  <a:prstClr val="black"/>
                </a:solidFill>
                <a:ea typeface="Verdana" pitchFamily="34" charset="0"/>
                <a:cs typeface="Verdana" pitchFamily="34" charset="0"/>
              </a:rPr>
              <a:t>European Environment Agency (EEA)</a:t>
            </a:r>
          </a:p>
        </p:txBody>
      </p:sp>
      <p:sp>
        <p:nvSpPr>
          <p:cNvPr id="9" name="Rectangle 8"/>
          <p:cNvSpPr/>
          <p:nvPr/>
        </p:nvSpPr>
        <p:spPr>
          <a:xfrm>
            <a:off x="256472" y="2775437"/>
            <a:ext cx="8658677" cy="2400657"/>
          </a:xfrm>
          <a:prstGeom prst="rect">
            <a:avLst/>
          </a:prstGeom>
        </p:spPr>
        <p:txBody>
          <a:bodyPr wrap="square">
            <a:spAutoFit/>
          </a:bodyPr>
          <a:lstStyle/>
          <a:p>
            <a:r>
              <a:rPr lang="en-US" sz="3000" b="1" dirty="0" smtClean="0">
                <a:solidFill>
                  <a:srgbClr val="005384"/>
                </a:solidFill>
              </a:rPr>
              <a:t>Ecological status and pressures</a:t>
            </a:r>
            <a:endParaRPr lang="en-US" sz="3000" b="1" dirty="0">
              <a:solidFill>
                <a:srgbClr val="005384"/>
              </a:solidFill>
            </a:endParaRPr>
          </a:p>
          <a:p>
            <a:endParaRPr lang="en-US" sz="3000" b="1" dirty="0">
              <a:solidFill>
                <a:srgbClr val="005384"/>
              </a:solidFill>
            </a:endParaRPr>
          </a:p>
          <a:p>
            <a:endParaRPr lang="en-US" sz="3000" b="1" dirty="0" smtClean="0">
              <a:solidFill>
                <a:srgbClr val="005384"/>
              </a:solidFill>
            </a:endParaRPr>
          </a:p>
          <a:p>
            <a:r>
              <a:rPr lang="en-US" sz="3000" b="1" dirty="0" smtClean="0">
                <a:solidFill>
                  <a:srgbClr val="005384"/>
                </a:solidFill>
              </a:rPr>
              <a:t>EIONET </a:t>
            </a:r>
            <a:r>
              <a:rPr lang="en-US" sz="3000" b="1" dirty="0">
                <a:solidFill>
                  <a:srgbClr val="005384"/>
                </a:solidFill>
              </a:rPr>
              <a:t>NRC Freshwater meeting</a:t>
            </a:r>
          </a:p>
          <a:p>
            <a:r>
              <a:rPr lang="en-US" sz="3000" b="1" dirty="0">
                <a:solidFill>
                  <a:srgbClr val="005384"/>
                </a:solidFill>
              </a:rPr>
              <a:t>19-20 June 2017</a:t>
            </a:r>
          </a:p>
        </p:txBody>
      </p:sp>
    </p:spTree>
    <p:extLst>
      <p:ext uri="{BB962C8B-B14F-4D97-AF65-F5344CB8AC3E}">
        <p14:creationId xmlns:p14="http://schemas.microsoft.com/office/powerpoint/2010/main" val="87934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685800"/>
          </a:xfrm>
        </p:spPr>
        <p:txBody>
          <a:bodyPr/>
          <a:lstStyle/>
          <a:p>
            <a:r>
              <a:rPr lang="en-GB" sz="1400" dirty="0"/>
              <a:t>Multiple pressures on SWB per broad types for rivers and lakes. Percentages are based on the </a:t>
            </a:r>
            <a:r>
              <a:rPr lang="en-GB" sz="1400" dirty="0" err="1"/>
              <a:t>num-ber</a:t>
            </a:r>
            <a:r>
              <a:rPr lang="en-GB" sz="1400" dirty="0"/>
              <a:t> of water bodies in each broad types.</a:t>
            </a:r>
          </a:p>
        </p:txBody>
      </p:sp>
      <p:pic>
        <p:nvPicPr>
          <p:cNvPr id="6" name="Content Placeholder 5"/>
          <p:cNvPicPr>
            <a:picLocks noGrp="1" noChangeAspect="1"/>
          </p:cNvPicPr>
          <p:nvPr>
            <p:ph idx="1"/>
          </p:nvPr>
        </p:nvPicPr>
        <p:blipFill>
          <a:blip r:embed="rId2"/>
          <a:stretch>
            <a:fillRect/>
          </a:stretch>
        </p:blipFill>
        <p:spPr>
          <a:xfrm>
            <a:off x="1404139" y="980303"/>
            <a:ext cx="6589444" cy="4034131"/>
          </a:xfrm>
          <a:prstGeom prst="rect">
            <a:avLst/>
          </a:prstGeom>
        </p:spPr>
      </p:pic>
      <p:sp>
        <p:nvSpPr>
          <p:cNvPr id="7" name="TextBox 6"/>
          <p:cNvSpPr txBox="1"/>
          <p:nvPr/>
        </p:nvSpPr>
        <p:spPr>
          <a:xfrm>
            <a:off x="774357" y="5206314"/>
            <a:ext cx="7941275" cy="954107"/>
          </a:xfrm>
          <a:prstGeom prst="rect">
            <a:avLst/>
          </a:prstGeom>
          <a:noFill/>
        </p:spPr>
        <p:txBody>
          <a:bodyPr wrap="square" rtlCol="0">
            <a:spAutoFit/>
          </a:bodyPr>
          <a:lstStyle/>
          <a:p>
            <a:r>
              <a:rPr lang="en-GB" sz="1400" dirty="0"/>
              <a:t>Highland and glacial rivers which have typically a high proportion of water bodies meeting good status are also those with the least number of water bodies with more than one significant pressure. In </a:t>
            </a:r>
            <a:r>
              <a:rPr lang="en-GB" sz="1400" dirty="0" smtClean="0"/>
              <a:t>contrast</a:t>
            </a:r>
            <a:r>
              <a:rPr lang="en-GB" sz="1400" dirty="0"/>
              <a:t>, a large proportion of water bodies in very large rivers does not meet good ecological status and are under multiple pressures. </a:t>
            </a:r>
          </a:p>
        </p:txBody>
      </p:sp>
    </p:spTree>
    <p:extLst>
      <p:ext uri="{BB962C8B-B14F-4D97-AF65-F5344CB8AC3E}">
        <p14:creationId xmlns:p14="http://schemas.microsoft.com/office/powerpoint/2010/main" val="3936602303"/>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1676"/>
            <a:ext cx="7772400" cy="798095"/>
          </a:xfrm>
        </p:spPr>
        <p:txBody>
          <a:bodyPr/>
          <a:lstStyle/>
          <a:p>
            <a:r>
              <a:rPr lang="da-DK" sz="2400" dirty="0"/>
              <a:t>2</a:t>
            </a:r>
            <a:r>
              <a:rPr lang="en-US" sz="2400" dirty="0"/>
              <a:t>.3 Status by quality elements</a:t>
            </a:r>
            <a:r>
              <a:rPr lang="en-US" sz="2000" dirty="0"/>
              <a:t/>
            </a:r>
            <a:br>
              <a:rPr lang="en-US" sz="2000" dirty="0"/>
            </a:br>
            <a:r>
              <a:rPr lang="en-US" sz="1600" dirty="0"/>
              <a:t>River water bodies – ecological status by quality elements</a:t>
            </a:r>
            <a:br>
              <a:rPr lang="en-US" sz="1600" dirty="0"/>
            </a:br>
            <a:r>
              <a:rPr lang="en-US" sz="1600" dirty="0"/>
              <a:t>Percentages high/good (H/G) of known QE status</a:t>
            </a:r>
            <a:endParaRPr lang="en-US" sz="2000" dirty="0"/>
          </a:p>
        </p:txBody>
      </p:sp>
      <p:pic>
        <p:nvPicPr>
          <p:cNvPr id="3" name="Picture 2"/>
          <p:cNvPicPr>
            <a:picLocks noChangeAspect="1"/>
          </p:cNvPicPr>
          <p:nvPr/>
        </p:nvPicPr>
        <p:blipFill>
          <a:blip r:embed="rId2"/>
          <a:stretch>
            <a:fillRect/>
          </a:stretch>
        </p:blipFill>
        <p:spPr>
          <a:xfrm>
            <a:off x="-12589" y="1026695"/>
            <a:ext cx="4584589" cy="2755631"/>
          </a:xfrm>
          <a:prstGeom prst="rect">
            <a:avLst/>
          </a:prstGeom>
        </p:spPr>
      </p:pic>
      <p:pic>
        <p:nvPicPr>
          <p:cNvPr id="4" name="Picture 3"/>
          <p:cNvPicPr>
            <a:picLocks noChangeAspect="1"/>
          </p:cNvPicPr>
          <p:nvPr/>
        </p:nvPicPr>
        <p:blipFill>
          <a:blip r:embed="rId3"/>
          <a:stretch>
            <a:fillRect/>
          </a:stretch>
        </p:blipFill>
        <p:spPr>
          <a:xfrm>
            <a:off x="4541642" y="1026694"/>
            <a:ext cx="4584589" cy="2755631"/>
          </a:xfrm>
          <a:prstGeom prst="rect">
            <a:avLst/>
          </a:prstGeom>
        </p:spPr>
      </p:pic>
      <p:pic>
        <p:nvPicPr>
          <p:cNvPr id="5" name="Picture 4"/>
          <p:cNvPicPr>
            <a:picLocks noChangeAspect="1"/>
          </p:cNvPicPr>
          <p:nvPr/>
        </p:nvPicPr>
        <p:blipFill>
          <a:blip r:embed="rId4"/>
          <a:stretch>
            <a:fillRect/>
          </a:stretch>
        </p:blipFill>
        <p:spPr>
          <a:xfrm>
            <a:off x="0" y="3936171"/>
            <a:ext cx="4584589" cy="1841152"/>
          </a:xfrm>
          <a:prstGeom prst="rect">
            <a:avLst/>
          </a:prstGeom>
        </p:spPr>
      </p:pic>
      <p:pic>
        <p:nvPicPr>
          <p:cNvPr id="6" name="Picture 5"/>
          <p:cNvPicPr>
            <a:picLocks noChangeAspect="1"/>
          </p:cNvPicPr>
          <p:nvPr/>
        </p:nvPicPr>
        <p:blipFill>
          <a:blip r:embed="rId5"/>
          <a:stretch>
            <a:fillRect/>
          </a:stretch>
        </p:blipFill>
        <p:spPr>
          <a:xfrm>
            <a:off x="4541641" y="3936170"/>
            <a:ext cx="4584589" cy="1804572"/>
          </a:xfrm>
          <a:prstGeom prst="rect">
            <a:avLst/>
          </a:prstGeom>
        </p:spPr>
      </p:pic>
      <p:sp>
        <p:nvSpPr>
          <p:cNvPr id="7" name="TextBox 6"/>
          <p:cNvSpPr txBox="1"/>
          <p:nvPr/>
        </p:nvSpPr>
        <p:spPr>
          <a:xfrm>
            <a:off x="156754" y="6488668"/>
            <a:ext cx="5669280" cy="369332"/>
          </a:xfrm>
          <a:prstGeom prst="rect">
            <a:avLst/>
          </a:prstGeom>
          <a:noFill/>
        </p:spPr>
        <p:txBody>
          <a:bodyPr wrap="square" rtlCol="0">
            <a:spAutoFit/>
          </a:bodyPr>
          <a:lstStyle/>
          <a:p>
            <a:r>
              <a:rPr lang="da-DK" i="1" dirty="0">
                <a:solidFill>
                  <a:srgbClr val="00B0F0"/>
                </a:solidFill>
                <a:effectLst>
                  <a:outerShdw blurRad="38100" dist="38100" dir="2700000" algn="tl">
                    <a:srgbClr val="000000">
                      <a:alpha val="43137"/>
                    </a:srgbClr>
                  </a:outerShdw>
                </a:effectLst>
              </a:rPr>
              <a:t>Preliminary </a:t>
            </a:r>
            <a:r>
              <a:rPr lang="da-DK" i="1" dirty="0" err="1">
                <a:solidFill>
                  <a:srgbClr val="00B0F0"/>
                </a:solidFill>
                <a:effectLst>
                  <a:outerShdw blurRad="38100" dist="38100" dir="2700000" algn="tl">
                    <a:srgbClr val="000000">
                      <a:alpha val="43137"/>
                    </a:srgbClr>
                  </a:outerShdw>
                </a:effectLst>
              </a:rPr>
              <a:t>results</a:t>
            </a:r>
            <a:r>
              <a:rPr lang="da-DK" i="1" dirty="0">
                <a:solidFill>
                  <a:srgbClr val="00B0F0"/>
                </a:solidFill>
                <a:effectLst>
                  <a:outerShdw blurRad="38100" dist="38100" dir="2700000" algn="tl">
                    <a:srgbClr val="000000">
                      <a:alpha val="43137"/>
                    </a:srgbClr>
                  </a:outerShdw>
                </a:effectLst>
              </a:rPr>
              <a:t> – 20 MS – May 2017</a:t>
            </a:r>
            <a:endParaRPr lang="en-GB" i="1" dirty="0">
              <a:solidFill>
                <a:srgbClr val="00B0F0"/>
              </a:solidFill>
              <a:effectLst>
                <a:outerShdw blurRad="38100" dist="38100" dir="2700000" algn="tl">
                  <a:srgbClr val="000000">
                    <a:alpha val="43137"/>
                  </a:srgbClr>
                </a:outerShdw>
              </a:effectLst>
            </a:endParaRPr>
          </a:p>
        </p:txBody>
      </p:sp>
      <p:sp>
        <p:nvSpPr>
          <p:cNvPr id="8" name="TextBox 7">
            <a:extLst>
              <a:ext uri="{FF2B5EF4-FFF2-40B4-BE49-F238E27FC236}">
                <a16:creationId xmlns:a16="http://schemas.microsoft.com/office/drawing/2014/main" xmlns="" id="{D5095C4C-4D07-43CE-BCDB-34E4DACFD5B3}"/>
              </a:ext>
            </a:extLst>
          </p:cNvPr>
          <p:cNvSpPr txBox="1"/>
          <p:nvPr/>
        </p:nvSpPr>
        <p:spPr>
          <a:xfrm>
            <a:off x="3545305" y="1556084"/>
            <a:ext cx="1039284" cy="923330"/>
          </a:xfrm>
          <a:prstGeom prst="rect">
            <a:avLst/>
          </a:prstGeom>
          <a:noFill/>
        </p:spPr>
        <p:txBody>
          <a:bodyPr wrap="square" rtlCol="0">
            <a:spAutoFit/>
          </a:bodyPr>
          <a:lstStyle/>
          <a:p>
            <a:pPr algn="ctr"/>
            <a:r>
              <a:rPr lang="da-DK" dirty="0">
                <a:solidFill>
                  <a:srgbClr val="0070C0"/>
                </a:solidFill>
              </a:rPr>
              <a:t>68 % H/G status</a:t>
            </a:r>
            <a:endParaRPr lang="en-US" dirty="0">
              <a:solidFill>
                <a:srgbClr val="0070C0"/>
              </a:solidFill>
            </a:endParaRPr>
          </a:p>
        </p:txBody>
      </p:sp>
      <p:sp>
        <p:nvSpPr>
          <p:cNvPr id="9" name="TextBox 8">
            <a:extLst>
              <a:ext uri="{FF2B5EF4-FFF2-40B4-BE49-F238E27FC236}">
                <a16:creationId xmlns:a16="http://schemas.microsoft.com/office/drawing/2014/main" xmlns="" id="{4F10D808-5E38-4147-9389-21654DF31477}"/>
              </a:ext>
            </a:extLst>
          </p:cNvPr>
          <p:cNvSpPr txBox="1"/>
          <p:nvPr/>
        </p:nvSpPr>
        <p:spPr>
          <a:xfrm>
            <a:off x="8142483" y="1481179"/>
            <a:ext cx="1039284" cy="923330"/>
          </a:xfrm>
          <a:prstGeom prst="rect">
            <a:avLst/>
          </a:prstGeom>
          <a:noFill/>
        </p:spPr>
        <p:txBody>
          <a:bodyPr wrap="square" rtlCol="0">
            <a:spAutoFit/>
          </a:bodyPr>
          <a:lstStyle/>
          <a:p>
            <a:pPr algn="ctr"/>
            <a:r>
              <a:rPr lang="da-DK" dirty="0">
                <a:solidFill>
                  <a:srgbClr val="0070C0"/>
                </a:solidFill>
              </a:rPr>
              <a:t>83 % H/G status</a:t>
            </a:r>
            <a:endParaRPr lang="en-US" dirty="0">
              <a:solidFill>
                <a:srgbClr val="0070C0"/>
              </a:solidFill>
            </a:endParaRPr>
          </a:p>
        </p:txBody>
      </p:sp>
      <p:sp>
        <p:nvSpPr>
          <p:cNvPr id="10" name="TextBox 9">
            <a:extLst>
              <a:ext uri="{FF2B5EF4-FFF2-40B4-BE49-F238E27FC236}">
                <a16:creationId xmlns:a16="http://schemas.microsoft.com/office/drawing/2014/main" xmlns="" id="{79B75934-CA17-4EEE-AAFC-E1E93A2F62BF}"/>
              </a:ext>
            </a:extLst>
          </p:cNvPr>
          <p:cNvSpPr txBox="1"/>
          <p:nvPr/>
        </p:nvSpPr>
        <p:spPr>
          <a:xfrm>
            <a:off x="3697705" y="4118755"/>
            <a:ext cx="1039284" cy="923330"/>
          </a:xfrm>
          <a:prstGeom prst="rect">
            <a:avLst/>
          </a:prstGeom>
          <a:noFill/>
        </p:spPr>
        <p:txBody>
          <a:bodyPr wrap="square" rtlCol="0">
            <a:spAutoFit/>
          </a:bodyPr>
          <a:lstStyle/>
          <a:p>
            <a:pPr algn="ctr"/>
            <a:r>
              <a:rPr lang="da-DK" dirty="0">
                <a:solidFill>
                  <a:srgbClr val="0070C0"/>
                </a:solidFill>
              </a:rPr>
              <a:t>75 % H/G status</a:t>
            </a:r>
            <a:endParaRPr lang="en-US" dirty="0">
              <a:solidFill>
                <a:srgbClr val="0070C0"/>
              </a:solidFill>
            </a:endParaRPr>
          </a:p>
        </p:txBody>
      </p:sp>
    </p:spTree>
    <p:extLst>
      <p:ext uri="{BB962C8B-B14F-4D97-AF65-F5344CB8AC3E}">
        <p14:creationId xmlns:p14="http://schemas.microsoft.com/office/powerpoint/2010/main" val="2026948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70" y="261551"/>
            <a:ext cx="8253908" cy="586946"/>
          </a:xfrm>
        </p:spPr>
        <p:txBody>
          <a:bodyPr/>
          <a:lstStyle/>
          <a:p>
            <a:r>
              <a:rPr lang="da-DK" sz="2000" dirty="0" err="1" smtClean="0"/>
              <a:t>Quality</a:t>
            </a:r>
            <a:r>
              <a:rPr lang="da-DK" sz="2000" dirty="0" smtClean="0"/>
              <a:t> element status </a:t>
            </a:r>
            <a:r>
              <a:rPr lang="da-DK" sz="2000" dirty="0" err="1" smtClean="0"/>
              <a:t>compared</a:t>
            </a:r>
            <a:r>
              <a:rPr lang="da-DK" sz="2000" dirty="0" smtClean="0"/>
              <a:t> to overall </a:t>
            </a:r>
            <a:r>
              <a:rPr lang="da-DK" sz="2000" dirty="0" err="1" smtClean="0"/>
              <a:t>ecological</a:t>
            </a:r>
            <a:r>
              <a:rPr lang="da-DK" sz="2000" dirty="0" smtClean="0"/>
              <a:t> status</a:t>
            </a:r>
            <a:endParaRPr lang="en-GB" sz="2000" dirty="0"/>
          </a:p>
        </p:txBody>
      </p:sp>
      <p:pic>
        <p:nvPicPr>
          <p:cNvPr id="3" name="Picture 2"/>
          <p:cNvPicPr>
            <a:picLocks noChangeAspect="1"/>
          </p:cNvPicPr>
          <p:nvPr/>
        </p:nvPicPr>
        <p:blipFill>
          <a:blip r:embed="rId2"/>
          <a:stretch>
            <a:fillRect/>
          </a:stretch>
        </p:blipFill>
        <p:spPr>
          <a:xfrm>
            <a:off x="204292" y="1696996"/>
            <a:ext cx="8808126" cy="3492842"/>
          </a:xfrm>
          <a:prstGeom prst="rect">
            <a:avLst/>
          </a:prstGeom>
        </p:spPr>
      </p:pic>
      <p:sp>
        <p:nvSpPr>
          <p:cNvPr id="4" name="TextBox 3"/>
          <p:cNvSpPr txBox="1"/>
          <p:nvPr/>
        </p:nvSpPr>
        <p:spPr>
          <a:xfrm>
            <a:off x="204292" y="6389814"/>
            <a:ext cx="5669280" cy="369332"/>
          </a:xfrm>
          <a:prstGeom prst="rect">
            <a:avLst/>
          </a:prstGeom>
          <a:noFill/>
        </p:spPr>
        <p:txBody>
          <a:bodyPr wrap="square" rtlCol="0">
            <a:spAutoFit/>
          </a:bodyPr>
          <a:lstStyle/>
          <a:p>
            <a:r>
              <a:rPr lang="da-DK" i="1" dirty="0">
                <a:solidFill>
                  <a:srgbClr val="00B0F0"/>
                </a:solidFill>
                <a:effectLst>
                  <a:outerShdw blurRad="38100" dist="38100" dir="2700000" algn="tl">
                    <a:srgbClr val="000000">
                      <a:alpha val="43137"/>
                    </a:srgbClr>
                  </a:outerShdw>
                </a:effectLst>
              </a:rPr>
              <a:t>Preliminary </a:t>
            </a:r>
            <a:r>
              <a:rPr lang="da-DK" i="1" dirty="0" err="1">
                <a:solidFill>
                  <a:srgbClr val="00B0F0"/>
                </a:solidFill>
                <a:effectLst>
                  <a:outerShdw blurRad="38100" dist="38100" dir="2700000" algn="tl">
                    <a:srgbClr val="000000">
                      <a:alpha val="43137"/>
                    </a:srgbClr>
                  </a:outerShdw>
                </a:effectLst>
              </a:rPr>
              <a:t>results</a:t>
            </a:r>
            <a:r>
              <a:rPr lang="da-DK" i="1" dirty="0">
                <a:solidFill>
                  <a:srgbClr val="00B0F0"/>
                </a:solidFill>
                <a:effectLst>
                  <a:outerShdw blurRad="38100" dist="38100" dir="2700000" algn="tl">
                    <a:srgbClr val="000000">
                      <a:alpha val="43137"/>
                    </a:srgbClr>
                  </a:outerShdw>
                </a:effectLst>
              </a:rPr>
              <a:t> – 20 MS – </a:t>
            </a:r>
            <a:r>
              <a:rPr lang="da-DK" i="1" dirty="0" smtClean="0">
                <a:solidFill>
                  <a:srgbClr val="00B0F0"/>
                </a:solidFill>
                <a:effectLst>
                  <a:outerShdw blurRad="38100" dist="38100" dir="2700000" algn="tl">
                    <a:srgbClr val="000000">
                      <a:alpha val="43137"/>
                    </a:srgbClr>
                  </a:outerShdw>
                </a:effectLst>
              </a:rPr>
              <a:t>June </a:t>
            </a:r>
            <a:r>
              <a:rPr lang="da-DK" i="1" dirty="0">
                <a:solidFill>
                  <a:srgbClr val="00B0F0"/>
                </a:solidFill>
                <a:effectLst>
                  <a:outerShdw blurRad="38100" dist="38100" dir="2700000" algn="tl">
                    <a:srgbClr val="000000">
                      <a:alpha val="43137"/>
                    </a:srgbClr>
                  </a:outerShdw>
                </a:effectLst>
              </a:rPr>
              <a:t>2017</a:t>
            </a:r>
            <a:endParaRPr lang="en-GB" i="1" dirty="0">
              <a:solidFill>
                <a:srgbClr val="00B0F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449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1137"/>
            <a:ext cx="7886700" cy="738744"/>
          </a:xfrm>
        </p:spPr>
        <p:txBody>
          <a:bodyPr/>
          <a:lstStyle/>
          <a:p>
            <a:r>
              <a:rPr lang="en-GB" sz="2000" dirty="0" smtClean="0">
                <a:solidFill>
                  <a:prstClr val="black"/>
                </a:solidFill>
              </a:rPr>
              <a:t>Comparison of Member States ecological status by different BQEs – river water bodies</a:t>
            </a:r>
            <a:endParaRPr lang="en-GB" dirty="0"/>
          </a:p>
        </p:txBody>
      </p:sp>
      <p:sp>
        <p:nvSpPr>
          <p:cNvPr id="7" name="TextBox 6"/>
          <p:cNvSpPr txBox="1"/>
          <p:nvPr/>
        </p:nvSpPr>
        <p:spPr>
          <a:xfrm>
            <a:off x="168577" y="1433384"/>
            <a:ext cx="2858712" cy="276999"/>
          </a:xfrm>
          <a:prstGeom prst="rect">
            <a:avLst/>
          </a:prstGeom>
          <a:noFill/>
        </p:spPr>
        <p:txBody>
          <a:bodyPr wrap="square" rtlCol="0">
            <a:spAutoFit/>
          </a:bodyPr>
          <a:lstStyle/>
          <a:p>
            <a:r>
              <a:rPr lang="en-GB" sz="1200" dirty="0"/>
              <a:t>Benthic invertebrates</a:t>
            </a:r>
          </a:p>
        </p:txBody>
      </p:sp>
      <p:sp>
        <p:nvSpPr>
          <p:cNvPr id="8" name="TextBox 7"/>
          <p:cNvSpPr txBox="1"/>
          <p:nvPr/>
        </p:nvSpPr>
        <p:spPr>
          <a:xfrm>
            <a:off x="3142643" y="1433384"/>
            <a:ext cx="3200491" cy="276999"/>
          </a:xfrm>
          <a:prstGeom prst="rect">
            <a:avLst/>
          </a:prstGeom>
          <a:noFill/>
        </p:spPr>
        <p:txBody>
          <a:bodyPr wrap="square" rtlCol="0">
            <a:spAutoFit/>
          </a:bodyPr>
          <a:lstStyle/>
          <a:p>
            <a:r>
              <a:rPr lang="da-DK" sz="1200" dirty="0" err="1"/>
              <a:t>Phytobenthos</a:t>
            </a:r>
            <a:endParaRPr lang="en-GB" sz="1200" dirty="0"/>
          </a:p>
        </p:txBody>
      </p:sp>
      <p:sp>
        <p:nvSpPr>
          <p:cNvPr id="9" name="TextBox 8"/>
          <p:cNvSpPr txBox="1"/>
          <p:nvPr/>
        </p:nvSpPr>
        <p:spPr>
          <a:xfrm>
            <a:off x="156754" y="6488668"/>
            <a:ext cx="5669280" cy="369332"/>
          </a:xfrm>
          <a:prstGeom prst="rect">
            <a:avLst/>
          </a:prstGeom>
          <a:noFill/>
        </p:spPr>
        <p:txBody>
          <a:bodyPr wrap="square" rtlCol="0">
            <a:spAutoFit/>
          </a:bodyPr>
          <a:lstStyle/>
          <a:p>
            <a:r>
              <a:rPr lang="da-DK" i="1" dirty="0">
                <a:solidFill>
                  <a:srgbClr val="00B0F0"/>
                </a:solidFill>
                <a:effectLst>
                  <a:outerShdw blurRad="38100" dist="38100" dir="2700000" algn="tl">
                    <a:srgbClr val="000000">
                      <a:alpha val="43137"/>
                    </a:srgbClr>
                  </a:outerShdw>
                </a:effectLst>
              </a:rPr>
              <a:t>Preliminary </a:t>
            </a:r>
            <a:r>
              <a:rPr lang="da-DK" i="1" dirty="0" err="1">
                <a:solidFill>
                  <a:srgbClr val="00B0F0"/>
                </a:solidFill>
                <a:effectLst>
                  <a:outerShdw blurRad="38100" dist="38100" dir="2700000" algn="tl">
                    <a:srgbClr val="000000">
                      <a:alpha val="43137"/>
                    </a:srgbClr>
                  </a:outerShdw>
                </a:effectLst>
              </a:rPr>
              <a:t>results</a:t>
            </a:r>
            <a:r>
              <a:rPr lang="da-DK" i="1" dirty="0">
                <a:solidFill>
                  <a:srgbClr val="00B0F0"/>
                </a:solidFill>
                <a:effectLst>
                  <a:outerShdw blurRad="38100" dist="38100" dir="2700000" algn="tl">
                    <a:srgbClr val="000000">
                      <a:alpha val="43137"/>
                    </a:srgbClr>
                  </a:outerShdw>
                </a:effectLst>
              </a:rPr>
              <a:t> – 20 MS – May 2017</a:t>
            </a:r>
            <a:endParaRPr lang="en-GB" i="1" dirty="0">
              <a:solidFill>
                <a:srgbClr val="00B0F0"/>
              </a:solidFill>
              <a:effectLst>
                <a:outerShdw blurRad="38100" dist="38100" dir="2700000" algn="tl">
                  <a:srgbClr val="000000">
                    <a:alpha val="43137"/>
                  </a:srgbClr>
                </a:outerShdw>
              </a:effectLst>
            </a:endParaRPr>
          </a:p>
        </p:txBody>
      </p:sp>
      <p:sp>
        <p:nvSpPr>
          <p:cNvPr id="12" name="TextBox 11"/>
          <p:cNvSpPr txBox="1"/>
          <p:nvPr/>
        </p:nvSpPr>
        <p:spPr>
          <a:xfrm>
            <a:off x="6174168" y="1433383"/>
            <a:ext cx="2858712" cy="276999"/>
          </a:xfrm>
          <a:prstGeom prst="rect">
            <a:avLst/>
          </a:prstGeom>
          <a:noFill/>
        </p:spPr>
        <p:txBody>
          <a:bodyPr wrap="square" rtlCol="0">
            <a:spAutoFit/>
          </a:bodyPr>
          <a:lstStyle/>
          <a:p>
            <a:r>
              <a:rPr lang="da-DK" sz="1200" dirty="0"/>
              <a:t>Fish</a:t>
            </a:r>
            <a:endParaRPr lang="en-GB" sz="1200" dirty="0"/>
          </a:p>
        </p:txBody>
      </p:sp>
      <p:sp>
        <p:nvSpPr>
          <p:cNvPr id="13" name="TextBox 12"/>
          <p:cNvSpPr txBox="1"/>
          <p:nvPr/>
        </p:nvSpPr>
        <p:spPr>
          <a:xfrm>
            <a:off x="2496066" y="902738"/>
            <a:ext cx="5107458" cy="307777"/>
          </a:xfrm>
          <a:prstGeom prst="rect">
            <a:avLst/>
          </a:prstGeom>
          <a:noFill/>
        </p:spPr>
        <p:txBody>
          <a:bodyPr wrap="square" rtlCol="0">
            <a:spAutoFit/>
          </a:bodyPr>
          <a:lstStyle/>
          <a:p>
            <a:r>
              <a:rPr lang="en-GB" sz="1400" i="1" dirty="0">
                <a:solidFill>
                  <a:srgbClr val="00B0F0"/>
                </a:solidFill>
              </a:rPr>
              <a:t>All three diagrams are ranked by proportion in high/good status</a:t>
            </a:r>
          </a:p>
        </p:txBody>
      </p:sp>
      <p:pic>
        <p:nvPicPr>
          <p:cNvPr id="15" name="Content Placeholder 14"/>
          <p:cNvPicPr>
            <a:picLocks noGrp="1" noChangeAspect="1"/>
          </p:cNvPicPr>
          <p:nvPr>
            <p:ph sz="half" idx="2"/>
          </p:nvPr>
        </p:nvPicPr>
        <p:blipFill>
          <a:blip r:embed="rId2"/>
          <a:stretch>
            <a:fillRect/>
          </a:stretch>
        </p:blipFill>
        <p:spPr>
          <a:xfrm>
            <a:off x="6174168" y="1799657"/>
            <a:ext cx="2858712" cy="3600000"/>
          </a:xfrm>
          <a:prstGeom prst="rect">
            <a:avLst/>
          </a:prstGeom>
        </p:spPr>
      </p:pic>
      <p:pic>
        <p:nvPicPr>
          <p:cNvPr id="11" name="Content Placeholder 10"/>
          <p:cNvPicPr>
            <a:picLocks noGrp="1" noChangeAspect="1"/>
          </p:cNvPicPr>
          <p:nvPr>
            <p:ph sz="half" idx="1"/>
          </p:nvPr>
        </p:nvPicPr>
        <p:blipFill>
          <a:blip r:embed="rId3"/>
          <a:stretch>
            <a:fillRect/>
          </a:stretch>
        </p:blipFill>
        <p:spPr>
          <a:xfrm>
            <a:off x="3199794" y="1799657"/>
            <a:ext cx="2858712" cy="3600000"/>
          </a:xfrm>
          <a:prstGeom prst="rect">
            <a:avLst/>
          </a:prstGeom>
        </p:spPr>
      </p:pic>
      <p:pic>
        <p:nvPicPr>
          <p:cNvPr id="14" name="Content Placeholder 5"/>
          <p:cNvPicPr>
            <a:picLocks noChangeAspect="1"/>
          </p:cNvPicPr>
          <p:nvPr/>
        </p:nvPicPr>
        <p:blipFill>
          <a:blip r:embed="rId4"/>
          <a:stretch>
            <a:fillRect/>
          </a:stretch>
        </p:blipFill>
        <p:spPr>
          <a:xfrm>
            <a:off x="132682" y="1792673"/>
            <a:ext cx="2858712" cy="3600000"/>
          </a:xfrm>
          <a:prstGeom prst="rect">
            <a:avLst/>
          </a:prstGeom>
        </p:spPr>
      </p:pic>
    </p:spTree>
    <p:extLst>
      <p:ext uri="{BB962C8B-B14F-4D97-AF65-F5344CB8AC3E}">
        <p14:creationId xmlns:p14="http://schemas.microsoft.com/office/powerpoint/2010/main" val="302955588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0DF8307-D88B-4C76-BF74-18708D5704DF}"/>
              </a:ext>
            </a:extLst>
          </p:cNvPr>
          <p:cNvSpPr>
            <a:spLocks noGrp="1"/>
          </p:cNvSpPr>
          <p:nvPr>
            <p:ph type="title"/>
          </p:nvPr>
        </p:nvSpPr>
        <p:spPr>
          <a:xfrm>
            <a:off x="685799" y="228600"/>
            <a:ext cx="8087139" cy="1143000"/>
          </a:xfrm>
        </p:spPr>
        <p:txBody>
          <a:bodyPr/>
          <a:lstStyle/>
          <a:p>
            <a:r>
              <a:rPr lang="en-GB" sz="2400" dirty="0">
                <a:solidFill>
                  <a:srgbClr val="0070C0"/>
                </a:solidFill>
              </a:rPr>
              <a:t>River Basin Specific Pollutants (RBSPs) </a:t>
            </a:r>
            <a:r>
              <a:rPr lang="en-GB" dirty="0">
                <a:solidFill>
                  <a:srgbClr val="0070C0"/>
                </a:solidFill>
              </a:rPr>
              <a:t>– preliminary results</a:t>
            </a:r>
            <a:endParaRPr lang="en-US" sz="2400" dirty="0"/>
          </a:p>
        </p:txBody>
      </p:sp>
      <p:sp>
        <p:nvSpPr>
          <p:cNvPr id="6" name="Content Placeholder 5">
            <a:extLst>
              <a:ext uri="{FF2B5EF4-FFF2-40B4-BE49-F238E27FC236}">
                <a16:creationId xmlns:a16="http://schemas.microsoft.com/office/drawing/2014/main" xmlns="" id="{0BB0BF42-B5A9-43BC-94BB-BD0BDF54212C}"/>
              </a:ext>
            </a:extLst>
          </p:cNvPr>
          <p:cNvSpPr>
            <a:spLocks noGrp="1"/>
          </p:cNvSpPr>
          <p:nvPr>
            <p:ph idx="1"/>
          </p:nvPr>
        </p:nvSpPr>
        <p:spPr>
          <a:xfrm>
            <a:off x="579475" y="1570383"/>
            <a:ext cx="5022574" cy="4114800"/>
          </a:xfrm>
        </p:spPr>
        <p:txBody>
          <a:bodyPr/>
          <a:lstStyle/>
          <a:p>
            <a:r>
              <a:rPr lang="en-US" sz="2000" dirty="0"/>
              <a:t>At EU level, 6% water bodies not achieving good status owing to RBSPs.</a:t>
            </a:r>
          </a:p>
          <a:p>
            <a:r>
              <a:rPr lang="en-US" sz="2000" dirty="0"/>
              <a:t>Where there was failure, most (&gt;80%) owed to one or two substances.</a:t>
            </a:r>
          </a:p>
          <a:p>
            <a:r>
              <a:rPr lang="en-US" sz="2000" dirty="0"/>
              <a:t>Most widely reported failing RBSPs are metals and pesticides. </a:t>
            </a:r>
          </a:p>
          <a:p>
            <a:pPr marL="0" indent="0">
              <a:buNone/>
            </a:pPr>
            <a:endParaRPr lang="en-US" sz="2000" dirty="0"/>
          </a:p>
        </p:txBody>
      </p:sp>
      <p:pic>
        <p:nvPicPr>
          <p:cNvPr id="9" name="Picture 8">
            <a:extLst>
              <a:ext uri="{FF2B5EF4-FFF2-40B4-BE49-F238E27FC236}">
                <a16:creationId xmlns:a16="http://schemas.microsoft.com/office/drawing/2014/main" xmlns="" id="{5D37FBCA-DBAA-4651-BEA3-DEA755CCD6CA}"/>
              </a:ext>
            </a:extLst>
          </p:cNvPr>
          <p:cNvPicPr>
            <a:picLocks noChangeAspect="1"/>
          </p:cNvPicPr>
          <p:nvPr/>
        </p:nvPicPr>
        <p:blipFill>
          <a:blip r:embed="rId2"/>
          <a:stretch>
            <a:fillRect/>
          </a:stretch>
        </p:blipFill>
        <p:spPr>
          <a:xfrm>
            <a:off x="5602049" y="1570383"/>
            <a:ext cx="3541951" cy="1920786"/>
          </a:xfrm>
          <a:prstGeom prst="rect">
            <a:avLst/>
          </a:prstGeom>
        </p:spPr>
      </p:pic>
      <p:pic>
        <p:nvPicPr>
          <p:cNvPr id="10" name="Picture 9">
            <a:extLst>
              <a:ext uri="{FF2B5EF4-FFF2-40B4-BE49-F238E27FC236}">
                <a16:creationId xmlns:a16="http://schemas.microsoft.com/office/drawing/2014/main" xmlns="" id="{AC30C7A8-9890-41F7-BDCB-8FC1CD602BA4}"/>
              </a:ext>
            </a:extLst>
          </p:cNvPr>
          <p:cNvPicPr>
            <a:picLocks noChangeAspect="1"/>
          </p:cNvPicPr>
          <p:nvPr/>
        </p:nvPicPr>
        <p:blipFill>
          <a:blip r:embed="rId3"/>
          <a:stretch>
            <a:fillRect/>
          </a:stretch>
        </p:blipFill>
        <p:spPr>
          <a:xfrm>
            <a:off x="5756805" y="3729709"/>
            <a:ext cx="3016133" cy="2288650"/>
          </a:xfrm>
          <a:prstGeom prst="rect">
            <a:avLst/>
          </a:prstGeom>
        </p:spPr>
      </p:pic>
    </p:spTree>
    <p:extLst>
      <p:ext uri="{BB962C8B-B14F-4D97-AF65-F5344CB8AC3E}">
        <p14:creationId xmlns:p14="http://schemas.microsoft.com/office/powerpoint/2010/main" val="290602552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z="2400" dirty="0"/>
              <a:t>2</a:t>
            </a:r>
            <a:r>
              <a:rPr lang="en-US" sz="2400" dirty="0"/>
              <a:t>.4 Pressures causing not achieving good ecological status</a:t>
            </a:r>
            <a:r>
              <a:rPr lang="en-GB" dirty="0"/>
              <a:t/>
            </a:r>
            <a:br>
              <a:rPr lang="en-GB" dirty="0"/>
            </a:br>
            <a:r>
              <a:rPr lang="en-GB" dirty="0"/>
              <a:t>Pressures – relevant for ecological status - proportion of surface WBs affected by pressure </a:t>
            </a:r>
          </a:p>
        </p:txBody>
      </p:sp>
      <p:sp>
        <p:nvSpPr>
          <p:cNvPr id="9" name="Rectangle 8"/>
          <p:cNvSpPr/>
          <p:nvPr/>
        </p:nvSpPr>
        <p:spPr>
          <a:xfrm>
            <a:off x="243015" y="6246556"/>
            <a:ext cx="5498757" cy="369332"/>
          </a:xfrm>
          <a:prstGeom prst="rect">
            <a:avLst/>
          </a:prstGeom>
        </p:spPr>
        <p:txBody>
          <a:bodyPr wrap="square">
            <a:spAutoFit/>
          </a:bodyPr>
          <a:lstStyle/>
          <a:p>
            <a:r>
              <a:rPr lang="da-DK" i="1" dirty="0">
                <a:solidFill>
                  <a:srgbClr val="0070C0"/>
                </a:solidFill>
                <a:effectLst>
                  <a:outerShdw blurRad="38100" dist="38100" dir="2700000" algn="tl">
                    <a:srgbClr val="000000">
                      <a:alpha val="43137"/>
                    </a:srgbClr>
                  </a:outerShdw>
                </a:effectLst>
              </a:rPr>
              <a:t>Preliminary </a:t>
            </a:r>
            <a:r>
              <a:rPr lang="da-DK" i="1" dirty="0" err="1">
                <a:solidFill>
                  <a:srgbClr val="0070C0"/>
                </a:solidFill>
                <a:effectLst>
                  <a:outerShdw blurRad="38100" dist="38100" dir="2700000" algn="tl">
                    <a:srgbClr val="000000">
                      <a:alpha val="43137"/>
                    </a:srgbClr>
                  </a:outerShdw>
                </a:effectLst>
              </a:rPr>
              <a:t>results</a:t>
            </a:r>
            <a:r>
              <a:rPr lang="da-DK" i="1" dirty="0">
                <a:solidFill>
                  <a:srgbClr val="0070C0"/>
                </a:solidFill>
                <a:effectLst>
                  <a:outerShdw blurRad="38100" dist="38100" dir="2700000" algn="tl">
                    <a:srgbClr val="000000">
                      <a:alpha val="43137"/>
                    </a:srgbClr>
                  </a:outerShdw>
                </a:effectLst>
              </a:rPr>
              <a:t> – 20 MS – May2017</a:t>
            </a:r>
            <a:endParaRPr lang="en-GB" i="1" dirty="0">
              <a:solidFill>
                <a:srgbClr val="0070C0"/>
              </a:solidFill>
              <a:effectLst>
                <a:outerShdw blurRad="38100" dist="38100" dir="2700000" algn="tl">
                  <a:srgbClr val="000000">
                    <a:alpha val="43137"/>
                  </a:srgbClr>
                </a:outerShdw>
              </a:effectLst>
            </a:endParaRPr>
          </a:p>
        </p:txBody>
      </p:sp>
      <p:pic>
        <p:nvPicPr>
          <p:cNvPr id="7" name="Content Placeholder 6">
            <a:extLst>
              <a:ext uri="{FF2B5EF4-FFF2-40B4-BE49-F238E27FC236}">
                <a16:creationId xmlns:a16="http://schemas.microsoft.com/office/drawing/2014/main" xmlns="" id="{8A7F3135-A568-4D8A-85CD-98E7599D70DC}"/>
              </a:ext>
            </a:extLst>
          </p:cNvPr>
          <p:cNvPicPr>
            <a:picLocks noGrp="1" noChangeAspect="1"/>
          </p:cNvPicPr>
          <p:nvPr>
            <p:ph sz="half" idx="1"/>
          </p:nvPr>
        </p:nvPicPr>
        <p:blipFill>
          <a:blip r:embed="rId3"/>
          <a:stretch>
            <a:fillRect/>
          </a:stretch>
        </p:blipFill>
        <p:spPr>
          <a:xfrm>
            <a:off x="122112" y="1438744"/>
            <a:ext cx="4449888" cy="4205499"/>
          </a:xfrm>
          <a:prstGeom prst="rect">
            <a:avLst/>
          </a:prstGeom>
        </p:spPr>
      </p:pic>
      <p:pic>
        <p:nvPicPr>
          <p:cNvPr id="4" name="Content Placeholder 3"/>
          <p:cNvPicPr>
            <a:picLocks noGrp="1" noChangeAspect="1"/>
          </p:cNvPicPr>
          <p:nvPr>
            <p:ph sz="half" idx="2"/>
          </p:nvPr>
        </p:nvPicPr>
        <p:blipFill>
          <a:blip r:embed="rId4"/>
          <a:stretch>
            <a:fillRect/>
          </a:stretch>
        </p:blipFill>
        <p:spPr>
          <a:xfrm>
            <a:off x="4680923" y="1438744"/>
            <a:ext cx="4463077" cy="4256536"/>
          </a:xfrm>
          <a:prstGeom prst="rect">
            <a:avLst/>
          </a:prstGeom>
        </p:spPr>
      </p:pic>
    </p:spTree>
    <p:extLst>
      <p:ext uri="{BB962C8B-B14F-4D97-AF65-F5344CB8AC3E}">
        <p14:creationId xmlns:p14="http://schemas.microsoft.com/office/powerpoint/2010/main" val="39593701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E62A3D0-F3AE-4BD5-8758-5E76EA763B0E}"/>
              </a:ext>
            </a:extLst>
          </p:cNvPr>
          <p:cNvSpPr>
            <a:spLocks noGrp="1"/>
          </p:cNvSpPr>
          <p:nvPr>
            <p:ph type="title"/>
          </p:nvPr>
        </p:nvSpPr>
        <p:spPr>
          <a:xfrm>
            <a:off x="710104" y="164572"/>
            <a:ext cx="7772400" cy="508337"/>
          </a:xfrm>
        </p:spPr>
        <p:txBody>
          <a:bodyPr/>
          <a:lstStyle/>
          <a:p>
            <a:r>
              <a:rPr lang="en-US" sz="2400" dirty="0"/>
              <a:t>Overview of pressures causing failure to achieve good ecological status</a:t>
            </a:r>
          </a:p>
        </p:txBody>
      </p:sp>
      <p:pic>
        <p:nvPicPr>
          <p:cNvPr id="5" name="Content Placeholder 4">
            <a:extLst>
              <a:ext uri="{FF2B5EF4-FFF2-40B4-BE49-F238E27FC236}">
                <a16:creationId xmlns:a16="http://schemas.microsoft.com/office/drawing/2014/main" xmlns="" id="{5EAE491B-29C6-4FC5-BEF0-9140B869CA9C}"/>
              </a:ext>
            </a:extLst>
          </p:cNvPr>
          <p:cNvPicPr>
            <a:picLocks noGrp="1" noChangeAspect="1"/>
          </p:cNvPicPr>
          <p:nvPr>
            <p:ph sz="half" idx="1"/>
          </p:nvPr>
        </p:nvPicPr>
        <p:blipFill>
          <a:blip r:embed="rId2"/>
          <a:stretch>
            <a:fillRect/>
          </a:stretch>
        </p:blipFill>
        <p:spPr>
          <a:xfrm>
            <a:off x="425255" y="1240177"/>
            <a:ext cx="4064038" cy="3831807"/>
          </a:xfrm>
          <a:prstGeom prst="rect">
            <a:avLst/>
          </a:prstGeom>
        </p:spPr>
      </p:pic>
      <p:pic>
        <p:nvPicPr>
          <p:cNvPr id="6" name="Content Placeholder 5">
            <a:extLst>
              <a:ext uri="{FF2B5EF4-FFF2-40B4-BE49-F238E27FC236}">
                <a16:creationId xmlns:a16="http://schemas.microsoft.com/office/drawing/2014/main" xmlns="" id="{4F06B2A4-4AE8-452C-9A0B-73F8B6F3D4CF}"/>
              </a:ext>
            </a:extLst>
          </p:cNvPr>
          <p:cNvPicPr>
            <a:picLocks noGrp="1" noChangeAspect="1"/>
          </p:cNvPicPr>
          <p:nvPr>
            <p:ph sz="half" idx="2"/>
          </p:nvPr>
        </p:nvPicPr>
        <p:blipFill>
          <a:blip r:embed="rId3"/>
          <a:stretch>
            <a:fillRect/>
          </a:stretch>
        </p:blipFill>
        <p:spPr>
          <a:xfrm>
            <a:off x="4428025" y="1240177"/>
            <a:ext cx="4054479" cy="3831807"/>
          </a:xfrm>
          <a:prstGeom prst="rect">
            <a:avLst/>
          </a:prstGeom>
        </p:spPr>
      </p:pic>
      <p:sp>
        <p:nvSpPr>
          <p:cNvPr id="7" name="TextBox 6">
            <a:extLst>
              <a:ext uri="{FF2B5EF4-FFF2-40B4-BE49-F238E27FC236}">
                <a16:creationId xmlns:a16="http://schemas.microsoft.com/office/drawing/2014/main" xmlns="" id="{5B08172B-41ED-43F1-807B-B6A2B86E2915}"/>
              </a:ext>
            </a:extLst>
          </p:cNvPr>
          <p:cNvSpPr txBox="1"/>
          <p:nvPr/>
        </p:nvSpPr>
        <p:spPr>
          <a:xfrm>
            <a:off x="541825" y="835139"/>
            <a:ext cx="3803374" cy="369332"/>
          </a:xfrm>
          <a:prstGeom prst="rect">
            <a:avLst/>
          </a:prstGeom>
          <a:noFill/>
        </p:spPr>
        <p:txBody>
          <a:bodyPr wrap="square" rtlCol="0">
            <a:spAutoFit/>
          </a:bodyPr>
          <a:lstStyle/>
          <a:p>
            <a:pPr algn="ctr"/>
            <a:r>
              <a:rPr lang="da-DK" dirty="0">
                <a:solidFill>
                  <a:srgbClr val="00B0F0"/>
                </a:solidFill>
              </a:rPr>
              <a:t>Main </a:t>
            </a:r>
            <a:r>
              <a:rPr lang="da-DK" dirty="0" err="1">
                <a:solidFill>
                  <a:srgbClr val="00B0F0"/>
                </a:solidFill>
              </a:rPr>
              <a:t>significant</a:t>
            </a:r>
            <a:r>
              <a:rPr lang="da-DK" dirty="0">
                <a:solidFill>
                  <a:srgbClr val="00B0F0"/>
                </a:solidFill>
              </a:rPr>
              <a:t> </a:t>
            </a:r>
            <a:r>
              <a:rPr lang="da-DK" dirty="0" err="1">
                <a:solidFill>
                  <a:srgbClr val="00B0F0"/>
                </a:solidFill>
              </a:rPr>
              <a:t>pressures</a:t>
            </a:r>
            <a:endParaRPr lang="en-US" dirty="0">
              <a:solidFill>
                <a:srgbClr val="00B0F0"/>
              </a:solidFill>
            </a:endParaRPr>
          </a:p>
        </p:txBody>
      </p:sp>
      <p:sp>
        <p:nvSpPr>
          <p:cNvPr id="8" name="TextBox 7">
            <a:extLst>
              <a:ext uri="{FF2B5EF4-FFF2-40B4-BE49-F238E27FC236}">
                <a16:creationId xmlns:a16="http://schemas.microsoft.com/office/drawing/2014/main" xmlns="" id="{7E5F09F5-DDED-4BA5-A73D-67C20094BA22}"/>
              </a:ext>
            </a:extLst>
          </p:cNvPr>
          <p:cNvSpPr txBox="1"/>
          <p:nvPr/>
        </p:nvSpPr>
        <p:spPr>
          <a:xfrm>
            <a:off x="4596304" y="835139"/>
            <a:ext cx="3803374" cy="369332"/>
          </a:xfrm>
          <a:prstGeom prst="rect">
            <a:avLst/>
          </a:prstGeom>
          <a:noFill/>
        </p:spPr>
        <p:txBody>
          <a:bodyPr wrap="square" rtlCol="0">
            <a:spAutoFit/>
          </a:bodyPr>
          <a:lstStyle/>
          <a:p>
            <a:pPr algn="ctr"/>
            <a:r>
              <a:rPr lang="da-DK" dirty="0">
                <a:solidFill>
                  <a:srgbClr val="00B0F0"/>
                </a:solidFill>
              </a:rPr>
              <a:t>Main </a:t>
            </a:r>
            <a:r>
              <a:rPr lang="da-DK" dirty="0" err="1">
                <a:solidFill>
                  <a:srgbClr val="00B0F0"/>
                </a:solidFill>
              </a:rPr>
              <a:t>impacts</a:t>
            </a:r>
            <a:endParaRPr lang="en-US" dirty="0">
              <a:solidFill>
                <a:srgbClr val="00B0F0"/>
              </a:solidFill>
            </a:endParaRPr>
          </a:p>
        </p:txBody>
      </p:sp>
      <p:sp>
        <p:nvSpPr>
          <p:cNvPr id="3" name="TextBox 2">
            <a:extLst>
              <a:ext uri="{FF2B5EF4-FFF2-40B4-BE49-F238E27FC236}">
                <a16:creationId xmlns:a16="http://schemas.microsoft.com/office/drawing/2014/main" xmlns="" id="{3F33841A-7F28-4EAA-82F2-F33EF275596D}"/>
              </a:ext>
            </a:extLst>
          </p:cNvPr>
          <p:cNvSpPr txBox="1"/>
          <p:nvPr/>
        </p:nvSpPr>
        <p:spPr>
          <a:xfrm>
            <a:off x="425255" y="5155532"/>
            <a:ext cx="3803374" cy="830997"/>
          </a:xfrm>
          <a:prstGeom prst="rect">
            <a:avLst/>
          </a:prstGeom>
          <a:noFill/>
        </p:spPr>
        <p:txBody>
          <a:bodyPr wrap="square" rtlCol="0">
            <a:spAutoFit/>
          </a:bodyPr>
          <a:lstStyle/>
          <a:p>
            <a:r>
              <a:rPr lang="en-US" sz="1200" dirty="0">
                <a:solidFill>
                  <a:srgbClr val="00B0F0"/>
                </a:solidFill>
              </a:rPr>
              <a:t>Diffuse </a:t>
            </a:r>
            <a:r>
              <a:rPr lang="en-US" sz="1200" dirty="0" smtClean="0">
                <a:solidFill>
                  <a:srgbClr val="00B0F0"/>
                </a:solidFill>
              </a:rPr>
              <a:t>pollution, </a:t>
            </a:r>
            <a:r>
              <a:rPr lang="en-US" sz="1200" dirty="0" err="1">
                <a:solidFill>
                  <a:srgbClr val="00B0F0"/>
                </a:solidFill>
              </a:rPr>
              <a:t>hydromorphological</a:t>
            </a:r>
            <a:r>
              <a:rPr lang="en-US" sz="1200" dirty="0">
                <a:solidFill>
                  <a:srgbClr val="00B0F0"/>
                </a:solidFill>
              </a:rPr>
              <a:t> </a:t>
            </a:r>
            <a:r>
              <a:rPr lang="en-US" sz="1200" dirty="0" smtClean="0">
                <a:solidFill>
                  <a:srgbClr val="00B0F0"/>
                </a:solidFill>
              </a:rPr>
              <a:t>and </a:t>
            </a:r>
            <a:r>
              <a:rPr lang="en-US" sz="1200" dirty="0">
                <a:solidFill>
                  <a:srgbClr val="00B0F0"/>
                </a:solidFill>
              </a:rPr>
              <a:t>point pollution sources are the main significant pressures of surface water bodies in less than good ecological status.</a:t>
            </a:r>
            <a:endParaRPr lang="en-US" sz="1200" dirty="0"/>
          </a:p>
        </p:txBody>
      </p:sp>
      <p:sp>
        <p:nvSpPr>
          <p:cNvPr id="9" name="TextBox 8">
            <a:extLst>
              <a:ext uri="{FF2B5EF4-FFF2-40B4-BE49-F238E27FC236}">
                <a16:creationId xmlns:a16="http://schemas.microsoft.com/office/drawing/2014/main" xmlns="" id="{6A5CA0D6-BCBA-48DE-AD95-DC540E9E4552}"/>
              </a:ext>
            </a:extLst>
          </p:cNvPr>
          <p:cNvSpPr txBox="1"/>
          <p:nvPr/>
        </p:nvSpPr>
        <p:spPr>
          <a:xfrm>
            <a:off x="4679130" y="5063198"/>
            <a:ext cx="3803374" cy="1015663"/>
          </a:xfrm>
          <a:prstGeom prst="rect">
            <a:avLst/>
          </a:prstGeom>
          <a:noFill/>
        </p:spPr>
        <p:txBody>
          <a:bodyPr wrap="square" rtlCol="0">
            <a:spAutoFit/>
          </a:bodyPr>
          <a:lstStyle/>
          <a:p>
            <a:r>
              <a:rPr lang="en-US" sz="1200" dirty="0">
                <a:solidFill>
                  <a:srgbClr val="00B0F0"/>
                </a:solidFill>
              </a:rPr>
              <a:t>Altered habitats (morphological and hydrological change), </a:t>
            </a:r>
            <a:r>
              <a:rPr lang="en-US" sz="1200" dirty="0" smtClean="0">
                <a:solidFill>
                  <a:srgbClr val="00B0F0"/>
                </a:solidFill>
              </a:rPr>
              <a:t>chemical </a:t>
            </a:r>
            <a:r>
              <a:rPr lang="en-US" sz="1200" dirty="0">
                <a:solidFill>
                  <a:srgbClr val="00B0F0"/>
                </a:solidFill>
              </a:rPr>
              <a:t>and </a:t>
            </a:r>
            <a:r>
              <a:rPr lang="en-US" sz="1200" dirty="0" smtClean="0">
                <a:solidFill>
                  <a:srgbClr val="00B0F0"/>
                </a:solidFill>
              </a:rPr>
              <a:t>nutrient </a:t>
            </a:r>
            <a:r>
              <a:rPr lang="en-US" sz="1200" dirty="0">
                <a:solidFill>
                  <a:srgbClr val="00B0F0"/>
                </a:solidFill>
              </a:rPr>
              <a:t>pollution are the main impacts on surface water bodies in less than good ecological  status</a:t>
            </a:r>
            <a:endParaRPr lang="en-US" sz="1200" dirty="0"/>
          </a:p>
        </p:txBody>
      </p:sp>
    </p:spTree>
    <p:extLst>
      <p:ext uri="{BB962C8B-B14F-4D97-AF65-F5344CB8AC3E}">
        <p14:creationId xmlns:p14="http://schemas.microsoft.com/office/powerpoint/2010/main" val="7132160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2B9B76-61C8-409D-B22F-0F73586A5A87}"/>
              </a:ext>
            </a:extLst>
          </p:cNvPr>
          <p:cNvSpPr>
            <a:spLocks noGrp="1"/>
          </p:cNvSpPr>
          <p:nvPr>
            <p:ph type="title"/>
          </p:nvPr>
        </p:nvSpPr>
        <p:spPr/>
        <p:txBody>
          <a:bodyPr/>
          <a:lstStyle/>
          <a:p>
            <a:r>
              <a:rPr lang="en-US" sz="2400" dirty="0"/>
              <a:t>Detailed diffuse and point pollution pressures – </a:t>
            </a:r>
            <a:r>
              <a:rPr lang="en-US" dirty="0"/>
              <a:t/>
            </a:r>
            <a:br>
              <a:rPr lang="en-US" dirty="0"/>
            </a:br>
            <a:r>
              <a:rPr lang="en-US" dirty="0"/>
              <a:t>proportion of water bodies in less than good ecological status affected by the pressures</a:t>
            </a:r>
          </a:p>
        </p:txBody>
      </p:sp>
      <p:pic>
        <p:nvPicPr>
          <p:cNvPr id="5" name="Content Placeholder 4">
            <a:extLst>
              <a:ext uri="{FF2B5EF4-FFF2-40B4-BE49-F238E27FC236}">
                <a16:creationId xmlns:a16="http://schemas.microsoft.com/office/drawing/2014/main" xmlns="" id="{0493B35F-7613-4142-9390-DE6B60768B73}"/>
              </a:ext>
            </a:extLst>
          </p:cNvPr>
          <p:cNvPicPr>
            <a:picLocks noGrp="1" noChangeAspect="1"/>
          </p:cNvPicPr>
          <p:nvPr>
            <p:ph sz="half" idx="1"/>
          </p:nvPr>
        </p:nvPicPr>
        <p:blipFill>
          <a:blip r:embed="rId2"/>
          <a:stretch>
            <a:fillRect/>
          </a:stretch>
        </p:blipFill>
        <p:spPr>
          <a:xfrm>
            <a:off x="246138" y="2441743"/>
            <a:ext cx="4320000" cy="3193714"/>
          </a:xfrm>
          <a:prstGeom prst="rect">
            <a:avLst/>
          </a:prstGeom>
        </p:spPr>
      </p:pic>
      <p:pic>
        <p:nvPicPr>
          <p:cNvPr id="6" name="Content Placeholder 5">
            <a:extLst>
              <a:ext uri="{FF2B5EF4-FFF2-40B4-BE49-F238E27FC236}">
                <a16:creationId xmlns:a16="http://schemas.microsoft.com/office/drawing/2014/main" xmlns="" id="{2D8DB530-602B-454E-874C-3BD970B6F399}"/>
              </a:ext>
            </a:extLst>
          </p:cNvPr>
          <p:cNvPicPr>
            <a:picLocks noGrp="1" noChangeAspect="1"/>
          </p:cNvPicPr>
          <p:nvPr>
            <p:ph sz="half" idx="2"/>
          </p:nvPr>
        </p:nvPicPr>
        <p:blipFill>
          <a:blip r:embed="rId3"/>
          <a:stretch>
            <a:fillRect/>
          </a:stretch>
        </p:blipFill>
        <p:spPr>
          <a:xfrm>
            <a:off x="4566138" y="2441743"/>
            <a:ext cx="4320000" cy="2961060"/>
          </a:xfrm>
          <a:prstGeom prst="rect">
            <a:avLst/>
          </a:prstGeom>
        </p:spPr>
      </p:pic>
      <p:sp>
        <p:nvSpPr>
          <p:cNvPr id="7" name="TextBox 6">
            <a:extLst>
              <a:ext uri="{FF2B5EF4-FFF2-40B4-BE49-F238E27FC236}">
                <a16:creationId xmlns:a16="http://schemas.microsoft.com/office/drawing/2014/main" xmlns="" id="{ED56EB25-8B14-4E15-B271-09F7B333D4F9}"/>
              </a:ext>
            </a:extLst>
          </p:cNvPr>
          <p:cNvSpPr txBox="1"/>
          <p:nvPr/>
        </p:nvSpPr>
        <p:spPr>
          <a:xfrm>
            <a:off x="940904" y="2040835"/>
            <a:ext cx="3525079" cy="369332"/>
          </a:xfrm>
          <a:prstGeom prst="rect">
            <a:avLst/>
          </a:prstGeom>
          <a:noFill/>
        </p:spPr>
        <p:txBody>
          <a:bodyPr wrap="square" rtlCol="0">
            <a:spAutoFit/>
          </a:bodyPr>
          <a:lstStyle/>
          <a:p>
            <a:r>
              <a:rPr lang="da-DK" dirty="0"/>
              <a:t>Diffuse source </a:t>
            </a:r>
            <a:r>
              <a:rPr lang="da-DK" dirty="0" err="1"/>
              <a:t>pressures</a:t>
            </a:r>
            <a:endParaRPr lang="en-US" dirty="0"/>
          </a:p>
        </p:txBody>
      </p:sp>
      <p:sp>
        <p:nvSpPr>
          <p:cNvPr id="8" name="TextBox 7">
            <a:extLst>
              <a:ext uri="{FF2B5EF4-FFF2-40B4-BE49-F238E27FC236}">
                <a16:creationId xmlns:a16="http://schemas.microsoft.com/office/drawing/2014/main" xmlns="" id="{6651B745-7856-4E56-B9ED-B2A953C8A04B}"/>
              </a:ext>
            </a:extLst>
          </p:cNvPr>
          <p:cNvSpPr txBox="1"/>
          <p:nvPr/>
        </p:nvSpPr>
        <p:spPr>
          <a:xfrm>
            <a:off x="4933121" y="2072411"/>
            <a:ext cx="3525079" cy="369332"/>
          </a:xfrm>
          <a:prstGeom prst="rect">
            <a:avLst/>
          </a:prstGeom>
          <a:noFill/>
        </p:spPr>
        <p:txBody>
          <a:bodyPr wrap="square" rtlCol="0">
            <a:spAutoFit/>
          </a:bodyPr>
          <a:lstStyle/>
          <a:p>
            <a:r>
              <a:rPr lang="da-DK" dirty="0"/>
              <a:t>Point source </a:t>
            </a:r>
            <a:r>
              <a:rPr lang="da-DK" dirty="0" err="1"/>
              <a:t>pressures</a:t>
            </a:r>
            <a:endParaRPr lang="en-US" dirty="0"/>
          </a:p>
        </p:txBody>
      </p:sp>
    </p:spTree>
    <p:extLst>
      <p:ext uri="{BB962C8B-B14F-4D97-AF65-F5344CB8AC3E}">
        <p14:creationId xmlns:p14="http://schemas.microsoft.com/office/powerpoint/2010/main" val="27336158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4AAAED-94E9-4EEC-AE39-ED5491B202EE}"/>
              </a:ext>
            </a:extLst>
          </p:cNvPr>
          <p:cNvSpPr>
            <a:spLocks noGrp="1"/>
          </p:cNvSpPr>
          <p:nvPr>
            <p:ph type="title"/>
          </p:nvPr>
        </p:nvSpPr>
        <p:spPr/>
        <p:txBody>
          <a:bodyPr/>
          <a:lstStyle/>
          <a:p>
            <a:r>
              <a:rPr lang="en-US" sz="2200" dirty="0"/>
              <a:t>Detailed </a:t>
            </a:r>
            <a:r>
              <a:rPr lang="en-US" sz="2200" dirty="0" err="1"/>
              <a:t>hydromorphological</a:t>
            </a:r>
            <a:r>
              <a:rPr lang="en-US" sz="2200" dirty="0"/>
              <a:t> pressures and impacts</a:t>
            </a:r>
            <a:r>
              <a:rPr lang="en-US" dirty="0"/>
              <a:t/>
            </a:r>
            <a:br>
              <a:rPr lang="en-US" dirty="0"/>
            </a:br>
            <a:r>
              <a:rPr lang="en-US" dirty="0"/>
              <a:t>Proportion of water bodies in less than good ecological status affected by the </a:t>
            </a:r>
            <a:r>
              <a:rPr lang="en-US" dirty="0" err="1"/>
              <a:t>hydromorphological</a:t>
            </a:r>
            <a:r>
              <a:rPr lang="en-US" dirty="0"/>
              <a:t> pressures</a:t>
            </a:r>
          </a:p>
        </p:txBody>
      </p:sp>
      <p:pic>
        <p:nvPicPr>
          <p:cNvPr id="5" name="Content Placeholder 4">
            <a:extLst>
              <a:ext uri="{FF2B5EF4-FFF2-40B4-BE49-F238E27FC236}">
                <a16:creationId xmlns:a16="http://schemas.microsoft.com/office/drawing/2014/main" xmlns="" id="{93DE3A0D-F9D2-456C-B5B4-09CC11764EDE}"/>
              </a:ext>
            </a:extLst>
          </p:cNvPr>
          <p:cNvPicPr>
            <a:picLocks noGrp="1" noChangeAspect="1"/>
          </p:cNvPicPr>
          <p:nvPr>
            <p:ph sz="half" idx="1"/>
          </p:nvPr>
        </p:nvPicPr>
        <p:blipFill>
          <a:blip r:embed="rId2"/>
          <a:stretch>
            <a:fillRect/>
          </a:stretch>
        </p:blipFill>
        <p:spPr>
          <a:xfrm>
            <a:off x="138477" y="2392718"/>
            <a:ext cx="4320000" cy="2984267"/>
          </a:xfrm>
          <a:prstGeom prst="rect">
            <a:avLst/>
          </a:prstGeom>
        </p:spPr>
      </p:pic>
      <p:pic>
        <p:nvPicPr>
          <p:cNvPr id="6" name="Content Placeholder 5">
            <a:extLst>
              <a:ext uri="{FF2B5EF4-FFF2-40B4-BE49-F238E27FC236}">
                <a16:creationId xmlns:a16="http://schemas.microsoft.com/office/drawing/2014/main" xmlns="" id="{66AE9A02-6A9F-4007-A18F-B86416F31E4F}"/>
              </a:ext>
            </a:extLst>
          </p:cNvPr>
          <p:cNvPicPr>
            <a:picLocks noGrp="1" noChangeAspect="1"/>
          </p:cNvPicPr>
          <p:nvPr>
            <p:ph sz="half" idx="2"/>
          </p:nvPr>
        </p:nvPicPr>
        <p:blipFill>
          <a:blip r:embed="rId3"/>
          <a:stretch>
            <a:fillRect/>
          </a:stretch>
        </p:blipFill>
        <p:spPr>
          <a:xfrm>
            <a:off x="4571999" y="2392718"/>
            <a:ext cx="4320000" cy="2244027"/>
          </a:xfrm>
          <a:prstGeom prst="rect">
            <a:avLst/>
          </a:prstGeom>
        </p:spPr>
      </p:pic>
      <p:sp>
        <p:nvSpPr>
          <p:cNvPr id="7" name="TextBox 6">
            <a:extLst>
              <a:ext uri="{FF2B5EF4-FFF2-40B4-BE49-F238E27FC236}">
                <a16:creationId xmlns:a16="http://schemas.microsoft.com/office/drawing/2014/main" xmlns="" id="{1AB5ED2F-2DA4-4364-8ECE-4602EBA6CA8E}"/>
              </a:ext>
            </a:extLst>
          </p:cNvPr>
          <p:cNvSpPr txBox="1"/>
          <p:nvPr/>
        </p:nvSpPr>
        <p:spPr>
          <a:xfrm>
            <a:off x="615451" y="1855304"/>
            <a:ext cx="3718010" cy="369332"/>
          </a:xfrm>
          <a:prstGeom prst="rect">
            <a:avLst/>
          </a:prstGeom>
          <a:noFill/>
        </p:spPr>
        <p:txBody>
          <a:bodyPr wrap="square" rtlCol="0">
            <a:spAutoFit/>
          </a:bodyPr>
          <a:lstStyle/>
          <a:p>
            <a:r>
              <a:rPr lang="da-DK" dirty="0" err="1"/>
              <a:t>Hydromorphological</a:t>
            </a:r>
            <a:r>
              <a:rPr lang="da-DK" dirty="0"/>
              <a:t> </a:t>
            </a:r>
            <a:r>
              <a:rPr lang="da-DK" dirty="0" err="1"/>
              <a:t>pressures</a:t>
            </a:r>
            <a:endParaRPr lang="en-US" dirty="0"/>
          </a:p>
        </p:txBody>
      </p:sp>
      <p:sp>
        <p:nvSpPr>
          <p:cNvPr id="8" name="TextBox 7">
            <a:extLst>
              <a:ext uri="{FF2B5EF4-FFF2-40B4-BE49-F238E27FC236}">
                <a16:creationId xmlns:a16="http://schemas.microsoft.com/office/drawing/2014/main" xmlns="" id="{C7084D19-E1F5-4AF0-9CEF-9B755778C82F}"/>
              </a:ext>
            </a:extLst>
          </p:cNvPr>
          <p:cNvSpPr txBox="1"/>
          <p:nvPr/>
        </p:nvSpPr>
        <p:spPr>
          <a:xfrm>
            <a:off x="4740190" y="1855304"/>
            <a:ext cx="3718010" cy="369332"/>
          </a:xfrm>
          <a:prstGeom prst="rect">
            <a:avLst/>
          </a:prstGeom>
          <a:noFill/>
        </p:spPr>
        <p:txBody>
          <a:bodyPr wrap="square" rtlCol="0">
            <a:spAutoFit/>
          </a:bodyPr>
          <a:lstStyle/>
          <a:p>
            <a:r>
              <a:rPr lang="da-DK" dirty="0" err="1"/>
              <a:t>Hydromorphological</a:t>
            </a:r>
            <a:r>
              <a:rPr lang="da-DK" dirty="0"/>
              <a:t> </a:t>
            </a:r>
            <a:r>
              <a:rPr lang="da-DK" dirty="0" err="1"/>
              <a:t>impacts</a:t>
            </a:r>
            <a:endParaRPr lang="en-US" dirty="0"/>
          </a:p>
        </p:txBody>
      </p:sp>
    </p:spTree>
    <p:extLst>
      <p:ext uri="{BB962C8B-B14F-4D97-AF65-F5344CB8AC3E}">
        <p14:creationId xmlns:p14="http://schemas.microsoft.com/office/powerpoint/2010/main" val="235844818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626" y="228600"/>
            <a:ext cx="8559104" cy="575853"/>
          </a:xfrm>
        </p:spPr>
        <p:txBody>
          <a:bodyPr/>
          <a:lstStyle/>
          <a:p>
            <a:r>
              <a:rPr lang="en-US" sz="2200" dirty="0"/>
              <a:t>2.5 Change in ecological status between 1</a:t>
            </a:r>
            <a:r>
              <a:rPr lang="en-US" sz="2200" baseline="30000" dirty="0"/>
              <a:t>st</a:t>
            </a:r>
            <a:r>
              <a:rPr lang="en-US" sz="2200" dirty="0"/>
              <a:t> and 2</a:t>
            </a:r>
            <a:r>
              <a:rPr lang="en-US" sz="2200" baseline="30000" dirty="0"/>
              <a:t>nd</a:t>
            </a:r>
            <a:r>
              <a:rPr lang="en-US" sz="2200" dirty="0"/>
              <a:t> RBMP</a:t>
            </a:r>
            <a:r>
              <a:rPr lang="en-US" dirty="0"/>
              <a:t/>
            </a:r>
            <a:br>
              <a:rPr lang="en-US" dirty="0"/>
            </a:br>
            <a:r>
              <a:rPr lang="en-US" dirty="0"/>
              <a:t>Minor change in overall ecological status per water category</a:t>
            </a:r>
          </a:p>
        </p:txBody>
      </p:sp>
      <p:sp>
        <p:nvSpPr>
          <p:cNvPr id="3" name="TextBox 2"/>
          <p:cNvSpPr txBox="1"/>
          <p:nvPr/>
        </p:nvSpPr>
        <p:spPr>
          <a:xfrm>
            <a:off x="465626" y="6341567"/>
            <a:ext cx="4251960" cy="300082"/>
          </a:xfrm>
          <a:prstGeom prst="rect">
            <a:avLst/>
          </a:prstGeom>
          <a:noFill/>
        </p:spPr>
        <p:txBody>
          <a:bodyPr wrap="square" rtlCol="0">
            <a:spAutoFit/>
          </a:bodyPr>
          <a:lstStyle/>
          <a:p>
            <a:r>
              <a:rPr lang="da-DK" sz="1350" i="1" dirty="0">
                <a:solidFill>
                  <a:srgbClr val="0070C0"/>
                </a:solidFill>
                <a:effectLst>
                  <a:outerShdw blurRad="38100" dist="38100" dir="2700000" algn="tl">
                    <a:srgbClr val="000000">
                      <a:alpha val="43137"/>
                    </a:srgbClr>
                  </a:outerShdw>
                </a:effectLst>
              </a:rPr>
              <a:t>Preliminary results – 20 MS – May 2017</a:t>
            </a:r>
            <a:endParaRPr lang="en-GB" sz="1350" i="1" dirty="0">
              <a:solidFill>
                <a:srgbClr val="0070C0"/>
              </a:solidFill>
              <a:effectLst>
                <a:outerShdw blurRad="38100" dist="38100" dir="2700000" algn="tl">
                  <a:srgbClr val="000000">
                    <a:alpha val="43137"/>
                  </a:srgbClr>
                </a:outerShdw>
              </a:effectLst>
            </a:endParaRPr>
          </a:p>
        </p:txBody>
      </p:sp>
      <p:pic>
        <p:nvPicPr>
          <p:cNvPr id="7" name="Content Placeholder 6">
            <a:extLst>
              <a:ext uri="{FF2B5EF4-FFF2-40B4-BE49-F238E27FC236}">
                <a16:creationId xmlns:a16="http://schemas.microsoft.com/office/drawing/2014/main" xmlns="" id="{A90F8D79-BD1E-4DB1-A829-96130542090A}"/>
              </a:ext>
            </a:extLst>
          </p:cNvPr>
          <p:cNvPicPr>
            <a:picLocks noGrp="1" noChangeAspect="1"/>
          </p:cNvPicPr>
          <p:nvPr>
            <p:ph idx="1"/>
          </p:nvPr>
        </p:nvPicPr>
        <p:blipFill>
          <a:blip r:embed="rId2"/>
          <a:stretch>
            <a:fillRect/>
          </a:stretch>
        </p:blipFill>
        <p:spPr>
          <a:xfrm>
            <a:off x="2289085" y="814094"/>
            <a:ext cx="5075447" cy="5290144"/>
          </a:xfrm>
          <a:prstGeom prst="rect">
            <a:avLst/>
          </a:prstGeom>
        </p:spPr>
      </p:pic>
    </p:spTree>
    <p:extLst>
      <p:ext uri="{BB962C8B-B14F-4D97-AF65-F5344CB8AC3E}">
        <p14:creationId xmlns:p14="http://schemas.microsoft.com/office/powerpoint/2010/main" val="9913308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5" name="xOExg4B9tRY"/>
          <p:cNvPicPr>
            <a:picLocks noGrp="1" noRot="1" noChangeAspect="1"/>
          </p:cNvPicPr>
          <p:nvPr>
            <p:ph idx="1"/>
            <a:videoFile r:link="rId1"/>
          </p:nvPr>
        </p:nvPicPr>
        <p:blipFill>
          <a:blip r:embed="rId3"/>
          <a:stretch>
            <a:fillRect/>
          </a:stretch>
        </p:blipFill>
        <p:spPr>
          <a:xfrm>
            <a:off x="305944" y="543697"/>
            <a:ext cx="8396644" cy="4723113"/>
          </a:xfrm>
          <a:prstGeom prst="rect">
            <a:avLst/>
          </a:prstGeom>
        </p:spPr>
      </p:pic>
      <p:sp>
        <p:nvSpPr>
          <p:cNvPr id="6" name="TextBox 5"/>
          <p:cNvSpPr txBox="1"/>
          <p:nvPr/>
        </p:nvSpPr>
        <p:spPr>
          <a:xfrm>
            <a:off x="305943" y="6236043"/>
            <a:ext cx="9291137" cy="646331"/>
          </a:xfrm>
          <a:prstGeom prst="rect">
            <a:avLst/>
          </a:prstGeom>
          <a:noFill/>
        </p:spPr>
        <p:txBody>
          <a:bodyPr wrap="square" rtlCol="0">
            <a:spAutoFit/>
          </a:bodyPr>
          <a:lstStyle/>
          <a:p>
            <a:r>
              <a:rPr lang="da-DK" dirty="0" smtClean="0">
                <a:solidFill>
                  <a:srgbClr val="000000"/>
                </a:solidFill>
              </a:rPr>
              <a:t>Source: </a:t>
            </a:r>
            <a:r>
              <a:rPr lang="en-GB" dirty="0">
                <a:solidFill>
                  <a:srgbClr val="000000"/>
                </a:solidFill>
              </a:rPr>
              <a:t> MARS project (Managing Aquatic ecosystems and water resources under multiple stress) - </a:t>
            </a:r>
            <a:r>
              <a:rPr lang="en-GB" dirty="0">
                <a:solidFill>
                  <a:srgbClr val="000000"/>
                </a:solidFill>
                <a:hlinkClick r:id="rId4"/>
              </a:rPr>
              <a:t>http://mars-project.eu</a:t>
            </a:r>
            <a:r>
              <a:rPr lang="en-GB" dirty="0" smtClean="0">
                <a:solidFill>
                  <a:srgbClr val="000000"/>
                </a:solidFill>
                <a:hlinkClick r:id="rId4"/>
              </a:rPr>
              <a:t>/</a:t>
            </a:r>
            <a:r>
              <a:rPr lang="en-GB" dirty="0" smtClean="0">
                <a:solidFill>
                  <a:srgbClr val="000000"/>
                </a:solidFill>
              </a:rPr>
              <a:t> </a:t>
            </a:r>
            <a:endParaRPr lang="en-GB" dirty="0">
              <a:solidFill>
                <a:srgbClr val="000000"/>
              </a:solidFill>
            </a:endParaRPr>
          </a:p>
        </p:txBody>
      </p:sp>
    </p:spTree>
    <p:extLst>
      <p:ext uri="{BB962C8B-B14F-4D97-AF65-F5344CB8AC3E}">
        <p14:creationId xmlns:p14="http://schemas.microsoft.com/office/powerpoint/2010/main" val="163711842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28600"/>
            <a:ext cx="7772400" cy="562232"/>
          </a:xfrm>
        </p:spPr>
        <p:txBody>
          <a:bodyPr/>
          <a:lstStyle/>
          <a:p>
            <a:r>
              <a:rPr lang="en-GB" dirty="0"/>
              <a:t>Change in ecological status between 1</a:t>
            </a:r>
            <a:r>
              <a:rPr lang="en-GB" baseline="30000" dirty="0"/>
              <a:t>st</a:t>
            </a:r>
            <a:r>
              <a:rPr lang="en-GB" dirty="0"/>
              <a:t> and 2</a:t>
            </a:r>
            <a:r>
              <a:rPr lang="en-GB" baseline="30000" dirty="0"/>
              <a:t>nd</a:t>
            </a:r>
            <a:r>
              <a:rPr lang="en-GB" dirty="0"/>
              <a:t> </a:t>
            </a:r>
            <a:r>
              <a:rPr lang="en-GB" dirty="0" smtClean="0"/>
              <a:t>RBMP (same as previous diagram without unknowns)</a:t>
            </a:r>
            <a:endParaRPr lang="en-GB" dirty="0"/>
          </a:p>
        </p:txBody>
      </p:sp>
      <p:pic>
        <p:nvPicPr>
          <p:cNvPr id="6" name="Content Placeholder 5"/>
          <p:cNvPicPr>
            <a:picLocks noGrp="1" noChangeAspect="1"/>
          </p:cNvPicPr>
          <p:nvPr>
            <p:ph idx="1"/>
          </p:nvPr>
        </p:nvPicPr>
        <p:blipFill>
          <a:blip r:embed="rId2"/>
          <a:stretch>
            <a:fillRect/>
          </a:stretch>
        </p:blipFill>
        <p:spPr>
          <a:xfrm>
            <a:off x="1845275" y="1087395"/>
            <a:ext cx="5686713" cy="3749018"/>
          </a:xfrm>
          <a:prstGeom prst="rect">
            <a:avLst/>
          </a:prstGeom>
        </p:spPr>
      </p:pic>
      <p:sp>
        <p:nvSpPr>
          <p:cNvPr id="7" name="TextBox 6"/>
          <p:cNvSpPr txBox="1"/>
          <p:nvPr/>
        </p:nvSpPr>
        <p:spPr>
          <a:xfrm>
            <a:off x="469557" y="4942703"/>
            <a:ext cx="8468497" cy="1200329"/>
          </a:xfrm>
          <a:prstGeom prst="rect">
            <a:avLst/>
          </a:prstGeom>
          <a:noFill/>
        </p:spPr>
        <p:txBody>
          <a:bodyPr wrap="square" rtlCol="0">
            <a:spAutoFit/>
          </a:bodyPr>
          <a:lstStyle/>
          <a:p>
            <a:r>
              <a:rPr lang="en-GB" sz="1200" dirty="0"/>
              <a:t>The ecological status or potential of Europe’s waters has not improved since the 1st cycle of RBMPs. At EU-level, the proportion of classified water bodies in high or good status has decreased from 49% in 2010 to 42% in 2016. </a:t>
            </a:r>
            <a:endParaRPr lang="en-GB" sz="1200" dirty="0" smtClean="0"/>
          </a:p>
          <a:p>
            <a:r>
              <a:rPr lang="en-GB" sz="1200" dirty="0" smtClean="0"/>
              <a:t>If </a:t>
            </a:r>
            <a:r>
              <a:rPr lang="en-GB" sz="1200" dirty="0"/>
              <a:t>Swedish results are excluded, the deterioration from the 1st to the 2nd cycle becomes less (from 46% to 44% in high or good status). </a:t>
            </a:r>
            <a:endParaRPr lang="en-GB" sz="1200" dirty="0" smtClean="0"/>
          </a:p>
          <a:p>
            <a:r>
              <a:rPr lang="en-GB" sz="1200" dirty="0" smtClean="0"/>
              <a:t>The </a:t>
            </a:r>
            <a:r>
              <a:rPr lang="en-GB" sz="1200" dirty="0"/>
              <a:t>reason for the deterioration can be more sensitive assessment </a:t>
            </a:r>
            <a:r>
              <a:rPr lang="en-GB" sz="1200" dirty="0" smtClean="0"/>
              <a:t>methods and more quality elements.</a:t>
            </a:r>
            <a:endParaRPr lang="en-GB" sz="1200" dirty="0"/>
          </a:p>
        </p:txBody>
      </p:sp>
      <p:sp>
        <p:nvSpPr>
          <p:cNvPr id="8" name="TextBox 7"/>
          <p:cNvSpPr txBox="1"/>
          <p:nvPr/>
        </p:nvSpPr>
        <p:spPr>
          <a:xfrm>
            <a:off x="465626" y="6341567"/>
            <a:ext cx="4251960" cy="300082"/>
          </a:xfrm>
          <a:prstGeom prst="rect">
            <a:avLst/>
          </a:prstGeom>
          <a:noFill/>
        </p:spPr>
        <p:txBody>
          <a:bodyPr wrap="square" rtlCol="0">
            <a:spAutoFit/>
          </a:bodyPr>
          <a:lstStyle/>
          <a:p>
            <a:r>
              <a:rPr lang="da-DK" sz="1350" i="1" dirty="0">
                <a:solidFill>
                  <a:srgbClr val="0070C0"/>
                </a:solidFill>
                <a:effectLst>
                  <a:outerShdw blurRad="38100" dist="38100" dir="2700000" algn="tl">
                    <a:srgbClr val="000000">
                      <a:alpha val="43137"/>
                    </a:srgbClr>
                  </a:outerShdw>
                </a:effectLst>
              </a:rPr>
              <a:t>Preliminary results – 20 MS – </a:t>
            </a:r>
            <a:r>
              <a:rPr lang="da-DK" sz="1350" i="1" dirty="0" smtClean="0">
                <a:solidFill>
                  <a:srgbClr val="0070C0"/>
                </a:solidFill>
                <a:effectLst>
                  <a:outerShdw blurRad="38100" dist="38100" dir="2700000" algn="tl">
                    <a:srgbClr val="000000">
                      <a:alpha val="43137"/>
                    </a:srgbClr>
                  </a:outerShdw>
                </a:effectLst>
              </a:rPr>
              <a:t>June </a:t>
            </a:r>
            <a:r>
              <a:rPr lang="da-DK" sz="1350" i="1" dirty="0">
                <a:solidFill>
                  <a:srgbClr val="0070C0"/>
                </a:solidFill>
                <a:effectLst>
                  <a:outerShdw blurRad="38100" dist="38100" dir="2700000" algn="tl">
                    <a:srgbClr val="000000">
                      <a:alpha val="43137"/>
                    </a:srgbClr>
                  </a:outerShdw>
                </a:effectLst>
              </a:rPr>
              <a:t>2017</a:t>
            </a:r>
            <a:endParaRPr lang="en-GB" sz="1350"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928919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86" y="290763"/>
            <a:ext cx="7848643" cy="461597"/>
          </a:xfrm>
        </p:spPr>
        <p:txBody>
          <a:bodyPr>
            <a:normAutofit fontScale="90000"/>
          </a:bodyPr>
          <a:lstStyle/>
          <a:p>
            <a:r>
              <a:rPr lang="da-DK" sz="2100" b="1" dirty="0"/>
              <a:t>Improved confidence in ecological status assessment</a:t>
            </a:r>
            <a:endParaRPr lang="en-GB" sz="2100" b="1" dirty="0"/>
          </a:p>
        </p:txBody>
      </p:sp>
      <p:sp>
        <p:nvSpPr>
          <p:cNvPr id="4" name="TextBox 3"/>
          <p:cNvSpPr txBox="1"/>
          <p:nvPr/>
        </p:nvSpPr>
        <p:spPr>
          <a:xfrm>
            <a:off x="734156" y="6359005"/>
            <a:ext cx="4251960" cy="300082"/>
          </a:xfrm>
          <a:prstGeom prst="rect">
            <a:avLst/>
          </a:prstGeom>
          <a:noFill/>
        </p:spPr>
        <p:txBody>
          <a:bodyPr wrap="square" rtlCol="0">
            <a:spAutoFit/>
          </a:bodyPr>
          <a:lstStyle/>
          <a:p>
            <a:r>
              <a:rPr lang="da-DK" sz="1350" i="1" dirty="0">
                <a:solidFill>
                  <a:srgbClr val="0070C0"/>
                </a:solidFill>
                <a:effectLst>
                  <a:outerShdw blurRad="38100" dist="38100" dir="2700000" algn="tl">
                    <a:srgbClr val="000000">
                      <a:alpha val="43137"/>
                    </a:srgbClr>
                  </a:outerShdw>
                </a:effectLst>
              </a:rPr>
              <a:t>Preliminary </a:t>
            </a:r>
            <a:r>
              <a:rPr lang="da-DK" sz="1350" i="1" dirty="0" err="1">
                <a:solidFill>
                  <a:srgbClr val="0070C0"/>
                </a:solidFill>
                <a:effectLst>
                  <a:outerShdw blurRad="38100" dist="38100" dir="2700000" algn="tl">
                    <a:srgbClr val="000000">
                      <a:alpha val="43137"/>
                    </a:srgbClr>
                  </a:outerShdw>
                </a:effectLst>
              </a:rPr>
              <a:t>results</a:t>
            </a:r>
            <a:r>
              <a:rPr lang="da-DK" sz="1350" i="1" dirty="0">
                <a:solidFill>
                  <a:srgbClr val="0070C0"/>
                </a:solidFill>
                <a:effectLst>
                  <a:outerShdw blurRad="38100" dist="38100" dir="2700000" algn="tl">
                    <a:srgbClr val="000000">
                      <a:alpha val="43137"/>
                    </a:srgbClr>
                  </a:outerShdw>
                </a:effectLst>
              </a:rPr>
              <a:t> – 20 MS – May 2017</a:t>
            </a:r>
            <a:endParaRPr lang="en-GB" sz="1350" i="1" dirty="0">
              <a:solidFill>
                <a:srgbClr val="0070C0"/>
              </a:solidFill>
              <a:effectLst>
                <a:outerShdw blurRad="38100" dist="38100" dir="2700000" algn="tl">
                  <a:srgbClr val="000000">
                    <a:alpha val="43137"/>
                  </a:srgbClr>
                </a:outerShdw>
              </a:effectLst>
            </a:endParaRPr>
          </a:p>
        </p:txBody>
      </p:sp>
      <p:pic>
        <p:nvPicPr>
          <p:cNvPr id="5" name="Picture 4">
            <a:extLst>
              <a:ext uri="{FF2B5EF4-FFF2-40B4-BE49-F238E27FC236}">
                <a16:creationId xmlns:a16="http://schemas.microsoft.com/office/drawing/2014/main" xmlns="" id="{71B5E3A9-7B9D-4F74-934D-069F9848F186}"/>
              </a:ext>
            </a:extLst>
          </p:cNvPr>
          <p:cNvPicPr>
            <a:picLocks noChangeAspect="1"/>
          </p:cNvPicPr>
          <p:nvPr/>
        </p:nvPicPr>
        <p:blipFill>
          <a:blip r:embed="rId2"/>
          <a:stretch>
            <a:fillRect/>
          </a:stretch>
        </p:blipFill>
        <p:spPr>
          <a:xfrm>
            <a:off x="0" y="1401542"/>
            <a:ext cx="5370487" cy="2890050"/>
          </a:xfrm>
          <a:prstGeom prst="rect">
            <a:avLst/>
          </a:prstGeom>
        </p:spPr>
      </p:pic>
      <p:sp>
        <p:nvSpPr>
          <p:cNvPr id="7" name="Content Placeholder 1">
            <a:extLst>
              <a:ext uri="{FF2B5EF4-FFF2-40B4-BE49-F238E27FC236}">
                <a16:creationId xmlns:a16="http://schemas.microsoft.com/office/drawing/2014/main" xmlns="" id="{851089CD-C1FC-444C-9524-FDB9D0CA5357}"/>
              </a:ext>
            </a:extLst>
          </p:cNvPr>
          <p:cNvSpPr txBox="1">
            <a:spLocks/>
          </p:cNvSpPr>
          <p:nvPr/>
        </p:nvSpPr>
        <p:spPr>
          <a:xfrm>
            <a:off x="5370487" y="1401542"/>
            <a:ext cx="3886200" cy="2890050"/>
          </a:xfrm>
          <a:prstGeom prst="rect">
            <a:avLst/>
          </a:prstGeom>
        </p:spPr>
        <p:txBody>
          <a:bodyPr>
            <a:normAutofit/>
          </a:bodyPr>
          <a:lstStyle>
            <a:lvl1pPr marL="300038" indent="-300038" algn="l" rtl="0" eaLnBrk="0" fontAlgn="base" hangingPunct="0">
              <a:spcBef>
                <a:spcPct val="20000"/>
              </a:spcBef>
              <a:spcAft>
                <a:spcPct val="0"/>
              </a:spcAft>
              <a:buClr>
                <a:srgbClr val="00007E"/>
              </a:buClr>
              <a:buChar char="•"/>
              <a:defRPr sz="1575">
                <a:solidFill>
                  <a:schemeClr val="tx2"/>
                </a:solidFill>
                <a:latin typeface="+mn-lt"/>
                <a:ea typeface="+mn-ea"/>
                <a:cs typeface="+mn-cs"/>
              </a:defRPr>
            </a:lvl1pPr>
            <a:lvl2pPr marL="514350" indent="-257175" algn="l" rtl="0" eaLnBrk="0" fontAlgn="base" hangingPunct="0">
              <a:spcBef>
                <a:spcPct val="20000"/>
              </a:spcBef>
              <a:spcAft>
                <a:spcPct val="0"/>
              </a:spcAft>
              <a:buClr>
                <a:srgbClr val="00007E"/>
              </a:buClr>
              <a:buChar char="•"/>
              <a:defRPr sz="1350">
                <a:solidFill>
                  <a:schemeClr val="tx2"/>
                </a:solidFill>
                <a:latin typeface="+mn-lt"/>
              </a:defRPr>
            </a:lvl2pPr>
            <a:lvl3pPr marL="771525" indent="-257175" algn="l" rtl="0" eaLnBrk="0" fontAlgn="base" hangingPunct="0">
              <a:spcBef>
                <a:spcPct val="20000"/>
              </a:spcBef>
              <a:spcAft>
                <a:spcPct val="0"/>
              </a:spcAft>
              <a:buClr>
                <a:srgbClr val="00007E"/>
              </a:buClr>
              <a:buChar char="•"/>
              <a:defRPr sz="1350">
                <a:solidFill>
                  <a:schemeClr val="tx1"/>
                </a:solidFill>
                <a:latin typeface="+mn-lt"/>
              </a:defRPr>
            </a:lvl3pPr>
            <a:lvl4pPr marL="985838" indent="-214313" algn="l" rtl="0" eaLnBrk="0" fontAlgn="base" hangingPunct="0">
              <a:spcBef>
                <a:spcPct val="20000"/>
              </a:spcBef>
              <a:spcAft>
                <a:spcPct val="0"/>
              </a:spcAft>
              <a:buChar char="–"/>
              <a:defRPr sz="1125">
                <a:solidFill>
                  <a:schemeClr val="tx1"/>
                </a:solidFill>
                <a:latin typeface="+mn-lt"/>
              </a:defRPr>
            </a:lvl4pPr>
            <a:lvl5pPr marL="1243013" indent="-214313" algn="l" rtl="0" eaLnBrk="0" fontAlgn="base" hangingPunct="0">
              <a:spcBef>
                <a:spcPct val="20000"/>
              </a:spcBef>
              <a:spcAft>
                <a:spcPct val="0"/>
              </a:spcAft>
              <a:buChar char="»"/>
              <a:defRPr sz="1125">
                <a:solidFill>
                  <a:schemeClr val="tx1"/>
                </a:solidFill>
                <a:latin typeface="+mn-lt"/>
              </a:defRPr>
            </a:lvl5pPr>
            <a:lvl6pPr marL="1500188" indent="-214313" algn="l" rtl="0" fontAlgn="base">
              <a:spcBef>
                <a:spcPct val="20000"/>
              </a:spcBef>
              <a:spcAft>
                <a:spcPct val="0"/>
              </a:spcAft>
              <a:buChar char="»"/>
              <a:defRPr sz="1125">
                <a:solidFill>
                  <a:schemeClr val="tx1"/>
                </a:solidFill>
                <a:latin typeface="+mn-lt"/>
              </a:defRPr>
            </a:lvl6pPr>
            <a:lvl7pPr marL="1757363" indent="-214313" algn="l" rtl="0" fontAlgn="base">
              <a:spcBef>
                <a:spcPct val="20000"/>
              </a:spcBef>
              <a:spcAft>
                <a:spcPct val="0"/>
              </a:spcAft>
              <a:buChar char="»"/>
              <a:defRPr sz="1125">
                <a:solidFill>
                  <a:schemeClr val="tx1"/>
                </a:solidFill>
                <a:latin typeface="+mn-lt"/>
              </a:defRPr>
            </a:lvl7pPr>
            <a:lvl8pPr marL="2014538" indent="-214313" algn="l" rtl="0" fontAlgn="base">
              <a:spcBef>
                <a:spcPct val="20000"/>
              </a:spcBef>
              <a:spcAft>
                <a:spcPct val="0"/>
              </a:spcAft>
              <a:buChar char="»"/>
              <a:defRPr sz="1125">
                <a:solidFill>
                  <a:schemeClr val="tx1"/>
                </a:solidFill>
                <a:latin typeface="+mn-lt"/>
              </a:defRPr>
            </a:lvl8pPr>
            <a:lvl9pPr marL="2271713" indent="-214313" algn="l" rtl="0" fontAlgn="base">
              <a:spcBef>
                <a:spcPct val="20000"/>
              </a:spcBef>
              <a:spcAft>
                <a:spcPct val="0"/>
              </a:spcAft>
              <a:buChar char="»"/>
              <a:defRPr sz="1125">
                <a:solidFill>
                  <a:schemeClr val="tx1"/>
                </a:solidFill>
                <a:latin typeface="+mn-lt"/>
              </a:defRPr>
            </a:lvl9pPr>
          </a:lstStyle>
          <a:p>
            <a:pPr marL="0" indent="0">
              <a:buFontTx/>
              <a:buNone/>
            </a:pPr>
            <a:r>
              <a:rPr lang="en-GB" sz="1400" kern="0" dirty="0">
                <a:latin typeface="Arial" panose="020B0604020202020204" pitchFamily="34" charset="0"/>
                <a:cs typeface="Arial" panose="020B0604020202020204" pitchFamily="34" charset="0"/>
              </a:rPr>
              <a:t>According to the reporting guidance Member States should for each water body report the  ecological assessment confidence.</a:t>
            </a:r>
          </a:p>
          <a:p>
            <a:pPr marL="0" indent="0">
              <a:buFontTx/>
              <a:buNone/>
            </a:pPr>
            <a:r>
              <a:rPr lang="en-GB" sz="1400" kern="0" dirty="0">
                <a:latin typeface="Arial" panose="020B0604020202020204" pitchFamily="34" charset="0"/>
                <a:cs typeface="Arial" panose="020B0604020202020204" pitchFamily="34" charset="0"/>
              </a:rPr>
              <a:t>The confidence level is divided into four classes with the following general guidance</a:t>
            </a:r>
          </a:p>
          <a:p>
            <a:r>
              <a:rPr lang="en-GB" sz="1400" kern="0" dirty="0">
                <a:latin typeface="Arial" panose="020B0604020202020204" pitchFamily="34" charset="0"/>
                <a:cs typeface="Arial" panose="020B0604020202020204" pitchFamily="34" charset="0"/>
              </a:rPr>
              <a:t>Unknown ecological status</a:t>
            </a:r>
          </a:p>
          <a:p>
            <a:r>
              <a:rPr lang="en-GB" sz="1400" kern="0" dirty="0">
                <a:latin typeface="Arial" panose="020B0604020202020204" pitchFamily="34" charset="0"/>
                <a:cs typeface="Arial" panose="020B0604020202020204" pitchFamily="34" charset="0"/>
              </a:rPr>
              <a:t>Low = no monitoring data; </a:t>
            </a:r>
          </a:p>
          <a:p>
            <a:r>
              <a:rPr lang="en-GB" sz="1400" kern="0" dirty="0">
                <a:latin typeface="Arial" panose="020B0604020202020204" pitchFamily="34" charset="0"/>
                <a:cs typeface="Arial" panose="020B0604020202020204" pitchFamily="34" charset="0"/>
              </a:rPr>
              <a:t>Medium = supporting QE data and/or limited data on one BQE; </a:t>
            </a:r>
          </a:p>
          <a:p>
            <a:r>
              <a:rPr lang="en-GB" sz="1400" kern="0" dirty="0">
                <a:latin typeface="Arial" panose="020B0604020202020204" pitchFamily="34" charset="0"/>
                <a:cs typeface="Arial" panose="020B0604020202020204" pitchFamily="34" charset="0"/>
              </a:rPr>
              <a:t>High = good data for at least one BQE and the most relevant supporting QE.</a:t>
            </a:r>
          </a:p>
        </p:txBody>
      </p:sp>
      <p:sp>
        <p:nvSpPr>
          <p:cNvPr id="8" name="Rectangle 7">
            <a:extLst>
              <a:ext uri="{FF2B5EF4-FFF2-40B4-BE49-F238E27FC236}">
                <a16:creationId xmlns:a16="http://schemas.microsoft.com/office/drawing/2014/main" xmlns="" id="{F12DA079-B1C7-4A5F-9846-205DBA78A42B}"/>
              </a:ext>
            </a:extLst>
          </p:cNvPr>
          <p:cNvSpPr/>
          <p:nvPr/>
        </p:nvSpPr>
        <p:spPr>
          <a:xfrm flipH="1">
            <a:off x="5391870" y="2849217"/>
            <a:ext cx="270000" cy="257093"/>
          </a:xfrm>
          <a:prstGeom prst="rect">
            <a:avLst/>
          </a:prstGeom>
          <a:solidFill>
            <a:srgbClr val="F1A38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C0C8A73F-0058-416B-ACE4-D83256188B2F}"/>
              </a:ext>
            </a:extLst>
          </p:cNvPr>
          <p:cNvSpPr/>
          <p:nvPr/>
        </p:nvSpPr>
        <p:spPr>
          <a:xfrm flipH="1">
            <a:off x="5391871" y="3608856"/>
            <a:ext cx="274939" cy="262393"/>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DCAF0C5F-B313-4C64-B3BF-0145C8D5501C}"/>
              </a:ext>
            </a:extLst>
          </p:cNvPr>
          <p:cNvSpPr/>
          <p:nvPr/>
        </p:nvSpPr>
        <p:spPr>
          <a:xfrm flipH="1">
            <a:off x="5391871" y="2545430"/>
            <a:ext cx="274939" cy="262393"/>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8E4DA214-0E8B-4AE9-974F-0A1D346D0C68}"/>
              </a:ext>
            </a:extLst>
          </p:cNvPr>
          <p:cNvSpPr/>
          <p:nvPr/>
        </p:nvSpPr>
        <p:spPr>
          <a:xfrm flipH="1">
            <a:off x="5383739" y="3179172"/>
            <a:ext cx="274939" cy="26239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42413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7DC7C-4446-46D0-9EE0-D6FAB88F9E2C}"/>
              </a:ext>
            </a:extLst>
          </p:cNvPr>
          <p:cNvSpPr>
            <a:spLocks noGrp="1"/>
          </p:cNvSpPr>
          <p:nvPr>
            <p:ph type="title"/>
          </p:nvPr>
        </p:nvSpPr>
        <p:spPr/>
        <p:txBody>
          <a:bodyPr/>
          <a:lstStyle/>
          <a:p>
            <a:r>
              <a:rPr lang="da-DK" dirty="0" err="1"/>
              <a:t>Comparison</a:t>
            </a:r>
            <a:r>
              <a:rPr lang="da-DK" dirty="0"/>
              <a:t> of river </a:t>
            </a:r>
            <a:r>
              <a:rPr lang="da-DK" dirty="0" err="1"/>
              <a:t>BQEs</a:t>
            </a:r>
            <a:r>
              <a:rPr lang="da-DK" dirty="0"/>
              <a:t> </a:t>
            </a:r>
            <a:r>
              <a:rPr lang="da-DK" dirty="0" err="1"/>
              <a:t>ecolological</a:t>
            </a:r>
            <a:r>
              <a:rPr lang="da-DK" dirty="0"/>
              <a:t> status 1</a:t>
            </a:r>
            <a:r>
              <a:rPr lang="da-DK" baseline="30000" dirty="0"/>
              <a:t>st</a:t>
            </a:r>
            <a:r>
              <a:rPr lang="da-DK" dirty="0"/>
              <a:t> and 2</a:t>
            </a:r>
            <a:r>
              <a:rPr lang="da-DK" baseline="30000" dirty="0"/>
              <a:t>nd</a:t>
            </a:r>
            <a:r>
              <a:rPr lang="da-DK" dirty="0"/>
              <a:t> </a:t>
            </a:r>
            <a:r>
              <a:rPr lang="da-DK" dirty="0" smtClean="0"/>
              <a:t>RBMP </a:t>
            </a:r>
            <a:r>
              <a:rPr lang="da-DK" dirty="0" err="1" smtClean="0"/>
              <a:t>period</a:t>
            </a:r>
            <a:endParaRPr lang="en-US" dirty="0"/>
          </a:p>
        </p:txBody>
      </p:sp>
      <p:pic>
        <p:nvPicPr>
          <p:cNvPr id="5" name="Content Placeholder 4">
            <a:extLst>
              <a:ext uri="{FF2B5EF4-FFF2-40B4-BE49-F238E27FC236}">
                <a16:creationId xmlns:a16="http://schemas.microsoft.com/office/drawing/2014/main" xmlns="" id="{0E0A8B92-4281-4FF9-A3E9-2B5DA6CEFF4D}"/>
              </a:ext>
            </a:extLst>
          </p:cNvPr>
          <p:cNvPicPr>
            <a:picLocks noGrp="1" noChangeAspect="1"/>
          </p:cNvPicPr>
          <p:nvPr>
            <p:ph idx="1"/>
          </p:nvPr>
        </p:nvPicPr>
        <p:blipFill>
          <a:blip r:embed="rId2"/>
          <a:stretch>
            <a:fillRect/>
          </a:stretch>
        </p:blipFill>
        <p:spPr>
          <a:xfrm>
            <a:off x="1759788" y="1384507"/>
            <a:ext cx="5671021" cy="4705742"/>
          </a:xfrm>
          <a:prstGeom prst="rect">
            <a:avLst/>
          </a:prstGeom>
        </p:spPr>
      </p:pic>
      <p:sp>
        <p:nvSpPr>
          <p:cNvPr id="7" name="TextBox 6">
            <a:extLst>
              <a:ext uri="{FF2B5EF4-FFF2-40B4-BE49-F238E27FC236}">
                <a16:creationId xmlns:a16="http://schemas.microsoft.com/office/drawing/2014/main" xmlns="" id="{C26FB424-4478-457B-9073-3BF693DCCBBF}"/>
              </a:ext>
            </a:extLst>
          </p:cNvPr>
          <p:cNvSpPr txBox="1"/>
          <p:nvPr/>
        </p:nvSpPr>
        <p:spPr>
          <a:xfrm>
            <a:off x="465626" y="6341567"/>
            <a:ext cx="4251960"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Verdana"/>
                <a:ea typeface="+mn-ea"/>
                <a:cs typeface="+mn-cs"/>
              </a:rPr>
              <a:t>Preliminary results – 20 MSs – June 2017</a:t>
            </a:r>
            <a:endParaRPr kumimoji="0" lang="en-GB" sz="135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Verdana"/>
              <a:ea typeface="+mn-ea"/>
              <a:cs typeface="+mn-cs"/>
            </a:endParaRPr>
          </a:p>
        </p:txBody>
      </p:sp>
      <p:sp>
        <p:nvSpPr>
          <p:cNvPr id="8" name="TextBox 7">
            <a:extLst>
              <a:ext uri="{FF2B5EF4-FFF2-40B4-BE49-F238E27FC236}">
                <a16:creationId xmlns:a16="http://schemas.microsoft.com/office/drawing/2014/main" xmlns="" id="{46456E5B-AC3B-4E4C-8BBB-3CBF9D17C904}"/>
              </a:ext>
            </a:extLst>
          </p:cNvPr>
          <p:cNvSpPr txBox="1"/>
          <p:nvPr/>
        </p:nvSpPr>
        <p:spPr>
          <a:xfrm>
            <a:off x="7608498" y="2225615"/>
            <a:ext cx="1104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70C0"/>
                </a:solidFill>
                <a:effectLst/>
                <a:uLnTx/>
                <a:uFillTx/>
                <a:latin typeface="Verdana"/>
                <a:ea typeface="+mn-ea"/>
                <a:cs typeface="+mn-cs"/>
              </a:rPr>
              <a:t>+3%</a:t>
            </a:r>
            <a:endParaRPr kumimoji="0" lang="en-US" sz="1800" b="1" i="0" u="none" strike="noStrike" kern="1200" cap="none" spc="0" normalizeH="0" baseline="0" noProof="0" dirty="0">
              <a:ln>
                <a:noFill/>
              </a:ln>
              <a:solidFill>
                <a:srgbClr val="0070C0"/>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686C44F9-1C84-401C-BD30-1F7DAAB89A31}"/>
              </a:ext>
            </a:extLst>
          </p:cNvPr>
          <p:cNvSpPr txBox="1"/>
          <p:nvPr/>
        </p:nvSpPr>
        <p:spPr>
          <a:xfrm>
            <a:off x="7608497" y="3552712"/>
            <a:ext cx="1104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70C0"/>
                </a:solidFill>
                <a:effectLst/>
                <a:uLnTx/>
                <a:uFillTx/>
                <a:latin typeface="Verdana"/>
                <a:ea typeface="+mn-ea"/>
                <a:cs typeface="+mn-cs"/>
              </a:rPr>
              <a:t>+5%</a:t>
            </a:r>
            <a:endParaRPr kumimoji="0" lang="en-US" sz="1800" b="1" i="0" u="none" strike="noStrike" kern="1200" cap="none" spc="0" normalizeH="0" baseline="0" noProof="0" dirty="0">
              <a:ln>
                <a:noFill/>
              </a:ln>
              <a:solidFill>
                <a:srgbClr val="0070C0"/>
              </a:solidFill>
              <a:effectLst/>
              <a:uLnTx/>
              <a:uFillTx/>
              <a:latin typeface="Verdana"/>
              <a:ea typeface="+mn-ea"/>
              <a:cs typeface="+mn-cs"/>
            </a:endParaRPr>
          </a:p>
        </p:txBody>
      </p:sp>
      <p:sp>
        <p:nvSpPr>
          <p:cNvPr id="10" name="TextBox 9">
            <a:extLst>
              <a:ext uri="{FF2B5EF4-FFF2-40B4-BE49-F238E27FC236}">
                <a16:creationId xmlns:a16="http://schemas.microsoft.com/office/drawing/2014/main" xmlns="" id="{A67AFB99-DC6A-4BFA-B60A-6774B75D7D9C}"/>
              </a:ext>
            </a:extLst>
          </p:cNvPr>
          <p:cNvSpPr txBox="1"/>
          <p:nvPr/>
        </p:nvSpPr>
        <p:spPr>
          <a:xfrm>
            <a:off x="7608497" y="4695143"/>
            <a:ext cx="1104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70C0"/>
                </a:solidFill>
                <a:effectLst/>
                <a:uLnTx/>
                <a:uFillTx/>
                <a:latin typeface="Verdana"/>
                <a:ea typeface="+mn-ea"/>
                <a:cs typeface="+mn-cs"/>
              </a:rPr>
              <a:t>+6%</a:t>
            </a:r>
            <a:endParaRPr kumimoji="0" lang="en-US" sz="1800" b="1" i="0" u="none" strike="noStrike" kern="1200" cap="none" spc="0" normalizeH="0" baseline="0" noProof="0" dirty="0">
              <a:ln>
                <a:noFill/>
              </a:ln>
              <a:solidFill>
                <a:srgbClr val="0070C0"/>
              </a:solidFill>
              <a:effectLst/>
              <a:uLnTx/>
              <a:uFillTx/>
              <a:latin typeface="Verdana"/>
              <a:ea typeface="+mn-ea"/>
              <a:cs typeface="+mn-cs"/>
            </a:endParaRPr>
          </a:p>
        </p:txBody>
      </p:sp>
    </p:spTree>
    <p:extLst>
      <p:ext uri="{BB962C8B-B14F-4D97-AF65-F5344CB8AC3E}">
        <p14:creationId xmlns:p14="http://schemas.microsoft.com/office/powerpoint/2010/main" val="12776574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7DC7C-4446-46D0-9EE0-D6FAB88F9E2C}"/>
              </a:ext>
            </a:extLst>
          </p:cNvPr>
          <p:cNvSpPr>
            <a:spLocks noGrp="1"/>
          </p:cNvSpPr>
          <p:nvPr>
            <p:ph type="title"/>
          </p:nvPr>
        </p:nvSpPr>
        <p:spPr/>
        <p:txBody>
          <a:bodyPr/>
          <a:lstStyle/>
          <a:p>
            <a:r>
              <a:rPr lang="da-DK" dirty="0" err="1"/>
              <a:t>Comparison</a:t>
            </a:r>
            <a:r>
              <a:rPr lang="da-DK" dirty="0"/>
              <a:t> of </a:t>
            </a:r>
            <a:r>
              <a:rPr lang="da-DK" dirty="0" err="1"/>
              <a:t>phytoplankton</a:t>
            </a:r>
            <a:r>
              <a:rPr lang="da-DK" dirty="0"/>
              <a:t> </a:t>
            </a:r>
            <a:r>
              <a:rPr lang="da-DK" dirty="0" err="1"/>
              <a:t>ecolological</a:t>
            </a:r>
            <a:r>
              <a:rPr lang="da-DK" dirty="0"/>
              <a:t> status 1</a:t>
            </a:r>
            <a:r>
              <a:rPr lang="da-DK" baseline="30000" dirty="0"/>
              <a:t>st</a:t>
            </a:r>
            <a:r>
              <a:rPr lang="da-DK" dirty="0"/>
              <a:t> and 2</a:t>
            </a:r>
            <a:r>
              <a:rPr lang="da-DK" baseline="30000" dirty="0"/>
              <a:t>nd </a:t>
            </a:r>
            <a:r>
              <a:rPr lang="da-DK" dirty="0" smtClean="0"/>
              <a:t>RBMP </a:t>
            </a:r>
            <a:r>
              <a:rPr lang="da-DK" dirty="0" err="1" smtClean="0"/>
              <a:t>period</a:t>
            </a:r>
            <a:endParaRPr lang="en-US" dirty="0"/>
          </a:p>
        </p:txBody>
      </p:sp>
      <p:pic>
        <p:nvPicPr>
          <p:cNvPr id="6" name="Content Placeholder 5">
            <a:extLst>
              <a:ext uri="{FF2B5EF4-FFF2-40B4-BE49-F238E27FC236}">
                <a16:creationId xmlns:a16="http://schemas.microsoft.com/office/drawing/2014/main" xmlns="" id="{8BDC47AC-2270-433A-BDE3-E0A0DD0A0FA8}"/>
              </a:ext>
            </a:extLst>
          </p:cNvPr>
          <p:cNvPicPr>
            <a:picLocks noGrp="1" noChangeAspect="1"/>
          </p:cNvPicPr>
          <p:nvPr>
            <p:ph idx="1"/>
          </p:nvPr>
        </p:nvPicPr>
        <p:blipFill>
          <a:blip r:embed="rId2"/>
          <a:stretch>
            <a:fillRect/>
          </a:stretch>
        </p:blipFill>
        <p:spPr>
          <a:xfrm>
            <a:off x="1885629" y="1476302"/>
            <a:ext cx="5860892" cy="4619698"/>
          </a:xfrm>
          <a:prstGeom prst="rect">
            <a:avLst/>
          </a:prstGeom>
        </p:spPr>
      </p:pic>
      <p:sp>
        <p:nvSpPr>
          <p:cNvPr id="7" name="TextBox 6">
            <a:extLst>
              <a:ext uri="{FF2B5EF4-FFF2-40B4-BE49-F238E27FC236}">
                <a16:creationId xmlns:a16="http://schemas.microsoft.com/office/drawing/2014/main" xmlns="" id="{163053E7-29A1-4426-9D3E-EAC35EF5529B}"/>
              </a:ext>
            </a:extLst>
          </p:cNvPr>
          <p:cNvSpPr txBox="1"/>
          <p:nvPr/>
        </p:nvSpPr>
        <p:spPr>
          <a:xfrm>
            <a:off x="465626" y="6341567"/>
            <a:ext cx="4251960"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35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Verdana"/>
                <a:ea typeface="+mn-ea"/>
                <a:cs typeface="+mn-cs"/>
              </a:rPr>
              <a:t>Preliminary results – 20 MSs – June 2017</a:t>
            </a:r>
            <a:endParaRPr kumimoji="0" lang="en-GB" sz="1350" b="0" i="1" u="none" strike="noStrike" kern="1200" cap="none" spc="0" normalizeH="0" baseline="0" noProof="0" dirty="0">
              <a:ln>
                <a:noFill/>
              </a:ln>
              <a:solidFill>
                <a:srgbClr val="0070C0"/>
              </a:solidFill>
              <a:effectLst>
                <a:outerShdw blurRad="38100" dist="38100" dir="2700000" algn="tl">
                  <a:srgbClr val="000000">
                    <a:alpha val="43137"/>
                  </a:srgbClr>
                </a:outerShdw>
              </a:effectLst>
              <a:uLnTx/>
              <a:uFillTx/>
              <a:latin typeface="Verdana"/>
              <a:ea typeface="+mn-ea"/>
              <a:cs typeface="+mn-cs"/>
            </a:endParaRPr>
          </a:p>
        </p:txBody>
      </p:sp>
      <p:sp>
        <p:nvSpPr>
          <p:cNvPr id="8" name="TextBox 7">
            <a:extLst>
              <a:ext uri="{FF2B5EF4-FFF2-40B4-BE49-F238E27FC236}">
                <a16:creationId xmlns:a16="http://schemas.microsoft.com/office/drawing/2014/main" xmlns="" id="{CC788876-DB8A-4B3F-8880-14A1B4581E65}"/>
              </a:ext>
            </a:extLst>
          </p:cNvPr>
          <p:cNvSpPr txBox="1"/>
          <p:nvPr/>
        </p:nvSpPr>
        <p:spPr>
          <a:xfrm>
            <a:off x="7746521" y="2362267"/>
            <a:ext cx="1104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70C0"/>
                </a:solidFill>
                <a:effectLst/>
                <a:uLnTx/>
                <a:uFillTx/>
                <a:latin typeface="Verdana"/>
                <a:ea typeface="+mn-ea"/>
                <a:cs typeface="+mn-cs"/>
              </a:rPr>
              <a:t>+10%</a:t>
            </a:r>
            <a:endParaRPr kumimoji="0" lang="en-US" sz="1800" b="1" i="0" u="none" strike="noStrike" kern="1200" cap="none" spc="0" normalizeH="0" baseline="0" noProof="0" dirty="0">
              <a:ln>
                <a:noFill/>
              </a:ln>
              <a:solidFill>
                <a:srgbClr val="0070C0"/>
              </a:solidFill>
              <a:effectLst/>
              <a:uLnTx/>
              <a:uFillTx/>
              <a:latin typeface="Verdana"/>
              <a:ea typeface="+mn-ea"/>
              <a:cs typeface="+mn-cs"/>
            </a:endParaRPr>
          </a:p>
        </p:txBody>
      </p:sp>
      <p:sp>
        <p:nvSpPr>
          <p:cNvPr id="9" name="TextBox 8">
            <a:extLst>
              <a:ext uri="{FF2B5EF4-FFF2-40B4-BE49-F238E27FC236}">
                <a16:creationId xmlns:a16="http://schemas.microsoft.com/office/drawing/2014/main" xmlns="" id="{43974C72-08AD-4EA4-B92D-23B619AEBEB5}"/>
              </a:ext>
            </a:extLst>
          </p:cNvPr>
          <p:cNvSpPr txBox="1"/>
          <p:nvPr/>
        </p:nvSpPr>
        <p:spPr>
          <a:xfrm>
            <a:off x="7746521" y="3537600"/>
            <a:ext cx="1104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F0000"/>
                </a:solidFill>
                <a:effectLst/>
                <a:uLnTx/>
                <a:uFillTx/>
                <a:latin typeface="Verdana"/>
                <a:ea typeface="+mn-ea"/>
                <a:cs typeface="+mn-cs"/>
              </a:rPr>
              <a:t>-3%</a:t>
            </a:r>
            <a:endParaRPr kumimoji="0" lang="en-US" sz="1800" b="1" i="0" u="none" strike="noStrike" kern="1200" cap="none" spc="0" normalizeH="0" baseline="0" noProof="0" dirty="0">
              <a:ln>
                <a:noFill/>
              </a:ln>
              <a:solidFill>
                <a:srgbClr val="FF0000"/>
              </a:solidFill>
              <a:effectLst/>
              <a:uLnTx/>
              <a:uFillTx/>
              <a:latin typeface="Verdana"/>
              <a:ea typeface="+mn-ea"/>
              <a:cs typeface="+mn-cs"/>
            </a:endParaRPr>
          </a:p>
        </p:txBody>
      </p:sp>
      <p:sp>
        <p:nvSpPr>
          <p:cNvPr id="10" name="TextBox 9">
            <a:extLst>
              <a:ext uri="{FF2B5EF4-FFF2-40B4-BE49-F238E27FC236}">
                <a16:creationId xmlns:a16="http://schemas.microsoft.com/office/drawing/2014/main" xmlns="" id="{B63E7E1F-C7B8-4FB0-9BED-A4949FA9D815}"/>
              </a:ext>
            </a:extLst>
          </p:cNvPr>
          <p:cNvSpPr txBox="1"/>
          <p:nvPr/>
        </p:nvSpPr>
        <p:spPr>
          <a:xfrm>
            <a:off x="7746520" y="4632134"/>
            <a:ext cx="110418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0070C0"/>
                </a:solidFill>
                <a:effectLst/>
                <a:uLnTx/>
                <a:uFillTx/>
                <a:latin typeface="Verdana"/>
                <a:ea typeface="+mn-ea"/>
                <a:cs typeface="+mn-cs"/>
              </a:rPr>
              <a:t>+2%</a:t>
            </a:r>
            <a:endParaRPr kumimoji="0" lang="en-US" sz="1800" b="1" i="0" u="none" strike="noStrike" kern="1200" cap="none" spc="0" normalizeH="0" baseline="0" noProof="0" dirty="0">
              <a:ln>
                <a:noFill/>
              </a:ln>
              <a:solidFill>
                <a:srgbClr val="0070C0"/>
              </a:solidFill>
              <a:effectLst/>
              <a:uLnTx/>
              <a:uFillTx/>
              <a:latin typeface="Verdana"/>
              <a:ea typeface="+mn-ea"/>
              <a:cs typeface="+mn-cs"/>
            </a:endParaRPr>
          </a:p>
        </p:txBody>
      </p:sp>
    </p:spTree>
    <p:extLst>
      <p:ext uri="{BB962C8B-B14F-4D97-AF65-F5344CB8AC3E}">
        <p14:creationId xmlns:p14="http://schemas.microsoft.com/office/powerpoint/2010/main" val="36126831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eter\Pictures\Picasa\Ekporter\Water April 2012\Mörrum\121-2125_IMG.JPG"/>
          <p:cNvPicPr>
            <a:picLocks noChangeAspect="1" noChangeArrowheads="1"/>
          </p:cNvPicPr>
          <p:nvPr/>
        </p:nvPicPr>
        <p:blipFill>
          <a:blip r:embed="rId3" cstate="print"/>
          <a:srcRect/>
          <a:stretch>
            <a:fillRect/>
          </a:stretch>
        </p:blipFill>
        <p:spPr bwMode="auto">
          <a:xfrm>
            <a:off x="179512" y="189000"/>
            <a:ext cx="4320000" cy="3240000"/>
          </a:xfrm>
          <a:prstGeom prst="rect">
            <a:avLst/>
          </a:prstGeom>
          <a:noFill/>
        </p:spPr>
      </p:pic>
      <p:pic>
        <p:nvPicPr>
          <p:cNvPr id="7171" name="Picture 3" descr="C:\Users\Peter\Pictures\Picasa\Ekporter\Water April 2012\Mörrum\121-2129_IMG.JPG"/>
          <p:cNvPicPr>
            <a:picLocks noChangeAspect="1" noChangeArrowheads="1"/>
          </p:cNvPicPr>
          <p:nvPr/>
        </p:nvPicPr>
        <p:blipFill>
          <a:blip r:embed="rId4" cstate="print"/>
          <a:srcRect/>
          <a:stretch>
            <a:fillRect/>
          </a:stretch>
        </p:blipFill>
        <p:spPr bwMode="auto">
          <a:xfrm>
            <a:off x="4644008" y="188640"/>
            <a:ext cx="4320000" cy="3240000"/>
          </a:xfrm>
          <a:prstGeom prst="rect">
            <a:avLst/>
          </a:prstGeom>
          <a:noFill/>
        </p:spPr>
      </p:pic>
      <p:pic>
        <p:nvPicPr>
          <p:cNvPr id="7172" name="Picture 4" descr="C:\Users\Peter\Pictures\Picasa\Ekporter\Water April 2012\Mörrum\121-2133_IMG.JPG"/>
          <p:cNvPicPr>
            <a:picLocks noChangeAspect="1" noChangeArrowheads="1"/>
          </p:cNvPicPr>
          <p:nvPr/>
        </p:nvPicPr>
        <p:blipFill>
          <a:blip r:embed="rId5" cstate="print"/>
          <a:srcRect/>
          <a:stretch>
            <a:fillRect/>
          </a:stretch>
        </p:blipFill>
        <p:spPr bwMode="auto">
          <a:xfrm>
            <a:off x="179512" y="3501368"/>
            <a:ext cx="4320000" cy="3240000"/>
          </a:xfrm>
          <a:prstGeom prst="rect">
            <a:avLst/>
          </a:prstGeom>
          <a:noFill/>
        </p:spPr>
      </p:pic>
      <p:pic>
        <p:nvPicPr>
          <p:cNvPr id="7173" name="Picture 5" descr="C:\Users\Peter\Pictures\Picasa\Ekporter\Water April 2012\Mörrum\121-2134_IMG.JPG"/>
          <p:cNvPicPr>
            <a:picLocks noChangeAspect="1" noChangeArrowheads="1"/>
          </p:cNvPicPr>
          <p:nvPr/>
        </p:nvPicPr>
        <p:blipFill>
          <a:blip r:embed="rId6" cstate="print"/>
          <a:srcRect/>
          <a:stretch>
            <a:fillRect/>
          </a:stretch>
        </p:blipFill>
        <p:spPr bwMode="auto">
          <a:xfrm>
            <a:off x="4644008" y="3501008"/>
            <a:ext cx="4320000" cy="3240000"/>
          </a:xfrm>
          <a:prstGeom prst="rect">
            <a:avLst/>
          </a:prstGeom>
          <a:noFill/>
        </p:spPr>
      </p:pic>
    </p:spTree>
    <p:extLst>
      <p:ext uri="{BB962C8B-B14F-4D97-AF65-F5344CB8AC3E}">
        <p14:creationId xmlns:p14="http://schemas.microsoft.com/office/powerpoint/2010/main" val="596223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Workshop themes</a:t>
            </a:r>
            <a:endParaRPr lang="en-GB" dirty="0"/>
          </a:p>
        </p:txBody>
      </p:sp>
      <p:sp>
        <p:nvSpPr>
          <p:cNvPr id="3" name="Content Placeholder 2"/>
          <p:cNvSpPr>
            <a:spLocks noGrp="1"/>
          </p:cNvSpPr>
          <p:nvPr>
            <p:ph idx="1"/>
          </p:nvPr>
        </p:nvSpPr>
        <p:spPr/>
        <p:txBody>
          <a:bodyPr/>
          <a:lstStyle/>
          <a:p>
            <a:r>
              <a:rPr lang="en-GB" sz="2400" dirty="0"/>
              <a:t>Priorities – Have we identified the main points which should be reported in the Europe’s State of Water assessment?</a:t>
            </a:r>
          </a:p>
          <a:p>
            <a:r>
              <a:rPr lang="en-GB" sz="2400" dirty="0"/>
              <a:t>Accuracy – Please sense check the results and conclusions with your knowledge of RBMP reporting</a:t>
            </a:r>
          </a:p>
          <a:p>
            <a:r>
              <a:rPr lang="en-GB" sz="2400" dirty="0"/>
              <a:t>Alternatives and gaps – Other ways to present the information, other relevant information, etc</a:t>
            </a:r>
            <a:r>
              <a:rPr lang="en-GB" dirty="0" smtClean="0"/>
              <a:t>.</a:t>
            </a:r>
          </a:p>
        </p:txBody>
      </p:sp>
    </p:spTree>
    <p:extLst>
      <p:ext uri="{BB962C8B-B14F-4D97-AF65-F5344CB8AC3E}">
        <p14:creationId xmlns:p14="http://schemas.microsoft.com/office/powerpoint/2010/main" val="30844762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a:t>Ecological </a:t>
            </a:r>
            <a:r>
              <a:rPr lang="da-DK" dirty="0" smtClean="0"/>
              <a:t>Status of surface waters – priorities, accuracy and alternatives</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1702037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Pressures causing not achieving good ecological status – priorities, accuracy and alternatives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204649252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dirty="0" smtClean="0"/>
              <a:t>Changes btw first and second river basin management plan – accuracy and alternatives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12573244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Gaps and improvements to ecological status presentation</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75024020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11D365D-1015-4429-8E62-95BA5905A0E9}"/>
              </a:ext>
            </a:extLst>
          </p:cNvPr>
          <p:cNvSpPr>
            <a:spLocks noGrp="1"/>
          </p:cNvSpPr>
          <p:nvPr>
            <p:ph type="title"/>
          </p:nvPr>
        </p:nvSpPr>
        <p:spPr/>
        <p:txBody>
          <a:bodyPr/>
          <a:lstStyle/>
          <a:p>
            <a:r>
              <a:rPr lang="en-US" dirty="0"/>
              <a:t>Chapter 2: Ecological status and pressures</a:t>
            </a:r>
          </a:p>
        </p:txBody>
      </p:sp>
      <p:sp>
        <p:nvSpPr>
          <p:cNvPr id="6" name="Content Placeholder 5">
            <a:extLst>
              <a:ext uri="{FF2B5EF4-FFF2-40B4-BE49-F238E27FC236}">
                <a16:creationId xmlns:a16="http://schemas.microsoft.com/office/drawing/2014/main" xmlns="" id="{8CD622A3-C208-415E-8BB1-6D932DE4C774}"/>
              </a:ext>
            </a:extLst>
          </p:cNvPr>
          <p:cNvSpPr>
            <a:spLocks noGrp="1"/>
          </p:cNvSpPr>
          <p:nvPr>
            <p:ph sz="half" idx="1"/>
          </p:nvPr>
        </p:nvSpPr>
        <p:spPr>
          <a:xfrm>
            <a:off x="609601" y="1371600"/>
            <a:ext cx="3815862" cy="4724400"/>
          </a:xfrm>
        </p:spPr>
        <p:txBody>
          <a:bodyPr/>
          <a:lstStyle/>
          <a:p>
            <a:pPr marL="0" indent="0">
              <a:buNone/>
            </a:pPr>
            <a:r>
              <a:rPr lang="en-US" dirty="0"/>
              <a:t>2.1 Introduction</a:t>
            </a:r>
          </a:p>
          <a:p>
            <a:pPr marL="0" indent="0">
              <a:buNone/>
            </a:pPr>
            <a:r>
              <a:rPr lang="en-US" dirty="0"/>
              <a:t>2.2 Ecological status in 2nd RBMPs</a:t>
            </a:r>
          </a:p>
          <a:p>
            <a:pPr marL="0" indent="0">
              <a:buNone/>
            </a:pPr>
            <a:r>
              <a:rPr lang="en-US" dirty="0"/>
              <a:t>2.3 Status by quality elements</a:t>
            </a:r>
          </a:p>
          <a:p>
            <a:pPr marL="0" indent="0">
              <a:buNone/>
            </a:pPr>
            <a:r>
              <a:rPr lang="en-US" dirty="0"/>
              <a:t>2.4 Pressures causing not achieving good ecological status	</a:t>
            </a:r>
          </a:p>
          <a:p>
            <a:pPr marL="0" indent="0">
              <a:buNone/>
            </a:pPr>
            <a:r>
              <a:rPr lang="en-US" dirty="0"/>
              <a:t>2.5 Change in ecological status between 1st and 2nd RBMP</a:t>
            </a:r>
          </a:p>
        </p:txBody>
      </p:sp>
      <p:sp>
        <p:nvSpPr>
          <p:cNvPr id="7" name="Content Placeholder 6">
            <a:extLst>
              <a:ext uri="{FF2B5EF4-FFF2-40B4-BE49-F238E27FC236}">
                <a16:creationId xmlns:a16="http://schemas.microsoft.com/office/drawing/2014/main" xmlns="" id="{856C7AEF-43BB-4A98-ADD7-5F8E50792F4E}"/>
              </a:ext>
            </a:extLst>
          </p:cNvPr>
          <p:cNvSpPr>
            <a:spLocks noGrp="1"/>
          </p:cNvSpPr>
          <p:nvPr>
            <p:ph sz="half" idx="2"/>
          </p:nvPr>
        </p:nvSpPr>
        <p:spPr>
          <a:xfrm>
            <a:off x="4566138" y="1371600"/>
            <a:ext cx="3815862" cy="4724400"/>
          </a:xfrm>
        </p:spPr>
        <p:txBody>
          <a:bodyPr/>
          <a:lstStyle/>
          <a:p>
            <a:pPr marL="0" lvl="0" indent="0" eaLnBrk="1" fontAlgn="auto" hangingPunct="1">
              <a:lnSpc>
                <a:spcPct val="90000"/>
              </a:lnSpc>
              <a:spcBef>
                <a:spcPts val="1000"/>
              </a:spcBef>
              <a:spcAft>
                <a:spcPts val="0"/>
              </a:spcAft>
              <a:buClrTx/>
              <a:buNone/>
            </a:pPr>
            <a:r>
              <a:rPr lang="en-US" sz="1600" b="1" kern="1200">
                <a:solidFill>
                  <a:prstClr val="black"/>
                </a:solidFill>
                <a:latin typeface="Calibri" panose="020F0502020204030204"/>
              </a:rPr>
              <a:t>Expected content of the chapter</a:t>
            </a:r>
          </a:p>
          <a:p>
            <a:pPr marL="0" lvl="0" indent="0" eaLnBrk="1" fontAlgn="auto" hangingPunct="1">
              <a:lnSpc>
                <a:spcPct val="90000"/>
              </a:lnSpc>
              <a:spcBef>
                <a:spcPts val="1000"/>
              </a:spcBef>
              <a:spcAft>
                <a:spcPts val="0"/>
              </a:spcAft>
              <a:buClrTx/>
              <a:buNone/>
            </a:pPr>
            <a:r>
              <a:rPr lang="en-US" sz="1800" kern="1200">
                <a:solidFill>
                  <a:prstClr val="black"/>
                </a:solidFill>
                <a:latin typeface="Calibri" panose="020F0502020204030204"/>
              </a:rPr>
              <a:t>The chapter will update the European overview of  ecological status or potential. The overview of ecological status will related to population density and agricultural area and presented for broad water types. </a:t>
            </a:r>
          </a:p>
          <a:p>
            <a:pPr marL="0" lvl="0" indent="0" eaLnBrk="1" fontAlgn="auto" hangingPunct="1">
              <a:lnSpc>
                <a:spcPct val="90000"/>
              </a:lnSpc>
              <a:spcBef>
                <a:spcPts val="1000"/>
              </a:spcBef>
              <a:spcAft>
                <a:spcPts val="0"/>
              </a:spcAft>
              <a:buClrTx/>
              <a:buNone/>
            </a:pPr>
            <a:r>
              <a:rPr lang="en-US" sz="1800" kern="1200">
                <a:solidFill>
                  <a:prstClr val="black"/>
                </a:solidFill>
                <a:latin typeface="Calibri" panose="020F0502020204030204"/>
              </a:rPr>
              <a:t>The chapter will also focus on the status by quality elements in particular biological quality elements.</a:t>
            </a:r>
          </a:p>
          <a:p>
            <a:pPr marL="0" lvl="0" indent="0" eaLnBrk="1" fontAlgn="auto" hangingPunct="1">
              <a:lnSpc>
                <a:spcPct val="90000"/>
              </a:lnSpc>
              <a:spcBef>
                <a:spcPts val="1000"/>
              </a:spcBef>
              <a:spcAft>
                <a:spcPts val="0"/>
              </a:spcAft>
              <a:buClrTx/>
              <a:buNone/>
            </a:pPr>
            <a:r>
              <a:rPr lang="en-US" sz="1800" kern="1200">
                <a:solidFill>
                  <a:prstClr val="black"/>
                </a:solidFill>
                <a:latin typeface="Calibri" panose="020F0502020204030204"/>
              </a:rPr>
              <a:t>Results on the pressures causing failure to achieve good ecological status will be presented.</a:t>
            </a:r>
          </a:p>
          <a:p>
            <a:pPr marL="0" lvl="0" indent="0" eaLnBrk="1" fontAlgn="auto" hangingPunct="1">
              <a:lnSpc>
                <a:spcPct val="90000"/>
              </a:lnSpc>
              <a:spcBef>
                <a:spcPts val="1000"/>
              </a:spcBef>
              <a:spcAft>
                <a:spcPts val="0"/>
              </a:spcAft>
              <a:buClrTx/>
              <a:buNone/>
            </a:pPr>
            <a:r>
              <a:rPr lang="en-US" sz="1800" kern="1200">
                <a:solidFill>
                  <a:prstClr val="black"/>
                </a:solidFill>
                <a:latin typeface="Calibri" panose="020F0502020204030204"/>
              </a:rPr>
              <a:t>Results on ecological status and quality elements from the 1</a:t>
            </a:r>
            <a:r>
              <a:rPr lang="en-US" sz="1800" kern="1200" baseline="30000">
                <a:solidFill>
                  <a:prstClr val="black"/>
                </a:solidFill>
                <a:latin typeface="Calibri" panose="020F0502020204030204"/>
              </a:rPr>
              <a:t>st</a:t>
            </a:r>
            <a:r>
              <a:rPr lang="en-US" sz="1800" kern="1200">
                <a:solidFill>
                  <a:prstClr val="black"/>
                </a:solidFill>
                <a:latin typeface="Calibri" panose="020F0502020204030204"/>
              </a:rPr>
              <a:t> to 2</a:t>
            </a:r>
            <a:r>
              <a:rPr lang="en-US" sz="1800" kern="1200" baseline="30000">
                <a:solidFill>
                  <a:prstClr val="black"/>
                </a:solidFill>
                <a:latin typeface="Calibri" panose="020F0502020204030204"/>
              </a:rPr>
              <a:t>nd </a:t>
            </a:r>
            <a:r>
              <a:rPr lang="en-US" sz="1800" kern="1200">
                <a:solidFill>
                  <a:prstClr val="black"/>
                </a:solidFill>
                <a:latin typeface="Calibri" panose="020F0502020204030204"/>
              </a:rPr>
              <a:t>RBMP period will be compared.</a:t>
            </a:r>
          </a:p>
          <a:p>
            <a:pPr marL="0" indent="0">
              <a:buNone/>
            </a:pPr>
            <a:endParaRPr lang="en-US"/>
          </a:p>
        </p:txBody>
      </p:sp>
    </p:spTree>
    <p:extLst>
      <p:ext uri="{BB962C8B-B14F-4D97-AF65-F5344CB8AC3E}">
        <p14:creationId xmlns:p14="http://schemas.microsoft.com/office/powerpoint/2010/main" val="331221237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211D365D-1015-4429-8E62-95BA5905A0E9}"/>
              </a:ext>
            </a:extLst>
          </p:cNvPr>
          <p:cNvSpPr>
            <a:spLocks noGrp="1"/>
          </p:cNvSpPr>
          <p:nvPr>
            <p:ph type="title"/>
          </p:nvPr>
        </p:nvSpPr>
        <p:spPr>
          <a:xfrm>
            <a:off x="685799" y="228600"/>
            <a:ext cx="8113643" cy="1143000"/>
          </a:xfrm>
        </p:spPr>
        <p:txBody>
          <a:bodyPr/>
          <a:lstStyle/>
          <a:p>
            <a:r>
              <a:rPr lang="en-US" dirty="0"/>
              <a:t>6. Overall status, integrated assessment and outlook</a:t>
            </a:r>
          </a:p>
        </p:txBody>
      </p:sp>
      <p:sp>
        <p:nvSpPr>
          <p:cNvPr id="6" name="Content Placeholder 5">
            <a:extLst>
              <a:ext uri="{FF2B5EF4-FFF2-40B4-BE49-F238E27FC236}">
                <a16:creationId xmlns:a16="http://schemas.microsoft.com/office/drawing/2014/main" xmlns="" id="{8CD622A3-C208-415E-8BB1-6D932DE4C774}"/>
              </a:ext>
            </a:extLst>
          </p:cNvPr>
          <p:cNvSpPr>
            <a:spLocks noGrp="1"/>
          </p:cNvSpPr>
          <p:nvPr>
            <p:ph sz="half" idx="1"/>
          </p:nvPr>
        </p:nvSpPr>
        <p:spPr>
          <a:xfrm>
            <a:off x="225287" y="1742661"/>
            <a:ext cx="4147167" cy="4724400"/>
          </a:xfrm>
        </p:spPr>
        <p:txBody>
          <a:bodyPr/>
          <a:lstStyle/>
          <a:p>
            <a:pPr marL="0" indent="0">
              <a:buNone/>
            </a:pPr>
            <a:r>
              <a:rPr lang="en-US" sz="2000" dirty="0"/>
              <a:t>6.1 Overall status (</a:t>
            </a:r>
            <a:r>
              <a:rPr lang="en-US" sz="2000" kern="1200" dirty="0">
                <a:solidFill>
                  <a:prstClr val="black"/>
                </a:solidFill>
                <a:latin typeface="Calibri" panose="020F0502020204030204"/>
              </a:rPr>
              <a:t>ecological, chemical and quantitative)</a:t>
            </a:r>
            <a:endParaRPr lang="en-US" sz="2000" dirty="0"/>
          </a:p>
          <a:p>
            <a:pPr marL="0" indent="0">
              <a:buNone/>
            </a:pPr>
            <a:r>
              <a:rPr lang="en-US" sz="2000" dirty="0"/>
              <a:t>6.2 Pressures causing not achieving good status and impacts.</a:t>
            </a:r>
          </a:p>
          <a:p>
            <a:pPr marL="0" indent="0">
              <a:buNone/>
            </a:pPr>
            <a:r>
              <a:rPr lang="da-DK" sz="2000" dirty="0"/>
              <a:t>6</a:t>
            </a:r>
            <a:r>
              <a:rPr lang="en-US" sz="2000" dirty="0"/>
              <a:t>.3 Measures implemented during 1</a:t>
            </a:r>
            <a:r>
              <a:rPr lang="en-US" sz="2000" baseline="30000" dirty="0"/>
              <a:t>st</a:t>
            </a:r>
            <a:r>
              <a:rPr lang="en-US" sz="2000" dirty="0"/>
              <a:t> RBMP period.</a:t>
            </a:r>
          </a:p>
          <a:p>
            <a:pPr marL="0" indent="0">
              <a:buNone/>
            </a:pPr>
            <a:r>
              <a:rPr lang="da-DK" sz="2000" dirty="0"/>
              <a:t>6</a:t>
            </a:r>
            <a:r>
              <a:rPr lang="en-US" sz="2000" dirty="0"/>
              <a:t>.4 Integrated assessment of status, pressures and sectors.</a:t>
            </a:r>
          </a:p>
          <a:p>
            <a:pPr marL="0" indent="0">
              <a:buNone/>
            </a:pPr>
            <a:r>
              <a:rPr lang="en-US" sz="2000" dirty="0"/>
              <a:t>6.5 Outlook – what will the status be in 2021, 2027 and beyond.</a:t>
            </a:r>
          </a:p>
        </p:txBody>
      </p:sp>
      <p:sp>
        <p:nvSpPr>
          <p:cNvPr id="7" name="Content Placeholder 6">
            <a:extLst>
              <a:ext uri="{FF2B5EF4-FFF2-40B4-BE49-F238E27FC236}">
                <a16:creationId xmlns:a16="http://schemas.microsoft.com/office/drawing/2014/main" xmlns="" id="{856C7AEF-43BB-4A98-ADD7-5F8E50792F4E}"/>
              </a:ext>
            </a:extLst>
          </p:cNvPr>
          <p:cNvSpPr>
            <a:spLocks noGrp="1"/>
          </p:cNvSpPr>
          <p:nvPr>
            <p:ph sz="half" idx="2"/>
          </p:nvPr>
        </p:nvSpPr>
        <p:spPr>
          <a:xfrm>
            <a:off x="4572000" y="1802297"/>
            <a:ext cx="3815862" cy="3601726"/>
          </a:xfrm>
        </p:spPr>
        <p:txBody>
          <a:bodyPr/>
          <a:lstStyle/>
          <a:p>
            <a:pPr marL="0" lvl="0" indent="0" eaLnBrk="1" fontAlgn="auto" hangingPunct="1">
              <a:lnSpc>
                <a:spcPct val="90000"/>
              </a:lnSpc>
              <a:spcBef>
                <a:spcPts val="1000"/>
              </a:spcBef>
              <a:spcAft>
                <a:spcPts val="0"/>
              </a:spcAft>
              <a:buClrTx/>
              <a:buNone/>
            </a:pPr>
            <a:r>
              <a:rPr lang="en-US" sz="1400" b="1" kern="1200" dirty="0">
                <a:solidFill>
                  <a:prstClr val="black"/>
                </a:solidFill>
                <a:latin typeface="Calibri" panose="020F0502020204030204"/>
              </a:rPr>
              <a:t>Expected content of the chapter</a:t>
            </a:r>
          </a:p>
          <a:p>
            <a:pPr marL="0" lvl="0" indent="0" eaLnBrk="1" fontAlgn="auto" hangingPunct="1">
              <a:lnSpc>
                <a:spcPct val="90000"/>
              </a:lnSpc>
              <a:spcBef>
                <a:spcPts val="1000"/>
              </a:spcBef>
              <a:spcAft>
                <a:spcPts val="0"/>
              </a:spcAft>
              <a:buClrTx/>
              <a:buNone/>
            </a:pPr>
            <a:r>
              <a:rPr lang="en-US" sz="1400" kern="1200" dirty="0">
                <a:solidFill>
                  <a:prstClr val="black"/>
                </a:solidFill>
                <a:latin typeface="Calibri" panose="020F0502020204030204"/>
              </a:rPr>
              <a:t>The chapter will an overview of status (ecological, chemical and quantitative</a:t>
            </a:r>
            <a:r>
              <a:rPr lang="en-US" sz="1400" kern="1200" dirty="0" smtClean="0">
                <a:solidFill>
                  <a:prstClr val="black"/>
                </a:solidFill>
                <a:latin typeface="Calibri" panose="020F0502020204030204"/>
              </a:rPr>
              <a:t>) including an assessment of change of the underlying causes of limited change from 1</a:t>
            </a:r>
            <a:r>
              <a:rPr lang="en-US" sz="1400" kern="1200" baseline="30000" dirty="0" smtClean="0">
                <a:solidFill>
                  <a:prstClr val="black"/>
                </a:solidFill>
                <a:latin typeface="Calibri" panose="020F0502020204030204"/>
              </a:rPr>
              <a:t>st</a:t>
            </a:r>
            <a:r>
              <a:rPr lang="en-US" sz="1400" kern="1200" dirty="0" smtClean="0">
                <a:solidFill>
                  <a:prstClr val="black"/>
                </a:solidFill>
                <a:latin typeface="Calibri" panose="020F0502020204030204"/>
              </a:rPr>
              <a:t> to 2</a:t>
            </a:r>
            <a:r>
              <a:rPr lang="en-US" sz="1400" kern="1200" baseline="30000" dirty="0" smtClean="0">
                <a:solidFill>
                  <a:prstClr val="black"/>
                </a:solidFill>
                <a:latin typeface="Calibri" panose="020F0502020204030204"/>
              </a:rPr>
              <a:t>nd</a:t>
            </a:r>
            <a:r>
              <a:rPr lang="en-US" sz="1400" kern="1200" dirty="0" smtClean="0">
                <a:solidFill>
                  <a:prstClr val="black"/>
                </a:solidFill>
                <a:latin typeface="Calibri" panose="020F0502020204030204"/>
              </a:rPr>
              <a:t> RBMP period.</a:t>
            </a:r>
            <a:endParaRPr lang="en-US" sz="1400" kern="1200" dirty="0">
              <a:solidFill>
                <a:prstClr val="black"/>
              </a:solidFill>
              <a:latin typeface="Calibri" panose="020F0502020204030204"/>
            </a:endParaRPr>
          </a:p>
          <a:p>
            <a:pPr marL="0" lvl="0" indent="0" eaLnBrk="1" fontAlgn="auto" hangingPunct="1">
              <a:lnSpc>
                <a:spcPct val="90000"/>
              </a:lnSpc>
              <a:spcBef>
                <a:spcPts val="1000"/>
              </a:spcBef>
              <a:spcAft>
                <a:spcPts val="0"/>
              </a:spcAft>
              <a:buClrTx/>
              <a:buNone/>
            </a:pPr>
            <a:r>
              <a:rPr lang="en-US" sz="1400" kern="1200" dirty="0">
                <a:solidFill>
                  <a:prstClr val="black"/>
                </a:solidFill>
                <a:latin typeface="Calibri" panose="020F0502020204030204"/>
              </a:rPr>
              <a:t>An overview of the </a:t>
            </a:r>
            <a:r>
              <a:rPr lang="en-US" sz="1400" kern="1200" dirty="0" smtClean="0">
                <a:solidFill>
                  <a:prstClr val="black"/>
                </a:solidFill>
                <a:latin typeface="Calibri" panose="020F0502020204030204"/>
              </a:rPr>
              <a:t>pressures causing </a:t>
            </a:r>
            <a:r>
              <a:rPr lang="en-US" sz="1400" kern="1200" dirty="0">
                <a:solidFill>
                  <a:prstClr val="black"/>
                </a:solidFill>
                <a:latin typeface="Calibri" panose="020F0502020204030204"/>
              </a:rPr>
              <a:t>failure to achieve good </a:t>
            </a:r>
            <a:r>
              <a:rPr lang="en-US" sz="1400" kern="1200" dirty="0" smtClean="0">
                <a:solidFill>
                  <a:prstClr val="black"/>
                </a:solidFill>
                <a:latin typeface="Calibri" panose="020F0502020204030204"/>
              </a:rPr>
              <a:t>status </a:t>
            </a:r>
            <a:r>
              <a:rPr lang="en-US" sz="1400" kern="1200" dirty="0">
                <a:solidFill>
                  <a:prstClr val="black"/>
                </a:solidFill>
                <a:latin typeface="Calibri" panose="020F0502020204030204"/>
              </a:rPr>
              <a:t>will be provided. </a:t>
            </a:r>
            <a:r>
              <a:rPr lang="en-US" sz="1400" kern="1200" dirty="0" smtClean="0">
                <a:solidFill>
                  <a:prstClr val="black"/>
                </a:solidFill>
                <a:latin typeface="Calibri" panose="020F0502020204030204"/>
              </a:rPr>
              <a:t>This overview will also focus on the main sectors and activities causing failure.</a:t>
            </a:r>
            <a:endParaRPr lang="en-US" sz="1400" kern="1200" dirty="0">
              <a:solidFill>
                <a:prstClr val="black"/>
              </a:solidFill>
              <a:latin typeface="Calibri" panose="020F0502020204030204"/>
            </a:endParaRPr>
          </a:p>
          <a:p>
            <a:pPr marL="0" lvl="0" indent="0" eaLnBrk="1" fontAlgn="auto" hangingPunct="1">
              <a:lnSpc>
                <a:spcPct val="90000"/>
              </a:lnSpc>
              <a:spcBef>
                <a:spcPts val="1000"/>
              </a:spcBef>
              <a:spcAft>
                <a:spcPts val="0"/>
              </a:spcAft>
              <a:buClrTx/>
              <a:buNone/>
            </a:pPr>
            <a:r>
              <a:rPr lang="en-US" sz="1400" kern="1200" dirty="0" smtClean="0">
                <a:solidFill>
                  <a:prstClr val="black"/>
                </a:solidFill>
                <a:latin typeface="Calibri" panose="020F0502020204030204"/>
              </a:rPr>
              <a:t>We aim to provide an overview of the measures implemented during the 1</a:t>
            </a:r>
            <a:r>
              <a:rPr lang="en-US" sz="1400" kern="1200" baseline="30000" dirty="0" smtClean="0">
                <a:solidFill>
                  <a:prstClr val="black"/>
                </a:solidFill>
                <a:latin typeface="Calibri" panose="020F0502020204030204"/>
              </a:rPr>
              <a:t>st</a:t>
            </a:r>
            <a:r>
              <a:rPr lang="en-US" sz="1400" kern="1200" dirty="0" smtClean="0">
                <a:solidFill>
                  <a:prstClr val="black"/>
                </a:solidFill>
                <a:latin typeface="Calibri" panose="020F0502020204030204"/>
              </a:rPr>
              <a:t> RBMP period (the good messages).</a:t>
            </a:r>
          </a:p>
          <a:p>
            <a:pPr marL="0" lvl="0" indent="0" eaLnBrk="1" fontAlgn="auto" hangingPunct="1">
              <a:lnSpc>
                <a:spcPct val="90000"/>
              </a:lnSpc>
              <a:spcBef>
                <a:spcPts val="1000"/>
              </a:spcBef>
              <a:spcAft>
                <a:spcPts val="0"/>
              </a:spcAft>
              <a:buClrTx/>
              <a:buNone/>
            </a:pPr>
            <a:r>
              <a:rPr lang="en-GB" sz="1400" kern="1200" dirty="0" smtClean="0">
                <a:solidFill>
                  <a:prstClr val="black"/>
                </a:solidFill>
                <a:latin typeface="Calibri" panose="020F0502020204030204"/>
              </a:rPr>
              <a:t>We aim to </a:t>
            </a:r>
            <a:r>
              <a:rPr lang="en-GB" sz="1400" kern="1200" dirty="0">
                <a:solidFill>
                  <a:prstClr val="black"/>
                </a:solidFill>
                <a:latin typeface="Calibri" panose="020F0502020204030204"/>
              </a:rPr>
              <a:t>include an integrated assessment of other water policies and sector </a:t>
            </a:r>
            <a:r>
              <a:rPr lang="en-GB" sz="1400" kern="1200" dirty="0" smtClean="0">
                <a:solidFill>
                  <a:prstClr val="black"/>
                </a:solidFill>
                <a:latin typeface="Calibri" panose="020F0502020204030204"/>
              </a:rPr>
              <a:t>activities. This may </a:t>
            </a:r>
            <a:r>
              <a:rPr lang="en-GB" sz="1400" kern="1200" dirty="0">
                <a:solidFill>
                  <a:prstClr val="black"/>
                </a:solidFill>
                <a:latin typeface="Calibri" panose="020F0502020204030204"/>
              </a:rPr>
              <a:t>also cover relevant  emerging issues</a:t>
            </a:r>
            <a:r>
              <a:rPr lang="en-GB" sz="1400" kern="1200" dirty="0" smtClean="0">
                <a:solidFill>
                  <a:prstClr val="black"/>
                </a:solidFill>
                <a:latin typeface="Calibri" panose="020F0502020204030204"/>
              </a:rPr>
              <a:t>.</a:t>
            </a:r>
            <a:endParaRPr lang="en-GB" sz="1400" kern="1200" dirty="0">
              <a:solidFill>
                <a:prstClr val="black"/>
              </a:solidFill>
              <a:latin typeface="Calibri" panose="020F0502020204030204"/>
            </a:endParaRPr>
          </a:p>
        </p:txBody>
      </p:sp>
      <p:sp>
        <p:nvSpPr>
          <p:cNvPr id="3" name="TextBox 2">
            <a:extLst>
              <a:ext uri="{FF2B5EF4-FFF2-40B4-BE49-F238E27FC236}">
                <a16:creationId xmlns:a16="http://schemas.microsoft.com/office/drawing/2014/main" xmlns="" id="{A00E60C7-AA9C-40CD-A198-4024D9D92A79}"/>
              </a:ext>
            </a:extLst>
          </p:cNvPr>
          <p:cNvSpPr txBox="1"/>
          <p:nvPr/>
        </p:nvSpPr>
        <p:spPr>
          <a:xfrm>
            <a:off x="556592" y="1342647"/>
            <a:ext cx="8136834" cy="369332"/>
          </a:xfrm>
          <a:prstGeom prst="rect">
            <a:avLst/>
          </a:prstGeom>
          <a:solidFill>
            <a:srgbClr val="FFFF00"/>
          </a:solidFill>
        </p:spPr>
        <p:txBody>
          <a:bodyPr wrap="square" rtlCol="0">
            <a:spAutoFit/>
          </a:bodyPr>
          <a:lstStyle/>
          <a:p>
            <a:r>
              <a:rPr lang="en-US">
                <a:solidFill>
                  <a:srgbClr val="0070C0"/>
                </a:solidFill>
              </a:rPr>
              <a:t>This chapter is less developed as the results are not available yet</a:t>
            </a:r>
          </a:p>
        </p:txBody>
      </p:sp>
    </p:spTree>
    <p:extLst>
      <p:ext uri="{BB962C8B-B14F-4D97-AF65-F5344CB8AC3E}">
        <p14:creationId xmlns:p14="http://schemas.microsoft.com/office/powerpoint/2010/main" val="1958939621"/>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D15D38-2407-4CC4-80FE-122F530C3D66}"/>
              </a:ext>
            </a:extLst>
          </p:cNvPr>
          <p:cNvSpPr>
            <a:spLocks noGrp="1"/>
          </p:cNvSpPr>
          <p:nvPr>
            <p:ph type="title"/>
          </p:nvPr>
        </p:nvSpPr>
        <p:spPr>
          <a:xfrm>
            <a:off x="609601" y="188843"/>
            <a:ext cx="7772400" cy="1143000"/>
          </a:xfrm>
        </p:spPr>
        <p:txBody>
          <a:bodyPr/>
          <a:lstStyle/>
          <a:p>
            <a:r>
              <a:rPr lang="en-US" dirty="0"/>
              <a:t>6.1 Overall status </a:t>
            </a:r>
            <a:br>
              <a:rPr lang="en-US" dirty="0"/>
            </a:br>
            <a:r>
              <a:rPr lang="en-US" sz="1800" dirty="0"/>
              <a:t>Less unknowns, higher confidence in status assessments, more monitoring and stricter standards</a:t>
            </a:r>
            <a:endParaRPr lang="en-US" dirty="0"/>
          </a:p>
        </p:txBody>
      </p:sp>
      <p:pic>
        <p:nvPicPr>
          <p:cNvPr id="6" name="Content Placeholder 5">
            <a:extLst>
              <a:ext uri="{FF2B5EF4-FFF2-40B4-BE49-F238E27FC236}">
                <a16:creationId xmlns:a16="http://schemas.microsoft.com/office/drawing/2014/main" xmlns="" id="{B74BBC3D-3034-4DBB-9B1D-4B35332CF9CB}"/>
              </a:ext>
            </a:extLst>
          </p:cNvPr>
          <p:cNvPicPr>
            <a:picLocks noGrp="1" noChangeAspect="1"/>
          </p:cNvPicPr>
          <p:nvPr>
            <p:ph sz="half" idx="1"/>
          </p:nvPr>
        </p:nvPicPr>
        <p:blipFill>
          <a:blip r:embed="rId2"/>
          <a:stretch>
            <a:fillRect/>
          </a:stretch>
        </p:blipFill>
        <p:spPr>
          <a:xfrm>
            <a:off x="463234" y="1709529"/>
            <a:ext cx="3962716" cy="3763751"/>
          </a:xfrm>
          <a:prstGeom prst="rect">
            <a:avLst/>
          </a:prstGeom>
        </p:spPr>
      </p:pic>
      <p:pic>
        <p:nvPicPr>
          <p:cNvPr id="10" name="Content Placeholder 9">
            <a:extLst>
              <a:ext uri="{FF2B5EF4-FFF2-40B4-BE49-F238E27FC236}">
                <a16:creationId xmlns:a16="http://schemas.microsoft.com/office/drawing/2014/main" xmlns="" id="{0354ECAE-66DA-428B-A9EE-424906F0143E}"/>
              </a:ext>
            </a:extLst>
          </p:cNvPr>
          <p:cNvPicPr>
            <a:picLocks noGrp="1" noChangeAspect="1"/>
          </p:cNvPicPr>
          <p:nvPr>
            <p:ph sz="half" idx="2"/>
          </p:nvPr>
        </p:nvPicPr>
        <p:blipFill>
          <a:blip r:embed="rId3"/>
          <a:stretch>
            <a:fillRect/>
          </a:stretch>
        </p:blipFill>
        <p:spPr>
          <a:xfrm>
            <a:off x="4565650" y="1709529"/>
            <a:ext cx="4376375" cy="3772105"/>
          </a:xfrm>
          <a:prstGeom prst="rect">
            <a:avLst/>
          </a:prstGeom>
        </p:spPr>
      </p:pic>
      <p:sp>
        <p:nvSpPr>
          <p:cNvPr id="11" name="TextBox 10">
            <a:extLst>
              <a:ext uri="{FF2B5EF4-FFF2-40B4-BE49-F238E27FC236}">
                <a16:creationId xmlns:a16="http://schemas.microsoft.com/office/drawing/2014/main" xmlns="" id="{605209B7-81BF-4F73-BD52-0BC726122F75}"/>
              </a:ext>
            </a:extLst>
          </p:cNvPr>
          <p:cNvSpPr txBox="1"/>
          <p:nvPr/>
        </p:nvSpPr>
        <p:spPr>
          <a:xfrm>
            <a:off x="755374" y="1331843"/>
            <a:ext cx="2358887" cy="377686"/>
          </a:xfrm>
          <a:prstGeom prst="rect">
            <a:avLst/>
          </a:prstGeom>
          <a:noFill/>
        </p:spPr>
        <p:txBody>
          <a:bodyPr wrap="square" rtlCol="0">
            <a:spAutoFit/>
          </a:bodyPr>
          <a:lstStyle/>
          <a:p>
            <a:pPr algn="ctr"/>
            <a:r>
              <a:rPr lang="da-DK" dirty="0"/>
              <a:t>% </a:t>
            </a:r>
            <a:r>
              <a:rPr lang="da-DK" dirty="0" err="1"/>
              <a:t>unknowns</a:t>
            </a:r>
            <a:endParaRPr lang="en-US" dirty="0"/>
          </a:p>
        </p:txBody>
      </p:sp>
      <p:sp>
        <p:nvSpPr>
          <p:cNvPr id="14" name="TextBox 13">
            <a:extLst>
              <a:ext uri="{FF2B5EF4-FFF2-40B4-BE49-F238E27FC236}">
                <a16:creationId xmlns:a16="http://schemas.microsoft.com/office/drawing/2014/main" xmlns="" id="{E3B457C8-1D75-49B0-8FBC-95F5E92F6A4D}"/>
              </a:ext>
            </a:extLst>
          </p:cNvPr>
          <p:cNvSpPr txBox="1"/>
          <p:nvPr/>
        </p:nvSpPr>
        <p:spPr>
          <a:xfrm>
            <a:off x="4850295" y="1331843"/>
            <a:ext cx="4221497" cy="369332"/>
          </a:xfrm>
          <a:prstGeom prst="rect">
            <a:avLst/>
          </a:prstGeom>
          <a:noFill/>
        </p:spPr>
        <p:txBody>
          <a:bodyPr wrap="square" rtlCol="0">
            <a:spAutoFit/>
          </a:bodyPr>
          <a:lstStyle/>
          <a:p>
            <a:r>
              <a:rPr lang="en-US" dirty="0"/>
              <a:t>confidence in status assessments</a:t>
            </a:r>
          </a:p>
        </p:txBody>
      </p:sp>
      <p:sp>
        <p:nvSpPr>
          <p:cNvPr id="15" name="TextBox 14">
            <a:extLst>
              <a:ext uri="{FF2B5EF4-FFF2-40B4-BE49-F238E27FC236}">
                <a16:creationId xmlns:a16="http://schemas.microsoft.com/office/drawing/2014/main" xmlns="" id="{5EC196A7-F77D-4D9A-8387-8795878D27EA}"/>
              </a:ext>
            </a:extLst>
          </p:cNvPr>
          <p:cNvSpPr txBox="1"/>
          <p:nvPr/>
        </p:nvSpPr>
        <p:spPr>
          <a:xfrm>
            <a:off x="291547" y="5481634"/>
            <a:ext cx="8547653" cy="584775"/>
          </a:xfrm>
          <a:prstGeom prst="rect">
            <a:avLst/>
          </a:prstGeom>
          <a:noFill/>
        </p:spPr>
        <p:txBody>
          <a:bodyPr wrap="square" rtlCol="0">
            <a:spAutoFit/>
          </a:bodyPr>
          <a:lstStyle/>
          <a:p>
            <a:r>
              <a:rPr lang="en-US" sz="1600" dirty="0"/>
              <a:t>The proportion of water bodies with unknown status decreased from 1</a:t>
            </a:r>
            <a:r>
              <a:rPr lang="en-US" sz="1600" baseline="30000" dirty="0"/>
              <a:t>st</a:t>
            </a:r>
            <a:r>
              <a:rPr lang="en-US" sz="1600" dirty="0"/>
              <a:t> to 2</a:t>
            </a:r>
            <a:r>
              <a:rPr lang="en-US" sz="1600" baseline="30000" dirty="0"/>
              <a:t>nd</a:t>
            </a:r>
            <a:r>
              <a:rPr lang="en-US" sz="1600" dirty="0"/>
              <a:t> RBMP period. The confidence in the status assessments have also improved.</a:t>
            </a:r>
          </a:p>
        </p:txBody>
      </p:sp>
      <p:sp>
        <p:nvSpPr>
          <p:cNvPr id="16" name="TextBox 15">
            <a:extLst>
              <a:ext uri="{FF2B5EF4-FFF2-40B4-BE49-F238E27FC236}">
                <a16:creationId xmlns:a16="http://schemas.microsoft.com/office/drawing/2014/main" xmlns="" id="{4036E302-1928-4F54-9426-E41B503F3069}"/>
              </a:ext>
            </a:extLst>
          </p:cNvPr>
          <p:cNvSpPr txBox="1"/>
          <p:nvPr/>
        </p:nvSpPr>
        <p:spPr>
          <a:xfrm>
            <a:off x="164050" y="6271113"/>
            <a:ext cx="5669280" cy="369332"/>
          </a:xfrm>
          <a:prstGeom prst="rect">
            <a:avLst/>
          </a:prstGeom>
          <a:noFill/>
        </p:spPr>
        <p:txBody>
          <a:bodyPr wrap="square" rtlCol="0">
            <a:spAutoFit/>
          </a:bodyPr>
          <a:lstStyle/>
          <a:p>
            <a:r>
              <a:rPr lang="da-DK" i="1" dirty="0">
                <a:solidFill>
                  <a:srgbClr val="0070C0"/>
                </a:solidFill>
                <a:effectLst>
                  <a:outerShdw blurRad="38100" dist="38100" dir="2700000" algn="tl">
                    <a:srgbClr val="000000">
                      <a:alpha val="43137"/>
                    </a:srgbClr>
                  </a:outerShdw>
                </a:effectLst>
              </a:rPr>
              <a:t>Preliminary </a:t>
            </a:r>
            <a:r>
              <a:rPr lang="da-DK" i="1" dirty="0" err="1">
                <a:solidFill>
                  <a:srgbClr val="0070C0"/>
                </a:solidFill>
                <a:effectLst>
                  <a:outerShdw blurRad="38100" dist="38100" dir="2700000" algn="tl">
                    <a:srgbClr val="000000">
                      <a:alpha val="43137"/>
                    </a:srgbClr>
                  </a:outerShdw>
                </a:effectLst>
              </a:rPr>
              <a:t>results</a:t>
            </a:r>
            <a:r>
              <a:rPr lang="da-DK" i="1" dirty="0">
                <a:solidFill>
                  <a:srgbClr val="0070C0"/>
                </a:solidFill>
                <a:effectLst>
                  <a:outerShdw blurRad="38100" dist="38100" dir="2700000" algn="tl">
                    <a:srgbClr val="000000">
                      <a:alpha val="43137"/>
                    </a:srgbClr>
                  </a:outerShdw>
                </a:effectLst>
              </a:rPr>
              <a:t> – 20 MS – May 2017</a:t>
            </a:r>
            <a:endParaRPr lang="en-GB"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363197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D57C5438-1870-4977-82B9-EC449A388520}"/>
              </a:ext>
            </a:extLst>
          </p:cNvPr>
          <p:cNvSpPr>
            <a:spLocks noGrp="1"/>
          </p:cNvSpPr>
          <p:nvPr>
            <p:ph type="title"/>
          </p:nvPr>
        </p:nvSpPr>
        <p:spPr>
          <a:xfrm>
            <a:off x="397565" y="228600"/>
            <a:ext cx="8746435" cy="1143000"/>
          </a:xfrm>
        </p:spPr>
        <p:txBody>
          <a:bodyPr/>
          <a:lstStyle/>
          <a:p>
            <a:r>
              <a:rPr lang="da-DK" dirty="0"/>
              <a:t>Overall status (</a:t>
            </a:r>
            <a:r>
              <a:rPr lang="da-DK" dirty="0" err="1"/>
              <a:t>ecological</a:t>
            </a:r>
            <a:r>
              <a:rPr lang="da-DK" dirty="0"/>
              <a:t>, </a:t>
            </a:r>
            <a:r>
              <a:rPr lang="da-DK" dirty="0" err="1"/>
              <a:t>chemical</a:t>
            </a:r>
            <a:r>
              <a:rPr lang="da-DK" dirty="0"/>
              <a:t> and </a:t>
            </a:r>
            <a:r>
              <a:rPr lang="da-DK" dirty="0" err="1"/>
              <a:t>quantitative</a:t>
            </a:r>
            <a:r>
              <a:rPr lang="da-DK" dirty="0"/>
              <a:t>)</a:t>
            </a:r>
            <a:endParaRPr lang="en-US" dirty="0"/>
          </a:p>
        </p:txBody>
      </p:sp>
      <p:pic>
        <p:nvPicPr>
          <p:cNvPr id="8" name="Content Placeholder 7">
            <a:extLst>
              <a:ext uri="{FF2B5EF4-FFF2-40B4-BE49-F238E27FC236}">
                <a16:creationId xmlns:a16="http://schemas.microsoft.com/office/drawing/2014/main" xmlns="" id="{57EDA858-DE85-4309-BDED-FFBB93140A22}"/>
              </a:ext>
            </a:extLst>
          </p:cNvPr>
          <p:cNvPicPr>
            <a:picLocks noGrp="1" noChangeAspect="1"/>
          </p:cNvPicPr>
          <p:nvPr>
            <p:ph idx="1"/>
          </p:nvPr>
        </p:nvPicPr>
        <p:blipFill>
          <a:blip r:embed="rId2"/>
          <a:stretch>
            <a:fillRect/>
          </a:stretch>
        </p:blipFill>
        <p:spPr>
          <a:xfrm>
            <a:off x="0" y="1289968"/>
            <a:ext cx="5088678" cy="4387965"/>
          </a:xfrm>
          <a:prstGeom prst="rect">
            <a:avLst/>
          </a:prstGeom>
        </p:spPr>
      </p:pic>
      <p:sp>
        <p:nvSpPr>
          <p:cNvPr id="9" name="TextBox 8">
            <a:extLst>
              <a:ext uri="{FF2B5EF4-FFF2-40B4-BE49-F238E27FC236}">
                <a16:creationId xmlns:a16="http://schemas.microsoft.com/office/drawing/2014/main" xmlns="" id="{5F0FC574-ED17-4C05-9507-BF7CC33272F2}"/>
              </a:ext>
            </a:extLst>
          </p:cNvPr>
          <p:cNvSpPr txBox="1"/>
          <p:nvPr/>
        </p:nvSpPr>
        <p:spPr>
          <a:xfrm>
            <a:off x="5261114" y="1289968"/>
            <a:ext cx="3776870" cy="3970318"/>
          </a:xfrm>
          <a:prstGeom prst="rect">
            <a:avLst/>
          </a:prstGeom>
          <a:noFill/>
        </p:spPr>
        <p:txBody>
          <a:bodyPr wrap="square" rtlCol="0">
            <a:spAutoFit/>
          </a:bodyPr>
          <a:lstStyle/>
          <a:p>
            <a:r>
              <a:rPr lang="en-US" sz="1400" dirty="0"/>
              <a:t>In the 2</a:t>
            </a:r>
            <a:r>
              <a:rPr lang="en-US" sz="1400" baseline="30000" dirty="0"/>
              <a:t>nd</a:t>
            </a:r>
            <a:r>
              <a:rPr lang="en-US" sz="1400" dirty="0"/>
              <a:t> RBMPs only 43% of surface water bodies were in high or good ecological status or potential compared to 40 % in the 1</a:t>
            </a:r>
            <a:r>
              <a:rPr lang="en-US" sz="1400" baseline="30000" dirty="0"/>
              <a:t>st</a:t>
            </a:r>
            <a:r>
              <a:rPr lang="en-US" sz="1400" dirty="0"/>
              <a:t> RBMPs. There was also a marked increase in the proportion of water bodies of water bodies in less than good ecological status. </a:t>
            </a:r>
          </a:p>
          <a:p>
            <a:r>
              <a:rPr lang="en-US" sz="1400" dirty="0"/>
              <a:t>In the 1st RBMPs less than one third of the surface water bodies were in good chemical status, in the 2</a:t>
            </a:r>
            <a:r>
              <a:rPr lang="en-US" sz="1400" baseline="30000" dirty="0"/>
              <a:t>nd </a:t>
            </a:r>
            <a:r>
              <a:rPr lang="en-US" sz="1400" dirty="0"/>
              <a:t>RBMPs half of the surface water bodies had good chemical status but also 39 % failed to achieve good status.</a:t>
            </a:r>
          </a:p>
          <a:p>
            <a:r>
              <a:rPr lang="en-US" sz="1400" dirty="0"/>
              <a:t>There was a slight improvement in groundwater chemical status and quantitative status from 1</a:t>
            </a:r>
            <a:r>
              <a:rPr lang="en-US" sz="1400" baseline="30000" dirty="0"/>
              <a:t>st</a:t>
            </a:r>
            <a:r>
              <a:rPr lang="en-US" sz="1400" dirty="0"/>
              <a:t> to 2</a:t>
            </a:r>
            <a:r>
              <a:rPr lang="en-US" sz="1400" baseline="30000" dirty="0"/>
              <a:t>nd</a:t>
            </a:r>
            <a:r>
              <a:rPr lang="en-US" sz="1400" dirty="0"/>
              <a:t> RBMP period. </a:t>
            </a:r>
          </a:p>
        </p:txBody>
      </p:sp>
      <p:sp>
        <p:nvSpPr>
          <p:cNvPr id="10" name="TextBox 9">
            <a:extLst>
              <a:ext uri="{FF2B5EF4-FFF2-40B4-BE49-F238E27FC236}">
                <a16:creationId xmlns:a16="http://schemas.microsoft.com/office/drawing/2014/main" xmlns="" id="{15779C2D-8C87-4349-B8EC-C7F22D11EBB3}"/>
              </a:ext>
            </a:extLst>
          </p:cNvPr>
          <p:cNvSpPr txBox="1"/>
          <p:nvPr/>
        </p:nvSpPr>
        <p:spPr>
          <a:xfrm>
            <a:off x="164050" y="6271113"/>
            <a:ext cx="5669280" cy="369332"/>
          </a:xfrm>
          <a:prstGeom prst="rect">
            <a:avLst/>
          </a:prstGeom>
          <a:noFill/>
        </p:spPr>
        <p:txBody>
          <a:bodyPr wrap="square" rtlCol="0">
            <a:spAutoFit/>
          </a:bodyPr>
          <a:lstStyle/>
          <a:p>
            <a:r>
              <a:rPr lang="da-DK" i="1" dirty="0">
                <a:solidFill>
                  <a:srgbClr val="0070C0"/>
                </a:solidFill>
                <a:effectLst>
                  <a:outerShdw blurRad="38100" dist="38100" dir="2700000" algn="tl">
                    <a:srgbClr val="000000">
                      <a:alpha val="43137"/>
                    </a:srgbClr>
                  </a:outerShdw>
                </a:effectLst>
              </a:rPr>
              <a:t>Preliminary </a:t>
            </a:r>
            <a:r>
              <a:rPr lang="da-DK" i="1" dirty="0" err="1">
                <a:solidFill>
                  <a:srgbClr val="0070C0"/>
                </a:solidFill>
                <a:effectLst>
                  <a:outerShdw blurRad="38100" dist="38100" dir="2700000" algn="tl">
                    <a:srgbClr val="000000">
                      <a:alpha val="43137"/>
                    </a:srgbClr>
                  </a:outerShdw>
                </a:effectLst>
              </a:rPr>
              <a:t>results</a:t>
            </a:r>
            <a:r>
              <a:rPr lang="da-DK" i="1" dirty="0">
                <a:solidFill>
                  <a:srgbClr val="0070C0"/>
                </a:solidFill>
                <a:effectLst>
                  <a:outerShdw blurRad="38100" dist="38100" dir="2700000" algn="tl">
                    <a:srgbClr val="000000">
                      <a:alpha val="43137"/>
                    </a:srgbClr>
                  </a:outerShdw>
                </a:effectLst>
              </a:rPr>
              <a:t> – 20 MS – May 2017</a:t>
            </a:r>
            <a:endParaRPr lang="en-GB"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7242867"/>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529C570-C8D1-4829-801C-B2832BB901B5}"/>
              </a:ext>
            </a:extLst>
          </p:cNvPr>
          <p:cNvSpPr>
            <a:spLocks noGrp="1"/>
          </p:cNvSpPr>
          <p:nvPr>
            <p:ph type="title"/>
          </p:nvPr>
        </p:nvSpPr>
        <p:spPr/>
        <p:txBody>
          <a:bodyPr/>
          <a:lstStyle/>
          <a:p>
            <a:r>
              <a:rPr lang="en-US" dirty="0"/>
              <a:t>6.2 Pressures causing not achieving good status and impacts</a:t>
            </a:r>
            <a:r>
              <a:rPr lang="en-US" dirty="0" smtClean="0"/>
              <a:t>.</a:t>
            </a:r>
            <a:br>
              <a:rPr lang="en-US" dirty="0" smtClean="0"/>
            </a:br>
            <a:r>
              <a:rPr lang="en-US" sz="1800" dirty="0" smtClean="0"/>
              <a:t>Overview of significant pressures and impacts affecting surface water bodies</a:t>
            </a:r>
            <a:endParaRPr lang="en-US" dirty="0"/>
          </a:p>
        </p:txBody>
      </p:sp>
      <p:pic>
        <p:nvPicPr>
          <p:cNvPr id="6" name="Content Placeholder 5"/>
          <p:cNvPicPr>
            <a:picLocks noGrp="1" noChangeAspect="1"/>
          </p:cNvPicPr>
          <p:nvPr>
            <p:ph sz="half" idx="1"/>
          </p:nvPr>
        </p:nvPicPr>
        <p:blipFill>
          <a:blip r:embed="rId2"/>
          <a:stretch>
            <a:fillRect/>
          </a:stretch>
        </p:blipFill>
        <p:spPr>
          <a:xfrm>
            <a:off x="609600" y="1981200"/>
            <a:ext cx="3816350" cy="2407629"/>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2000" y="1981200"/>
            <a:ext cx="3816350" cy="2404459"/>
          </a:xfrm>
          <a:prstGeom prst="rect">
            <a:avLst/>
          </a:prstGeom>
        </p:spPr>
      </p:pic>
      <p:sp>
        <p:nvSpPr>
          <p:cNvPr id="8" name="TextBox 7"/>
          <p:cNvSpPr txBox="1"/>
          <p:nvPr/>
        </p:nvSpPr>
        <p:spPr>
          <a:xfrm>
            <a:off x="518984" y="4629665"/>
            <a:ext cx="7939216" cy="1384995"/>
          </a:xfrm>
          <a:prstGeom prst="rect">
            <a:avLst/>
          </a:prstGeom>
          <a:noFill/>
        </p:spPr>
        <p:txBody>
          <a:bodyPr wrap="square" rtlCol="0">
            <a:spAutoFit/>
          </a:bodyPr>
          <a:lstStyle/>
          <a:p>
            <a:r>
              <a:rPr lang="en-GB" sz="1400" dirty="0" smtClean="0"/>
              <a:t>Diffuse </a:t>
            </a:r>
            <a:r>
              <a:rPr lang="en-GB" sz="1400" dirty="0"/>
              <a:t>pollution (58% of SWBs) and </a:t>
            </a:r>
            <a:r>
              <a:rPr lang="en-GB" sz="1400" dirty="0" err="1"/>
              <a:t>hydromorphological</a:t>
            </a:r>
            <a:r>
              <a:rPr lang="en-GB" sz="1400" dirty="0"/>
              <a:t> pressures (35% of SWBs) are the main significant pressures on surface water bodies, followed by point sources (18% of SWBs) and abstraction (7% of SWBs</a:t>
            </a:r>
            <a:r>
              <a:rPr lang="en-GB" sz="1400" dirty="0" smtClean="0"/>
              <a:t>).</a:t>
            </a:r>
          </a:p>
          <a:p>
            <a:r>
              <a:rPr lang="en-GB" sz="1400" dirty="0" smtClean="0"/>
              <a:t>The </a:t>
            </a:r>
            <a:r>
              <a:rPr lang="en-GB" sz="1400" dirty="0"/>
              <a:t>main significant impacts on SWBs are chemical pollution (43% of SWBs), followed by altered habitats due to morphological changes (34% of SWBs) and nutrient pollution (25% of SWBs).</a:t>
            </a:r>
          </a:p>
        </p:txBody>
      </p:sp>
      <p:sp>
        <p:nvSpPr>
          <p:cNvPr id="9" name="TextBox 8">
            <a:extLst>
              <a:ext uri="{FF2B5EF4-FFF2-40B4-BE49-F238E27FC236}">
                <a16:creationId xmlns:a16="http://schemas.microsoft.com/office/drawing/2014/main" xmlns="" id="{15779C2D-8C87-4349-B8EC-C7F22D11EBB3}"/>
              </a:ext>
            </a:extLst>
          </p:cNvPr>
          <p:cNvSpPr txBox="1"/>
          <p:nvPr/>
        </p:nvSpPr>
        <p:spPr>
          <a:xfrm>
            <a:off x="164050" y="6271113"/>
            <a:ext cx="5669280" cy="369332"/>
          </a:xfrm>
          <a:prstGeom prst="rect">
            <a:avLst/>
          </a:prstGeom>
          <a:noFill/>
        </p:spPr>
        <p:txBody>
          <a:bodyPr wrap="square" rtlCol="0">
            <a:spAutoFit/>
          </a:bodyPr>
          <a:lstStyle/>
          <a:p>
            <a:r>
              <a:rPr lang="da-DK" i="1" dirty="0">
                <a:solidFill>
                  <a:srgbClr val="0070C0"/>
                </a:solidFill>
                <a:effectLst>
                  <a:outerShdw blurRad="38100" dist="38100" dir="2700000" algn="tl">
                    <a:srgbClr val="000000">
                      <a:alpha val="43137"/>
                    </a:srgbClr>
                  </a:outerShdw>
                </a:effectLst>
              </a:rPr>
              <a:t>Preliminary </a:t>
            </a:r>
            <a:r>
              <a:rPr lang="da-DK" i="1" dirty="0" err="1">
                <a:solidFill>
                  <a:srgbClr val="0070C0"/>
                </a:solidFill>
                <a:effectLst>
                  <a:outerShdw blurRad="38100" dist="38100" dir="2700000" algn="tl">
                    <a:srgbClr val="000000">
                      <a:alpha val="43137"/>
                    </a:srgbClr>
                  </a:outerShdw>
                </a:effectLst>
              </a:rPr>
              <a:t>results</a:t>
            </a:r>
            <a:r>
              <a:rPr lang="da-DK" i="1" dirty="0">
                <a:solidFill>
                  <a:srgbClr val="0070C0"/>
                </a:solidFill>
                <a:effectLst>
                  <a:outerShdw blurRad="38100" dist="38100" dir="2700000" algn="tl">
                    <a:srgbClr val="000000">
                      <a:alpha val="43137"/>
                    </a:srgbClr>
                  </a:outerShdw>
                </a:effectLst>
              </a:rPr>
              <a:t> – 20 MS – </a:t>
            </a:r>
            <a:r>
              <a:rPr lang="da-DK" i="1" dirty="0" smtClean="0">
                <a:solidFill>
                  <a:srgbClr val="0070C0"/>
                </a:solidFill>
                <a:effectLst>
                  <a:outerShdw blurRad="38100" dist="38100" dir="2700000" algn="tl">
                    <a:srgbClr val="000000">
                      <a:alpha val="43137"/>
                    </a:srgbClr>
                  </a:outerShdw>
                </a:effectLst>
              </a:rPr>
              <a:t>June </a:t>
            </a:r>
            <a:r>
              <a:rPr lang="da-DK" i="1" dirty="0">
                <a:solidFill>
                  <a:srgbClr val="0070C0"/>
                </a:solidFill>
                <a:effectLst>
                  <a:outerShdw blurRad="38100" dist="38100" dir="2700000" algn="tl">
                    <a:srgbClr val="000000">
                      <a:alpha val="43137"/>
                    </a:srgbClr>
                  </a:outerShdw>
                </a:effectLst>
              </a:rPr>
              <a:t>2017</a:t>
            </a:r>
            <a:endParaRPr lang="en-GB"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5605348"/>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6088"/>
            <a:ext cx="7772400" cy="521043"/>
          </a:xfrm>
        </p:spPr>
        <p:txBody>
          <a:bodyPr/>
          <a:lstStyle/>
          <a:p>
            <a:r>
              <a:rPr lang="en-GB" sz="1800" dirty="0"/>
              <a:t>Overview of m</a:t>
            </a:r>
            <a:r>
              <a:rPr lang="en-GB" sz="1800" dirty="0" smtClean="0"/>
              <a:t>ain significant </a:t>
            </a:r>
            <a:r>
              <a:rPr lang="en-GB" sz="1800" dirty="0"/>
              <a:t>pressures and impacts affecting </a:t>
            </a:r>
            <a:r>
              <a:rPr lang="en-GB" sz="1800" dirty="0" smtClean="0"/>
              <a:t>the surface water body categories – </a:t>
            </a:r>
            <a:r>
              <a:rPr lang="en-GB" sz="1200" dirty="0" smtClean="0">
                <a:solidFill>
                  <a:srgbClr val="FF0000"/>
                </a:solidFill>
              </a:rPr>
              <a:t>Similar results is available for groundwater</a:t>
            </a:r>
            <a:endParaRPr lang="en-GB" sz="1200" dirty="0">
              <a:solidFill>
                <a:srgbClr val="FF0000"/>
              </a:solidFill>
            </a:endParaRPr>
          </a:p>
        </p:txBody>
      </p:sp>
      <p:pic>
        <p:nvPicPr>
          <p:cNvPr id="5" name="Content Placeholder 4"/>
          <p:cNvPicPr>
            <a:picLocks noGrp="1" noChangeAspect="1"/>
          </p:cNvPicPr>
          <p:nvPr>
            <p:ph sz="half" idx="1"/>
          </p:nvPr>
        </p:nvPicPr>
        <p:blipFill>
          <a:blip r:embed="rId2"/>
          <a:stretch>
            <a:fillRect/>
          </a:stretch>
        </p:blipFill>
        <p:spPr>
          <a:xfrm>
            <a:off x="727038" y="737286"/>
            <a:ext cx="3507039" cy="4005670"/>
          </a:xfrm>
          <a:prstGeom prst="rect">
            <a:avLst/>
          </a:prstGeom>
        </p:spPr>
      </p:pic>
      <p:pic>
        <p:nvPicPr>
          <p:cNvPr id="6" name="Content Placeholder 5"/>
          <p:cNvPicPr>
            <a:picLocks noGrp="1" noChangeAspect="1"/>
          </p:cNvPicPr>
          <p:nvPr>
            <p:ph sz="half" idx="2"/>
          </p:nvPr>
        </p:nvPicPr>
        <p:blipFill>
          <a:blip r:embed="rId3"/>
          <a:stretch>
            <a:fillRect/>
          </a:stretch>
        </p:blipFill>
        <p:spPr>
          <a:xfrm>
            <a:off x="4572000" y="737286"/>
            <a:ext cx="3816350" cy="3929491"/>
          </a:xfrm>
          <a:prstGeom prst="rect">
            <a:avLst/>
          </a:prstGeom>
        </p:spPr>
      </p:pic>
      <p:sp>
        <p:nvSpPr>
          <p:cNvPr id="7" name="TextBox 6"/>
          <p:cNvSpPr txBox="1"/>
          <p:nvPr/>
        </p:nvSpPr>
        <p:spPr>
          <a:xfrm>
            <a:off x="619897" y="4742956"/>
            <a:ext cx="8180173" cy="1954381"/>
          </a:xfrm>
          <a:prstGeom prst="rect">
            <a:avLst/>
          </a:prstGeom>
          <a:noFill/>
        </p:spPr>
        <p:txBody>
          <a:bodyPr wrap="square" rtlCol="0">
            <a:spAutoFit/>
          </a:bodyPr>
          <a:lstStyle/>
          <a:p>
            <a:r>
              <a:rPr lang="en-GB" sz="1100" dirty="0" smtClean="0"/>
              <a:t>The </a:t>
            </a:r>
            <a:r>
              <a:rPr lang="en-GB" sz="1100" dirty="0"/>
              <a:t>majority of lakes (ca. 80% of lakes) are affected by diffuse pollution, but this is also the main pressure in rivers, transitional and coastal water bodies which are affected to a similar extent (ca. 50-60% of water bodies in each category). </a:t>
            </a:r>
          </a:p>
          <a:p>
            <a:r>
              <a:rPr lang="en-GB" sz="1100" dirty="0" err="1" smtClean="0"/>
              <a:t>Hydromorphological</a:t>
            </a:r>
            <a:r>
              <a:rPr lang="en-GB" sz="1100" dirty="0" smtClean="0"/>
              <a:t> </a:t>
            </a:r>
            <a:r>
              <a:rPr lang="en-GB" sz="1100" dirty="0"/>
              <a:t>pressures are more significant in rivers and transitional water bodies (affecting ca. 40% each). Point pollution pressures are present to a larger extent in transitional and coastal waters (affecting ca. 40 and 30% respectively). </a:t>
            </a:r>
            <a:endParaRPr lang="en-GB" sz="1100" dirty="0" smtClean="0"/>
          </a:p>
          <a:p>
            <a:r>
              <a:rPr lang="en-GB" sz="1100" dirty="0" smtClean="0"/>
              <a:t>•Chemical </a:t>
            </a:r>
            <a:r>
              <a:rPr lang="en-GB" sz="1100" dirty="0"/>
              <a:t>pollution affects the majority of lakes (ca. 60% of lakes) and is the main impact in rivers (ca. 40%), while nutrient and organic pollution are the main impacts in transitional and coastal waters (ca. 40%). Altered habitats due to </a:t>
            </a:r>
            <a:r>
              <a:rPr lang="en-GB" sz="1100" dirty="0" err="1"/>
              <a:t>hydromorphological</a:t>
            </a:r>
            <a:r>
              <a:rPr lang="en-GB" sz="1100" dirty="0"/>
              <a:t> changes affect a similar proportion of rivers, lakes and transitional waters (ca. 30%)</a:t>
            </a:r>
          </a:p>
          <a:p>
            <a:endParaRPr lang="en-GB" sz="1100" dirty="0"/>
          </a:p>
        </p:txBody>
      </p:sp>
      <p:sp>
        <p:nvSpPr>
          <p:cNvPr id="8" name="TextBox 7">
            <a:extLst>
              <a:ext uri="{FF2B5EF4-FFF2-40B4-BE49-F238E27FC236}">
                <a16:creationId xmlns:a16="http://schemas.microsoft.com/office/drawing/2014/main" xmlns="" id="{15779C2D-8C87-4349-B8EC-C7F22D11EBB3}"/>
              </a:ext>
            </a:extLst>
          </p:cNvPr>
          <p:cNvSpPr txBox="1"/>
          <p:nvPr/>
        </p:nvSpPr>
        <p:spPr>
          <a:xfrm>
            <a:off x="221715" y="6512671"/>
            <a:ext cx="5669280" cy="369332"/>
          </a:xfrm>
          <a:prstGeom prst="rect">
            <a:avLst/>
          </a:prstGeom>
          <a:noFill/>
        </p:spPr>
        <p:txBody>
          <a:bodyPr wrap="square" rtlCol="0">
            <a:spAutoFit/>
          </a:bodyPr>
          <a:lstStyle/>
          <a:p>
            <a:r>
              <a:rPr lang="da-DK" i="1" dirty="0">
                <a:solidFill>
                  <a:srgbClr val="0070C0"/>
                </a:solidFill>
                <a:effectLst>
                  <a:outerShdw blurRad="38100" dist="38100" dir="2700000" algn="tl">
                    <a:srgbClr val="000000">
                      <a:alpha val="43137"/>
                    </a:srgbClr>
                  </a:outerShdw>
                </a:effectLst>
              </a:rPr>
              <a:t>Preliminary </a:t>
            </a:r>
            <a:r>
              <a:rPr lang="da-DK" i="1" dirty="0" err="1">
                <a:solidFill>
                  <a:srgbClr val="0070C0"/>
                </a:solidFill>
                <a:effectLst>
                  <a:outerShdw blurRad="38100" dist="38100" dir="2700000" algn="tl">
                    <a:srgbClr val="000000">
                      <a:alpha val="43137"/>
                    </a:srgbClr>
                  </a:outerShdw>
                </a:effectLst>
              </a:rPr>
              <a:t>results</a:t>
            </a:r>
            <a:r>
              <a:rPr lang="da-DK" i="1" dirty="0">
                <a:solidFill>
                  <a:srgbClr val="0070C0"/>
                </a:solidFill>
                <a:effectLst>
                  <a:outerShdw blurRad="38100" dist="38100" dir="2700000" algn="tl">
                    <a:srgbClr val="000000">
                      <a:alpha val="43137"/>
                    </a:srgbClr>
                  </a:outerShdw>
                </a:effectLst>
              </a:rPr>
              <a:t> – 20 MS – </a:t>
            </a:r>
            <a:r>
              <a:rPr lang="da-DK" i="1" dirty="0" smtClean="0">
                <a:solidFill>
                  <a:srgbClr val="0070C0"/>
                </a:solidFill>
                <a:effectLst>
                  <a:outerShdw blurRad="38100" dist="38100" dir="2700000" algn="tl">
                    <a:srgbClr val="000000">
                      <a:alpha val="43137"/>
                    </a:srgbClr>
                  </a:outerShdw>
                </a:effectLst>
              </a:rPr>
              <a:t>June </a:t>
            </a:r>
            <a:r>
              <a:rPr lang="da-DK" i="1" dirty="0">
                <a:solidFill>
                  <a:srgbClr val="0070C0"/>
                </a:solidFill>
                <a:effectLst>
                  <a:outerShdw blurRad="38100" dist="38100" dir="2700000" algn="tl">
                    <a:srgbClr val="000000">
                      <a:alpha val="43137"/>
                    </a:srgbClr>
                  </a:outerShdw>
                </a:effectLst>
              </a:rPr>
              <a:t>2017</a:t>
            </a:r>
            <a:endParaRPr lang="en-GB"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8088453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12A1916-B6CE-47B6-968F-4E4D148E5351}"/>
              </a:ext>
            </a:extLst>
          </p:cNvPr>
          <p:cNvSpPr>
            <a:spLocks noGrp="1"/>
          </p:cNvSpPr>
          <p:nvPr>
            <p:ph type="title"/>
          </p:nvPr>
        </p:nvSpPr>
        <p:spPr>
          <a:xfrm>
            <a:off x="685800" y="228601"/>
            <a:ext cx="8299174" cy="367748"/>
          </a:xfrm>
        </p:spPr>
        <p:txBody>
          <a:bodyPr/>
          <a:lstStyle/>
          <a:p>
            <a:r>
              <a:rPr lang="en-US" dirty="0"/>
              <a:t>6.3 Measures implemented during 1st RBMP period.</a:t>
            </a:r>
          </a:p>
        </p:txBody>
      </p:sp>
      <p:sp>
        <p:nvSpPr>
          <p:cNvPr id="6" name="Content Placeholder 5">
            <a:extLst>
              <a:ext uri="{FF2B5EF4-FFF2-40B4-BE49-F238E27FC236}">
                <a16:creationId xmlns:a16="http://schemas.microsoft.com/office/drawing/2014/main" xmlns="" id="{66987588-8F00-484B-B157-F9A876435EC6}"/>
              </a:ext>
            </a:extLst>
          </p:cNvPr>
          <p:cNvSpPr>
            <a:spLocks noGrp="1"/>
          </p:cNvSpPr>
          <p:nvPr>
            <p:ph sz="half" idx="1"/>
          </p:nvPr>
        </p:nvSpPr>
        <p:spPr>
          <a:xfrm>
            <a:off x="318053" y="1137958"/>
            <a:ext cx="3815862" cy="4638261"/>
          </a:xfrm>
        </p:spPr>
        <p:txBody>
          <a:bodyPr/>
          <a:lstStyle/>
          <a:p>
            <a:pPr marL="0" indent="0">
              <a:buNone/>
            </a:pPr>
            <a:r>
              <a:rPr lang="en-US" sz="1400" dirty="0"/>
              <a:t>Examples of measures implemented during 1</a:t>
            </a:r>
            <a:r>
              <a:rPr lang="en-US" sz="1400" baseline="30000" dirty="0"/>
              <a:t>st</a:t>
            </a:r>
            <a:r>
              <a:rPr lang="en-US" sz="1400" dirty="0"/>
              <a:t> RBMP period (2010-2015) (</a:t>
            </a:r>
            <a:r>
              <a:rPr lang="da-DK" sz="1400" dirty="0"/>
              <a:t>Key Types of Measures (</a:t>
            </a:r>
            <a:r>
              <a:rPr lang="da-DK" sz="1400" dirty="0" err="1"/>
              <a:t>KTMs</a:t>
            </a:r>
            <a:r>
              <a:rPr lang="da-DK" sz="1400" dirty="0"/>
              <a:t>))</a:t>
            </a:r>
          </a:p>
          <a:p>
            <a:pPr marL="0" indent="0">
              <a:buNone/>
            </a:pPr>
            <a:r>
              <a:rPr lang="da-DK" sz="1400" b="1" dirty="0"/>
              <a:t>Pollution </a:t>
            </a:r>
            <a:r>
              <a:rPr lang="da-DK" sz="1400" b="1" dirty="0" smtClean="0"/>
              <a:t>measures</a:t>
            </a:r>
            <a:endParaRPr lang="en-US" sz="1400" b="1" dirty="0"/>
          </a:p>
          <a:p>
            <a:pPr marL="0" indent="0">
              <a:buNone/>
            </a:pPr>
            <a:r>
              <a:rPr lang="en-US" sz="1200" dirty="0"/>
              <a:t>KTM1 – Construction or upgrades of wastewater treatment plants.</a:t>
            </a:r>
          </a:p>
          <a:p>
            <a:pPr marL="0" indent="0">
              <a:buNone/>
            </a:pPr>
            <a:r>
              <a:rPr lang="en-US" sz="1200" dirty="0"/>
              <a:t>KTM16 – Upgrades or improvements of industrial wastewater treatment plants (including farms).</a:t>
            </a:r>
          </a:p>
          <a:p>
            <a:pPr marL="0" indent="0">
              <a:buNone/>
            </a:pPr>
            <a:r>
              <a:rPr lang="en-US" sz="1200" dirty="0"/>
              <a:t>KTM2 – Reduce nutrient pollution from agriculture</a:t>
            </a:r>
            <a:r>
              <a:rPr lang="en-US" sz="1200" dirty="0" smtClean="0"/>
              <a:t>.</a:t>
            </a:r>
            <a:endParaRPr lang="en-US" sz="1200" dirty="0"/>
          </a:p>
          <a:p>
            <a:pPr marL="0" indent="0">
              <a:buNone/>
            </a:pPr>
            <a:r>
              <a:rPr lang="en-US" sz="1200" dirty="0"/>
              <a:t>KTM21 – Measures to prevent or control the input of pollution from urban areas, transport and built infrastructure</a:t>
            </a:r>
          </a:p>
          <a:p>
            <a:pPr marL="0" indent="0">
              <a:buNone/>
            </a:pPr>
            <a:r>
              <a:rPr lang="en-US" sz="1200" dirty="0"/>
              <a:t>KTM22 – Measures to prevent or control the input of pollution from forestry.</a:t>
            </a:r>
          </a:p>
          <a:p>
            <a:pPr marL="0" indent="0">
              <a:buNone/>
            </a:pPr>
            <a:r>
              <a:rPr lang="en-US" sz="1200" dirty="0"/>
              <a:t>KTM25 – Measures to counteract acidification.</a:t>
            </a:r>
          </a:p>
          <a:p>
            <a:pPr marL="0" indent="0">
              <a:buNone/>
            </a:pPr>
            <a:r>
              <a:rPr lang="da-DK" sz="1400" b="1" dirty="0"/>
              <a:t>W</a:t>
            </a:r>
            <a:r>
              <a:rPr lang="en-US" sz="1400" b="1" dirty="0" err="1"/>
              <a:t>ater</a:t>
            </a:r>
            <a:r>
              <a:rPr lang="en-US" sz="1400" b="1" dirty="0"/>
              <a:t> abstraction</a:t>
            </a:r>
          </a:p>
          <a:p>
            <a:pPr marL="0" indent="0">
              <a:buNone/>
            </a:pPr>
            <a:r>
              <a:rPr lang="en-US" sz="1200" dirty="0"/>
              <a:t>KTM8 – Water efficiency, technical measures for irrigation, industry, energy and households</a:t>
            </a:r>
          </a:p>
          <a:p>
            <a:pPr marL="0" indent="0">
              <a:buNone/>
            </a:pPr>
            <a:r>
              <a:rPr lang="en-US" sz="1200" dirty="0"/>
              <a:t>KTM9 – Water pricing policy measures for the implementation of the recovery of cost of water services from households</a:t>
            </a:r>
          </a:p>
          <a:p>
            <a:pPr marL="0" indent="0">
              <a:buNone/>
            </a:pPr>
            <a:endParaRPr lang="en-US" sz="1200" dirty="0"/>
          </a:p>
        </p:txBody>
      </p:sp>
      <p:sp>
        <p:nvSpPr>
          <p:cNvPr id="7" name="Content Placeholder 6">
            <a:extLst>
              <a:ext uri="{FF2B5EF4-FFF2-40B4-BE49-F238E27FC236}">
                <a16:creationId xmlns:a16="http://schemas.microsoft.com/office/drawing/2014/main" xmlns="" id="{7D3ACEAD-E570-4598-909E-8F041CD5D00E}"/>
              </a:ext>
            </a:extLst>
          </p:cNvPr>
          <p:cNvSpPr>
            <a:spLocks noGrp="1"/>
          </p:cNvSpPr>
          <p:nvPr>
            <p:ph sz="half" idx="2"/>
          </p:nvPr>
        </p:nvSpPr>
        <p:spPr>
          <a:xfrm>
            <a:off x="4552886" y="1137958"/>
            <a:ext cx="3815862" cy="5024303"/>
          </a:xfrm>
        </p:spPr>
        <p:txBody>
          <a:bodyPr/>
          <a:lstStyle/>
          <a:p>
            <a:pPr marL="0" indent="0">
              <a:buNone/>
            </a:pPr>
            <a:r>
              <a:rPr lang="da-DK" sz="1400" b="1" dirty="0"/>
              <a:t>Chemical measures</a:t>
            </a:r>
          </a:p>
          <a:p>
            <a:pPr marL="0" indent="0">
              <a:buNone/>
            </a:pPr>
            <a:r>
              <a:rPr lang="en-US" sz="1200" dirty="0"/>
              <a:t>KTM15 – Measures for the phasing-out of emissions, discharges and losses of Priority Hazardous Substances or for the reduction of emissions, discharges and losses of Priority Substances. </a:t>
            </a:r>
            <a:endParaRPr lang="en-US" sz="1200" dirty="0" smtClean="0"/>
          </a:p>
          <a:p>
            <a:pPr marL="0" indent="0">
              <a:buNone/>
            </a:pPr>
            <a:r>
              <a:rPr lang="en-US" sz="1200" dirty="0"/>
              <a:t>KTM3 – Reduce pesticides pollution from agriculture.</a:t>
            </a:r>
          </a:p>
          <a:p>
            <a:pPr marL="0" indent="0">
              <a:buNone/>
            </a:pPr>
            <a:r>
              <a:rPr lang="en-US" sz="1200" dirty="0" smtClean="0"/>
              <a:t>KTM4 </a:t>
            </a:r>
            <a:r>
              <a:rPr lang="en-US" sz="1200" dirty="0"/>
              <a:t>– Remediation of contaminated sites (historical pollution including sediments, groundwater, soil).</a:t>
            </a:r>
          </a:p>
          <a:p>
            <a:pPr marL="0" indent="0">
              <a:buNone/>
            </a:pPr>
            <a:r>
              <a:rPr lang="da-DK" sz="1200" b="1" dirty="0" err="1"/>
              <a:t>Hydromorphological</a:t>
            </a:r>
            <a:r>
              <a:rPr lang="da-DK" sz="1200" b="1" dirty="0"/>
              <a:t> measures</a:t>
            </a:r>
          </a:p>
          <a:p>
            <a:pPr marL="0" indent="0">
              <a:buNone/>
            </a:pPr>
            <a:r>
              <a:rPr lang="en-US" sz="1200" dirty="0"/>
              <a:t>KTM5 – Improving longitudinal continuity (e.g. establishing fish passes, demolishing old dams)</a:t>
            </a:r>
          </a:p>
          <a:p>
            <a:pPr marL="0" indent="0">
              <a:buNone/>
            </a:pPr>
            <a:r>
              <a:rPr lang="en-US" sz="1200" dirty="0"/>
              <a:t>KTM6 – Improving </a:t>
            </a:r>
            <a:r>
              <a:rPr lang="en-US" sz="1200" dirty="0" err="1"/>
              <a:t>hydromorphological</a:t>
            </a:r>
            <a:r>
              <a:rPr lang="en-US" sz="1200" dirty="0"/>
              <a:t> conditions of water bodies other than longitudinal continuity</a:t>
            </a:r>
          </a:p>
          <a:p>
            <a:pPr marL="0" indent="0">
              <a:buNone/>
            </a:pPr>
            <a:r>
              <a:rPr lang="en-US" sz="1200" dirty="0"/>
              <a:t>KTM7 – Improvements in flow regime and/or establishment of ecological flows</a:t>
            </a:r>
          </a:p>
          <a:p>
            <a:pPr marL="0" indent="0">
              <a:buNone/>
            </a:pPr>
            <a:r>
              <a:rPr lang="da-DK" sz="1200" b="1" dirty="0" err="1"/>
              <a:t>Other</a:t>
            </a:r>
            <a:r>
              <a:rPr lang="da-DK" sz="1200" b="1" dirty="0"/>
              <a:t> measures</a:t>
            </a:r>
            <a:endParaRPr lang="en-US" sz="1200" b="1" dirty="0"/>
          </a:p>
          <a:p>
            <a:pPr marL="0" indent="0">
              <a:buNone/>
            </a:pPr>
            <a:r>
              <a:rPr lang="en-US" sz="1200" dirty="0"/>
              <a:t>KTM18 – Measures to prevent or control the adverse impacts of invasive alien species and introduced diseases</a:t>
            </a:r>
          </a:p>
          <a:p>
            <a:pPr marL="0" indent="0">
              <a:buNone/>
            </a:pPr>
            <a:r>
              <a:rPr lang="en-US" sz="1200" dirty="0"/>
              <a:t>KTM24 – Adaptation to climate change</a:t>
            </a:r>
          </a:p>
        </p:txBody>
      </p:sp>
      <p:sp>
        <p:nvSpPr>
          <p:cNvPr id="8" name="TextBox 7">
            <a:extLst>
              <a:ext uri="{FF2B5EF4-FFF2-40B4-BE49-F238E27FC236}">
                <a16:creationId xmlns:a16="http://schemas.microsoft.com/office/drawing/2014/main" xmlns="" id="{5B174D0B-7A89-42B6-8CA0-450E53633329}"/>
              </a:ext>
            </a:extLst>
          </p:cNvPr>
          <p:cNvSpPr txBox="1"/>
          <p:nvPr/>
        </p:nvSpPr>
        <p:spPr>
          <a:xfrm>
            <a:off x="685800" y="603839"/>
            <a:ext cx="8136834" cy="369332"/>
          </a:xfrm>
          <a:prstGeom prst="rect">
            <a:avLst/>
          </a:prstGeom>
          <a:solidFill>
            <a:srgbClr val="FFFF00"/>
          </a:solidFill>
        </p:spPr>
        <p:txBody>
          <a:bodyPr wrap="square" rtlCol="0">
            <a:spAutoFit/>
          </a:bodyPr>
          <a:lstStyle/>
          <a:p>
            <a:r>
              <a:rPr lang="en-US" dirty="0">
                <a:solidFill>
                  <a:srgbClr val="0070C0"/>
                </a:solidFill>
              </a:rPr>
              <a:t>This section is less developed and results are not available yet</a:t>
            </a:r>
          </a:p>
        </p:txBody>
      </p:sp>
    </p:spTree>
    <p:extLst>
      <p:ext uri="{BB962C8B-B14F-4D97-AF65-F5344CB8AC3E}">
        <p14:creationId xmlns:p14="http://schemas.microsoft.com/office/powerpoint/2010/main" val="269191733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12A1916-B6CE-47B6-968F-4E4D148E5351}"/>
              </a:ext>
            </a:extLst>
          </p:cNvPr>
          <p:cNvSpPr>
            <a:spLocks noGrp="1"/>
          </p:cNvSpPr>
          <p:nvPr>
            <p:ph type="title"/>
          </p:nvPr>
        </p:nvSpPr>
        <p:spPr/>
        <p:txBody>
          <a:bodyPr/>
          <a:lstStyle/>
          <a:p>
            <a:r>
              <a:rPr lang="en-US" dirty="0"/>
              <a:t>6.4 Integrated assessment of status, pressures and sectors.</a:t>
            </a:r>
          </a:p>
        </p:txBody>
      </p:sp>
      <p:sp>
        <p:nvSpPr>
          <p:cNvPr id="2" name="Content Placeholder 1">
            <a:extLst>
              <a:ext uri="{FF2B5EF4-FFF2-40B4-BE49-F238E27FC236}">
                <a16:creationId xmlns:a16="http://schemas.microsoft.com/office/drawing/2014/main" xmlns="" id="{91B0FFC6-D34B-4ECF-A0A3-16F3111C8671}"/>
              </a:ext>
            </a:extLst>
          </p:cNvPr>
          <p:cNvSpPr>
            <a:spLocks noGrp="1"/>
          </p:cNvSpPr>
          <p:nvPr>
            <p:ph sz="half" idx="1"/>
          </p:nvPr>
        </p:nvSpPr>
        <p:spPr>
          <a:xfrm>
            <a:off x="397566" y="2093843"/>
            <a:ext cx="3167269" cy="4114800"/>
          </a:xfrm>
        </p:spPr>
        <p:txBody>
          <a:bodyPr/>
          <a:lstStyle/>
          <a:p>
            <a:pPr marL="0" indent="0">
              <a:buNone/>
            </a:pPr>
            <a:r>
              <a:rPr lang="en-US" dirty="0"/>
              <a:t>The section </a:t>
            </a:r>
            <a:r>
              <a:rPr lang="en-US" dirty="0" smtClean="0"/>
              <a:t>will consider other </a:t>
            </a:r>
            <a:r>
              <a:rPr lang="en-US" dirty="0"/>
              <a:t>water policies and sector </a:t>
            </a:r>
            <a:r>
              <a:rPr lang="en-US" dirty="0" smtClean="0"/>
              <a:t>activities and relevant  </a:t>
            </a:r>
            <a:r>
              <a:rPr lang="en-US" dirty="0"/>
              <a:t>emerging issues.</a:t>
            </a:r>
          </a:p>
        </p:txBody>
      </p:sp>
      <p:pic>
        <p:nvPicPr>
          <p:cNvPr id="7" name="Content Placeholder 6">
            <a:extLst>
              <a:ext uri="{FF2B5EF4-FFF2-40B4-BE49-F238E27FC236}">
                <a16:creationId xmlns:a16="http://schemas.microsoft.com/office/drawing/2014/main" xmlns="" id="{F9155FFE-B8AC-493C-B4A6-A20A744FB216}"/>
              </a:ext>
            </a:extLst>
          </p:cNvPr>
          <p:cNvPicPr>
            <a:picLocks noGrp="1" noChangeAspect="1"/>
          </p:cNvPicPr>
          <p:nvPr>
            <p:ph sz="half" idx="2"/>
          </p:nvPr>
        </p:nvPicPr>
        <p:blipFill>
          <a:blip r:embed="rId2"/>
          <a:stretch>
            <a:fillRect/>
          </a:stretch>
        </p:blipFill>
        <p:spPr>
          <a:xfrm>
            <a:off x="4173117" y="2093843"/>
            <a:ext cx="4892868" cy="3670853"/>
          </a:xfrm>
          <a:prstGeom prst="rect">
            <a:avLst/>
          </a:prstGeom>
        </p:spPr>
      </p:pic>
      <p:sp>
        <p:nvSpPr>
          <p:cNvPr id="6" name="TextBox 5">
            <a:extLst>
              <a:ext uri="{FF2B5EF4-FFF2-40B4-BE49-F238E27FC236}">
                <a16:creationId xmlns:a16="http://schemas.microsoft.com/office/drawing/2014/main" xmlns="" id="{736060D9-16A5-4E81-953A-D0BFC4C56CBB}"/>
              </a:ext>
            </a:extLst>
          </p:cNvPr>
          <p:cNvSpPr txBox="1"/>
          <p:nvPr/>
        </p:nvSpPr>
        <p:spPr>
          <a:xfrm>
            <a:off x="556592" y="1342647"/>
            <a:ext cx="8136834" cy="369332"/>
          </a:xfrm>
          <a:prstGeom prst="rect">
            <a:avLst/>
          </a:prstGeom>
          <a:solidFill>
            <a:srgbClr val="FFFF00"/>
          </a:solidFill>
        </p:spPr>
        <p:txBody>
          <a:bodyPr wrap="square" rtlCol="0">
            <a:spAutoFit/>
          </a:bodyPr>
          <a:lstStyle/>
          <a:p>
            <a:r>
              <a:rPr lang="en-US" dirty="0">
                <a:solidFill>
                  <a:srgbClr val="0070C0"/>
                </a:solidFill>
              </a:rPr>
              <a:t>This section is less developed as the results are not available yet</a:t>
            </a:r>
          </a:p>
        </p:txBody>
      </p:sp>
    </p:spTree>
    <p:extLst>
      <p:ext uri="{BB962C8B-B14F-4D97-AF65-F5344CB8AC3E}">
        <p14:creationId xmlns:p14="http://schemas.microsoft.com/office/powerpoint/2010/main" val="3047812193"/>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7DC7C-4446-46D0-9EE0-D6FAB88F9E2C}"/>
              </a:ext>
            </a:extLst>
          </p:cNvPr>
          <p:cNvSpPr>
            <a:spLocks noGrp="1"/>
          </p:cNvSpPr>
          <p:nvPr>
            <p:ph type="title"/>
          </p:nvPr>
        </p:nvSpPr>
        <p:spPr>
          <a:xfrm>
            <a:off x="540025" y="135834"/>
            <a:ext cx="8060635" cy="1348409"/>
          </a:xfrm>
        </p:spPr>
        <p:txBody>
          <a:bodyPr/>
          <a:lstStyle/>
          <a:p>
            <a:r>
              <a:rPr lang="en-US" dirty="0"/>
              <a:t>6.5 Outlook – what will the status be in 2021, 2027 and beyond.</a:t>
            </a:r>
            <a:r>
              <a:rPr lang="da-DK" dirty="0"/>
              <a:t/>
            </a:r>
            <a:br>
              <a:rPr lang="da-DK" dirty="0"/>
            </a:br>
            <a:r>
              <a:rPr lang="da-DK" sz="1800" dirty="0"/>
              <a:t>2021 &amp; 2027 status </a:t>
            </a:r>
            <a:r>
              <a:rPr lang="da-DK" sz="1800" dirty="0" err="1"/>
              <a:t>based</a:t>
            </a:r>
            <a:r>
              <a:rPr lang="da-DK" sz="1800" dirty="0"/>
              <a:t> on </a:t>
            </a:r>
            <a:r>
              <a:rPr lang="da-DK" sz="1800" dirty="0" err="1"/>
              <a:t>Member</a:t>
            </a:r>
            <a:r>
              <a:rPr lang="da-DK" sz="1800" dirty="0"/>
              <a:t> States </a:t>
            </a:r>
            <a:r>
              <a:rPr lang="da-DK" sz="1800" dirty="0" err="1"/>
              <a:t>expected</a:t>
            </a:r>
            <a:r>
              <a:rPr lang="da-DK" sz="1800" dirty="0"/>
              <a:t> to </a:t>
            </a:r>
            <a:r>
              <a:rPr lang="da-DK" sz="1800" dirty="0" err="1"/>
              <a:t>be</a:t>
            </a:r>
            <a:r>
              <a:rPr lang="da-DK" sz="1800" dirty="0"/>
              <a:t> </a:t>
            </a:r>
            <a:r>
              <a:rPr lang="da-DK" sz="1800" dirty="0" err="1"/>
              <a:t>good</a:t>
            </a:r>
            <a:endParaRPr lang="en-US" sz="1800" dirty="0"/>
          </a:p>
        </p:txBody>
      </p:sp>
      <p:pic>
        <p:nvPicPr>
          <p:cNvPr id="4" name="Content Placeholder 3">
            <a:extLst>
              <a:ext uri="{FF2B5EF4-FFF2-40B4-BE49-F238E27FC236}">
                <a16:creationId xmlns:a16="http://schemas.microsoft.com/office/drawing/2014/main" xmlns="" id="{7DE787F7-61D7-4D60-82D8-8D4412C5F4D6}"/>
              </a:ext>
            </a:extLst>
          </p:cNvPr>
          <p:cNvPicPr>
            <a:picLocks noGrp="1" noChangeAspect="1"/>
          </p:cNvPicPr>
          <p:nvPr>
            <p:ph idx="1"/>
          </p:nvPr>
        </p:nvPicPr>
        <p:blipFill>
          <a:blip r:embed="rId2"/>
          <a:stretch>
            <a:fillRect/>
          </a:stretch>
        </p:blipFill>
        <p:spPr>
          <a:xfrm>
            <a:off x="261904" y="2179548"/>
            <a:ext cx="4474854" cy="3522540"/>
          </a:xfrm>
          <a:prstGeom prst="rect">
            <a:avLst/>
          </a:prstGeom>
        </p:spPr>
      </p:pic>
      <p:sp>
        <p:nvSpPr>
          <p:cNvPr id="3" name="TextBox 2">
            <a:extLst>
              <a:ext uri="{FF2B5EF4-FFF2-40B4-BE49-F238E27FC236}">
                <a16:creationId xmlns:a16="http://schemas.microsoft.com/office/drawing/2014/main" xmlns="" id="{083EFCA4-35F6-4A1C-9987-3E0114B3D4CC}"/>
              </a:ext>
            </a:extLst>
          </p:cNvPr>
          <p:cNvSpPr txBox="1"/>
          <p:nvPr/>
        </p:nvSpPr>
        <p:spPr>
          <a:xfrm>
            <a:off x="5076696" y="2179548"/>
            <a:ext cx="3523964" cy="3785652"/>
          </a:xfrm>
          <a:prstGeom prst="rect">
            <a:avLst/>
          </a:prstGeom>
          <a:noFill/>
        </p:spPr>
        <p:txBody>
          <a:bodyPr wrap="square" rtlCol="0">
            <a:spAutoFit/>
          </a:bodyPr>
          <a:lstStyle/>
          <a:p>
            <a:r>
              <a:rPr lang="en-US" sz="1600" dirty="0"/>
              <a:t>Member States have for water bodies failing to achieve good status (in 2015) indicated in the reporting the expected time (2021, 2027 or beyond 2027) to achieve good status: </a:t>
            </a:r>
          </a:p>
          <a:p>
            <a:r>
              <a:rPr lang="en-US" sz="1600" dirty="0"/>
              <a:t>The results of the achievement year of good </a:t>
            </a:r>
            <a:r>
              <a:rPr lang="en-US" sz="1600" b="1" dirty="0"/>
              <a:t>ecological</a:t>
            </a:r>
            <a:r>
              <a:rPr lang="en-US" sz="1600" dirty="0"/>
              <a:t> status is summarized in the diagram.</a:t>
            </a:r>
          </a:p>
          <a:p>
            <a:endParaRPr lang="da-DK" sz="1600" dirty="0"/>
          </a:p>
          <a:p>
            <a:r>
              <a:rPr lang="da-DK" sz="1600" i="1" dirty="0"/>
              <a:t>T</a:t>
            </a:r>
            <a:r>
              <a:rPr lang="en-US" sz="1600" i="1" dirty="0"/>
              <a:t>he results are probably optimistic and it is uncertain if they will be included</a:t>
            </a:r>
            <a:r>
              <a:rPr lang="en-US" sz="1600" i="1" dirty="0" smtClean="0"/>
              <a:t>.</a:t>
            </a:r>
          </a:p>
          <a:p>
            <a:r>
              <a:rPr lang="en-US" sz="1600" i="1" dirty="0" smtClean="0"/>
              <a:t>Should EEA include graphs like this?</a:t>
            </a:r>
            <a:endParaRPr lang="en-US" sz="1600" i="1" dirty="0"/>
          </a:p>
        </p:txBody>
      </p:sp>
      <p:sp>
        <p:nvSpPr>
          <p:cNvPr id="5" name="TextBox 4">
            <a:extLst>
              <a:ext uri="{FF2B5EF4-FFF2-40B4-BE49-F238E27FC236}">
                <a16:creationId xmlns:a16="http://schemas.microsoft.com/office/drawing/2014/main" xmlns="" id="{FB585C10-1CA4-48B3-B9B9-A0D075747E4C}"/>
              </a:ext>
            </a:extLst>
          </p:cNvPr>
          <p:cNvSpPr txBox="1"/>
          <p:nvPr/>
        </p:nvSpPr>
        <p:spPr>
          <a:xfrm>
            <a:off x="164050" y="6271113"/>
            <a:ext cx="5669280" cy="369332"/>
          </a:xfrm>
          <a:prstGeom prst="rect">
            <a:avLst/>
          </a:prstGeom>
          <a:noFill/>
        </p:spPr>
        <p:txBody>
          <a:bodyPr wrap="square" rtlCol="0">
            <a:spAutoFit/>
          </a:bodyPr>
          <a:lstStyle/>
          <a:p>
            <a:r>
              <a:rPr lang="da-DK" i="1" dirty="0">
                <a:solidFill>
                  <a:srgbClr val="0070C0"/>
                </a:solidFill>
                <a:effectLst>
                  <a:outerShdw blurRad="38100" dist="38100" dir="2700000" algn="tl">
                    <a:srgbClr val="000000">
                      <a:alpha val="43137"/>
                    </a:srgbClr>
                  </a:outerShdw>
                </a:effectLst>
              </a:rPr>
              <a:t>Preliminary </a:t>
            </a:r>
            <a:r>
              <a:rPr lang="da-DK" i="1" dirty="0" err="1">
                <a:solidFill>
                  <a:srgbClr val="0070C0"/>
                </a:solidFill>
                <a:effectLst>
                  <a:outerShdw blurRad="38100" dist="38100" dir="2700000" algn="tl">
                    <a:srgbClr val="000000">
                      <a:alpha val="43137"/>
                    </a:srgbClr>
                  </a:outerShdw>
                </a:effectLst>
              </a:rPr>
              <a:t>results</a:t>
            </a:r>
            <a:r>
              <a:rPr lang="da-DK" i="1" dirty="0">
                <a:solidFill>
                  <a:srgbClr val="0070C0"/>
                </a:solidFill>
                <a:effectLst>
                  <a:outerShdw blurRad="38100" dist="38100" dir="2700000" algn="tl">
                    <a:srgbClr val="000000">
                      <a:alpha val="43137"/>
                    </a:srgbClr>
                  </a:outerShdw>
                </a:effectLst>
              </a:rPr>
              <a:t> – 20 MS – May 2017</a:t>
            </a:r>
            <a:endParaRPr lang="en-GB" i="1" dirty="0">
              <a:solidFill>
                <a:srgbClr val="0070C0"/>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xmlns="" id="{736060D9-16A5-4E81-953A-D0BFC4C56CBB}"/>
              </a:ext>
            </a:extLst>
          </p:cNvPr>
          <p:cNvSpPr txBox="1"/>
          <p:nvPr/>
        </p:nvSpPr>
        <p:spPr>
          <a:xfrm>
            <a:off x="540025" y="1584089"/>
            <a:ext cx="8136834" cy="369332"/>
          </a:xfrm>
          <a:prstGeom prst="rect">
            <a:avLst/>
          </a:prstGeom>
          <a:solidFill>
            <a:srgbClr val="FFFF00"/>
          </a:solidFill>
        </p:spPr>
        <p:txBody>
          <a:bodyPr wrap="square" rtlCol="0">
            <a:spAutoFit/>
          </a:bodyPr>
          <a:lstStyle/>
          <a:p>
            <a:r>
              <a:rPr lang="en-US" dirty="0">
                <a:solidFill>
                  <a:srgbClr val="0070C0"/>
                </a:solidFill>
              </a:rPr>
              <a:t>This section is less developed as the results are not available yet</a:t>
            </a:r>
          </a:p>
        </p:txBody>
      </p:sp>
      <p:sp>
        <p:nvSpPr>
          <p:cNvPr id="7" name="TextBox 6"/>
          <p:cNvSpPr txBox="1"/>
          <p:nvPr/>
        </p:nvSpPr>
        <p:spPr>
          <a:xfrm>
            <a:off x="2883243" y="3212757"/>
            <a:ext cx="650789" cy="1015663"/>
          </a:xfrm>
          <a:prstGeom prst="rect">
            <a:avLst/>
          </a:prstGeom>
          <a:noFill/>
        </p:spPr>
        <p:txBody>
          <a:bodyPr wrap="square" rtlCol="0">
            <a:spAutoFit/>
          </a:bodyPr>
          <a:lstStyle/>
          <a:p>
            <a:r>
              <a:rPr lang="da-DK" sz="6000" dirty="0" smtClean="0"/>
              <a:t>?</a:t>
            </a:r>
            <a:endParaRPr lang="en-GB" sz="6000" dirty="0"/>
          </a:p>
        </p:txBody>
      </p:sp>
    </p:spTree>
    <p:extLst>
      <p:ext uri="{BB962C8B-B14F-4D97-AF65-F5344CB8AC3E}">
        <p14:creationId xmlns:p14="http://schemas.microsoft.com/office/powerpoint/2010/main" val="202504291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314390" y="1683829"/>
            <a:ext cx="5040000" cy="4412171"/>
          </a:xfrm>
          <a:prstGeom prst="rect">
            <a:avLst/>
          </a:prstGeom>
        </p:spPr>
      </p:pic>
      <p:sp>
        <p:nvSpPr>
          <p:cNvPr id="5" name="Title 4"/>
          <p:cNvSpPr>
            <a:spLocks noGrp="1"/>
          </p:cNvSpPr>
          <p:nvPr>
            <p:ph type="title"/>
          </p:nvPr>
        </p:nvSpPr>
        <p:spPr/>
        <p:txBody>
          <a:bodyPr/>
          <a:lstStyle/>
          <a:p>
            <a:r>
              <a:rPr lang="da-DK" sz="2100" dirty="0"/>
              <a:t>Can we achieve good status with the current measures?</a:t>
            </a:r>
            <a:endParaRPr lang="en-GB" sz="2100" dirty="0"/>
          </a:p>
        </p:txBody>
      </p:sp>
      <p:sp>
        <p:nvSpPr>
          <p:cNvPr id="2" name="Rounded Rectangle 1"/>
          <p:cNvSpPr/>
          <p:nvPr/>
        </p:nvSpPr>
        <p:spPr bwMode="auto">
          <a:xfrm>
            <a:off x="111035" y="4248859"/>
            <a:ext cx="2240280" cy="762380"/>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50" b="0" i="1" u="none" strike="noStrike" kern="1200" cap="none" spc="0" normalizeH="0" baseline="0" noProof="0" dirty="0">
                <a:ln>
                  <a:noFill/>
                </a:ln>
                <a:solidFill>
                  <a:srgbClr val="000000"/>
                </a:solidFill>
                <a:effectLst/>
                <a:uLnTx/>
                <a:uFillTx/>
                <a:latin typeface="Verdana"/>
                <a:ea typeface="+mn-ea"/>
                <a:cs typeface="+mn-cs"/>
              </a:rPr>
              <a:t>Business as usual</a:t>
            </a:r>
            <a:endParaRPr kumimoji="0" lang="en-GB" sz="1050" b="0" i="1"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mn-ea"/>
                <a:cs typeface="+mn-cs"/>
              </a:rPr>
              <a:t>‘what is in place and/or in the pipeline already’ and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000000"/>
                </a:solidFill>
                <a:effectLst/>
                <a:uLnTx/>
                <a:uFillTx/>
                <a:latin typeface="Verdana"/>
                <a:ea typeface="+mn-ea"/>
                <a:cs typeface="+mn-cs"/>
              </a:rPr>
              <a:t>‘what is feasible</a:t>
            </a:r>
            <a:endParaRPr kumimoji="0" lang="en-GB" sz="1050" b="1" i="0" u="none" strike="noStrike" kern="1200" cap="none" spc="0" normalizeH="0" baseline="0" noProof="0" dirty="0">
              <a:ln>
                <a:noFill/>
              </a:ln>
              <a:solidFill>
                <a:srgbClr val="00007E"/>
              </a:solidFill>
              <a:effectLst/>
              <a:uLnTx/>
              <a:uFillTx/>
              <a:latin typeface="Verdana" pitchFamily="34" charset="0"/>
              <a:ea typeface="+mn-ea"/>
              <a:cs typeface="+mn-cs"/>
            </a:endParaRPr>
          </a:p>
        </p:txBody>
      </p:sp>
      <p:sp>
        <p:nvSpPr>
          <p:cNvPr id="3" name="Rounded Rectangle 2"/>
          <p:cNvSpPr/>
          <p:nvPr/>
        </p:nvSpPr>
        <p:spPr bwMode="auto">
          <a:xfrm>
            <a:off x="7354390" y="3718018"/>
            <a:ext cx="1685109" cy="69233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marL="0" marR="0" lvl="0" indent="0" algn="l" defTabSz="685783" rtl="0" eaLnBrk="1" fontAlgn="base" latinLnBrk="0" hangingPunct="1">
              <a:lnSpc>
                <a:spcPct val="100000"/>
              </a:lnSpc>
              <a:spcBef>
                <a:spcPct val="0"/>
              </a:spcBef>
              <a:spcAft>
                <a:spcPct val="0"/>
              </a:spcAft>
              <a:buClrTx/>
              <a:buSzTx/>
              <a:buFontTx/>
              <a:buNone/>
              <a:tabLst/>
              <a:defRPr/>
            </a:pPr>
            <a:r>
              <a:rPr kumimoji="0" lang="da-DK" sz="1050" b="1" i="0" u="none" strike="noStrike" kern="1200" cap="none" spc="0" normalizeH="0" baseline="0" noProof="0" dirty="0">
                <a:ln>
                  <a:noFill/>
                </a:ln>
                <a:solidFill>
                  <a:srgbClr val="00007E"/>
                </a:solidFill>
                <a:effectLst/>
                <a:uLnTx/>
                <a:uFillTx/>
                <a:latin typeface="Verdana" pitchFamily="34" charset="0"/>
                <a:ea typeface="+mn-ea"/>
                <a:cs typeface="+mn-cs"/>
              </a:rPr>
              <a:t>GAP to achive good status</a:t>
            </a:r>
          </a:p>
          <a:p>
            <a:pPr marL="0" marR="0" lvl="0" indent="0" algn="l" defTabSz="685783" rtl="0" eaLnBrk="1" fontAlgn="base" latinLnBrk="0" hangingPunct="1">
              <a:lnSpc>
                <a:spcPct val="100000"/>
              </a:lnSpc>
              <a:spcBef>
                <a:spcPct val="0"/>
              </a:spcBef>
              <a:spcAft>
                <a:spcPct val="0"/>
              </a:spcAft>
              <a:buClrTx/>
              <a:buSzTx/>
              <a:buFontTx/>
              <a:buNone/>
              <a:tabLst/>
              <a:defRPr/>
            </a:pPr>
            <a:r>
              <a:rPr kumimoji="0" lang="da-DK" sz="1050" b="1" i="0" u="none" strike="noStrike" kern="1200" cap="none" spc="0" normalizeH="0" baseline="0" noProof="0" dirty="0">
                <a:ln>
                  <a:noFill/>
                </a:ln>
                <a:solidFill>
                  <a:srgbClr val="00007E"/>
                </a:solidFill>
                <a:effectLst/>
                <a:uLnTx/>
                <a:uFillTx/>
                <a:latin typeface="Verdana" pitchFamily="34" charset="0"/>
                <a:ea typeface="+mn-ea"/>
                <a:cs typeface="+mn-cs"/>
              </a:rPr>
              <a:t>Supplementary measures </a:t>
            </a:r>
            <a:endParaRPr kumimoji="0" lang="en-GB" sz="1050" b="1" i="0" u="none" strike="noStrike" kern="1200" cap="none" spc="0" normalizeH="0" baseline="0" noProof="0" dirty="0">
              <a:ln>
                <a:noFill/>
              </a:ln>
              <a:solidFill>
                <a:srgbClr val="00007E"/>
              </a:solidFill>
              <a:effectLst/>
              <a:uLnTx/>
              <a:uFillTx/>
              <a:latin typeface="Verdana" pitchFamily="34" charset="0"/>
              <a:ea typeface="+mn-ea"/>
              <a:cs typeface="+mn-cs"/>
            </a:endParaRPr>
          </a:p>
        </p:txBody>
      </p:sp>
    </p:spTree>
    <p:extLst>
      <p:ext uri="{BB962C8B-B14F-4D97-AF65-F5344CB8AC3E}">
        <p14:creationId xmlns:p14="http://schemas.microsoft.com/office/powerpoint/2010/main" val="11025492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26006" y="3405197"/>
            <a:ext cx="3240000" cy="2430000"/>
          </a:xfrm>
          <a:prstGeom prst="rect">
            <a:avLst/>
          </a:prstGeom>
        </p:spPr>
      </p:pic>
      <p:pic>
        <p:nvPicPr>
          <p:cNvPr id="2" name="Billed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7634" y="944724"/>
            <a:ext cx="3240000" cy="2436075"/>
          </a:xfrm>
          <a:prstGeom prst="rect">
            <a:avLst/>
          </a:prstGeom>
        </p:spPr>
      </p:pic>
      <p:pic>
        <p:nvPicPr>
          <p:cNvPr id="3" name="Billed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006" y="944994"/>
            <a:ext cx="3240000" cy="2430000"/>
          </a:xfrm>
          <a:prstGeom prst="rect">
            <a:avLst/>
          </a:prstGeom>
        </p:spPr>
      </p:pic>
      <p:pic>
        <p:nvPicPr>
          <p:cNvPr id="5" name="Billed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77634" y="3405197"/>
            <a:ext cx="3240000" cy="2430000"/>
          </a:xfrm>
          <a:prstGeom prst="rect">
            <a:avLst/>
          </a:prstGeom>
        </p:spPr>
      </p:pic>
    </p:spTree>
    <p:extLst>
      <p:ext uri="{BB962C8B-B14F-4D97-AF65-F5344CB8AC3E}">
        <p14:creationId xmlns:p14="http://schemas.microsoft.com/office/powerpoint/2010/main" val="23445797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14E0B2DF-3068-472B-B19E-85085B4DAF69}"/>
              </a:ext>
            </a:extLst>
          </p:cNvPr>
          <p:cNvSpPr>
            <a:spLocks noGrp="1"/>
          </p:cNvSpPr>
          <p:nvPr>
            <p:ph type="title"/>
          </p:nvPr>
        </p:nvSpPr>
        <p:spPr/>
        <p:txBody>
          <a:bodyPr/>
          <a:lstStyle/>
          <a:p>
            <a:r>
              <a:rPr lang="da-DK" dirty="0"/>
              <a:t>General </a:t>
            </a:r>
            <a:r>
              <a:rPr lang="en-US" dirty="0"/>
              <a:t>storyline for the status chapters </a:t>
            </a:r>
          </a:p>
        </p:txBody>
      </p:sp>
      <p:sp>
        <p:nvSpPr>
          <p:cNvPr id="5" name="Content Placeholder 4">
            <a:extLst>
              <a:ext uri="{FF2B5EF4-FFF2-40B4-BE49-F238E27FC236}">
                <a16:creationId xmlns:a16="http://schemas.microsoft.com/office/drawing/2014/main" xmlns="" id="{A9002219-C97A-46DC-947B-123134715286}"/>
              </a:ext>
            </a:extLst>
          </p:cNvPr>
          <p:cNvSpPr>
            <a:spLocks noGrp="1"/>
          </p:cNvSpPr>
          <p:nvPr>
            <p:ph idx="1"/>
          </p:nvPr>
        </p:nvSpPr>
        <p:spPr>
          <a:xfrm>
            <a:off x="609600" y="1371600"/>
            <a:ext cx="7772400" cy="1941443"/>
          </a:xfrm>
        </p:spPr>
        <p:txBody>
          <a:bodyPr/>
          <a:lstStyle/>
          <a:p>
            <a:r>
              <a:rPr lang="en-US" dirty="0"/>
              <a:t>What is the status</a:t>
            </a:r>
          </a:p>
          <a:p>
            <a:r>
              <a:rPr lang="en-US" dirty="0"/>
              <a:t>What is causing not achieving good status (e.g. significant pressures, pollutants causing failure etc.)</a:t>
            </a:r>
          </a:p>
          <a:p>
            <a:r>
              <a:rPr lang="en-US" dirty="0"/>
              <a:t>Comparison between results from 1</a:t>
            </a:r>
            <a:r>
              <a:rPr lang="en-US" baseline="30000" dirty="0"/>
              <a:t>st</a:t>
            </a:r>
            <a:r>
              <a:rPr lang="en-US" dirty="0"/>
              <a:t> and 2</a:t>
            </a:r>
            <a:r>
              <a:rPr lang="en-US" baseline="30000" dirty="0"/>
              <a:t>nd</a:t>
            </a:r>
            <a:r>
              <a:rPr lang="en-US" dirty="0"/>
              <a:t> RBMP </a:t>
            </a:r>
            <a:r>
              <a:rPr lang="da-DK" dirty="0" err="1"/>
              <a:t>period</a:t>
            </a:r>
            <a:endParaRPr lang="en-US" dirty="0"/>
          </a:p>
        </p:txBody>
      </p:sp>
      <p:sp>
        <p:nvSpPr>
          <p:cNvPr id="2" name="Rectangle 1">
            <a:extLst>
              <a:ext uri="{FF2B5EF4-FFF2-40B4-BE49-F238E27FC236}">
                <a16:creationId xmlns:a16="http://schemas.microsoft.com/office/drawing/2014/main" xmlns="" id="{AED21941-0492-4874-930F-FECBD4279140}"/>
              </a:ext>
            </a:extLst>
          </p:cNvPr>
          <p:cNvSpPr/>
          <p:nvPr/>
        </p:nvSpPr>
        <p:spPr bwMode="auto">
          <a:xfrm>
            <a:off x="685800" y="3405304"/>
            <a:ext cx="1991139" cy="1015663"/>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dirty="0" err="1">
                <a:ln>
                  <a:noFill/>
                </a:ln>
                <a:solidFill>
                  <a:srgbClr val="00007E"/>
                </a:solidFill>
                <a:effectLst/>
                <a:latin typeface="Verdana" pitchFamily="34" charset="0"/>
              </a:rPr>
              <a:t>What</a:t>
            </a:r>
            <a:r>
              <a:rPr kumimoji="0" lang="da-DK" sz="2000" b="0" i="0" u="none" strike="noStrike" cap="none" normalizeH="0" baseline="0" dirty="0">
                <a:ln>
                  <a:noFill/>
                </a:ln>
                <a:solidFill>
                  <a:srgbClr val="00007E"/>
                </a:solidFill>
                <a:effectLst/>
                <a:latin typeface="Verdana" pitchFamily="34" charset="0"/>
              </a:rPr>
              <a:t> is the status of </a:t>
            </a:r>
            <a:r>
              <a:rPr kumimoji="0" lang="da-DK" sz="2000" b="0" i="0" u="none" strike="noStrike" cap="none" normalizeH="0" baseline="0" dirty="0" err="1">
                <a:ln>
                  <a:noFill/>
                </a:ln>
                <a:solidFill>
                  <a:srgbClr val="00007E"/>
                </a:solidFill>
                <a:effectLst/>
                <a:latin typeface="Verdana" pitchFamily="34" charset="0"/>
              </a:rPr>
              <a:t>water</a:t>
            </a:r>
            <a:r>
              <a:rPr kumimoji="0" lang="da-DK" sz="2000" b="0" i="0" u="none" strike="noStrike" cap="none" normalizeH="0" baseline="0" dirty="0">
                <a:ln>
                  <a:noFill/>
                </a:ln>
                <a:solidFill>
                  <a:srgbClr val="00007E"/>
                </a:solidFill>
                <a:effectLst/>
                <a:latin typeface="Verdana" pitchFamily="34" charset="0"/>
              </a:rPr>
              <a:t> </a:t>
            </a:r>
            <a:r>
              <a:rPr kumimoji="0" lang="da-DK" sz="2000" b="0" i="0" u="none" strike="noStrike" cap="none" normalizeH="0" baseline="0" dirty="0" err="1">
                <a:ln>
                  <a:noFill/>
                </a:ln>
                <a:solidFill>
                  <a:srgbClr val="00007E"/>
                </a:solidFill>
                <a:effectLst/>
                <a:latin typeface="Verdana" pitchFamily="34" charset="0"/>
              </a:rPr>
              <a:t>bodies</a:t>
            </a:r>
            <a:r>
              <a:rPr kumimoji="0" lang="da-DK" sz="2000" b="0" i="0" u="none" strike="noStrike" cap="none" normalizeH="0" baseline="0" dirty="0">
                <a:ln>
                  <a:noFill/>
                </a:ln>
                <a:solidFill>
                  <a:srgbClr val="00007E"/>
                </a:solidFill>
                <a:effectLst/>
                <a:latin typeface="Verdana" pitchFamily="34" charset="0"/>
              </a:rPr>
              <a:t>?</a:t>
            </a:r>
            <a:endParaRPr kumimoji="0" lang="en-US" sz="2000" b="0" i="0" u="none" strike="noStrike" cap="none" normalizeH="0" baseline="0" dirty="0">
              <a:ln>
                <a:noFill/>
              </a:ln>
              <a:solidFill>
                <a:srgbClr val="00007E"/>
              </a:solidFill>
              <a:effectLst/>
              <a:latin typeface="Verdana" pitchFamily="34" charset="0"/>
            </a:endParaRPr>
          </a:p>
        </p:txBody>
      </p:sp>
      <p:sp>
        <p:nvSpPr>
          <p:cNvPr id="6" name="Rectangle 5">
            <a:extLst>
              <a:ext uri="{FF2B5EF4-FFF2-40B4-BE49-F238E27FC236}">
                <a16:creationId xmlns:a16="http://schemas.microsoft.com/office/drawing/2014/main" xmlns="" id="{F9328DE0-6F67-4E79-BE53-24CD38DE7554}"/>
              </a:ext>
            </a:extLst>
          </p:cNvPr>
          <p:cNvSpPr/>
          <p:nvPr/>
        </p:nvSpPr>
        <p:spPr bwMode="auto">
          <a:xfrm>
            <a:off x="3409120" y="3284378"/>
            <a:ext cx="1162879" cy="400110"/>
          </a:xfrm>
          <a:prstGeom prst="rect">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sz="2000" b="0" i="0" u="none" strike="noStrike" cap="none" normalizeH="0" baseline="0" dirty="0">
                <a:ln>
                  <a:noFill/>
                </a:ln>
                <a:solidFill>
                  <a:schemeClr val="bg1"/>
                </a:solidFill>
                <a:effectLst/>
                <a:latin typeface="Verdana" pitchFamily="34" charset="0"/>
              </a:rPr>
              <a:t>Good</a:t>
            </a:r>
            <a:endParaRPr kumimoji="0" lang="en-US" sz="2000" b="0" i="0" u="none" strike="noStrike" cap="none" normalizeH="0" baseline="0" dirty="0">
              <a:ln>
                <a:noFill/>
              </a:ln>
              <a:solidFill>
                <a:schemeClr val="bg1"/>
              </a:solidFill>
              <a:effectLst/>
              <a:latin typeface="Verdana" pitchFamily="34" charset="0"/>
            </a:endParaRPr>
          </a:p>
        </p:txBody>
      </p:sp>
      <p:sp>
        <p:nvSpPr>
          <p:cNvPr id="7" name="Rectangle 6">
            <a:extLst>
              <a:ext uri="{FF2B5EF4-FFF2-40B4-BE49-F238E27FC236}">
                <a16:creationId xmlns:a16="http://schemas.microsoft.com/office/drawing/2014/main" xmlns="" id="{9159D93E-8E6A-416C-BA57-AA16F7D5D267}"/>
              </a:ext>
            </a:extLst>
          </p:cNvPr>
          <p:cNvSpPr/>
          <p:nvPr/>
        </p:nvSpPr>
        <p:spPr bwMode="auto">
          <a:xfrm>
            <a:off x="3409120" y="3948211"/>
            <a:ext cx="1162879" cy="1015663"/>
          </a:xfrm>
          <a:prstGeom prst="rect">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da-DK" sz="2000" dirty="0" err="1">
                <a:solidFill>
                  <a:schemeClr val="bg1"/>
                </a:solidFill>
                <a:latin typeface="Verdana" pitchFamily="34" charset="0"/>
              </a:rPr>
              <a:t>Less</a:t>
            </a:r>
            <a:r>
              <a:rPr lang="da-DK" sz="2000" dirty="0">
                <a:solidFill>
                  <a:schemeClr val="bg1"/>
                </a:solidFill>
                <a:latin typeface="Verdana" pitchFamily="34" charset="0"/>
              </a:rPr>
              <a:t> </a:t>
            </a:r>
            <a:r>
              <a:rPr lang="da-DK" sz="2000" dirty="0" err="1">
                <a:solidFill>
                  <a:schemeClr val="bg1"/>
                </a:solidFill>
                <a:latin typeface="Verdana" pitchFamily="34" charset="0"/>
              </a:rPr>
              <a:t>than</a:t>
            </a:r>
            <a:r>
              <a:rPr lang="da-DK" sz="2000" dirty="0">
                <a:solidFill>
                  <a:schemeClr val="bg1"/>
                </a:solidFill>
                <a:latin typeface="Verdana" pitchFamily="34" charset="0"/>
              </a:rPr>
              <a:t> </a:t>
            </a:r>
            <a:r>
              <a:rPr lang="da-DK" sz="2000" dirty="0" err="1">
                <a:solidFill>
                  <a:schemeClr val="bg1"/>
                </a:solidFill>
                <a:latin typeface="Verdana" pitchFamily="34" charset="0"/>
              </a:rPr>
              <a:t>g</a:t>
            </a:r>
            <a:r>
              <a:rPr kumimoji="0" lang="da-DK" sz="2000" b="0" i="0" u="none" strike="noStrike" cap="none" normalizeH="0" baseline="0" dirty="0" err="1">
                <a:ln>
                  <a:noFill/>
                </a:ln>
                <a:solidFill>
                  <a:schemeClr val="bg1"/>
                </a:solidFill>
                <a:effectLst/>
                <a:latin typeface="Verdana" pitchFamily="34" charset="0"/>
              </a:rPr>
              <a:t>ood</a:t>
            </a:r>
            <a:endParaRPr kumimoji="0" lang="en-US" sz="2000" b="0" i="0" u="none" strike="noStrike" cap="none" normalizeH="0" baseline="0" dirty="0">
              <a:ln>
                <a:noFill/>
              </a:ln>
              <a:solidFill>
                <a:schemeClr val="bg1"/>
              </a:solidFill>
              <a:effectLst/>
              <a:latin typeface="Verdana" pitchFamily="34" charset="0"/>
            </a:endParaRPr>
          </a:p>
        </p:txBody>
      </p:sp>
      <p:cxnSp>
        <p:nvCxnSpPr>
          <p:cNvPr id="8" name="Straight Connector 7">
            <a:extLst>
              <a:ext uri="{FF2B5EF4-FFF2-40B4-BE49-F238E27FC236}">
                <a16:creationId xmlns:a16="http://schemas.microsoft.com/office/drawing/2014/main" xmlns="" id="{496508BF-BE82-496F-8F89-ECC12B111F15}"/>
              </a:ext>
            </a:extLst>
          </p:cNvPr>
          <p:cNvCxnSpPr>
            <a:stCxn id="2" idx="3"/>
            <a:endCxn id="6" idx="1"/>
          </p:cNvCxnSpPr>
          <p:nvPr/>
        </p:nvCxnSpPr>
        <p:spPr bwMode="auto">
          <a:xfrm flipV="1">
            <a:off x="2676939" y="3484433"/>
            <a:ext cx="732181" cy="428703"/>
          </a:xfrm>
          <a:prstGeom prst="line">
            <a:avLst/>
          </a:prstGeom>
          <a:solidFill>
            <a:schemeClr val="accent1"/>
          </a:solidFill>
          <a:ln w="38100" cap="flat" cmpd="sng" algn="ctr">
            <a:solidFill>
              <a:schemeClr val="tx1"/>
            </a:solidFill>
            <a:prstDash val="solid"/>
            <a:round/>
            <a:headEnd type="none" w="med" len="med"/>
            <a:tailEnd type="arrow" w="med" len="med"/>
          </a:ln>
          <a:effectLst/>
        </p:spPr>
      </p:cxnSp>
      <p:cxnSp>
        <p:nvCxnSpPr>
          <p:cNvPr id="9" name="Straight Connector 8">
            <a:extLst>
              <a:ext uri="{FF2B5EF4-FFF2-40B4-BE49-F238E27FC236}">
                <a16:creationId xmlns:a16="http://schemas.microsoft.com/office/drawing/2014/main" xmlns="" id="{54A0985D-AB49-4AAB-A4ED-2CB2BE744AF4}"/>
              </a:ext>
            </a:extLst>
          </p:cNvPr>
          <p:cNvCxnSpPr>
            <a:cxnSpLocks/>
            <a:stCxn id="2" idx="3"/>
            <a:endCxn id="7" idx="1"/>
          </p:cNvCxnSpPr>
          <p:nvPr/>
        </p:nvCxnSpPr>
        <p:spPr bwMode="auto">
          <a:xfrm>
            <a:off x="2676939" y="3913136"/>
            <a:ext cx="732181" cy="542907"/>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12" name="TextBox 11">
            <a:extLst>
              <a:ext uri="{FF2B5EF4-FFF2-40B4-BE49-F238E27FC236}">
                <a16:creationId xmlns:a16="http://schemas.microsoft.com/office/drawing/2014/main" xmlns="" id="{A1FABEFA-E862-4873-877E-0410CF5C5ADC}"/>
              </a:ext>
            </a:extLst>
          </p:cNvPr>
          <p:cNvSpPr txBox="1"/>
          <p:nvPr/>
        </p:nvSpPr>
        <p:spPr>
          <a:xfrm>
            <a:off x="2981739" y="3576767"/>
            <a:ext cx="427381" cy="707886"/>
          </a:xfrm>
          <a:prstGeom prst="rect">
            <a:avLst/>
          </a:prstGeom>
          <a:noFill/>
        </p:spPr>
        <p:txBody>
          <a:bodyPr wrap="square" rtlCol="0">
            <a:spAutoFit/>
          </a:bodyPr>
          <a:lstStyle/>
          <a:p>
            <a:r>
              <a:rPr lang="da-DK" sz="4000" dirty="0"/>
              <a:t>?</a:t>
            </a:r>
            <a:endParaRPr lang="en-US" sz="4000" dirty="0"/>
          </a:p>
        </p:txBody>
      </p:sp>
      <p:cxnSp>
        <p:nvCxnSpPr>
          <p:cNvPr id="13" name="Straight Connector 12">
            <a:extLst>
              <a:ext uri="{FF2B5EF4-FFF2-40B4-BE49-F238E27FC236}">
                <a16:creationId xmlns:a16="http://schemas.microsoft.com/office/drawing/2014/main" xmlns="" id="{22958773-546E-4907-8754-F51DFF428996}"/>
              </a:ext>
            </a:extLst>
          </p:cNvPr>
          <p:cNvCxnSpPr>
            <a:cxnSpLocks/>
          </p:cNvCxnSpPr>
          <p:nvPr/>
        </p:nvCxnSpPr>
        <p:spPr bwMode="auto">
          <a:xfrm flipV="1">
            <a:off x="4571999" y="3405304"/>
            <a:ext cx="1179444" cy="1015664"/>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15" name="Rectangle: Rounded Corners 14">
            <a:extLst>
              <a:ext uri="{FF2B5EF4-FFF2-40B4-BE49-F238E27FC236}">
                <a16:creationId xmlns:a16="http://schemas.microsoft.com/office/drawing/2014/main" xmlns="" id="{402E3437-AA81-4B06-A513-678D044B6A60}"/>
              </a:ext>
            </a:extLst>
          </p:cNvPr>
          <p:cNvSpPr/>
          <p:nvPr/>
        </p:nvSpPr>
        <p:spPr bwMode="auto">
          <a:xfrm>
            <a:off x="5751443" y="2894526"/>
            <a:ext cx="2630557" cy="1123712"/>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rgbClr val="00007E"/>
                </a:solidFill>
                <a:effectLst/>
                <a:latin typeface="Verdana" pitchFamily="34" charset="0"/>
              </a:rPr>
              <a:t>Which significant pressures are causing failure?</a:t>
            </a:r>
          </a:p>
        </p:txBody>
      </p:sp>
      <p:sp>
        <p:nvSpPr>
          <p:cNvPr id="16" name="Rectangle: Rounded Corners 15">
            <a:extLst>
              <a:ext uri="{FF2B5EF4-FFF2-40B4-BE49-F238E27FC236}">
                <a16:creationId xmlns:a16="http://schemas.microsoft.com/office/drawing/2014/main" xmlns="" id="{B6EFD303-D4B2-4297-8A22-64DF6E4B39C6}"/>
              </a:ext>
            </a:extLst>
          </p:cNvPr>
          <p:cNvSpPr/>
          <p:nvPr/>
        </p:nvSpPr>
        <p:spPr bwMode="auto">
          <a:xfrm>
            <a:off x="5734878" y="4188351"/>
            <a:ext cx="2723321" cy="1464231"/>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fontAlgn="base">
              <a:spcBef>
                <a:spcPct val="0"/>
              </a:spcBef>
              <a:spcAft>
                <a:spcPct val="0"/>
              </a:spcAft>
            </a:pPr>
            <a:r>
              <a:rPr kumimoji="0" lang="en-US" sz="2000" b="0" i="0" u="none" strike="noStrike" cap="none" normalizeH="0" baseline="0" dirty="0">
                <a:ln>
                  <a:noFill/>
                </a:ln>
                <a:solidFill>
                  <a:srgbClr val="00007E"/>
                </a:solidFill>
                <a:effectLst/>
                <a:latin typeface="Verdana" pitchFamily="34" charset="0"/>
              </a:rPr>
              <a:t>Which </a:t>
            </a:r>
            <a:r>
              <a:rPr lang="en-US" sz="2000" dirty="0">
                <a:solidFill>
                  <a:srgbClr val="00007E"/>
                </a:solidFill>
                <a:latin typeface="Verdana" pitchFamily="34" charset="0"/>
              </a:rPr>
              <a:t>pollutants or quality elements are failing?</a:t>
            </a:r>
            <a:endParaRPr kumimoji="0" lang="en-US" sz="2000" b="0" i="0" u="none" strike="noStrike" cap="none" normalizeH="0" baseline="0" dirty="0">
              <a:ln>
                <a:noFill/>
              </a:ln>
              <a:solidFill>
                <a:srgbClr val="00007E"/>
              </a:solidFill>
              <a:effectLst/>
              <a:latin typeface="Verdana" pitchFamily="34" charset="0"/>
            </a:endParaRPr>
          </a:p>
        </p:txBody>
      </p:sp>
      <p:cxnSp>
        <p:nvCxnSpPr>
          <p:cNvPr id="17" name="Straight Connector 16">
            <a:extLst>
              <a:ext uri="{FF2B5EF4-FFF2-40B4-BE49-F238E27FC236}">
                <a16:creationId xmlns:a16="http://schemas.microsoft.com/office/drawing/2014/main" xmlns="" id="{A2CF19A3-B53C-458C-9945-E6FC10D13090}"/>
              </a:ext>
            </a:extLst>
          </p:cNvPr>
          <p:cNvCxnSpPr>
            <a:cxnSpLocks/>
            <a:stCxn id="7" idx="3"/>
            <a:endCxn id="16" idx="1"/>
          </p:cNvCxnSpPr>
          <p:nvPr/>
        </p:nvCxnSpPr>
        <p:spPr bwMode="auto">
          <a:xfrm>
            <a:off x="4571999" y="4456043"/>
            <a:ext cx="1162879" cy="464424"/>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20" name="Oval 19">
            <a:extLst>
              <a:ext uri="{FF2B5EF4-FFF2-40B4-BE49-F238E27FC236}">
                <a16:creationId xmlns:a16="http://schemas.microsoft.com/office/drawing/2014/main" xmlns="" id="{1DEE75A5-01A4-40F6-BA08-34BA7C363286}"/>
              </a:ext>
            </a:extLst>
          </p:cNvPr>
          <p:cNvSpPr/>
          <p:nvPr/>
        </p:nvSpPr>
        <p:spPr bwMode="auto">
          <a:xfrm>
            <a:off x="2413550" y="5597266"/>
            <a:ext cx="3154017" cy="908864"/>
          </a:xfrm>
          <a:prstGeom prst="ellipse">
            <a:avLst/>
          </a:prstGeom>
          <a:solidFill>
            <a:srgbClr val="FFC000"/>
          </a:solidFill>
          <a:ln w="952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da-DK" b="0" i="0" u="none" strike="noStrike" cap="none" normalizeH="0" baseline="0" dirty="0">
                <a:ln>
                  <a:noFill/>
                </a:ln>
                <a:solidFill>
                  <a:srgbClr val="00007E"/>
                </a:solidFill>
                <a:effectLst/>
                <a:latin typeface="Verdana" pitchFamily="34" charset="0"/>
              </a:rPr>
              <a:t>Change in status or </a:t>
            </a:r>
            <a:r>
              <a:rPr kumimoji="0" lang="da-DK" b="0" i="0" u="none" strike="noStrike" cap="none" normalizeH="0" baseline="0" dirty="0" err="1">
                <a:ln>
                  <a:noFill/>
                </a:ln>
                <a:solidFill>
                  <a:srgbClr val="00007E"/>
                </a:solidFill>
                <a:effectLst/>
                <a:latin typeface="Verdana" pitchFamily="34" charset="0"/>
              </a:rPr>
              <a:t>pressures</a:t>
            </a:r>
            <a:endParaRPr kumimoji="0" lang="en-US" b="0" i="0" u="none" strike="noStrike" cap="none" normalizeH="0" baseline="0" dirty="0">
              <a:ln>
                <a:noFill/>
              </a:ln>
              <a:solidFill>
                <a:srgbClr val="00007E"/>
              </a:solidFill>
              <a:effectLst/>
              <a:latin typeface="Verdana" pitchFamily="34" charset="0"/>
            </a:endParaRPr>
          </a:p>
        </p:txBody>
      </p:sp>
      <p:sp>
        <p:nvSpPr>
          <p:cNvPr id="3" name="Right Brace 2">
            <a:extLst>
              <a:ext uri="{FF2B5EF4-FFF2-40B4-BE49-F238E27FC236}">
                <a16:creationId xmlns:a16="http://schemas.microsoft.com/office/drawing/2014/main" xmlns="" id="{89595FFB-6A34-4DA0-8098-F4118721DBC1}"/>
              </a:ext>
            </a:extLst>
          </p:cNvPr>
          <p:cNvSpPr/>
          <p:nvPr/>
        </p:nvSpPr>
        <p:spPr bwMode="auto">
          <a:xfrm rot="5400000">
            <a:off x="3866754" y="4644456"/>
            <a:ext cx="358863" cy="1274132"/>
          </a:xfrm>
          <a:prstGeom prst="rightBrace">
            <a:avLst>
              <a:gd name="adj1" fmla="val 8333"/>
              <a:gd name="adj2" fmla="val 50000"/>
            </a:avLst>
          </a:prstGeom>
          <a:noFill/>
          <a:ln w="38100" cap="flat" cmpd="sng" algn="ctr">
            <a:solidFill>
              <a:schemeClr val="accent1">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7E"/>
              </a:solidFill>
              <a:effectLst/>
              <a:latin typeface="Verdana" pitchFamily="34" charset="0"/>
            </a:endParaRPr>
          </a:p>
        </p:txBody>
      </p:sp>
    </p:spTree>
    <p:extLst>
      <p:ext uri="{BB962C8B-B14F-4D97-AF65-F5344CB8AC3E}">
        <p14:creationId xmlns:p14="http://schemas.microsoft.com/office/powerpoint/2010/main" val="264341098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smtClean="0"/>
              <a:t>Inputs to chapter 6</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2516108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Main conclusions of SoW (based on ws discussions)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55183462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Confidence</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070130747"/>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Status outlook</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2802664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Conclusions on key activities or pressures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32766484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Conclusions on what is needed to improve status</a:t>
            </a:r>
            <a:endParaRPr lang="en-GB"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2265545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76256" y="6336323"/>
            <a:ext cx="2016224" cy="405045"/>
          </a:xfrm>
          <a:prstGeom prst="rect">
            <a:avLst/>
          </a:prstGeom>
        </p:spPr>
      </p:pic>
      <p:pic>
        <p:nvPicPr>
          <p:cNvPr id="6" name="Picture 5"/>
          <p:cNvPicPr>
            <a:picLocks noChangeAspect="1"/>
          </p:cNvPicPr>
          <p:nvPr/>
        </p:nvPicPr>
        <p:blipFill>
          <a:blip r:embed="rId4" cstate="print">
            <a:extLst>
              <a:ext uri="{BEBA8EAE-BF5A-486C-A8C5-ECC9F3942E4B}">
                <a14:imgProps xmlns:a14="http://schemas.microsoft.com/office/drawing/2010/main">
                  <a14:imgLayer r:embed="rId5">
                    <a14:imgEffect>
                      <a14:brightnessContrast bright="8000"/>
                    </a14:imgEffect>
                  </a14:imgLayer>
                </a14:imgProps>
              </a:ext>
              <a:ext uri="{28A0092B-C50C-407E-A947-70E740481C1C}">
                <a14:useLocalDpi xmlns:a14="http://schemas.microsoft.com/office/drawing/2010/main"/>
              </a:ext>
            </a:extLst>
          </a:blip>
          <a:stretch>
            <a:fillRect/>
          </a:stretch>
        </p:blipFill>
        <p:spPr>
          <a:xfrm>
            <a:off x="3851919" y="1544094"/>
            <a:ext cx="5297673" cy="4840660"/>
          </a:xfrm>
          <a:prstGeom prst="rect">
            <a:avLst/>
          </a:prstGeom>
        </p:spPr>
      </p:pic>
      <p:sp>
        <p:nvSpPr>
          <p:cNvPr id="2" name="TextBox 1"/>
          <p:cNvSpPr txBox="1"/>
          <p:nvPr/>
        </p:nvSpPr>
        <p:spPr>
          <a:xfrm>
            <a:off x="304800" y="1430055"/>
            <a:ext cx="6099178" cy="646331"/>
          </a:xfrm>
          <a:prstGeom prst="rect">
            <a:avLst/>
          </a:prstGeom>
          <a:noFill/>
        </p:spPr>
        <p:txBody>
          <a:bodyPr wrap="square" rtlCol="0">
            <a:spAutoFit/>
          </a:bodyPr>
          <a:lstStyle/>
          <a:p>
            <a:r>
              <a:rPr lang="en-GB" sz="3600" b="1" dirty="0">
                <a:latin typeface="Verdana" panose="020B0604030504040204" pitchFamily="34" charset="0"/>
                <a:ea typeface="Verdana" panose="020B0604030504040204" pitchFamily="34" charset="0"/>
                <a:cs typeface="Verdana" panose="020B0604030504040204" pitchFamily="34" charset="0"/>
              </a:rPr>
              <a:t>Thank you</a:t>
            </a:r>
            <a:endParaRPr lang="en-GB" sz="3600" b="1" dirty="0"/>
          </a:p>
        </p:txBody>
      </p:sp>
      <p:sp>
        <p:nvSpPr>
          <p:cNvPr id="3" name="Rectangle 2"/>
          <p:cNvSpPr/>
          <p:nvPr/>
        </p:nvSpPr>
        <p:spPr>
          <a:xfrm>
            <a:off x="-11071" y="0"/>
            <a:ext cx="9155071" cy="836712"/>
          </a:xfrm>
          <a:prstGeom prst="rect">
            <a:avLst/>
          </a:prstGeom>
          <a:solidFill>
            <a:srgbClr val="6FB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36329" y="6321078"/>
            <a:ext cx="2016224" cy="369332"/>
          </a:xfrm>
          <a:prstGeom prst="rect">
            <a:avLst/>
          </a:prstGeom>
        </p:spPr>
        <p:txBody>
          <a:bodyPr wrap="square">
            <a:spAutoFit/>
          </a:bodyPr>
          <a:lstStyle/>
          <a:p>
            <a:pPr lvl="0">
              <a:spcBef>
                <a:spcPts val="1800"/>
              </a:spcBef>
            </a:pPr>
            <a:r>
              <a:rPr lang="en-GB" dirty="0">
                <a:solidFill>
                  <a:prstClr val="black"/>
                </a:solidFill>
                <a:ea typeface="Verdana" panose="020B0604030504040204" pitchFamily="34" charset="0"/>
                <a:cs typeface="Verdana" panose="020B0604030504040204" pitchFamily="34" charset="0"/>
                <a:hlinkClick r:id="rId6"/>
              </a:rPr>
              <a:t>eea.europa.eu</a:t>
            </a:r>
            <a:endParaRPr lang="en-GB" dirty="0">
              <a:solidFill>
                <a:prstClr val="black"/>
              </a:solidFill>
              <a:ea typeface="Verdana" panose="020B0604030504040204" pitchFamily="34" charset="0"/>
              <a:cs typeface="Verdana" panose="020B0604030504040204" pitchFamily="34" charset="0"/>
            </a:endParaRPr>
          </a:p>
        </p:txBody>
      </p:sp>
      <p:sp>
        <p:nvSpPr>
          <p:cNvPr id="8" name="TextBox 7"/>
          <p:cNvSpPr txBox="1"/>
          <p:nvPr/>
        </p:nvSpPr>
        <p:spPr>
          <a:xfrm>
            <a:off x="304800" y="2313798"/>
            <a:ext cx="4810897" cy="1569660"/>
          </a:xfrm>
          <a:prstGeom prst="rect">
            <a:avLst/>
          </a:prstGeom>
          <a:noFill/>
        </p:spPr>
        <p:txBody>
          <a:bodyPr wrap="square" rtlCol="0">
            <a:spAutoFit/>
          </a:bodyPr>
          <a:lstStyle/>
          <a:p>
            <a:r>
              <a:rPr lang="en-GB" sz="3200" dirty="0" smtClean="0">
                <a:latin typeface="Verdana" panose="020B0604030504040204" pitchFamily="34" charset="0"/>
                <a:ea typeface="Verdana" panose="020B0604030504040204" pitchFamily="34" charset="0"/>
                <a:cs typeface="Verdana" panose="020B0604030504040204" pitchFamily="34" charset="0"/>
              </a:rPr>
              <a:t>Your comments </a:t>
            </a:r>
            <a:r>
              <a:rPr lang="en-GB" sz="3200" dirty="0">
                <a:latin typeface="Verdana" panose="020B0604030504040204" pitchFamily="34" charset="0"/>
                <a:ea typeface="Verdana" panose="020B0604030504040204" pitchFamily="34" charset="0"/>
                <a:cs typeface="Verdana" panose="020B0604030504040204" pitchFamily="34" charset="0"/>
              </a:rPr>
              <a:t>and</a:t>
            </a:r>
          </a:p>
          <a:p>
            <a:r>
              <a:rPr lang="en-GB" sz="3200" dirty="0" smtClean="0">
                <a:latin typeface="Verdana" panose="020B0604030504040204" pitchFamily="34" charset="0"/>
                <a:ea typeface="Verdana" panose="020B0604030504040204" pitchFamily="34" charset="0"/>
                <a:cs typeface="Verdana" panose="020B0604030504040204" pitchFamily="34" charset="0"/>
              </a:rPr>
              <a:t>inputs </a:t>
            </a:r>
            <a:r>
              <a:rPr lang="en-GB" sz="3200" dirty="0">
                <a:latin typeface="Verdana" panose="020B0604030504040204" pitchFamily="34" charset="0"/>
                <a:ea typeface="Verdana" panose="020B0604030504040204" pitchFamily="34" charset="0"/>
                <a:cs typeface="Verdana" panose="020B0604030504040204" pitchFamily="34" charset="0"/>
              </a:rPr>
              <a:t>are </a:t>
            </a:r>
            <a:r>
              <a:rPr lang="en-GB" sz="3200" dirty="0" smtClean="0">
                <a:latin typeface="Verdana" panose="020B0604030504040204" pitchFamily="34" charset="0"/>
                <a:ea typeface="Verdana" panose="020B0604030504040204" pitchFamily="34" charset="0"/>
                <a:cs typeface="Verdana" panose="020B0604030504040204" pitchFamily="34" charset="0"/>
              </a:rPr>
              <a:t>highly appreciated. </a:t>
            </a:r>
            <a:endParaRPr lang="en-GB" sz="3200" dirty="0"/>
          </a:p>
        </p:txBody>
      </p:sp>
    </p:spTree>
    <p:extLst>
      <p:ext uri="{BB962C8B-B14F-4D97-AF65-F5344CB8AC3E}">
        <p14:creationId xmlns:p14="http://schemas.microsoft.com/office/powerpoint/2010/main" val="114792335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28600"/>
            <a:ext cx="7772400" cy="672548"/>
          </a:xfrm>
        </p:spPr>
        <p:txBody>
          <a:bodyPr/>
          <a:lstStyle/>
          <a:p>
            <a:r>
              <a:rPr lang="en-US" sz="2400" dirty="0"/>
              <a:t>2.1 Introduction</a:t>
            </a:r>
            <a:r>
              <a:rPr lang="da-DK" sz="2200" dirty="0"/>
              <a:t/>
            </a:r>
            <a:br>
              <a:rPr lang="da-DK" sz="2200" dirty="0"/>
            </a:br>
            <a:r>
              <a:rPr lang="da-DK" sz="2000" dirty="0" err="1"/>
              <a:t>Ecological</a:t>
            </a:r>
            <a:r>
              <a:rPr lang="da-DK" sz="2000" dirty="0"/>
              <a:t> status and potential</a:t>
            </a:r>
            <a:endParaRPr lang="en-US" sz="2200" dirty="0"/>
          </a:p>
        </p:txBody>
      </p:sp>
      <p:pic>
        <p:nvPicPr>
          <p:cNvPr id="8" name="Content Placeholder 7"/>
          <p:cNvPicPr>
            <a:picLocks noGrp="1" noChangeAspect="1"/>
          </p:cNvPicPr>
          <p:nvPr>
            <p:ph idx="1"/>
          </p:nvPr>
        </p:nvPicPr>
        <p:blipFill>
          <a:blip r:embed="rId3"/>
          <a:stretch>
            <a:fillRect/>
          </a:stretch>
        </p:blipFill>
        <p:spPr>
          <a:xfrm>
            <a:off x="105739" y="1475875"/>
            <a:ext cx="8746264" cy="3724558"/>
          </a:xfrm>
          <a:prstGeom prst="rect">
            <a:avLst/>
          </a:prstGeom>
        </p:spPr>
      </p:pic>
      <p:sp>
        <p:nvSpPr>
          <p:cNvPr id="9" name="TextBox 8"/>
          <p:cNvSpPr txBox="1"/>
          <p:nvPr/>
        </p:nvSpPr>
        <p:spPr>
          <a:xfrm>
            <a:off x="904459" y="5200432"/>
            <a:ext cx="705015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srgbClr val="000000"/>
                </a:solidFill>
                <a:effectLst/>
                <a:uLnTx/>
                <a:uFillTx/>
                <a:latin typeface="Verdana"/>
                <a:ea typeface="+mn-ea"/>
                <a:cs typeface="+mn-cs"/>
              </a:rPr>
              <a:t>One-out all out </a:t>
            </a:r>
            <a:r>
              <a:rPr kumimoji="0" lang="en-US" sz="1800" b="0" i="0" u="none" strike="noStrike" kern="1200" cap="none" spc="0" normalizeH="0" baseline="0" noProof="0" dirty="0">
                <a:ln>
                  <a:noFill/>
                </a:ln>
                <a:solidFill>
                  <a:srgbClr val="000000"/>
                </a:solidFill>
                <a:effectLst/>
                <a:uLnTx/>
                <a:uFillTx/>
                <a:latin typeface="Verdana"/>
                <a:ea typeface="+mn-ea"/>
                <a:cs typeface="+mn-cs"/>
              </a:rPr>
              <a:t>principle</a:t>
            </a:r>
            <a:r>
              <a:rPr kumimoji="0" lang="da-DK" sz="1800" b="0" i="0" u="none" strike="noStrike" kern="1200" cap="none" spc="0" normalizeH="0" baseline="0" noProof="0" dirty="0">
                <a:ln>
                  <a:noFill/>
                </a:ln>
                <a:solidFill>
                  <a:srgbClr val="000000"/>
                </a:solidFill>
                <a:effectLst/>
                <a:uLnTx/>
                <a:uFillTx/>
                <a:latin typeface="Verdana"/>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16841775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63826" y="228600"/>
            <a:ext cx="7994374" cy="685800"/>
          </a:xfrm>
        </p:spPr>
        <p:txBody>
          <a:bodyPr/>
          <a:lstStyle/>
          <a:p>
            <a:r>
              <a:rPr lang="en-US" sz="2400"/>
              <a:t>2.2 Ecological status in 2</a:t>
            </a:r>
            <a:r>
              <a:rPr lang="en-US" sz="2400" baseline="30000"/>
              <a:t>nd</a:t>
            </a:r>
            <a:r>
              <a:rPr lang="en-US" sz="2400"/>
              <a:t> RBMPs</a:t>
            </a:r>
            <a:r>
              <a:rPr lang="en-US"/>
              <a:t/>
            </a:r>
            <a:br>
              <a:rPr lang="en-US"/>
            </a:br>
            <a:r>
              <a:rPr lang="en-US"/>
              <a:t>Ecological status – by count of water bodies (left) – by size (right)</a:t>
            </a:r>
          </a:p>
        </p:txBody>
      </p:sp>
      <p:pic>
        <p:nvPicPr>
          <p:cNvPr id="9" name="Content Placeholder 8"/>
          <p:cNvPicPr>
            <a:picLocks noGrp="1" noChangeAspect="1"/>
          </p:cNvPicPr>
          <p:nvPr>
            <p:ph sz="half" idx="1"/>
          </p:nvPr>
        </p:nvPicPr>
        <p:blipFill>
          <a:blip r:embed="rId2"/>
          <a:stretch>
            <a:fillRect/>
          </a:stretch>
        </p:blipFill>
        <p:spPr>
          <a:xfrm>
            <a:off x="92765" y="1115415"/>
            <a:ext cx="4472884" cy="4727324"/>
          </a:xfrm>
          <a:prstGeom prst="rect">
            <a:avLst/>
          </a:prstGeom>
        </p:spPr>
      </p:pic>
      <p:pic>
        <p:nvPicPr>
          <p:cNvPr id="10" name="Content Placeholder 9"/>
          <p:cNvPicPr>
            <a:picLocks noGrp="1" noChangeAspect="1"/>
          </p:cNvPicPr>
          <p:nvPr>
            <p:ph sz="half" idx="2"/>
          </p:nvPr>
        </p:nvPicPr>
        <p:blipFill>
          <a:blip r:embed="rId3"/>
          <a:stretch>
            <a:fillRect/>
          </a:stretch>
        </p:blipFill>
        <p:spPr>
          <a:xfrm>
            <a:off x="4565649" y="1870428"/>
            <a:ext cx="4472333" cy="3972311"/>
          </a:xfrm>
          <a:prstGeom prst="rect">
            <a:avLst/>
          </a:prstGeom>
        </p:spPr>
      </p:pic>
      <p:sp>
        <p:nvSpPr>
          <p:cNvPr id="11" name="TextBox 10"/>
          <p:cNvSpPr txBox="1"/>
          <p:nvPr/>
        </p:nvSpPr>
        <p:spPr>
          <a:xfrm>
            <a:off x="465626" y="6341567"/>
            <a:ext cx="4251960" cy="300082"/>
          </a:xfrm>
          <a:prstGeom prst="rect">
            <a:avLst/>
          </a:prstGeom>
          <a:noFill/>
        </p:spPr>
        <p:txBody>
          <a:bodyPr wrap="square" rtlCol="0">
            <a:spAutoFit/>
          </a:bodyPr>
          <a:lstStyle/>
          <a:p>
            <a:r>
              <a:rPr lang="da-DK" sz="1350" i="1" dirty="0">
                <a:solidFill>
                  <a:schemeClr val="accent2"/>
                </a:solidFill>
                <a:effectLst>
                  <a:outerShdw blurRad="38100" dist="38100" dir="2700000" algn="tl">
                    <a:srgbClr val="000000">
                      <a:alpha val="43137"/>
                    </a:srgbClr>
                  </a:outerShdw>
                </a:effectLst>
              </a:rPr>
              <a:t>Preliminary results – 20 MSs – May 2017</a:t>
            </a:r>
            <a:endParaRPr lang="en-GB" sz="1350" i="1" dirty="0">
              <a:solidFill>
                <a:schemeClr val="accent2"/>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xmlns="" id="{68953B52-99C9-49DA-889D-97BA57077EE5}"/>
              </a:ext>
            </a:extLst>
          </p:cNvPr>
          <p:cNvPicPr>
            <a:picLocks noChangeAspect="1"/>
          </p:cNvPicPr>
          <p:nvPr/>
        </p:nvPicPr>
        <p:blipFill>
          <a:blip r:embed="rId4"/>
          <a:stretch>
            <a:fillRect/>
          </a:stretch>
        </p:blipFill>
        <p:spPr>
          <a:xfrm>
            <a:off x="4717587" y="1096169"/>
            <a:ext cx="4320396" cy="774259"/>
          </a:xfrm>
          <a:prstGeom prst="rect">
            <a:avLst/>
          </a:prstGeom>
        </p:spPr>
      </p:pic>
    </p:spTree>
    <p:extLst>
      <p:ext uri="{BB962C8B-B14F-4D97-AF65-F5344CB8AC3E}">
        <p14:creationId xmlns:p14="http://schemas.microsoft.com/office/powerpoint/2010/main" val="241318668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2764A6E-2201-4AC5-8606-0B0BC631648C}"/>
              </a:ext>
            </a:extLst>
          </p:cNvPr>
          <p:cNvSpPr>
            <a:spLocks noGrp="1"/>
          </p:cNvSpPr>
          <p:nvPr>
            <p:ph type="title"/>
          </p:nvPr>
        </p:nvSpPr>
        <p:spPr/>
        <p:txBody>
          <a:bodyPr/>
          <a:lstStyle/>
          <a:p>
            <a:r>
              <a:rPr lang="en-US" sz="2400"/>
              <a:t>Ecological status and potential by natural, heavily modified and artificial water bodies </a:t>
            </a:r>
          </a:p>
        </p:txBody>
      </p:sp>
      <p:pic>
        <p:nvPicPr>
          <p:cNvPr id="8" name="Content Placeholder 7">
            <a:extLst>
              <a:ext uri="{FF2B5EF4-FFF2-40B4-BE49-F238E27FC236}">
                <a16:creationId xmlns:a16="http://schemas.microsoft.com/office/drawing/2014/main" xmlns="" id="{A1613874-D8C5-4222-9EF0-2B5D9AC03DA4}"/>
              </a:ext>
            </a:extLst>
          </p:cNvPr>
          <p:cNvPicPr>
            <a:picLocks noGrp="1" noChangeAspect="1"/>
          </p:cNvPicPr>
          <p:nvPr>
            <p:ph idx="1"/>
          </p:nvPr>
        </p:nvPicPr>
        <p:blipFill>
          <a:blip r:embed="rId2"/>
          <a:stretch>
            <a:fillRect/>
          </a:stretch>
        </p:blipFill>
        <p:spPr>
          <a:xfrm>
            <a:off x="1947165" y="1294621"/>
            <a:ext cx="5540842" cy="4365860"/>
          </a:xfrm>
          <a:prstGeom prst="rect">
            <a:avLst/>
          </a:prstGeom>
        </p:spPr>
      </p:pic>
      <p:sp>
        <p:nvSpPr>
          <p:cNvPr id="10" name="TextBox 9">
            <a:extLst>
              <a:ext uri="{FF2B5EF4-FFF2-40B4-BE49-F238E27FC236}">
                <a16:creationId xmlns:a16="http://schemas.microsoft.com/office/drawing/2014/main" xmlns="" id="{0AD15474-46DD-4AF1-9B77-008B334F7CFC}"/>
              </a:ext>
            </a:extLst>
          </p:cNvPr>
          <p:cNvSpPr txBox="1"/>
          <p:nvPr/>
        </p:nvSpPr>
        <p:spPr>
          <a:xfrm>
            <a:off x="465626" y="6341567"/>
            <a:ext cx="4251960" cy="300082"/>
          </a:xfrm>
          <a:prstGeom prst="rect">
            <a:avLst/>
          </a:prstGeom>
          <a:noFill/>
        </p:spPr>
        <p:txBody>
          <a:bodyPr wrap="square" rtlCol="0">
            <a:spAutoFit/>
          </a:bodyPr>
          <a:lstStyle/>
          <a:p>
            <a:r>
              <a:rPr lang="da-DK" sz="1350" i="1" dirty="0">
                <a:solidFill>
                  <a:schemeClr val="accent2"/>
                </a:solidFill>
                <a:effectLst>
                  <a:outerShdw blurRad="38100" dist="38100" dir="2700000" algn="tl">
                    <a:srgbClr val="000000">
                      <a:alpha val="43137"/>
                    </a:srgbClr>
                  </a:outerShdw>
                </a:effectLst>
              </a:rPr>
              <a:t>Preliminary results – 20 MSs – May 2017</a:t>
            </a:r>
            <a:endParaRPr lang="en-GB" sz="1350"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761152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54964224-15C3-488F-804D-28E93A61462D}"/>
              </a:ext>
            </a:extLst>
          </p:cNvPr>
          <p:cNvSpPr>
            <a:spLocks noGrp="1"/>
          </p:cNvSpPr>
          <p:nvPr>
            <p:ph type="title"/>
          </p:nvPr>
        </p:nvSpPr>
        <p:spPr/>
        <p:txBody>
          <a:bodyPr/>
          <a:lstStyle/>
          <a:p>
            <a:r>
              <a:rPr lang="en-US" dirty="0"/>
              <a:t>Ecological status of rivers and lakes by River Basin Districts (2012 results)</a:t>
            </a:r>
          </a:p>
        </p:txBody>
      </p:sp>
      <p:pic>
        <p:nvPicPr>
          <p:cNvPr id="3" name="Content Placeholder 2">
            <a:extLst>
              <a:ext uri="{FF2B5EF4-FFF2-40B4-BE49-F238E27FC236}">
                <a16:creationId xmlns:a16="http://schemas.microsoft.com/office/drawing/2014/main" xmlns="" id="{41B5FA01-0A71-4722-B87B-80E11401E12C}"/>
              </a:ext>
            </a:extLst>
          </p:cNvPr>
          <p:cNvPicPr>
            <a:picLocks noGrp="1" noChangeAspect="1"/>
          </p:cNvPicPr>
          <p:nvPr>
            <p:ph idx="1"/>
          </p:nvPr>
        </p:nvPicPr>
        <p:blipFill>
          <a:blip r:embed="rId2"/>
          <a:stretch>
            <a:fillRect/>
          </a:stretch>
        </p:blipFill>
        <p:spPr>
          <a:xfrm>
            <a:off x="467009" y="1245705"/>
            <a:ext cx="7807913" cy="4552674"/>
          </a:xfrm>
          <a:prstGeom prst="rect">
            <a:avLst/>
          </a:prstGeom>
        </p:spPr>
      </p:pic>
      <p:sp>
        <p:nvSpPr>
          <p:cNvPr id="4" name="TextBox 3">
            <a:extLst>
              <a:ext uri="{FF2B5EF4-FFF2-40B4-BE49-F238E27FC236}">
                <a16:creationId xmlns:a16="http://schemas.microsoft.com/office/drawing/2014/main" xmlns="" id="{7BD5EF85-6625-4023-AC22-939AA0A8509A}"/>
              </a:ext>
            </a:extLst>
          </p:cNvPr>
          <p:cNvSpPr txBox="1"/>
          <p:nvPr/>
        </p:nvSpPr>
        <p:spPr>
          <a:xfrm>
            <a:off x="278296" y="6268278"/>
            <a:ext cx="7620000" cy="646331"/>
          </a:xfrm>
          <a:prstGeom prst="rect">
            <a:avLst/>
          </a:prstGeom>
          <a:noFill/>
        </p:spPr>
        <p:txBody>
          <a:bodyPr wrap="square" rtlCol="0">
            <a:spAutoFit/>
          </a:bodyPr>
          <a:lstStyle/>
          <a:p>
            <a:r>
              <a:rPr lang="da-DK" dirty="0"/>
              <a:t>Source: https://www.eea.europa.eu/data-and-maps/figures/proportion-of-classified-surface-water-3</a:t>
            </a:r>
            <a:endParaRPr lang="en-US" dirty="0"/>
          </a:p>
        </p:txBody>
      </p:sp>
      <p:sp>
        <p:nvSpPr>
          <p:cNvPr id="5" name="Rectangle 4">
            <a:extLst>
              <a:ext uri="{FF2B5EF4-FFF2-40B4-BE49-F238E27FC236}">
                <a16:creationId xmlns:a16="http://schemas.microsoft.com/office/drawing/2014/main" xmlns="" id="{F43A3F0C-0099-49BD-A3D2-C9684FD1A24F}"/>
              </a:ext>
            </a:extLst>
          </p:cNvPr>
          <p:cNvSpPr/>
          <p:nvPr/>
        </p:nvSpPr>
        <p:spPr>
          <a:xfrm rot="2859428">
            <a:off x="626403" y="3846511"/>
            <a:ext cx="4732593" cy="523220"/>
          </a:xfrm>
          <a:prstGeom prst="rect">
            <a:avLst/>
          </a:prstGeom>
        </p:spPr>
        <p:txBody>
          <a:bodyPr wrap="square">
            <a:spAutoFit/>
          </a:bodyPr>
          <a:lstStyle/>
          <a:p>
            <a:r>
              <a:rPr lang="en-US" sz="2800" b="1" dirty="0">
                <a:solidFill>
                  <a:srgbClr val="0070C0"/>
                </a:solidFill>
                <a:effectLst>
                  <a:outerShdw blurRad="38100" dist="38100" dir="2700000" algn="tl">
                    <a:srgbClr val="000000">
                      <a:alpha val="43137"/>
                    </a:srgbClr>
                  </a:outerShdw>
                </a:effectLst>
              </a:rPr>
              <a:t>Map </a:t>
            </a:r>
            <a:r>
              <a:rPr lang="en-US" sz="2800" b="1" dirty="0" smtClean="0">
                <a:solidFill>
                  <a:srgbClr val="0070C0"/>
                </a:solidFill>
                <a:effectLst>
                  <a:outerShdw blurRad="38100" dist="38100" dir="2700000" algn="tl">
                    <a:srgbClr val="000000">
                      <a:alpha val="43137"/>
                    </a:srgbClr>
                  </a:outerShdw>
                </a:effectLst>
              </a:rPr>
              <a:t>to </a:t>
            </a:r>
            <a:r>
              <a:rPr lang="en-US" sz="2800" b="1" dirty="0">
                <a:solidFill>
                  <a:srgbClr val="0070C0"/>
                </a:solidFill>
                <a:effectLst>
                  <a:outerShdw blurRad="38100" dist="38100" dir="2700000" algn="tl">
                    <a:srgbClr val="000000">
                      <a:alpha val="43137"/>
                    </a:srgbClr>
                  </a:outerShdw>
                </a:effectLst>
              </a:rPr>
              <a:t>be updated </a:t>
            </a:r>
          </a:p>
        </p:txBody>
      </p:sp>
    </p:spTree>
    <p:extLst>
      <p:ext uri="{BB962C8B-B14F-4D97-AF65-F5344CB8AC3E}">
        <p14:creationId xmlns:p14="http://schemas.microsoft.com/office/powerpoint/2010/main" val="313625676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3341CAB-072F-4C11-8DE4-34031BDFA261}"/>
              </a:ext>
            </a:extLst>
          </p:cNvPr>
          <p:cNvSpPr>
            <a:spLocks noGrp="1"/>
          </p:cNvSpPr>
          <p:nvPr>
            <p:ph type="title"/>
          </p:nvPr>
        </p:nvSpPr>
        <p:spPr>
          <a:xfrm>
            <a:off x="685800" y="109330"/>
            <a:ext cx="7772400" cy="1143000"/>
          </a:xfrm>
        </p:spPr>
        <p:txBody>
          <a:bodyPr/>
          <a:lstStyle/>
          <a:p>
            <a:r>
              <a:rPr lang="en-GB" sz="2400" dirty="0" smtClean="0"/>
              <a:t>Ecological status and potential by aggregated broad types</a:t>
            </a:r>
            <a:br>
              <a:rPr lang="en-GB" sz="2400" dirty="0" smtClean="0"/>
            </a:br>
            <a:r>
              <a:rPr lang="en-GB" sz="1600" dirty="0" smtClean="0"/>
              <a:t>Example of river broad types (similar results is available for lakes)</a:t>
            </a:r>
            <a:endParaRPr lang="en-GB" sz="2000" dirty="0"/>
          </a:p>
        </p:txBody>
      </p:sp>
      <p:sp>
        <p:nvSpPr>
          <p:cNvPr id="5" name="TextBox 4">
            <a:extLst>
              <a:ext uri="{FF2B5EF4-FFF2-40B4-BE49-F238E27FC236}">
                <a16:creationId xmlns:a16="http://schemas.microsoft.com/office/drawing/2014/main" xmlns="" id="{3253F805-28A7-4ECE-BB9C-F814BA17C1E8}"/>
              </a:ext>
            </a:extLst>
          </p:cNvPr>
          <p:cNvSpPr txBox="1"/>
          <p:nvPr/>
        </p:nvSpPr>
        <p:spPr>
          <a:xfrm>
            <a:off x="465626" y="6341567"/>
            <a:ext cx="4251960" cy="300082"/>
          </a:xfrm>
          <a:prstGeom prst="rect">
            <a:avLst/>
          </a:prstGeom>
          <a:noFill/>
        </p:spPr>
        <p:txBody>
          <a:bodyPr wrap="square" rtlCol="0">
            <a:spAutoFit/>
          </a:bodyPr>
          <a:lstStyle/>
          <a:p>
            <a:r>
              <a:rPr lang="da-DK" sz="1350" i="1" dirty="0">
                <a:solidFill>
                  <a:schemeClr val="accent2"/>
                </a:solidFill>
                <a:effectLst>
                  <a:outerShdw blurRad="38100" dist="38100" dir="2700000" algn="tl">
                    <a:srgbClr val="000000">
                      <a:alpha val="43137"/>
                    </a:srgbClr>
                  </a:outerShdw>
                </a:effectLst>
              </a:rPr>
              <a:t>Preliminary results – 20 MSs – </a:t>
            </a:r>
            <a:r>
              <a:rPr lang="da-DK" sz="1350" i="1" dirty="0" smtClean="0">
                <a:solidFill>
                  <a:schemeClr val="accent2"/>
                </a:solidFill>
                <a:effectLst>
                  <a:outerShdw blurRad="38100" dist="38100" dir="2700000" algn="tl">
                    <a:srgbClr val="000000">
                      <a:alpha val="43137"/>
                    </a:srgbClr>
                  </a:outerShdw>
                </a:effectLst>
              </a:rPr>
              <a:t>June </a:t>
            </a:r>
            <a:r>
              <a:rPr lang="da-DK" sz="1350" i="1" dirty="0">
                <a:solidFill>
                  <a:schemeClr val="accent2"/>
                </a:solidFill>
                <a:effectLst>
                  <a:outerShdw blurRad="38100" dist="38100" dir="2700000" algn="tl">
                    <a:srgbClr val="000000">
                      <a:alpha val="43137"/>
                    </a:srgbClr>
                  </a:outerShdw>
                </a:effectLst>
              </a:rPr>
              <a:t>2017</a:t>
            </a:r>
            <a:endParaRPr lang="en-GB" sz="1350" i="1" dirty="0">
              <a:solidFill>
                <a:schemeClr val="accent2"/>
              </a:solidFill>
              <a:effectLst>
                <a:outerShdw blurRad="38100" dist="38100" dir="2700000" algn="tl">
                  <a:srgbClr val="000000">
                    <a:alpha val="43137"/>
                  </a:srgbClr>
                </a:outerShdw>
              </a:effectLst>
            </a:endParaRPr>
          </a:p>
        </p:txBody>
      </p:sp>
      <p:pic>
        <p:nvPicPr>
          <p:cNvPr id="3" name="Content Placeholder 2"/>
          <p:cNvPicPr>
            <a:picLocks noGrp="1" noChangeAspect="1"/>
          </p:cNvPicPr>
          <p:nvPr>
            <p:ph idx="1"/>
          </p:nvPr>
        </p:nvPicPr>
        <p:blipFill>
          <a:blip r:embed="rId2"/>
          <a:stretch>
            <a:fillRect/>
          </a:stretch>
        </p:blipFill>
        <p:spPr>
          <a:xfrm>
            <a:off x="914400" y="1252330"/>
            <a:ext cx="7282060" cy="3369311"/>
          </a:xfrm>
          <a:prstGeom prst="rect">
            <a:avLst/>
          </a:prstGeom>
        </p:spPr>
      </p:pic>
      <p:sp>
        <p:nvSpPr>
          <p:cNvPr id="6" name="TextBox 5"/>
          <p:cNvSpPr txBox="1"/>
          <p:nvPr/>
        </p:nvSpPr>
        <p:spPr>
          <a:xfrm>
            <a:off x="628135" y="4621641"/>
            <a:ext cx="8029832" cy="1600438"/>
          </a:xfrm>
          <a:prstGeom prst="rect">
            <a:avLst/>
          </a:prstGeom>
          <a:noFill/>
        </p:spPr>
        <p:txBody>
          <a:bodyPr wrap="square" rtlCol="0">
            <a:spAutoFit/>
          </a:bodyPr>
          <a:lstStyle/>
          <a:p>
            <a:r>
              <a:rPr lang="en-GB" sz="1400" dirty="0"/>
              <a:t>The ecological status for river water bodies and lake water bodies aggregated to major broad types is best for highland rivers and lakes with 80-90% of classified water bodies in good or better ecological status. </a:t>
            </a:r>
            <a:endParaRPr lang="en-GB" sz="1400" dirty="0" smtClean="0"/>
          </a:p>
          <a:p>
            <a:r>
              <a:rPr lang="en-GB" sz="1400" dirty="0"/>
              <a:t>Mid-altitude small calcareous rivers, mid-altitude siliceous rivers and Mediterranean rivers have 40-55% of their water bodies in good or better ecological status. </a:t>
            </a:r>
            <a:endParaRPr lang="en-GB" sz="1400" dirty="0" smtClean="0"/>
          </a:p>
          <a:p>
            <a:r>
              <a:rPr lang="en-GB" sz="1400" dirty="0" smtClean="0"/>
              <a:t>The </a:t>
            </a:r>
            <a:r>
              <a:rPr lang="en-GB" sz="1400" dirty="0"/>
              <a:t>lowland rivers </a:t>
            </a:r>
            <a:r>
              <a:rPr lang="en-GB" sz="1400" dirty="0" smtClean="0"/>
              <a:t>and large rivers have </a:t>
            </a:r>
            <a:r>
              <a:rPr lang="en-GB" sz="1400" dirty="0"/>
              <a:t>only 20-30% of their water bodies in good or better status.</a:t>
            </a:r>
          </a:p>
        </p:txBody>
      </p:sp>
    </p:spTree>
    <p:extLst>
      <p:ext uri="{BB962C8B-B14F-4D97-AF65-F5344CB8AC3E}">
        <p14:creationId xmlns:p14="http://schemas.microsoft.com/office/powerpoint/2010/main" val="414854367"/>
      </p:ext>
    </p:extLst>
  </p:cSld>
  <p:clrMapOvr>
    <a:masterClrMapping/>
  </p:clrMapOvr>
  <p:transition/>
</p:sld>
</file>

<file path=ppt/theme/theme1.xml><?xml version="1.0" encoding="utf-8"?>
<a:theme xmlns:a="http://schemas.openxmlformats.org/drawingml/2006/main" name="Non-repor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_template" id="{6242FC99-075A-470D-ADCE-12178588319F}" vid="{453E4571-12CC-4224-AAB3-F2007AFA5665}"/>
    </a:ext>
  </a:extLst>
</a:theme>
</file>

<file path=ppt/theme/theme2.xml><?xml version="1.0" encoding="utf-8"?>
<a:theme xmlns:a="http://schemas.openxmlformats.org/drawingml/2006/main" name="1_EEA1-WhiteBackground">
  <a:themeElements>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EA1-WhiteBackgro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lnDef>
  </a:objectDefaults>
  <a:extraClrSchemeLst>
    <a:extraClrScheme>
      <a:clrScheme name="EEA1-White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EA1-White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EA1-White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EA1-White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EA1-White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EA1-White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EA1-WhiteBackground">
  <a:themeElements>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EA1-WhiteBackgro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lnDef>
  </a:objectDefaults>
  <a:extraClrSchemeLst>
    <a:extraClrScheme>
      <a:clrScheme name="EEA1-White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EA1-White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EA1-White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EA1-White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EA1-White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EA1-White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em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EEA1-WhiteBackground">
  <a:themeElements>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EA1-WhiteBackgro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lnDef>
  </a:objectDefaults>
  <a:extraClrSchemeLst>
    <a:extraClrScheme>
      <a:clrScheme name="EEA1-White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EA1-White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EA1-White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EA1-White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EA1-White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EA1-White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EA1-WhiteBackground">
  <a:themeElements>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EA1-WhiteBackgroun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rgbClr val="00007E"/>
            </a:solidFill>
            <a:effectLst/>
            <a:latin typeface="Verdana" pitchFamily="34" charset="0"/>
          </a:defRPr>
        </a:defPPr>
      </a:lstStyle>
    </a:lnDef>
  </a:objectDefaults>
  <a:extraClrSchemeLst>
    <a:extraClrScheme>
      <a:clrScheme name="EEA1-White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EA1-White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EA1-White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EA1-White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EA1-White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EA1-White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EA1-White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3" id="{68CCF21B-96FD-431F-ADED-E1B875AFF9E2}" vid="{E2838E86-8E0D-4868-947F-EE199F755EE0}"/>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2348</TotalTime>
  <Words>2378</Words>
  <Application>Microsoft Office PowerPoint</Application>
  <PresentationFormat>On-screen Show (4:3)</PresentationFormat>
  <Paragraphs>209</Paragraphs>
  <Slides>46</Slides>
  <Notes>5</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46</vt:i4>
      </vt:variant>
    </vt:vector>
  </HeadingPairs>
  <TitlesOfParts>
    <vt:vector size="61" baseType="lpstr">
      <vt:lpstr>ＭＳ Ｐゴシック</vt:lpstr>
      <vt:lpstr>Arial</vt:lpstr>
      <vt:lpstr>Calibri</vt:lpstr>
      <vt:lpstr>Calibri Light</vt:lpstr>
      <vt:lpstr>Open Sans</vt:lpstr>
      <vt:lpstr>Open Sans Semibold</vt:lpstr>
      <vt:lpstr>Tahoma</vt:lpstr>
      <vt:lpstr>Verdana</vt:lpstr>
      <vt:lpstr>Non-report ppt template</vt:lpstr>
      <vt:lpstr>1_EEA1-WhiteBackground</vt:lpstr>
      <vt:lpstr>2_EEA1-WhiteBackground</vt:lpstr>
      <vt:lpstr>Office-tema</vt:lpstr>
      <vt:lpstr>4_EEA1-WhiteBackground</vt:lpstr>
      <vt:lpstr>EEA1-WhiteBackground</vt:lpstr>
      <vt:lpstr>16_Sections</vt:lpstr>
      <vt:lpstr>PowerPoint Presentation</vt:lpstr>
      <vt:lpstr>PowerPoint Presentation</vt:lpstr>
      <vt:lpstr>Chapter 2: Ecological status and pressures</vt:lpstr>
      <vt:lpstr>General storyline for the status chapters </vt:lpstr>
      <vt:lpstr>2.1 Introduction Ecological status and potential</vt:lpstr>
      <vt:lpstr>2.2 Ecological status in 2nd RBMPs Ecological status – by count of water bodies (left) – by size (right)</vt:lpstr>
      <vt:lpstr>Ecological status and potential by natural, heavily modified and artificial water bodies </vt:lpstr>
      <vt:lpstr>Ecological status of rivers and lakes by River Basin Districts (2012 results)</vt:lpstr>
      <vt:lpstr>Ecological status and potential by aggregated broad types Example of river broad types (similar results is available for lakes)</vt:lpstr>
      <vt:lpstr>Multiple pressures on SWB per broad types for rivers and lakes. Percentages are based on the num-ber of water bodies in each broad types.</vt:lpstr>
      <vt:lpstr>2.3 Status by quality elements River water bodies – ecological status by quality elements Percentages high/good (H/G) of known QE status</vt:lpstr>
      <vt:lpstr>Quality element status compared to overall ecological status</vt:lpstr>
      <vt:lpstr>Comparison of Member States ecological status by different BQEs – river water bodies</vt:lpstr>
      <vt:lpstr>River Basin Specific Pollutants (RBSPs) – preliminary results</vt:lpstr>
      <vt:lpstr>2.4 Pressures causing not achieving good ecological status Pressures – relevant for ecological status - proportion of surface WBs affected by pressure </vt:lpstr>
      <vt:lpstr>Overview of pressures causing failure to achieve good ecological status</vt:lpstr>
      <vt:lpstr>Detailed diffuse and point pollution pressures –  proportion of water bodies in less than good ecological status affected by the pressures</vt:lpstr>
      <vt:lpstr>Detailed hydromorphological pressures and impacts Proportion of water bodies in less than good ecological status affected by the hydromorphological pressures</vt:lpstr>
      <vt:lpstr>2.5 Change in ecological status between 1st and 2nd RBMP Minor change in overall ecological status per water category</vt:lpstr>
      <vt:lpstr>Change in ecological status between 1st and 2nd RBMP (same as previous diagram without unknowns)</vt:lpstr>
      <vt:lpstr>Improved confidence in ecological status assessment</vt:lpstr>
      <vt:lpstr>Comparison of river BQEs ecolological status 1st and 2nd RBMP period</vt:lpstr>
      <vt:lpstr>Comparison of phytoplankton ecolological status 1st and 2nd RBMP period</vt:lpstr>
      <vt:lpstr>PowerPoint Presentation</vt:lpstr>
      <vt:lpstr>Workshop themes</vt:lpstr>
      <vt:lpstr>Ecological Status of surface waters – priorities, accuracy and alternatives</vt:lpstr>
      <vt:lpstr>Pressures causing not achieving good ecological status – priorities, accuracy and alternatives</vt:lpstr>
      <vt:lpstr>Changes btw first and second river basin management plan – accuracy and alternatives</vt:lpstr>
      <vt:lpstr>Gaps and improvements to ecological status presentation</vt:lpstr>
      <vt:lpstr>6. Overall status, integrated assessment and outlook</vt:lpstr>
      <vt:lpstr>6.1 Overall status  Less unknowns, higher confidence in status assessments, more monitoring and stricter standards</vt:lpstr>
      <vt:lpstr>Overall status (ecological, chemical and quantitative)</vt:lpstr>
      <vt:lpstr>6.2 Pressures causing not achieving good status and impacts. Overview of significant pressures and impacts affecting surface water bodies</vt:lpstr>
      <vt:lpstr>Overview of main significant pressures and impacts affecting the surface water body categories – Similar results is available for groundwater</vt:lpstr>
      <vt:lpstr>6.3 Measures implemented during 1st RBMP period.</vt:lpstr>
      <vt:lpstr>6.4 Integrated assessment of status, pressures and sectors.</vt:lpstr>
      <vt:lpstr>6.5 Outlook – what will the status be in 2021, 2027 and beyond. 2021 &amp; 2027 status based on Member States expected to be good</vt:lpstr>
      <vt:lpstr>Can we achieve good status with the current measures?</vt:lpstr>
      <vt:lpstr>PowerPoint Presentation</vt:lpstr>
      <vt:lpstr>Inputs to chapter 6</vt:lpstr>
      <vt:lpstr>Main conclusions of SoW (based on ws discussions)</vt:lpstr>
      <vt:lpstr>Confidence</vt:lpstr>
      <vt:lpstr>Status outlook</vt:lpstr>
      <vt:lpstr>Conclusions on key activities or pressures</vt:lpstr>
      <vt:lpstr>Conclusions on what is needed to improve status</vt:lpstr>
      <vt:lpstr>PowerPoint Presentation</vt:lpstr>
    </vt:vector>
  </TitlesOfParts>
  <Company>European Environment Agency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Kristensen</dc:creator>
  <cp:lastModifiedBy>Peter Kristensen</cp:lastModifiedBy>
  <cp:revision>138</cp:revision>
  <cp:lastPrinted>2017-06-12T13:42:19Z</cp:lastPrinted>
  <dcterms:created xsi:type="dcterms:W3CDTF">2017-04-18T15:21:09Z</dcterms:created>
  <dcterms:modified xsi:type="dcterms:W3CDTF">2017-06-16T13:22:02Z</dcterms:modified>
</cp:coreProperties>
</file>