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0" r:id="rId2"/>
    <p:sldId id="262" r:id="rId3"/>
    <p:sldId id="261" r:id="rId4"/>
    <p:sldId id="276" r:id="rId5"/>
    <p:sldId id="283" r:id="rId6"/>
    <p:sldId id="264" r:id="rId7"/>
    <p:sldId id="277" r:id="rId8"/>
    <p:sldId id="265" r:id="rId9"/>
    <p:sldId id="284" r:id="rId10"/>
    <p:sldId id="281" r:id="rId11"/>
    <p:sldId id="282" r:id="rId12"/>
    <p:sldId id="286" r:id="rId13"/>
    <p:sldId id="273" r:id="rId14"/>
    <p:sldId id="288" r:id="rId15"/>
    <p:sldId id="274" r:id="rId16"/>
    <p:sldId id="285" r:id="rId17"/>
    <p:sldId id="275" r:id="rId18"/>
    <p:sldId id="279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000"/>
              <a:t>Natural</a:t>
            </a:r>
            <a:r>
              <a:rPr lang="tr-TR" sz="1000" baseline="0"/>
              <a:t> water balance of Europe (2002-2012)</a:t>
            </a:r>
            <a:endParaRPr lang="en-GB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ED-4F0B-A7CB-9BE049EC421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ED-4F0B-A7CB-9BE049EC4210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ED-4F0B-A7CB-9BE049EC4210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ysClr val="windowText" lastClr="000000"/>
                </a:solidFill>
              </a:ln>
              <a:effectLst/>
              <a:sp3d contourW="254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ED-4F0B-A7CB-9BE049EC4210}"/>
              </c:ext>
            </c:extLst>
          </c:dPt>
          <c:dLbls>
            <c:dLbl>
              <c:idx val="0"/>
              <c:layout>
                <c:manualLayout>
                  <c:x val="-0.18194444444444444"/>
                  <c:y val="-0.136242709244677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ED-4F0B-A7CB-9BE049EC4210}"/>
                </c:ext>
                <c:ext xmlns:c15="http://schemas.microsoft.com/office/drawing/2012/chart" uri="{CE6537A1-D6FC-4f65-9D91-7224C49458BB}">
                  <c15:layout>
                    <c:manualLayout>
                      <c:w val="0.31944444444444442"/>
                      <c:h val="0.1666666666666666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0236898512685914"/>
                  <c:y val="5.20968212306794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1ED-4F0B-A7CB-9BE049EC421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'Fig3.2_WaterBalance'!$C$3:$C$6</c:f>
              <c:strCache>
                <c:ptCount val="4"/>
                <c:pt idx="0">
                  <c:v>Actual Evapotranspiration</c:v>
                </c:pt>
                <c:pt idx="1">
                  <c:v>Surface Runoff</c:v>
                </c:pt>
                <c:pt idx="2">
                  <c:v>Deep percolation</c:v>
                </c:pt>
                <c:pt idx="3">
                  <c:v>Others</c:v>
                </c:pt>
              </c:strCache>
            </c:strRef>
          </c:cat>
          <c:val>
            <c:numRef>
              <c:f>'Fig3.2_WaterBalance'!$D$3:$D$6</c:f>
              <c:numCache>
                <c:formatCode>General</c:formatCode>
                <c:ptCount val="4"/>
                <c:pt idx="0">
                  <c:v>2076651.5434916201</c:v>
                </c:pt>
                <c:pt idx="1">
                  <c:v>950423.29303222301</c:v>
                </c:pt>
                <c:pt idx="2">
                  <c:v>453364.52061514201</c:v>
                </c:pt>
                <c:pt idx="3">
                  <c:v>520607.60228332505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1ED-4F0B-A7CB-9BE049EC4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200" b="0" i="0" baseline="0">
                <a:effectLst/>
              </a:rPr>
              <a:t>Comparison of poor status between 2010-2016 per MS- 22 MS - June 2017</a:t>
            </a:r>
            <a:endParaRPr lang="tr-TR" sz="12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tr-T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Status!$F$86</c:f>
              <c:strCache>
                <c:ptCount val="1"/>
                <c:pt idx="0">
                  <c:v>Poor in 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Status!$D$87:$D$108</c:f>
              <c:strCache>
                <c:ptCount val="22"/>
                <c:pt idx="0">
                  <c:v>CY</c:v>
                </c:pt>
                <c:pt idx="1">
                  <c:v>MT</c:v>
                </c:pt>
                <c:pt idx="2">
                  <c:v>BE</c:v>
                </c:pt>
                <c:pt idx="3">
                  <c:v>UK</c:v>
                </c:pt>
                <c:pt idx="4">
                  <c:v>HU</c:v>
                </c:pt>
                <c:pt idx="5">
                  <c:v>ES</c:v>
                </c:pt>
                <c:pt idx="6">
                  <c:v>CZ</c:v>
                </c:pt>
                <c:pt idx="7">
                  <c:v>FR</c:v>
                </c:pt>
                <c:pt idx="8">
                  <c:v>IT</c:v>
                </c:pt>
                <c:pt idx="9">
                  <c:v>SE</c:v>
                </c:pt>
                <c:pt idx="10">
                  <c:v>SK</c:v>
                </c:pt>
                <c:pt idx="11">
                  <c:v>DE</c:v>
                </c:pt>
                <c:pt idx="12">
                  <c:v>HR</c:v>
                </c:pt>
                <c:pt idx="13">
                  <c:v>PT</c:v>
                </c:pt>
                <c:pt idx="14">
                  <c:v>BG</c:v>
                </c:pt>
                <c:pt idx="15">
                  <c:v>FI</c:v>
                </c:pt>
                <c:pt idx="16">
                  <c:v>EE</c:v>
                </c:pt>
                <c:pt idx="17">
                  <c:v>LU</c:v>
                </c:pt>
                <c:pt idx="18">
                  <c:v>LV</c:v>
                </c:pt>
                <c:pt idx="19">
                  <c:v>NL</c:v>
                </c:pt>
                <c:pt idx="20">
                  <c:v>RO</c:v>
                </c:pt>
                <c:pt idx="21">
                  <c:v>SI</c:v>
                </c:pt>
              </c:strCache>
            </c:strRef>
          </c:cat>
          <c:val>
            <c:numRef>
              <c:f>Status!$F$87:$F$108</c:f>
              <c:numCache>
                <c:formatCode>0.00%</c:formatCode>
                <c:ptCount val="22"/>
                <c:pt idx="0">
                  <c:v>0.99178875479626782</c:v>
                </c:pt>
                <c:pt idx="1">
                  <c:v>0.84320828885470689</c:v>
                </c:pt>
                <c:pt idx="2">
                  <c:v>0.45120668946271286</c:v>
                </c:pt>
                <c:pt idx="3">
                  <c:v>0.23859709223817807</c:v>
                </c:pt>
                <c:pt idx="4">
                  <c:v>0.23338506696671815</c:v>
                </c:pt>
                <c:pt idx="5">
                  <c:v>0.2128300061853203</c:v>
                </c:pt>
                <c:pt idx="6">
                  <c:v>0.21081315417244922</c:v>
                </c:pt>
                <c:pt idx="7">
                  <c:v>0.18007093175900607</c:v>
                </c:pt>
                <c:pt idx="8">
                  <c:v>0.10186972945762349</c:v>
                </c:pt>
                <c:pt idx="9">
                  <c:v>5.4032371443060397E-2</c:v>
                </c:pt>
                <c:pt idx="10">
                  <c:v>5.3964325107825312E-2</c:v>
                </c:pt>
                <c:pt idx="11">
                  <c:v>3.2829119923177587E-2</c:v>
                </c:pt>
                <c:pt idx="12">
                  <c:v>1.8764197171217762E-2</c:v>
                </c:pt>
                <c:pt idx="13">
                  <c:v>1.2973025268819331E-2</c:v>
                </c:pt>
                <c:pt idx="14">
                  <c:v>8.6979063928959745E-3</c:v>
                </c:pt>
                <c:pt idx="15">
                  <c:v>9.2676816583697644E-4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B4-44BC-BB82-BCB705256D55}"/>
            </c:ext>
          </c:extLst>
        </c:ser>
        <c:ser>
          <c:idx val="1"/>
          <c:order val="1"/>
          <c:tx>
            <c:strRef>
              <c:f>Status!$I$86</c:f>
              <c:strCache>
                <c:ptCount val="1"/>
                <c:pt idx="0">
                  <c:v>Poor in 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Status!$D$87:$D$108</c:f>
              <c:strCache>
                <c:ptCount val="22"/>
                <c:pt idx="0">
                  <c:v>CY</c:v>
                </c:pt>
                <c:pt idx="1">
                  <c:v>MT</c:v>
                </c:pt>
                <c:pt idx="2">
                  <c:v>BE</c:v>
                </c:pt>
                <c:pt idx="3">
                  <c:v>UK</c:v>
                </c:pt>
                <c:pt idx="4">
                  <c:v>HU</c:v>
                </c:pt>
                <c:pt idx="5">
                  <c:v>ES</c:v>
                </c:pt>
                <c:pt idx="6">
                  <c:v>CZ</c:v>
                </c:pt>
                <c:pt idx="7">
                  <c:v>FR</c:v>
                </c:pt>
                <c:pt idx="8">
                  <c:v>IT</c:v>
                </c:pt>
                <c:pt idx="9">
                  <c:v>SE</c:v>
                </c:pt>
                <c:pt idx="10">
                  <c:v>SK</c:v>
                </c:pt>
                <c:pt idx="11">
                  <c:v>DE</c:v>
                </c:pt>
                <c:pt idx="12">
                  <c:v>HR</c:v>
                </c:pt>
                <c:pt idx="13">
                  <c:v>PT</c:v>
                </c:pt>
                <c:pt idx="14">
                  <c:v>BG</c:v>
                </c:pt>
                <c:pt idx="15">
                  <c:v>FI</c:v>
                </c:pt>
                <c:pt idx="16">
                  <c:v>EE</c:v>
                </c:pt>
                <c:pt idx="17">
                  <c:v>LU</c:v>
                </c:pt>
                <c:pt idx="18">
                  <c:v>LV</c:v>
                </c:pt>
                <c:pt idx="19">
                  <c:v>NL</c:v>
                </c:pt>
                <c:pt idx="20">
                  <c:v>RO</c:v>
                </c:pt>
                <c:pt idx="21">
                  <c:v>SI</c:v>
                </c:pt>
              </c:strCache>
            </c:strRef>
          </c:cat>
          <c:val>
            <c:numRef>
              <c:f>Status!$I$87:$I$108</c:f>
              <c:numCache>
                <c:formatCode>0.00%</c:formatCode>
                <c:ptCount val="22"/>
                <c:pt idx="0">
                  <c:v>0.57694381898015379</c:v>
                </c:pt>
                <c:pt idx="1">
                  <c:v>0.7954879760613931</c:v>
                </c:pt>
                <c:pt idx="2">
                  <c:v>0.29328372121308</c:v>
                </c:pt>
                <c:pt idx="3">
                  <c:v>0.23175771459341071</c:v>
                </c:pt>
                <c:pt idx="4">
                  <c:v>0.25459753499824889</c:v>
                </c:pt>
                <c:pt idx="5">
                  <c:v>0.18069663139574219</c:v>
                </c:pt>
                <c:pt idx="6">
                  <c:v>5.532044916539184E-2</c:v>
                </c:pt>
                <c:pt idx="7">
                  <c:v>0.12621856996420008</c:v>
                </c:pt>
                <c:pt idx="8">
                  <c:v>7.1405201534083529E-2</c:v>
                </c:pt>
                <c:pt idx="9">
                  <c:v>5.6947041992035055E-2</c:v>
                </c:pt>
                <c:pt idx="10">
                  <c:v>2.797187460968872E-2</c:v>
                </c:pt>
                <c:pt idx="11">
                  <c:v>4.3954930331448122E-2</c:v>
                </c:pt>
                <c:pt idx="12">
                  <c:v>0</c:v>
                </c:pt>
                <c:pt idx="13">
                  <c:v>1.7566896761903348E-2</c:v>
                </c:pt>
                <c:pt idx="14">
                  <c:v>7.194992764555294E-3</c:v>
                </c:pt>
                <c:pt idx="15">
                  <c:v>1.2898764466568713E-3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B4-44BC-BB82-BCB705256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5029728"/>
        <c:axId val="229385048"/>
      </c:barChart>
      <c:catAx>
        <c:axId val="21502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385048"/>
        <c:crosses val="autoZero"/>
        <c:auto val="1"/>
        <c:lblAlgn val="ctr"/>
        <c:lblOffset val="100"/>
        <c:noMultiLvlLbl val="0"/>
      </c:catAx>
      <c:valAx>
        <c:axId val="2293850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02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Reason for failure 2010 - 22 MS- June</a:t>
            </a:r>
            <a:r>
              <a:rPr lang="tr-TR" baseline="0"/>
              <a:t> 2017</a:t>
            </a:r>
            <a:endParaRPr lang="tr-T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ReasonForFailure!$A$56:$A$59</c:f>
              <c:strCache>
                <c:ptCount val="4"/>
                <c:pt idx="0">
                  <c:v>Water balance / Lowering water table</c:v>
                </c:pt>
                <c:pt idx="1">
                  <c:v>Associated surface waters</c:v>
                </c:pt>
                <c:pt idx="2">
                  <c:v>Dependent terrestrial ecosystems</c:v>
                </c:pt>
                <c:pt idx="3">
                  <c:v>Saline or other intrusion</c:v>
                </c:pt>
              </c:strCache>
            </c:strRef>
          </c:cat>
          <c:val>
            <c:numRef>
              <c:f>ReasonForFailure!$E$56:$E$59</c:f>
              <c:numCache>
                <c:formatCode>General</c:formatCode>
                <c:ptCount val="4"/>
                <c:pt idx="0">
                  <c:v>68.27538114577078</c:v>
                </c:pt>
                <c:pt idx="1">
                  <c:v>20.899656201776779</c:v>
                </c:pt>
                <c:pt idx="2">
                  <c:v>8.4930039513477311</c:v>
                </c:pt>
                <c:pt idx="3">
                  <c:v>2.3319587011047327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CA-42AC-A750-97659AEF5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125928"/>
        <c:axId val="222125536"/>
      </c:barChart>
      <c:catAx>
        <c:axId val="222125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25536"/>
        <c:crosses val="autoZero"/>
        <c:auto val="1"/>
        <c:lblAlgn val="ctr"/>
        <c:lblOffset val="100"/>
        <c:noMultiLvlLbl val="0"/>
      </c:catAx>
      <c:valAx>
        <c:axId val="222125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25928"/>
        <c:crosses val="autoZero"/>
        <c:crossBetween val="between"/>
        <c:min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Reason for failure - 2016 - 22 MS- June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ReasonForFailure!$A$1:$A$4</c:f>
              <c:strCache>
                <c:ptCount val="4"/>
                <c:pt idx="0">
                  <c:v>Water balance / Lowering water table (856)</c:v>
                </c:pt>
                <c:pt idx="1">
                  <c:v>Associated surface waters (322)</c:v>
                </c:pt>
                <c:pt idx="2">
                  <c:v>Dependent terrestrial ecosystems (176)</c:v>
                </c:pt>
                <c:pt idx="3">
                  <c:v>Saline or other intrusion (150)</c:v>
                </c:pt>
              </c:strCache>
            </c:strRef>
          </c:cat>
          <c:val>
            <c:numRef>
              <c:f>ReasonForFailure!$D$1:$D$4</c:f>
              <c:numCache>
                <c:formatCode>General</c:formatCode>
                <c:ptCount val="4"/>
                <c:pt idx="0">
                  <c:v>58.134529777247614</c:v>
                </c:pt>
                <c:pt idx="1">
                  <c:v>19.228302889808408</c:v>
                </c:pt>
                <c:pt idx="2">
                  <c:v>16.686088633490193</c:v>
                </c:pt>
                <c:pt idx="3">
                  <c:v>5.9510786994537792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49-4CFD-8188-7296F0D8F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127496"/>
        <c:axId val="222127104"/>
      </c:barChart>
      <c:catAx>
        <c:axId val="222127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27104"/>
        <c:crosses val="autoZero"/>
        <c:auto val="1"/>
        <c:lblAlgn val="ctr"/>
        <c:lblOffset val="100"/>
        <c:noMultiLvlLbl val="0"/>
      </c:catAx>
      <c:valAx>
        <c:axId val="222127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37559776594854066"/>
              <c:y val="0.87886910439893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127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Significant</a:t>
            </a:r>
            <a:r>
              <a:rPr lang="tr-TR" baseline="0"/>
              <a:t> pressure by area (May 2017 -12 MS)</a:t>
            </a:r>
            <a:endParaRPr lang="tr-T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22-432F-85F5-2B169950A3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22-432F-85F5-2B169950A3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22-432F-85F5-2B169950A3D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22-432F-85F5-2B169950A3D4}"/>
              </c:ext>
            </c:extLst>
          </c:dPt>
          <c:cat>
            <c:strRef>
              <c:f>SignificantPressure!$A$3:$A$7</c:f>
              <c:strCache>
                <c:ptCount val="5"/>
                <c:pt idx="0">
                  <c:v>Abstraction (397)</c:v>
                </c:pt>
                <c:pt idx="1">
                  <c:v>Anthropogenic pressure (103)</c:v>
                </c:pt>
                <c:pt idx="2">
                  <c:v>Groundwater recharge or water level (66)</c:v>
                </c:pt>
                <c:pt idx="3">
                  <c:v>No significant anthropogenic pressure (111)</c:v>
                </c:pt>
                <c:pt idx="4">
                  <c:v>Hydromorphology (1)</c:v>
                </c:pt>
              </c:strCache>
            </c:strRef>
          </c:cat>
          <c:val>
            <c:numRef>
              <c:f>SignificantPressure!$B$3:$B$7</c:f>
              <c:numCache>
                <c:formatCode>General</c:formatCode>
                <c:ptCount val="5"/>
                <c:pt idx="0">
                  <c:v>331138.85200000001</c:v>
                </c:pt>
                <c:pt idx="1">
                  <c:v>76032.258999999991</c:v>
                </c:pt>
                <c:pt idx="2">
                  <c:v>37733.904999999999</c:v>
                </c:pt>
                <c:pt idx="3">
                  <c:v>20090.865999999998</c:v>
                </c:pt>
                <c:pt idx="4">
                  <c:v>168.34200000000001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22-432F-85F5-2B169950A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8235080"/>
        <c:axId val="328235472"/>
      </c:barChart>
      <c:catAx>
        <c:axId val="328235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235472"/>
        <c:crosses val="autoZero"/>
        <c:auto val="1"/>
        <c:lblAlgn val="ctr"/>
        <c:lblOffset val="100"/>
        <c:noMultiLvlLbl val="0"/>
      </c:catAx>
      <c:valAx>
        <c:axId val="328235472"/>
        <c:scaling>
          <c:orientation val="minMax"/>
          <c:max val="4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23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Reason for failure - 2016- 15 MS - June 2017 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ReasonForFailure!$A$1:$A$4</c:f>
              <c:strCache>
                <c:ptCount val="4"/>
                <c:pt idx="0">
                  <c:v>Water balance / Lowering water table (856)</c:v>
                </c:pt>
                <c:pt idx="1">
                  <c:v>Associated surface waters (322)</c:v>
                </c:pt>
                <c:pt idx="2">
                  <c:v>Dependent terrestrial ecosystems (176)</c:v>
                </c:pt>
                <c:pt idx="3">
                  <c:v>Saline or other intrusion (150)</c:v>
                </c:pt>
              </c:strCache>
            </c:strRef>
          </c:cat>
          <c:val>
            <c:numRef>
              <c:f>ReasonForFailure!$B$1:$B$4</c:f>
              <c:numCache>
                <c:formatCode>General</c:formatCode>
                <c:ptCount val="4"/>
                <c:pt idx="0">
                  <c:v>536013.73200000008</c:v>
                </c:pt>
                <c:pt idx="1">
                  <c:v>177289.37400000001</c:v>
                </c:pt>
                <c:pt idx="2">
                  <c:v>153849.57399999999</c:v>
                </c:pt>
                <c:pt idx="3">
                  <c:v>54870.314000000006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DB-496B-A1AA-B1517EE90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9095640"/>
        <c:axId val="329093680"/>
      </c:barChart>
      <c:catAx>
        <c:axId val="329095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093680"/>
        <c:crosses val="autoZero"/>
        <c:auto val="1"/>
        <c:lblAlgn val="ctr"/>
        <c:lblOffset val="100"/>
        <c:noMultiLvlLbl val="0"/>
      </c:catAx>
      <c:valAx>
        <c:axId val="329093680"/>
        <c:scaling>
          <c:orientation val="minMax"/>
          <c:max val="6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095640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7E0E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E6-4155-8442-6E3E0AAC5CDF}"/>
              </c:ext>
            </c:extLst>
          </c:dPt>
          <c:dPt>
            <c:idx val="1"/>
            <c:bubble3D val="0"/>
            <c:spPr>
              <a:solidFill>
                <a:srgbClr val="AFBC2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E6-4155-8442-6E3E0AAC5CDF}"/>
              </c:ext>
            </c:extLst>
          </c:dPt>
          <c:dPt>
            <c:idx val="2"/>
            <c:bubble3D val="0"/>
            <c:spPr>
              <a:solidFill>
                <a:srgbClr val="6C8BA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E6-4155-8442-6E3E0AAC5CDF}"/>
              </c:ext>
            </c:extLst>
          </c:dPt>
          <c:dPt>
            <c:idx val="3"/>
            <c:bubble3D val="0"/>
            <c:spPr>
              <a:solidFill>
                <a:srgbClr val="002C5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E6-4155-8442-6E3E0AAC5CDF}"/>
              </c:ext>
            </c:extLst>
          </c:dPt>
          <c:dLbls>
            <c:dLbl>
              <c:idx val="0"/>
              <c:layout>
                <c:manualLayout>
                  <c:x val="-0.17879082691079332"/>
                  <c:y val="8.09470618021164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E6-4155-8442-6E3E0AAC5CDF}"/>
                </c:ext>
                <c:ext xmlns:c15="http://schemas.microsoft.com/office/drawing/2012/chart" uri="{CE6537A1-D6FC-4f65-9D91-7224C49458BB}">
                  <c15:layout>
                    <c:manualLayout>
                      <c:w val="0.24460896042467586"/>
                      <c:h val="0.1484850091667244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7607395274023838"/>
                  <c:y val="7.00427482653729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3E6-4155-8442-6E3E0AAC5CD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'Figure 3a'!$B$9:$B$12</c:f>
              <c:strCache>
                <c:ptCount val="4"/>
                <c:pt idx="0">
                  <c:v>Artificial Reservoirs</c:v>
                </c:pt>
                <c:pt idx="1">
                  <c:v>Lakes</c:v>
                </c:pt>
                <c:pt idx="2">
                  <c:v>Rivers</c:v>
                </c:pt>
                <c:pt idx="3">
                  <c:v>Groundwater</c:v>
                </c:pt>
              </c:strCache>
            </c:strRef>
          </c:cat>
          <c:val>
            <c:numRef>
              <c:f>'Figure 3a'!$C$9:$C$12</c:f>
              <c:numCache>
                <c:formatCode>0%</c:formatCode>
                <c:ptCount val="4"/>
                <c:pt idx="0">
                  <c:v>0.14717757391714356</c:v>
                </c:pt>
                <c:pt idx="1">
                  <c:v>1.9665759686824123E-2</c:v>
                </c:pt>
                <c:pt idx="2">
                  <c:v>0.41018642082181839</c:v>
                </c:pt>
                <c:pt idx="3">
                  <c:v>0.42297024557421381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3E6-4155-8442-6E3E0AAC5CD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FBC2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3B-4011-B008-3A4E3FC0DAF5}"/>
              </c:ext>
            </c:extLst>
          </c:dPt>
          <c:dPt>
            <c:idx val="1"/>
            <c:bubble3D val="0"/>
            <c:spPr>
              <a:solidFill>
                <a:srgbClr val="002C5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3B-4011-B008-3A4E3FC0DAF5}"/>
              </c:ext>
            </c:extLst>
          </c:dPt>
          <c:dPt>
            <c:idx val="2"/>
            <c:bubble3D val="0"/>
            <c:spPr>
              <a:solidFill>
                <a:srgbClr val="84498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3B-4011-B008-3A4E3FC0DAF5}"/>
              </c:ext>
            </c:extLst>
          </c:dPt>
          <c:dPt>
            <c:idx val="3"/>
            <c:bubble3D val="0"/>
            <c:spPr>
              <a:solidFill>
                <a:srgbClr val="E3B73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3B-4011-B008-3A4E3FC0DAF5}"/>
              </c:ext>
            </c:extLst>
          </c:dPt>
          <c:dPt>
            <c:idx val="4"/>
            <c:bubble3D val="0"/>
            <c:spPr>
              <a:solidFill>
                <a:srgbClr val="C7E0E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3B-4011-B008-3A4E3FC0DAF5}"/>
              </c:ext>
            </c:extLst>
          </c:dPt>
          <c:dLbls>
            <c:dLbl>
              <c:idx val="0"/>
              <c:layout>
                <c:manualLayout>
                  <c:x val="-0.12873652808584007"/>
                  <c:y val="-1.34742043688878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3B-4011-B008-3A4E3FC0DAF5}"/>
                </c:ext>
                <c:ext xmlns:c15="http://schemas.microsoft.com/office/drawing/2012/chart" uri="{CE6537A1-D6FC-4f65-9D91-7224C49458BB}">
                  <c15:layout>
                    <c:manualLayout>
                      <c:w val="0.32858321766864595"/>
                      <c:h val="0.1764760038481013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623004332703698"/>
                  <c:y val="-0.125786721878888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3B-4011-B008-3A4E3FC0DAF5}"/>
                </c:ext>
                <c:ext xmlns:c15="http://schemas.microsoft.com/office/drawing/2012/chart" uri="{CE6537A1-D6FC-4f65-9D91-7224C49458BB}">
                  <c15:layout>
                    <c:manualLayout>
                      <c:w val="0.40728277089530324"/>
                      <c:h val="0.1538513661887881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6046681066848745E-2"/>
                  <c:y val="-0.15109129568090826"/>
                </c:manualLayout>
              </c:layout>
              <c:tx>
                <c:rich>
                  <a:bodyPr/>
                  <a:lstStyle/>
                  <a:p>
                    <a:fld id="{1B7EFC55-667C-4F98-8D2D-A63296FA4909}" type="CATEGORYNAME">
                      <a:rPr lang="en-GB"/>
                      <a:pPr/>
                      <a:t>[CATEGORY NAME]</a:t>
                    </a:fld>
                    <a:r>
                      <a:rPr lang="en-GB" baseline="0"/>
                      <a:t>
</a:t>
                    </a:r>
                    <a:fld id="{003C805B-56D8-4645-8173-EA75ABC9FB46}" type="PERCENTAGE">
                      <a:rPr lang="en-GB" sz="1100" baseline="0"/>
                      <a:pPr/>
                      <a:t>[PERCENTAGE]</a:t>
                    </a:fld>
                    <a:endParaRPr lang="en-GB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3B-4011-B008-3A4E3FC0DAF5}"/>
                </c:ext>
                <c:ext xmlns:c15="http://schemas.microsoft.com/office/drawing/2012/chart" uri="{CE6537A1-D6FC-4f65-9D91-7224C49458BB}">
                  <c15:layout>
                    <c:manualLayout>
                      <c:w val="0.36982896405308924"/>
                      <c:h val="0.153851366188788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889392960143351E-2"/>
                  <c:y val="-8.45184093024228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3B-4011-B008-3A4E3FC0DAF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038493894219853"/>
                  <c:y val="0.233765166757858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C3B-4011-B008-3A4E3FC0DAF5}"/>
                </c:ext>
                <c:ext xmlns:c15="http://schemas.microsoft.com/office/drawing/2012/chart" uri="{CE6537A1-D6FC-4f65-9D91-7224C49458BB}">
                  <c15:layout>
                    <c:manualLayout>
                      <c:w val="0.38635475041114109"/>
                      <c:h val="0.1690758088791851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'Figure 4a'!$B$1:$F$1</c:f>
              <c:strCache>
                <c:ptCount val="5"/>
                <c:pt idx="0">
                  <c:v>Agriculture, Forestry and Fishing</c:v>
                </c:pt>
                <c:pt idx="1">
                  <c:v>Electricity, gas, steam and air conditioning supply</c:v>
                </c:pt>
                <c:pt idx="2">
                  <c:v>Mining and quarrying, Manufacturing and Construction</c:v>
                </c:pt>
                <c:pt idx="3">
                  <c:v>Service industries</c:v>
                </c:pt>
                <c:pt idx="4">
                  <c:v>Water collection, treatment and supply</c:v>
                </c:pt>
              </c:strCache>
            </c:strRef>
          </c:cat>
          <c:val>
            <c:numRef>
              <c:f>'Figure 4a'!$B$2:$F$2</c:f>
              <c:numCache>
                <c:formatCode>General</c:formatCode>
                <c:ptCount val="5"/>
                <c:pt idx="0">
                  <c:v>41612.262317693669</c:v>
                </c:pt>
                <c:pt idx="1">
                  <c:v>10625.023674360513</c:v>
                </c:pt>
                <c:pt idx="2">
                  <c:v>2116.4689355857404</c:v>
                </c:pt>
                <c:pt idx="3">
                  <c:v>7365.1403533244857</c:v>
                </c:pt>
                <c:pt idx="4">
                  <c:v>19204.147814023541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3B-4011-B008-3A4E3FC0DAF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400"/>
              <a:t>Significant</a:t>
            </a:r>
            <a:r>
              <a:rPr lang="tr-TR" sz="1400" baseline="0"/>
              <a:t> pressure - Abstraction (May 2017 -11 MS </a:t>
            </a:r>
            <a:endParaRPr lang="tr-TR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84-42BF-B4B1-7DC2A4ED65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C84-42BF-B4B1-7DC2A4ED65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C84-42BF-B4B1-7DC2A4ED6504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C84-42BF-B4B1-7DC2A4ED6504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C84-42BF-B4B1-7DC2A4ED6504}"/>
              </c:ext>
            </c:extLst>
          </c:dPt>
          <c:cat>
            <c:strRef>
              <c:f>SignificantPressure!$C$26:$C$31</c:f>
              <c:strCache>
                <c:ptCount val="6"/>
                <c:pt idx="0">
                  <c:v>Public water supply</c:v>
                </c:pt>
                <c:pt idx="1">
                  <c:v>Agriculture</c:v>
                </c:pt>
                <c:pt idx="2">
                  <c:v>Other</c:v>
                </c:pt>
                <c:pt idx="3">
                  <c:v>Industry</c:v>
                </c:pt>
                <c:pt idx="4">
                  <c:v>Hydropower</c:v>
                </c:pt>
                <c:pt idx="5">
                  <c:v> Fish farms</c:v>
                </c:pt>
              </c:strCache>
            </c:strRef>
          </c:cat>
          <c:val>
            <c:numRef>
              <c:f>SignificantPressure!$D$26:$D$31</c:f>
              <c:numCache>
                <c:formatCode>General</c:formatCode>
                <c:ptCount val="6"/>
                <c:pt idx="0">
                  <c:v>33.533285402234931</c:v>
                </c:pt>
                <c:pt idx="1">
                  <c:v>33.188520794712026</c:v>
                </c:pt>
                <c:pt idx="2">
                  <c:v>17.594820553186224</c:v>
                </c:pt>
                <c:pt idx="3">
                  <c:v>14.518821154550499</c:v>
                </c:pt>
                <c:pt idx="4">
                  <c:v>1.0146096745719833</c:v>
                </c:pt>
                <c:pt idx="5">
                  <c:v>0.1499424207443342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C84-42BF-B4B1-7DC2A4ED6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3087976"/>
        <c:axId val="333086016"/>
      </c:barChart>
      <c:catAx>
        <c:axId val="333087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086016"/>
        <c:crosses val="autoZero"/>
        <c:auto val="1"/>
        <c:lblAlgn val="ctr"/>
        <c:lblOffset val="100"/>
        <c:noMultiLvlLbl val="0"/>
      </c:catAx>
      <c:valAx>
        <c:axId val="33308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%</a:t>
                </a:r>
              </a:p>
            </c:rich>
          </c:tx>
          <c:layout>
            <c:manualLayout>
              <c:xMode val="edge"/>
              <c:yMode val="edge"/>
              <c:x val="0.14511727018847465"/>
              <c:y val="0.823998415292428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08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Pressure_Abstraction_CTY!$B$1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Pressure_Abstraction_CTY!$A$2:$A$12</c:f>
              <c:strCache>
                <c:ptCount val="11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ES</c:v>
                </c:pt>
                <c:pt idx="4">
                  <c:v>FI</c:v>
                </c:pt>
                <c:pt idx="5">
                  <c:v>FR</c:v>
                </c:pt>
                <c:pt idx="6">
                  <c:v>HU</c:v>
                </c:pt>
                <c:pt idx="7">
                  <c:v>IT</c:v>
                </c:pt>
                <c:pt idx="8">
                  <c:v>SE</c:v>
                </c:pt>
                <c:pt idx="9">
                  <c:v>SK</c:v>
                </c:pt>
                <c:pt idx="10">
                  <c:v>UK</c:v>
                </c:pt>
              </c:strCache>
            </c:strRef>
          </c:cat>
          <c:val>
            <c:numRef>
              <c:f>Pressure_Abstraction_CTY!$B$2:$B$12</c:f>
              <c:numCache>
                <c:formatCode>General</c:formatCode>
                <c:ptCount val="11"/>
                <c:pt idx="0">
                  <c:v>19428.822</c:v>
                </c:pt>
                <c:pt idx="1">
                  <c:v>42852.4</c:v>
                </c:pt>
                <c:pt idx="3">
                  <c:v>57586.575000000004</c:v>
                </c:pt>
                <c:pt idx="5">
                  <c:v>36317.509999999995</c:v>
                </c:pt>
                <c:pt idx="6">
                  <c:v>53274</c:v>
                </c:pt>
                <c:pt idx="7">
                  <c:v>7794.6709999999975</c:v>
                </c:pt>
                <c:pt idx="8">
                  <c:v>617.81700000000001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BC-4F05-9A7E-968A2E9469D7}"/>
            </c:ext>
          </c:extLst>
        </c:ser>
        <c:ser>
          <c:idx val="1"/>
          <c:order val="1"/>
          <c:tx>
            <c:strRef>
              <c:f>Pressure_Abstraction_CTY!$C$1</c:f>
              <c:strCache>
                <c:ptCount val="1"/>
                <c:pt idx="0">
                  <c:v>Public water supply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Pressure_Abstraction_CTY!$A$2:$A$12</c:f>
              <c:strCache>
                <c:ptCount val="11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ES</c:v>
                </c:pt>
                <c:pt idx="4">
                  <c:v>FI</c:v>
                </c:pt>
                <c:pt idx="5">
                  <c:v>FR</c:v>
                </c:pt>
                <c:pt idx="6">
                  <c:v>HU</c:v>
                </c:pt>
                <c:pt idx="7">
                  <c:v>IT</c:v>
                </c:pt>
                <c:pt idx="8">
                  <c:v>SE</c:v>
                </c:pt>
                <c:pt idx="9">
                  <c:v>SK</c:v>
                </c:pt>
                <c:pt idx="10">
                  <c:v>UK</c:v>
                </c:pt>
              </c:strCache>
            </c:strRef>
          </c:cat>
          <c:val>
            <c:numRef>
              <c:f>Pressure_Abstraction_CTY!$C$2:$C$12</c:f>
              <c:numCache>
                <c:formatCode>General</c:formatCode>
                <c:ptCount val="11"/>
                <c:pt idx="0">
                  <c:v>9204.5509999999995</c:v>
                </c:pt>
                <c:pt idx="1">
                  <c:v>123.34</c:v>
                </c:pt>
                <c:pt idx="2">
                  <c:v>3242.4510000000005</c:v>
                </c:pt>
                <c:pt idx="3">
                  <c:v>42867.996999999996</c:v>
                </c:pt>
                <c:pt idx="4">
                  <c:v>10.29</c:v>
                </c:pt>
                <c:pt idx="5">
                  <c:v>104207.24999999999</c:v>
                </c:pt>
                <c:pt idx="6">
                  <c:v>52232</c:v>
                </c:pt>
                <c:pt idx="7">
                  <c:v>5685.6170000000002</c:v>
                </c:pt>
                <c:pt idx="8">
                  <c:v>398.72500000000002</c:v>
                </c:pt>
                <c:pt idx="9">
                  <c:v>2162.8409999999999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BC-4F05-9A7E-968A2E9469D7}"/>
            </c:ext>
          </c:extLst>
        </c:ser>
        <c:ser>
          <c:idx val="2"/>
          <c:order val="2"/>
          <c:tx>
            <c:strRef>
              <c:f>Pressure_Abstraction_CTY!$D$1</c:f>
              <c:strCache>
                <c:ptCount val="1"/>
                <c:pt idx="0">
                  <c:v> Industry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Pressure_Abstraction_CTY!$A$2:$A$12</c:f>
              <c:strCache>
                <c:ptCount val="11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ES</c:v>
                </c:pt>
                <c:pt idx="4">
                  <c:v>FI</c:v>
                </c:pt>
                <c:pt idx="5">
                  <c:v>FR</c:v>
                </c:pt>
                <c:pt idx="6">
                  <c:v>HU</c:v>
                </c:pt>
                <c:pt idx="7">
                  <c:v>IT</c:v>
                </c:pt>
                <c:pt idx="8">
                  <c:v>SE</c:v>
                </c:pt>
                <c:pt idx="9">
                  <c:v>SK</c:v>
                </c:pt>
                <c:pt idx="10">
                  <c:v>UK</c:v>
                </c:pt>
              </c:strCache>
            </c:strRef>
          </c:cat>
          <c:val>
            <c:numRef>
              <c:f>Pressure_Abstraction_CTY!$D$2:$D$12</c:f>
              <c:numCache>
                <c:formatCode>General</c:formatCode>
                <c:ptCount val="11"/>
                <c:pt idx="0">
                  <c:v>19428.822</c:v>
                </c:pt>
                <c:pt idx="1">
                  <c:v>98.19</c:v>
                </c:pt>
                <c:pt idx="3">
                  <c:v>32485.085999999996</c:v>
                </c:pt>
                <c:pt idx="5">
                  <c:v>17324.53</c:v>
                </c:pt>
                <c:pt idx="6">
                  <c:v>22276</c:v>
                </c:pt>
                <c:pt idx="7">
                  <c:v>3064.967000000001</c:v>
                </c:pt>
                <c:pt idx="10">
                  <c:v>633.72199999999998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BC-4F05-9A7E-968A2E9469D7}"/>
            </c:ext>
          </c:extLst>
        </c:ser>
        <c:ser>
          <c:idx val="3"/>
          <c:order val="3"/>
          <c:tx>
            <c:strRef>
              <c:f>Pressure_Abstraction_CTY!$E$1</c:f>
              <c:strCache>
                <c:ptCount val="1"/>
                <c:pt idx="0">
                  <c:v>Hydropower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Pressure_Abstraction_CTY!$A$2:$A$12</c:f>
              <c:strCache>
                <c:ptCount val="11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ES</c:v>
                </c:pt>
                <c:pt idx="4">
                  <c:v>FI</c:v>
                </c:pt>
                <c:pt idx="5">
                  <c:v>FR</c:v>
                </c:pt>
                <c:pt idx="6">
                  <c:v>HU</c:v>
                </c:pt>
                <c:pt idx="7">
                  <c:v>IT</c:v>
                </c:pt>
                <c:pt idx="8">
                  <c:v>SE</c:v>
                </c:pt>
                <c:pt idx="9">
                  <c:v>SK</c:v>
                </c:pt>
                <c:pt idx="10">
                  <c:v>UK</c:v>
                </c:pt>
              </c:strCache>
            </c:strRef>
          </c:cat>
          <c:val>
            <c:numRef>
              <c:f>Pressure_Abstraction_CTY!$E$2:$E$12</c:f>
              <c:numCache>
                <c:formatCode>General</c:formatCode>
                <c:ptCount val="11"/>
                <c:pt idx="7">
                  <c:v>6660.5810000000001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BC-4F05-9A7E-968A2E9469D7}"/>
            </c:ext>
          </c:extLst>
        </c:ser>
        <c:ser>
          <c:idx val="4"/>
          <c:order val="4"/>
          <c:tx>
            <c:strRef>
              <c:f>Pressure_Abstraction_CTY!$F$1</c:f>
              <c:strCache>
                <c:ptCount val="1"/>
                <c:pt idx="0">
                  <c:v> Fish farms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Pressure_Abstraction_CTY!$A$2:$A$12</c:f>
              <c:strCache>
                <c:ptCount val="11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ES</c:v>
                </c:pt>
                <c:pt idx="4">
                  <c:v>FI</c:v>
                </c:pt>
                <c:pt idx="5">
                  <c:v>FR</c:v>
                </c:pt>
                <c:pt idx="6">
                  <c:v>HU</c:v>
                </c:pt>
                <c:pt idx="7">
                  <c:v>IT</c:v>
                </c:pt>
                <c:pt idx="8">
                  <c:v>SE</c:v>
                </c:pt>
                <c:pt idx="9">
                  <c:v>SK</c:v>
                </c:pt>
                <c:pt idx="10">
                  <c:v>UK</c:v>
                </c:pt>
              </c:strCache>
            </c:strRef>
          </c:cat>
          <c:val>
            <c:numRef>
              <c:f>Pressure_Abstraction_CTY!$F$2:$F$12</c:f>
              <c:numCache>
                <c:formatCode>General</c:formatCode>
                <c:ptCount val="11"/>
                <c:pt idx="7">
                  <c:v>984.32299999999998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BC-4F05-9A7E-968A2E9469D7}"/>
            </c:ext>
          </c:extLst>
        </c:ser>
        <c:ser>
          <c:idx val="5"/>
          <c:order val="5"/>
          <c:tx>
            <c:strRef>
              <c:f>Pressure_Abstraction_CTY!$G$1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Pressure_Abstraction_CTY!$A$2:$A$12</c:f>
              <c:strCache>
                <c:ptCount val="11"/>
                <c:pt idx="0">
                  <c:v>BE</c:v>
                </c:pt>
                <c:pt idx="1">
                  <c:v>BG</c:v>
                </c:pt>
                <c:pt idx="2">
                  <c:v>CZ</c:v>
                </c:pt>
                <c:pt idx="3">
                  <c:v>ES</c:v>
                </c:pt>
                <c:pt idx="4">
                  <c:v>FI</c:v>
                </c:pt>
                <c:pt idx="5">
                  <c:v>FR</c:v>
                </c:pt>
                <c:pt idx="6">
                  <c:v>HU</c:v>
                </c:pt>
                <c:pt idx="7">
                  <c:v>IT</c:v>
                </c:pt>
                <c:pt idx="8">
                  <c:v>SE</c:v>
                </c:pt>
                <c:pt idx="9">
                  <c:v>SK</c:v>
                </c:pt>
                <c:pt idx="10">
                  <c:v>UK</c:v>
                </c:pt>
              </c:strCache>
            </c:strRef>
          </c:cat>
          <c:val>
            <c:numRef>
              <c:f>Pressure_Abstraction_CTY!$G$2:$G$12</c:f>
              <c:numCache>
                <c:formatCode>General</c:formatCode>
                <c:ptCount val="11"/>
                <c:pt idx="0">
                  <c:v>19428.822</c:v>
                </c:pt>
                <c:pt idx="1">
                  <c:v>42754.21</c:v>
                </c:pt>
                <c:pt idx="3">
                  <c:v>8871.6140000000014</c:v>
                </c:pt>
                <c:pt idx="5">
                  <c:v>1188.6600000000001</c:v>
                </c:pt>
                <c:pt idx="6">
                  <c:v>35098</c:v>
                </c:pt>
                <c:pt idx="7">
                  <c:v>5079.1419999999998</c:v>
                </c:pt>
                <c:pt idx="8">
                  <c:v>2028.182</c:v>
                </c:pt>
                <c:pt idx="10">
                  <c:v>1055.6179999999999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0BC-4F05-9A7E-968A2E946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241744"/>
        <c:axId val="154242136"/>
      </c:barChart>
      <c:catAx>
        <c:axId val="15424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242136"/>
        <c:crosses val="autoZero"/>
        <c:auto val="1"/>
        <c:lblAlgn val="ctr"/>
        <c:lblOffset val="100"/>
        <c:noMultiLvlLbl val="0"/>
      </c:catAx>
      <c:valAx>
        <c:axId val="154242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24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151718729459337E-2"/>
          <c:y val="0.84239970003749531"/>
          <c:w val="0.93709073930525522"/>
          <c:h val="0.1368210791832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800"/>
              <a:t>Impact type</a:t>
            </a:r>
            <a:endParaRPr lang="en-GB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92-4437-B093-2D3C8D5EC8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92-4437-B093-2D3C8D5EC84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92-4437-B093-2D3C8D5EC843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192-4437-B093-2D3C8D5EC843}"/>
              </c:ext>
            </c:extLst>
          </c:dPt>
          <c:cat>
            <c:strRef>
              <c:f>Sheet7!$I$1:$I$4</c:f>
              <c:strCache>
                <c:ptCount val="4"/>
                <c:pt idx="0">
                  <c:v>Water balance / Lowering water table</c:v>
                </c:pt>
                <c:pt idx="1">
                  <c:v>Dependent terrestrial ecosystems</c:v>
                </c:pt>
                <c:pt idx="2">
                  <c:v>Associated surface waters</c:v>
                </c:pt>
                <c:pt idx="3">
                  <c:v>Saline or other intrusion</c:v>
                </c:pt>
              </c:strCache>
            </c:strRef>
          </c:cat>
          <c:val>
            <c:numRef>
              <c:f>Sheet7!$L$1:$L$4</c:f>
              <c:numCache>
                <c:formatCode>General</c:formatCode>
                <c:ptCount val="4"/>
                <c:pt idx="0">
                  <c:v>64.87587298826972</c:v>
                </c:pt>
                <c:pt idx="1">
                  <c:v>18.745811838711148</c:v>
                </c:pt>
                <c:pt idx="2">
                  <c:v>11.822018798480567</c:v>
                </c:pt>
                <c:pt idx="3">
                  <c:v>4.5562963745385616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92-4437-B093-2D3C8D5EC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9707696"/>
        <c:axId val="332093768"/>
      </c:barChart>
      <c:catAx>
        <c:axId val="22970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093768"/>
        <c:crosses val="autoZero"/>
        <c:auto val="1"/>
        <c:lblAlgn val="ctr"/>
        <c:lblOffset val="100"/>
        <c:noMultiLvlLbl val="0"/>
      </c:catAx>
      <c:valAx>
        <c:axId val="332093768"/>
        <c:scaling>
          <c:orientation val="minMax"/>
          <c:max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70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GWB Quantitative status by area (%) comparison for MS 22 - June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Sheet1!$A$31:$A$32</c:f>
              <c:strCache>
                <c:ptCount val="2"/>
                <c:pt idx="0">
                  <c:v>Quantitative status 2010 (21424)</c:v>
                </c:pt>
                <c:pt idx="1">
                  <c:v>Quantitative status 2016 (21322)</c:v>
                </c:pt>
              </c:strCache>
            </c:strRef>
          </c:cat>
          <c:val>
            <c:numRef>
              <c:f>Sheet1!$B$31:$B$32</c:f>
              <c:numCache>
                <c:formatCode>General</c:formatCode>
                <c:ptCount val="2"/>
                <c:pt idx="0">
                  <c:v>80.759481702719881</c:v>
                </c:pt>
                <c:pt idx="1">
                  <c:v>86.125769833092946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BF-4845-A08F-5D6325DAADB0}"/>
            </c:ext>
          </c:extLst>
        </c:ser>
        <c:ser>
          <c:idx val="1"/>
          <c:order val="1"/>
          <c:tx>
            <c:strRef>
              <c:f>Sheet1!$C$30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Sheet1!$A$31:$A$32</c:f>
              <c:strCache>
                <c:ptCount val="2"/>
                <c:pt idx="0">
                  <c:v>Quantitative status 2010 (21424)</c:v>
                </c:pt>
                <c:pt idx="1">
                  <c:v>Quantitative status 2016 (21322)</c:v>
                </c:pt>
              </c:strCache>
            </c:strRef>
          </c:cat>
          <c:val>
            <c:numRef>
              <c:f>Sheet1!$C$31:$C$32</c:f>
              <c:numCache>
                <c:formatCode>General</c:formatCode>
                <c:ptCount val="2"/>
                <c:pt idx="0">
                  <c:v>15.410827466928184</c:v>
                </c:pt>
                <c:pt idx="1">
                  <c:v>12.195379652424457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BF-4845-A08F-5D6325DAADB0}"/>
            </c:ext>
          </c:extLst>
        </c:ser>
        <c:ser>
          <c:idx val="2"/>
          <c:order val="2"/>
          <c:tx>
            <c:strRef>
              <c:f>Sheet1!$D$30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Sheet1!$A$31:$A$32</c:f>
              <c:strCache>
                <c:ptCount val="2"/>
                <c:pt idx="0">
                  <c:v>Quantitative status 2010 (21424)</c:v>
                </c:pt>
                <c:pt idx="1">
                  <c:v>Quantitative status 2016 (21322)</c:v>
                </c:pt>
              </c:strCache>
            </c:strRef>
          </c:cat>
          <c:val>
            <c:numRef>
              <c:f>Sheet1!$D$31:$D$32</c:f>
              <c:numCache>
                <c:formatCode>General</c:formatCode>
                <c:ptCount val="2"/>
                <c:pt idx="0">
                  <c:v>3.829690830351931</c:v>
                </c:pt>
                <c:pt idx="1">
                  <c:v>1.6788505144825987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BF-4845-A08F-5D6325DAA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1843432"/>
        <c:axId val="331846176"/>
      </c:barChart>
      <c:catAx>
        <c:axId val="331843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846176"/>
        <c:crosses val="autoZero"/>
        <c:auto val="1"/>
        <c:lblAlgn val="ctr"/>
        <c:lblOffset val="100"/>
        <c:noMultiLvlLbl val="0"/>
      </c:catAx>
      <c:valAx>
        <c:axId val="33184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84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Impact type (May 2017 - 12 MS)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ImpactType!$B$27</c:f>
              <c:strCache>
                <c:ptCount val="1"/>
                <c:pt idx="0">
                  <c:v>Water balance / Lowering water table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ImpactType!$A$28:$A$39</c:f>
              <c:strCache>
                <c:ptCount val="12"/>
                <c:pt idx="0">
                  <c:v>UK</c:v>
                </c:pt>
                <c:pt idx="1">
                  <c:v>SK</c:v>
                </c:pt>
                <c:pt idx="2">
                  <c:v>SE</c:v>
                </c:pt>
                <c:pt idx="3">
                  <c:v>PT</c:v>
                </c:pt>
                <c:pt idx="4">
                  <c:v>IT</c:v>
                </c:pt>
                <c:pt idx="5">
                  <c:v>HU</c:v>
                </c:pt>
                <c:pt idx="6">
                  <c:v>FR</c:v>
                </c:pt>
                <c:pt idx="7">
                  <c:v>FI</c:v>
                </c:pt>
                <c:pt idx="8">
                  <c:v>ES</c:v>
                </c:pt>
                <c:pt idx="9">
                  <c:v>CZ</c:v>
                </c:pt>
                <c:pt idx="10">
                  <c:v>BG</c:v>
                </c:pt>
                <c:pt idx="11">
                  <c:v>BE</c:v>
                </c:pt>
              </c:strCache>
            </c:strRef>
          </c:cat>
          <c:val>
            <c:numRef>
              <c:f>ImpactType!$B$28:$B$39</c:f>
              <c:numCache>
                <c:formatCode>General</c:formatCode>
                <c:ptCount val="12"/>
                <c:pt idx="1">
                  <c:v>2162.8409999999999</c:v>
                </c:pt>
                <c:pt idx="2">
                  <c:v>2247.2740000000003</c:v>
                </c:pt>
                <c:pt idx="3">
                  <c:v>1210.0709999999999</c:v>
                </c:pt>
                <c:pt idx="4">
                  <c:v>16282.550999999998</c:v>
                </c:pt>
                <c:pt idx="5">
                  <c:v>43051</c:v>
                </c:pt>
                <c:pt idx="6">
                  <c:v>106033.06999999998</c:v>
                </c:pt>
                <c:pt idx="7">
                  <c:v>10.29</c:v>
                </c:pt>
                <c:pt idx="8">
                  <c:v>55479.056999999993</c:v>
                </c:pt>
                <c:pt idx="9">
                  <c:v>4582.1009999999987</c:v>
                </c:pt>
                <c:pt idx="10">
                  <c:v>42975.74</c:v>
                </c:pt>
                <c:pt idx="11">
                  <c:v>16700.796999999999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71-4810-9DE4-7CBA61C4415C}"/>
            </c:ext>
          </c:extLst>
        </c:ser>
        <c:ser>
          <c:idx val="1"/>
          <c:order val="1"/>
          <c:tx>
            <c:strRef>
              <c:f>ImpactType!$C$27</c:f>
              <c:strCache>
                <c:ptCount val="1"/>
                <c:pt idx="0">
                  <c:v>Dependent terrestrial ecosystems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ImpactType!$A$28:$A$39</c:f>
              <c:strCache>
                <c:ptCount val="12"/>
                <c:pt idx="0">
                  <c:v>UK</c:v>
                </c:pt>
                <c:pt idx="1">
                  <c:v>SK</c:v>
                </c:pt>
                <c:pt idx="2">
                  <c:v>SE</c:v>
                </c:pt>
                <c:pt idx="3">
                  <c:v>PT</c:v>
                </c:pt>
                <c:pt idx="4">
                  <c:v>IT</c:v>
                </c:pt>
                <c:pt idx="5">
                  <c:v>HU</c:v>
                </c:pt>
                <c:pt idx="6">
                  <c:v>FR</c:v>
                </c:pt>
                <c:pt idx="7">
                  <c:v>FI</c:v>
                </c:pt>
                <c:pt idx="8">
                  <c:v>ES</c:v>
                </c:pt>
                <c:pt idx="9">
                  <c:v>CZ</c:v>
                </c:pt>
                <c:pt idx="10">
                  <c:v>BG</c:v>
                </c:pt>
                <c:pt idx="11">
                  <c:v>BE</c:v>
                </c:pt>
              </c:strCache>
            </c:strRef>
          </c:cat>
          <c:val>
            <c:numRef>
              <c:f>ImpactType!$C$28:$C$39</c:f>
              <c:numCache>
                <c:formatCode>General</c:formatCode>
                <c:ptCount val="12"/>
                <c:pt idx="0">
                  <c:v>24354.190999999999</c:v>
                </c:pt>
                <c:pt idx="4">
                  <c:v>2025.6469999999997</c:v>
                </c:pt>
                <c:pt idx="5">
                  <c:v>36875</c:v>
                </c:pt>
                <c:pt idx="6">
                  <c:v>2177.64</c:v>
                </c:pt>
                <c:pt idx="8">
                  <c:v>15307.559999999998</c:v>
                </c:pt>
                <c:pt idx="10">
                  <c:v>559.74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71-4810-9DE4-7CBA61C4415C}"/>
            </c:ext>
          </c:extLst>
        </c:ser>
        <c:ser>
          <c:idx val="2"/>
          <c:order val="2"/>
          <c:tx>
            <c:strRef>
              <c:f>ImpactType!$D$27</c:f>
              <c:strCache>
                <c:ptCount val="1"/>
                <c:pt idx="0">
                  <c:v>Altered habitats due to morphological changes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ImpactType!$A$28:$A$39</c:f>
              <c:strCache>
                <c:ptCount val="12"/>
                <c:pt idx="0">
                  <c:v>UK</c:v>
                </c:pt>
                <c:pt idx="1">
                  <c:v>SK</c:v>
                </c:pt>
                <c:pt idx="2">
                  <c:v>SE</c:v>
                </c:pt>
                <c:pt idx="3">
                  <c:v>PT</c:v>
                </c:pt>
                <c:pt idx="4">
                  <c:v>IT</c:v>
                </c:pt>
                <c:pt idx="5">
                  <c:v>HU</c:v>
                </c:pt>
                <c:pt idx="6">
                  <c:v>FR</c:v>
                </c:pt>
                <c:pt idx="7">
                  <c:v>FI</c:v>
                </c:pt>
                <c:pt idx="8">
                  <c:v>ES</c:v>
                </c:pt>
                <c:pt idx="9">
                  <c:v>CZ</c:v>
                </c:pt>
                <c:pt idx="10">
                  <c:v>BG</c:v>
                </c:pt>
                <c:pt idx="11">
                  <c:v>BE</c:v>
                </c:pt>
              </c:strCache>
            </c:strRef>
          </c:cat>
          <c:val>
            <c:numRef>
              <c:f>ImpactType!$D$28:$D$39</c:f>
              <c:numCache>
                <c:formatCode>General</c:formatCode>
                <c:ptCount val="12"/>
                <c:pt idx="9">
                  <c:v>1440.9189999999999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71-4810-9DE4-7CBA61C4415C}"/>
            </c:ext>
          </c:extLst>
        </c:ser>
        <c:ser>
          <c:idx val="3"/>
          <c:order val="3"/>
          <c:tx>
            <c:strRef>
              <c:f>ImpactType!$E$27</c:f>
              <c:strCache>
                <c:ptCount val="1"/>
                <c:pt idx="0">
                  <c:v>Associated surface waters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ImpactType!$A$28:$A$39</c:f>
              <c:strCache>
                <c:ptCount val="12"/>
                <c:pt idx="0">
                  <c:v>UK</c:v>
                </c:pt>
                <c:pt idx="1">
                  <c:v>SK</c:v>
                </c:pt>
                <c:pt idx="2">
                  <c:v>SE</c:v>
                </c:pt>
                <c:pt idx="3">
                  <c:v>PT</c:v>
                </c:pt>
                <c:pt idx="4">
                  <c:v>IT</c:v>
                </c:pt>
                <c:pt idx="5">
                  <c:v>HU</c:v>
                </c:pt>
                <c:pt idx="6">
                  <c:v>FR</c:v>
                </c:pt>
                <c:pt idx="7">
                  <c:v>FI</c:v>
                </c:pt>
                <c:pt idx="8">
                  <c:v>ES</c:v>
                </c:pt>
                <c:pt idx="9">
                  <c:v>CZ</c:v>
                </c:pt>
                <c:pt idx="10">
                  <c:v>BG</c:v>
                </c:pt>
                <c:pt idx="11">
                  <c:v>BE</c:v>
                </c:pt>
              </c:strCache>
            </c:strRef>
          </c:cat>
          <c:val>
            <c:numRef>
              <c:f>ImpactType!$E$28:$E$39</c:f>
              <c:numCache>
                <c:formatCode>General</c:formatCode>
                <c:ptCount val="12"/>
                <c:pt idx="5">
                  <c:v>8283</c:v>
                </c:pt>
                <c:pt idx="6">
                  <c:v>34529.979999999996</c:v>
                </c:pt>
                <c:pt idx="8">
                  <c:v>6498.4089999999997</c:v>
                </c:pt>
                <c:pt idx="9">
                  <c:v>4368.8810000000003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71-4810-9DE4-7CBA61C4415C}"/>
            </c:ext>
          </c:extLst>
        </c:ser>
        <c:ser>
          <c:idx val="4"/>
          <c:order val="4"/>
          <c:tx>
            <c:strRef>
              <c:f>ImpactType!$F$27</c:f>
              <c:strCache>
                <c:ptCount val="1"/>
                <c:pt idx="0">
                  <c:v>Saline or other intrusion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ImpactType!$A$28:$A$39</c:f>
              <c:strCache>
                <c:ptCount val="12"/>
                <c:pt idx="0">
                  <c:v>UK</c:v>
                </c:pt>
                <c:pt idx="1">
                  <c:v>SK</c:v>
                </c:pt>
                <c:pt idx="2">
                  <c:v>SE</c:v>
                </c:pt>
                <c:pt idx="3">
                  <c:v>PT</c:v>
                </c:pt>
                <c:pt idx="4">
                  <c:v>IT</c:v>
                </c:pt>
                <c:pt idx="5">
                  <c:v>HU</c:v>
                </c:pt>
                <c:pt idx="6">
                  <c:v>FR</c:v>
                </c:pt>
                <c:pt idx="7">
                  <c:v>FI</c:v>
                </c:pt>
                <c:pt idx="8">
                  <c:v>ES</c:v>
                </c:pt>
                <c:pt idx="9">
                  <c:v>CZ</c:v>
                </c:pt>
                <c:pt idx="10">
                  <c:v>BG</c:v>
                </c:pt>
                <c:pt idx="11">
                  <c:v>BE</c:v>
                </c:pt>
              </c:strCache>
            </c:strRef>
          </c:cat>
          <c:val>
            <c:numRef>
              <c:f>ImpactType!$F$28:$F$39</c:f>
              <c:numCache>
                <c:formatCode>General</c:formatCode>
                <c:ptCount val="12"/>
                <c:pt idx="0">
                  <c:v>4736.3889999999992</c:v>
                </c:pt>
                <c:pt idx="1">
                  <c:v>276.214</c:v>
                </c:pt>
                <c:pt idx="5">
                  <c:v>871.68100000000004</c:v>
                </c:pt>
                <c:pt idx="7">
                  <c:v>2677.6359999999995</c:v>
                </c:pt>
                <c:pt idx="8">
                  <c:v>2192.2370000000001</c:v>
                </c:pt>
                <c:pt idx="10">
                  <c:v>10301.609999999999</c:v>
                </c:pt>
                <c:pt idx="11">
                  <c:v>169.91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71-4810-9DE4-7CBA61C4415C}"/>
            </c:ext>
          </c:extLst>
        </c:ser>
        <c:ser>
          <c:idx val="5"/>
          <c:order val="5"/>
          <c:tx>
            <c:strRef>
              <c:f>ImpactType!$G$27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ImpactType!$A$28:$A$39</c:f>
              <c:strCache>
                <c:ptCount val="12"/>
                <c:pt idx="0">
                  <c:v>UK</c:v>
                </c:pt>
                <c:pt idx="1">
                  <c:v>SK</c:v>
                </c:pt>
                <c:pt idx="2">
                  <c:v>SE</c:v>
                </c:pt>
                <c:pt idx="3">
                  <c:v>PT</c:v>
                </c:pt>
                <c:pt idx="4">
                  <c:v>IT</c:v>
                </c:pt>
                <c:pt idx="5">
                  <c:v>HU</c:v>
                </c:pt>
                <c:pt idx="6">
                  <c:v>FR</c:v>
                </c:pt>
                <c:pt idx="7">
                  <c:v>FI</c:v>
                </c:pt>
                <c:pt idx="8">
                  <c:v>ES</c:v>
                </c:pt>
                <c:pt idx="9">
                  <c:v>CZ</c:v>
                </c:pt>
                <c:pt idx="10">
                  <c:v>BG</c:v>
                </c:pt>
                <c:pt idx="11">
                  <c:v>BE</c:v>
                </c:pt>
              </c:strCache>
            </c:strRef>
          </c:cat>
          <c:val>
            <c:numRef>
              <c:f>ImpactType!$G$28:$G$39</c:f>
              <c:numCache>
                <c:formatCode>General</c:formatCode>
                <c:ptCount val="12"/>
                <c:pt idx="0">
                  <c:v>816.28000000000009</c:v>
                </c:pt>
                <c:pt idx="1">
                  <c:v>650.70499999999993</c:v>
                </c:pt>
                <c:pt idx="2">
                  <c:v>433.12999999999982</c:v>
                </c:pt>
                <c:pt idx="10">
                  <c:v>969.93399999999997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571-4810-9DE4-7CBA61C44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1546896"/>
        <c:axId val="331547288"/>
      </c:barChart>
      <c:catAx>
        <c:axId val="331546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547288"/>
        <c:crosses val="autoZero"/>
        <c:auto val="1"/>
        <c:lblAlgn val="ctr"/>
        <c:lblOffset val="100"/>
        <c:noMultiLvlLbl val="0"/>
      </c:catAx>
      <c:valAx>
        <c:axId val="331547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54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090049062389943E-3"/>
          <c:y val="0.74666559982071734"/>
          <c:w val="0.98818199018752206"/>
          <c:h val="0.1860813735104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Achievement</a:t>
            </a:r>
            <a:r>
              <a:rPr lang="en-US" baseline="0"/>
              <a:t> dates for good quantitative status by area (%)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'[20170616_QS extract for NZA EIONET achievement dates drivers .xlsx]Achievement date 15-6'!$B$6</c:f>
              <c:strCache>
                <c:ptCount val="1"/>
                <c:pt idx="0">
                  <c:v>Less stringent objectives already achieved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'[20170616_QS extract for NZA EIONET achievement dates drivers .xlsx]Achievement date 15-6'!$A$19</c:f>
              <c:strCache>
                <c:ptCount val="1"/>
                <c:pt idx="0">
                  <c:v>MS-12 level</c:v>
                </c:pt>
              </c:strCache>
            </c:strRef>
          </c:cat>
          <c:val>
            <c:numRef>
              <c:f>'[20170616_QS extract for NZA EIONET achievement dates drivers .xlsx]Achievement date 15-6'!$B$19</c:f>
              <c:numCache>
                <c:formatCode>0%</c:formatCode>
                <c:ptCount val="1"/>
                <c:pt idx="0">
                  <c:v>6.4035537636526599E-2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B1-4D77-9308-800111665C03}"/>
            </c:ext>
          </c:extLst>
        </c:ser>
        <c:ser>
          <c:idx val="1"/>
          <c:order val="1"/>
          <c:tx>
            <c:strRef>
              <c:f>'[20170616_QS extract for NZA EIONET achievement dates drivers .xlsx]Achievement date 15-6'!$C$6</c:f>
              <c:strCache>
                <c:ptCount val="1"/>
                <c:pt idx="0">
                  <c:v>2016--2021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'[20170616_QS extract for NZA EIONET achievement dates drivers .xlsx]Achievement date 15-6'!$A$19</c:f>
              <c:strCache>
                <c:ptCount val="1"/>
                <c:pt idx="0">
                  <c:v>MS-12 level</c:v>
                </c:pt>
              </c:strCache>
            </c:strRef>
          </c:cat>
          <c:val>
            <c:numRef>
              <c:f>'[20170616_QS extract for NZA EIONET achievement dates drivers .xlsx]Achievement date 15-6'!$C$19</c:f>
              <c:numCache>
                <c:formatCode>0%</c:formatCode>
                <c:ptCount val="1"/>
                <c:pt idx="0">
                  <c:v>0.39647830327623534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B1-4D77-9308-800111665C03}"/>
            </c:ext>
          </c:extLst>
        </c:ser>
        <c:ser>
          <c:idx val="2"/>
          <c:order val="2"/>
          <c:tx>
            <c:strRef>
              <c:f>'[20170616_QS extract for NZA EIONET achievement dates drivers .xlsx]Achievement date 15-6'!$D$6</c:f>
              <c:strCache>
                <c:ptCount val="1"/>
                <c:pt idx="0">
                  <c:v>2022--2027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'[20170616_QS extract for NZA EIONET achievement dates drivers .xlsx]Achievement date 15-6'!$A$19</c:f>
              <c:strCache>
                <c:ptCount val="1"/>
                <c:pt idx="0">
                  <c:v>MS-12 level</c:v>
                </c:pt>
              </c:strCache>
            </c:strRef>
          </c:cat>
          <c:val>
            <c:numRef>
              <c:f>'[20170616_QS extract for NZA EIONET achievement dates drivers .xlsx]Achievement date 15-6'!$D$19</c:f>
              <c:numCache>
                <c:formatCode>0%</c:formatCode>
                <c:ptCount val="1"/>
                <c:pt idx="0">
                  <c:v>0.40143513659524377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B1-4D77-9308-800111665C03}"/>
            </c:ext>
          </c:extLst>
        </c:ser>
        <c:ser>
          <c:idx val="3"/>
          <c:order val="3"/>
          <c:tx>
            <c:strRef>
              <c:f>'[20170616_QS extract for NZA EIONET achievement dates drivers .xlsx]Achievement date 15-6'!$E$6</c:f>
              <c:strCache>
                <c:ptCount val="1"/>
                <c:pt idx="0">
                  <c:v>Beyond 2027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'[20170616_QS extract for NZA EIONET achievement dates drivers .xlsx]Achievement date 15-6'!$A$19</c:f>
              <c:strCache>
                <c:ptCount val="1"/>
                <c:pt idx="0">
                  <c:v>MS-12 level</c:v>
                </c:pt>
              </c:strCache>
            </c:strRef>
          </c:cat>
          <c:val>
            <c:numRef>
              <c:f>'[20170616_QS extract for NZA EIONET achievement dates drivers .xlsx]Achievement date 15-6'!$E$19</c:f>
              <c:numCache>
                <c:formatCode>0%</c:formatCode>
                <c:ptCount val="1"/>
                <c:pt idx="0">
                  <c:v>5.1571003396558152E-2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B1-4D77-9308-800111665C03}"/>
            </c:ext>
          </c:extLst>
        </c:ser>
        <c:ser>
          <c:idx val="4"/>
          <c:order val="4"/>
          <c:tx>
            <c:strRef>
              <c:f>'[20170616_QS extract for NZA EIONET achievement dates drivers .xlsx]Achievement date 15-6'!$F$6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'[20170616_QS extract for NZA EIONET achievement dates drivers .xlsx]Achievement date 15-6'!$A$19</c:f>
              <c:strCache>
                <c:ptCount val="1"/>
                <c:pt idx="0">
                  <c:v>MS-12 level</c:v>
                </c:pt>
              </c:strCache>
            </c:strRef>
          </c:cat>
          <c:val>
            <c:numRef>
              <c:f>'[20170616_QS extract for NZA EIONET achievement dates drivers .xlsx]Achievement date 15-6'!$F$19</c:f>
              <c:numCache>
                <c:formatCode>0%</c:formatCode>
                <c:ptCount val="1"/>
                <c:pt idx="0">
                  <c:v>8.6480019095436136E-2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AB1-4D77-9308-800111665C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31548856"/>
        <c:axId val="331549248"/>
      </c:barChart>
      <c:catAx>
        <c:axId val="331548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549248"/>
        <c:crosses val="autoZero"/>
        <c:auto val="1"/>
        <c:lblAlgn val="ctr"/>
        <c:lblOffset val="100"/>
        <c:noMultiLvlLbl val="0"/>
      </c:catAx>
      <c:valAx>
        <c:axId val="3315492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54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GW Quantitative</a:t>
            </a:r>
            <a:r>
              <a:rPr lang="en-US" baseline="0"/>
              <a:t> </a:t>
            </a:r>
            <a:r>
              <a:rPr lang="en-US"/>
              <a:t>status by area (%) comparison for MS-17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47396239223106"/>
          <c:y val="0.24413318807161127"/>
          <c:w val="0.8083597233790274"/>
          <c:h val="0.598580155241084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'[20170616_QS extract for NZA EIONET.xlsx]Status 15-6'!$B$21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'[20170616_QS extract for NZA EIONET.xlsx]Status 15-6'!$A$23</c:f>
              <c:strCache>
                <c:ptCount val="1"/>
                <c:pt idx="0">
                  <c:v>Quantitative status 2016 (9712)</c:v>
                </c:pt>
              </c:strCache>
            </c:strRef>
          </c:cat>
          <c:val>
            <c:numRef>
              <c:f>'[20170616_QS extract for NZA EIONET.xlsx]Status 15-6'!$B$23</c:f>
              <c:numCache>
                <c:formatCode>0%</c:formatCode>
                <c:ptCount val="1"/>
                <c:pt idx="0">
                  <c:v>0.87791526355164518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67-4BB8-8A7F-C510830B4DBF}"/>
            </c:ext>
          </c:extLst>
        </c:ser>
        <c:ser>
          <c:idx val="1"/>
          <c:order val="1"/>
          <c:tx>
            <c:strRef>
              <c:f>'[20170616_QS extract for NZA EIONET.xlsx]Status 15-6'!$C$21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'[20170616_QS extract for NZA EIONET.xlsx]Status 15-6'!$A$23</c:f>
              <c:strCache>
                <c:ptCount val="1"/>
                <c:pt idx="0">
                  <c:v>Quantitative status 2016 (9712)</c:v>
                </c:pt>
              </c:strCache>
            </c:strRef>
          </c:cat>
          <c:val>
            <c:numRef>
              <c:f>'[20170616_QS extract for NZA EIONET.xlsx]Status 15-6'!$C$23</c:f>
              <c:numCache>
                <c:formatCode>0%</c:formatCode>
                <c:ptCount val="1"/>
                <c:pt idx="0">
                  <c:v>9.2283849418210745E-2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67-4BB8-8A7F-C510830B4DBF}"/>
            </c:ext>
          </c:extLst>
        </c:ser>
        <c:ser>
          <c:idx val="2"/>
          <c:order val="2"/>
          <c:tx>
            <c:strRef>
              <c:f>'[20170616_QS extract for NZA EIONET.xlsx]Status 15-6'!$D$21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'[20170616_QS extract for NZA EIONET.xlsx]Status 15-6'!$A$23</c:f>
              <c:strCache>
                <c:ptCount val="1"/>
                <c:pt idx="0">
                  <c:v>Quantitative status 2016 (9712)</c:v>
                </c:pt>
              </c:strCache>
            </c:strRef>
          </c:cat>
          <c:val>
            <c:numRef>
              <c:f>'[20170616_QS extract for NZA EIONET.xlsx]Status 15-6'!$D$23</c:f>
              <c:numCache>
                <c:formatCode>0%</c:formatCode>
                <c:ptCount val="1"/>
                <c:pt idx="0">
                  <c:v>2.9800887030144073E-2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67-4BB8-8A7F-C510830B4D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1550032"/>
        <c:axId val="221745064"/>
      </c:barChart>
      <c:catAx>
        <c:axId val="33155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745064"/>
        <c:crosses val="autoZero"/>
        <c:auto val="1"/>
        <c:lblAlgn val="ctr"/>
        <c:lblOffset val="100"/>
        <c:noMultiLvlLbl val="0"/>
      </c:catAx>
      <c:valAx>
        <c:axId val="22174506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55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600" b="0" i="0" baseline="0">
                <a:effectLst/>
              </a:rPr>
              <a:t>GW quantitative status at risk - 22 MS - June 2017</a:t>
            </a:r>
            <a:endParaRPr lang="tr-TR" sz="16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tr-TR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Sheet2!$I$2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Sheet2!$I$4</c:f>
              <c:numCache>
                <c:formatCode>General</c:formatCode>
                <c:ptCount val="1"/>
                <c:pt idx="0">
                  <c:v>83.902336878836834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88-406E-ADE8-300FEA1EDB23}"/>
            </c:ext>
          </c:extLst>
        </c:ser>
        <c:ser>
          <c:idx val="1"/>
          <c:order val="1"/>
          <c:tx>
            <c:strRef>
              <c:f>Sheet2!$J$2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Sheet2!$J$4</c:f>
              <c:numCache>
                <c:formatCode>General</c:formatCode>
                <c:ptCount val="1"/>
                <c:pt idx="0">
                  <c:v>16.097663121163173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88-406E-ADE8-300FEA1ED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1846568"/>
        <c:axId val="331845392"/>
      </c:barChart>
      <c:catAx>
        <c:axId val="331846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1845392"/>
        <c:crosses val="autoZero"/>
        <c:auto val="1"/>
        <c:lblAlgn val="ctr"/>
        <c:lblOffset val="100"/>
        <c:noMultiLvlLbl val="0"/>
      </c:catAx>
      <c:valAx>
        <c:axId val="33184539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84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400" b="0" i="0" baseline="0" dirty="0">
                <a:effectLst/>
              </a:rPr>
              <a:t>GW QS </a:t>
            </a:r>
            <a:r>
              <a:rPr lang="tr-TR" sz="1400" b="0" i="0" baseline="0" dirty="0" err="1">
                <a:effectLst/>
              </a:rPr>
              <a:t>assessment</a:t>
            </a:r>
            <a:r>
              <a:rPr lang="tr-TR" sz="1400" b="0" i="0" baseline="0" dirty="0">
                <a:effectLst/>
              </a:rPr>
              <a:t> </a:t>
            </a:r>
            <a:r>
              <a:rPr lang="tr-TR" sz="1400" b="0" i="0" baseline="0" dirty="0" err="1">
                <a:effectLst/>
              </a:rPr>
              <a:t>confidence</a:t>
            </a:r>
            <a:r>
              <a:rPr lang="tr-TR" sz="1400" b="0" i="0" baseline="0" dirty="0">
                <a:effectLst/>
              </a:rPr>
              <a:t> </a:t>
            </a:r>
            <a:r>
              <a:rPr lang="tr-TR" sz="1600" b="0" i="0" baseline="0" dirty="0" err="1">
                <a:effectLst/>
              </a:rPr>
              <a:t>level</a:t>
            </a:r>
            <a:r>
              <a:rPr lang="tr-TR" sz="1400" b="0" i="0" baseline="0" dirty="0">
                <a:effectLst/>
              </a:rPr>
              <a:t> in 2016 – </a:t>
            </a:r>
            <a:r>
              <a:rPr lang="tr-TR" sz="1400" b="0" i="0" baseline="0" dirty="0" err="1">
                <a:effectLst/>
              </a:rPr>
              <a:t>Prelinimary</a:t>
            </a:r>
            <a:r>
              <a:rPr lang="tr-TR" sz="1400" b="0" i="0" baseline="0" dirty="0">
                <a:effectLst/>
              </a:rPr>
              <a:t> data </a:t>
            </a:r>
            <a:r>
              <a:rPr lang="tr-TR" sz="1400" b="0" i="0" baseline="0" dirty="0" err="1">
                <a:effectLst/>
              </a:rPr>
              <a:t>from</a:t>
            </a:r>
            <a:r>
              <a:rPr lang="tr-TR" sz="1400" b="0" i="0" baseline="0" dirty="0">
                <a:effectLst/>
              </a:rPr>
              <a:t> 22 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tr-TR" sz="1400" b="0" i="0" baseline="0" dirty="0">
                <a:effectLst/>
              </a:rPr>
              <a:t> </a:t>
            </a:r>
            <a:r>
              <a:rPr lang="tr-TR" sz="1400" b="0" i="0" baseline="0" dirty="0" err="1">
                <a:effectLst/>
              </a:rPr>
              <a:t>June</a:t>
            </a:r>
            <a:r>
              <a:rPr lang="tr-TR" sz="1400" b="0" i="0" baseline="0" dirty="0">
                <a:effectLst/>
              </a:rPr>
              <a:t> 2017</a:t>
            </a:r>
            <a:endParaRPr lang="tr-TR" sz="14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tr-T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Confidence!$A$2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Confidence!$B$1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Confidence!$B$2</c:f>
              <c:numCache>
                <c:formatCode>0%</c:formatCode>
                <c:ptCount val="1"/>
                <c:pt idx="0">
                  <c:v>2490744.4220000003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17-4846-9959-F672764A8B35}"/>
            </c:ext>
          </c:extLst>
        </c:ser>
        <c:ser>
          <c:idx val="1"/>
          <c:order val="1"/>
          <c:tx>
            <c:strRef>
              <c:f>Confidence!$A$3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Confidence!$B$1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Confidence!$B$3</c:f>
              <c:numCache>
                <c:formatCode>0%</c:formatCode>
                <c:ptCount val="1"/>
                <c:pt idx="0">
                  <c:v>1622699.8920000005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17-4846-9959-F672764A8B35}"/>
            </c:ext>
          </c:extLst>
        </c:ser>
        <c:ser>
          <c:idx val="2"/>
          <c:order val="2"/>
          <c:tx>
            <c:strRef>
              <c:f>Confidence!$A$4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Confidence!$B$1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Confidence!$B$4</c:f>
              <c:numCache>
                <c:formatCode>0%</c:formatCode>
                <c:ptCount val="1"/>
                <c:pt idx="0">
                  <c:v>1227534.4760000003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17-4846-9959-F672764A8B35}"/>
            </c:ext>
          </c:extLst>
        </c:ser>
        <c:ser>
          <c:idx val="3"/>
          <c:order val="3"/>
          <c:tx>
            <c:strRef>
              <c:f>Confidence!$A$5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Confidence!$B$1</c:f>
              <c:strCache>
                <c:ptCount val="1"/>
                <c:pt idx="0">
                  <c:v>Percentage</c:v>
                </c:pt>
              </c:strCache>
            </c:strRef>
          </c:cat>
          <c:val>
            <c:numRef>
              <c:f>Confidence!$B$5</c:f>
              <c:numCache>
                <c:formatCode>0%</c:formatCode>
                <c:ptCount val="1"/>
                <c:pt idx="0">
                  <c:v>490448.55599999998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17-4846-9959-F672764A8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1845784"/>
        <c:axId val="332095728"/>
      </c:barChart>
      <c:catAx>
        <c:axId val="331845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2095728"/>
        <c:crosses val="autoZero"/>
        <c:auto val="1"/>
        <c:lblAlgn val="ctr"/>
        <c:lblOffset val="100"/>
        <c:noMultiLvlLbl val="0"/>
      </c:catAx>
      <c:valAx>
        <c:axId val="332095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84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GWB Quantitative status by area (%) comparison for MS 22 - June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Sheet1!$A$31:$A$32</c:f>
              <c:strCache>
                <c:ptCount val="2"/>
                <c:pt idx="0">
                  <c:v>Quantitative status 2010 (21424)</c:v>
                </c:pt>
                <c:pt idx="1">
                  <c:v>Quantitative status 2016 (21322)</c:v>
                </c:pt>
              </c:strCache>
            </c:strRef>
          </c:cat>
          <c:val>
            <c:numRef>
              <c:f>Sheet1!$B$31:$B$32</c:f>
              <c:numCache>
                <c:formatCode>General</c:formatCode>
                <c:ptCount val="2"/>
                <c:pt idx="0">
                  <c:v>80.759481702719881</c:v>
                </c:pt>
                <c:pt idx="1">
                  <c:v>86.125769833092946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11-4163-8065-DA72135813EC}"/>
            </c:ext>
          </c:extLst>
        </c:ser>
        <c:ser>
          <c:idx val="1"/>
          <c:order val="1"/>
          <c:tx>
            <c:strRef>
              <c:f>Sheet1!$C$30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Sheet1!$A$31:$A$32</c:f>
              <c:strCache>
                <c:ptCount val="2"/>
                <c:pt idx="0">
                  <c:v>Quantitative status 2010 (21424)</c:v>
                </c:pt>
                <c:pt idx="1">
                  <c:v>Quantitative status 2016 (21322)</c:v>
                </c:pt>
              </c:strCache>
            </c:strRef>
          </c:cat>
          <c:val>
            <c:numRef>
              <c:f>Sheet1!$C$31:$C$32</c:f>
              <c:numCache>
                <c:formatCode>General</c:formatCode>
                <c:ptCount val="2"/>
                <c:pt idx="0">
                  <c:v>15.410827466928184</c:v>
                </c:pt>
                <c:pt idx="1">
                  <c:v>12.195379652424457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11-4163-8065-DA72135813EC}"/>
            </c:ext>
          </c:extLst>
        </c:ser>
        <c:ser>
          <c:idx val="2"/>
          <c:order val="2"/>
          <c:tx>
            <c:strRef>
              <c:f>Sheet1!$D$30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Sheet1!$A$31:$A$32</c:f>
              <c:strCache>
                <c:ptCount val="2"/>
                <c:pt idx="0">
                  <c:v>Quantitative status 2010 (21424)</c:v>
                </c:pt>
                <c:pt idx="1">
                  <c:v>Quantitative status 2016 (21322)</c:v>
                </c:pt>
              </c:strCache>
            </c:strRef>
          </c:cat>
          <c:val>
            <c:numRef>
              <c:f>Sheet1!$D$31:$D$32</c:f>
              <c:numCache>
                <c:formatCode>General</c:formatCode>
                <c:ptCount val="2"/>
                <c:pt idx="0">
                  <c:v>3.829690830351931</c:v>
                </c:pt>
                <c:pt idx="1">
                  <c:v>1.6788505144825987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11-4163-8065-DA7213581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095336"/>
        <c:axId val="332096904"/>
      </c:barChart>
      <c:catAx>
        <c:axId val="332095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096904"/>
        <c:crosses val="autoZero"/>
        <c:auto val="1"/>
        <c:lblAlgn val="ctr"/>
        <c:lblOffset val="100"/>
        <c:noMultiLvlLbl val="0"/>
      </c:catAx>
      <c:valAx>
        <c:axId val="332096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09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400" b="0" i="0" baseline="0" dirty="0">
                <a:effectLst/>
              </a:rPr>
              <a:t>GWB </a:t>
            </a:r>
            <a:r>
              <a:rPr lang="tr-TR" sz="1400" b="0" i="0" baseline="0" dirty="0" err="1">
                <a:effectLst/>
              </a:rPr>
              <a:t>quantitative</a:t>
            </a:r>
            <a:r>
              <a:rPr lang="tr-TR" sz="1400" b="0" i="0" baseline="0" dirty="0">
                <a:effectLst/>
              </a:rPr>
              <a:t> </a:t>
            </a:r>
            <a:r>
              <a:rPr lang="tr-TR" sz="1400" b="0" i="0" baseline="0" dirty="0" err="1">
                <a:effectLst/>
              </a:rPr>
              <a:t>status</a:t>
            </a:r>
            <a:r>
              <a:rPr lang="tr-TR" sz="1400" b="0" i="0" baseline="0" dirty="0">
                <a:effectLst/>
              </a:rPr>
              <a:t> at risk, 22 MS – </a:t>
            </a:r>
            <a:r>
              <a:rPr lang="tr-TR" sz="1400" b="0" i="0" baseline="0" dirty="0" err="1">
                <a:effectLst/>
              </a:rPr>
              <a:t>June</a:t>
            </a:r>
            <a:r>
              <a:rPr lang="tr-TR" sz="1400" b="0" i="0" baseline="0" dirty="0">
                <a:effectLst/>
              </a:rPr>
              <a:t> 2017</a:t>
            </a:r>
            <a:endParaRPr lang="tr-TR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qsAtRisk!$B$8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qsAtRisk!$A$9:$A$30</c:f>
              <c:strCache>
                <c:ptCount val="22"/>
                <c:pt idx="0">
                  <c:v>UK</c:v>
                </c:pt>
                <c:pt idx="1">
                  <c:v>SK</c:v>
                </c:pt>
                <c:pt idx="2">
                  <c:v>SI</c:v>
                </c:pt>
                <c:pt idx="3">
                  <c:v>SE</c:v>
                </c:pt>
                <c:pt idx="4">
                  <c:v>RO</c:v>
                </c:pt>
                <c:pt idx="5">
                  <c:v>PT</c:v>
                </c:pt>
                <c:pt idx="6">
                  <c:v>NL</c:v>
                </c:pt>
                <c:pt idx="7">
                  <c:v>MT</c:v>
                </c:pt>
                <c:pt idx="8">
                  <c:v>LV</c:v>
                </c:pt>
                <c:pt idx="9">
                  <c:v>LU</c:v>
                </c:pt>
                <c:pt idx="10">
                  <c:v>IT</c:v>
                </c:pt>
                <c:pt idx="11">
                  <c:v>HU</c:v>
                </c:pt>
                <c:pt idx="12">
                  <c:v>HR</c:v>
                </c:pt>
                <c:pt idx="13">
                  <c:v>FR</c:v>
                </c:pt>
                <c:pt idx="14">
                  <c:v>FI</c:v>
                </c:pt>
                <c:pt idx="15">
                  <c:v>ES</c:v>
                </c:pt>
                <c:pt idx="16">
                  <c:v>EE</c:v>
                </c:pt>
                <c:pt idx="17">
                  <c:v>DE</c:v>
                </c:pt>
                <c:pt idx="18">
                  <c:v>CZ</c:v>
                </c:pt>
                <c:pt idx="19">
                  <c:v>CY</c:v>
                </c:pt>
                <c:pt idx="20">
                  <c:v>BG</c:v>
                </c:pt>
                <c:pt idx="21">
                  <c:v>BE</c:v>
                </c:pt>
              </c:strCache>
            </c:strRef>
          </c:cat>
          <c:val>
            <c:numRef>
              <c:f>qsAtRisk!$B$9:$B$30</c:f>
              <c:numCache>
                <c:formatCode>General</c:formatCode>
                <c:ptCount val="22"/>
                <c:pt idx="0">
                  <c:v>42535.273999999998</c:v>
                </c:pt>
                <c:pt idx="1">
                  <c:v>137874.00200000001</c:v>
                </c:pt>
                <c:pt idx="2">
                  <c:v>40587.716</c:v>
                </c:pt>
                <c:pt idx="3">
                  <c:v>68567.513999999996</c:v>
                </c:pt>
                <c:pt idx="4">
                  <c:v>46048.17</c:v>
                </c:pt>
                <c:pt idx="5">
                  <c:v>135340.89600000001</c:v>
                </c:pt>
                <c:pt idx="6">
                  <c:v>79947.183999999994</c:v>
                </c:pt>
                <c:pt idx="7">
                  <c:v>145.98599999999999</c:v>
                </c:pt>
                <c:pt idx="8">
                  <c:v>110617.194</c:v>
                </c:pt>
                <c:pt idx="9">
                  <c:v>3867.84</c:v>
                </c:pt>
                <c:pt idx="10">
                  <c:v>243751.35200000001</c:v>
                </c:pt>
                <c:pt idx="11">
                  <c:v>519583.64799999999</c:v>
                </c:pt>
                <c:pt idx="12">
                  <c:v>105322.91800000001</c:v>
                </c:pt>
                <c:pt idx="13">
                  <c:v>1919628.01</c:v>
                </c:pt>
                <c:pt idx="14">
                  <c:v>18479.414000000001</c:v>
                </c:pt>
                <c:pt idx="15">
                  <c:v>503544.24800000002</c:v>
                </c:pt>
                <c:pt idx="16">
                  <c:v>35821.506000000001</c:v>
                </c:pt>
                <c:pt idx="17">
                  <c:v>531981.49</c:v>
                </c:pt>
                <c:pt idx="18">
                  <c:v>125050.038</c:v>
                </c:pt>
                <c:pt idx="19">
                  <c:v>4888.7780000000002</c:v>
                </c:pt>
                <c:pt idx="20">
                  <c:v>132636.522</c:v>
                </c:pt>
                <c:pt idx="21">
                  <c:v>86157.698000000004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FA-452E-BB5F-0E4FDD308514}"/>
            </c:ext>
          </c:extLst>
        </c:ser>
        <c:ser>
          <c:idx val="1"/>
          <c:order val="1"/>
          <c:tx>
            <c:strRef>
              <c:f>qsAtRisk!$C$8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qsAtRisk!$A$9:$A$30</c:f>
              <c:strCache>
                <c:ptCount val="22"/>
                <c:pt idx="0">
                  <c:v>UK</c:v>
                </c:pt>
                <c:pt idx="1">
                  <c:v>SK</c:v>
                </c:pt>
                <c:pt idx="2">
                  <c:v>SI</c:v>
                </c:pt>
                <c:pt idx="3">
                  <c:v>SE</c:v>
                </c:pt>
                <c:pt idx="4">
                  <c:v>RO</c:v>
                </c:pt>
                <c:pt idx="5">
                  <c:v>PT</c:v>
                </c:pt>
                <c:pt idx="6">
                  <c:v>NL</c:v>
                </c:pt>
                <c:pt idx="7">
                  <c:v>MT</c:v>
                </c:pt>
                <c:pt idx="8">
                  <c:v>LV</c:v>
                </c:pt>
                <c:pt idx="9">
                  <c:v>LU</c:v>
                </c:pt>
                <c:pt idx="10">
                  <c:v>IT</c:v>
                </c:pt>
                <c:pt idx="11">
                  <c:v>HU</c:v>
                </c:pt>
                <c:pt idx="12">
                  <c:v>HR</c:v>
                </c:pt>
                <c:pt idx="13">
                  <c:v>FR</c:v>
                </c:pt>
                <c:pt idx="14">
                  <c:v>FI</c:v>
                </c:pt>
                <c:pt idx="15">
                  <c:v>ES</c:v>
                </c:pt>
                <c:pt idx="16">
                  <c:v>EE</c:v>
                </c:pt>
                <c:pt idx="17">
                  <c:v>DE</c:v>
                </c:pt>
                <c:pt idx="18">
                  <c:v>CZ</c:v>
                </c:pt>
                <c:pt idx="19">
                  <c:v>CY</c:v>
                </c:pt>
                <c:pt idx="20">
                  <c:v>BG</c:v>
                </c:pt>
                <c:pt idx="21">
                  <c:v>BE</c:v>
                </c:pt>
              </c:strCache>
            </c:strRef>
          </c:cat>
          <c:val>
            <c:numRef>
              <c:f>qsAtRisk!$C$9:$C$30</c:f>
              <c:numCache>
                <c:formatCode>General</c:formatCode>
                <c:ptCount val="22"/>
                <c:pt idx="0">
                  <c:v>232377.59400000001</c:v>
                </c:pt>
                <c:pt idx="1">
                  <c:v>16794.216</c:v>
                </c:pt>
                <c:pt idx="3">
                  <c:v>10357.358</c:v>
                </c:pt>
                <c:pt idx="5">
                  <c:v>2420.0320000000002</c:v>
                </c:pt>
                <c:pt idx="7">
                  <c:v>567.84</c:v>
                </c:pt>
                <c:pt idx="10">
                  <c:v>53330.228000000003</c:v>
                </c:pt>
                <c:pt idx="11">
                  <c:v>39697.902000000002</c:v>
                </c:pt>
                <c:pt idx="13">
                  <c:v>240384.40400000001</c:v>
                </c:pt>
                <c:pt idx="14">
                  <c:v>996.87</c:v>
                </c:pt>
                <c:pt idx="15">
                  <c:v>149011.182</c:v>
                </c:pt>
                <c:pt idx="16">
                  <c:v>23622.882000000001</c:v>
                </c:pt>
                <c:pt idx="17">
                  <c:v>47849.71</c:v>
                </c:pt>
                <c:pt idx="18">
                  <c:v>40616.332000000002</c:v>
                </c:pt>
                <c:pt idx="19">
                  <c:v>6667.0820000000003</c:v>
                </c:pt>
                <c:pt idx="20">
                  <c:v>27256.898000000001</c:v>
                </c:pt>
                <c:pt idx="21">
                  <c:v>46710.372000000003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FA-452E-BB5F-0E4FDD308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096512"/>
        <c:axId val="332094552"/>
      </c:barChart>
      <c:catAx>
        <c:axId val="332096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094552"/>
        <c:crosses val="autoZero"/>
        <c:auto val="1"/>
        <c:lblAlgn val="ctr"/>
        <c:lblOffset val="100"/>
        <c:noMultiLvlLbl val="0"/>
      </c:catAx>
      <c:valAx>
        <c:axId val="332094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09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400" b="0" i="0" baseline="0" dirty="0">
                <a:effectLst/>
              </a:rPr>
              <a:t>G</a:t>
            </a:r>
            <a:r>
              <a:rPr lang="en-US" sz="1400" b="0" i="0" baseline="0" dirty="0">
                <a:effectLst/>
              </a:rPr>
              <a:t>W</a:t>
            </a:r>
            <a:r>
              <a:rPr lang="tr-TR" sz="1400" b="0" i="0" baseline="0" dirty="0">
                <a:effectLst/>
              </a:rPr>
              <a:t>B</a:t>
            </a:r>
            <a:r>
              <a:rPr lang="en-US" sz="1400" b="0" i="0" baseline="0" dirty="0">
                <a:effectLst/>
              </a:rPr>
              <a:t> Quantitative status by area (%) </a:t>
            </a:r>
            <a:r>
              <a:rPr lang="tr-TR" sz="1400" b="0" i="0" baseline="0" dirty="0">
                <a:effectLst/>
              </a:rPr>
              <a:t>2016</a:t>
            </a:r>
            <a:r>
              <a:rPr lang="en-US" sz="1400" b="0" i="0" baseline="0" dirty="0">
                <a:effectLst/>
              </a:rPr>
              <a:t>–</a:t>
            </a:r>
            <a:r>
              <a:rPr lang="tr-TR" sz="1400" b="0" i="0" baseline="0" dirty="0">
                <a:effectLst/>
              </a:rPr>
              <a:t> 22 MS - </a:t>
            </a:r>
            <a:r>
              <a:rPr lang="tr-TR" sz="1400" b="0" i="0" baseline="0" dirty="0" err="1">
                <a:effectLst/>
              </a:rPr>
              <a:t>June</a:t>
            </a:r>
            <a:r>
              <a:rPr lang="tr-TR" sz="1400" b="0" i="0" baseline="0" dirty="0">
                <a:effectLst/>
              </a:rPr>
              <a:t> 2017</a:t>
            </a:r>
            <a:r>
              <a:rPr lang="en-US" sz="1400" b="0" i="0" baseline="0" dirty="0">
                <a:effectLst/>
              </a:rPr>
              <a:t> </a:t>
            </a:r>
            <a:endParaRPr lang="tr-TR" sz="14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tr-T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Status!$B$1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Status!$A$2:$A$23</c:f>
              <c:strCache>
                <c:ptCount val="22"/>
                <c:pt idx="0">
                  <c:v>UK (710)</c:v>
                </c:pt>
                <c:pt idx="1">
                  <c:v>SK (202)</c:v>
                </c:pt>
                <c:pt idx="2">
                  <c:v>SI (42)</c:v>
                </c:pt>
                <c:pt idx="3">
                  <c:v>SE (6004)</c:v>
                </c:pt>
                <c:pt idx="4">
                  <c:v>RO (52)</c:v>
                </c:pt>
                <c:pt idx="5">
                  <c:v>PT (250)</c:v>
                </c:pt>
                <c:pt idx="6">
                  <c:v>NL (46)</c:v>
                </c:pt>
                <c:pt idx="7">
                  <c:v>MT (30)</c:v>
                </c:pt>
                <c:pt idx="8">
                  <c:v>LV (24)</c:v>
                </c:pt>
                <c:pt idx="9">
                  <c:v>LU (8)</c:v>
                </c:pt>
                <c:pt idx="10">
                  <c:v>IT (1308)</c:v>
                </c:pt>
                <c:pt idx="11">
                  <c:v>HU (370)</c:v>
                </c:pt>
                <c:pt idx="12">
                  <c:v>HR (58)</c:v>
                </c:pt>
                <c:pt idx="13">
                  <c:v>FR (996)</c:v>
                </c:pt>
                <c:pt idx="14">
                  <c:v>FI (7340)</c:v>
                </c:pt>
                <c:pt idx="15">
                  <c:v>ES (1338)</c:v>
                </c:pt>
                <c:pt idx="16">
                  <c:v>EE (8)</c:v>
                </c:pt>
                <c:pt idx="17">
                  <c:v>DE (1826)</c:v>
                </c:pt>
                <c:pt idx="18">
                  <c:v>CZ (344)</c:v>
                </c:pt>
                <c:pt idx="19">
                  <c:v>CY (30)</c:v>
                </c:pt>
                <c:pt idx="20">
                  <c:v>BG (176)</c:v>
                </c:pt>
                <c:pt idx="21">
                  <c:v>BE (160)</c:v>
                </c:pt>
              </c:strCache>
            </c:strRef>
          </c:cat>
          <c:val>
            <c:numRef>
              <c:f>Status!$B$2:$B$23</c:f>
              <c:numCache>
                <c:formatCode>General</c:formatCode>
                <c:ptCount val="22"/>
                <c:pt idx="0">
                  <c:v>211199.68999999997</c:v>
                </c:pt>
                <c:pt idx="1">
                  <c:v>115133.16600000001</c:v>
                </c:pt>
                <c:pt idx="2">
                  <c:v>40587.716000000015</c:v>
                </c:pt>
                <c:pt idx="3">
                  <c:v>74430.334000000134</c:v>
                </c:pt>
                <c:pt idx="4">
                  <c:v>46048.17</c:v>
                </c:pt>
                <c:pt idx="5">
                  <c:v>135340.89599999998</c:v>
                </c:pt>
                <c:pt idx="6">
                  <c:v>79947.184000000023</c:v>
                </c:pt>
                <c:pt idx="7">
                  <c:v>145.98600000000002</c:v>
                </c:pt>
                <c:pt idx="8">
                  <c:v>110617.194</c:v>
                </c:pt>
                <c:pt idx="9">
                  <c:v>3867.8399999999997</c:v>
                </c:pt>
                <c:pt idx="10">
                  <c:v>224178.39400000003</c:v>
                </c:pt>
                <c:pt idx="11">
                  <c:v>416889.84600000043</c:v>
                </c:pt>
                <c:pt idx="12">
                  <c:v>105322.91799999998</c:v>
                </c:pt>
                <c:pt idx="13">
                  <c:v>1887378.7360000024</c:v>
                </c:pt>
                <c:pt idx="14">
                  <c:v>18596.825999999943</c:v>
                </c:pt>
                <c:pt idx="15">
                  <c:v>534640.86199999996</c:v>
                </c:pt>
                <c:pt idx="16">
                  <c:v>59444.388000000006</c:v>
                </c:pt>
                <c:pt idx="17">
                  <c:v>554344.76000000082</c:v>
                </c:pt>
                <c:pt idx="18">
                  <c:v>146714.99400000004</c:v>
                </c:pt>
                <c:pt idx="19">
                  <c:v>4888.7780000000002</c:v>
                </c:pt>
                <c:pt idx="20">
                  <c:v>158742.9879999999</c:v>
                </c:pt>
                <c:pt idx="21">
                  <c:v>93900.02800000002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FA-456A-9C3E-9A391B361C9D}"/>
            </c:ext>
          </c:extLst>
        </c:ser>
        <c:ser>
          <c:idx val="1"/>
          <c:order val="1"/>
          <c:tx>
            <c:strRef>
              <c:f>Status!$C$1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Status!$A$2:$A$23</c:f>
              <c:strCache>
                <c:ptCount val="22"/>
                <c:pt idx="0">
                  <c:v>UK (710)</c:v>
                </c:pt>
                <c:pt idx="1">
                  <c:v>SK (202)</c:v>
                </c:pt>
                <c:pt idx="2">
                  <c:v>SI (42)</c:v>
                </c:pt>
                <c:pt idx="3">
                  <c:v>SE (6004)</c:v>
                </c:pt>
                <c:pt idx="4">
                  <c:v>RO (52)</c:v>
                </c:pt>
                <c:pt idx="5">
                  <c:v>PT (250)</c:v>
                </c:pt>
                <c:pt idx="6">
                  <c:v>NL (46)</c:v>
                </c:pt>
                <c:pt idx="7">
                  <c:v>MT (30)</c:v>
                </c:pt>
                <c:pt idx="8">
                  <c:v>LV (24)</c:v>
                </c:pt>
                <c:pt idx="9">
                  <c:v>LU (8)</c:v>
                </c:pt>
                <c:pt idx="10">
                  <c:v>IT (1308)</c:v>
                </c:pt>
                <c:pt idx="11">
                  <c:v>HU (370)</c:v>
                </c:pt>
                <c:pt idx="12">
                  <c:v>HR (58)</c:v>
                </c:pt>
                <c:pt idx="13">
                  <c:v>FR (996)</c:v>
                </c:pt>
                <c:pt idx="14">
                  <c:v>FI (7340)</c:v>
                </c:pt>
                <c:pt idx="15">
                  <c:v>ES (1338)</c:v>
                </c:pt>
                <c:pt idx="16">
                  <c:v>EE (8)</c:v>
                </c:pt>
                <c:pt idx="17">
                  <c:v>DE (1826)</c:v>
                </c:pt>
                <c:pt idx="18">
                  <c:v>CZ (344)</c:v>
                </c:pt>
                <c:pt idx="19">
                  <c:v>CY (30)</c:v>
                </c:pt>
                <c:pt idx="20">
                  <c:v>BG (176)</c:v>
                </c:pt>
                <c:pt idx="21">
                  <c:v>BE (160)</c:v>
                </c:pt>
              </c:strCache>
            </c:strRef>
          </c:cat>
          <c:val>
            <c:numRef>
              <c:f>Status!$C$2:$C$23</c:f>
              <c:numCache>
                <c:formatCode>General</c:formatCode>
                <c:ptCount val="22"/>
                <c:pt idx="0">
                  <c:v>63713.177999999985</c:v>
                </c:pt>
                <c:pt idx="1">
                  <c:v>4326.3599999999997</c:v>
                </c:pt>
                <c:pt idx="3">
                  <c:v>4494.5379999999996</c:v>
                </c:pt>
                <c:pt idx="5">
                  <c:v>2420.0320000000002</c:v>
                </c:pt>
                <c:pt idx="7">
                  <c:v>567.84</c:v>
                </c:pt>
                <c:pt idx="10">
                  <c:v>21240.94999999999</c:v>
                </c:pt>
                <c:pt idx="11">
                  <c:v>142391.70400000003</c:v>
                </c:pt>
                <c:pt idx="13">
                  <c:v>272633.67800000001</c:v>
                </c:pt>
                <c:pt idx="14">
                  <c:v>25.122</c:v>
                </c:pt>
                <c:pt idx="15">
                  <c:v>117914.56800000006</c:v>
                </c:pt>
                <c:pt idx="17">
                  <c:v>25486.440000000002</c:v>
                </c:pt>
                <c:pt idx="18">
                  <c:v>9164.7379999999976</c:v>
                </c:pt>
                <c:pt idx="19">
                  <c:v>6667.0820000000003</c:v>
                </c:pt>
                <c:pt idx="20">
                  <c:v>1150.432</c:v>
                </c:pt>
                <c:pt idx="21">
                  <c:v>38968.042000000001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FA-456A-9C3E-9A391B361C9D}"/>
            </c:ext>
          </c:extLst>
        </c:ser>
        <c:ser>
          <c:idx val="2"/>
          <c:order val="2"/>
          <c:tx>
            <c:strRef>
              <c:f>Status!$D$1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Status!$A$2:$A$23</c:f>
              <c:strCache>
                <c:ptCount val="22"/>
                <c:pt idx="0">
                  <c:v>UK (710)</c:v>
                </c:pt>
                <c:pt idx="1">
                  <c:v>SK (202)</c:v>
                </c:pt>
                <c:pt idx="2">
                  <c:v>SI (42)</c:v>
                </c:pt>
                <c:pt idx="3">
                  <c:v>SE (6004)</c:v>
                </c:pt>
                <c:pt idx="4">
                  <c:v>RO (52)</c:v>
                </c:pt>
                <c:pt idx="5">
                  <c:v>PT (250)</c:v>
                </c:pt>
                <c:pt idx="6">
                  <c:v>NL (46)</c:v>
                </c:pt>
                <c:pt idx="7">
                  <c:v>MT (30)</c:v>
                </c:pt>
                <c:pt idx="8">
                  <c:v>LV (24)</c:v>
                </c:pt>
                <c:pt idx="9">
                  <c:v>LU (8)</c:v>
                </c:pt>
                <c:pt idx="10">
                  <c:v>IT (1308)</c:v>
                </c:pt>
                <c:pt idx="11">
                  <c:v>HU (370)</c:v>
                </c:pt>
                <c:pt idx="12">
                  <c:v>HR (58)</c:v>
                </c:pt>
                <c:pt idx="13">
                  <c:v>FR (996)</c:v>
                </c:pt>
                <c:pt idx="14">
                  <c:v>FI (7340)</c:v>
                </c:pt>
                <c:pt idx="15">
                  <c:v>ES (1338)</c:v>
                </c:pt>
                <c:pt idx="16">
                  <c:v>EE (8)</c:v>
                </c:pt>
                <c:pt idx="17">
                  <c:v>DE (1826)</c:v>
                </c:pt>
                <c:pt idx="18">
                  <c:v>CZ (344)</c:v>
                </c:pt>
                <c:pt idx="19">
                  <c:v>CY (30)</c:v>
                </c:pt>
                <c:pt idx="20">
                  <c:v>BG (176)</c:v>
                </c:pt>
                <c:pt idx="21">
                  <c:v>BE (160)</c:v>
                </c:pt>
              </c:strCache>
            </c:strRef>
          </c:cat>
          <c:val>
            <c:numRef>
              <c:f>Status!$D$2:$D$23</c:f>
              <c:numCache>
                <c:formatCode>General</c:formatCode>
                <c:ptCount val="22"/>
                <c:pt idx="1">
                  <c:v>35208.691999999995</c:v>
                </c:pt>
                <c:pt idx="10">
                  <c:v>52051.282000000007</c:v>
                </c:pt>
                <c:pt idx="14">
                  <c:v>854.33600000000047</c:v>
                </c:pt>
                <c:pt idx="18">
                  <c:v>9786.6379999999972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FA-456A-9C3E-9A391B361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030904"/>
        <c:axId val="215030512"/>
      </c:barChart>
      <c:catAx>
        <c:axId val="215030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030512"/>
        <c:crosses val="autoZero"/>
        <c:auto val="1"/>
        <c:lblAlgn val="ctr"/>
        <c:lblOffset val="100"/>
        <c:noMultiLvlLbl val="0"/>
      </c:catAx>
      <c:valAx>
        <c:axId val="215030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03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200" b="0" i="0" baseline="0">
                <a:effectLst/>
              </a:rPr>
              <a:t>G</a:t>
            </a:r>
            <a:r>
              <a:rPr lang="en-US" sz="1200" b="0" i="0" baseline="0">
                <a:effectLst/>
              </a:rPr>
              <a:t>W</a:t>
            </a:r>
            <a:r>
              <a:rPr lang="tr-TR" sz="1200" b="0" i="0" baseline="0">
                <a:effectLst/>
              </a:rPr>
              <a:t>B</a:t>
            </a:r>
            <a:r>
              <a:rPr lang="en-US" sz="1200" b="0" i="0" baseline="0">
                <a:effectLst/>
              </a:rPr>
              <a:t> Quantitative status by area (%) </a:t>
            </a:r>
            <a:r>
              <a:rPr lang="tr-TR" sz="1200" b="0" i="0" baseline="0">
                <a:effectLst/>
              </a:rPr>
              <a:t>2010 </a:t>
            </a:r>
            <a:r>
              <a:rPr lang="en-US" sz="1200" b="0" i="0" baseline="0">
                <a:effectLst/>
              </a:rPr>
              <a:t>–</a:t>
            </a:r>
            <a:r>
              <a:rPr lang="tr-TR" sz="1200" b="0" i="0" baseline="0">
                <a:effectLst/>
              </a:rPr>
              <a:t> 22 MS - June 2017</a:t>
            </a:r>
            <a:r>
              <a:rPr lang="en-US" sz="1200" b="0" i="0" baseline="0">
                <a:effectLst/>
              </a:rPr>
              <a:t> </a:t>
            </a:r>
            <a:endParaRPr lang="tr-TR" sz="12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tr-T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Status!$B$28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Status!$A$29:$A$50</c:f>
              <c:strCache>
                <c:ptCount val="22"/>
                <c:pt idx="0">
                  <c:v>UK (714)</c:v>
                </c:pt>
                <c:pt idx="1">
                  <c:v>SK (202)</c:v>
                </c:pt>
                <c:pt idx="2">
                  <c:v>SI (42)</c:v>
                </c:pt>
                <c:pt idx="3">
                  <c:v>SE (6004)</c:v>
                </c:pt>
                <c:pt idx="4">
                  <c:v>RO (52)</c:v>
                </c:pt>
                <c:pt idx="5">
                  <c:v>PT (250)</c:v>
                </c:pt>
                <c:pt idx="6">
                  <c:v>NL (46)</c:v>
                </c:pt>
                <c:pt idx="7">
                  <c:v>MT (30)</c:v>
                </c:pt>
                <c:pt idx="8">
                  <c:v>LV (24)</c:v>
                </c:pt>
                <c:pt idx="9">
                  <c:v>LU (8)</c:v>
                </c:pt>
                <c:pt idx="10">
                  <c:v>IT (1308)</c:v>
                </c:pt>
                <c:pt idx="11">
                  <c:v>HU (370)</c:v>
                </c:pt>
                <c:pt idx="12">
                  <c:v>HR (58)</c:v>
                </c:pt>
                <c:pt idx="13">
                  <c:v>FR (996)</c:v>
                </c:pt>
                <c:pt idx="14">
                  <c:v>FI (7340)</c:v>
                </c:pt>
                <c:pt idx="15">
                  <c:v>ES (1338)</c:v>
                </c:pt>
                <c:pt idx="16">
                  <c:v>EE (8)</c:v>
                </c:pt>
                <c:pt idx="17">
                  <c:v>DE (1826)</c:v>
                </c:pt>
                <c:pt idx="18">
                  <c:v>CZ (344)</c:v>
                </c:pt>
                <c:pt idx="19">
                  <c:v>CY (30)</c:v>
                </c:pt>
                <c:pt idx="20">
                  <c:v>BG (176)</c:v>
                </c:pt>
                <c:pt idx="21">
                  <c:v>BE (160)</c:v>
                </c:pt>
              </c:strCache>
            </c:strRef>
          </c:cat>
          <c:val>
            <c:numRef>
              <c:f>Status!$B$29:$B$50</c:f>
              <c:numCache>
                <c:formatCode>General</c:formatCode>
                <c:ptCount val="22"/>
                <c:pt idx="0">
                  <c:v>209318.40200000003</c:v>
                </c:pt>
                <c:pt idx="1">
                  <c:v>111112.95999999999</c:v>
                </c:pt>
                <c:pt idx="2">
                  <c:v>40587.716</c:v>
                </c:pt>
                <c:pt idx="3">
                  <c:v>66879.94600000004</c:v>
                </c:pt>
                <c:pt idx="4">
                  <c:v>46048.170000000006</c:v>
                </c:pt>
                <c:pt idx="5">
                  <c:v>135602.10799999995</c:v>
                </c:pt>
                <c:pt idx="6">
                  <c:v>79947.184000000008</c:v>
                </c:pt>
                <c:pt idx="7">
                  <c:v>111.922</c:v>
                </c:pt>
                <c:pt idx="8">
                  <c:v>110617.194</c:v>
                </c:pt>
                <c:pt idx="9">
                  <c:v>3867.84</c:v>
                </c:pt>
                <c:pt idx="10">
                  <c:v>158300.29399999999</c:v>
                </c:pt>
                <c:pt idx="11">
                  <c:v>428753.58800000034</c:v>
                </c:pt>
                <c:pt idx="12">
                  <c:v>97457.52399999999</c:v>
                </c:pt>
                <c:pt idx="13">
                  <c:v>1713745.4400000002</c:v>
                </c:pt>
                <c:pt idx="14">
                  <c:v>18808.821999999946</c:v>
                </c:pt>
                <c:pt idx="15">
                  <c:v>521245.42000000004</c:v>
                </c:pt>
                <c:pt idx="16">
                  <c:v>59444.388000000006</c:v>
                </c:pt>
                <c:pt idx="17">
                  <c:v>560795.85200000077</c:v>
                </c:pt>
                <c:pt idx="18">
                  <c:v>130741.71999999994</c:v>
                </c:pt>
                <c:pt idx="19">
                  <c:v>94.888000000000005</c:v>
                </c:pt>
                <c:pt idx="20">
                  <c:v>158502.68199999988</c:v>
                </c:pt>
                <c:pt idx="21">
                  <c:v>72917.108000000007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62-4700-9A95-41DB166D6A51}"/>
            </c:ext>
          </c:extLst>
        </c:ser>
        <c:ser>
          <c:idx val="1"/>
          <c:order val="1"/>
          <c:tx>
            <c:strRef>
              <c:f>Status!$C$28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Status!$A$29:$A$50</c:f>
              <c:strCache>
                <c:ptCount val="22"/>
                <c:pt idx="0">
                  <c:v>UK (714)</c:v>
                </c:pt>
                <c:pt idx="1">
                  <c:v>SK (202)</c:v>
                </c:pt>
                <c:pt idx="2">
                  <c:v>SI (42)</c:v>
                </c:pt>
                <c:pt idx="3">
                  <c:v>SE (6004)</c:v>
                </c:pt>
                <c:pt idx="4">
                  <c:v>RO (52)</c:v>
                </c:pt>
                <c:pt idx="5">
                  <c:v>PT (250)</c:v>
                </c:pt>
                <c:pt idx="6">
                  <c:v>NL (46)</c:v>
                </c:pt>
                <c:pt idx="7">
                  <c:v>MT (30)</c:v>
                </c:pt>
                <c:pt idx="8">
                  <c:v>LV (24)</c:v>
                </c:pt>
                <c:pt idx="9">
                  <c:v>LU (8)</c:v>
                </c:pt>
                <c:pt idx="10">
                  <c:v>IT (1308)</c:v>
                </c:pt>
                <c:pt idx="11">
                  <c:v>HU (370)</c:v>
                </c:pt>
                <c:pt idx="12">
                  <c:v>HR (58)</c:v>
                </c:pt>
                <c:pt idx="13">
                  <c:v>FR (996)</c:v>
                </c:pt>
                <c:pt idx="14">
                  <c:v>FI (7340)</c:v>
                </c:pt>
                <c:pt idx="15">
                  <c:v>ES (1338)</c:v>
                </c:pt>
                <c:pt idx="16">
                  <c:v>EE (8)</c:v>
                </c:pt>
                <c:pt idx="17">
                  <c:v>DE (1826)</c:v>
                </c:pt>
                <c:pt idx="18">
                  <c:v>CZ (344)</c:v>
                </c:pt>
                <c:pt idx="19">
                  <c:v>CY (30)</c:v>
                </c:pt>
                <c:pt idx="20">
                  <c:v>BG (176)</c:v>
                </c:pt>
                <c:pt idx="21">
                  <c:v>BE (160)</c:v>
                </c:pt>
              </c:strCache>
            </c:strRef>
          </c:cat>
          <c:val>
            <c:numRef>
              <c:f>Status!$C$29:$C$50</c:f>
              <c:numCache>
                <c:formatCode>General</c:formatCode>
                <c:ptCount val="22"/>
                <c:pt idx="0">
                  <c:v>65594.465999999957</c:v>
                </c:pt>
                <c:pt idx="1">
                  <c:v>8346.5659999999989</c:v>
                </c:pt>
                <c:pt idx="3">
                  <c:v>4264.4979999999996</c:v>
                </c:pt>
                <c:pt idx="5">
                  <c:v>1787.1759999999999</c:v>
                </c:pt>
                <c:pt idx="7">
                  <c:v>601.90400000000011</c:v>
                </c:pt>
                <c:pt idx="10">
                  <c:v>30738.805999999993</c:v>
                </c:pt>
                <c:pt idx="11">
                  <c:v>130527.96199999998</c:v>
                </c:pt>
                <c:pt idx="12">
                  <c:v>1976.3</c:v>
                </c:pt>
                <c:pt idx="13">
                  <c:v>388955.44800000003</c:v>
                </c:pt>
                <c:pt idx="14">
                  <c:v>18.05</c:v>
                </c:pt>
                <c:pt idx="15">
                  <c:v>142049.53200000001</c:v>
                </c:pt>
                <c:pt idx="17">
                  <c:v>19035.347999999994</c:v>
                </c:pt>
                <c:pt idx="18">
                  <c:v>34924.65</c:v>
                </c:pt>
                <c:pt idx="19">
                  <c:v>11460.972000000002</c:v>
                </c:pt>
                <c:pt idx="20">
                  <c:v>1390.7380000000001</c:v>
                </c:pt>
                <c:pt idx="21">
                  <c:v>59950.962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62-4700-9A95-41DB166D6A51}"/>
            </c:ext>
          </c:extLst>
        </c:ser>
        <c:ser>
          <c:idx val="2"/>
          <c:order val="2"/>
          <c:tx>
            <c:strRef>
              <c:f>Status!$D$28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Status!$A$29:$A$50</c:f>
              <c:strCache>
                <c:ptCount val="22"/>
                <c:pt idx="0">
                  <c:v>UK (714)</c:v>
                </c:pt>
                <c:pt idx="1">
                  <c:v>SK (202)</c:v>
                </c:pt>
                <c:pt idx="2">
                  <c:v>SI (42)</c:v>
                </c:pt>
                <c:pt idx="3">
                  <c:v>SE (6004)</c:v>
                </c:pt>
                <c:pt idx="4">
                  <c:v>RO (52)</c:v>
                </c:pt>
                <c:pt idx="5">
                  <c:v>PT (250)</c:v>
                </c:pt>
                <c:pt idx="6">
                  <c:v>NL (46)</c:v>
                </c:pt>
                <c:pt idx="7">
                  <c:v>MT (30)</c:v>
                </c:pt>
                <c:pt idx="8">
                  <c:v>LV (24)</c:v>
                </c:pt>
                <c:pt idx="9">
                  <c:v>LU (8)</c:v>
                </c:pt>
                <c:pt idx="10">
                  <c:v>IT (1308)</c:v>
                </c:pt>
                <c:pt idx="11">
                  <c:v>HU (370)</c:v>
                </c:pt>
                <c:pt idx="12">
                  <c:v>HR (58)</c:v>
                </c:pt>
                <c:pt idx="13">
                  <c:v>FR (996)</c:v>
                </c:pt>
                <c:pt idx="14">
                  <c:v>FI (7340)</c:v>
                </c:pt>
                <c:pt idx="15">
                  <c:v>ES (1338)</c:v>
                </c:pt>
                <c:pt idx="16">
                  <c:v>EE (8)</c:v>
                </c:pt>
                <c:pt idx="17">
                  <c:v>DE (1826)</c:v>
                </c:pt>
                <c:pt idx="18">
                  <c:v>CZ (344)</c:v>
                </c:pt>
                <c:pt idx="19">
                  <c:v>CY (30)</c:v>
                </c:pt>
                <c:pt idx="20">
                  <c:v>BG (176)</c:v>
                </c:pt>
                <c:pt idx="21">
                  <c:v>BE (160)</c:v>
                </c:pt>
              </c:strCache>
            </c:strRef>
          </c:cat>
          <c:val>
            <c:numRef>
              <c:f>Status!$D$29:$D$50</c:f>
              <c:numCache>
                <c:formatCode>General</c:formatCode>
                <c:ptCount val="22"/>
                <c:pt idx="0">
                  <c:v>4.4219999999999997</c:v>
                </c:pt>
                <c:pt idx="1">
                  <c:v>35208.691999999995</c:v>
                </c:pt>
                <c:pt idx="3">
                  <c:v>7780.4280000000008</c:v>
                </c:pt>
                <c:pt idx="5">
                  <c:v>371.64400000000001</c:v>
                </c:pt>
                <c:pt idx="10">
                  <c:v>112707.12199999997</c:v>
                </c:pt>
                <c:pt idx="12">
                  <c:v>5889.0940000000001</c:v>
                </c:pt>
                <c:pt idx="13">
                  <c:v>57311.525999999998</c:v>
                </c:pt>
                <c:pt idx="14">
                  <c:v>649.41200000000003</c:v>
                </c:pt>
                <c:pt idx="15">
                  <c:v>4136.9320000000007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62-4700-9A95-41DB166D6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387400"/>
        <c:axId val="229384656"/>
      </c:barChart>
      <c:catAx>
        <c:axId val="229387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384656"/>
        <c:crosses val="autoZero"/>
        <c:auto val="1"/>
        <c:lblAlgn val="ctr"/>
        <c:lblOffset val="100"/>
        <c:noMultiLvlLbl val="0"/>
      </c:catAx>
      <c:valAx>
        <c:axId val="22938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38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tr-TR" sz="1400" b="0" i="0" baseline="0" dirty="0">
                <a:effectLst/>
              </a:rPr>
              <a:t>G</a:t>
            </a:r>
            <a:r>
              <a:rPr lang="en-US" sz="1400" b="0" i="0" baseline="0" dirty="0">
                <a:effectLst/>
              </a:rPr>
              <a:t>W</a:t>
            </a:r>
            <a:r>
              <a:rPr lang="tr-TR" sz="1400" b="0" i="0" baseline="0" dirty="0">
                <a:effectLst/>
              </a:rPr>
              <a:t>B</a:t>
            </a:r>
            <a:r>
              <a:rPr lang="en-US" sz="1400" b="0" i="0" baseline="0" dirty="0">
                <a:effectLst/>
              </a:rPr>
              <a:t> Quantitative status by area (%) </a:t>
            </a:r>
            <a:r>
              <a:rPr lang="tr-TR" sz="1400" b="0" i="0" baseline="0" dirty="0">
                <a:effectLst/>
              </a:rPr>
              <a:t>2016</a:t>
            </a:r>
            <a:r>
              <a:rPr lang="en-US" sz="1400" b="0" i="0" baseline="0" dirty="0">
                <a:effectLst/>
              </a:rPr>
              <a:t>–</a:t>
            </a:r>
            <a:r>
              <a:rPr lang="tr-TR" sz="1400" b="0" i="0" baseline="0" dirty="0">
                <a:effectLst/>
              </a:rPr>
              <a:t> 22 MS - </a:t>
            </a:r>
            <a:r>
              <a:rPr lang="tr-TR" sz="1400" b="0" i="0" baseline="0" dirty="0" err="1">
                <a:effectLst/>
              </a:rPr>
              <a:t>June</a:t>
            </a:r>
            <a:r>
              <a:rPr lang="tr-TR" sz="1400" b="0" i="0" baseline="0" dirty="0">
                <a:effectLst/>
              </a:rPr>
              <a:t> 2017</a:t>
            </a:r>
            <a:r>
              <a:rPr lang="en-US" sz="1400" b="0" i="0" baseline="0" dirty="0">
                <a:effectLst/>
              </a:rPr>
              <a:t> </a:t>
            </a:r>
            <a:endParaRPr lang="tr-TR" sz="14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tr-TR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Status!$B$1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Status!$A$2:$A$23</c:f>
              <c:strCache>
                <c:ptCount val="22"/>
                <c:pt idx="0">
                  <c:v>UK (710)</c:v>
                </c:pt>
                <c:pt idx="1">
                  <c:v>SK (202)</c:v>
                </c:pt>
                <c:pt idx="2">
                  <c:v>SI (42)</c:v>
                </c:pt>
                <c:pt idx="3">
                  <c:v>SE (6004)</c:v>
                </c:pt>
                <c:pt idx="4">
                  <c:v>RO (52)</c:v>
                </c:pt>
                <c:pt idx="5">
                  <c:v>PT (250)</c:v>
                </c:pt>
                <c:pt idx="6">
                  <c:v>NL (46)</c:v>
                </c:pt>
                <c:pt idx="7">
                  <c:v>MT (30)</c:v>
                </c:pt>
                <c:pt idx="8">
                  <c:v>LV (24)</c:v>
                </c:pt>
                <c:pt idx="9">
                  <c:v>LU (8)</c:v>
                </c:pt>
                <c:pt idx="10">
                  <c:v>IT (1308)</c:v>
                </c:pt>
                <c:pt idx="11">
                  <c:v>HU (370)</c:v>
                </c:pt>
                <c:pt idx="12">
                  <c:v>HR (58)</c:v>
                </c:pt>
                <c:pt idx="13">
                  <c:v>FR (996)</c:v>
                </c:pt>
                <c:pt idx="14">
                  <c:v>FI (7340)</c:v>
                </c:pt>
                <c:pt idx="15">
                  <c:v>ES (1338)</c:v>
                </c:pt>
                <c:pt idx="16">
                  <c:v>EE (8)</c:v>
                </c:pt>
                <c:pt idx="17">
                  <c:v>DE (1826)</c:v>
                </c:pt>
                <c:pt idx="18">
                  <c:v>CZ (344)</c:v>
                </c:pt>
                <c:pt idx="19">
                  <c:v>CY (30)</c:v>
                </c:pt>
                <c:pt idx="20">
                  <c:v>BG (176)</c:v>
                </c:pt>
                <c:pt idx="21">
                  <c:v>BE (160)</c:v>
                </c:pt>
              </c:strCache>
            </c:strRef>
          </c:cat>
          <c:val>
            <c:numRef>
              <c:f>Status!$B$2:$B$23</c:f>
              <c:numCache>
                <c:formatCode>General</c:formatCode>
                <c:ptCount val="22"/>
                <c:pt idx="0">
                  <c:v>211199.68999999997</c:v>
                </c:pt>
                <c:pt idx="1">
                  <c:v>115133.16600000001</c:v>
                </c:pt>
                <c:pt idx="2">
                  <c:v>40587.716000000015</c:v>
                </c:pt>
                <c:pt idx="3">
                  <c:v>74430.334000000134</c:v>
                </c:pt>
                <c:pt idx="4">
                  <c:v>46048.17</c:v>
                </c:pt>
                <c:pt idx="5">
                  <c:v>135340.89599999998</c:v>
                </c:pt>
                <c:pt idx="6">
                  <c:v>79947.184000000023</c:v>
                </c:pt>
                <c:pt idx="7">
                  <c:v>145.98600000000002</c:v>
                </c:pt>
                <c:pt idx="8">
                  <c:v>110617.194</c:v>
                </c:pt>
                <c:pt idx="9">
                  <c:v>3867.8399999999997</c:v>
                </c:pt>
                <c:pt idx="10">
                  <c:v>224178.39400000003</c:v>
                </c:pt>
                <c:pt idx="11">
                  <c:v>416889.84600000043</c:v>
                </c:pt>
                <c:pt idx="12">
                  <c:v>105322.91799999998</c:v>
                </c:pt>
                <c:pt idx="13">
                  <c:v>1887378.7360000024</c:v>
                </c:pt>
                <c:pt idx="14">
                  <c:v>18596.825999999943</c:v>
                </c:pt>
                <c:pt idx="15">
                  <c:v>534640.86199999996</c:v>
                </c:pt>
                <c:pt idx="16">
                  <c:v>59444.388000000006</c:v>
                </c:pt>
                <c:pt idx="17">
                  <c:v>554344.76000000082</c:v>
                </c:pt>
                <c:pt idx="18">
                  <c:v>146714.99400000004</c:v>
                </c:pt>
                <c:pt idx="19">
                  <c:v>4888.7780000000002</c:v>
                </c:pt>
                <c:pt idx="20">
                  <c:v>158742.9879999999</c:v>
                </c:pt>
                <c:pt idx="21">
                  <c:v>93900.02800000002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B8-4891-B280-4752B7620ACC}"/>
            </c:ext>
          </c:extLst>
        </c:ser>
        <c:ser>
          <c:idx val="1"/>
          <c:order val="1"/>
          <c:tx>
            <c:strRef>
              <c:f>Status!$C$1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Status!$A$2:$A$23</c:f>
              <c:strCache>
                <c:ptCount val="22"/>
                <c:pt idx="0">
                  <c:v>UK (710)</c:v>
                </c:pt>
                <c:pt idx="1">
                  <c:v>SK (202)</c:v>
                </c:pt>
                <c:pt idx="2">
                  <c:v>SI (42)</c:v>
                </c:pt>
                <c:pt idx="3">
                  <c:v>SE (6004)</c:v>
                </c:pt>
                <c:pt idx="4">
                  <c:v>RO (52)</c:v>
                </c:pt>
                <c:pt idx="5">
                  <c:v>PT (250)</c:v>
                </c:pt>
                <c:pt idx="6">
                  <c:v>NL (46)</c:v>
                </c:pt>
                <c:pt idx="7">
                  <c:v>MT (30)</c:v>
                </c:pt>
                <c:pt idx="8">
                  <c:v>LV (24)</c:v>
                </c:pt>
                <c:pt idx="9">
                  <c:v>LU (8)</c:v>
                </c:pt>
                <c:pt idx="10">
                  <c:v>IT (1308)</c:v>
                </c:pt>
                <c:pt idx="11">
                  <c:v>HU (370)</c:v>
                </c:pt>
                <c:pt idx="12">
                  <c:v>HR (58)</c:v>
                </c:pt>
                <c:pt idx="13">
                  <c:v>FR (996)</c:v>
                </c:pt>
                <c:pt idx="14">
                  <c:v>FI (7340)</c:v>
                </c:pt>
                <c:pt idx="15">
                  <c:v>ES (1338)</c:v>
                </c:pt>
                <c:pt idx="16">
                  <c:v>EE (8)</c:v>
                </c:pt>
                <c:pt idx="17">
                  <c:v>DE (1826)</c:v>
                </c:pt>
                <c:pt idx="18">
                  <c:v>CZ (344)</c:v>
                </c:pt>
                <c:pt idx="19">
                  <c:v>CY (30)</c:v>
                </c:pt>
                <c:pt idx="20">
                  <c:v>BG (176)</c:v>
                </c:pt>
                <c:pt idx="21">
                  <c:v>BE (160)</c:v>
                </c:pt>
              </c:strCache>
            </c:strRef>
          </c:cat>
          <c:val>
            <c:numRef>
              <c:f>Status!$C$2:$C$23</c:f>
              <c:numCache>
                <c:formatCode>General</c:formatCode>
                <c:ptCount val="22"/>
                <c:pt idx="0">
                  <c:v>63713.177999999985</c:v>
                </c:pt>
                <c:pt idx="1">
                  <c:v>4326.3599999999997</c:v>
                </c:pt>
                <c:pt idx="3">
                  <c:v>4494.5379999999996</c:v>
                </c:pt>
                <c:pt idx="5">
                  <c:v>2420.0320000000002</c:v>
                </c:pt>
                <c:pt idx="7">
                  <c:v>567.84</c:v>
                </c:pt>
                <c:pt idx="10">
                  <c:v>21240.94999999999</c:v>
                </c:pt>
                <c:pt idx="11">
                  <c:v>142391.70400000003</c:v>
                </c:pt>
                <c:pt idx="13">
                  <c:v>272633.67800000001</c:v>
                </c:pt>
                <c:pt idx="14">
                  <c:v>25.122</c:v>
                </c:pt>
                <c:pt idx="15">
                  <c:v>117914.56800000006</c:v>
                </c:pt>
                <c:pt idx="17">
                  <c:v>25486.440000000002</c:v>
                </c:pt>
                <c:pt idx="18">
                  <c:v>9164.7379999999976</c:v>
                </c:pt>
                <c:pt idx="19">
                  <c:v>6667.0820000000003</c:v>
                </c:pt>
                <c:pt idx="20">
                  <c:v>1150.432</c:v>
                </c:pt>
                <c:pt idx="21">
                  <c:v>38968.042000000001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B8-4891-B280-4752B7620ACC}"/>
            </c:ext>
          </c:extLst>
        </c:ser>
        <c:ser>
          <c:idx val="2"/>
          <c:order val="2"/>
          <c:tx>
            <c:strRef>
              <c:f>Status!$D$1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Status!$A$2:$A$23</c:f>
              <c:strCache>
                <c:ptCount val="22"/>
                <c:pt idx="0">
                  <c:v>UK (710)</c:v>
                </c:pt>
                <c:pt idx="1">
                  <c:v>SK (202)</c:v>
                </c:pt>
                <c:pt idx="2">
                  <c:v>SI (42)</c:v>
                </c:pt>
                <c:pt idx="3">
                  <c:v>SE (6004)</c:v>
                </c:pt>
                <c:pt idx="4">
                  <c:v>RO (52)</c:v>
                </c:pt>
                <c:pt idx="5">
                  <c:v>PT (250)</c:v>
                </c:pt>
                <c:pt idx="6">
                  <c:v>NL (46)</c:v>
                </c:pt>
                <c:pt idx="7">
                  <c:v>MT (30)</c:v>
                </c:pt>
                <c:pt idx="8">
                  <c:v>LV (24)</c:v>
                </c:pt>
                <c:pt idx="9">
                  <c:v>LU (8)</c:v>
                </c:pt>
                <c:pt idx="10">
                  <c:v>IT (1308)</c:v>
                </c:pt>
                <c:pt idx="11">
                  <c:v>HU (370)</c:v>
                </c:pt>
                <c:pt idx="12">
                  <c:v>HR (58)</c:v>
                </c:pt>
                <c:pt idx="13">
                  <c:v>FR (996)</c:v>
                </c:pt>
                <c:pt idx="14">
                  <c:v>FI (7340)</c:v>
                </c:pt>
                <c:pt idx="15">
                  <c:v>ES (1338)</c:v>
                </c:pt>
                <c:pt idx="16">
                  <c:v>EE (8)</c:v>
                </c:pt>
                <c:pt idx="17">
                  <c:v>DE (1826)</c:v>
                </c:pt>
                <c:pt idx="18">
                  <c:v>CZ (344)</c:v>
                </c:pt>
                <c:pt idx="19">
                  <c:v>CY (30)</c:v>
                </c:pt>
                <c:pt idx="20">
                  <c:v>BG (176)</c:v>
                </c:pt>
                <c:pt idx="21">
                  <c:v>BE (160)</c:v>
                </c:pt>
              </c:strCache>
            </c:strRef>
          </c:cat>
          <c:val>
            <c:numRef>
              <c:f>Status!$D$2:$D$23</c:f>
              <c:numCache>
                <c:formatCode>General</c:formatCode>
                <c:ptCount val="22"/>
                <c:pt idx="1">
                  <c:v>35208.691999999995</c:v>
                </c:pt>
                <c:pt idx="10">
                  <c:v>52051.282000000007</c:v>
                </c:pt>
                <c:pt idx="14">
                  <c:v>854.33600000000047</c:v>
                </c:pt>
                <c:pt idx="18">
                  <c:v>9786.6379999999972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B8-4891-B280-4752B7620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387792"/>
        <c:axId val="229387008"/>
      </c:barChart>
      <c:catAx>
        <c:axId val="22938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387008"/>
        <c:crosses val="autoZero"/>
        <c:auto val="1"/>
        <c:lblAlgn val="ctr"/>
        <c:lblOffset val="100"/>
        <c:noMultiLvlLbl val="0"/>
      </c:catAx>
      <c:valAx>
        <c:axId val="229387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38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355" y="1455489"/>
            <a:ext cx="10892215" cy="1055688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3200" b="1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GOES HERE</a:t>
            </a:r>
            <a:br>
              <a:rPr lang="en-US" dirty="0"/>
            </a:br>
            <a:r>
              <a:rPr lang="en-US" dirty="0"/>
              <a:t>Max two lines</a:t>
            </a:r>
          </a:p>
        </p:txBody>
      </p:sp>
      <p:sp>
        <p:nvSpPr>
          <p:cNvPr id="5" name="ZoneTexte 3"/>
          <p:cNvSpPr txBox="1"/>
          <p:nvPr userDrawn="1"/>
        </p:nvSpPr>
        <p:spPr>
          <a:xfrm>
            <a:off x="562355" y="269822"/>
            <a:ext cx="33878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Caroline Whalley</a:t>
            </a:r>
          </a:p>
          <a:p>
            <a:pPr algn="r"/>
            <a:r>
              <a:rPr lang="fr-FR" sz="1400" b="1" dirty="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Eionet </a:t>
            </a:r>
            <a:r>
              <a:rPr lang="fr-FR" sz="1400" b="1" dirty="0" err="1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Freshwater</a:t>
            </a:r>
            <a:r>
              <a:rPr lang="fr-FR" sz="1400" b="1" dirty="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meeting </a:t>
            </a:r>
          </a:p>
          <a:p>
            <a:pPr algn="r"/>
            <a:r>
              <a:rPr lang="fr-FR" sz="1400" b="1" dirty="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19-20 </a:t>
            </a:r>
            <a:r>
              <a:rPr lang="fr-FR" sz="1400" b="1" dirty="0" err="1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fr-FR" sz="1400" b="1" dirty="0">
                <a:solidFill>
                  <a:srgbClr val="0066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28212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D87087D-9C56-4532-8FD1-0A392D43FA3C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9EA2BE-5433-4A4E-841D-3CD238F48E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8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_H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08" y="6228002"/>
            <a:ext cx="2658461" cy="400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308" y="6228003"/>
            <a:ext cx="2658461" cy="4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6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ctr" defTabSz="844104" rtl="0" eaLnBrk="1" latinLnBrk="0" hangingPunct="1">
        <a:spcBef>
          <a:spcPct val="0"/>
        </a:spcBef>
        <a:buNone/>
        <a:defRPr sz="4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8" indent="-316538" algn="l" defTabSz="844104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indent="-263782" algn="l" defTabSz="844104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29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82" indent="-211026" algn="l" defTabSz="844104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234" indent="-211026" algn="l" defTabSz="844104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85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89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441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2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4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5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8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59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63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5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er.justice.tas.gov.au/2009/image/299/index.ph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gr.bund.de/whymap/EN/Downloads/Continental_maps/gwrm_europe_pdf.pdf;jsessionid=424B785C962E875272877408C5F82251.2_cid321?__blob=publicationFile&amp;v=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r.bund.de/whymap/EN/Downloads/Continental_maps/gwrm_europe_pdf.pdf;jsessionid=424B785C962E875272877408C5F82251.2_cid321?__blob=publicationFile&amp;v=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r.bund.de/whymap/EN/Downloads/Continental_maps/gwrm_europe_pdf.pdf;jsessionid=424B785C962E875272877408C5F82251.2_cid321?__blob=publicationFile&amp;v=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6572" y="413266"/>
            <a:ext cx="3965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Nihat Zal</a:t>
            </a:r>
          </a:p>
          <a:p>
            <a:r>
              <a:rPr lang="tr-TR" sz="1600" dirty="0"/>
              <a:t>EIONET Freshwater Meeting</a:t>
            </a:r>
          </a:p>
          <a:p>
            <a:r>
              <a:rPr lang="tr-TR" sz="1600" i="1" dirty="0"/>
              <a:t>19-20 June 2017</a:t>
            </a:r>
          </a:p>
          <a:p>
            <a:r>
              <a:rPr lang="tr-TR" sz="1600" i="1" dirty="0"/>
              <a:t>Copenhagen</a:t>
            </a:r>
          </a:p>
          <a:p>
            <a:endParaRPr lang="en-GB" sz="1600" dirty="0"/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3209731" y="2106036"/>
            <a:ext cx="8864081" cy="14582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400" dirty="0"/>
              <a:t>Groundwater quantitative status</a:t>
            </a:r>
            <a:r>
              <a:rPr lang="en-GB" sz="3400" dirty="0"/>
              <a:t> – breakout presentation</a:t>
            </a:r>
          </a:p>
        </p:txBody>
      </p:sp>
    </p:spTree>
    <p:extLst>
      <p:ext uri="{BB962C8B-B14F-4D97-AF65-F5344CB8AC3E}">
        <p14:creationId xmlns:p14="http://schemas.microsoft.com/office/powerpoint/2010/main" val="52925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968D722-E294-4704-839E-E47332C5FA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635627"/>
              </p:ext>
            </p:extLst>
          </p:nvPr>
        </p:nvGraphicFramePr>
        <p:xfrm>
          <a:off x="424070" y="144379"/>
          <a:ext cx="4691270" cy="657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9CEEF983-5FD3-402B-96B2-C168F1A9B9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904346"/>
              </p:ext>
            </p:extLst>
          </p:nvPr>
        </p:nvGraphicFramePr>
        <p:xfrm>
          <a:off x="5450578" y="144379"/>
          <a:ext cx="4581318" cy="6577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C2AFF4-0A8A-43D8-AB51-194E455A4201}"/>
              </a:ext>
            </a:extLst>
          </p:cNvPr>
          <p:cNvSpPr txBox="1"/>
          <p:nvPr/>
        </p:nvSpPr>
        <p:spPr>
          <a:xfrm>
            <a:off x="9956317" y="1145714"/>
            <a:ext cx="2235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/>
              <a:t>Croatia</a:t>
            </a:r>
            <a:r>
              <a:rPr lang="tr-TR" sz="1600" dirty="0"/>
              <a:t>, </a:t>
            </a:r>
            <a:r>
              <a:rPr lang="tr-TR" sz="1600" dirty="0" err="1"/>
              <a:t>Estonia</a:t>
            </a:r>
            <a:r>
              <a:rPr lang="tr-TR" sz="1600" dirty="0"/>
              <a:t>, </a:t>
            </a:r>
            <a:r>
              <a:rPr lang="tr-TR" sz="1600" dirty="0" err="1"/>
              <a:t>Luxembourg</a:t>
            </a:r>
            <a:r>
              <a:rPr lang="tr-TR" sz="1600" dirty="0"/>
              <a:t>, </a:t>
            </a:r>
            <a:r>
              <a:rPr lang="tr-TR" sz="1600" dirty="0" err="1"/>
              <a:t>Latvia</a:t>
            </a:r>
            <a:r>
              <a:rPr lang="tr-TR" sz="1600" dirty="0"/>
              <a:t>, </a:t>
            </a:r>
            <a:r>
              <a:rPr lang="tr-TR" sz="1600" dirty="0" err="1"/>
              <a:t>Netherlands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Romania</a:t>
            </a:r>
            <a:r>
              <a:rPr lang="tr-TR" sz="1600" dirty="0"/>
              <a:t> </a:t>
            </a:r>
            <a:r>
              <a:rPr lang="tr-TR" sz="1600" dirty="0" err="1"/>
              <a:t>have</a:t>
            </a:r>
            <a:r>
              <a:rPr lang="tr-TR" sz="1600" dirty="0"/>
              <a:t> </a:t>
            </a:r>
            <a:r>
              <a:rPr lang="tr-TR" sz="1600" dirty="0" err="1"/>
              <a:t>reported</a:t>
            </a:r>
            <a:r>
              <a:rPr lang="tr-TR" sz="1600" dirty="0"/>
              <a:t> </a:t>
            </a:r>
            <a:r>
              <a:rPr lang="tr-TR" sz="1600" dirty="0" err="1"/>
              <a:t>all</a:t>
            </a:r>
            <a:r>
              <a:rPr lang="tr-TR" sz="1600" dirty="0"/>
              <a:t> </a:t>
            </a:r>
            <a:r>
              <a:rPr lang="tr-TR" sz="1600" dirty="0" err="1"/>
              <a:t>GWBs</a:t>
            </a:r>
            <a:r>
              <a:rPr lang="tr-TR" sz="1600" dirty="0"/>
              <a:t> in </a:t>
            </a:r>
            <a:r>
              <a:rPr lang="tr-TR" sz="1600" dirty="0" err="1"/>
              <a:t>good</a:t>
            </a:r>
            <a:r>
              <a:rPr lang="tr-TR" sz="1600" dirty="0"/>
              <a:t> </a:t>
            </a:r>
            <a:r>
              <a:rPr lang="tr-TR" sz="1600" dirty="0" err="1"/>
              <a:t>quantitative</a:t>
            </a:r>
            <a:r>
              <a:rPr lang="tr-TR" sz="1600" dirty="0"/>
              <a:t> </a:t>
            </a:r>
            <a:r>
              <a:rPr lang="tr-TR" sz="1600" dirty="0" err="1"/>
              <a:t>status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07832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69DDAFF8-3D45-41C5-B266-600CFAB4B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720440"/>
              </p:ext>
            </p:extLst>
          </p:nvPr>
        </p:nvGraphicFramePr>
        <p:xfrm>
          <a:off x="322607" y="0"/>
          <a:ext cx="4805984" cy="672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EFAA5158-9B2B-4BCD-ADF4-D4BDC249ED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030184"/>
              </p:ext>
            </p:extLst>
          </p:nvPr>
        </p:nvGraphicFramePr>
        <p:xfrm>
          <a:off x="5450577" y="0"/>
          <a:ext cx="4766849" cy="672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98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4E118C-CA6A-4182-8957-87C85031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2BE-5433-4A4E-841D-3CD238F48E0B}" type="slidenum">
              <a:rPr lang="en-GB" smtClean="0"/>
              <a:t>12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723B07-BBEA-499D-BDEC-0947D040ACEC}"/>
              </a:ext>
            </a:extLst>
          </p:cNvPr>
          <p:cNvSpPr txBox="1"/>
          <p:nvPr/>
        </p:nvSpPr>
        <p:spPr>
          <a:xfrm>
            <a:off x="6122504" y="1391479"/>
            <a:ext cx="371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All</a:t>
            </a:r>
            <a:r>
              <a:rPr lang="tr-TR" dirty="0"/>
              <a:t> MS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shown</a:t>
            </a:r>
            <a:r>
              <a:rPr lang="tr-TR" dirty="0"/>
              <a:t> </a:t>
            </a:r>
            <a:r>
              <a:rPr lang="tr-TR" dirty="0" err="1"/>
              <a:t>improvements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GW QS </a:t>
            </a:r>
            <a:r>
              <a:rPr lang="tr-TR" dirty="0" err="1"/>
              <a:t>except</a:t>
            </a:r>
            <a:r>
              <a:rPr lang="tr-TR" dirty="0"/>
              <a:t> </a:t>
            </a:r>
            <a:r>
              <a:rPr lang="tr-TR" dirty="0" err="1"/>
              <a:t>Hungary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Germany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tiny</a:t>
            </a:r>
            <a:r>
              <a:rPr lang="tr-TR" dirty="0"/>
              <a:t> </a:t>
            </a:r>
            <a:r>
              <a:rPr lang="tr-TR" dirty="0" err="1"/>
              <a:t>deterioriation</a:t>
            </a:r>
            <a:r>
              <a:rPr lang="tr-TR" dirty="0"/>
              <a:t>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10F1E1D-D63F-4285-AB6F-EE9148322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121948"/>
              </p:ext>
            </p:extLst>
          </p:nvPr>
        </p:nvGraphicFramePr>
        <p:xfrm>
          <a:off x="510207" y="395426"/>
          <a:ext cx="5453269" cy="63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14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B1E62A-FB4C-47A7-BD3C-454D29667666}"/>
              </a:ext>
            </a:extLst>
          </p:cNvPr>
          <p:cNvSpPr txBox="1"/>
          <p:nvPr/>
        </p:nvSpPr>
        <p:spPr>
          <a:xfrm>
            <a:off x="6047292" y="5833575"/>
            <a:ext cx="3858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Main pressures (</a:t>
            </a:r>
            <a:r>
              <a:rPr lang="tr-TR" sz="1400" dirty="0">
                <a:solidFill>
                  <a:srgbClr val="C00000"/>
                </a:solidFill>
              </a:rPr>
              <a:t>9</a:t>
            </a:r>
            <a:r>
              <a:rPr lang="en-US" sz="1400" dirty="0">
                <a:solidFill>
                  <a:srgbClr val="C00000"/>
                </a:solidFill>
              </a:rPr>
              <a:t>% of GWB area in poor </a:t>
            </a:r>
            <a:r>
              <a:rPr lang="tr-TR" sz="1400" dirty="0" err="1">
                <a:solidFill>
                  <a:srgbClr val="C00000"/>
                </a:solidFill>
              </a:rPr>
              <a:t>quantitative</a:t>
            </a:r>
            <a:r>
              <a:rPr lang="en-US" sz="1400" dirty="0">
                <a:solidFill>
                  <a:srgbClr val="C00000"/>
                </a:solidFill>
              </a:rPr>
              <a:t> status) causing failure of good </a:t>
            </a:r>
            <a:r>
              <a:rPr lang="tr-TR" sz="1400" dirty="0" err="1">
                <a:solidFill>
                  <a:srgbClr val="C00000"/>
                </a:solidFill>
              </a:rPr>
              <a:t>quantitative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tr-TR" sz="1400" dirty="0">
                <a:solidFill>
                  <a:srgbClr val="C00000"/>
                </a:solidFill>
              </a:rPr>
              <a:t>in 12 MS</a:t>
            </a:r>
            <a:endParaRPr lang="cs-CZ" sz="1400" dirty="0">
              <a:solidFill>
                <a:srgbClr val="C0000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3C448828-C9E4-46C4-B8B9-E4E372B62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411083"/>
              </p:ext>
            </p:extLst>
          </p:nvPr>
        </p:nvGraphicFramePr>
        <p:xfrm>
          <a:off x="298174" y="629483"/>
          <a:ext cx="5749118" cy="504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3E9E7F8A-BFE6-4255-A754-71B2A92C3B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694677"/>
              </p:ext>
            </p:extLst>
          </p:nvPr>
        </p:nvGraphicFramePr>
        <p:xfrm>
          <a:off x="6394173" y="629483"/>
          <a:ext cx="5267739" cy="504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344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2C43DEF6-F143-491C-91DB-B40B966B6DF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13547" y="507595"/>
          <a:ext cx="5403273" cy="532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B1E62A-FB4C-47A7-BD3C-454D29667666}"/>
              </a:ext>
            </a:extLst>
          </p:cNvPr>
          <p:cNvSpPr txBox="1"/>
          <p:nvPr/>
        </p:nvSpPr>
        <p:spPr>
          <a:xfrm>
            <a:off x="6047292" y="5833575"/>
            <a:ext cx="3858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Main pressures (</a:t>
            </a:r>
            <a:r>
              <a:rPr lang="tr-TR" sz="1400" dirty="0">
                <a:solidFill>
                  <a:srgbClr val="C00000"/>
                </a:solidFill>
              </a:rPr>
              <a:t>12</a:t>
            </a:r>
            <a:r>
              <a:rPr lang="en-US" sz="1400" dirty="0">
                <a:solidFill>
                  <a:srgbClr val="C00000"/>
                </a:solidFill>
              </a:rPr>
              <a:t>% of GWB area in poor </a:t>
            </a:r>
            <a:r>
              <a:rPr lang="tr-TR" sz="1400" dirty="0" err="1">
                <a:solidFill>
                  <a:srgbClr val="C00000"/>
                </a:solidFill>
              </a:rPr>
              <a:t>quantitative</a:t>
            </a:r>
            <a:r>
              <a:rPr lang="en-US" sz="1400" dirty="0">
                <a:solidFill>
                  <a:srgbClr val="C00000"/>
                </a:solidFill>
              </a:rPr>
              <a:t> status) causing failure of good </a:t>
            </a:r>
            <a:r>
              <a:rPr lang="tr-TR" sz="1400" dirty="0" err="1">
                <a:solidFill>
                  <a:srgbClr val="C00000"/>
                </a:solidFill>
              </a:rPr>
              <a:t>quantitative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tr-TR" sz="1400" dirty="0">
                <a:solidFill>
                  <a:srgbClr val="C00000"/>
                </a:solidFill>
              </a:rPr>
              <a:t>in 22 MS</a:t>
            </a:r>
            <a:endParaRPr lang="cs-CZ" sz="1400" dirty="0">
              <a:solidFill>
                <a:srgbClr val="C000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03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6634" y="507595"/>
          <a:ext cx="5776913" cy="520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792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031328"/>
              </p:ext>
            </p:extLst>
          </p:nvPr>
        </p:nvGraphicFramePr>
        <p:xfrm>
          <a:off x="176463" y="1156031"/>
          <a:ext cx="6368716" cy="514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49383"/>
              </p:ext>
            </p:extLst>
          </p:nvPr>
        </p:nvGraphicFramePr>
        <p:xfrm>
          <a:off x="6336632" y="1156031"/>
          <a:ext cx="5245767" cy="514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463" y="61128"/>
            <a:ext cx="88392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Quantifying the pressures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968" y="930442"/>
            <a:ext cx="478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Water abstraction by sources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29137" y="925198"/>
            <a:ext cx="478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Water abstraction by sectors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6652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00A575-7EFA-48C7-B408-65430899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2BE-5433-4A4E-841D-3CD238F48E0B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4CF0F02-18DD-47CF-846A-F9A2C7782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230241"/>
              </p:ext>
            </p:extLst>
          </p:nvPr>
        </p:nvGraphicFramePr>
        <p:xfrm>
          <a:off x="360218" y="360472"/>
          <a:ext cx="5638800" cy="296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8F83EC-944D-4558-9390-4B67DD476F60}"/>
              </a:ext>
            </a:extLst>
          </p:cNvPr>
          <p:cNvSpPr txBox="1"/>
          <p:nvPr/>
        </p:nvSpPr>
        <p:spPr>
          <a:xfrm>
            <a:off x="8077200" y="914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Agriculture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supply</a:t>
            </a:r>
            <a:r>
              <a:rPr lang="tr-TR" dirty="0"/>
              <a:t> </a:t>
            </a:r>
            <a:r>
              <a:rPr lang="tr-TR" dirty="0" err="1"/>
              <a:t>continue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main </a:t>
            </a:r>
            <a:r>
              <a:rPr lang="tr-TR" dirty="0" err="1"/>
              <a:t>significant</a:t>
            </a:r>
            <a:r>
              <a:rPr lang="tr-TR" dirty="0"/>
              <a:t> </a:t>
            </a:r>
            <a:r>
              <a:rPr lang="tr-TR" dirty="0" err="1"/>
              <a:t>pressures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GW </a:t>
            </a:r>
            <a:r>
              <a:rPr lang="tr-TR" dirty="0" err="1"/>
              <a:t>resources</a:t>
            </a:r>
            <a:endParaRPr lang="tr-TR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822ACE4C-E279-43B3-A271-1EAB5CE9A0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989313"/>
              </p:ext>
            </p:extLst>
          </p:nvPr>
        </p:nvGraphicFramePr>
        <p:xfrm>
          <a:off x="3470564" y="2962129"/>
          <a:ext cx="7135091" cy="328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CC93C8-2FF7-44A2-82F1-3A4B23A85247}"/>
              </a:ext>
            </a:extLst>
          </p:cNvPr>
          <p:cNvSpPr txBox="1"/>
          <p:nvPr/>
        </p:nvSpPr>
        <p:spPr>
          <a:xfrm>
            <a:off x="353291" y="4282098"/>
            <a:ext cx="28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abstraction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GWs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MS </a:t>
            </a:r>
            <a:r>
              <a:rPr lang="tr-TR" dirty="0" err="1"/>
              <a:t>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330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665944"/>
              </p:ext>
            </p:extLst>
          </p:nvPr>
        </p:nvGraphicFramePr>
        <p:xfrm>
          <a:off x="346364" y="581891"/>
          <a:ext cx="4572000" cy="454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1FAFB03-7201-426C-ACCE-5041D0042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266393"/>
              </p:ext>
            </p:extLst>
          </p:nvPr>
        </p:nvGraphicFramePr>
        <p:xfrm>
          <a:off x="4738687" y="355887"/>
          <a:ext cx="7314768" cy="608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6606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2BE-5433-4A4E-841D-3CD238F48E0B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189A4A0-70F3-4ADD-9142-1E650C6185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224690"/>
              </p:ext>
            </p:extLst>
          </p:nvPr>
        </p:nvGraphicFramePr>
        <p:xfrm>
          <a:off x="1326995" y="3247908"/>
          <a:ext cx="10255406" cy="212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23743E52-18DC-44A3-AF54-F210A59E7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738454"/>
              </p:ext>
            </p:extLst>
          </p:nvPr>
        </p:nvGraphicFramePr>
        <p:xfrm>
          <a:off x="245327" y="722157"/>
          <a:ext cx="11485755" cy="203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99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0957" y="494834"/>
            <a:ext cx="9914021" cy="612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messages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2016, 8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of the groundwater bodies in the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MS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in good quantitative status. This means a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increase in reaching the objectives 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total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20%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main pressures exerted on the quantitative status of groundwater bodies are water abstractions, artificial recharge, </a:t>
            </a:r>
            <a:r>
              <a:rPr lang="tr-T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antropogenic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pressures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well as physical and hydrological alterations.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is still the main pressure on renewable water resources. A positive development is that water abstraction decreased by around 7 % between 2002 and 2014.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exploitation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GW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caused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lowering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64 %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GWBs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Saline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intrusion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mainly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concerned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Bulgaria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United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Slovakia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dependent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terrestrial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ecosystems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affected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United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Hungary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2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" y="528349"/>
            <a:ext cx="7393033" cy="5722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399" y="5691674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soer.justice.tas.gov.au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9399" y="159017"/>
            <a:ext cx="637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Hydrological cycle and water balance in groundwater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195F21-8519-4546-B18D-44E5C2515B82}"/>
              </a:ext>
            </a:extLst>
          </p:cNvPr>
          <p:cNvSpPr txBox="1"/>
          <p:nvPr/>
        </p:nvSpPr>
        <p:spPr>
          <a:xfrm>
            <a:off x="6372943" y="5091509"/>
            <a:ext cx="5567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Hydrological</a:t>
            </a:r>
            <a:r>
              <a:rPr lang="tr-TR" dirty="0"/>
              <a:t> </a:t>
            </a:r>
            <a:r>
              <a:rPr lang="tr-TR" dirty="0" err="1"/>
              <a:t>cycle</a:t>
            </a:r>
            <a:r>
              <a:rPr lang="tr-TR" dirty="0"/>
              <a:t> is a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complex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effected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a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antropogenic</a:t>
            </a:r>
            <a:r>
              <a:rPr lang="tr-TR" dirty="0"/>
              <a:t> </a:t>
            </a:r>
            <a:r>
              <a:rPr lang="tr-TR" dirty="0" err="1"/>
              <a:t>interventions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can </a:t>
            </a:r>
            <a:r>
              <a:rPr lang="tr-TR" dirty="0" err="1"/>
              <a:t>only</a:t>
            </a:r>
            <a:r>
              <a:rPr lang="tr-TR" dirty="0"/>
              <a:t> be </a:t>
            </a:r>
            <a:r>
              <a:rPr lang="tr-TR" dirty="0" err="1"/>
              <a:t>measured</a:t>
            </a:r>
            <a:r>
              <a:rPr lang="tr-TR" dirty="0"/>
              <a:t> </a:t>
            </a:r>
            <a:r>
              <a:rPr lang="tr-TR" dirty="0" err="1"/>
              <a:t>once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impacts</a:t>
            </a:r>
            <a:r>
              <a:rPr lang="tr-TR" dirty="0"/>
              <a:t> </a:t>
            </a:r>
            <a:r>
              <a:rPr lang="tr-TR" dirty="0" err="1"/>
              <a:t>would</a:t>
            </a:r>
            <a:r>
              <a:rPr lang="tr-TR" dirty="0"/>
              <a:t> be </a:t>
            </a:r>
            <a:r>
              <a:rPr lang="tr-TR" dirty="0" err="1"/>
              <a:t>visible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496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4290115-A714-45B8-9D7E-AB56AF8F9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1" y="3683240"/>
            <a:ext cx="4505739" cy="2966115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1" y="43934"/>
            <a:ext cx="8382012" cy="6712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0951" y="6387598"/>
            <a:ext cx="244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www.bgr.bund.de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DD5540-6624-432C-8663-4D87AD47A46E}"/>
              </a:ext>
            </a:extLst>
          </p:cNvPr>
          <p:cNvSpPr txBox="1"/>
          <p:nvPr/>
        </p:nvSpPr>
        <p:spPr>
          <a:xfrm>
            <a:off x="8719930" y="530087"/>
            <a:ext cx="32467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Northern</a:t>
            </a:r>
            <a:r>
              <a:rPr lang="tr-TR" dirty="0"/>
              <a:t> Europe 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shallow</a:t>
            </a:r>
            <a:r>
              <a:rPr lang="tr-TR" dirty="0"/>
              <a:t> </a:t>
            </a:r>
            <a:r>
              <a:rPr lang="tr-TR" dirty="0" err="1"/>
              <a:t>aquifers</a:t>
            </a:r>
            <a:endParaRPr lang="tr-TR" dirty="0"/>
          </a:p>
          <a:p>
            <a:endParaRPr lang="tr-TR" dirty="0"/>
          </a:p>
          <a:p>
            <a:r>
              <a:rPr lang="tr-TR" dirty="0" err="1"/>
              <a:t>Southern</a:t>
            </a:r>
            <a:r>
              <a:rPr lang="tr-TR" dirty="0"/>
              <a:t> Europe </a:t>
            </a:r>
            <a:r>
              <a:rPr lang="tr-TR" dirty="0" err="1"/>
              <a:t>marked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complex</a:t>
            </a:r>
            <a:r>
              <a:rPr lang="tr-TR" dirty="0"/>
              <a:t> </a:t>
            </a:r>
            <a:r>
              <a:rPr lang="tr-TR" dirty="0" err="1"/>
              <a:t>tectonic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hydrological</a:t>
            </a:r>
            <a:r>
              <a:rPr lang="tr-TR" dirty="0"/>
              <a:t> </a:t>
            </a:r>
            <a:r>
              <a:rPr lang="tr-TR" dirty="0" err="1"/>
              <a:t>structures</a:t>
            </a:r>
            <a:endParaRPr lang="tr-TR" dirty="0"/>
          </a:p>
          <a:p>
            <a:endParaRPr lang="tr-TR" dirty="0"/>
          </a:p>
          <a:p>
            <a:r>
              <a:rPr lang="tr-TR" dirty="0"/>
              <a:t>Western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Eastern</a:t>
            </a:r>
            <a:r>
              <a:rPr lang="tr-TR" dirty="0"/>
              <a:t> Europe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groundwater</a:t>
            </a:r>
            <a:r>
              <a:rPr lang="tr-TR" dirty="0"/>
              <a:t> </a:t>
            </a:r>
            <a:r>
              <a:rPr lang="tr-TR" dirty="0" err="1"/>
              <a:t>basins</a:t>
            </a:r>
            <a:r>
              <a:rPr lang="tr-TR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1A8534-E8A1-4771-9D0D-6236D5F65506}"/>
              </a:ext>
            </a:extLst>
          </p:cNvPr>
          <p:cNvSpPr txBox="1"/>
          <p:nvPr/>
        </p:nvSpPr>
        <p:spPr>
          <a:xfrm>
            <a:off x="8971721" y="3252499"/>
            <a:ext cx="193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Data from22 MS – </a:t>
            </a:r>
            <a:r>
              <a:rPr lang="tr-TR" dirty="0" err="1"/>
              <a:t>June</a:t>
            </a:r>
            <a:r>
              <a:rPr lang="tr-TR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3176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1" y="43934"/>
            <a:ext cx="8382012" cy="6712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0951" y="6387598"/>
            <a:ext cx="244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www.bgr.bund.de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01971" y="4572000"/>
            <a:ext cx="688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This has to be reason for failure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543" y="1119002"/>
            <a:ext cx="3627608" cy="3452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B67485-61A9-46C2-9B5F-913FE7F1BA5D}"/>
              </a:ext>
            </a:extLst>
          </p:cNvPr>
          <p:cNvSpPr txBox="1"/>
          <p:nvPr/>
        </p:nvSpPr>
        <p:spPr>
          <a:xfrm>
            <a:off x="8666922" y="413266"/>
            <a:ext cx="314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Definition of </a:t>
            </a:r>
            <a:r>
              <a:rPr lang="tr-TR" dirty="0" err="1"/>
              <a:t>groundwater</a:t>
            </a:r>
            <a:r>
              <a:rPr lang="tr-TR" dirty="0"/>
              <a:t> </a:t>
            </a:r>
            <a:r>
              <a:rPr lang="tr-TR" dirty="0" err="1"/>
              <a:t>aquifers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661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1" y="43934"/>
            <a:ext cx="8382012" cy="6712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0951" y="6387598"/>
            <a:ext cx="244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www.bgr.bund.de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01971" y="4572000"/>
            <a:ext cx="688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This has to be reason for failure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543" y="545432"/>
            <a:ext cx="3627608" cy="3452998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7820526" y="3993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3075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2BE-5433-4A4E-841D-3CD238F48E0B}" type="slidenum">
              <a:rPr lang="en-GB" smtClean="0"/>
              <a:t>6</a:t>
            </a:fld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65" y="832415"/>
            <a:ext cx="5331080" cy="552393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14604" y="279918"/>
            <a:ext cx="373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Classification test for assessing GW quantitative status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752845" y="279918"/>
            <a:ext cx="6439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WFD Article 4 - P</a:t>
            </a:r>
            <a:r>
              <a:rPr lang="en-GB" dirty="0" err="1"/>
              <a:t>rotect</a:t>
            </a:r>
            <a:r>
              <a:rPr lang="en-GB" dirty="0"/>
              <a:t>, enhance and restore all bodies of</a:t>
            </a:r>
          </a:p>
          <a:p>
            <a:r>
              <a:rPr lang="en-GB" dirty="0"/>
              <a:t>groundwater, ensure a balance between abstraction and</a:t>
            </a:r>
          </a:p>
          <a:p>
            <a:r>
              <a:rPr lang="en-GB" dirty="0"/>
              <a:t>recharge of groundwater, with the aim of achieving good</a:t>
            </a:r>
          </a:p>
          <a:p>
            <a:r>
              <a:rPr lang="en-GB" dirty="0"/>
              <a:t>groundwater status</a:t>
            </a:r>
          </a:p>
        </p:txBody>
      </p:sp>
    </p:spTree>
    <p:extLst>
      <p:ext uri="{BB962C8B-B14F-4D97-AF65-F5344CB8AC3E}">
        <p14:creationId xmlns:p14="http://schemas.microsoft.com/office/powerpoint/2010/main" val="231740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604" y="279918"/>
            <a:ext cx="3732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Classification test for assessing GW quantitative status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2BE-5433-4A4E-841D-3CD238F48E0B}" type="slidenum">
              <a:rPr lang="en-GB" smtClean="0"/>
              <a:t>7</a:t>
            </a:fld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65" y="832415"/>
            <a:ext cx="5331080" cy="55239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6375352" cy="6858000"/>
            <a:chOff x="0" y="0"/>
            <a:chExt cx="6375352" cy="6858000"/>
          </a:xfrm>
          <a:solidFill>
            <a:schemeClr val="bg1">
              <a:alpha val="75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4652211" y="0"/>
              <a:ext cx="978568" cy="20373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0"/>
              <a:ext cx="465221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52210" y="5486400"/>
              <a:ext cx="834189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86400" y="5811888"/>
              <a:ext cx="888952" cy="10461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546550" y="186084"/>
            <a:ext cx="7645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WFD Assessment Framework for groundwater quantitative status</a:t>
            </a:r>
            <a:endParaRPr lang="tr-T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tr-T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Bariamis </a:t>
            </a:r>
            <a:r>
              <a:rPr lang="tr-TR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Baltas</a:t>
            </a:r>
            <a:r>
              <a:rPr lang="tr-TR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2016 -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NTUA</a:t>
            </a:r>
            <a:endParaRPr lang="en-GB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652211" y="946485"/>
            <a:ext cx="7539789" cy="4219074"/>
            <a:chOff x="4652211" y="946485"/>
            <a:chExt cx="7539789" cy="4219074"/>
          </a:xfrm>
        </p:grpSpPr>
        <p:pic>
          <p:nvPicPr>
            <p:cNvPr id="33" name="Picture 3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211" y="946485"/>
              <a:ext cx="7539789" cy="421907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sp>
          <p:nvSpPr>
            <p:cNvPr id="5" name="Rectangle 4"/>
            <p:cNvSpPr/>
            <p:nvPr/>
          </p:nvSpPr>
          <p:spPr>
            <a:xfrm>
              <a:off x="10392937" y="1940312"/>
              <a:ext cx="1070517" cy="50180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000" dirty="0"/>
                <a:t>Quantitative reason for failure</a:t>
              </a:r>
              <a:endParaRPr lang="en-GB" sz="1000" dirty="0"/>
            </a:p>
          </p:txBody>
        </p:sp>
        <p:cxnSp>
          <p:nvCxnSpPr>
            <p:cNvPr id="10" name="Straight Arrow Connector 9"/>
            <p:cNvCxnSpPr>
              <a:endCxn id="5" idx="1"/>
            </p:cNvCxnSpPr>
            <p:nvPr/>
          </p:nvCxnSpPr>
          <p:spPr>
            <a:xfrm flipV="1">
              <a:off x="9991493" y="2191215"/>
              <a:ext cx="401444" cy="12879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6174610" y="2609385"/>
            <a:ext cx="1240951" cy="78483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900" dirty="0">
                <a:solidFill>
                  <a:schemeClr val="bg1"/>
                </a:solidFill>
              </a:rPr>
              <a:t>At quantitative risk?</a:t>
            </a:r>
          </a:p>
          <a:p>
            <a:r>
              <a:rPr lang="tr-TR" sz="900" dirty="0">
                <a:solidFill>
                  <a:schemeClr val="bg1"/>
                </a:solidFill>
              </a:rPr>
              <a:t>Environmental objective risk?</a:t>
            </a:r>
          </a:p>
          <a:p>
            <a:r>
              <a:rPr lang="tr-TR" sz="900" dirty="0">
                <a:solidFill>
                  <a:schemeClr val="bg1"/>
                </a:solidFill>
              </a:rPr>
              <a:t>Reason for quantitative risk?</a:t>
            </a: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960006" y="2955073"/>
            <a:ext cx="214604" cy="0"/>
          </a:xfrm>
          <a:prstGeom prst="straightConnector1">
            <a:avLst/>
          </a:prstGeom>
          <a:ln w="254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9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98C8AB-0591-426A-ADC9-459B64604B55}"/>
              </a:ext>
            </a:extLst>
          </p:cNvPr>
          <p:cNvSpPr txBox="1"/>
          <p:nvPr/>
        </p:nvSpPr>
        <p:spPr>
          <a:xfrm>
            <a:off x="127287" y="995709"/>
            <a:ext cx="21454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 err="1"/>
              <a:t>Very</a:t>
            </a:r>
            <a:r>
              <a:rPr lang="tr-TR" dirty="0"/>
              <a:t>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achievement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GW QS </a:t>
            </a:r>
            <a:r>
              <a:rPr lang="tr-TR" dirty="0" err="1"/>
              <a:t>status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2010 </a:t>
            </a:r>
            <a:r>
              <a:rPr lang="tr-TR" dirty="0" err="1"/>
              <a:t>and</a:t>
            </a:r>
            <a:r>
              <a:rPr lang="tr-TR" dirty="0"/>
              <a:t> 2016.</a:t>
            </a:r>
          </a:p>
          <a:p>
            <a:r>
              <a:rPr lang="tr-TR" dirty="0" err="1"/>
              <a:t>Descreasing</a:t>
            </a:r>
            <a:r>
              <a:rPr lang="tr-TR" dirty="0"/>
              <a:t> </a:t>
            </a:r>
            <a:r>
              <a:rPr lang="tr-TR" dirty="0" err="1"/>
              <a:t>mainly</a:t>
            </a:r>
            <a:r>
              <a:rPr lang="tr-TR" dirty="0"/>
              <a:t> in </a:t>
            </a:r>
            <a:r>
              <a:rPr lang="tr-TR" dirty="0" err="1"/>
              <a:t>unknown</a:t>
            </a:r>
            <a:r>
              <a:rPr lang="tr-TR" dirty="0"/>
              <a:t> </a:t>
            </a:r>
            <a:r>
              <a:rPr lang="tr-TR" dirty="0" err="1"/>
              <a:t>status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Rate of </a:t>
            </a:r>
            <a:r>
              <a:rPr lang="tr-TR" dirty="0" err="1"/>
              <a:t>improvement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2010 </a:t>
            </a:r>
            <a:r>
              <a:rPr lang="tr-TR" dirty="0" err="1"/>
              <a:t>and</a:t>
            </a:r>
            <a:r>
              <a:rPr lang="tr-TR" dirty="0"/>
              <a:t> 2016 is </a:t>
            </a:r>
            <a:r>
              <a:rPr lang="tr-TR" dirty="0" err="1"/>
              <a:t>around</a:t>
            </a:r>
            <a:r>
              <a:rPr lang="tr-TR" dirty="0"/>
              <a:t> 20%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DF8098E6-23D2-439B-949C-C1D8D929C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578951"/>
              </p:ext>
            </p:extLst>
          </p:nvPr>
        </p:nvGraphicFramePr>
        <p:xfrm>
          <a:off x="519735" y="3175692"/>
          <a:ext cx="10532578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4F60839C-E1E3-4A41-AB28-A87FF2575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37374"/>
              </p:ext>
            </p:extLst>
          </p:nvPr>
        </p:nvGraphicFramePr>
        <p:xfrm>
          <a:off x="2643807" y="432492"/>
          <a:ext cx="863379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98C8AB-0591-426A-ADC9-459B64604B55}"/>
              </a:ext>
            </a:extLst>
          </p:cNvPr>
          <p:cNvSpPr txBox="1"/>
          <p:nvPr/>
        </p:nvSpPr>
        <p:spPr>
          <a:xfrm>
            <a:off x="0" y="2219315"/>
            <a:ext cx="214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Confidence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is </a:t>
            </a:r>
            <a:r>
              <a:rPr lang="tr-TR" dirty="0" err="1"/>
              <a:t>around</a:t>
            </a:r>
            <a:r>
              <a:rPr lang="tr-TR" dirty="0"/>
              <a:t> 64%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896257"/>
              </p:ext>
            </p:extLst>
          </p:nvPr>
        </p:nvGraphicFramePr>
        <p:xfrm>
          <a:off x="2597426" y="432492"/>
          <a:ext cx="842838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DD90185-4CA3-4A7B-BB80-D59B6251D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885991"/>
              </p:ext>
            </p:extLst>
          </p:nvPr>
        </p:nvGraphicFramePr>
        <p:xfrm>
          <a:off x="493231" y="3520248"/>
          <a:ext cx="10532578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984388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Personnalisée 1">
      <a:dk1>
        <a:srgbClr val="113A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68CCF21B-96FD-431F-ADED-E1B875AFF9E2}" vid="{5F75513B-2AA0-4378-BC21-D4B2CF81A788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694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Open Sans</vt:lpstr>
      <vt:lpstr>Open Sans Semibold</vt:lpstr>
      <vt:lpstr>Symbol</vt:lpstr>
      <vt:lpstr>Times New Roman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Environment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Nihat Zal</dc:creator>
  <cp:lastModifiedBy>Trine Christiansen</cp:lastModifiedBy>
  <cp:revision>83</cp:revision>
  <dcterms:created xsi:type="dcterms:W3CDTF">2017-06-16T06:26:45Z</dcterms:created>
  <dcterms:modified xsi:type="dcterms:W3CDTF">2017-06-19T06:51:56Z</dcterms:modified>
</cp:coreProperties>
</file>