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0" r:id="rId5"/>
    <p:sldId id="261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7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4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63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91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6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21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5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57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66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84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41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926B7-0E0F-4288-95CF-14D6DD2243DD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8F685-BBCF-499F-B595-B4B8D4B99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4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Chemical Status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Summary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1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532" y="-356091"/>
            <a:ext cx="10515600" cy="1325563"/>
          </a:xfrm>
        </p:spPr>
        <p:txBody>
          <a:bodyPr>
            <a:normAutofit/>
          </a:bodyPr>
          <a:lstStyle/>
          <a:p>
            <a:r>
              <a:rPr lang="da-DK" dirty="0" smtClean="0"/>
              <a:t>General points on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532" y="862885"/>
            <a:ext cx="10515600" cy="578261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Over all appreciation of the work was expressed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  <a:p>
            <a:r>
              <a:rPr lang="en-GB" dirty="0"/>
              <a:t>Context – how far we have already come; challenge </a:t>
            </a:r>
            <a:r>
              <a:rPr lang="en-GB" dirty="0" smtClean="0"/>
              <a:t>remains of </a:t>
            </a:r>
            <a:r>
              <a:rPr lang="en-GB" dirty="0"/>
              <a:t>meeting priority substances </a:t>
            </a:r>
            <a:r>
              <a:rPr lang="en-GB" dirty="0" smtClean="0"/>
              <a:t>EQS, avoiding deterioration;</a:t>
            </a:r>
            <a:endParaRPr lang="en-GB" dirty="0"/>
          </a:p>
          <a:p>
            <a:r>
              <a:rPr lang="en-GB" dirty="0" smtClean="0"/>
              <a:t>Present </a:t>
            </a:r>
            <a:r>
              <a:rPr lang="en-GB" dirty="0"/>
              <a:t>the positive messages: how much progress has been made, improved </a:t>
            </a:r>
            <a:r>
              <a:rPr lang="en-GB" dirty="0" smtClean="0"/>
              <a:t>confidence, comparison btw RBMP1 and 2; also communicate on where more work is needed</a:t>
            </a:r>
          </a:p>
          <a:p>
            <a:r>
              <a:rPr lang="en-GB" dirty="0" smtClean="0"/>
              <a:t>Focus </a:t>
            </a:r>
            <a:r>
              <a:rPr lang="en-GB" dirty="0"/>
              <a:t>on main EU level problems</a:t>
            </a:r>
          </a:p>
          <a:p>
            <a:r>
              <a:rPr lang="en-GB" dirty="0" smtClean="0"/>
              <a:t>Think </a:t>
            </a:r>
            <a:r>
              <a:rPr lang="en-GB" dirty="0"/>
              <a:t>about whether communication is suitable for broader public, not just expert </a:t>
            </a:r>
            <a:r>
              <a:rPr lang="en-GB" dirty="0" smtClean="0"/>
              <a:t>community, especially graphics; use </a:t>
            </a:r>
            <a:r>
              <a:rPr lang="en-GB" dirty="0"/>
              <a:t>absolute values where </a:t>
            </a:r>
            <a:r>
              <a:rPr lang="en-GB" dirty="0" smtClean="0"/>
              <a:t>meaningful.</a:t>
            </a:r>
            <a:endParaRPr lang="en-GB" dirty="0"/>
          </a:p>
          <a:p>
            <a:r>
              <a:rPr lang="en-GB" dirty="0" smtClean="0"/>
              <a:t>Unknowns </a:t>
            </a:r>
            <a:r>
              <a:rPr lang="en-GB" dirty="0"/>
              <a:t>are important, if not shown, it is difficult to understand differences</a:t>
            </a:r>
            <a:r>
              <a:rPr lang="en-GB" dirty="0" smtClean="0"/>
              <a:t>.</a:t>
            </a:r>
            <a:r>
              <a:rPr lang="en-GB" dirty="0"/>
              <a:t> </a:t>
            </a:r>
            <a:r>
              <a:rPr lang="en-GB" dirty="0" smtClean="0"/>
              <a:t>Use consistent graphics as uniform as possible.</a:t>
            </a:r>
          </a:p>
          <a:p>
            <a:r>
              <a:rPr lang="en-GB" dirty="0" smtClean="0"/>
              <a:t>Results </a:t>
            </a:r>
            <a:r>
              <a:rPr lang="en-GB" dirty="0"/>
              <a:t>biased towards large countries/countries with many </a:t>
            </a:r>
            <a:r>
              <a:rPr lang="en-GB" dirty="0" smtClean="0"/>
              <a:t>waterbodies</a:t>
            </a:r>
            <a:endParaRPr lang="en-GB" dirty="0"/>
          </a:p>
          <a:p>
            <a:r>
              <a:rPr lang="en-GB" dirty="0"/>
              <a:t>Written consultation will be important, this is also when countries will check whether story makes sense.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4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Chemical Status of surface waters – priorities, accuracy and alternatives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Chemical monitoring </a:t>
            </a:r>
            <a:r>
              <a:rPr lang="en-GB" dirty="0"/>
              <a:t>information on matrix – </a:t>
            </a:r>
            <a:r>
              <a:rPr lang="en-GB" dirty="0" err="1"/>
              <a:t>eg</a:t>
            </a:r>
            <a:r>
              <a:rPr lang="en-GB" dirty="0"/>
              <a:t> Hg in biota rather than </a:t>
            </a:r>
            <a:r>
              <a:rPr lang="en-GB" dirty="0" smtClean="0"/>
              <a:t>water; more clarity on approach used for extrapolation,</a:t>
            </a:r>
          </a:p>
          <a:p>
            <a:r>
              <a:rPr lang="en-GB" dirty="0" smtClean="0"/>
              <a:t>Mercury/ubiquitous substances needs specific attention. Differences between countries should be understood and explained. </a:t>
            </a:r>
          </a:p>
          <a:p>
            <a:r>
              <a:rPr lang="en-GB" dirty="0"/>
              <a:t>Use WISE-</a:t>
            </a:r>
            <a:r>
              <a:rPr lang="en-GB" dirty="0" err="1"/>
              <a:t>SoE</a:t>
            </a:r>
            <a:r>
              <a:rPr lang="en-GB" dirty="0"/>
              <a:t> data where possible </a:t>
            </a:r>
            <a:endParaRPr lang="en-GB" dirty="0" smtClean="0"/>
          </a:p>
          <a:p>
            <a:r>
              <a:rPr lang="en-GB" dirty="0" smtClean="0"/>
              <a:t>Use relevant case studies showing progress;</a:t>
            </a:r>
          </a:p>
          <a:p>
            <a:r>
              <a:rPr lang="en-GB" dirty="0" smtClean="0"/>
              <a:t>Numbers of </a:t>
            </a:r>
            <a:r>
              <a:rPr lang="en-GB" dirty="0"/>
              <a:t>substances used among countries not really </a:t>
            </a:r>
            <a:r>
              <a:rPr lang="en-GB" dirty="0" smtClean="0"/>
              <a:t>comparable - focus comparison on substances that are common among MS; </a:t>
            </a:r>
          </a:p>
          <a:p>
            <a:r>
              <a:rPr lang="en-GB" dirty="0" smtClean="0"/>
              <a:t>Written </a:t>
            </a:r>
            <a:r>
              <a:rPr lang="en-GB" dirty="0"/>
              <a:t>consultation will be important, this is also when countries will check whether story makes sense. </a:t>
            </a:r>
            <a:endParaRPr lang="en-GB" dirty="0" smtClean="0"/>
          </a:p>
          <a:p>
            <a:r>
              <a:rPr lang="en-GB" dirty="0" smtClean="0"/>
              <a:t>More information on methods</a:t>
            </a:r>
          </a:p>
          <a:p>
            <a:r>
              <a:rPr lang="en-GB" dirty="0"/>
              <a:t>Basis of percentages needs to be clear and preferably consistent</a:t>
            </a:r>
            <a:r>
              <a:rPr lang="en-GB" dirty="0" smtClean="0"/>
              <a:t>;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22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/>
          </a:bodyPr>
          <a:lstStyle/>
          <a:p>
            <a:r>
              <a:rPr lang="da-DK" sz="3200" dirty="0" smtClean="0"/>
              <a:t>Gaps and improvements to chemical status presentation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529321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Use absolute numbers to give context where appropriate (</a:t>
            </a:r>
            <a:r>
              <a:rPr lang="en-GB" dirty="0" err="1"/>
              <a:t>eg</a:t>
            </a:r>
            <a:r>
              <a:rPr lang="en-GB" dirty="0"/>
              <a:t> no. water bodies not meeting good chemical status)</a:t>
            </a:r>
          </a:p>
          <a:p>
            <a:r>
              <a:rPr lang="en-GB" dirty="0"/>
              <a:t>Consistency in terminology </a:t>
            </a:r>
            <a:r>
              <a:rPr lang="en-GB" dirty="0" err="1"/>
              <a:t>eg</a:t>
            </a:r>
            <a:r>
              <a:rPr lang="en-GB" dirty="0"/>
              <a:t> “failing”, “not achieving good status”, “less than good”</a:t>
            </a:r>
          </a:p>
          <a:p>
            <a:r>
              <a:rPr lang="en-GB" dirty="0"/>
              <a:t>Confidence information for </a:t>
            </a:r>
            <a:r>
              <a:rPr lang="en-GB" dirty="0" smtClean="0"/>
              <a:t>chemicals</a:t>
            </a:r>
          </a:p>
          <a:p>
            <a:r>
              <a:rPr lang="en-GB" dirty="0" smtClean="0"/>
              <a:t>More information on individual compounds</a:t>
            </a:r>
          </a:p>
          <a:p>
            <a:r>
              <a:rPr lang="en-GB" dirty="0" smtClean="0"/>
              <a:t>More information needed on non atmospheric pressures;</a:t>
            </a:r>
            <a:endParaRPr lang="en-GB" dirty="0"/>
          </a:p>
          <a:p>
            <a:r>
              <a:rPr lang="en-GB" dirty="0"/>
              <a:t>Non-EU countries – presentation of information / support to report</a:t>
            </a:r>
          </a:p>
          <a:p>
            <a:r>
              <a:rPr lang="en-GB" dirty="0" smtClean="0"/>
              <a:t>Positive messages </a:t>
            </a:r>
            <a:r>
              <a:rPr lang="en-GB" dirty="0"/>
              <a:t>for GW chemical status </a:t>
            </a:r>
          </a:p>
          <a:p>
            <a:r>
              <a:rPr lang="en-GB" dirty="0"/>
              <a:t>Need for more information on pesticides measured in GW (</a:t>
            </a:r>
            <a:r>
              <a:rPr lang="en-GB" dirty="0" err="1"/>
              <a:t>nb</a:t>
            </a:r>
            <a:r>
              <a:rPr lang="en-GB" dirty="0"/>
              <a:t> limitations in current directive)</a:t>
            </a:r>
          </a:p>
          <a:p>
            <a:r>
              <a:rPr lang="en-GB" dirty="0" err="1"/>
              <a:t>Intercomparability</a:t>
            </a:r>
            <a:r>
              <a:rPr lang="en-GB" dirty="0"/>
              <a:t> of RBSP and GW TVs and impact on </a:t>
            </a:r>
            <a:r>
              <a:rPr lang="en-GB" dirty="0" smtClean="0"/>
              <a:t>status</a:t>
            </a:r>
          </a:p>
          <a:p>
            <a:r>
              <a:rPr lang="en-GB" dirty="0"/>
              <a:t>D</a:t>
            </a:r>
            <a:r>
              <a:rPr lang="en-GB" dirty="0" smtClean="0"/>
              <a:t>ata lacking from </a:t>
            </a:r>
            <a:r>
              <a:rPr lang="en-GB" dirty="0"/>
              <a:t>Iceland nor from other non EU, but EEA member </a:t>
            </a:r>
            <a:r>
              <a:rPr lang="en-GB" dirty="0" smtClean="0"/>
              <a:t>countries</a:t>
            </a:r>
          </a:p>
          <a:p>
            <a:r>
              <a:rPr lang="en-GB" dirty="0" smtClean="0"/>
              <a:t>Comparability between RBMP 1 and 2 is questionable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56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G</a:t>
            </a:r>
            <a:r>
              <a:rPr lang="da-DK" dirty="0" smtClean="0"/>
              <a:t>roundwater chemical status – priorities, </a:t>
            </a:r>
            <a:r>
              <a:rPr lang="da-DK" dirty="0"/>
              <a:t>accuracy </a:t>
            </a:r>
            <a:r>
              <a:rPr lang="da-DK" dirty="0" smtClean="0"/>
              <a:t>and alternatives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should be clear how many countries have reported on trends; h</a:t>
            </a:r>
            <a:r>
              <a:rPr lang="en-GB" dirty="0" smtClean="0"/>
              <a:t>ow do trends in nitrates (WFD) match with </a:t>
            </a:r>
            <a:r>
              <a:rPr lang="en-GB" dirty="0" smtClean="0"/>
              <a:t> Nitrate Directive measures?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948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G</a:t>
            </a:r>
            <a:r>
              <a:rPr lang="da-DK" dirty="0" smtClean="0"/>
              <a:t>roundwater quantitative status – priorities, </a:t>
            </a:r>
            <a:r>
              <a:rPr lang="da-DK" dirty="0"/>
              <a:t>accuracy </a:t>
            </a:r>
            <a:r>
              <a:rPr lang="da-DK" dirty="0" smtClean="0"/>
              <a:t>and alternatives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Needs to be clea</a:t>
            </a:r>
            <a:r>
              <a:rPr lang="en-GB" dirty="0" smtClean="0"/>
              <a:t>r what is WFD and what is water accounts</a:t>
            </a:r>
          </a:p>
          <a:p>
            <a:r>
              <a:rPr lang="en-GB" dirty="0" smtClean="0"/>
              <a:t>Water table lowering: different causes – how to be sure lowering is caused by abstraction;</a:t>
            </a:r>
          </a:p>
          <a:p>
            <a:r>
              <a:rPr lang="en-GB" dirty="0" smtClean="0"/>
              <a:t>Impact of climate change on water table lowering;</a:t>
            </a:r>
            <a:endParaRPr lang="en-GB" dirty="0" smtClean="0"/>
          </a:p>
          <a:p>
            <a:r>
              <a:rPr lang="en-GB" dirty="0" smtClean="0"/>
              <a:t>Check whether saline intrusion occurs in Slovakia;</a:t>
            </a:r>
          </a:p>
          <a:p>
            <a:r>
              <a:rPr lang="en-GB" dirty="0" smtClean="0"/>
              <a:t>23, not 46 </a:t>
            </a:r>
            <a:r>
              <a:rPr lang="en-GB" dirty="0" err="1" smtClean="0"/>
              <a:t>gw</a:t>
            </a:r>
            <a:r>
              <a:rPr lang="en-GB" dirty="0" smtClean="0"/>
              <a:t> bodies in Netherlands;</a:t>
            </a:r>
          </a:p>
          <a:p>
            <a:r>
              <a:rPr lang="en-GB" dirty="0" smtClean="0"/>
              <a:t>Cyprus not 100% in good status, and missing from chemical status of groundwater;</a:t>
            </a:r>
          </a:p>
          <a:p>
            <a:r>
              <a:rPr lang="en-GB" dirty="0"/>
              <a:t>A</a:t>
            </a:r>
            <a:r>
              <a:rPr lang="en-GB" dirty="0" smtClean="0"/>
              <a:t>griculture not main problem for water exploitation in Belgium</a:t>
            </a:r>
          </a:p>
          <a:p>
            <a:r>
              <a:rPr lang="en-GB" dirty="0" smtClean="0"/>
              <a:t>Rhetorical question from DE: Is comparison of groundwater quantitative the most confident?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927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522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Chemical Status</vt:lpstr>
      <vt:lpstr>General points on communication</vt:lpstr>
      <vt:lpstr>Chemical Status of surface waters – priorities, accuracy and alternatives</vt:lpstr>
      <vt:lpstr>Gaps and improvements to chemical status presentation</vt:lpstr>
      <vt:lpstr>Groundwater chemical status – priorities, accuracy and alternatives</vt:lpstr>
      <vt:lpstr>Groundwater quantitative status – priorities, accuracy and alternatives</vt:lpstr>
    </vt:vector>
  </TitlesOfParts>
  <Company>European Environment Agency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Status</dc:title>
  <dc:creator>Trine Christiansen</dc:creator>
  <cp:lastModifiedBy>Trine Christiansen</cp:lastModifiedBy>
  <cp:revision>18</cp:revision>
  <dcterms:created xsi:type="dcterms:W3CDTF">2017-06-13T07:23:25Z</dcterms:created>
  <dcterms:modified xsi:type="dcterms:W3CDTF">2017-06-20T09:47:20Z</dcterms:modified>
</cp:coreProperties>
</file>