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6"/>
  </p:notesMasterIdLst>
  <p:handoutMasterIdLst>
    <p:handoutMasterId r:id="rId47"/>
  </p:handoutMasterIdLst>
  <p:sldIdLst>
    <p:sldId id="258" r:id="rId5"/>
    <p:sldId id="287" r:id="rId6"/>
    <p:sldId id="294" r:id="rId7"/>
    <p:sldId id="320" r:id="rId8"/>
    <p:sldId id="259" r:id="rId9"/>
    <p:sldId id="260" r:id="rId10"/>
    <p:sldId id="261" r:id="rId11"/>
    <p:sldId id="271" r:id="rId12"/>
    <p:sldId id="297" r:id="rId13"/>
    <p:sldId id="298" r:id="rId14"/>
    <p:sldId id="299" r:id="rId15"/>
    <p:sldId id="300" r:id="rId16"/>
    <p:sldId id="317" r:id="rId17"/>
    <p:sldId id="301" r:id="rId18"/>
    <p:sldId id="321" r:id="rId19"/>
    <p:sldId id="322" r:id="rId20"/>
    <p:sldId id="303" r:id="rId21"/>
    <p:sldId id="304" r:id="rId22"/>
    <p:sldId id="318" r:id="rId23"/>
    <p:sldId id="323" r:id="rId24"/>
    <p:sldId id="305" r:id="rId25"/>
    <p:sldId id="306" r:id="rId26"/>
    <p:sldId id="308" r:id="rId27"/>
    <p:sldId id="319" r:id="rId28"/>
    <p:sldId id="274" r:id="rId29"/>
    <p:sldId id="307" r:id="rId30"/>
    <p:sldId id="309" r:id="rId31"/>
    <p:sldId id="311" r:id="rId32"/>
    <p:sldId id="289" r:id="rId33"/>
    <p:sldId id="290" r:id="rId34"/>
    <p:sldId id="264" r:id="rId35"/>
    <p:sldId id="265" r:id="rId36"/>
    <p:sldId id="262" r:id="rId37"/>
    <p:sldId id="268" r:id="rId38"/>
    <p:sldId id="263" r:id="rId39"/>
    <p:sldId id="266" r:id="rId40"/>
    <p:sldId id="267" r:id="rId41"/>
    <p:sldId id="291" r:id="rId42"/>
    <p:sldId id="292" r:id="rId43"/>
    <p:sldId id="293" r:id="rId44"/>
    <p:sldId id="313" r:id="rId45"/>
  </p:sldIdLst>
  <p:sldSz cx="9144000" cy="6858000" type="screen4x3"/>
  <p:notesSz cx="6797675" cy="9926638"/>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BB59"/>
    <a:srgbClr val="0BBD5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620"/>
    <p:restoredTop sz="80114" autoAdjust="0"/>
  </p:normalViewPr>
  <p:slideViewPr>
    <p:cSldViewPr>
      <p:cViewPr>
        <p:scale>
          <a:sx n="50" d="100"/>
          <a:sy n="50" d="100"/>
        </p:scale>
        <p:origin x="-1482" y="-138"/>
      </p:cViewPr>
      <p:guideLst>
        <p:guide orient="horz" pos="2160"/>
        <p:guide pos="2880"/>
      </p:guideLst>
    </p:cSldViewPr>
  </p:slideViewPr>
  <p:notesTextViewPr>
    <p:cViewPr>
      <p:scale>
        <a:sx n="1" d="1"/>
        <a:sy n="1" d="1"/>
      </p:scale>
      <p:origin x="0" y="0"/>
    </p:cViewPr>
  </p:notesTextViewPr>
  <p:sorterViewPr>
    <p:cViewPr>
      <p:scale>
        <a:sx n="100" d="100"/>
        <a:sy n="100" d="100"/>
      </p:scale>
      <p:origin x="0" y="10614"/>
    </p:cViewPr>
  </p:sorterViewPr>
  <p:notesViewPr>
    <p:cSldViewPr>
      <p:cViewPr varScale="1">
        <p:scale>
          <a:sx n="80" d="100"/>
          <a:sy n="80" d="100"/>
        </p:scale>
        <p:origin x="-1974" y="-78"/>
      </p:cViewPr>
      <p:guideLst>
        <p:guide orient="horz" pos="3127"/>
        <p:guide pos="2141"/>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handoutMaster" Target="handoutMasters/handoutMaster1.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47CD9260-8EC8-4BC5-B78E-20CF40271608}" type="datetimeFigureOut">
              <a:rPr lang="en-GB" smtClean="0"/>
              <a:t>01/10/2013</a:t>
            </a:fld>
            <a:endParaRPr lang="en-GB"/>
          </a:p>
        </p:txBody>
      </p:sp>
      <p:sp>
        <p:nvSpPr>
          <p:cNvPr id="4" name="Footer Placeholder 3"/>
          <p:cNvSpPr>
            <a:spLocks noGrp="1"/>
          </p:cNvSpPr>
          <p:nvPr>
            <p:ph type="ftr" sz="quarter" idx="2"/>
          </p:nvPr>
        </p:nvSpPr>
        <p:spPr>
          <a:xfrm>
            <a:off x="0" y="9428584"/>
            <a:ext cx="2945659" cy="49633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8584"/>
            <a:ext cx="2945659" cy="496332"/>
          </a:xfrm>
          <a:prstGeom prst="rect">
            <a:avLst/>
          </a:prstGeom>
        </p:spPr>
        <p:txBody>
          <a:bodyPr vert="horz" lIns="91440" tIns="45720" rIns="91440" bIns="45720" rtlCol="0" anchor="b"/>
          <a:lstStyle>
            <a:lvl1pPr algn="r">
              <a:defRPr sz="1200"/>
            </a:lvl1pPr>
          </a:lstStyle>
          <a:p>
            <a:fld id="{52B50FCE-5E93-4114-9AD9-7D57A1AD732C}" type="slidenum">
              <a:rPr lang="en-GB" smtClean="0"/>
              <a:t>‹#›</a:t>
            </a:fld>
            <a:endParaRPr lang="en-GB"/>
          </a:p>
        </p:txBody>
      </p:sp>
    </p:spTree>
    <p:extLst>
      <p:ext uri="{BB962C8B-B14F-4D97-AF65-F5344CB8AC3E}">
        <p14:creationId xmlns:p14="http://schemas.microsoft.com/office/powerpoint/2010/main" val="3850934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F63D1F15-5A62-4150-888F-BF09B538DCF6}" type="datetimeFigureOut">
              <a:rPr lang="en-GB" smtClean="0"/>
              <a:t>01/10/2013</a:t>
            </a:fld>
            <a:endParaRPr lang="en-GB"/>
          </a:p>
        </p:txBody>
      </p:sp>
      <p:sp>
        <p:nvSpPr>
          <p:cNvPr id="4" name="Slide Image Placeholder 3"/>
          <p:cNvSpPr>
            <a:spLocks noGrp="1" noRot="1" noChangeAspect="1"/>
          </p:cNvSpPr>
          <p:nvPr>
            <p:ph type="sldImg" idx="2"/>
          </p:nvPr>
        </p:nvSpPr>
        <p:spPr>
          <a:xfrm>
            <a:off x="917575" y="744538"/>
            <a:ext cx="4962525" cy="3722687"/>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15154"/>
            <a:ext cx="5438140" cy="4466987"/>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9428584"/>
            <a:ext cx="2945659" cy="496332"/>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8584"/>
            <a:ext cx="2945659" cy="496332"/>
          </a:xfrm>
          <a:prstGeom prst="rect">
            <a:avLst/>
          </a:prstGeom>
        </p:spPr>
        <p:txBody>
          <a:bodyPr vert="horz" lIns="91440" tIns="45720" rIns="91440" bIns="45720" rtlCol="0" anchor="b"/>
          <a:lstStyle>
            <a:lvl1pPr algn="r">
              <a:defRPr sz="1200"/>
            </a:lvl1pPr>
          </a:lstStyle>
          <a:p>
            <a:fld id="{917505E3-1E86-4955-BD46-116CB3994FBE}" type="slidenum">
              <a:rPr lang="en-GB" smtClean="0"/>
              <a:t>‹#›</a:t>
            </a:fld>
            <a:endParaRPr lang="en-GB"/>
          </a:p>
        </p:txBody>
      </p:sp>
    </p:spTree>
    <p:extLst>
      <p:ext uri="{BB962C8B-B14F-4D97-AF65-F5344CB8AC3E}">
        <p14:creationId xmlns:p14="http://schemas.microsoft.com/office/powerpoint/2010/main" val="414616790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8A419057-37B2-424E-B0DD-ABA6F1EA7D0D}" type="slidenum">
              <a:rPr lang="en-GB" smtClean="0"/>
              <a:pPr>
                <a:defRPr/>
              </a:pPr>
              <a:t>1</a:t>
            </a:fld>
            <a:endParaRPr lang="en-GB"/>
          </a:p>
        </p:txBody>
      </p:sp>
    </p:spTree>
    <p:extLst>
      <p:ext uri="{BB962C8B-B14F-4D97-AF65-F5344CB8AC3E}">
        <p14:creationId xmlns:p14="http://schemas.microsoft.com/office/powerpoint/2010/main" val="21809413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603280"/>
            <a:ext cx="5438140" cy="4608512"/>
          </a:xfrm>
        </p:spPr>
        <p:txBody>
          <a:bodyPr/>
          <a:lstStyle/>
          <a:p>
            <a:r>
              <a:rPr lang="de-DE" sz="1200" b="1" kern="1200" dirty="0" smtClean="0">
                <a:solidFill>
                  <a:schemeClr val="tx1"/>
                </a:solidFill>
                <a:effectLst/>
                <a:latin typeface="+mn-lt"/>
                <a:ea typeface="+mn-ea"/>
                <a:cs typeface="+mn-cs"/>
              </a:rPr>
              <a:t>Areas of activities, strategic area 2</a:t>
            </a:r>
            <a:endParaRPr lang="en-GB" sz="1200" b="1" kern="1200" dirty="0" smtClean="0">
              <a:solidFill>
                <a:schemeClr val="tx1"/>
              </a:solidFill>
              <a:effectLst/>
              <a:latin typeface="+mn-lt"/>
              <a:ea typeface="+mn-ea"/>
              <a:cs typeface="+mn-cs"/>
            </a:endParaRPr>
          </a:p>
          <a:p>
            <a:endParaRPr lang="de-DE" dirty="0" smtClean="0"/>
          </a:p>
          <a:p>
            <a:pPr marL="171450" indent="-171450">
              <a:buFont typeface="Arial" panose="020B0604020202020204" pitchFamily="34" charset="0"/>
              <a:buChar char="•"/>
            </a:pPr>
            <a:r>
              <a:rPr lang="en-GB" dirty="0" smtClean="0"/>
              <a:t>Challenge to </a:t>
            </a:r>
            <a:r>
              <a:rPr lang="en-GB" b="1" dirty="0" smtClean="0"/>
              <a:t>respond to the unprecedented change</a:t>
            </a:r>
            <a:r>
              <a:rPr lang="en-GB" dirty="0" smtClean="0"/>
              <a:t>, </a:t>
            </a:r>
            <a:r>
              <a:rPr lang="en-GB" b="1" dirty="0" smtClean="0"/>
              <a:t>interconnected risks and increased vulnerabilities</a:t>
            </a:r>
            <a:r>
              <a:rPr lang="en-GB" dirty="0" smtClean="0"/>
              <a:t> the European environment faces (increasing complexity, and appreciation of the human-made systemic risks and vulnerabilities which threaten long-term ecosystem security.)  </a:t>
            </a:r>
            <a:endParaRPr lang="de-DE" dirty="0" smtClean="0"/>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GB" b="1" dirty="0" smtClean="0"/>
              <a:t>A fundamental transition to a green economy </a:t>
            </a:r>
            <a:r>
              <a:rPr lang="en-GB" dirty="0" smtClean="0"/>
              <a:t>– as called for, for example, in the Roadmap to a Resource-efficient Europe, the Low Carbon Economy Roadmap, the Energy Roadmap, the EU’s climate policies, and the 7</a:t>
            </a:r>
            <a:r>
              <a:rPr lang="en-GB" baseline="30000" dirty="0" smtClean="0"/>
              <a:t>th</a:t>
            </a:r>
            <a:r>
              <a:rPr lang="en-GB" dirty="0" smtClean="0"/>
              <a:t> EAP </a:t>
            </a:r>
            <a:r>
              <a:rPr lang="en-GB" b="1" dirty="0" smtClean="0"/>
              <a:t>requires proper consideration of the interplay between socio-economic and environmental factors, and an understanding of the linkages between environmental trends, emerging issues, associated uncertainties and the resulting systemic risks</a:t>
            </a:r>
            <a:r>
              <a:rPr lang="en-GB" dirty="0" smtClean="0"/>
              <a:t>. </a:t>
            </a:r>
            <a:endParaRPr lang="de-DE" dirty="0" smtClean="0"/>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GB" dirty="0" smtClean="0"/>
              <a:t>Assessing these systemic risks is the focus of SA2 area, with </a:t>
            </a:r>
            <a:r>
              <a:rPr lang="en-GB" b="1" dirty="0" smtClean="0"/>
              <a:t>the 5 year state of the environment reports (SOER) and annual indicator reports</a:t>
            </a:r>
            <a:r>
              <a:rPr lang="en-GB" dirty="0" smtClean="0"/>
              <a:t> being the vehicles for drawing together all the relevant threads of knowledge developed through the activities in SA1 and 2.  </a:t>
            </a:r>
            <a:endParaRPr lang="de-DE" dirty="0" smtClean="0"/>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GB" dirty="0" smtClean="0"/>
              <a:t>The need to provide a path to renewed economic growth and job creation in </a:t>
            </a:r>
            <a:r>
              <a:rPr lang="en-GB" b="1" dirty="0" smtClean="0"/>
              <a:t>response to the current severe economic crises facing Europe and longer term prospects is widely acknowledged</a:t>
            </a:r>
            <a:r>
              <a:rPr lang="en-GB" dirty="0" smtClean="0"/>
              <a:t>. In its simplest form, the overarching policy concept of a green economy recognises that ecosystems, the economy and human well-being, and the related types of capital they represent, are intrinsically linked. </a:t>
            </a:r>
            <a:endParaRPr lang="de-DE" dirty="0" smtClean="0"/>
          </a:p>
          <a:p>
            <a:endParaRPr lang="en-GB" dirty="0" smtClean="0"/>
          </a:p>
          <a:p>
            <a:endParaRPr lang="en-GB" dirty="0" smtClean="0"/>
          </a:p>
          <a:p>
            <a:endParaRPr lang="en-GB" dirty="0" smtClean="0"/>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A812F5-4E9D-4A9C-BED5-E1C681DB6CAF}" type="slidenum">
              <a:rPr lang="en-GB" smtClean="0"/>
              <a:pPr/>
              <a:t>17</a:t>
            </a:fld>
            <a:endParaRPr lang="en-GB"/>
          </a:p>
        </p:txBody>
      </p:sp>
    </p:spTree>
    <p:extLst>
      <p:ext uri="{BB962C8B-B14F-4D97-AF65-F5344CB8AC3E}">
        <p14:creationId xmlns:p14="http://schemas.microsoft.com/office/powerpoint/2010/main" val="25702214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675288"/>
            <a:ext cx="5438140" cy="4466987"/>
          </a:xfrm>
        </p:spPr>
        <p:txBody>
          <a:bodyPr/>
          <a:lstStyle/>
          <a:p>
            <a:r>
              <a:rPr lang="de-DE" b="1" dirty="0" smtClean="0"/>
              <a:t>Performance</a:t>
            </a:r>
            <a:r>
              <a:rPr lang="de-DE" b="1" baseline="0" dirty="0" smtClean="0"/>
              <a:t> indicators</a:t>
            </a:r>
            <a:endParaRPr lang="en-GB" b="1" dirty="0" smtClean="0"/>
          </a:p>
          <a:p>
            <a:endParaRPr lang="en-GB" dirty="0" smtClean="0"/>
          </a:p>
          <a:p>
            <a:pPr marL="171450" indent="-171450">
              <a:buFont typeface="Arial" panose="020B0604020202020204" pitchFamily="34" charset="0"/>
              <a:buChar char="•"/>
            </a:pPr>
            <a:r>
              <a:rPr lang="en-GB" dirty="0" smtClean="0"/>
              <a:t>For future policy target identification in a green economy setting it is appropriate to </a:t>
            </a:r>
            <a:r>
              <a:rPr lang="en-GB" b="1" dirty="0" smtClean="0"/>
              <a:t>consider more fundamentally the relationship between the three pillars of green economy</a:t>
            </a:r>
            <a:r>
              <a:rPr lang="en-GB" dirty="0" smtClean="0"/>
              <a:t> where both the economy and the society are constrained by environmental limits. </a:t>
            </a:r>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GB" b="1" dirty="0" smtClean="0"/>
              <a:t>In this model, the economy exists within society, and both the economy and society exist within the environment</a:t>
            </a:r>
            <a:r>
              <a:rPr lang="en-GB" dirty="0" smtClean="0"/>
              <a:t>. Targets can then be set and indicators established to measure the extent to which these boundaries are respected.</a:t>
            </a:r>
            <a:endParaRPr lang="de-DE" dirty="0" smtClean="0"/>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GB" dirty="0" smtClean="0"/>
              <a:t>Against this backdrop, </a:t>
            </a:r>
            <a:r>
              <a:rPr lang="en-GB" b="1" dirty="0" smtClean="0"/>
              <a:t>EEA, in partnership with others and with ETC support, will continue to ensure that the environmental dimension is properly addressed in the broad green economy (and green society) agenda</a:t>
            </a:r>
            <a:r>
              <a:rPr lang="en-GB" dirty="0" smtClean="0"/>
              <a:t>.  This includes reflections on emerging challenges and pathways to the future that can facilitate the inclusion of environmental considerations such as ecosystem resilience and discussions about societal transition and governance models. </a:t>
            </a:r>
            <a:endParaRPr lang="de-DE" dirty="0" smtClean="0"/>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GB" dirty="0" smtClean="0"/>
              <a:t>Assessing these interplays is the overarching focus of SA2 and as such aims to support especially priority objectives 1-3 and 5 of the 7</a:t>
            </a:r>
            <a:r>
              <a:rPr lang="en-GB" baseline="30000" dirty="0" smtClean="0"/>
              <a:t>th</a:t>
            </a:r>
            <a:r>
              <a:rPr lang="en-GB" dirty="0" smtClean="0"/>
              <a:t> EAP. Furthermore, work under SA2.4 supports the evaluation of the 7</a:t>
            </a:r>
            <a:r>
              <a:rPr lang="en-GB" baseline="30000" dirty="0" smtClean="0"/>
              <a:t>th</a:t>
            </a:r>
            <a:r>
              <a:rPr lang="en-GB" dirty="0" smtClean="0"/>
              <a:t> EAP, as stated in the 7</a:t>
            </a:r>
            <a:r>
              <a:rPr lang="en-GB" baseline="30000" dirty="0" smtClean="0"/>
              <a:t>th</a:t>
            </a:r>
            <a:r>
              <a:rPr lang="en-GB" dirty="0" smtClean="0"/>
              <a:t> EAP itself. </a:t>
            </a:r>
          </a:p>
          <a:p>
            <a:pPr marL="171450" indent="-171450">
              <a:buFont typeface="Arial" panose="020B0604020202020204" pitchFamily="34" charset="0"/>
              <a:buChar char="•"/>
            </a:pPr>
            <a:endParaRPr lang="en-GB" dirty="0" smtClean="0"/>
          </a:p>
          <a:p>
            <a:r>
              <a:rPr lang="en-GB" dirty="0" smtClean="0"/>
              <a:t>Pictures: 7</a:t>
            </a:r>
            <a:r>
              <a:rPr lang="en-GB" baseline="30000" dirty="0" smtClean="0"/>
              <a:t>th</a:t>
            </a:r>
            <a:r>
              <a:rPr lang="en-GB" dirty="0" smtClean="0"/>
              <a:t> EAP logo, DG ENV; EEA green economy definition</a:t>
            </a:r>
            <a:endParaRPr lang="de-DE" dirty="0" smtClean="0"/>
          </a:p>
          <a:p>
            <a:endParaRPr lang="en-GB" dirty="0" smtClean="0"/>
          </a:p>
          <a:p>
            <a:r>
              <a:rPr lang="en-GB" sz="1200" kern="1200" dirty="0" smtClean="0">
                <a:solidFill>
                  <a:schemeClr val="tx1"/>
                </a:solidFill>
                <a:effectLst/>
                <a:latin typeface="+mn-lt"/>
                <a:ea typeface="+mn-ea"/>
                <a:cs typeface="+mn-cs"/>
              </a:rPr>
              <a:t> </a:t>
            </a: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A812F5-4E9D-4A9C-BED5-E1C681DB6CAF}" type="slidenum">
              <a:rPr lang="en-GB" smtClean="0"/>
              <a:pPr/>
              <a:t>18</a:t>
            </a:fld>
            <a:endParaRPr lang="en-GB"/>
          </a:p>
        </p:txBody>
      </p:sp>
    </p:spTree>
    <p:extLst>
      <p:ext uri="{BB962C8B-B14F-4D97-AF65-F5344CB8AC3E}">
        <p14:creationId xmlns:p14="http://schemas.microsoft.com/office/powerpoint/2010/main" val="25702214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The circular economy is a generic term for an industrial economy that is, by design or intention, restorative and in which material flows are of two types, biological nutrients, designed to </a:t>
            </a:r>
            <a:r>
              <a:rPr lang="en-GB" dirty="0" err="1" smtClean="0"/>
              <a:t>reenter</a:t>
            </a:r>
            <a:r>
              <a:rPr lang="en-GB" dirty="0" smtClean="0"/>
              <a:t> the biosphere safely, and technical nutrients, which are designed to circulate at high quality without entering the biosphere.</a:t>
            </a:r>
            <a:endParaRPr lang="en-GB" dirty="0"/>
          </a:p>
        </p:txBody>
      </p:sp>
      <p:sp>
        <p:nvSpPr>
          <p:cNvPr id="4" name="Slide Number Placeholder 3"/>
          <p:cNvSpPr>
            <a:spLocks noGrp="1"/>
          </p:cNvSpPr>
          <p:nvPr>
            <p:ph type="sldNum" sz="quarter" idx="10"/>
          </p:nvPr>
        </p:nvSpPr>
        <p:spPr/>
        <p:txBody>
          <a:bodyPr/>
          <a:lstStyle/>
          <a:p>
            <a:fld id="{917505E3-1E86-4955-BD46-116CB3994FBE}" type="slidenum">
              <a:rPr lang="en-GB" smtClean="0"/>
              <a:t>19</a:t>
            </a:fld>
            <a:endParaRPr lang="en-GB"/>
          </a:p>
        </p:txBody>
      </p:sp>
    </p:spTree>
    <p:extLst>
      <p:ext uri="{BB962C8B-B14F-4D97-AF65-F5344CB8AC3E}">
        <p14:creationId xmlns:p14="http://schemas.microsoft.com/office/powerpoint/2010/main" val="28930830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153"/>
            <a:ext cx="5438140" cy="4856678"/>
          </a:xfrm>
        </p:spPr>
        <p:txBody>
          <a:bodyPr/>
          <a:lstStyle/>
          <a:p>
            <a:r>
              <a:rPr lang="en-GB" b="1" dirty="0" smtClean="0"/>
              <a:t>SA 3, SA 4</a:t>
            </a:r>
          </a:p>
          <a:p>
            <a:r>
              <a:rPr lang="en-GB" dirty="0"/>
              <a:t>This is not linear, </a:t>
            </a:r>
            <a:r>
              <a:rPr lang="en-GB" b="1" dirty="0"/>
              <a:t>dynamic interactions </a:t>
            </a:r>
            <a:r>
              <a:rPr lang="en-GB" dirty="0"/>
              <a:t>across the strategic areas will ensure that EEA meets expectations of its stakeholders of increased support to policy implementation will have to be met within a context of diminishing resources at national and EU level, which will require prioritisation, and an increased focus on stronger partnerships</a:t>
            </a:r>
            <a:endParaRPr lang="en-GB" b="1" dirty="0" smtClean="0"/>
          </a:p>
          <a:p>
            <a:endParaRPr lang="en-GB" b="1" dirty="0" smtClean="0"/>
          </a:p>
          <a:p>
            <a:r>
              <a:rPr lang="en-GB" b="1" dirty="0" smtClean="0"/>
              <a:t>Strategic area 3: Knowledge co-creation, sharing and use (SA3)</a:t>
            </a:r>
            <a:endParaRPr lang="de-DE" b="1" dirty="0" smtClean="0"/>
          </a:p>
          <a:p>
            <a:r>
              <a:rPr lang="en-GB" dirty="0" smtClean="0"/>
              <a:t>Providing support to the work in the strategic areas 1 and 2 by building and maintaining networks of people and information systems as the basis for sharing and co-creating content, be it data, indicators or assessments, with other actors at national, European and global levels. Communications, in the broadest sense of the word, will also play a major role in making sure that information targets and ensures a dialogue with stakeholders and the society at large. Targeted information, communication and participation remain important instruments to achieve significant and measurable improvement in Europe’s environment, responding to emerging challenges and societal developments. </a:t>
            </a:r>
            <a:endParaRPr lang="de-DE" dirty="0" smtClean="0"/>
          </a:p>
          <a:p>
            <a:endParaRPr lang="en-GB" b="1" dirty="0" smtClean="0"/>
          </a:p>
          <a:p>
            <a:r>
              <a:rPr lang="en-GB" b="1" dirty="0" smtClean="0"/>
              <a:t>Strategic area 4: EEA management (SA4)</a:t>
            </a:r>
            <a:endParaRPr lang="de-DE" b="1" dirty="0" smtClean="0"/>
          </a:p>
          <a:p>
            <a:r>
              <a:rPr lang="en-GB" dirty="0" smtClean="0"/>
              <a:t>EEA management, administration and operational services make up a fourth area of work. Strict adherence to all principles, rules and regulations that apply to the EEA, in combination with maximising efficiency and effectiveness of EEA management are the guiding principles. SA 4 will ensure the Agency’s response to the recommendations formulated in the evaluation. </a:t>
            </a:r>
            <a:endParaRPr lang="de-DE" dirty="0" smtClean="0"/>
          </a:p>
          <a:p>
            <a:pPr marL="171450" indent="-171450"/>
            <a:endParaRPr lang="en-GB" sz="1200" kern="1200" dirty="0" smtClean="0">
              <a:solidFill>
                <a:schemeClr val="tx1"/>
              </a:solidFill>
              <a:effectLst/>
              <a:latin typeface="+mn-lt"/>
              <a:ea typeface="+mn-ea"/>
              <a:cs typeface="+mn-cs"/>
            </a:endParaRPr>
          </a:p>
          <a:p>
            <a:pPr lvl="0"/>
            <a:r>
              <a:rPr lang="en-GB" dirty="0" smtClean="0"/>
              <a:t>.</a:t>
            </a:r>
            <a:endParaRPr lang="de-DE" dirty="0" smtClean="0"/>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A812F5-4E9D-4A9C-BED5-E1C681DB6CAF}" type="slidenum">
              <a:rPr lang="en-GB" smtClean="0"/>
              <a:pPr/>
              <a:t>20</a:t>
            </a:fld>
            <a:endParaRPr lang="en-GB"/>
          </a:p>
        </p:txBody>
      </p:sp>
    </p:spTree>
    <p:extLst>
      <p:ext uri="{BB962C8B-B14F-4D97-AF65-F5344CB8AC3E}">
        <p14:creationId xmlns:p14="http://schemas.microsoft.com/office/powerpoint/2010/main" val="25702214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675287"/>
            <a:ext cx="5438140" cy="5112568"/>
          </a:xfrm>
        </p:spPr>
        <p:txBody>
          <a:bodyPr/>
          <a:lstStyle/>
          <a:p>
            <a:r>
              <a:rPr lang="en-GB" b="1" dirty="0" smtClean="0"/>
              <a:t>Knowledge is increasingly co-created, shared and used in networks </a:t>
            </a:r>
            <a:r>
              <a:rPr lang="en-GB" dirty="0" smtClean="0"/>
              <a:t>(flexibility in terms of membership, roles assumed, goal orientation, type of knowledge created, shared or used, etc). A flexible and strategic vision on our role as initiator, node, hub or switch is important to continue playing our role in networks of knowledge co-creation, sharing and use.</a:t>
            </a:r>
          </a:p>
          <a:p>
            <a:pPr marL="171450" indent="-171450">
              <a:buFont typeface="Arial" panose="020B0604020202020204" pitchFamily="34" charset="0"/>
              <a:buChar char="•"/>
            </a:pPr>
            <a:r>
              <a:rPr lang="en-GB" dirty="0" smtClean="0"/>
              <a:t>Strengthening the integration of EEA and </a:t>
            </a:r>
            <a:r>
              <a:rPr lang="en-GB" dirty="0" err="1" smtClean="0"/>
              <a:t>Eionet</a:t>
            </a:r>
            <a:r>
              <a:rPr lang="en-GB" dirty="0" smtClean="0"/>
              <a:t> activities, including capacity building, remain central to the 2014-18 strategy. An integral part of this </a:t>
            </a:r>
            <a:r>
              <a:rPr lang="en-GB" b="1" dirty="0" smtClean="0"/>
              <a:t>is a deepening of </a:t>
            </a:r>
            <a:r>
              <a:rPr lang="en-GB" b="1" dirty="0" err="1" smtClean="0"/>
              <a:t>Eione</a:t>
            </a:r>
            <a:r>
              <a:rPr lang="en-GB" dirty="0" err="1" smtClean="0"/>
              <a:t>t</a:t>
            </a:r>
            <a:r>
              <a:rPr lang="en-GB" dirty="0" smtClean="0"/>
              <a:t> via an enhanced collaboration and integration between member country and EEA activities following the principles of SEIS.</a:t>
            </a:r>
          </a:p>
          <a:p>
            <a:endParaRPr lang="en-GB" dirty="0" smtClean="0"/>
          </a:p>
          <a:p>
            <a:r>
              <a:rPr lang="en-GB" b="1" dirty="0" smtClean="0"/>
              <a:t>Key objectives</a:t>
            </a:r>
          </a:p>
          <a:p>
            <a:pPr marL="171450" lvl="0" indent="-171450">
              <a:buFont typeface="Arial" panose="020B0604020202020204" pitchFamily="34" charset="0"/>
              <a:buChar char="•"/>
            </a:pPr>
            <a:r>
              <a:rPr lang="en-GB" dirty="0" smtClean="0"/>
              <a:t>Ensure the quality, availability and accessibility (based on SEIS principles) of data and information needed to support SA 1 and 2.</a:t>
            </a:r>
          </a:p>
          <a:p>
            <a:pPr marL="171450" lvl="0" indent="-171450">
              <a:buFont typeface="Arial" panose="020B0604020202020204" pitchFamily="34" charset="0"/>
              <a:buChar char="•"/>
            </a:pPr>
            <a:r>
              <a:rPr lang="en-GB" dirty="0" smtClean="0"/>
              <a:t>Communicate actively data, information and knowledge to policymakers, the public, the academic world, to regional and international processes including those of the UN and its specialised agencies.</a:t>
            </a:r>
          </a:p>
          <a:p>
            <a:pPr marL="171450" lvl="0" indent="-171450">
              <a:buFont typeface="Arial" panose="020B0604020202020204" pitchFamily="34" charset="0"/>
              <a:buChar char="•"/>
            </a:pPr>
            <a:r>
              <a:rPr lang="en-GB" dirty="0" smtClean="0"/>
              <a:t>Promote information governance as a driver of public empowerment and behavioural change. </a:t>
            </a:r>
          </a:p>
          <a:p>
            <a:pPr marL="171450" indent="-171450">
              <a:buFont typeface="Arial" panose="020B0604020202020204" pitchFamily="34" charset="0"/>
              <a:buChar char="•"/>
            </a:pPr>
            <a:r>
              <a:rPr lang="en-GB" dirty="0" smtClean="0"/>
              <a:t>Providing </a:t>
            </a:r>
            <a:r>
              <a:rPr lang="en-GB" dirty="0"/>
              <a:t>support to the work in the above areas by building and maintaining networks of people and information systems as the basis for sharing and co-creating content, </a:t>
            </a:r>
            <a:endParaRPr lang="en-GB" dirty="0" smtClean="0"/>
          </a:p>
          <a:p>
            <a:pPr marL="171450" indent="-171450">
              <a:buFont typeface="Arial" panose="020B0604020202020204" pitchFamily="34" charset="0"/>
              <a:buChar char="•"/>
            </a:pPr>
            <a:r>
              <a:rPr lang="en-GB" dirty="0" smtClean="0"/>
              <a:t>Communications will </a:t>
            </a:r>
            <a:r>
              <a:rPr lang="en-GB" dirty="0"/>
              <a:t>also play a major role in making sure that information targets and ensures a dialogue with stakeholders and the society at large. Targeted information, communication and participation remain important </a:t>
            </a:r>
            <a:r>
              <a:rPr lang="en-GB" dirty="0" smtClean="0"/>
              <a:t>instruments.</a:t>
            </a:r>
            <a:endParaRPr lang="en-GB" dirty="0"/>
          </a:p>
          <a:p>
            <a:r>
              <a:rPr lang="en-GB" sz="1200" kern="1200" dirty="0" smtClean="0">
                <a:solidFill>
                  <a:schemeClr val="tx1"/>
                </a:solidFill>
                <a:effectLst/>
                <a:latin typeface="+mn-lt"/>
                <a:ea typeface="+mn-ea"/>
                <a:cs typeface="+mn-cs"/>
              </a:rPr>
              <a:t> </a:t>
            </a:r>
          </a:p>
          <a:p>
            <a:r>
              <a:rPr lang="de-DE" sz="1200" kern="1200" dirty="0" smtClean="0">
                <a:solidFill>
                  <a:schemeClr val="tx1"/>
                </a:solidFill>
                <a:effectLst/>
                <a:latin typeface="+mn-lt"/>
                <a:ea typeface="+mn-ea"/>
                <a:cs typeface="+mn-cs"/>
              </a:rPr>
              <a:t>Pictures: NFP EIONET meeting, EEA building, quote from EEA learning day 2012</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A812F5-4E9D-4A9C-BED5-E1C681DB6CAF}" type="slidenum">
              <a:rPr lang="en-GB" smtClean="0"/>
              <a:pPr/>
              <a:t>21</a:t>
            </a:fld>
            <a:endParaRPr lang="en-GB"/>
          </a:p>
        </p:txBody>
      </p:sp>
    </p:spTree>
    <p:extLst>
      <p:ext uri="{BB962C8B-B14F-4D97-AF65-F5344CB8AC3E}">
        <p14:creationId xmlns:p14="http://schemas.microsoft.com/office/powerpoint/2010/main" val="257022141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de-DE" sz="1200" b="1" kern="1200" dirty="0" smtClean="0">
                <a:solidFill>
                  <a:schemeClr val="tx1"/>
                </a:solidFill>
                <a:effectLst/>
                <a:latin typeface="+mn-lt"/>
                <a:ea typeface="+mn-ea"/>
                <a:cs typeface="+mn-cs"/>
              </a:rPr>
              <a:t>Areas of activities, strategic area 3</a:t>
            </a:r>
          </a:p>
          <a:p>
            <a:endParaRPr lang="en-GB" sz="1200" b="1"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dirty="0" smtClean="0"/>
              <a:t>Work in SA3 is strongly linked to Priority objective 5 of the 7</a:t>
            </a:r>
            <a:r>
              <a:rPr lang="en-GB" baseline="30000" dirty="0" smtClean="0"/>
              <a:t>th</a:t>
            </a:r>
            <a:r>
              <a:rPr lang="en-GB" dirty="0" smtClean="0"/>
              <a:t> EAP: To improve the knowledge and evidence base for environment policy, and through that to all other priority areas. Priority objective 9: To increase the EU’s effectiveness in addressing regional and global environmental and climate challenges, is of special relevance to SA3, not least in the framework of UNEP assessments and the post Rio+20 process.</a:t>
            </a:r>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GB" dirty="0" smtClean="0"/>
              <a:t>Adoption </a:t>
            </a:r>
            <a:r>
              <a:rPr lang="en-GB" dirty="0"/>
              <a:t>of </a:t>
            </a:r>
            <a:r>
              <a:rPr lang="en-GB" b="1" dirty="0"/>
              <a:t>the EEA/</a:t>
            </a:r>
            <a:r>
              <a:rPr lang="en-GB" b="1" dirty="0" err="1"/>
              <a:t>Eionet</a:t>
            </a:r>
            <a:r>
              <a:rPr lang="en-GB" b="1" dirty="0"/>
              <a:t> model </a:t>
            </a:r>
            <a:r>
              <a:rPr lang="en-GB" dirty="0"/>
              <a:t>and SEIS principles at regional/pan-European and international/global level can ensure coherence at all levels and also help streamlining efforts at national level.</a:t>
            </a:r>
            <a:r>
              <a:rPr lang="en-GB" dirty="0" smtClean="0"/>
              <a:t> </a:t>
            </a:r>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GB" dirty="0" smtClean="0"/>
              <a:t>Consequently</a:t>
            </a:r>
            <a:r>
              <a:rPr lang="en-GB" dirty="0"/>
              <a:t>, and taking into account the fast developments </a:t>
            </a:r>
            <a:r>
              <a:rPr lang="en-GB" b="1" dirty="0"/>
              <a:t>in information systems </a:t>
            </a:r>
            <a:r>
              <a:rPr lang="en-GB" dirty="0"/>
              <a:t>and related technologies, links and synergies will need to be strengthened and further explored with initiatives such as the EU Digital Agenda, the European Earth Observation Programme (Copernicus), the Global Earth Observation System of Systems (GEO/GEOSS), UNEP live, the Eye on Earth network and other key initiatives related to data and information sharing.</a:t>
            </a:r>
            <a:endParaRPr lang="en-GB" dirty="0" smtClean="0"/>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GB" dirty="0" smtClean="0"/>
              <a:t>EEA </a:t>
            </a:r>
            <a:r>
              <a:rPr lang="en-GB" dirty="0"/>
              <a:t>will further enhance and focus its outreach capacities responding to emerging challenges and societal developments. </a:t>
            </a:r>
            <a:r>
              <a:rPr lang="en-GB" b="1" dirty="0"/>
              <a:t>Societal trends </a:t>
            </a:r>
            <a:r>
              <a:rPr lang="en-GB" dirty="0"/>
              <a:t>such as the ways to access information, networking, and co-creation of knowledge </a:t>
            </a:r>
            <a:r>
              <a:rPr lang="en-GB" b="1" dirty="0"/>
              <a:t>are influencing </a:t>
            </a:r>
            <a:r>
              <a:rPr lang="en-GB" dirty="0"/>
              <a:t>the way the </a:t>
            </a:r>
            <a:r>
              <a:rPr lang="en-GB" b="1" dirty="0"/>
              <a:t>EEA</a:t>
            </a:r>
            <a:r>
              <a:rPr lang="en-GB" dirty="0"/>
              <a:t> is asked to work and communicate.</a:t>
            </a:r>
            <a:endParaRPr lang="en-GB" dirty="0" smtClean="0"/>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A812F5-4E9D-4A9C-BED5-E1C681DB6CAF}" type="slidenum">
              <a:rPr lang="en-GB" smtClean="0"/>
              <a:pPr/>
              <a:t>22</a:t>
            </a:fld>
            <a:endParaRPr lang="en-GB"/>
          </a:p>
        </p:txBody>
      </p:sp>
    </p:spTree>
    <p:extLst>
      <p:ext uri="{BB962C8B-B14F-4D97-AF65-F5344CB8AC3E}">
        <p14:creationId xmlns:p14="http://schemas.microsoft.com/office/powerpoint/2010/main" val="257022141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AA812F5-4E9D-4A9C-BED5-E1C681DB6CAF}" type="slidenum">
              <a:rPr lang="en-GB" smtClean="0"/>
              <a:pPr/>
              <a:t>23</a:t>
            </a:fld>
            <a:endParaRPr lang="en-GB"/>
          </a:p>
        </p:txBody>
      </p:sp>
      <p:sp>
        <p:nvSpPr>
          <p:cNvPr id="5" name="Notes Placeholder 2"/>
          <p:cNvSpPr txBox="1">
            <a:spLocks/>
          </p:cNvSpPr>
          <p:nvPr/>
        </p:nvSpPr>
        <p:spPr>
          <a:xfrm>
            <a:off x="679768" y="4715154"/>
            <a:ext cx="5438140" cy="4466987"/>
          </a:xfrm>
          <a:prstGeom prst="rect">
            <a:avLst/>
          </a:prstGeom>
        </p:spPr>
        <p:txBody>
          <a:bodyPr vert="horz" lIns="91440" tIns="45720" rIns="91440" bIns="45720" rtlCol="0"/>
          <a:lstStyle/>
          <a:p>
            <a:pPr marL="0" marR="0" lvl="0" indent="0" algn="l" defTabSz="457200" rtl="0" eaLnBrk="1" fontAlgn="auto" latinLnBrk="0" hangingPunct="1">
              <a:lnSpc>
                <a:spcPct val="150000"/>
              </a:lnSpc>
              <a:spcBef>
                <a:spcPts val="0"/>
              </a:spcBef>
              <a:spcAft>
                <a:spcPts val="0"/>
              </a:spcAft>
              <a:buClrTx/>
              <a:buSzTx/>
              <a:buFontTx/>
              <a:buNone/>
              <a:tabLst/>
              <a:defRPr/>
            </a:pPr>
            <a:r>
              <a:rPr kumimoji="0" lang="de-DE" sz="1200" b="1" i="0" u="none" strike="noStrike" kern="1200" cap="none" spc="0" normalizeH="0" baseline="0" noProof="0" dirty="0" smtClean="0">
                <a:ln>
                  <a:noFill/>
                </a:ln>
                <a:solidFill>
                  <a:schemeClr val="tx1"/>
                </a:solidFill>
                <a:effectLst/>
                <a:uLnTx/>
                <a:uFillTx/>
                <a:latin typeface="+mn-lt"/>
                <a:ea typeface="+mn-ea"/>
                <a:cs typeface="Verdana"/>
              </a:rPr>
              <a:t>Performance</a:t>
            </a:r>
            <a:r>
              <a:rPr kumimoji="0" lang="de-DE" sz="1200" b="1" i="0" u="none" strike="noStrike" kern="1200" cap="none" spc="0" normalizeH="0" noProof="0" dirty="0" smtClean="0">
                <a:ln>
                  <a:noFill/>
                </a:ln>
                <a:solidFill>
                  <a:schemeClr val="tx1"/>
                </a:solidFill>
                <a:effectLst/>
                <a:uLnTx/>
                <a:uFillTx/>
                <a:latin typeface="+mn-lt"/>
                <a:ea typeface="+mn-ea"/>
                <a:cs typeface="Verdana"/>
              </a:rPr>
              <a:t> indicators</a:t>
            </a:r>
            <a:endParaRPr kumimoji="0" lang="en-GB" sz="1200" b="1" i="0" u="none" strike="noStrike" kern="1200" cap="none" spc="0" normalizeH="0" baseline="0" noProof="0" dirty="0" smtClean="0">
              <a:ln>
                <a:noFill/>
              </a:ln>
              <a:solidFill>
                <a:schemeClr val="tx1"/>
              </a:solidFill>
              <a:effectLst/>
              <a:uLnTx/>
              <a:uFillTx/>
              <a:latin typeface="+mn-lt"/>
              <a:ea typeface="+mn-ea"/>
              <a:cs typeface="Verdana"/>
            </a:endParaRPr>
          </a:p>
          <a:p>
            <a:pPr marL="0" marR="0" lvl="0" indent="0" algn="l" defTabSz="457200" rtl="0" eaLnBrk="1" fontAlgn="auto" latinLnBrk="0" hangingPunct="1">
              <a:lnSpc>
                <a:spcPct val="150000"/>
              </a:lnSpc>
              <a:spcBef>
                <a:spcPts val="0"/>
              </a:spcBef>
              <a:spcAft>
                <a:spcPts val="0"/>
              </a:spcAft>
              <a:buClrTx/>
              <a:buSzTx/>
              <a:buFontTx/>
              <a:buNone/>
              <a:tabLst/>
              <a:defRPr/>
            </a:pPr>
            <a:endParaRPr kumimoji="0" lang="en-GB" sz="1200" b="1" i="0" u="none" strike="noStrike" kern="1200" cap="none" spc="0" normalizeH="0" baseline="0" noProof="0" dirty="0" smtClean="0">
              <a:ln>
                <a:noFill/>
              </a:ln>
              <a:solidFill>
                <a:schemeClr val="tx1"/>
              </a:solidFill>
              <a:effectLst/>
              <a:uLnTx/>
              <a:uFillTx/>
              <a:latin typeface="+mn-lt"/>
              <a:ea typeface="+mn-ea"/>
              <a:cs typeface="Verdana"/>
            </a:endParaRPr>
          </a:p>
          <a:p>
            <a:pPr marL="0" marR="0" lvl="0" indent="0" algn="l" defTabSz="457200" rtl="0" eaLnBrk="1" fontAlgn="auto" latinLnBrk="0" hangingPunct="1">
              <a:lnSpc>
                <a:spcPct val="150000"/>
              </a:lnSpc>
              <a:spcBef>
                <a:spcPts val="0"/>
              </a:spcBef>
              <a:spcAft>
                <a:spcPts val="0"/>
              </a:spcAft>
              <a:buClrTx/>
              <a:buSzTx/>
              <a:buFontTx/>
              <a:buNone/>
              <a:tabLst/>
              <a:defRPr/>
            </a:pPr>
            <a:r>
              <a:rPr kumimoji="0" lang="en-GB" sz="1200" b="1" i="0" u="none" strike="noStrike" kern="1200" cap="none" spc="0" normalizeH="0" baseline="0" noProof="0" dirty="0" err="1" smtClean="0">
                <a:ln>
                  <a:noFill/>
                </a:ln>
                <a:solidFill>
                  <a:schemeClr val="tx1"/>
                </a:solidFill>
                <a:effectLst/>
                <a:uLnTx/>
                <a:uFillTx/>
                <a:latin typeface="+mn-lt"/>
                <a:ea typeface="+mn-ea"/>
                <a:cs typeface="Verdana"/>
              </a:rPr>
              <a:t>Eionet</a:t>
            </a:r>
            <a:r>
              <a:rPr kumimoji="0" lang="en-GB" sz="1200" b="1" i="0" u="none" strike="noStrike" kern="1200" cap="none" spc="0" normalizeH="0" baseline="0" noProof="0" dirty="0" smtClean="0">
                <a:ln>
                  <a:noFill/>
                </a:ln>
                <a:solidFill>
                  <a:schemeClr val="tx1"/>
                </a:solidFill>
                <a:effectLst/>
                <a:uLnTx/>
                <a:uFillTx/>
                <a:latin typeface="+mn-lt"/>
                <a:ea typeface="+mn-ea"/>
                <a:cs typeface="Verdana"/>
              </a:rPr>
              <a:t> </a:t>
            </a:r>
            <a:r>
              <a:rPr kumimoji="0" lang="en-GB" sz="1200" i="0" u="none" strike="noStrike" kern="1200" cap="none" spc="0" normalizeH="0" baseline="0" noProof="0" dirty="0" smtClean="0">
                <a:ln>
                  <a:noFill/>
                </a:ln>
                <a:solidFill>
                  <a:schemeClr val="tx1"/>
                </a:solidFill>
                <a:effectLst/>
                <a:uLnTx/>
                <a:uFillTx/>
                <a:latin typeface="+mn-lt"/>
                <a:ea typeface="+mn-ea"/>
                <a:cs typeface="Verdana"/>
              </a:rPr>
              <a:t>includes some 350 national institutions across EEA member and cooperating</a:t>
            </a:r>
            <a:r>
              <a:rPr lang="en-GB" sz="1200" dirty="0">
                <a:cs typeface="Verdana"/>
              </a:rPr>
              <a:t> </a:t>
            </a:r>
            <a:r>
              <a:rPr lang="en-GB" sz="1200" dirty="0" smtClean="0">
                <a:cs typeface="Verdana"/>
              </a:rPr>
              <a:t> </a:t>
            </a:r>
            <a:r>
              <a:rPr kumimoji="0" lang="en-GB" sz="1200" i="0" u="none" strike="noStrike" kern="1200" cap="none" spc="0" normalizeH="0" baseline="0" noProof="0" dirty="0" smtClean="0">
                <a:ln>
                  <a:noFill/>
                </a:ln>
                <a:solidFill>
                  <a:schemeClr val="tx1"/>
                </a:solidFill>
                <a:effectLst/>
                <a:uLnTx/>
                <a:uFillTx/>
                <a:latin typeface="+mn-lt"/>
                <a:ea typeface="+mn-ea"/>
                <a:cs typeface="Verdana"/>
              </a:rPr>
              <a:t>countries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1"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smtClean="0">
                <a:ln>
                  <a:noFill/>
                </a:ln>
                <a:solidFill>
                  <a:schemeClr val="tx1"/>
                </a:solidFill>
                <a:effectLst/>
                <a:uLnTx/>
                <a:uFillTx/>
                <a:latin typeface="+mn-lt"/>
                <a:ea typeface="+mn-ea"/>
                <a:cs typeface="+mn-cs"/>
              </a:rPr>
              <a:t>The </a:t>
            </a:r>
            <a:r>
              <a:rPr kumimoji="0" lang="en-GB" sz="1200" b="1" i="0" u="none" strike="noStrike" kern="1200" cap="none" spc="0" normalizeH="0" baseline="0" noProof="0" dirty="0" err="1" smtClean="0">
                <a:ln>
                  <a:noFill/>
                </a:ln>
                <a:solidFill>
                  <a:schemeClr val="tx1"/>
                </a:solidFill>
                <a:effectLst/>
                <a:uLnTx/>
                <a:uFillTx/>
                <a:latin typeface="+mn-lt"/>
                <a:ea typeface="+mn-ea"/>
                <a:cs typeface="+mn-cs"/>
              </a:rPr>
              <a:t>Eionet</a:t>
            </a:r>
            <a:endParaRPr kumimoji="0" lang="en-GB" sz="1200" b="1" i="0" u="none" strike="noStrike" kern="1200" cap="none" spc="0" normalizeH="0" baseline="0" noProof="0" dirty="0" smtClean="0">
              <a:ln>
                <a:noFill/>
              </a:ln>
              <a:solidFill>
                <a:schemeClr val="tx1"/>
              </a:solidFill>
              <a:effectLst/>
              <a:uLnTx/>
              <a:uFillTx/>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smtClean="0">
                <a:ln>
                  <a:noFill/>
                </a:ln>
                <a:solidFill>
                  <a:schemeClr val="tx1"/>
                </a:solidFill>
                <a:effectLst/>
                <a:uLnTx/>
                <a:uFillTx/>
                <a:latin typeface="+mn-lt"/>
                <a:ea typeface="+mn-ea"/>
                <a:cs typeface="+mn-cs"/>
              </a:rPr>
              <a:t>Enhanced involvement </a:t>
            </a:r>
            <a:r>
              <a:rPr kumimoji="0" lang="en-GB" sz="1200" b="0" i="0" u="none" strike="noStrike" kern="1200" cap="none" spc="0" normalizeH="0" baseline="0" noProof="0" dirty="0" smtClean="0">
                <a:ln>
                  <a:noFill/>
                </a:ln>
                <a:solidFill>
                  <a:schemeClr val="tx1"/>
                </a:solidFill>
                <a:effectLst/>
                <a:uLnTx/>
                <a:uFillTx/>
                <a:latin typeface="+mn-lt"/>
                <a:ea typeface="+mn-ea"/>
                <a:cs typeface="+mn-cs"/>
              </a:rPr>
              <a:t>of </a:t>
            </a:r>
            <a:r>
              <a:rPr kumimoji="0" lang="en-GB" sz="1200" b="0" i="0" u="none" strike="noStrike" kern="1200" cap="none" spc="0" normalizeH="0" baseline="0" noProof="0" dirty="0" err="1" smtClean="0">
                <a:ln>
                  <a:noFill/>
                </a:ln>
                <a:solidFill>
                  <a:schemeClr val="tx1"/>
                </a:solidFill>
                <a:effectLst/>
                <a:uLnTx/>
                <a:uFillTx/>
                <a:latin typeface="+mn-lt"/>
                <a:ea typeface="+mn-ea"/>
                <a:cs typeface="+mn-cs"/>
              </a:rPr>
              <a:t>Eionet</a:t>
            </a:r>
            <a:r>
              <a:rPr kumimoji="0" lang="en-GB" sz="1200" b="0" i="0" u="none" strike="noStrike" kern="1200" cap="none" spc="0" normalizeH="0" baseline="0" noProof="0" dirty="0" smtClean="0">
                <a:ln>
                  <a:noFill/>
                </a:ln>
                <a:solidFill>
                  <a:schemeClr val="tx1"/>
                </a:solidFill>
                <a:effectLst/>
                <a:uLnTx/>
                <a:uFillTx/>
                <a:latin typeface="+mn-lt"/>
                <a:ea typeface="+mn-ea"/>
                <a:cs typeface="+mn-cs"/>
              </a:rPr>
              <a:t> will be sought across the three strategic areas, in the areas of data flows, indicators, policy effectiveness analysis, integrated assessments, communications and the use of new analytical methods and technologies.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sz="1200" dirty="0" smtClean="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smtClean="0">
                <a:ln>
                  <a:noFill/>
                </a:ln>
                <a:solidFill>
                  <a:schemeClr val="tx1"/>
                </a:solidFill>
                <a:effectLst/>
                <a:uLnTx/>
                <a:uFillTx/>
                <a:latin typeface="+mn-lt"/>
                <a:ea typeface="+mn-ea"/>
                <a:cs typeface="+mn-cs"/>
              </a:rPr>
              <a:t>Increasing the value of the knowledge base for the member countries </a:t>
            </a:r>
            <a:r>
              <a:rPr kumimoji="0" lang="en-GB" sz="1200" b="0" i="0" u="none" strike="noStrike" kern="1200" cap="none" spc="0" normalizeH="0" baseline="0" noProof="0" dirty="0" smtClean="0">
                <a:ln>
                  <a:noFill/>
                </a:ln>
                <a:solidFill>
                  <a:schemeClr val="tx1"/>
                </a:solidFill>
                <a:effectLst/>
                <a:uLnTx/>
                <a:uFillTx/>
                <a:latin typeface="+mn-lt"/>
                <a:ea typeface="+mn-ea"/>
                <a:cs typeface="+mn-cs"/>
              </a:rPr>
              <a:t>will be a key element; building on better articulation of member countries needs in the Management Board and </a:t>
            </a:r>
            <a:r>
              <a:rPr kumimoji="0" lang="en-GB" sz="1200" b="0" i="0" u="none" strike="noStrike" kern="1200" cap="none" spc="0" normalizeH="0" baseline="0" noProof="0" dirty="0" err="1" smtClean="0">
                <a:ln>
                  <a:noFill/>
                </a:ln>
                <a:solidFill>
                  <a:schemeClr val="tx1"/>
                </a:solidFill>
                <a:effectLst/>
                <a:uLnTx/>
                <a:uFillTx/>
                <a:latin typeface="+mn-lt"/>
                <a:ea typeface="+mn-ea"/>
                <a:cs typeface="+mn-cs"/>
              </a:rPr>
              <a:t>Eionet</a:t>
            </a:r>
            <a:r>
              <a:rPr kumimoji="0" lang="en-GB" sz="1200" b="0" i="0" u="none" strike="noStrike" kern="1200" cap="none" spc="0" normalizeH="0" baseline="0" noProof="0" dirty="0" smtClean="0">
                <a:ln>
                  <a:noFill/>
                </a:ln>
                <a:solidFill>
                  <a:schemeClr val="tx1"/>
                </a:solidFill>
                <a:effectLst/>
                <a:uLnTx/>
                <a:uFillTx/>
                <a:latin typeface="+mn-lt"/>
                <a:ea typeface="+mn-ea"/>
                <a:cs typeface="+mn-cs"/>
              </a:rPr>
              <a:t> </a:t>
            </a:r>
            <a:r>
              <a:rPr kumimoji="0" lang="en-GB" sz="1200" b="0" i="0" u="none" strike="noStrike" kern="1200" cap="none" spc="0" normalizeH="0" baseline="0" noProof="0" dirty="0" err="1" smtClean="0">
                <a:ln>
                  <a:noFill/>
                </a:ln>
                <a:solidFill>
                  <a:schemeClr val="tx1"/>
                </a:solidFill>
                <a:effectLst/>
                <a:uLnTx/>
                <a:uFillTx/>
                <a:latin typeface="+mn-lt"/>
                <a:ea typeface="+mn-ea"/>
                <a:cs typeface="+mn-cs"/>
              </a:rPr>
              <a:t>fora</a:t>
            </a:r>
            <a:r>
              <a:rPr kumimoji="0" lang="en-GB" sz="1200" b="0" i="0" u="none" strike="noStrike" kern="1200" cap="none" spc="0" normalizeH="0" baseline="0" noProof="0" dirty="0" smtClean="0">
                <a:ln>
                  <a:noFill/>
                </a:ln>
                <a:solidFill>
                  <a:schemeClr val="tx1"/>
                </a:solidFill>
                <a:effectLst/>
                <a:uLnTx/>
                <a:uFillTx/>
                <a:latin typeface="+mn-lt"/>
                <a:ea typeface="+mn-ea"/>
                <a:cs typeface="+mn-cs"/>
              </a:rPr>
              <a:t>.</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200" b="0" i="0" u="none" strike="noStrike" kern="1200" cap="none" spc="0" normalizeH="0" baseline="0" noProof="0" dirty="0" smtClean="0">
              <a:ln>
                <a:noFill/>
              </a:ln>
              <a:solidFill>
                <a:schemeClr val="tx1"/>
              </a:solidFill>
              <a:effectLst/>
              <a:uLnTx/>
              <a:uFillTx/>
              <a:latin typeface="+mn-lt"/>
              <a:ea typeface="+mn-ea"/>
              <a:cs typeface="+mn-cs"/>
            </a:endParaRP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1" i="0" u="none" strike="noStrike" kern="1200" cap="none" spc="0" normalizeH="0" baseline="0" noProof="0" dirty="0" smtClean="0">
                <a:ln>
                  <a:noFill/>
                </a:ln>
                <a:solidFill>
                  <a:schemeClr val="tx1"/>
                </a:solidFill>
                <a:effectLst/>
                <a:uLnTx/>
                <a:uFillTx/>
                <a:latin typeface="+mn-lt"/>
                <a:ea typeface="+mn-ea"/>
                <a:cs typeface="+mn-cs"/>
              </a:rPr>
              <a:t>European Topic Centres (</a:t>
            </a:r>
            <a:r>
              <a:rPr kumimoji="0" lang="en-GB" sz="1200" b="1" i="0" u="none" strike="noStrike" kern="1200" cap="none" spc="0" normalizeH="0" baseline="0" noProof="0" dirty="0" err="1" smtClean="0">
                <a:ln>
                  <a:noFill/>
                </a:ln>
                <a:solidFill>
                  <a:schemeClr val="tx1"/>
                </a:solidFill>
                <a:effectLst/>
                <a:uLnTx/>
                <a:uFillTx/>
                <a:latin typeface="+mn-lt"/>
                <a:ea typeface="+mn-ea"/>
                <a:cs typeface="+mn-cs"/>
              </a:rPr>
              <a:t>ETCs</a:t>
            </a:r>
            <a:r>
              <a:rPr kumimoji="0" lang="en-GB" sz="1200" b="0" i="0" u="none" strike="noStrike" kern="1200" cap="none" spc="0" normalizeH="0" baseline="0" noProof="0" dirty="0" smtClean="0">
                <a:ln>
                  <a:noFill/>
                </a:ln>
                <a:solidFill>
                  <a:schemeClr val="tx1"/>
                </a:solidFill>
                <a:effectLst/>
                <a:uLnTx/>
                <a:uFillTx/>
                <a:latin typeface="+mn-lt"/>
                <a:ea typeface="+mn-ea"/>
                <a:cs typeface="+mn-cs"/>
              </a:rPr>
              <a:t>), key components of </a:t>
            </a:r>
            <a:r>
              <a:rPr kumimoji="0" lang="en-GB" sz="1200" b="0" i="0" u="none" strike="noStrike" kern="1200" cap="none" spc="0" normalizeH="0" baseline="0" noProof="0" dirty="0" err="1" smtClean="0">
                <a:ln>
                  <a:noFill/>
                </a:ln>
                <a:solidFill>
                  <a:schemeClr val="tx1"/>
                </a:solidFill>
                <a:effectLst/>
                <a:uLnTx/>
                <a:uFillTx/>
                <a:latin typeface="+mn-lt"/>
                <a:ea typeface="+mn-ea"/>
                <a:cs typeface="+mn-cs"/>
              </a:rPr>
              <a:t>Eionet</a:t>
            </a:r>
            <a:r>
              <a:rPr kumimoji="0" lang="en-GB" sz="1200" b="0" i="0" u="none" strike="noStrike" kern="1200" cap="none" spc="0" normalizeH="0" baseline="0" noProof="0" dirty="0" smtClean="0">
                <a:ln>
                  <a:noFill/>
                </a:ln>
                <a:solidFill>
                  <a:schemeClr val="tx1"/>
                </a:solidFill>
                <a:effectLst/>
                <a:uLnTx/>
                <a:uFillTx/>
                <a:latin typeface="+mn-lt"/>
                <a:ea typeface="+mn-ea"/>
                <a:cs typeface="+mn-cs"/>
              </a:rPr>
              <a:t>, will continue to play an </a:t>
            </a:r>
            <a:r>
              <a:rPr kumimoji="0" lang="en-GB" sz="1200" b="1" i="0" u="none" strike="noStrike" kern="1200" cap="none" spc="0" normalizeH="0" baseline="0" noProof="0" dirty="0" smtClean="0">
                <a:ln>
                  <a:noFill/>
                </a:ln>
                <a:solidFill>
                  <a:schemeClr val="tx1"/>
                </a:solidFill>
                <a:effectLst/>
                <a:uLnTx/>
                <a:uFillTx/>
                <a:latin typeface="+mn-lt"/>
                <a:ea typeface="+mn-ea"/>
                <a:cs typeface="+mn-cs"/>
              </a:rPr>
              <a:t>important role </a:t>
            </a:r>
            <a:r>
              <a:rPr kumimoji="0" lang="en-GB" sz="1200" b="0" i="0" u="none" strike="noStrike" kern="1200" cap="none" spc="0" normalizeH="0" baseline="0" noProof="0" dirty="0" smtClean="0">
                <a:ln>
                  <a:noFill/>
                </a:ln>
                <a:solidFill>
                  <a:schemeClr val="tx1"/>
                </a:solidFill>
                <a:effectLst/>
                <a:uLnTx/>
                <a:uFillTx/>
                <a:latin typeface="+mn-lt"/>
                <a:ea typeface="+mn-ea"/>
                <a:cs typeface="+mn-cs"/>
              </a:rPr>
              <a:t>in the chain from data to assessments, supporting the development and maintenance of the knowledge base in all areas of work under SA1, and also parts of SA2.  </a:t>
            </a:r>
            <a:endParaRPr kumimoji="0" lang="en-GB" sz="1400" b="0" i="0" u="none" strike="noStrike" kern="1200" cap="none" spc="0" normalizeH="0" baseline="0" noProof="0" dirty="0" smtClean="0">
              <a:ln>
                <a:noFill/>
              </a:ln>
              <a:solidFill>
                <a:schemeClr val="tx1"/>
              </a:solidFill>
              <a:effectLst/>
              <a:uLnTx/>
              <a:uFillTx/>
              <a:latin typeface="+mn-lt"/>
              <a:ea typeface="+mn-ea"/>
              <a:cs typeface="Verdana"/>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1" i="0" u="none" strike="noStrike" kern="1200" cap="all" spc="0" normalizeH="0" baseline="0" noProof="0" dirty="0" smtClean="0">
              <a:ln>
                <a:noFill/>
              </a:ln>
              <a:solidFill>
                <a:schemeClr val="tx1"/>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smtClean="0">
              <a:ln>
                <a:noFill/>
              </a:ln>
              <a:solidFill>
                <a:schemeClr val="tx1"/>
              </a:solidFill>
              <a:effectLst/>
              <a:uLnTx/>
              <a:uFillTx/>
              <a:latin typeface="+mn-lt"/>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57022141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EIONEt</a:t>
            </a:r>
            <a:r>
              <a:rPr lang="en-GB" dirty="0" smtClean="0"/>
              <a:t> network of around 1000 experts, from more than 350 national institutions and other bodies dealing with environmental information. These national institutions are anchored by National Focal Points (NFPs) and National Reference Centres (NRCs).</a:t>
            </a:r>
            <a:endParaRPr lang="en-GB" dirty="0"/>
          </a:p>
        </p:txBody>
      </p:sp>
      <p:sp>
        <p:nvSpPr>
          <p:cNvPr id="4" name="Slide Number Placeholder 3"/>
          <p:cNvSpPr>
            <a:spLocks noGrp="1"/>
          </p:cNvSpPr>
          <p:nvPr>
            <p:ph type="sldNum" sz="quarter" idx="10"/>
          </p:nvPr>
        </p:nvSpPr>
        <p:spPr/>
        <p:txBody>
          <a:bodyPr/>
          <a:lstStyle/>
          <a:p>
            <a:fld id="{917505E3-1E86-4955-BD46-116CB3994FBE}" type="slidenum">
              <a:rPr lang="en-GB" smtClean="0"/>
              <a:t>25</a:t>
            </a:fld>
            <a:endParaRPr lang="en-GB"/>
          </a:p>
        </p:txBody>
      </p:sp>
    </p:spTree>
    <p:extLst>
      <p:ext uri="{BB962C8B-B14F-4D97-AF65-F5344CB8AC3E}">
        <p14:creationId xmlns:p14="http://schemas.microsoft.com/office/powerpoint/2010/main" val="17695457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154"/>
            <a:ext cx="5438140" cy="4640654"/>
          </a:xfrm>
        </p:spPr>
        <p:txBody>
          <a:bodyPr/>
          <a:lstStyle/>
          <a:p>
            <a:r>
              <a:rPr lang="en-GB" sz="1200" b="1" kern="1200" dirty="0" smtClean="0">
                <a:solidFill>
                  <a:schemeClr val="tx1"/>
                </a:solidFill>
                <a:effectLst/>
                <a:latin typeface="+mn-lt"/>
                <a:ea typeface="+mn-ea"/>
                <a:cs typeface="+mn-cs"/>
              </a:rPr>
              <a:t>The strategic areas and EEA/</a:t>
            </a:r>
            <a:r>
              <a:rPr lang="en-GB" sz="1200" b="1" kern="1200" dirty="0" err="1" smtClean="0">
                <a:solidFill>
                  <a:schemeClr val="tx1"/>
                </a:solidFill>
                <a:effectLst/>
                <a:latin typeface="+mn-lt"/>
                <a:ea typeface="+mn-ea"/>
                <a:cs typeface="+mn-cs"/>
              </a:rPr>
              <a:t>Eionet</a:t>
            </a:r>
            <a:r>
              <a:rPr lang="en-GB" sz="1200" b="1" kern="1200" dirty="0" smtClean="0">
                <a:solidFill>
                  <a:schemeClr val="tx1"/>
                </a:solidFill>
                <a:effectLst/>
                <a:latin typeface="+mn-lt"/>
                <a:ea typeface="+mn-ea"/>
                <a:cs typeface="+mn-cs"/>
              </a:rPr>
              <a:t> core processes</a:t>
            </a:r>
          </a:p>
          <a:p>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The figure illustrates more explicitly how SA1-3 fit within the overall business model of the EEA/</a:t>
            </a:r>
            <a:r>
              <a:rPr lang="en-GB" sz="1200" kern="1200" dirty="0" err="1" smtClean="0">
                <a:solidFill>
                  <a:schemeClr val="tx1"/>
                </a:solidFill>
                <a:effectLst/>
                <a:latin typeface="+mn-lt"/>
                <a:ea typeface="+mn-ea"/>
                <a:cs typeface="+mn-cs"/>
              </a:rPr>
              <a:t>Eionet</a:t>
            </a:r>
            <a:r>
              <a:rPr lang="en-GB" sz="1200" kern="1200" dirty="0" smtClean="0">
                <a:solidFill>
                  <a:schemeClr val="tx1"/>
                </a:solidFill>
                <a:effectLst/>
                <a:latin typeface="+mn-lt"/>
                <a:ea typeface="+mn-ea"/>
                <a:cs typeface="+mn-cs"/>
              </a:rPr>
              <a:t>.</a:t>
            </a:r>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GB" dirty="0" smtClean="0"/>
              <a:t>Across </a:t>
            </a:r>
            <a:r>
              <a:rPr lang="en-GB" dirty="0"/>
              <a:t>the</a:t>
            </a:r>
            <a:r>
              <a:rPr lang="en-GB" dirty="0" smtClean="0"/>
              <a:t> top </a:t>
            </a:r>
            <a:r>
              <a:rPr lang="en-GB" dirty="0"/>
              <a:t>of the figure is the </a:t>
            </a:r>
            <a:r>
              <a:rPr lang="en-GB" b="1" dirty="0"/>
              <a:t>overall process </a:t>
            </a:r>
            <a:r>
              <a:rPr lang="en-GB" dirty="0"/>
              <a:t>from Monitoring (in the broadest sense) through Data, Indicators and Assessments to Knowledge. This value-adding chain is at the heart of the work of the EEA and </a:t>
            </a:r>
            <a:r>
              <a:rPr lang="en-GB" dirty="0" err="1"/>
              <a:t>Eionet</a:t>
            </a:r>
            <a:r>
              <a:rPr lang="en-GB" dirty="0"/>
              <a:t>.  </a:t>
            </a:r>
            <a:endParaRPr lang="en-GB" dirty="0" smtClean="0"/>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GB" dirty="0" smtClean="0"/>
              <a:t>As </a:t>
            </a:r>
            <a:r>
              <a:rPr lang="en-GB" dirty="0"/>
              <a:t>an enabler for the other two strategic areas, it is important to note that SA3’s support function stretches along the entirety of the MDIAK chain and across the whole policy cycle. The most obvious example of this is the </a:t>
            </a:r>
            <a:r>
              <a:rPr lang="en-GB" dirty="0" err="1"/>
              <a:t>Eionet</a:t>
            </a:r>
            <a:r>
              <a:rPr lang="en-GB" dirty="0"/>
              <a:t>, which shares the entire business model together with the EEA, but is also in essence based on networking, information systems, content-sharing and communications as these elements play a role in all links in the chain. </a:t>
            </a:r>
          </a:p>
        </p:txBody>
      </p:sp>
      <p:sp>
        <p:nvSpPr>
          <p:cNvPr id="4" name="Slide Number Placeholder 3"/>
          <p:cNvSpPr>
            <a:spLocks noGrp="1"/>
          </p:cNvSpPr>
          <p:nvPr>
            <p:ph type="sldNum" sz="quarter" idx="10"/>
          </p:nvPr>
        </p:nvSpPr>
        <p:spPr/>
        <p:txBody>
          <a:bodyPr/>
          <a:lstStyle/>
          <a:p>
            <a:fld id="{1AA812F5-4E9D-4A9C-BED5-E1C681DB6CAF}" type="slidenum">
              <a:rPr lang="en-GB" smtClean="0"/>
              <a:pPr/>
              <a:t>26</a:t>
            </a:fld>
            <a:endParaRPr lang="en-GB"/>
          </a:p>
        </p:txBody>
      </p:sp>
    </p:spTree>
    <p:extLst>
      <p:ext uri="{BB962C8B-B14F-4D97-AF65-F5344CB8AC3E}">
        <p14:creationId xmlns:p14="http://schemas.microsoft.com/office/powerpoint/2010/main" val="25702214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154"/>
            <a:ext cx="5438140" cy="4640654"/>
          </a:xfrm>
        </p:spPr>
        <p:txBody>
          <a:bodyPr/>
          <a:lstStyle/>
          <a:p>
            <a:r>
              <a:rPr lang="en-GB" b="1" dirty="0" smtClean="0"/>
              <a:t>Goal, key </a:t>
            </a:r>
            <a:r>
              <a:rPr lang="en-GB" b="1" dirty="0"/>
              <a:t>objectives </a:t>
            </a:r>
          </a:p>
          <a:p>
            <a:pPr marL="171450" indent="-171450">
              <a:buFont typeface="Arial" panose="020B0604020202020204" pitchFamily="34" charset="0"/>
              <a:buChar char="•"/>
            </a:pPr>
            <a:r>
              <a:rPr lang="en-GB" dirty="0"/>
              <a:t>Provide efficient and effective management and administration of the Agency’s work programme and resources (financial, human and infrastructures) through a total quality management approach to planning, execution, monitoring, control and reporting of activities.</a:t>
            </a:r>
          </a:p>
          <a:p>
            <a:endParaRPr lang="en-GB" sz="1200" b="1"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Meeting stakeholder expectations under diminishing resources</a:t>
            </a:r>
          </a:p>
          <a:p>
            <a:endParaRPr lang="en-GB" sz="1200" b="1"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The recent evaluation of the EEA did not identify a large scope or potential for efficiency gains; nonetheless, </a:t>
            </a:r>
            <a:r>
              <a:rPr lang="en-GB" sz="1200" b="1" kern="1200" dirty="0" smtClean="0">
                <a:solidFill>
                  <a:schemeClr val="tx1"/>
                </a:solidFill>
                <a:effectLst/>
                <a:latin typeface="+mn-lt"/>
                <a:ea typeface="+mn-ea"/>
                <a:cs typeface="+mn-cs"/>
              </a:rPr>
              <a:t>meeting the challenges </a:t>
            </a:r>
            <a:r>
              <a:rPr lang="en-GB" sz="1200" kern="1200" dirty="0" smtClean="0">
                <a:solidFill>
                  <a:schemeClr val="tx1"/>
                </a:solidFill>
                <a:effectLst/>
                <a:latin typeface="+mn-lt"/>
                <a:ea typeface="+mn-ea"/>
                <a:cs typeface="+mn-cs"/>
              </a:rPr>
              <a:t>is expected to require a combination of:</a:t>
            </a:r>
          </a:p>
          <a:p>
            <a:pPr marL="628650" lvl="1" indent="-171450">
              <a:buFont typeface="Arial" panose="020B0604020202020204" pitchFamily="34" charset="0"/>
              <a:buChar char="•"/>
            </a:pPr>
            <a:r>
              <a:rPr lang="en-GB" b="1" kern="1200" dirty="0" smtClean="0">
                <a:solidFill>
                  <a:schemeClr val="tx1"/>
                </a:solidFill>
                <a:effectLst/>
                <a:latin typeface="+mn-lt"/>
                <a:ea typeface="+mn-ea"/>
                <a:cs typeface="+mn-cs"/>
              </a:rPr>
              <a:t>Streamlining</a:t>
            </a:r>
            <a:r>
              <a:rPr lang="en-GB" kern="1200" dirty="0" smtClean="0">
                <a:solidFill>
                  <a:schemeClr val="tx1"/>
                </a:solidFill>
                <a:effectLst/>
                <a:latin typeface="+mn-lt"/>
                <a:ea typeface="+mn-ea"/>
                <a:cs typeface="+mn-cs"/>
              </a:rPr>
              <a:t> – finding ways of carrying out the same activities with fewer resources;</a:t>
            </a:r>
          </a:p>
          <a:p>
            <a:pPr marL="628650" lvl="1" indent="-171450">
              <a:buFont typeface="Arial" panose="020B0604020202020204" pitchFamily="34" charset="0"/>
              <a:buChar char="•"/>
            </a:pPr>
            <a:r>
              <a:rPr lang="en-GB" b="1" kern="1200" dirty="0" smtClean="0">
                <a:solidFill>
                  <a:schemeClr val="tx1"/>
                </a:solidFill>
                <a:effectLst/>
                <a:latin typeface="+mn-lt"/>
                <a:ea typeface="+mn-ea"/>
                <a:cs typeface="+mn-cs"/>
              </a:rPr>
              <a:t>Innovation</a:t>
            </a:r>
            <a:r>
              <a:rPr lang="en-GB" kern="1200" dirty="0" smtClean="0">
                <a:solidFill>
                  <a:schemeClr val="tx1"/>
                </a:solidFill>
                <a:effectLst/>
                <a:latin typeface="+mn-lt"/>
                <a:ea typeface="+mn-ea"/>
                <a:cs typeface="+mn-cs"/>
              </a:rPr>
              <a:t> – finding new approaches to meeting existing and new challenges with fewer resources.</a:t>
            </a:r>
          </a:p>
          <a:p>
            <a:pPr marL="628650" lvl="1" indent="-171450">
              <a:buFont typeface="Arial" panose="020B0604020202020204" pitchFamily="34" charset="0"/>
              <a:buChar char="•"/>
            </a:pPr>
            <a:r>
              <a:rPr lang="en-GB" b="1" kern="1200" dirty="0" smtClean="0">
                <a:solidFill>
                  <a:schemeClr val="tx1"/>
                </a:solidFill>
                <a:effectLst/>
                <a:latin typeface="+mn-lt"/>
                <a:ea typeface="+mn-ea"/>
                <a:cs typeface="+mn-cs"/>
              </a:rPr>
              <a:t>Rationalisation </a:t>
            </a:r>
            <a:r>
              <a:rPr lang="en-GB" kern="1200" dirty="0" smtClean="0">
                <a:solidFill>
                  <a:schemeClr val="tx1"/>
                </a:solidFill>
                <a:effectLst/>
                <a:latin typeface="+mn-lt"/>
                <a:ea typeface="+mn-ea"/>
                <a:cs typeface="+mn-cs"/>
              </a:rPr>
              <a:t>– discontinuing certain activities and focusing others down;</a:t>
            </a:r>
          </a:p>
          <a:p>
            <a:pPr marL="171450" indent="-171450">
              <a:buFont typeface="Arial" panose="020B0604020202020204" pitchFamily="34" charset="0"/>
              <a:buChar char="•"/>
            </a:pP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EEA’s </a:t>
            </a:r>
            <a:r>
              <a:rPr lang="en-GB" sz="1200" b="1" kern="1200" dirty="0" smtClean="0">
                <a:solidFill>
                  <a:schemeClr val="tx1"/>
                </a:solidFill>
                <a:effectLst/>
                <a:latin typeface="+mn-lt"/>
                <a:ea typeface="+mn-ea"/>
                <a:cs typeface="+mn-cs"/>
              </a:rPr>
              <a:t>management activities and horizontal administrative and operational services </a:t>
            </a:r>
            <a:r>
              <a:rPr lang="en-GB" sz="1200" kern="1200" dirty="0" smtClean="0">
                <a:solidFill>
                  <a:schemeClr val="tx1"/>
                </a:solidFill>
                <a:effectLst/>
                <a:latin typeface="+mn-lt"/>
                <a:ea typeface="+mn-ea"/>
                <a:cs typeface="+mn-cs"/>
              </a:rPr>
              <a:t>are brought together under SA4 to ensure that the core horizontal activities are planned, implemented, monitored and reported in a coherent and consistent way to facilitate efficient and effective delivery of the EEA work programme and sound financial management.</a:t>
            </a:r>
          </a:p>
          <a:p>
            <a:endParaRPr lang="de-DE" sz="1200" kern="1200" dirty="0" smtClean="0">
              <a:solidFill>
                <a:schemeClr val="tx1"/>
              </a:solidFill>
              <a:effectLst/>
              <a:latin typeface="+mn-lt"/>
              <a:ea typeface="+mn-ea"/>
              <a:cs typeface="+mn-cs"/>
            </a:endParaRPr>
          </a:p>
          <a:p>
            <a:endParaRPr lang="de-DE" dirty="0"/>
          </a:p>
          <a:p>
            <a:r>
              <a:rPr lang="de-DE" sz="1200" kern="1200" dirty="0" smtClean="0">
                <a:solidFill>
                  <a:schemeClr val="tx1"/>
                </a:solidFill>
                <a:effectLst/>
                <a:latin typeface="+mn-lt"/>
                <a:ea typeface="+mn-ea"/>
                <a:cs typeface="+mn-cs"/>
              </a:rPr>
              <a:t>Picture: EEA staff, 2013</a:t>
            </a:r>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A812F5-4E9D-4A9C-BED5-E1C681DB6CAF}" type="slidenum">
              <a:rPr lang="en-GB" smtClean="0"/>
              <a:pPr/>
              <a:t>27</a:t>
            </a:fld>
            <a:endParaRPr lang="en-GB"/>
          </a:p>
        </p:txBody>
      </p:sp>
    </p:spTree>
    <p:extLst>
      <p:ext uri="{BB962C8B-B14F-4D97-AF65-F5344CB8AC3E}">
        <p14:creationId xmlns:p14="http://schemas.microsoft.com/office/powerpoint/2010/main" val="257022141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17505E3-1E86-4955-BD46-116CB3994FBE}" type="slidenum">
              <a:rPr lang="en-GB" smtClean="0"/>
              <a:t>8</a:t>
            </a:fld>
            <a:endParaRPr lang="en-GB"/>
          </a:p>
        </p:txBody>
      </p:sp>
    </p:spTree>
    <p:extLst>
      <p:ext uri="{BB962C8B-B14F-4D97-AF65-F5344CB8AC3E}">
        <p14:creationId xmlns:p14="http://schemas.microsoft.com/office/powerpoint/2010/main" val="20111285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154"/>
            <a:ext cx="5438140" cy="4640654"/>
          </a:xfrm>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b="1" dirty="0" smtClean="0"/>
              <a:t>Performance</a:t>
            </a:r>
            <a:r>
              <a:rPr lang="de-DE" b="1" baseline="0" dirty="0" smtClean="0"/>
              <a:t> indicators</a:t>
            </a:r>
          </a:p>
          <a:p>
            <a:pPr marL="0" marR="0" indent="0" algn="l" defTabSz="914400" rtl="0" eaLnBrk="1" fontAlgn="auto" latinLnBrk="0" hangingPunct="1">
              <a:lnSpc>
                <a:spcPct val="100000"/>
              </a:lnSpc>
              <a:spcBef>
                <a:spcPts val="0"/>
              </a:spcBef>
              <a:spcAft>
                <a:spcPts val="0"/>
              </a:spcAft>
              <a:buClrTx/>
              <a:buSzTx/>
              <a:buFontTx/>
              <a:buNone/>
              <a:tabLst/>
              <a:defRPr/>
            </a:pPr>
            <a:endParaRPr lang="de-DE" b="1" dirty="0"/>
          </a:p>
          <a:p>
            <a:r>
              <a:rPr lang="de-DE" dirty="0" smtClean="0"/>
              <a:t>EEA Management Board, in </a:t>
            </a:r>
            <a:r>
              <a:rPr lang="en-GB" dirty="0" smtClean="0"/>
              <a:t>its </a:t>
            </a:r>
            <a:r>
              <a:rPr lang="en-GB" b="1" dirty="0" smtClean="0"/>
              <a:t>recommendations </a:t>
            </a:r>
            <a:r>
              <a:rPr lang="en-GB" b="1" dirty="0"/>
              <a:t>regarding the COWI report </a:t>
            </a:r>
            <a:r>
              <a:rPr lang="en-GB" dirty="0"/>
              <a:t>on the </a:t>
            </a:r>
            <a:r>
              <a:rPr lang="en-GB" b="1" dirty="0"/>
              <a:t>evaluation of the </a:t>
            </a:r>
            <a:r>
              <a:rPr lang="en-GB" b="1" dirty="0" smtClean="0"/>
              <a:t>EEA</a:t>
            </a:r>
            <a:r>
              <a:rPr lang="en-GB" dirty="0" smtClean="0"/>
              <a:t>, March 2013, agreed, together with EEA management (e.g.) to</a:t>
            </a:r>
            <a:endParaRPr lang="en-GB" dirty="0"/>
          </a:p>
          <a:p>
            <a:endParaRPr lang="en-GB" dirty="0" smtClean="0"/>
          </a:p>
          <a:p>
            <a:r>
              <a:rPr lang="en-GB" dirty="0" smtClean="0"/>
              <a:t>regarding </a:t>
            </a:r>
            <a:r>
              <a:rPr lang="en-GB" b="1" dirty="0"/>
              <a:t>effectiveness</a:t>
            </a:r>
            <a:r>
              <a:rPr lang="en-GB" dirty="0"/>
              <a:t>: </a:t>
            </a:r>
          </a:p>
          <a:p>
            <a:pPr marL="171450" indent="-171450">
              <a:buFont typeface="Arial" panose="020B0604020202020204" pitchFamily="34" charset="0"/>
              <a:buChar char="•"/>
            </a:pPr>
            <a:r>
              <a:rPr lang="en-GB" dirty="0" smtClean="0"/>
              <a:t>improve </a:t>
            </a:r>
            <a:r>
              <a:rPr lang="en-GB" dirty="0"/>
              <a:t>the already well-functioning </a:t>
            </a:r>
            <a:r>
              <a:rPr lang="en-GB" b="1" dirty="0"/>
              <a:t>dialogue with key </a:t>
            </a:r>
            <a:r>
              <a:rPr lang="en-GB" b="1" dirty="0" smtClean="0"/>
              <a:t>stakeholders</a:t>
            </a:r>
            <a:r>
              <a:rPr lang="en-GB" dirty="0" smtClean="0"/>
              <a:t>; further </a:t>
            </a:r>
            <a:r>
              <a:rPr lang="en-GB" dirty="0"/>
              <a:t>strengthening the </a:t>
            </a:r>
            <a:r>
              <a:rPr lang="en-GB" b="1" dirty="0"/>
              <a:t>relationship with </a:t>
            </a:r>
            <a:r>
              <a:rPr lang="en-GB" b="1" dirty="0" err="1"/>
              <a:t>Eionet</a:t>
            </a:r>
            <a:r>
              <a:rPr lang="en-GB" dirty="0"/>
              <a:t>. </a:t>
            </a:r>
          </a:p>
          <a:p>
            <a:pPr marL="171450" indent="-171450">
              <a:buFont typeface="Arial" panose="020B0604020202020204" pitchFamily="34" charset="0"/>
              <a:buChar char="•"/>
            </a:pPr>
            <a:r>
              <a:rPr lang="en-GB" dirty="0" smtClean="0"/>
              <a:t>to </a:t>
            </a:r>
            <a:r>
              <a:rPr lang="en-GB" dirty="0"/>
              <a:t>maintain the necessary </a:t>
            </a:r>
            <a:r>
              <a:rPr lang="en-GB" b="1" dirty="0"/>
              <a:t>high quality of its outputs</a:t>
            </a:r>
            <a:r>
              <a:rPr lang="en-GB" dirty="0"/>
              <a:t>; </a:t>
            </a:r>
            <a:endParaRPr lang="en-GB" dirty="0" smtClean="0"/>
          </a:p>
          <a:p>
            <a:endParaRPr lang="en-GB" dirty="0"/>
          </a:p>
          <a:p>
            <a:r>
              <a:rPr lang="en-GB" dirty="0" smtClean="0"/>
              <a:t>regarding </a:t>
            </a:r>
            <a:r>
              <a:rPr lang="en-GB" b="1" dirty="0"/>
              <a:t>efficiency</a:t>
            </a:r>
            <a:r>
              <a:rPr lang="en-GB" dirty="0"/>
              <a:t>: </a:t>
            </a:r>
          </a:p>
          <a:p>
            <a:pPr marL="171450" indent="-171450">
              <a:buFont typeface="Arial" panose="020B0604020202020204" pitchFamily="34" charset="0"/>
              <a:buChar char="•"/>
            </a:pPr>
            <a:r>
              <a:rPr lang="en-GB" dirty="0" smtClean="0"/>
              <a:t>to </a:t>
            </a:r>
            <a:r>
              <a:rPr lang="en-GB" dirty="0"/>
              <a:t>further </a:t>
            </a:r>
            <a:r>
              <a:rPr lang="en-GB" b="1" dirty="0"/>
              <a:t>improve the current procedures </a:t>
            </a:r>
            <a:r>
              <a:rPr lang="en-GB" dirty="0"/>
              <a:t>in order to strengthen the strategic governance functions of the Management Board and its Bureau; </a:t>
            </a:r>
          </a:p>
          <a:p>
            <a:pPr marL="171450" indent="-171450">
              <a:buFont typeface="Arial" panose="020B0604020202020204" pitchFamily="34" charset="0"/>
              <a:buChar char="•"/>
            </a:pPr>
            <a:r>
              <a:rPr lang="en-GB" dirty="0" smtClean="0"/>
              <a:t>to </a:t>
            </a:r>
            <a:r>
              <a:rPr lang="en-GB" dirty="0"/>
              <a:t>simplify the structure, specify objectives and performance indicators and add more information on resource allocations to priorities in the strategy and the Annual Management Plans in order to </a:t>
            </a:r>
            <a:r>
              <a:rPr lang="en-GB" b="1" dirty="0"/>
              <a:t>increase transparency and the accountability</a:t>
            </a:r>
            <a:r>
              <a:rPr lang="en-GB" dirty="0"/>
              <a:t> of the Agency; </a:t>
            </a:r>
          </a:p>
          <a:p>
            <a:pPr marL="171450" indent="-171450">
              <a:buFont typeface="Arial" panose="020B0604020202020204" pitchFamily="34" charset="0"/>
              <a:buChar char="•"/>
            </a:pPr>
            <a:r>
              <a:rPr lang="en-GB" dirty="0" smtClean="0"/>
              <a:t>to </a:t>
            </a:r>
            <a:r>
              <a:rPr lang="en-GB" dirty="0"/>
              <a:t>continue the joint work with the </a:t>
            </a:r>
            <a:r>
              <a:rPr lang="en-GB" b="1" dirty="0"/>
              <a:t>Scientific Committee </a:t>
            </a:r>
            <a:r>
              <a:rPr lang="en-GB" dirty="0" smtClean="0"/>
              <a:t>on </a:t>
            </a:r>
            <a:r>
              <a:rPr lang="en-GB" dirty="0"/>
              <a:t>the use of the Scientific Committee with a view to establishing a clear framework for cooperation, in order to </a:t>
            </a:r>
            <a:r>
              <a:rPr lang="en-GB" b="1" dirty="0"/>
              <a:t>ensure enhanced value added to the work of the EEA</a:t>
            </a:r>
            <a:r>
              <a:rPr lang="en-GB" dirty="0"/>
              <a:t>;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latin typeface="+mn-lt"/>
                <a:ea typeface="+mn-ea"/>
                <a:cs typeface="+mn-cs"/>
              </a:rPr>
              <a:t> </a:t>
            </a:r>
            <a:endParaRPr lang="de-DE" sz="1200" kern="1200" dirty="0" smtClean="0">
              <a:solidFill>
                <a:schemeClr val="tx1"/>
              </a:solidFill>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A812F5-4E9D-4A9C-BED5-E1C681DB6CAF}" type="slidenum">
              <a:rPr lang="en-GB" smtClean="0"/>
              <a:pPr/>
              <a:t>28</a:t>
            </a:fld>
            <a:endParaRPr lang="en-GB"/>
          </a:p>
        </p:txBody>
      </p:sp>
    </p:spTree>
    <p:extLst>
      <p:ext uri="{BB962C8B-B14F-4D97-AF65-F5344CB8AC3E}">
        <p14:creationId xmlns:p14="http://schemas.microsoft.com/office/powerpoint/2010/main" val="25702214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diasbillede 1"/>
          <p:cNvSpPr>
            <a:spLocks noGrp="1" noRot="1" noChangeAspect="1"/>
          </p:cNvSpPr>
          <p:nvPr>
            <p:ph type="sldImg"/>
          </p:nvPr>
        </p:nvSpPr>
        <p:spPr/>
      </p:sp>
      <p:sp>
        <p:nvSpPr>
          <p:cNvPr id="3" name="Pladsholder til noter 2"/>
          <p:cNvSpPr>
            <a:spLocks noGrp="1"/>
          </p:cNvSpPr>
          <p:nvPr>
            <p:ph type="body" idx="1"/>
          </p:nvPr>
        </p:nvSpPr>
        <p:spPr/>
        <p:txBody>
          <a:bodyPr>
            <a:normAutofit/>
          </a:bodyPr>
          <a:lstStyle/>
          <a:p>
            <a:endParaRPr lang="en-US" dirty="0"/>
          </a:p>
        </p:txBody>
      </p:sp>
      <p:sp>
        <p:nvSpPr>
          <p:cNvPr id="4" name="Pladsholder til diasnummer 3"/>
          <p:cNvSpPr>
            <a:spLocks noGrp="1"/>
          </p:cNvSpPr>
          <p:nvPr>
            <p:ph type="sldNum" sz="quarter" idx="10"/>
          </p:nvPr>
        </p:nvSpPr>
        <p:spPr/>
        <p:txBody>
          <a:bodyPr/>
          <a:lstStyle/>
          <a:p>
            <a:fld id="{93155C51-F5F6-4D3A-8C5D-46A93D0C0F4A}" type="slidenum">
              <a:rPr lang="en-US" smtClean="0"/>
              <a:pPr/>
              <a:t>31</a:t>
            </a:fld>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GB" sz="1200" b="1" kern="1200" dirty="0" smtClean="0">
                <a:solidFill>
                  <a:schemeClr val="tx1"/>
                </a:solidFill>
                <a:effectLst/>
                <a:latin typeface="+mn-lt"/>
                <a:ea typeface="+mn-ea"/>
                <a:cs typeface="+mn-cs"/>
              </a:rPr>
              <a:t>Based on this work, we know that rivers are getting cleaner - so the focus has changed to other problem areas</a:t>
            </a:r>
            <a:endParaRPr lang="en-GB" sz="1200" kern="1200" dirty="0" smtClean="0">
              <a:solidFill>
                <a:schemeClr val="tx1"/>
              </a:solidFill>
              <a:effectLst/>
              <a:latin typeface="+mn-lt"/>
              <a:ea typeface="+mn-ea"/>
              <a:cs typeface="+mn-cs"/>
            </a:endParaRPr>
          </a:p>
          <a:p>
            <a:pPr lvl="0">
              <a:spcAft>
                <a:spcPts val="1200"/>
              </a:spcAft>
            </a:pPr>
            <a:endParaRPr lang="en-GB" dirty="0" smtClean="0"/>
          </a:p>
          <a:p>
            <a:pPr lvl="0"/>
            <a:r>
              <a:rPr lang="en-GB" sz="1200" kern="1200" dirty="0" smtClean="0">
                <a:solidFill>
                  <a:schemeClr val="tx1"/>
                </a:solidFill>
                <a:effectLst/>
                <a:latin typeface="+mn-lt"/>
                <a:ea typeface="+mn-ea"/>
                <a:cs typeface="+mn-cs"/>
              </a:rPr>
              <a:t>These charts show the average levels of certain pollutants recorded in European rivers, and illustrate the overall trend in water quality recorded by the EEA for the period 1992 to 2011.</a:t>
            </a:r>
          </a:p>
          <a:p>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t>
            </a:r>
            <a:r>
              <a:rPr lang="en-GB" sz="1200" i="1" kern="1200" dirty="0" smtClean="0">
                <a:solidFill>
                  <a:schemeClr val="tx1"/>
                </a:solidFill>
                <a:effectLst/>
                <a:latin typeface="+mn-lt"/>
                <a:ea typeface="+mn-ea"/>
                <a:cs typeface="+mn-cs"/>
              </a:rPr>
              <a:t>Left</a:t>
            </a:r>
            <a:r>
              <a:rPr lang="en-GB" sz="1200" kern="1200" dirty="0" smtClean="0">
                <a:solidFill>
                  <a:schemeClr val="tx1"/>
                </a:solidFill>
                <a:effectLst/>
                <a:latin typeface="+mn-lt"/>
                <a:ea typeface="+mn-ea"/>
                <a:cs typeface="+mn-cs"/>
              </a:rPr>
              <a:t>]</a:t>
            </a:r>
          </a:p>
          <a:p>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The diagram to the left shows the trend in </a:t>
            </a:r>
            <a:r>
              <a:rPr lang="en-GB" sz="1200" u="sng" kern="1200" dirty="0" smtClean="0">
                <a:solidFill>
                  <a:schemeClr val="tx1"/>
                </a:solidFill>
                <a:effectLst/>
                <a:latin typeface="+mn-lt"/>
                <a:ea typeface="+mn-ea"/>
                <a:cs typeface="+mn-cs"/>
              </a:rPr>
              <a:t>organics matter</a:t>
            </a:r>
            <a:r>
              <a:rPr lang="en-GB" sz="1200" kern="1200" dirty="0" smtClean="0">
                <a:solidFill>
                  <a:schemeClr val="tx1"/>
                </a:solidFill>
                <a:effectLst/>
                <a:latin typeface="+mn-lt"/>
                <a:ea typeface="+mn-ea"/>
                <a:cs typeface="+mn-cs"/>
              </a:rPr>
              <a:t>, measured as biochemical oxygen demand (BOD) and total ammonia. </a:t>
            </a:r>
          </a:p>
          <a:p>
            <a:pPr lvl="0"/>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These are key indicators of pollution by oxygen-consuming substances. Concentrations have </a:t>
            </a:r>
            <a:r>
              <a:rPr lang="en-GB" sz="1200" u="sng" kern="1200" dirty="0" smtClean="0">
                <a:solidFill>
                  <a:schemeClr val="tx1"/>
                </a:solidFill>
                <a:effectLst/>
                <a:latin typeface="+mn-lt"/>
                <a:ea typeface="+mn-ea"/>
                <a:cs typeface="+mn-cs"/>
              </a:rPr>
              <a:t>decreased by 53 % and 75 %</a:t>
            </a:r>
            <a:r>
              <a:rPr lang="en-GB" sz="1200" kern="1200" dirty="0" smtClean="0">
                <a:solidFill>
                  <a:schemeClr val="tx1"/>
                </a:solidFill>
                <a:effectLst/>
                <a:latin typeface="+mn-lt"/>
                <a:ea typeface="+mn-ea"/>
                <a:cs typeface="+mn-cs"/>
              </a:rPr>
              <a:t> respectively.</a:t>
            </a:r>
          </a:p>
          <a:p>
            <a:pPr lvl="0"/>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This is mainly due to the implementation of secondary biological wastewater treatment under the </a:t>
            </a:r>
            <a:r>
              <a:rPr lang="en-GB" sz="1200" u="sng" kern="1200" dirty="0" smtClean="0">
                <a:solidFill>
                  <a:schemeClr val="tx1"/>
                </a:solidFill>
                <a:effectLst/>
                <a:latin typeface="+mn-lt"/>
                <a:ea typeface="+mn-ea"/>
                <a:cs typeface="+mn-cs"/>
              </a:rPr>
              <a:t>Urban Waste Water Treatment Directive</a:t>
            </a:r>
            <a:r>
              <a:rPr lang="en-GB" sz="1200" kern="1200" dirty="0" smtClean="0">
                <a:solidFill>
                  <a:schemeClr val="tx1"/>
                </a:solidFill>
                <a:effectLst/>
                <a:latin typeface="+mn-lt"/>
                <a:ea typeface="+mn-ea"/>
                <a:cs typeface="+mn-cs"/>
              </a:rPr>
              <a:t>.</a:t>
            </a:r>
          </a:p>
          <a:p>
            <a:r>
              <a:rPr lang="en-GB" sz="1200" kern="1200" dirty="0" smtClean="0">
                <a:solidFill>
                  <a:schemeClr val="tx1"/>
                </a:solidFill>
                <a:effectLst/>
                <a:latin typeface="+mn-lt"/>
                <a:ea typeface="+mn-ea"/>
                <a:cs typeface="+mn-cs"/>
              </a:rPr>
              <a:t> </a:t>
            </a: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t>
            </a:r>
            <a:r>
              <a:rPr lang="en-GB" sz="1200" i="1" kern="1200" dirty="0" smtClean="0">
                <a:solidFill>
                  <a:schemeClr val="tx1"/>
                </a:solidFill>
                <a:effectLst/>
                <a:latin typeface="+mn-lt"/>
                <a:ea typeface="+mn-ea"/>
                <a:cs typeface="+mn-cs"/>
              </a:rPr>
              <a:t>Right</a:t>
            </a:r>
            <a:r>
              <a:rPr lang="en-GB" sz="1200" kern="1200" dirty="0" smtClean="0">
                <a:solidFill>
                  <a:schemeClr val="tx1"/>
                </a:solidFill>
                <a:effectLst/>
                <a:latin typeface="+mn-lt"/>
                <a:ea typeface="+mn-ea"/>
                <a:cs typeface="+mn-cs"/>
              </a:rPr>
              <a:t>] </a:t>
            </a:r>
          </a:p>
          <a:p>
            <a:pPr lvl="0"/>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The diagram to the right shows the trend in orthophosphate and nitrate. Excess levels of these nutrients can create eutrophication.</a:t>
            </a:r>
          </a:p>
          <a:p>
            <a:pPr lvl="0"/>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With </a:t>
            </a:r>
            <a:r>
              <a:rPr lang="en-GB" sz="1200" u="sng" kern="1200" dirty="0" smtClean="0">
                <a:solidFill>
                  <a:schemeClr val="tx1"/>
                </a:solidFill>
                <a:effectLst/>
                <a:latin typeface="+mn-lt"/>
                <a:ea typeface="+mn-ea"/>
                <a:cs typeface="+mn-cs"/>
              </a:rPr>
              <a:t>orthophosphates</a:t>
            </a:r>
            <a:r>
              <a:rPr lang="en-GB" sz="1200" kern="1200" dirty="0" smtClean="0">
                <a:solidFill>
                  <a:schemeClr val="tx1"/>
                </a:solidFill>
                <a:effectLst/>
                <a:latin typeface="+mn-lt"/>
                <a:ea typeface="+mn-ea"/>
                <a:cs typeface="+mn-cs"/>
              </a:rPr>
              <a:t>, concentrations have decreased significantly over the past 2 decades, by </a:t>
            </a:r>
            <a:r>
              <a:rPr lang="en-GB" sz="1200" u="sng" kern="1200" dirty="0" smtClean="0">
                <a:solidFill>
                  <a:schemeClr val="tx1"/>
                </a:solidFill>
                <a:effectLst/>
                <a:latin typeface="+mn-lt"/>
                <a:ea typeface="+mn-ea"/>
                <a:cs typeface="+mn-cs"/>
              </a:rPr>
              <a:t>72 %</a:t>
            </a:r>
            <a:r>
              <a:rPr lang="en-GB" sz="1200" kern="1200" dirty="0" smtClean="0">
                <a:solidFill>
                  <a:schemeClr val="tx1"/>
                </a:solidFill>
                <a:effectLst/>
                <a:latin typeface="+mn-lt"/>
                <a:ea typeface="+mn-ea"/>
                <a:cs typeface="+mn-cs"/>
              </a:rPr>
              <a:t>. </a:t>
            </a:r>
          </a:p>
          <a:p>
            <a:pPr lvl="0"/>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This decrease is due to measures introduced by national and European legislation, including the Urban Waste Water Treatment Directive.</a:t>
            </a:r>
          </a:p>
          <a:p>
            <a:pPr lvl="0"/>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The situation with </a:t>
            </a:r>
            <a:r>
              <a:rPr lang="en-GB" sz="1200" u="sng" kern="1200" dirty="0" smtClean="0">
                <a:solidFill>
                  <a:schemeClr val="tx1"/>
                </a:solidFill>
                <a:effectLst/>
                <a:latin typeface="+mn-lt"/>
                <a:ea typeface="+mn-ea"/>
                <a:cs typeface="+mn-cs"/>
              </a:rPr>
              <a:t>nitrates</a:t>
            </a:r>
            <a:r>
              <a:rPr lang="en-GB" sz="1200" kern="1200" dirty="0" smtClean="0">
                <a:solidFill>
                  <a:schemeClr val="tx1"/>
                </a:solidFill>
                <a:effectLst/>
                <a:latin typeface="+mn-lt"/>
                <a:ea typeface="+mn-ea"/>
                <a:cs typeface="+mn-cs"/>
              </a:rPr>
              <a:t> is more problematic. </a:t>
            </a:r>
          </a:p>
          <a:p>
            <a:pPr lvl="0"/>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Average concentrations decreased by </a:t>
            </a:r>
            <a:r>
              <a:rPr lang="en-GB" sz="1200" u="sng" kern="1200" dirty="0" smtClean="0">
                <a:solidFill>
                  <a:schemeClr val="tx1"/>
                </a:solidFill>
                <a:effectLst/>
                <a:latin typeface="+mn-lt"/>
                <a:ea typeface="+mn-ea"/>
                <a:cs typeface="+mn-cs"/>
              </a:rPr>
              <a:t>20 %</a:t>
            </a:r>
            <a:r>
              <a:rPr lang="en-GB" sz="1200" kern="1200" dirty="0" smtClean="0">
                <a:solidFill>
                  <a:schemeClr val="tx1"/>
                </a:solidFill>
                <a:effectLst/>
                <a:latin typeface="+mn-lt"/>
                <a:ea typeface="+mn-ea"/>
                <a:cs typeface="+mn-cs"/>
              </a:rPr>
              <a:t> in the same period, reflecting efforts to reduce the agricultural inputs of nitrate at a European level.</a:t>
            </a:r>
          </a:p>
          <a:p>
            <a:pPr lvl="0"/>
            <a:endParaRPr lang="en-GB" sz="1200" kern="1200" dirty="0" smtClean="0">
              <a:solidFill>
                <a:schemeClr val="tx1"/>
              </a:solidFill>
              <a:effectLst/>
              <a:latin typeface="+mn-lt"/>
              <a:ea typeface="+mn-ea"/>
              <a:cs typeface="+mn-cs"/>
            </a:endParaRPr>
          </a:p>
          <a:p>
            <a:pPr lvl="0"/>
            <a:endParaRPr lang="en-GB" sz="1200" kern="1200" dirty="0" smtClean="0">
              <a:solidFill>
                <a:schemeClr val="tx1"/>
              </a:solidFill>
              <a:effectLst/>
              <a:latin typeface="+mn-lt"/>
              <a:ea typeface="+mn-ea"/>
              <a:cs typeface="+mn-cs"/>
            </a:endParaRPr>
          </a:p>
          <a:p>
            <a:pPr lvl="0"/>
            <a:r>
              <a:rPr lang="en-GB" sz="1200" kern="1200" dirty="0" smtClean="0">
                <a:solidFill>
                  <a:schemeClr val="tx1"/>
                </a:solidFill>
                <a:effectLst/>
                <a:latin typeface="+mn-lt"/>
                <a:ea typeface="+mn-ea"/>
                <a:cs typeface="+mn-cs"/>
              </a:rPr>
              <a:t>Despite</a:t>
            </a:r>
            <a:r>
              <a:rPr lang="en-GB" sz="1200" kern="1200" baseline="0" dirty="0" smtClean="0">
                <a:solidFill>
                  <a:schemeClr val="tx1"/>
                </a:solidFill>
                <a:effectLst/>
                <a:latin typeface="+mn-lt"/>
                <a:ea typeface="+mn-ea"/>
                <a:cs typeface="+mn-cs"/>
              </a:rPr>
              <a:t> the progress made with reducing the levels of pollutants in rivers, Europe is still a long way from achieving good and high ecological status targets (illustrated here by the green boxes). These targets were set by the Water Framework Directive, which I will now briefly outline.</a:t>
            </a:r>
            <a:endParaRPr lang="en-GB" sz="1200" kern="1200" dirty="0" smtClean="0">
              <a:solidFill>
                <a:schemeClr val="tx1"/>
              </a:solidFill>
              <a:effectLst/>
              <a:latin typeface="+mn-lt"/>
              <a:ea typeface="+mn-ea"/>
              <a:cs typeface="+mn-cs"/>
            </a:endParaRPr>
          </a:p>
          <a:p>
            <a:pPr lvl="0"/>
            <a:endParaRPr lang="en-GB" sz="1200" kern="1200" dirty="0" smtClean="0">
              <a:solidFill>
                <a:schemeClr val="tx1"/>
              </a:solidFill>
              <a:effectLst/>
              <a:latin typeface="+mn-lt"/>
              <a:ea typeface="+mn-ea"/>
              <a:cs typeface="+mn-cs"/>
            </a:endParaRPr>
          </a:p>
          <a:p>
            <a:pPr lvl="0">
              <a:spcAft>
                <a:spcPts val="1200"/>
              </a:spcAft>
            </a:pPr>
            <a:endParaRPr lang="en-GB" dirty="0"/>
          </a:p>
        </p:txBody>
      </p:sp>
      <p:sp>
        <p:nvSpPr>
          <p:cNvPr id="4" name="Slide Number Placeholder 3"/>
          <p:cNvSpPr>
            <a:spLocks noGrp="1"/>
          </p:cNvSpPr>
          <p:nvPr>
            <p:ph type="sldNum" sz="quarter" idx="10"/>
          </p:nvPr>
        </p:nvSpPr>
        <p:spPr/>
        <p:txBody>
          <a:bodyPr/>
          <a:lstStyle/>
          <a:p>
            <a:fld id="{1AA812F5-4E9D-4A9C-BED5-E1C681DB6CAF}" type="slidenum">
              <a:rPr lang="en-GB" smtClean="0"/>
              <a:pPr/>
              <a:t>32</a:t>
            </a:fld>
            <a:endParaRPr lang="en-GB"/>
          </a:p>
        </p:txBody>
      </p:sp>
    </p:spTree>
    <p:extLst>
      <p:ext uri="{BB962C8B-B14F-4D97-AF65-F5344CB8AC3E}">
        <p14:creationId xmlns:p14="http://schemas.microsoft.com/office/powerpoint/2010/main" val="257022141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de-DE" dirty="0" err="1" smtClean="0"/>
              <a:t>E.g</a:t>
            </a:r>
            <a:r>
              <a:rPr lang="de-DE" dirty="0" smtClean="0"/>
              <a:t> </a:t>
            </a:r>
            <a:r>
              <a:rPr lang="de-DE" dirty="0" err="1" smtClean="0"/>
              <a:t>for</a:t>
            </a:r>
            <a:r>
              <a:rPr lang="de-DE" dirty="0" smtClean="0"/>
              <a:t> SIIF</a:t>
            </a:r>
            <a:r>
              <a:rPr lang="de-DE" baseline="0" dirty="0" smtClean="0"/>
              <a:t> UWWTD </a:t>
            </a:r>
            <a:r>
              <a:rPr lang="de-DE" baseline="0" dirty="0" err="1" smtClean="0"/>
              <a:t>pilot</a:t>
            </a:r>
            <a:r>
              <a:rPr lang="de-DE" baseline="0" dirty="0" smtClean="0"/>
              <a:t> </a:t>
            </a:r>
            <a:r>
              <a:rPr lang="de-DE" baseline="0" dirty="0" err="1" smtClean="0"/>
              <a:t>compliance</a:t>
            </a:r>
            <a:r>
              <a:rPr lang="de-DE" baseline="0" dirty="0" smtClean="0"/>
              <a:t> </a:t>
            </a:r>
            <a:r>
              <a:rPr lang="de-DE" baseline="0" dirty="0" err="1" smtClean="0"/>
              <a:t>indicators</a:t>
            </a:r>
            <a:r>
              <a:rPr lang="de-DE" baseline="0" dirty="0" smtClean="0"/>
              <a:t> </a:t>
            </a:r>
            <a:r>
              <a:rPr lang="de-DE" baseline="0" dirty="0" err="1" smtClean="0"/>
              <a:t>are</a:t>
            </a:r>
            <a:r>
              <a:rPr lang="de-DE" baseline="0" dirty="0" smtClean="0"/>
              <a:t> </a:t>
            </a:r>
            <a:r>
              <a:rPr lang="de-DE" baseline="0" dirty="0" err="1" smtClean="0"/>
              <a:t>asked</a:t>
            </a:r>
            <a:r>
              <a:rPr lang="de-DE" baseline="0" dirty="0" smtClean="0"/>
              <a:t> </a:t>
            </a:r>
            <a:r>
              <a:rPr lang="de-DE" baseline="0" dirty="0" err="1" smtClean="0"/>
              <a:t>to</a:t>
            </a:r>
            <a:r>
              <a:rPr lang="de-DE" baseline="0" dirty="0" smtClean="0"/>
              <a:t> </a:t>
            </a:r>
            <a:r>
              <a:rPr lang="de-DE" baseline="0" dirty="0" err="1" smtClean="0"/>
              <a:t>be</a:t>
            </a:r>
            <a:r>
              <a:rPr lang="de-DE" baseline="0" dirty="0" smtClean="0"/>
              <a:t> </a:t>
            </a:r>
            <a:r>
              <a:rPr lang="de-DE" baseline="0" dirty="0" err="1" smtClean="0"/>
              <a:t>defined</a:t>
            </a:r>
            <a:r>
              <a:rPr lang="de-DE" baseline="0" dirty="0" smtClean="0"/>
              <a:t>, </a:t>
            </a:r>
            <a:r>
              <a:rPr lang="de-DE" baseline="0" dirty="0" err="1" smtClean="0"/>
              <a:t>which</a:t>
            </a:r>
            <a:r>
              <a:rPr lang="de-DE" baseline="0" dirty="0" smtClean="0"/>
              <a:t> </a:t>
            </a:r>
            <a:r>
              <a:rPr lang="de-DE" baseline="0" dirty="0" err="1" smtClean="0"/>
              <a:t>certainly</a:t>
            </a:r>
            <a:r>
              <a:rPr lang="de-DE" baseline="0" dirty="0" smtClean="0"/>
              <a:t> </a:t>
            </a:r>
            <a:r>
              <a:rPr lang="de-DE" baseline="0" dirty="0" err="1" smtClean="0"/>
              <a:t>is</a:t>
            </a:r>
            <a:r>
              <a:rPr lang="de-DE" baseline="0" dirty="0" smtClean="0"/>
              <a:t> </a:t>
            </a:r>
            <a:r>
              <a:rPr lang="de-DE" baseline="0" dirty="0" err="1" smtClean="0"/>
              <a:t>meant</a:t>
            </a:r>
            <a:r>
              <a:rPr lang="de-DE" baseline="0" dirty="0" smtClean="0"/>
              <a:t> all </a:t>
            </a:r>
            <a:r>
              <a:rPr lang="de-DE" baseline="0" dirty="0" err="1" smtClean="0"/>
              <a:t>implementation</a:t>
            </a:r>
            <a:r>
              <a:rPr lang="de-DE" baseline="0" dirty="0" smtClean="0"/>
              <a:t> relevant </a:t>
            </a:r>
            <a:r>
              <a:rPr lang="de-DE" baseline="0" dirty="0" err="1" smtClean="0"/>
              <a:t>compliance</a:t>
            </a:r>
            <a:r>
              <a:rPr lang="de-DE" baseline="0" dirty="0" smtClean="0"/>
              <a:t>, not </a:t>
            </a:r>
            <a:r>
              <a:rPr lang="de-DE" baseline="0" dirty="0" err="1" smtClean="0"/>
              <a:t>only</a:t>
            </a:r>
            <a:r>
              <a:rPr lang="de-DE" baseline="0" dirty="0" smtClean="0"/>
              <a:t> </a:t>
            </a:r>
            <a:r>
              <a:rPr lang="de-DE" baseline="0" dirty="0" err="1" smtClean="0"/>
              <a:t>the</a:t>
            </a:r>
            <a:r>
              <a:rPr lang="de-DE" baseline="0" dirty="0" smtClean="0"/>
              <a:t> </a:t>
            </a:r>
            <a:r>
              <a:rPr lang="de-DE" baseline="0" dirty="0" err="1" smtClean="0"/>
              <a:t>narrow</a:t>
            </a:r>
            <a:r>
              <a:rPr lang="de-DE" baseline="0" dirty="0" smtClean="0"/>
              <a:t> </a:t>
            </a:r>
            <a:r>
              <a:rPr lang="de-DE" baseline="0" dirty="0" err="1" smtClean="0"/>
              <a:t>understanding</a:t>
            </a:r>
            <a:r>
              <a:rPr lang="de-DE" baseline="0" dirty="0" smtClean="0"/>
              <a:t> </a:t>
            </a:r>
            <a:r>
              <a:rPr lang="de-DE" baseline="0" dirty="0" err="1" smtClean="0"/>
              <a:t>related</a:t>
            </a:r>
            <a:r>
              <a:rPr lang="de-DE" baseline="0" dirty="0" smtClean="0"/>
              <a:t> </a:t>
            </a:r>
            <a:r>
              <a:rPr lang="de-DE" baseline="0" dirty="0" err="1" smtClean="0"/>
              <a:t>to</a:t>
            </a:r>
            <a:r>
              <a:rPr lang="de-DE" baseline="0" dirty="0" smtClean="0"/>
              <a:t> </a:t>
            </a:r>
            <a:r>
              <a:rPr lang="de-DE" baseline="0" dirty="0" err="1" smtClean="0"/>
              <a:t>transposition</a:t>
            </a:r>
            <a:endParaRPr lang="de-DE" baseline="0" dirty="0" smtClean="0"/>
          </a:p>
          <a:p>
            <a:pPr marL="171450" indent="-171450">
              <a:buFontTx/>
              <a:buChar char="-"/>
            </a:pPr>
            <a:r>
              <a:rPr lang="de-DE" baseline="0" dirty="0" err="1" smtClean="0"/>
              <a:t>For</a:t>
            </a:r>
            <a:r>
              <a:rPr lang="de-DE" baseline="0" dirty="0" smtClean="0"/>
              <a:t> WFD </a:t>
            </a:r>
            <a:r>
              <a:rPr lang="de-DE" baseline="0" dirty="0" err="1" smtClean="0"/>
              <a:t>and</a:t>
            </a:r>
            <a:r>
              <a:rPr lang="de-DE" baseline="0" dirty="0" smtClean="0"/>
              <a:t> marine </a:t>
            </a:r>
            <a:r>
              <a:rPr lang="de-DE" baseline="0" dirty="0" err="1" smtClean="0"/>
              <a:t>assessments</a:t>
            </a:r>
            <a:r>
              <a:rPr lang="de-DE" baseline="0" dirty="0" smtClean="0"/>
              <a:t> </a:t>
            </a:r>
            <a:r>
              <a:rPr lang="de-DE" baseline="0" dirty="0" err="1" smtClean="0"/>
              <a:t>the</a:t>
            </a:r>
            <a:r>
              <a:rPr lang="de-DE" baseline="0" dirty="0" smtClean="0"/>
              <a:t> </a:t>
            </a:r>
            <a:r>
              <a:rPr lang="de-DE" baseline="0" dirty="0" err="1" smtClean="0"/>
              <a:t>implementation</a:t>
            </a:r>
            <a:r>
              <a:rPr lang="de-DE" baseline="0" dirty="0" smtClean="0"/>
              <a:t> relevant </a:t>
            </a:r>
            <a:r>
              <a:rPr lang="de-DE" baseline="0" dirty="0" err="1" smtClean="0"/>
              <a:t>information</a:t>
            </a:r>
            <a:r>
              <a:rPr lang="de-DE" baseline="0" dirty="0" smtClean="0"/>
              <a:t> </a:t>
            </a:r>
            <a:r>
              <a:rPr lang="de-DE" baseline="0" dirty="0" err="1" smtClean="0"/>
              <a:t>is</a:t>
            </a:r>
            <a:r>
              <a:rPr lang="de-DE" baseline="0" dirty="0" smtClean="0"/>
              <a:t> </a:t>
            </a:r>
            <a:r>
              <a:rPr lang="de-DE" baseline="0" dirty="0" err="1" smtClean="0"/>
              <a:t>what</a:t>
            </a:r>
            <a:r>
              <a:rPr lang="de-DE" baseline="0" dirty="0" smtClean="0"/>
              <a:t> </a:t>
            </a:r>
            <a:r>
              <a:rPr lang="de-DE" baseline="0" dirty="0" err="1" smtClean="0"/>
              <a:t>is</a:t>
            </a:r>
            <a:r>
              <a:rPr lang="de-DE" baseline="0" dirty="0" smtClean="0"/>
              <a:t> </a:t>
            </a:r>
            <a:r>
              <a:rPr lang="de-DE" baseline="0" dirty="0" err="1" smtClean="0"/>
              <a:t>expected</a:t>
            </a:r>
            <a:r>
              <a:rPr lang="de-DE" baseline="0" dirty="0" smtClean="0"/>
              <a:t> in </a:t>
            </a:r>
            <a:r>
              <a:rPr lang="de-DE" baseline="0" dirty="0" err="1" smtClean="0"/>
              <a:t>our</a:t>
            </a:r>
            <a:r>
              <a:rPr lang="de-DE" baseline="0" dirty="0" smtClean="0"/>
              <a:t> </a:t>
            </a:r>
            <a:r>
              <a:rPr lang="de-DE" baseline="0" dirty="0" err="1" smtClean="0"/>
              <a:t>status</a:t>
            </a:r>
            <a:r>
              <a:rPr lang="de-DE" baseline="0" dirty="0" smtClean="0"/>
              <a:t> </a:t>
            </a:r>
            <a:r>
              <a:rPr lang="de-DE" baseline="0" dirty="0" err="1" smtClean="0"/>
              <a:t>reports</a:t>
            </a:r>
            <a:r>
              <a:rPr lang="de-DE" baseline="0" dirty="0" smtClean="0"/>
              <a:t> (</a:t>
            </a:r>
            <a:r>
              <a:rPr lang="de-DE" baseline="0" dirty="0" err="1" smtClean="0"/>
              <a:t>like</a:t>
            </a:r>
            <a:r>
              <a:rPr lang="de-DE" baseline="0" dirty="0" smtClean="0"/>
              <a:t> 2012 </a:t>
            </a:r>
            <a:r>
              <a:rPr lang="de-DE" baseline="0" dirty="0" err="1" smtClean="0"/>
              <a:t>status</a:t>
            </a:r>
            <a:r>
              <a:rPr lang="de-DE" baseline="0" dirty="0" smtClean="0"/>
              <a:t> </a:t>
            </a:r>
            <a:r>
              <a:rPr lang="de-DE" baseline="0" dirty="0" err="1" smtClean="0"/>
              <a:t>report</a:t>
            </a:r>
            <a:r>
              <a:rPr lang="de-DE" baseline="0" dirty="0" smtClean="0"/>
              <a:t> WFD art. 18) </a:t>
            </a:r>
            <a:r>
              <a:rPr lang="de-DE" baseline="0" dirty="0" err="1" smtClean="0"/>
              <a:t>or</a:t>
            </a:r>
            <a:r>
              <a:rPr lang="de-DE" baseline="0" dirty="0" smtClean="0"/>
              <a:t> marine </a:t>
            </a:r>
            <a:r>
              <a:rPr lang="de-DE" baseline="0" dirty="0" err="1" smtClean="0"/>
              <a:t>baseline</a:t>
            </a:r>
            <a:r>
              <a:rPr lang="de-DE" baseline="0" dirty="0" smtClean="0"/>
              <a:t>  art.  ??</a:t>
            </a:r>
          </a:p>
          <a:p>
            <a:pPr marL="171450" indent="-171450">
              <a:buFontTx/>
              <a:buChar char="-"/>
            </a:pPr>
            <a:r>
              <a:rPr lang="de-DE" baseline="0" dirty="0" err="1" smtClean="0"/>
              <a:t>Please</a:t>
            </a:r>
            <a:r>
              <a:rPr lang="de-DE" baseline="0" dirty="0" smtClean="0"/>
              <a:t> </a:t>
            </a:r>
            <a:r>
              <a:rPr lang="de-DE" baseline="0" dirty="0" err="1" smtClean="0"/>
              <a:t>compare</a:t>
            </a:r>
            <a:r>
              <a:rPr lang="de-DE" baseline="0" dirty="0" smtClean="0"/>
              <a:t> </a:t>
            </a:r>
            <a:r>
              <a:rPr lang="de-DE" baseline="0" dirty="0" err="1" smtClean="0"/>
              <a:t>the</a:t>
            </a:r>
            <a:r>
              <a:rPr lang="de-DE" baseline="0" dirty="0" smtClean="0"/>
              <a:t> </a:t>
            </a:r>
            <a:r>
              <a:rPr lang="de-DE" baseline="0" dirty="0" err="1" smtClean="0"/>
              <a:t>elements</a:t>
            </a:r>
            <a:r>
              <a:rPr lang="de-DE" baseline="0" dirty="0" smtClean="0"/>
              <a:t> </a:t>
            </a:r>
            <a:r>
              <a:rPr lang="de-DE" baseline="0" dirty="0" err="1" smtClean="0"/>
              <a:t>of</a:t>
            </a:r>
            <a:r>
              <a:rPr lang="de-DE" baseline="0" dirty="0" smtClean="0"/>
              <a:t> </a:t>
            </a:r>
            <a:r>
              <a:rPr lang="de-DE" baseline="0" dirty="0" err="1" smtClean="0"/>
              <a:t>initial</a:t>
            </a:r>
            <a:r>
              <a:rPr lang="de-DE" baseline="0" dirty="0" smtClean="0"/>
              <a:t> </a:t>
            </a:r>
            <a:r>
              <a:rPr lang="de-DE" baseline="0" dirty="0" err="1" smtClean="0"/>
              <a:t>assessment</a:t>
            </a:r>
            <a:r>
              <a:rPr lang="de-DE" baseline="0" dirty="0" smtClean="0"/>
              <a:t> </a:t>
            </a:r>
            <a:r>
              <a:rPr lang="de-DE" baseline="0" dirty="0" err="1" smtClean="0"/>
              <a:t>and</a:t>
            </a:r>
            <a:r>
              <a:rPr lang="de-DE" baseline="0" dirty="0" smtClean="0"/>
              <a:t> </a:t>
            </a:r>
            <a:r>
              <a:rPr lang="de-DE" baseline="0" dirty="0" err="1" smtClean="0"/>
              <a:t>review</a:t>
            </a:r>
            <a:r>
              <a:rPr lang="de-DE" baseline="0" dirty="0" smtClean="0"/>
              <a:t> </a:t>
            </a:r>
            <a:r>
              <a:rPr lang="de-DE" baseline="0" dirty="0" err="1" smtClean="0"/>
              <a:t>of</a:t>
            </a:r>
            <a:r>
              <a:rPr lang="de-DE" baseline="0" dirty="0" smtClean="0"/>
              <a:t> </a:t>
            </a:r>
            <a:r>
              <a:rPr lang="de-DE" baseline="0" dirty="0" err="1" smtClean="0"/>
              <a:t>assessment</a:t>
            </a:r>
            <a:r>
              <a:rPr lang="de-DE" baseline="0" dirty="0" smtClean="0"/>
              <a:t> </a:t>
            </a:r>
            <a:r>
              <a:rPr lang="de-DE" baseline="0" dirty="0" err="1" smtClean="0"/>
              <a:t>with</a:t>
            </a:r>
            <a:r>
              <a:rPr lang="de-DE" baseline="0" dirty="0" smtClean="0"/>
              <a:t> </a:t>
            </a:r>
            <a:r>
              <a:rPr lang="de-DE" baseline="0" dirty="0" err="1" smtClean="0"/>
              <a:t>figure</a:t>
            </a:r>
            <a:r>
              <a:rPr lang="de-DE" baseline="0" dirty="0" smtClean="0"/>
              <a:t> 1 in </a:t>
            </a:r>
            <a:r>
              <a:rPr lang="de-DE" baseline="0" dirty="0" err="1" smtClean="0"/>
              <a:t>the</a:t>
            </a:r>
            <a:r>
              <a:rPr lang="de-DE" baseline="0" dirty="0" smtClean="0"/>
              <a:t> SIIF </a:t>
            </a:r>
            <a:r>
              <a:rPr lang="de-DE" baseline="0" dirty="0" err="1" smtClean="0"/>
              <a:t>concept</a:t>
            </a:r>
            <a:r>
              <a:rPr lang="de-DE" baseline="0" dirty="0" smtClean="0"/>
              <a:t> </a:t>
            </a:r>
            <a:r>
              <a:rPr lang="de-DE" baseline="0" dirty="0" err="1" smtClean="0"/>
              <a:t>paper</a:t>
            </a:r>
            <a:r>
              <a:rPr lang="de-DE" baseline="0" dirty="0" smtClean="0"/>
              <a:t>, </a:t>
            </a:r>
            <a:r>
              <a:rPr lang="de-DE" baseline="0" dirty="0" err="1" smtClean="0"/>
              <a:t>if</a:t>
            </a:r>
            <a:r>
              <a:rPr lang="de-DE" baseline="0" dirty="0" smtClean="0"/>
              <a:t> </a:t>
            </a:r>
            <a:r>
              <a:rPr lang="de-DE" baseline="0" dirty="0" err="1" smtClean="0"/>
              <a:t>we</a:t>
            </a:r>
            <a:r>
              <a:rPr lang="de-DE" baseline="0" dirty="0" smtClean="0"/>
              <a:t> </a:t>
            </a:r>
            <a:r>
              <a:rPr lang="de-DE" baseline="0" dirty="0" err="1" smtClean="0"/>
              <a:t>agree</a:t>
            </a:r>
            <a:r>
              <a:rPr lang="de-DE" baseline="0" dirty="0" smtClean="0"/>
              <a:t> </a:t>
            </a:r>
            <a:r>
              <a:rPr lang="de-DE" baseline="0" dirty="0" err="1" smtClean="0"/>
              <a:t>that</a:t>
            </a:r>
            <a:r>
              <a:rPr lang="de-DE" baseline="0" dirty="0" smtClean="0"/>
              <a:t> </a:t>
            </a:r>
            <a:r>
              <a:rPr lang="de-DE" baseline="0" dirty="0" err="1" smtClean="0"/>
              <a:t>what</a:t>
            </a:r>
            <a:r>
              <a:rPr lang="de-DE" baseline="0" dirty="0" smtClean="0"/>
              <a:t> </a:t>
            </a:r>
            <a:r>
              <a:rPr lang="de-DE" baseline="0" dirty="0" err="1" smtClean="0"/>
              <a:t>is</a:t>
            </a:r>
            <a:r>
              <a:rPr lang="de-DE" baseline="0" dirty="0" smtClean="0"/>
              <a:t> </a:t>
            </a:r>
            <a:r>
              <a:rPr lang="de-DE" baseline="0" dirty="0" err="1" smtClean="0"/>
              <a:t>shown</a:t>
            </a:r>
            <a:r>
              <a:rPr lang="de-DE" baseline="0" dirty="0" smtClean="0"/>
              <a:t> </a:t>
            </a:r>
            <a:r>
              <a:rPr lang="de-DE" baseline="0" dirty="0" err="1" smtClean="0"/>
              <a:t>here</a:t>
            </a:r>
            <a:r>
              <a:rPr lang="de-DE" baseline="0" dirty="0" smtClean="0"/>
              <a:t> </a:t>
            </a:r>
            <a:r>
              <a:rPr lang="de-DE" baseline="0" dirty="0" err="1" smtClean="0"/>
              <a:t>is</a:t>
            </a:r>
            <a:r>
              <a:rPr lang="de-DE" baseline="0" dirty="0" smtClean="0"/>
              <a:t> </a:t>
            </a:r>
            <a:r>
              <a:rPr lang="de-DE" baseline="0" dirty="0" err="1" smtClean="0"/>
              <a:t>consistent</a:t>
            </a:r>
            <a:r>
              <a:rPr lang="de-DE" baseline="0" dirty="0" smtClean="0"/>
              <a:t>, </a:t>
            </a:r>
            <a:r>
              <a:rPr lang="de-DE" baseline="0" dirty="0" err="1" smtClean="0"/>
              <a:t>then</a:t>
            </a:r>
            <a:r>
              <a:rPr lang="de-DE" baseline="0" dirty="0" smtClean="0"/>
              <a:t> </a:t>
            </a:r>
            <a:r>
              <a:rPr lang="de-DE" baseline="0" dirty="0" err="1" smtClean="0"/>
              <a:t>the</a:t>
            </a:r>
            <a:r>
              <a:rPr lang="de-DE" baseline="0" dirty="0" smtClean="0"/>
              <a:t> </a:t>
            </a:r>
            <a:r>
              <a:rPr lang="de-DE" baseline="0" dirty="0" err="1" smtClean="0"/>
              <a:t>role</a:t>
            </a:r>
            <a:r>
              <a:rPr lang="de-DE" baseline="0" dirty="0" smtClean="0"/>
              <a:t> </a:t>
            </a:r>
            <a:r>
              <a:rPr lang="de-DE" baseline="0" dirty="0" err="1" smtClean="0"/>
              <a:t>distribution</a:t>
            </a:r>
            <a:r>
              <a:rPr lang="de-DE" baseline="0" dirty="0" smtClean="0"/>
              <a:t> </a:t>
            </a:r>
            <a:r>
              <a:rPr lang="de-DE" baseline="0" dirty="0" err="1" smtClean="0"/>
              <a:t>between</a:t>
            </a:r>
            <a:r>
              <a:rPr lang="de-DE" baseline="0" dirty="0" smtClean="0"/>
              <a:t> EEA </a:t>
            </a:r>
            <a:r>
              <a:rPr lang="de-DE" baseline="0" dirty="0" err="1" smtClean="0"/>
              <a:t>and</a:t>
            </a:r>
            <a:r>
              <a:rPr lang="de-DE" baseline="0" dirty="0" smtClean="0"/>
              <a:t> </a:t>
            </a:r>
            <a:r>
              <a:rPr lang="de-DE" baseline="0" dirty="0" err="1" smtClean="0"/>
              <a:t>Env</a:t>
            </a:r>
            <a:r>
              <a:rPr lang="de-DE" baseline="0" dirty="0" smtClean="0"/>
              <a:t> </a:t>
            </a:r>
            <a:r>
              <a:rPr lang="de-DE" baseline="0" dirty="0" err="1" smtClean="0"/>
              <a:t>is</a:t>
            </a:r>
            <a:r>
              <a:rPr lang="de-DE" baseline="0" dirty="0" smtClean="0"/>
              <a:t> </a:t>
            </a:r>
            <a:r>
              <a:rPr lang="de-DE" baseline="0" dirty="0" err="1" smtClean="0"/>
              <a:t>pretty</a:t>
            </a:r>
            <a:r>
              <a:rPr lang="de-DE" baseline="0" dirty="0" smtClean="0"/>
              <a:t> </a:t>
            </a:r>
            <a:r>
              <a:rPr lang="de-DE" baseline="0" dirty="0" err="1" smtClean="0"/>
              <a:t>clear</a:t>
            </a:r>
            <a:endParaRPr lang="de-DE" baseline="0" dirty="0" smtClean="0"/>
          </a:p>
          <a:p>
            <a:pPr marL="171450" indent="-171450">
              <a:buFontTx/>
              <a:buChar char="-"/>
            </a:pPr>
            <a:r>
              <a:rPr lang="de-DE" baseline="0" dirty="0" smtClean="0"/>
              <a:t>Behind </a:t>
            </a:r>
            <a:r>
              <a:rPr lang="de-DE" baseline="0" dirty="0" err="1" smtClean="0"/>
              <a:t>this</a:t>
            </a:r>
            <a:r>
              <a:rPr lang="de-DE" baseline="0" dirty="0" smtClean="0"/>
              <a:t> </a:t>
            </a:r>
            <a:r>
              <a:rPr lang="de-DE" baseline="0" dirty="0" err="1" smtClean="0"/>
              <a:t>view</a:t>
            </a:r>
            <a:r>
              <a:rPr lang="de-DE" baseline="0" dirty="0" smtClean="0"/>
              <a:t> on </a:t>
            </a:r>
            <a:r>
              <a:rPr lang="de-DE" baseline="0" dirty="0" err="1" smtClean="0"/>
              <a:t>the</a:t>
            </a:r>
            <a:r>
              <a:rPr lang="de-DE" baseline="0" dirty="0" smtClean="0"/>
              <a:t> </a:t>
            </a:r>
            <a:r>
              <a:rPr lang="de-DE" baseline="0" dirty="0" err="1" smtClean="0"/>
              <a:t>policy</a:t>
            </a:r>
            <a:r>
              <a:rPr lang="de-DE" baseline="0" dirty="0" smtClean="0"/>
              <a:t> </a:t>
            </a:r>
            <a:r>
              <a:rPr lang="de-DE" baseline="0" dirty="0" err="1" smtClean="0"/>
              <a:t>cycle</a:t>
            </a:r>
            <a:r>
              <a:rPr lang="de-DE" baseline="0" dirty="0" smtClean="0"/>
              <a:t> </a:t>
            </a:r>
            <a:r>
              <a:rPr lang="de-DE" baseline="0" dirty="0" err="1" smtClean="0"/>
              <a:t>sits</a:t>
            </a:r>
            <a:r>
              <a:rPr lang="de-DE" baseline="0" dirty="0" smtClean="0"/>
              <a:t> </a:t>
            </a:r>
            <a:r>
              <a:rPr lang="de-DE" baseline="0" dirty="0" err="1" smtClean="0"/>
              <a:t>again</a:t>
            </a:r>
            <a:r>
              <a:rPr lang="de-DE" baseline="0" dirty="0" smtClean="0"/>
              <a:t> </a:t>
            </a:r>
            <a:r>
              <a:rPr lang="de-DE" baseline="0" dirty="0" err="1" smtClean="0"/>
              <a:t>the</a:t>
            </a:r>
            <a:r>
              <a:rPr lang="de-DE" baseline="0" dirty="0" smtClean="0"/>
              <a:t> </a:t>
            </a:r>
            <a:r>
              <a:rPr lang="de-DE" baseline="0" dirty="0" err="1" smtClean="0"/>
              <a:t>whole</a:t>
            </a:r>
            <a:r>
              <a:rPr lang="de-DE" baseline="0" dirty="0" smtClean="0"/>
              <a:t> DPSIR </a:t>
            </a:r>
            <a:r>
              <a:rPr lang="de-DE" baseline="0" dirty="0" err="1" smtClean="0"/>
              <a:t>with</a:t>
            </a:r>
            <a:r>
              <a:rPr lang="de-DE" baseline="0" dirty="0" smtClean="0"/>
              <a:t> ist </a:t>
            </a:r>
            <a:r>
              <a:rPr lang="de-DE" baseline="0" dirty="0" err="1" smtClean="0"/>
              <a:t>information</a:t>
            </a:r>
            <a:r>
              <a:rPr lang="de-DE" baseline="0" dirty="0" smtClean="0"/>
              <a:t> </a:t>
            </a:r>
            <a:r>
              <a:rPr lang="de-DE" baseline="0" dirty="0" err="1" smtClean="0"/>
              <a:t>needs</a:t>
            </a:r>
            <a:r>
              <a:rPr lang="de-DE" baseline="0" dirty="0" smtClean="0"/>
              <a:t> on a </a:t>
            </a:r>
            <a:r>
              <a:rPr lang="de-DE" baseline="0" dirty="0" err="1" smtClean="0"/>
              <a:t>certain</a:t>
            </a:r>
            <a:r>
              <a:rPr lang="de-DE" baseline="0" dirty="0" smtClean="0"/>
              <a:t> </a:t>
            </a:r>
            <a:r>
              <a:rPr lang="de-DE" baseline="0" dirty="0" err="1" smtClean="0"/>
              <a:t>aggregation</a:t>
            </a:r>
            <a:r>
              <a:rPr lang="de-DE" baseline="0" dirty="0" smtClean="0"/>
              <a:t> </a:t>
            </a:r>
            <a:r>
              <a:rPr lang="de-DE" baseline="0" dirty="0" err="1" smtClean="0"/>
              <a:t>level</a:t>
            </a:r>
            <a:r>
              <a:rPr lang="de-DE" baseline="0" dirty="0" smtClean="0"/>
              <a:t> </a:t>
            </a:r>
            <a:r>
              <a:rPr lang="de-DE" baseline="0" dirty="0" err="1" smtClean="0"/>
              <a:t>to</a:t>
            </a:r>
            <a:r>
              <a:rPr lang="de-DE" baseline="0" dirty="0" smtClean="0"/>
              <a:t> </a:t>
            </a:r>
            <a:r>
              <a:rPr lang="de-DE" baseline="0" dirty="0" err="1" smtClean="0"/>
              <a:t>perform</a:t>
            </a:r>
            <a:r>
              <a:rPr lang="de-DE" baseline="0" dirty="0" smtClean="0"/>
              <a:t> a </a:t>
            </a:r>
            <a:r>
              <a:rPr lang="de-DE" baseline="0" dirty="0" err="1" smtClean="0"/>
              <a:t>reasonable</a:t>
            </a:r>
            <a:r>
              <a:rPr lang="de-DE" baseline="0" dirty="0" smtClean="0"/>
              <a:t> </a:t>
            </a:r>
            <a:r>
              <a:rPr lang="de-DE" baseline="0" dirty="0" err="1" smtClean="0"/>
              <a:t>assessment</a:t>
            </a:r>
            <a:r>
              <a:rPr lang="de-DE" baseline="0" dirty="0" smtClean="0"/>
              <a:t>.</a:t>
            </a:r>
          </a:p>
          <a:p>
            <a:endParaRPr lang="en-GB" dirty="0"/>
          </a:p>
        </p:txBody>
      </p:sp>
      <p:sp>
        <p:nvSpPr>
          <p:cNvPr id="4" name="Slide Number Placeholder 3"/>
          <p:cNvSpPr>
            <a:spLocks noGrp="1"/>
          </p:cNvSpPr>
          <p:nvPr>
            <p:ph type="sldNum" sz="quarter" idx="10"/>
          </p:nvPr>
        </p:nvSpPr>
        <p:spPr/>
        <p:txBody>
          <a:bodyPr/>
          <a:lstStyle/>
          <a:p>
            <a:fld id="{2EC5542C-5964-4587-821F-F4EE13FD59CD}" type="slidenum">
              <a:rPr lang="da-DK" smtClean="0"/>
              <a:pPr/>
              <a:t>33</a:t>
            </a:fld>
            <a:endParaRPr lang="da-DK"/>
          </a:p>
        </p:txBody>
      </p:sp>
    </p:spTree>
    <p:extLst>
      <p:ext uri="{BB962C8B-B14F-4D97-AF65-F5344CB8AC3E}">
        <p14:creationId xmlns:p14="http://schemas.microsoft.com/office/powerpoint/2010/main" val="296453643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effectLst/>
              </a:rPr>
              <a:t>What does the Communication mean exactly by Structured Implementation and Information Frameworks (SIIFs) and how will the Commission support these?</a:t>
            </a:r>
          </a:p>
          <a:p>
            <a:r>
              <a:rPr lang="en-GB" dirty="0" smtClean="0">
                <a:effectLst/>
              </a:rPr>
              <a:t>Each individual EU environment law – whether it deals with end-of-life vehicles or drinking water supplies or any other subject areas – is there to improve how the world works. These improvements can only be properly understood by citizens – in particular as regards their own localities – if they have a clear picture of the key actions being carried out to implement those laws. </a:t>
            </a:r>
          </a:p>
          <a:p>
            <a:r>
              <a:rPr lang="en-GB" dirty="0" smtClean="0">
                <a:effectLst/>
              </a:rPr>
              <a:t>To give just one example, EU drinking water rules aim at providing citizens with safe drinking water. Providing safe drinking water involves a chain of interventions including protection of the drinking water source (groundwater, lake, river), physical abstraction, treatment to remove any harmful bacteria and other types of contamination, monitoring of the distribution pipework to avoid leaks and waste, infrastructure investments and measures such as water pricing to help avoid wasteful use of water. It can be time consuming to obtain joined-up information on how all of these interventions fit together. A SIIF would aim, together with the range of SEIS initiatives, to help Member States set up transparent information systems that make this information accessible online. For example, one would be able to identify on a map abstraction points, source protection zones, treatment plants and distribution networks and have links to related information such as leakage reduction programmes. </a:t>
            </a:r>
          </a:p>
          <a:p>
            <a:r>
              <a:rPr lang="en-GB" dirty="0" smtClean="0">
                <a:effectLst/>
              </a:rPr>
              <a:t>Citizens, experts and businesses would all benefit from such transparency. The Commission's role would be to assist Member States in identifying the types of information that would feature in a given information system, so that similar information could be found across the EU. </a:t>
            </a:r>
          </a:p>
          <a:p>
            <a:r>
              <a:rPr lang="en-GB" sz="1200" b="1" i="0" u="none" strike="noStrike" kern="1200" baseline="0" dirty="0" smtClean="0">
                <a:solidFill>
                  <a:schemeClr val="tx1"/>
                </a:solidFill>
                <a:latin typeface="+mn-lt"/>
                <a:ea typeface="+mn-ea"/>
                <a:cs typeface="+mn-cs"/>
              </a:rPr>
              <a:t>Piloting the development of structured implementation and information</a:t>
            </a:r>
          </a:p>
          <a:p>
            <a:r>
              <a:rPr lang="en-GB" sz="1200" b="1" i="0" u="none" strike="noStrike" kern="1200" baseline="0" dirty="0" smtClean="0">
                <a:solidFill>
                  <a:schemeClr val="tx1"/>
                </a:solidFill>
                <a:latin typeface="+mn-lt"/>
                <a:ea typeface="+mn-ea"/>
                <a:cs typeface="+mn-cs"/>
              </a:rPr>
              <a:t>frameworks </a:t>
            </a:r>
            <a:r>
              <a:rPr lang="en-GB" sz="1200" b="0" i="0" u="none" strike="noStrike" kern="1200" baseline="0" dirty="0" smtClean="0">
                <a:solidFill>
                  <a:schemeClr val="tx1"/>
                </a:solidFill>
                <a:latin typeface="+mn-lt"/>
                <a:ea typeface="+mn-ea"/>
                <a:cs typeface="+mn-cs"/>
              </a:rPr>
              <a:t>(SIIFs) for selected thematic areas, linking these location-based</a:t>
            </a:r>
          </a:p>
          <a:p>
            <a:r>
              <a:rPr lang="en-GB" sz="1200" b="0" i="0" u="none" strike="noStrike" kern="1200" baseline="0" dirty="0" smtClean="0">
                <a:solidFill>
                  <a:schemeClr val="tx1"/>
                </a:solidFill>
                <a:latin typeface="+mn-lt"/>
                <a:ea typeface="+mn-ea"/>
                <a:cs typeface="+mn-cs"/>
              </a:rPr>
              <a:t>information systems to EU level e-Reporting systems in order to make reported</a:t>
            </a:r>
          </a:p>
          <a:p>
            <a:r>
              <a:rPr lang="en-GB" sz="1200" b="0" i="0" u="none" strike="noStrike" kern="1200" baseline="0" dirty="0" smtClean="0">
                <a:solidFill>
                  <a:schemeClr val="tx1"/>
                </a:solidFill>
                <a:latin typeface="+mn-lt"/>
                <a:ea typeface="+mn-ea"/>
                <a:cs typeface="+mn-cs"/>
              </a:rPr>
              <a:t>information usable in various contexts and at different geographic scales. The</a:t>
            </a:r>
          </a:p>
          <a:p>
            <a:r>
              <a:rPr lang="en-GB" sz="1200" b="0" i="0" u="none" strike="noStrike" kern="1200" baseline="0" dirty="0" smtClean="0">
                <a:solidFill>
                  <a:schemeClr val="tx1"/>
                </a:solidFill>
                <a:latin typeface="+mn-lt"/>
                <a:ea typeface="+mn-ea"/>
                <a:cs typeface="+mn-cs"/>
              </a:rPr>
              <a:t>SIIFs as they have been set out in the Implementation Communication24 should,</a:t>
            </a:r>
          </a:p>
          <a:p>
            <a:r>
              <a:rPr lang="en-GB" sz="1200" b="0" i="0" u="none" strike="noStrike" kern="1200" baseline="0" dirty="0" smtClean="0">
                <a:solidFill>
                  <a:schemeClr val="tx1"/>
                </a:solidFill>
                <a:latin typeface="+mn-lt"/>
                <a:ea typeface="+mn-ea"/>
                <a:cs typeface="+mn-cs"/>
              </a:rPr>
              <a:t>on the one hand, identify how EU environment law is implemented on the</a:t>
            </a:r>
          </a:p>
          <a:p>
            <a:r>
              <a:rPr lang="en-GB" sz="1200" b="0" i="0" u="none" strike="noStrike" kern="1200" baseline="0" dirty="0" smtClean="0">
                <a:solidFill>
                  <a:schemeClr val="tx1"/>
                </a:solidFill>
                <a:latin typeface="+mn-lt"/>
                <a:ea typeface="+mn-ea"/>
                <a:cs typeface="+mn-cs"/>
              </a:rPr>
              <a:t>ground, and, on the other, determine good examples and best practices </a:t>
            </a:r>
            <a:r>
              <a:rPr lang="en-GB" sz="1200" b="0" i="0" u="none" strike="noStrike" kern="1200" baseline="0" dirty="0" err="1" smtClean="0">
                <a:solidFill>
                  <a:schemeClr val="tx1"/>
                </a:solidFill>
                <a:latin typeface="+mn-lt"/>
                <a:ea typeface="+mn-ea"/>
                <a:cs typeface="+mn-cs"/>
              </a:rPr>
              <a:t>ofinformation</a:t>
            </a:r>
            <a:r>
              <a:rPr lang="en-GB" sz="1200" b="0" i="0" u="none" strike="noStrike" kern="1200" baseline="0" dirty="0" smtClean="0">
                <a:solidFill>
                  <a:schemeClr val="tx1"/>
                </a:solidFill>
                <a:latin typeface="+mn-lt"/>
                <a:ea typeface="+mn-ea"/>
                <a:cs typeface="+mn-cs"/>
              </a:rPr>
              <a:t> systems at local, regional and cross-border levels. As a pilot activity,</a:t>
            </a:r>
          </a:p>
          <a:p>
            <a:r>
              <a:rPr lang="en-GB" sz="1200" b="0" i="0" u="none" strike="noStrike" kern="1200" baseline="0" dirty="0" smtClean="0">
                <a:solidFill>
                  <a:schemeClr val="tx1"/>
                </a:solidFill>
                <a:latin typeface="+mn-lt"/>
                <a:ea typeface="+mn-ea"/>
                <a:cs typeface="+mn-cs"/>
              </a:rPr>
              <a:t>the Commission services are already developing a concept for the reporting and</a:t>
            </a:r>
          </a:p>
          <a:p>
            <a:r>
              <a:rPr lang="en-GB" sz="1200" b="0" i="0" u="none" strike="noStrike" kern="1200" baseline="0" dirty="0" smtClean="0">
                <a:solidFill>
                  <a:schemeClr val="tx1"/>
                </a:solidFill>
                <a:latin typeface="+mn-lt"/>
                <a:ea typeface="+mn-ea"/>
                <a:cs typeface="+mn-cs"/>
              </a:rPr>
              <a:t>dissemination requirements of the Urban Waste Water Treatment Directive.</a:t>
            </a:r>
          </a:p>
          <a:p>
            <a:r>
              <a:rPr lang="en-GB" sz="1200" b="0" i="0" u="none" strike="noStrike" kern="1200" baseline="0" dirty="0" smtClean="0">
                <a:solidFill>
                  <a:schemeClr val="tx1"/>
                </a:solidFill>
                <a:latin typeface="+mn-lt"/>
                <a:ea typeface="+mn-ea"/>
                <a:cs typeface="+mn-cs"/>
              </a:rPr>
              <a:t>Based on the lessons learned from the first SIIF, the Commission services will</a:t>
            </a:r>
          </a:p>
          <a:p>
            <a:r>
              <a:rPr lang="en-GB" sz="1200" b="0" i="0" u="none" strike="noStrike" kern="1200" baseline="0" dirty="0" smtClean="0">
                <a:solidFill>
                  <a:schemeClr val="tx1"/>
                </a:solidFill>
                <a:latin typeface="+mn-lt"/>
                <a:ea typeface="+mn-ea"/>
                <a:cs typeface="+mn-cs"/>
              </a:rPr>
              <a:t>consider ways for expanding the concept and structure of the SIIFs to other</a:t>
            </a:r>
          </a:p>
          <a:p>
            <a:r>
              <a:rPr lang="en-GB" sz="1200" b="0" i="0" u="none" strike="noStrike" kern="1200" baseline="0" dirty="0" smtClean="0">
                <a:solidFill>
                  <a:schemeClr val="tx1"/>
                </a:solidFill>
                <a:latin typeface="+mn-lt"/>
                <a:ea typeface="+mn-ea"/>
                <a:cs typeface="+mn-cs"/>
              </a:rPr>
              <a:t>environment policy areas. The EEA shall be closely involved.</a:t>
            </a:r>
            <a:endParaRPr lang="en-GB" dirty="0"/>
          </a:p>
        </p:txBody>
      </p:sp>
      <p:sp>
        <p:nvSpPr>
          <p:cNvPr id="4" name="Slide Number Placeholder 3"/>
          <p:cNvSpPr>
            <a:spLocks noGrp="1"/>
          </p:cNvSpPr>
          <p:nvPr>
            <p:ph type="sldNum" sz="quarter" idx="10"/>
          </p:nvPr>
        </p:nvSpPr>
        <p:spPr/>
        <p:txBody>
          <a:bodyPr/>
          <a:lstStyle/>
          <a:p>
            <a:fld id="{917505E3-1E86-4955-BD46-116CB3994FBE}" type="slidenum">
              <a:rPr lang="en-GB" smtClean="0"/>
              <a:t>34</a:t>
            </a:fld>
            <a:endParaRPr lang="en-GB"/>
          </a:p>
        </p:txBody>
      </p:sp>
    </p:spTree>
    <p:extLst>
      <p:ext uri="{BB962C8B-B14F-4D97-AF65-F5344CB8AC3E}">
        <p14:creationId xmlns:p14="http://schemas.microsoft.com/office/powerpoint/2010/main" val="152295651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Slide Image Placeholder 1"/>
          <p:cNvSpPr>
            <a:spLocks noGrp="1" noRot="1" noChangeAspect="1" noTextEdit="1"/>
          </p:cNvSpPr>
          <p:nvPr>
            <p:ph type="sldImg"/>
          </p:nvPr>
        </p:nvSpPr>
        <p:spPr bwMode="auto">
          <a:noFill/>
          <a:ln>
            <a:solidFill>
              <a:srgbClr val="000000"/>
            </a:solidFill>
            <a:miter lim="800000"/>
            <a:headEnd/>
            <a:tailEnd/>
          </a:ln>
        </p:spPr>
      </p:sp>
      <p:sp>
        <p:nvSpPr>
          <p:cNvPr id="109571" name="Notes Placeholder 2"/>
          <p:cNvSpPr>
            <a:spLocks noGrp="1"/>
          </p:cNvSpPr>
          <p:nvPr>
            <p:ph type="body" idx="1"/>
          </p:nvPr>
        </p:nvSpPr>
        <p:spPr bwMode="auto">
          <a:noFill/>
        </p:spPr>
        <p:txBody>
          <a:bodyPr wrap="square" numCol="1" anchor="t" anchorCtr="0" compatLnSpc="1">
            <a:prstTxWarp prst="textNoShape">
              <a:avLst/>
            </a:prstTxWarp>
          </a:bodyPr>
          <a:lstStyle/>
          <a:p>
            <a:r>
              <a:rPr lang="nb-NO" smtClean="0">
                <a:ea typeface="ＭＳ Ｐゴシック" pitchFamily="34" charset="-128"/>
              </a:rPr>
              <a:t>Countries not shown in the pressures plot is due to lack of reporting</a:t>
            </a:r>
          </a:p>
        </p:txBody>
      </p:sp>
      <p:sp>
        <p:nvSpPr>
          <p:cNvPr id="109572" name="Slide Number Placeholder 3"/>
          <p:cNvSpPr>
            <a:spLocks noGrp="1"/>
          </p:cNvSpPr>
          <p:nvPr>
            <p:ph type="sldNum" sz="quarter" idx="5"/>
          </p:nvPr>
        </p:nvSpPr>
        <p:spPr bwMode="auto">
          <a:xfrm>
            <a:off x="3849690" y="9428167"/>
            <a:ext cx="2946399" cy="496886"/>
          </a:xfrm>
          <a:prstGeom prst="rect">
            <a:avLst/>
          </a:prstGeom>
          <a:noFill/>
          <a:ln>
            <a:miter lim="800000"/>
            <a:headEnd/>
            <a:tailEnd/>
          </a:ln>
        </p:spPr>
        <p:txBody>
          <a:bodyPr/>
          <a:lstStyle/>
          <a:p>
            <a:fld id="{1A01F5A1-D07D-403C-923D-12ABB2821C2D}" type="slidenum">
              <a:rPr lang="cs-CZ" smtClean="0">
                <a:latin typeface="Calibri" pitchFamily="34" charset="0"/>
                <a:ea typeface="ＭＳ Ｐゴシック" pitchFamily="34" charset="-128"/>
              </a:rPr>
              <a:pPr/>
              <a:t>36</a:t>
            </a:fld>
            <a:endParaRPr lang="cs-CZ" smtClean="0">
              <a:latin typeface="Calibri" pitchFamily="34" charset="0"/>
              <a:ea typeface="ＭＳ Ｐゴシック"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spcAft>
                <a:spcPts val="1200"/>
              </a:spcAft>
            </a:pPr>
            <a:r>
              <a:rPr lang="en-GB" dirty="0" smtClean="0"/>
              <a:t>However, with the case with</a:t>
            </a:r>
            <a:r>
              <a:rPr lang="en-GB" baseline="0" dirty="0" smtClean="0"/>
              <a:t> </a:t>
            </a:r>
            <a:r>
              <a:rPr lang="en-GB" dirty="0" smtClean="0"/>
              <a:t>pollution</a:t>
            </a:r>
            <a:r>
              <a:rPr lang="en-GB" baseline="0" dirty="0" smtClean="0"/>
              <a:t> coming from diffuse sources, the second highest pressure for Europe’s rivers, the situation is very different.</a:t>
            </a:r>
          </a:p>
          <a:p>
            <a:pPr lvl="0">
              <a:spcAft>
                <a:spcPts val="1200"/>
              </a:spcAft>
            </a:pPr>
            <a:endParaRPr lang="en-GB" baseline="0" dirty="0" smtClean="0"/>
          </a:p>
          <a:p>
            <a:pPr lvl="0">
              <a:spcAft>
                <a:spcPts val="1200"/>
              </a:spcAft>
            </a:pPr>
            <a:r>
              <a:rPr lang="en-GB" baseline="0" dirty="0" smtClean="0"/>
              <a:t>This graph shows the trend and our projections for nitrates. We estimate that there will still be a significant gap in </a:t>
            </a:r>
            <a:r>
              <a:rPr lang="en-GB" u="sng" baseline="0" dirty="0" smtClean="0"/>
              <a:t>2028</a:t>
            </a:r>
            <a:r>
              <a:rPr lang="en-GB" baseline="0" dirty="0" smtClean="0"/>
              <a:t> between actual nitrogen levels and those comparable to good ecological status.</a:t>
            </a:r>
          </a:p>
          <a:p>
            <a:pPr lvl="0">
              <a:spcAft>
                <a:spcPts val="1200"/>
              </a:spcAft>
            </a:pPr>
            <a:endParaRPr lang="en-GB" baseline="0" dirty="0" smtClean="0"/>
          </a:p>
          <a:p>
            <a:pPr lvl="0">
              <a:spcAft>
                <a:spcPts val="1200"/>
              </a:spcAft>
            </a:pPr>
            <a:r>
              <a:rPr lang="en-GB" baseline="0" dirty="0" smtClean="0"/>
              <a:t>If the morphology is degraded or the water flow is markedly changed, a river with good water quality will not achieve its full potential as a habitat for wildlife.</a:t>
            </a:r>
          </a:p>
          <a:p>
            <a:pPr lvl="0">
              <a:spcAft>
                <a:spcPts val="1200"/>
              </a:spcAft>
            </a:pPr>
            <a:endParaRPr lang="en-GB" baseline="0" dirty="0" smtClean="0"/>
          </a:p>
          <a:p>
            <a:pPr lvl="0">
              <a:spcAft>
                <a:spcPts val="1200"/>
              </a:spcAft>
            </a:pPr>
            <a:r>
              <a:rPr lang="en-GB" baseline="0" dirty="0" smtClean="0"/>
              <a:t> </a:t>
            </a:r>
          </a:p>
        </p:txBody>
      </p:sp>
      <p:sp>
        <p:nvSpPr>
          <p:cNvPr id="4" name="Slide Number Placeholder 3"/>
          <p:cNvSpPr>
            <a:spLocks noGrp="1"/>
          </p:cNvSpPr>
          <p:nvPr>
            <p:ph type="sldNum" sz="quarter" idx="10"/>
          </p:nvPr>
        </p:nvSpPr>
        <p:spPr/>
        <p:txBody>
          <a:bodyPr/>
          <a:lstStyle/>
          <a:p>
            <a:fld id="{1AA812F5-4E9D-4A9C-BED5-E1C681DB6CAF}" type="slidenum">
              <a:rPr lang="en-GB" smtClean="0"/>
              <a:pPr/>
              <a:t>37</a:t>
            </a:fld>
            <a:endParaRPr lang="en-GB"/>
          </a:p>
        </p:txBody>
      </p:sp>
    </p:spTree>
    <p:extLst>
      <p:ext uri="{BB962C8B-B14F-4D97-AF65-F5344CB8AC3E}">
        <p14:creationId xmlns:p14="http://schemas.microsoft.com/office/powerpoint/2010/main" val="25702214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4" name="Slide Number Placeholder 3"/>
          <p:cNvSpPr>
            <a:spLocks noGrp="1"/>
          </p:cNvSpPr>
          <p:nvPr>
            <p:ph type="sldNum" sz="quarter" idx="10"/>
          </p:nvPr>
        </p:nvSpPr>
        <p:spPr/>
        <p:txBody>
          <a:bodyPr/>
          <a:lstStyle/>
          <a:p>
            <a:fld id="{1AA812F5-4E9D-4A9C-BED5-E1C681DB6CAF}" type="slidenum">
              <a:rPr lang="en-GB" smtClean="0"/>
              <a:pPr/>
              <a:t>41</a:t>
            </a:fld>
            <a:endParaRPr lang="en-GB"/>
          </a:p>
        </p:txBody>
      </p:sp>
      <p:sp>
        <p:nvSpPr>
          <p:cNvPr id="5" name="Notes Placeholder 4"/>
          <p:cNvSpPr>
            <a:spLocks noGrp="1"/>
          </p:cNvSpPr>
          <p:nvPr>
            <p:ph type="body" sz="quarter" idx="11"/>
          </p:nvPr>
        </p:nvSpPr>
        <p:spPr/>
        <p:txBody>
          <a:bodyPr/>
          <a:lstStyle/>
          <a:p>
            <a:endParaRPr lang="en-GB"/>
          </a:p>
        </p:txBody>
      </p:sp>
    </p:spTree>
    <p:extLst>
      <p:ext uri="{BB962C8B-B14F-4D97-AF65-F5344CB8AC3E}">
        <p14:creationId xmlns:p14="http://schemas.microsoft.com/office/powerpoint/2010/main" val="38434974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153"/>
            <a:ext cx="5438140" cy="4856678"/>
          </a:xfrm>
        </p:spPr>
        <p:txBody>
          <a:bodyPr/>
          <a:lstStyle/>
          <a:p>
            <a:r>
              <a:rPr lang="en-GB" b="1" dirty="0" smtClean="0"/>
              <a:t>SA 3, SA 4</a:t>
            </a:r>
          </a:p>
          <a:p>
            <a:r>
              <a:rPr lang="en-GB" dirty="0"/>
              <a:t>This is not linear, </a:t>
            </a:r>
            <a:r>
              <a:rPr lang="en-GB" b="1" dirty="0"/>
              <a:t>dynamic interactions </a:t>
            </a:r>
            <a:r>
              <a:rPr lang="en-GB" dirty="0"/>
              <a:t>across the strategic areas will ensure that EEA meets expectations of its stakeholders of increased support to policy implementation will have to be met within a context of diminishing resources at national and EU level, which will require prioritisation, and an increased focus on stronger partnerships</a:t>
            </a:r>
            <a:endParaRPr lang="en-GB" b="1" dirty="0" smtClean="0"/>
          </a:p>
          <a:p>
            <a:endParaRPr lang="en-GB" b="1" dirty="0" smtClean="0"/>
          </a:p>
          <a:p>
            <a:r>
              <a:rPr lang="en-GB" b="1" dirty="0" smtClean="0"/>
              <a:t>Strategic area 3: Knowledge co-creation, sharing and use (SA3)</a:t>
            </a:r>
            <a:endParaRPr lang="de-DE" b="1" dirty="0" smtClean="0"/>
          </a:p>
          <a:p>
            <a:r>
              <a:rPr lang="en-GB" dirty="0" smtClean="0"/>
              <a:t>Providing support to the work in the strategic areas 1 and 2 by building and maintaining networks of people and information systems as the basis for sharing and co-creating content, be it data, indicators or assessments, with other actors at national, European and global levels. Communications, in the broadest sense of the word, will also play a major role in making sure that information targets and ensures a dialogue with stakeholders and the society at large. Targeted information, communication and participation remain important instruments to achieve significant and measurable improvement in Europe’s environment, responding to emerging challenges and societal developments. </a:t>
            </a:r>
            <a:endParaRPr lang="de-DE" dirty="0" smtClean="0"/>
          </a:p>
          <a:p>
            <a:endParaRPr lang="en-GB" b="1" dirty="0" smtClean="0"/>
          </a:p>
          <a:p>
            <a:r>
              <a:rPr lang="en-GB" b="1" dirty="0" smtClean="0"/>
              <a:t>Strategic area 4: EEA management (SA4)</a:t>
            </a:r>
            <a:endParaRPr lang="de-DE" b="1" dirty="0" smtClean="0"/>
          </a:p>
          <a:p>
            <a:r>
              <a:rPr lang="en-GB" dirty="0" smtClean="0"/>
              <a:t>EEA management, administration and operational services make up a fourth area of work. Strict adherence to all principles, rules and regulations that apply to the EEA, in combination with maximising efficiency and effectiveness of EEA management are the guiding principles. SA 4 will ensure the Agency’s response to the recommendations formulated in the evaluation. </a:t>
            </a:r>
            <a:endParaRPr lang="de-DE" dirty="0" smtClean="0"/>
          </a:p>
          <a:p>
            <a:pPr marL="171450" indent="-171450"/>
            <a:endParaRPr lang="en-GB" sz="1200" kern="1200" dirty="0" smtClean="0">
              <a:solidFill>
                <a:schemeClr val="tx1"/>
              </a:solidFill>
              <a:effectLst/>
              <a:latin typeface="+mn-lt"/>
              <a:ea typeface="+mn-ea"/>
              <a:cs typeface="+mn-cs"/>
            </a:endParaRPr>
          </a:p>
          <a:p>
            <a:pPr lvl="0"/>
            <a:r>
              <a:rPr lang="en-GB" dirty="0" smtClean="0"/>
              <a:t>.</a:t>
            </a:r>
            <a:endParaRPr lang="de-DE" dirty="0" smtClean="0"/>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A812F5-4E9D-4A9C-BED5-E1C681DB6CAF}" type="slidenum">
              <a:rPr lang="en-GB" smtClean="0"/>
              <a:pPr/>
              <a:t>9</a:t>
            </a:fld>
            <a:endParaRPr lang="en-GB"/>
          </a:p>
        </p:txBody>
      </p:sp>
    </p:spTree>
    <p:extLst>
      <p:ext uri="{BB962C8B-B14F-4D97-AF65-F5344CB8AC3E}">
        <p14:creationId xmlns:p14="http://schemas.microsoft.com/office/powerpoint/2010/main" val="257022141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5637" y="4582320"/>
            <a:ext cx="5438140" cy="4953000"/>
          </a:xfrm>
        </p:spPr>
        <p:txBody>
          <a:bodyPr/>
          <a:lstStyle/>
          <a:p>
            <a:r>
              <a:rPr lang="de-DE" sz="1200" b="1" kern="1200" dirty="0" smtClean="0">
                <a:solidFill>
                  <a:schemeClr val="tx1"/>
                </a:solidFill>
                <a:effectLst/>
                <a:latin typeface="+mn-lt"/>
                <a:ea typeface="+mn-ea"/>
                <a:cs typeface="+mn-cs"/>
              </a:rPr>
              <a:t>Goal, </a:t>
            </a:r>
            <a:r>
              <a:rPr lang="de-DE" sz="1200" b="1" kern="1200" dirty="0" err="1" smtClean="0">
                <a:solidFill>
                  <a:schemeClr val="tx1"/>
                </a:solidFill>
                <a:effectLst/>
                <a:latin typeface="+mn-lt"/>
                <a:ea typeface="+mn-ea"/>
                <a:cs typeface="+mn-cs"/>
              </a:rPr>
              <a:t>objectives</a:t>
            </a:r>
            <a:endParaRPr lang="en-GB" sz="1200" b="1"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smtClean="0">
                <a:solidFill>
                  <a:schemeClr val="tx1"/>
                </a:solidFill>
                <a:effectLst/>
                <a:latin typeface="+mn-lt"/>
                <a:ea typeface="+mn-ea"/>
                <a:cs typeface="+mn-cs"/>
              </a:rPr>
              <a:t>Failing to implement environment </a:t>
            </a:r>
            <a:r>
              <a:rPr lang="en-GB" sz="1200" kern="1200" dirty="0" smtClean="0">
                <a:solidFill>
                  <a:schemeClr val="tx1"/>
                </a:solidFill>
                <a:effectLst/>
                <a:latin typeface="+mn-lt"/>
                <a:ea typeface="+mn-ea"/>
                <a:cs typeface="+mn-cs"/>
              </a:rPr>
              <a:t>legislation is estimated to cost the EU around </a:t>
            </a:r>
            <a:r>
              <a:rPr lang="en-GB" sz="1200" b="1" kern="1200" dirty="0" smtClean="0">
                <a:solidFill>
                  <a:schemeClr val="tx1"/>
                </a:solidFill>
                <a:effectLst/>
                <a:latin typeface="+mn-lt"/>
                <a:ea typeface="+mn-ea"/>
                <a:cs typeface="+mn-cs"/>
              </a:rPr>
              <a:t>€50 billion every year </a:t>
            </a:r>
            <a:r>
              <a:rPr lang="en-GB" sz="1200" kern="1200" dirty="0" smtClean="0">
                <a:solidFill>
                  <a:schemeClr val="tx1"/>
                </a:solidFill>
                <a:effectLst/>
                <a:latin typeface="+mn-lt"/>
                <a:ea typeface="+mn-ea"/>
                <a:cs typeface="+mn-cs"/>
              </a:rPr>
              <a:t>in public health costs and direct costs to the environment (COM(2012)95 Final). </a:t>
            </a:r>
          </a:p>
          <a:p>
            <a:pPr marL="171450" indent="-171450">
              <a:buFont typeface="Arial" panose="020B0604020202020204" pitchFamily="34" charset="0"/>
              <a:buChar char="•"/>
            </a:pP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dirty="0" smtClean="0"/>
              <a:t>T</a:t>
            </a:r>
            <a:r>
              <a:rPr lang="en-GB" sz="1200" kern="1200" dirty="0" smtClean="0">
                <a:solidFill>
                  <a:schemeClr val="tx1"/>
                </a:solidFill>
                <a:effectLst/>
                <a:latin typeface="+mn-lt"/>
                <a:ea typeface="+mn-ea"/>
                <a:cs typeface="+mn-cs"/>
              </a:rPr>
              <a:t>argeting </a:t>
            </a:r>
            <a:r>
              <a:rPr lang="en-GB" sz="1200" b="1" kern="1200" dirty="0" smtClean="0">
                <a:solidFill>
                  <a:schemeClr val="tx1"/>
                </a:solidFill>
                <a:effectLst/>
                <a:latin typeface="+mn-lt"/>
                <a:ea typeface="+mn-ea"/>
                <a:cs typeface="+mn-cs"/>
              </a:rPr>
              <a:t>knowledge</a:t>
            </a:r>
            <a:r>
              <a:rPr lang="en-GB" sz="1200" kern="1200" dirty="0" smtClean="0">
                <a:solidFill>
                  <a:schemeClr val="tx1"/>
                </a:solidFill>
                <a:effectLst/>
                <a:latin typeface="+mn-lt"/>
                <a:ea typeface="+mn-ea"/>
                <a:cs typeface="+mn-cs"/>
              </a:rPr>
              <a:t> about implementation </a:t>
            </a:r>
            <a:r>
              <a:rPr lang="en-GB" sz="1200" b="1" kern="1200" dirty="0" smtClean="0">
                <a:solidFill>
                  <a:schemeClr val="tx1"/>
                </a:solidFill>
                <a:effectLst/>
                <a:latin typeface="+mn-lt"/>
                <a:ea typeface="+mn-ea"/>
                <a:cs typeface="+mn-cs"/>
              </a:rPr>
              <a:t>is paramount</a:t>
            </a:r>
            <a:r>
              <a:rPr lang="en-GB" sz="1200" kern="1200" dirty="0" smtClean="0">
                <a:solidFill>
                  <a:schemeClr val="tx1"/>
                </a:solidFill>
                <a:effectLst/>
                <a:latin typeface="+mn-lt"/>
                <a:ea typeface="+mn-ea"/>
                <a:cs typeface="+mn-cs"/>
              </a:rPr>
              <a:t>. This covers</a:t>
            </a:r>
            <a:r>
              <a:rPr lang="en-GB" dirty="0" smtClean="0"/>
              <a:t> </a:t>
            </a:r>
            <a:r>
              <a:rPr lang="en-GB" sz="1200" kern="1200" dirty="0" smtClean="0">
                <a:solidFill>
                  <a:schemeClr val="tx1"/>
                </a:solidFill>
                <a:effectLst/>
                <a:latin typeface="+mn-lt"/>
                <a:ea typeface="+mn-ea"/>
                <a:cs typeface="+mn-cs"/>
              </a:rPr>
              <a:t>providing knowledge about the expected impacts of environmental policies</a:t>
            </a:r>
            <a:r>
              <a:rPr lang="en-GB" dirty="0" smtClean="0"/>
              <a:t>. </a:t>
            </a:r>
            <a:r>
              <a:rPr lang="en-GB" sz="1200" kern="1200" dirty="0" smtClean="0">
                <a:solidFill>
                  <a:schemeClr val="tx1"/>
                </a:solidFill>
                <a:effectLst/>
                <a:latin typeface="+mn-lt"/>
                <a:ea typeface="+mn-ea"/>
                <a:cs typeface="+mn-cs"/>
              </a:rPr>
              <a:t>Better information at national, regional and local level would allow identification of the main problems and the most appropriate and efficient ways to address them. </a:t>
            </a:r>
          </a:p>
          <a:p>
            <a:pPr marL="171450" indent="-171450">
              <a:buFont typeface="Arial" panose="020B0604020202020204" pitchFamily="34" charset="0"/>
              <a:buChar char="•"/>
            </a:pP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b="1" kern="1200" dirty="0" smtClean="0">
                <a:solidFill>
                  <a:schemeClr val="tx1"/>
                </a:solidFill>
                <a:effectLst/>
                <a:latin typeface="+mn-lt"/>
                <a:ea typeface="+mn-ea"/>
                <a:cs typeface="+mn-cs"/>
              </a:rPr>
              <a:t>The 7</a:t>
            </a:r>
            <a:r>
              <a:rPr lang="en-GB" sz="1200" b="1" kern="1200" baseline="30000" dirty="0" smtClean="0">
                <a:solidFill>
                  <a:schemeClr val="tx1"/>
                </a:solidFill>
                <a:effectLst/>
                <a:latin typeface="+mn-lt"/>
                <a:ea typeface="+mn-ea"/>
                <a:cs typeface="+mn-cs"/>
              </a:rPr>
              <a:t>th</a:t>
            </a:r>
            <a:r>
              <a:rPr lang="en-GB" sz="1200" b="1" kern="1200" dirty="0" smtClean="0">
                <a:solidFill>
                  <a:schemeClr val="tx1"/>
                </a:solidFill>
                <a:effectLst/>
                <a:latin typeface="+mn-lt"/>
                <a:ea typeface="+mn-ea"/>
                <a:cs typeface="+mn-cs"/>
              </a:rPr>
              <a:t> EAP calls for simplifying, streamlining and modernising </a:t>
            </a:r>
            <a:r>
              <a:rPr lang="en-GB" sz="1200" kern="1200" dirty="0" smtClean="0">
                <a:solidFill>
                  <a:schemeClr val="tx1"/>
                </a:solidFill>
                <a:effectLst/>
                <a:latin typeface="+mn-lt"/>
                <a:ea typeface="+mn-ea"/>
                <a:cs typeface="+mn-cs"/>
              </a:rPr>
              <a:t>environmental and climate change data and information collection, management and sharing; a greater application of principle of the Shared Environmental Information System of "report once, use often" would help streamline information demands and usability</a:t>
            </a:r>
          </a:p>
          <a:p>
            <a:pPr marL="171450" indent="-171450">
              <a:buFont typeface="Arial" panose="020B0604020202020204" pitchFamily="34" charset="0"/>
              <a:buChar char="•"/>
            </a:pP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The EEA and </a:t>
            </a:r>
            <a:r>
              <a:rPr lang="en-GB" sz="1200" kern="1200" dirty="0" err="1" smtClean="0">
                <a:solidFill>
                  <a:schemeClr val="tx1"/>
                </a:solidFill>
                <a:effectLst/>
                <a:latin typeface="+mn-lt"/>
                <a:ea typeface="+mn-ea"/>
                <a:cs typeface="+mn-cs"/>
              </a:rPr>
              <a:t>Eionet</a:t>
            </a:r>
            <a:r>
              <a:rPr lang="en-GB" sz="1200" kern="1200" dirty="0" smtClean="0">
                <a:solidFill>
                  <a:schemeClr val="tx1"/>
                </a:solidFill>
                <a:effectLst/>
                <a:latin typeface="+mn-lt"/>
                <a:ea typeface="+mn-ea"/>
                <a:cs typeface="+mn-cs"/>
              </a:rPr>
              <a:t> at national and European level will ensure a continuous and targeted coverage and flow of data and information around the many correlated themes, and about their inter-linkages. </a:t>
            </a:r>
          </a:p>
          <a:p>
            <a:pPr marL="171450" indent="-171450">
              <a:buFont typeface="Arial" panose="020B0604020202020204" pitchFamily="34" charset="0"/>
              <a:buChar char="•"/>
            </a:pPr>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sz="1200" kern="1200" dirty="0" smtClean="0">
                <a:solidFill>
                  <a:schemeClr val="tx1"/>
                </a:solidFill>
                <a:effectLst/>
                <a:latin typeface="+mn-lt"/>
                <a:ea typeface="+mn-ea"/>
                <a:cs typeface="+mn-cs"/>
              </a:rPr>
              <a:t>With </a:t>
            </a:r>
            <a:r>
              <a:rPr lang="en-GB" sz="1200" b="1" kern="1200" dirty="0" smtClean="0">
                <a:solidFill>
                  <a:schemeClr val="tx1"/>
                </a:solidFill>
                <a:effectLst/>
                <a:latin typeface="+mn-lt"/>
                <a:ea typeface="+mn-ea"/>
                <a:cs typeface="+mn-cs"/>
              </a:rPr>
              <a:t>strong support from the European Topic Centres </a:t>
            </a:r>
            <a:r>
              <a:rPr lang="en-GB" sz="1200" kern="1200" dirty="0" smtClean="0">
                <a:solidFill>
                  <a:schemeClr val="tx1"/>
                </a:solidFill>
                <a:effectLst/>
                <a:latin typeface="+mn-lt"/>
                <a:ea typeface="+mn-ea"/>
                <a:cs typeface="+mn-cs"/>
              </a:rPr>
              <a:t>across all areas, the Agency should thus contribute with others partners (ESTAT, JRC, research bodies, regional and international partners etc.) to filling gaps in the knowledge base in order to allow policy responses to be optimised.</a:t>
            </a:r>
          </a:p>
          <a:p>
            <a:endParaRPr lang="en-GB" dirty="0" smtClean="0"/>
          </a:p>
          <a:p>
            <a:r>
              <a:rPr lang="en-GB" sz="1200" kern="1200" dirty="0" smtClean="0">
                <a:solidFill>
                  <a:schemeClr val="tx1"/>
                </a:solidFill>
                <a:effectLst/>
                <a:latin typeface="+mn-lt"/>
                <a:ea typeface="+mn-ea"/>
                <a:cs typeface="+mn-cs"/>
              </a:rPr>
              <a:t>Picture: Commissioner J. </a:t>
            </a:r>
            <a:r>
              <a:rPr lang="en-GB" sz="1200" kern="1200" dirty="0" err="1" smtClean="0">
                <a:solidFill>
                  <a:schemeClr val="tx1"/>
                </a:solidFill>
                <a:effectLst/>
                <a:latin typeface="+mn-lt"/>
                <a:ea typeface="+mn-ea"/>
                <a:cs typeface="+mn-cs"/>
              </a:rPr>
              <a:t>Potocnik</a:t>
            </a:r>
            <a:r>
              <a:rPr lang="en-GB" sz="1200" kern="1200" dirty="0" smtClean="0">
                <a:solidFill>
                  <a:schemeClr val="tx1"/>
                </a:solidFill>
                <a:effectLst/>
                <a:latin typeface="+mn-lt"/>
                <a:ea typeface="+mn-ea"/>
                <a:cs typeface="+mn-cs"/>
              </a:rPr>
              <a:t> visiting the EEA 2011</a:t>
            </a:r>
          </a:p>
          <a:p>
            <a:endParaRPr lang="en-GB" dirty="0" smtClean="0"/>
          </a:p>
          <a:p>
            <a:endParaRPr lang="en-GB"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a:xfrm>
            <a:off x="3852017" y="9430306"/>
            <a:ext cx="2945659" cy="496332"/>
          </a:xfrm>
        </p:spPr>
        <p:txBody>
          <a:bodyPr/>
          <a:lstStyle/>
          <a:p>
            <a:fld id="{1AA812F5-4E9D-4A9C-BED5-E1C681DB6CAF}" type="slidenum">
              <a:rPr lang="en-GB" smtClean="0"/>
              <a:pPr/>
              <a:t>10</a:t>
            </a:fld>
            <a:endParaRPr lang="en-GB" dirty="0"/>
          </a:p>
        </p:txBody>
      </p:sp>
    </p:spTree>
    <p:extLst>
      <p:ext uri="{BB962C8B-B14F-4D97-AF65-F5344CB8AC3E}">
        <p14:creationId xmlns:p14="http://schemas.microsoft.com/office/powerpoint/2010/main" val="2570221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531272"/>
            <a:ext cx="5438140" cy="4466987"/>
          </a:xfrm>
        </p:spPr>
        <p:txBody>
          <a:bodyPr/>
          <a:lstStyle/>
          <a:p>
            <a:r>
              <a:rPr lang="de-DE" sz="1200" b="1" kern="1200" dirty="0" smtClean="0">
                <a:solidFill>
                  <a:schemeClr val="tx1"/>
                </a:solidFill>
                <a:effectLst/>
                <a:latin typeface="+mn-lt"/>
                <a:ea typeface="+mn-ea"/>
                <a:cs typeface="+mn-cs"/>
              </a:rPr>
              <a:t>Areas of activities, strategic area 1</a:t>
            </a:r>
            <a:endParaRPr lang="en-GB" sz="1200" b="1"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pPr marL="171450" indent="-171450">
              <a:buFont typeface="Arial" panose="020B0604020202020204" pitchFamily="34" charset="0"/>
              <a:buChar char="•"/>
            </a:pPr>
            <a:r>
              <a:rPr lang="en-GB" dirty="0" smtClean="0"/>
              <a:t>Given the nature of environmental challenges, the </a:t>
            </a:r>
            <a:r>
              <a:rPr lang="en-GB" b="1" dirty="0" smtClean="0"/>
              <a:t>principal areas </a:t>
            </a:r>
            <a:r>
              <a:rPr lang="en-GB" dirty="0" smtClean="0"/>
              <a:t>of activity of the Agency </a:t>
            </a:r>
            <a:r>
              <a:rPr lang="en-GB" b="1" dirty="0" smtClean="0"/>
              <a:t>all require a continuous, long-term focus</a:t>
            </a:r>
            <a:r>
              <a:rPr lang="en-GB" dirty="0" smtClean="0"/>
              <a:t>. </a:t>
            </a:r>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GB" dirty="0" smtClean="0"/>
              <a:t>The </a:t>
            </a:r>
            <a:r>
              <a:rPr lang="en-GB" b="1" dirty="0" smtClean="0"/>
              <a:t>current policy priorities</a:t>
            </a:r>
            <a:r>
              <a:rPr lang="en-GB" dirty="0" smtClean="0"/>
              <a:t>, of air pollution, climate change, water management, nature protection, land use and natural resources, waste management, noise, coastal and marine protection </a:t>
            </a:r>
            <a:r>
              <a:rPr lang="en-GB" b="1" dirty="0" smtClean="0"/>
              <a:t>will be continued</a:t>
            </a:r>
            <a:r>
              <a:rPr lang="en-GB" dirty="0" smtClean="0"/>
              <a:t> across the 2014-2018 period (Chemicals are covered under SA2). </a:t>
            </a:r>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GB" dirty="0" smtClean="0"/>
              <a:t>It is already evident that </a:t>
            </a:r>
            <a:r>
              <a:rPr lang="en-GB" b="1" dirty="0" smtClean="0"/>
              <a:t>requests for EEA support </a:t>
            </a:r>
            <a:r>
              <a:rPr lang="en-GB" dirty="0" smtClean="0"/>
              <a:t>in several of these core areas </a:t>
            </a:r>
            <a:r>
              <a:rPr lang="en-GB" b="1" dirty="0" smtClean="0"/>
              <a:t>will increase </a:t>
            </a:r>
            <a:r>
              <a:rPr lang="en-GB" dirty="0" smtClean="0"/>
              <a:t>in the coming years.  </a:t>
            </a:r>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GB" dirty="0" smtClean="0"/>
              <a:t>Such activities and developments also include the need to continue to </a:t>
            </a:r>
            <a:r>
              <a:rPr lang="en-GB" b="1" dirty="0" smtClean="0"/>
              <a:t>focus on key economic sectors such as energy, transport, agriculture and fisheries</a:t>
            </a:r>
            <a:r>
              <a:rPr lang="en-GB" dirty="0" smtClean="0"/>
              <a:t>, which are among the foremost sources of pressures on the environment. </a:t>
            </a:r>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GB" b="1" dirty="0" smtClean="0"/>
              <a:t>EEA indicator and assessment activities</a:t>
            </a:r>
            <a:r>
              <a:rPr lang="en-GB" dirty="0" smtClean="0"/>
              <a:t>, along the DPSIR analytical framework, are already firmly established in these areas and </a:t>
            </a:r>
            <a:r>
              <a:rPr lang="en-GB" b="1" dirty="0" smtClean="0"/>
              <a:t>will be enhanced</a:t>
            </a:r>
            <a:r>
              <a:rPr lang="en-GB" dirty="0" smtClean="0"/>
              <a:t>; resources permitting, other important sectors such as tourism will be covered with the view to informing policy progress and accountability.</a:t>
            </a:r>
          </a:p>
          <a:p>
            <a:pPr marL="171450" indent="-171450">
              <a:buFont typeface="Arial" panose="020B0604020202020204" pitchFamily="34" charset="0"/>
              <a:buChar char="•"/>
            </a:pPr>
            <a:endParaRPr lang="en-GB" dirty="0" smtClean="0"/>
          </a:p>
          <a:p>
            <a:endParaRPr lang="en-GB" dirty="0" smtClean="0"/>
          </a:p>
        </p:txBody>
      </p:sp>
      <p:sp>
        <p:nvSpPr>
          <p:cNvPr id="4" name="Slide Number Placeholder 3"/>
          <p:cNvSpPr>
            <a:spLocks noGrp="1"/>
          </p:cNvSpPr>
          <p:nvPr>
            <p:ph type="sldNum" sz="quarter" idx="10"/>
          </p:nvPr>
        </p:nvSpPr>
        <p:spPr/>
        <p:txBody>
          <a:bodyPr/>
          <a:lstStyle/>
          <a:p>
            <a:fld id="{1AA812F5-4E9D-4A9C-BED5-E1C681DB6CAF}" type="slidenum">
              <a:rPr lang="en-GB" smtClean="0"/>
              <a:pPr/>
              <a:t>11</a:t>
            </a:fld>
            <a:endParaRPr lang="en-GB"/>
          </a:p>
        </p:txBody>
      </p:sp>
    </p:spTree>
    <p:extLst>
      <p:ext uri="{BB962C8B-B14F-4D97-AF65-F5344CB8AC3E}">
        <p14:creationId xmlns:p14="http://schemas.microsoft.com/office/powerpoint/2010/main" val="25702214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152"/>
            <a:ext cx="5438140" cy="4820167"/>
          </a:xfrm>
        </p:spPr>
        <p:txBody>
          <a:bodyPr/>
          <a:lstStyle/>
          <a:p>
            <a:r>
              <a:rPr lang="de-DE" b="1" dirty="0"/>
              <a:t>Performance indicators</a:t>
            </a:r>
            <a:endParaRPr lang="en-GB" b="1" dirty="0"/>
          </a:p>
          <a:p>
            <a:endParaRPr lang="en-GB" sz="1200" b="1" kern="1200" dirty="0" smtClean="0">
              <a:solidFill>
                <a:schemeClr val="tx1"/>
              </a:solidFill>
              <a:effectLst/>
              <a:latin typeface="+mn-lt"/>
              <a:ea typeface="+mn-ea"/>
              <a:cs typeface="+mn-cs"/>
            </a:endParaRPr>
          </a:p>
          <a:p>
            <a:r>
              <a:rPr lang="en-GB" sz="1200" b="1" kern="1200" dirty="0" smtClean="0">
                <a:solidFill>
                  <a:schemeClr val="tx1"/>
                </a:solidFill>
                <a:effectLst/>
                <a:latin typeface="+mn-lt"/>
                <a:ea typeface="+mn-ea"/>
                <a:cs typeface="+mn-cs"/>
              </a:rPr>
              <a:t>In 2018 </a:t>
            </a:r>
            <a:r>
              <a:rPr lang="en-GB" sz="1200" kern="1200" dirty="0" smtClean="0">
                <a:solidFill>
                  <a:schemeClr val="tx1"/>
                </a:solidFill>
                <a:effectLst/>
                <a:latin typeface="+mn-lt"/>
                <a:ea typeface="+mn-ea"/>
                <a:cs typeface="+mn-cs"/>
              </a:rPr>
              <a:t>we want to be judged upon </a:t>
            </a:r>
            <a:r>
              <a:rPr lang="en-GB" sz="1200" b="1" kern="1200" dirty="0" smtClean="0">
                <a:solidFill>
                  <a:schemeClr val="tx1"/>
                </a:solidFill>
                <a:effectLst/>
                <a:latin typeface="+mn-lt"/>
                <a:ea typeface="+mn-ea"/>
                <a:cs typeface="+mn-cs"/>
              </a:rPr>
              <a:t>achieving these objectives</a:t>
            </a:r>
            <a:r>
              <a:rPr lang="en-GB" sz="1200" kern="1200" dirty="0" smtClean="0">
                <a:solidFill>
                  <a:schemeClr val="tx1"/>
                </a:solidFill>
                <a:effectLst/>
                <a:latin typeface="+mn-lt"/>
                <a:ea typeface="+mn-ea"/>
                <a:cs typeface="+mn-cs"/>
              </a:rPr>
              <a:t>:</a:t>
            </a:r>
          </a:p>
          <a:p>
            <a:pPr marL="171450" indent="-171450">
              <a:buFont typeface="Arial" panose="020B0604020202020204" pitchFamily="34" charset="0"/>
              <a:buChar char="•"/>
            </a:pPr>
            <a:r>
              <a:rPr lang="en-GB" dirty="0" smtClean="0"/>
              <a:t>Tailor, harmonise and speed up data-flows (including near-real-time where appropriate), and their integration in information systems</a:t>
            </a:r>
            <a:endParaRPr lang="de-DE" dirty="0" smtClean="0"/>
          </a:p>
          <a:p>
            <a:pPr marL="171450" indent="-171450">
              <a:buFont typeface="Arial" panose="020B0604020202020204" pitchFamily="34" charset="0"/>
              <a:buChar char="•"/>
            </a:pPr>
            <a:r>
              <a:rPr lang="en-GB" dirty="0" smtClean="0"/>
              <a:t>Timely provision, analysis and dissemination of data sets, indicators and assessments</a:t>
            </a:r>
            <a:endParaRPr lang="de-DE" dirty="0" smtClean="0"/>
          </a:p>
          <a:p>
            <a:pPr marL="171450" indent="-171450">
              <a:buFont typeface="Arial" panose="020B0604020202020204" pitchFamily="34" charset="0"/>
              <a:buChar char="•"/>
            </a:pPr>
            <a:r>
              <a:rPr lang="en-GB" dirty="0" smtClean="0"/>
              <a:t>Close important information gaps by further developing concepts, analytical methods and indicators to better understand the inter-linkages between different themes and sectors in support of enhanced policy coherence.</a:t>
            </a:r>
            <a:endParaRPr lang="de-DE" dirty="0" smtClean="0"/>
          </a:p>
          <a:p>
            <a:pPr marL="171450" indent="-171450">
              <a:buFont typeface="Arial" panose="020B0604020202020204" pitchFamily="34" charset="0"/>
              <a:buChar char="•"/>
            </a:pPr>
            <a:r>
              <a:rPr lang="en-GB" dirty="0" smtClean="0"/>
              <a:t>Mainstream new data and information needs through incorporating the outcomes of EU-FP7 and Horizon 2020 research projects, as well as of similar ventures at international level;</a:t>
            </a:r>
            <a:endParaRPr lang="de-DE" dirty="0" smtClean="0"/>
          </a:p>
          <a:p>
            <a:pPr marL="171450" indent="-171450">
              <a:buFont typeface="Arial" panose="020B0604020202020204" pitchFamily="34" charset="0"/>
              <a:buChar char="•"/>
            </a:pPr>
            <a:r>
              <a:rPr lang="en-GB" dirty="0" smtClean="0"/>
              <a:t>Continuous active engagement with stakeholders as a policy-science interface across themes and sectors to ensure relevant findings are taken up and used</a:t>
            </a:r>
          </a:p>
          <a:p>
            <a:endParaRPr lang="de-DE" dirty="0"/>
          </a:p>
          <a:p>
            <a:r>
              <a:rPr lang="de-DE" dirty="0" smtClean="0"/>
              <a:t>Picture:</a:t>
            </a:r>
            <a:endParaRPr lang="en-GB" dirty="0" smtClean="0"/>
          </a:p>
          <a:p>
            <a:pPr fontAlgn="t"/>
            <a:r>
              <a:rPr lang="en-GB" b="1" dirty="0" smtClean="0"/>
              <a:t>Contamination</a:t>
            </a:r>
            <a:r>
              <a:rPr lang="en-GB" b="1" dirty="0"/>
              <a:t>” by Javier </a:t>
            </a:r>
            <a:r>
              <a:rPr lang="en-GB" b="1" dirty="0" err="1" smtClean="0"/>
              <a:t>Arcenillas</a:t>
            </a:r>
            <a:r>
              <a:rPr lang="en-GB" b="1" dirty="0" smtClean="0"/>
              <a:t/>
            </a:r>
            <a:br>
              <a:rPr lang="en-GB" b="1" dirty="0" smtClean="0"/>
            </a:br>
            <a:r>
              <a:rPr lang="en-GB" dirty="0" smtClean="0"/>
              <a:t>Winner </a:t>
            </a:r>
            <a:r>
              <a:rPr lang="en-GB" dirty="0"/>
              <a:t>of </a:t>
            </a:r>
            <a:r>
              <a:rPr lang="en-GB" dirty="0" err="1"/>
              <a:t>ImaginAIR</a:t>
            </a:r>
            <a:r>
              <a:rPr lang="en-GB" dirty="0"/>
              <a:t> 2012 </a:t>
            </a:r>
            <a:r>
              <a:rPr lang="en-GB" dirty="0" err="1"/>
              <a:t>photostory</a:t>
            </a:r>
            <a:r>
              <a:rPr lang="en-GB" dirty="0"/>
              <a:t> competition, category air and cities</a:t>
            </a:r>
          </a:p>
          <a:p>
            <a:pPr fontAlgn="t"/>
            <a:r>
              <a:rPr lang="en-GB" dirty="0" smtClean="0"/>
              <a:t>“Although </a:t>
            </a:r>
            <a:r>
              <a:rPr lang="en-GB" dirty="0"/>
              <a:t>fortunately there are still places in Romania almost wild and spectacular, where nature is unstained by the hand of man, in more urbanized areas there is an obvious ecological problem. Contamination of Romanian cities, for example, is a serious matter, and authorities, which continue not to take any steps, and citizens, which have yet to become aware, do nothing.</a:t>
            </a:r>
          </a:p>
          <a:p>
            <a:pPr fontAlgn="t"/>
            <a:r>
              <a:rPr lang="en-GB" dirty="0"/>
              <a:t>The industrial </a:t>
            </a:r>
            <a:r>
              <a:rPr lang="en-GB" dirty="0" err="1"/>
              <a:t>centers</a:t>
            </a:r>
            <a:r>
              <a:rPr lang="en-GB" dirty="0"/>
              <a:t> of </a:t>
            </a:r>
            <a:r>
              <a:rPr lang="en-GB" dirty="0" err="1"/>
              <a:t>Copsa</a:t>
            </a:r>
            <a:r>
              <a:rPr lang="en-GB" dirty="0"/>
              <a:t> Mica, in central Romania, and Giurgiu, southern, have serious air pollution problems. Bucharest, the capital, also has serious air pollution levels. The leaks just from factories on the Danube and other rivers, make the water not drinkable and threaten diverse ecosystems of the Danube </a:t>
            </a:r>
            <a:r>
              <a:rPr lang="en-GB" dirty="0" smtClean="0"/>
              <a:t>Delta”.</a:t>
            </a:r>
            <a:endParaRPr lang="en-GB" dirty="0"/>
          </a:p>
          <a:p>
            <a:endParaRPr lang="en-GB" dirty="0" smtClean="0"/>
          </a:p>
          <a:p>
            <a:endParaRPr lang="de-DE" dirty="0" smtClean="0"/>
          </a:p>
        </p:txBody>
      </p:sp>
      <p:sp>
        <p:nvSpPr>
          <p:cNvPr id="4" name="Slide Number Placeholder 3"/>
          <p:cNvSpPr>
            <a:spLocks noGrp="1"/>
          </p:cNvSpPr>
          <p:nvPr>
            <p:ph type="sldNum" sz="quarter" idx="10"/>
          </p:nvPr>
        </p:nvSpPr>
        <p:spPr/>
        <p:txBody>
          <a:bodyPr/>
          <a:lstStyle/>
          <a:p>
            <a:fld id="{1AA812F5-4E9D-4A9C-BED5-E1C681DB6CAF}" type="slidenum">
              <a:rPr lang="en-GB" smtClean="0"/>
              <a:pPr/>
              <a:t>12</a:t>
            </a:fld>
            <a:endParaRPr lang="en-GB"/>
          </a:p>
        </p:txBody>
      </p:sp>
    </p:spTree>
    <p:extLst>
      <p:ext uri="{BB962C8B-B14F-4D97-AF65-F5344CB8AC3E}">
        <p14:creationId xmlns:p14="http://schemas.microsoft.com/office/powerpoint/2010/main" val="25702214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55637" y="4582319"/>
            <a:ext cx="5438140" cy="4466987"/>
          </a:xfrm>
        </p:spPr>
        <p:txBody>
          <a:bodyPr/>
          <a:lstStyle/>
          <a:p>
            <a:r>
              <a:rPr lang="de-DE" b="1" dirty="0" smtClean="0"/>
              <a:t>Key goal and objectives</a:t>
            </a:r>
            <a:endParaRPr lang="en-GB" b="1" dirty="0" smtClean="0"/>
          </a:p>
          <a:p>
            <a:endParaRPr lang="en-GB" dirty="0" smtClean="0"/>
          </a:p>
          <a:p>
            <a:r>
              <a:rPr lang="en-GB" b="1" dirty="0" smtClean="0"/>
              <a:t>Goal </a:t>
            </a:r>
          </a:p>
          <a:p>
            <a:pPr marL="171450" indent="-171450">
              <a:buFont typeface="Arial" panose="020B0604020202020204" pitchFamily="34" charset="0"/>
              <a:buChar char="•"/>
            </a:pPr>
            <a:r>
              <a:rPr lang="en-GB" dirty="0" smtClean="0"/>
              <a:t>To assess systemic challenges in the context of short, medium and long-term transitions and signal opportunities for (re)framing / recalibration of environmental policy </a:t>
            </a:r>
          </a:p>
          <a:p>
            <a:endParaRPr lang="de-DE" dirty="0" smtClean="0"/>
          </a:p>
          <a:p>
            <a:r>
              <a:rPr lang="de-DE" b="1" dirty="0" smtClean="0"/>
              <a:t>objectives</a:t>
            </a:r>
            <a:endParaRPr lang="en-GB" b="1" dirty="0" smtClean="0"/>
          </a:p>
          <a:p>
            <a:pPr marL="171450" indent="-171450">
              <a:buFont typeface="Arial" panose="020B0604020202020204" pitchFamily="34" charset="0"/>
              <a:buChar char="•"/>
            </a:pPr>
            <a:r>
              <a:rPr lang="en-GB" dirty="0" smtClean="0"/>
              <a:t>Providing </a:t>
            </a:r>
            <a:r>
              <a:rPr lang="en-GB" b="1" dirty="0"/>
              <a:t>support to improving synergies and policy coherence </a:t>
            </a:r>
            <a:r>
              <a:rPr lang="en-GB" dirty="0"/>
              <a:t>across environmental, economic and social systems by applying established and experimental integrated assessment techniques and prospective analysis, both </a:t>
            </a:r>
            <a:r>
              <a:rPr lang="en-GB" b="1" dirty="0"/>
              <a:t>with a short and a long time perspective</a:t>
            </a:r>
            <a:r>
              <a:rPr lang="en-GB" dirty="0"/>
              <a:t>.</a:t>
            </a:r>
            <a:r>
              <a:rPr lang="en-GB" dirty="0" smtClean="0"/>
              <a:t> </a:t>
            </a:r>
          </a:p>
          <a:p>
            <a:pPr marL="171450" indent="-171450">
              <a:buFont typeface="Arial" panose="020B0604020202020204" pitchFamily="34" charset="0"/>
              <a:buChar char="•"/>
            </a:pPr>
            <a:endParaRPr lang="en-GB" dirty="0" smtClean="0"/>
          </a:p>
          <a:p>
            <a:pPr marL="171450" indent="-171450">
              <a:buFont typeface="Arial" panose="020B0604020202020204" pitchFamily="34" charset="0"/>
              <a:buChar char="•"/>
            </a:pPr>
            <a:r>
              <a:rPr lang="en-GB" dirty="0" smtClean="0"/>
              <a:t>The </a:t>
            </a:r>
            <a:r>
              <a:rPr lang="en-GB" dirty="0"/>
              <a:t>work is in </a:t>
            </a:r>
            <a:r>
              <a:rPr lang="en-GB" b="1" dirty="0"/>
              <a:t>support of a long term vision for 2050 </a:t>
            </a:r>
            <a:r>
              <a:rPr lang="en-GB" dirty="0"/>
              <a:t>set out in the 7th EAP. It underpins policy initiatives in the Europe 2020 strategy, including the EU climate and energy package, the Roadmap for moving to a low-carbon economy in 2050, the EU Biodiversity Strategy to 2020, the Roadmap to a resource-efficient Europe and the Innovation Union Flagship Initiative.</a:t>
            </a:r>
          </a:p>
          <a:p>
            <a:r>
              <a:rPr lang="en-GB" sz="1200" kern="1200" dirty="0" smtClean="0">
                <a:solidFill>
                  <a:schemeClr val="tx1"/>
                </a:solidFill>
                <a:effectLst/>
                <a:latin typeface="+mn-lt"/>
                <a:ea typeface="+mn-ea"/>
                <a:cs typeface="+mn-cs"/>
              </a:rPr>
              <a:t> </a:t>
            </a:r>
          </a:p>
          <a:p>
            <a:r>
              <a:rPr lang="de-DE" sz="1200" kern="1200" dirty="0" smtClean="0">
                <a:solidFill>
                  <a:schemeClr val="tx1"/>
                </a:solidFill>
                <a:effectLst/>
                <a:latin typeface="+mn-lt"/>
                <a:ea typeface="+mn-ea"/>
                <a:cs typeface="+mn-cs"/>
              </a:rPr>
              <a:t>Picture: </a:t>
            </a:r>
            <a:r>
              <a:rPr lang="de-DE" sz="1200" kern="1200" dirty="0" err="1" smtClean="0">
                <a:solidFill>
                  <a:schemeClr val="tx1"/>
                </a:solidFill>
                <a:effectLst/>
                <a:latin typeface="+mn-lt"/>
                <a:ea typeface="+mn-ea"/>
                <a:cs typeface="+mn-cs"/>
              </a:rPr>
              <a:t>bees</a:t>
            </a:r>
            <a:r>
              <a:rPr lang="de-DE" sz="1200" kern="1200" dirty="0" smtClean="0">
                <a:solidFill>
                  <a:schemeClr val="tx1"/>
                </a:solidFill>
                <a:effectLst/>
                <a:latin typeface="+mn-lt"/>
                <a:ea typeface="+mn-ea"/>
                <a:cs typeface="+mn-cs"/>
              </a:rPr>
              <a:t> at EEA </a:t>
            </a:r>
            <a:r>
              <a:rPr lang="de-DE" sz="1200" kern="1200" dirty="0" err="1" smtClean="0">
                <a:solidFill>
                  <a:schemeClr val="tx1"/>
                </a:solidFill>
                <a:effectLst/>
                <a:latin typeface="+mn-lt"/>
                <a:ea typeface="+mn-ea"/>
                <a:cs typeface="+mn-cs"/>
              </a:rPr>
              <a:t>roof</a:t>
            </a:r>
            <a:r>
              <a:rPr lang="de-DE" sz="1200" kern="1200" dirty="0" smtClean="0">
                <a:solidFill>
                  <a:schemeClr val="tx1"/>
                </a:solidFill>
                <a:effectLst/>
                <a:latin typeface="+mn-lt"/>
                <a:ea typeface="+mn-ea"/>
                <a:cs typeface="+mn-cs"/>
              </a:rPr>
              <a:t> 2011</a:t>
            </a:r>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A812F5-4E9D-4A9C-BED5-E1C681DB6CAF}" type="slidenum">
              <a:rPr lang="en-GB" smtClean="0"/>
              <a:pPr/>
              <a:t>14</a:t>
            </a:fld>
            <a:endParaRPr lang="en-GB"/>
          </a:p>
        </p:txBody>
      </p:sp>
    </p:spTree>
    <p:extLst>
      <p:ext uri="{BB962C8B-B14F-4D97-AF65-F5344CB8AC3E}">
        <p14:creationId xmlns:p14="http://schemas.microsoft.com/office/powerpoint/2010/main" val="25702214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31838" y="4582321"/>
            <a:ext cx="5638800" cy="4856678"/>
          </a:xfrm>
        </p:spPr>
        <p:txBody>
          <a:bodyPr/>
          <a:lstStyle/>
          <a:p>
            <a:r>
              <a:rPr lang="en-GB" sz="1200" b="1" kern="1200" dirty="0" smtClean="0">
                <a:solidFill>
                  <a:schemeClr val="tx1"/>
                </a:solidFill>
                <a:effectLst/>
                <a:latin typeface="+mn-lt"/>
                <a:ea typeface="+mn-ea"/>
                <a:cs typeface="+mn-cs"/>
              </a:rPr>
              <a:t>These</a:t>
            </a:r>
            <a:r>
              <a:rPr lang="en-GB" sz="1200" b="1" kern="1200" baseline="0" dirty="0" smtClean="0">
                <a:solidFill>
                  <a:schemeClr val="tx1"/>
                </a:solidFill>
                <a:effectLst/>
                <a:latin typeface="+mn-lt"/>
                <a:ea typeface="+mn-ea"/>
                <a:cs typeface="+mn-cs"/>
              </a:rPr>
              <a:t> are crucial times for Europe</a:t>
            </a:r>
            <a:r>
              <a:rPr lang="en-GB" sz="1200" kern="1200" baseline="0" dirty="0" smtClean="0">
                <a:solidFill>
                  <a:schemeClr val="tx1"/>
                </a:solidFill>
                <a:effectLst/>
                <a:latin typeface="+mn-lt"/>
                <a:ea typeface="+mn-ea"/>
                <a:cs typeface="+mn-cs"/>
              </a:rPr>
              <a:t>:</a:t>
            </a:r>
          </a:p>
          <a:p>
            <a:r>
              <a:rPr lang="en-GB" dirty="0" smtClean="0"/>
              <a:t>When </a:t>
            </a:r>
            <a:r>
              <a:rPr lang="de-DE" dirty="0" err="1" smtClean="0"/>
              <a:t>the</a:t>
            </a:r>
            <a:r>
              <a:rPr lang="de-DE" dirty="0" smtClean="0"/>
              <a:t> European </a:t>
            </a:r>
            <a:r>
              <a:rPr lang="de-DE" dirty="0" err="1" smtClean="0"/>
              <a:t>Parliament</a:t>
            </a:r>
            <a:r>
              <a:rPr lang="de-DE" dirty="0" smtClean="0"/>
              <a:t> </a:t>
            </a:r>
            <a:r>
              <a:rPr lang="de-DE" dirty="0" err="1" smtClean="0"/>
              <a:t>launched</a:t>
            </a:r>
            <a:r>
              <a:rPr lang="de-DE" dirty="0" smtClean="0"/>
              <a:t> </a:t>
            </a:r>
            <a:r>
              <a:rPr lang="de-DE" dirty="0" err="1" smtClean="0"/>
              <a:t>its</a:t>
            </a:r>
            <a:r>
              <a:rPr lang="de-DE" dirty="0" smtClean="0"/>
              <a:t> </a:t>
            </a:r>
            <a:r>
              <a:rPr lang="de-DE" dirty="0" err="1" smtClean="0"/>
              <a:t>awareness</a:t>
            </a:r>
            <a:r>
              <a:rPr lang="de-DE" dirty="0" smtClean="0"/>
              <a:t> and </a:t>
            </a:r>
            <a:r>
              <a:rPr lang="de-DE" dirty="0" err="1" smtClean="0"/>
              <a:t>information</a:t>
            </a:r>
            <a:r>
              <a:rPr lang="de-DE" dirty="0" smtClean="0"/>
              <a:t> </a:t>
            </a:r>
            <a:r>
              <a:rPr lang="de-DE" dirty="0" err="1" smtClean="0"/>
              <a:t>campaign</a:t>
            </a:r>
            <a:r>
              <a:rPr lang="de-DE" dirty="0" smtClean="0"/>
              <a:t> in </a:t>
            </a:r>
            <a:r>
              <a:rPr lang="de-DE" dirty="0" err="1" smtClean="0"/>
              <a:t>the</a:t>
            </a:r>
            <a:r>
              <a:rPr lang="de-DE" dirty="0" smtClean="0"/>
              <a:t> </a:t>
            </a:r>
            <a:r>
              <a:rPr lang="de-DE" dirty="0" err="1" smtClean="0"/>
              <a:t>run-up</a:t>
            </a:r>
            <a:r>
              <a:rPr lang="de-DE" dirty="0" smtClean="0"/>
              <a:t> to </a:t>
            </a:r>
            <a:r>
              <a:rPr lang="de-DE" dirty="0" err="1" smtClean="0"/>
              <a:t>the</a:t>
            </a:r>
            <a:r>
              <a:rPr lang="de-DE" dirty="0" smtClean="0"/>
              <a:t> 2014 European </a:t>
            </a:r>
            <a:r>
              <a:rPr lang="de-DE" dirty="0" err="1" smtClean="0"/>
              <a:t>elections</a:t>
            </a:r>
            <a:r>
              <a:rPr lang="de-DE" dirty="0" smtClean="0"/>
              <a:t> 10 September, </a:t>
            </a:r>
            <a:r>
              <a:rPr lang="de-DE" dirty="0" err="1" smtClean="0"/>
              <a:t>they</a:t>
            </a:r>
            <a:r>
              <a:rPr lang="de-DE" dirty="0" smtClean="0"/>
              <a:t> </a:t>
            </a:r>
            <a:r>
              <a:rPr lang="de-DE" dirty="0" err="1" smtClean="0"/>
              <a:t>stated</a:t>
            </a:r>
            <a:r>
              <a:rPr lang="de-DE" dirty="0" smtClean="0"/>
              <a:t>:</a:t>
            </a:r>
            <a:endParaRPr lang="en-GB" dirty="0" smtClean="0"/>
          </a:p>
          <a:p>
            <a:endParaRPr lang="de-DE" dirty="0" smtClean="0"/>
          </a:p>
          <a:p>
            <a:r>
              <a:rPr lang="de-DE" dirty="0" smtClean="0"/>
              <a:t>„These </a:t>
            </a:r>
            <a:r>
              <a:rPr lang="de-DE" dirty="0" err="1" smtClean="0"/>
              <a:t>are</a:t>
            </a:r>
            <a:r>
              <a:rPr lang="de-DE" dirty="0" smtClean="0"/>
              <a:t> turbulent </a:t>
            </a:r>
            <a:r>
              <a:rPr lang="de-DE" dirty="0" err="1" smtClean="0"/>
              <a:t>times</a:t>
            </a:r>
            <a:r>
              <a:rPr lang="de-DE" dirty="0" smtClean="0"/>
              <a:t> in </a:t>
            </a:r>
            <a:r>
              <a:rPr lang="de-DE" dirty="0" err="1" smtClean="0"/>
              <a:t>the</a:t>
            </a:r>
            <a:r>
              <a:rPr lang="de-DE" dirty="0" smtClean="0"/>
              <a:t> </a:t>
            </a:r>
            <a:r>
              <a:rPr lang="de-DE" dirty="0" err="1" smtClean="0"/>
              <a:t>history</a:t>
            </a:r>
            <a:r>
              <a:rPr lang="de-DE" dirty="0" smtClean="0"/>
              <a:t> of Europe. </a:t>
            </a:r>
            <a:r>
              <a:rPr lang="de-DE" dirty="0" err="1" smtClean="0"/>
              <a:t>The</a:t>
            </a:r>
            <a:r>
              <a:rPr lang="de-DE" dirty="0" smtClean="0"/>
              <a:t> </a:t>
            </a:r>
            <a:r>
              <a:rPr lang="de-DE" dirty="0" err="1" smtClean="0"/>
              <a:t>crisis</a:t>
            </a:r>
            <a:r>
              <a:rPr lang="de-DE" dirty="0" smtClean="0"/>
              <a:t> has </a:t>
            </a:r>
            <a:r>
              <a:rPr lang="de-DE" dirty="0" err="1" smtClean="0"/>
              <a:t>made</a:t>
            </a:r>
            <a:r>
              <a:rPr lang="de-DE" dirty="0" smtClean="0"/>
              <a:t> </a:t>
            </a:r>
            <a:r>
              <a:rPr lang="de-DE" dirty="0" err="1" smtClean="0"/>
              <a:t>citizens</a:t>
            </a:r>
            <a:r>
              <a:rPr lang="de-DE" dirty="0" smtClean="0"/>
              <a:t> </a:t>
            </a:r>
            <a:r>
              <a:rPr lang="de-DE" dirty="0" err="1" smtClean="0"/>
              <a:t>aware</a:t>
            </a:r>
            <a:r>
              <a:rPr lang="de-DE" dirty="0" smtClean="0"/>
              <a:t> </a:t>
            </a:r>
            <a:r>
              <a:rPr lang="de-DE" dirty="0" err="1" smtClean="0"/>
              <a:t>that</a:t>
            </a:r>
            <a:r>
              <a:rPr lang="de-DE" dirty="0" smtClean="0"/>
              <a:t> Europe </a:t>
            </a:r>
            <a:r>
              <a:rPr lang="de-DE" dirty="0" err="1" smtClean="0"/>
              <a:t>touches</a:t>
            </a:r>
            <a:r>
              <a:rPr lang="de-DE" dirty="0" smtClean="0"/>
              <a:t> </a:t>
            </a:r>
            <a:r>
              <a:rPr lang="de-DE" dirty="0" err="1" smtClean="0"/>
              <a:t>the</a:t>
            </a:r>
            <a:r>
              <a:rPr lang="de-DE" dirty="0" smtClean="0"/>
              <a:t> </a:t>
            </a:r>
            <a:r>
              <a:rPr lang="de-DE" dirty="0" err="1" smtClean="0"/>
              <a:t>heart</a:t>
            </a:r>
            <a:r>
              <a:rPr lang="de-DE" dirty="0" smtClean="0"/>
              <a:t> of </a:t>
            </a:r>
            <a:r>
              <a:rPr lang="de-DE" dirty="0" err="1" smtClean="0"/>
              <a:t>their</a:t>
            </a:r>
            <a:r>
              <a:rPr lang="de-DE" dirty="0" smtClean="0"/>
              <a:t> </a:t>
            </a:r>
            <a:r>
              <a:rPr lang="de-DE" dirty="0" err="1" smtClean="0"/>
              <a:t>living</a:t>
            </a:r>
            <a:r>
              <a:rPr lang="de-DE" dirty="0" smtClean="0"/>
              <a:t> </a:t>
            </a:r>
            <a:r>
              <a:rPr lang="de-DE" dirty="0" err="1" smtClean="0"/>
              <a:t>conditions</a:t>
            </a:r>
            <a:r>
              <a:rPr lang="de-DE" dirty="0" smtClean="0"/>
              <a:t>. </a:t>
            </a:r>
            <a:r>
              <a:rPr lang="de-DE" dirty="0" err="1" smtClean="0"/>
              <a:t>They</a:t>
            </a:r>
            <a:r>
              <a:rPr lang="de-DE" dirty="0" smtClean="0"/>
              <a:t> </a:t>
            </a:r>
            <a:r>
              <a:rPr lang="de-DE" dirty="0" err="1" smtClean="0"/>
              <a:t>have</a:t>
            </a:r>
            <a:r>
              <a:rPr lang="de-DE" dirty="0" smtClean="0"/>
              <a:t> </a:t>
            </a:r>
            <a:r>
              <a:rPr lang="de-DE" dirty="0" err="1" smtClean="0"/>
              <a:t>understood</a:t>
            </a:r>
            <a:r>
              <a:rPr lang="de-DE" dirty="0" smtClean="0"/>
              <a:t> </a:t>
            </a:r>
            <a:r>
              <a:rPr lang="de-DE" dirty="0" err="1" smtClean="0"/>
              <a:t>more</a:t>
            </a:r>
            <a:r>
              <a:rPr lang="de-DE" dirty="0" smtClean="0"/>
              <a:t> </a:t>
            </a:r>
            <a:r>
              <a:rPr lang="de-DE" dirty="0" err="1" smtClean="0"/>
              <a:t>than</a:t>
            </a:r>
            <a:r>
              <a:rPr lang="de-DE" dirty="0" smtClean="0"/>
              <a:t> </a:t>
            </a:r>
            <a:r>
              <a:rPr lang="de-DE" dirty="0" err="1" smtClean="0"/>
              <a:t>ever</a:t>
            </a:r>
            <a:r>
              <a:rPr lang="de-DE" dirty="0" smtClean="0"/>
              <a:t> </a:t>
            </a:r>
            <a:r>
              <a:rPr lang="de-DE" dirty="0" err="1" smtClean="0"/>
              <a:t>that</a:t>
            </a:r>
            <a:r>
              <a:rPr lang="de-DE" dirty="0" smtClean="0"/>
              <a:t> European </a:t>
            </a:r>
            <a:r>
              <a:rPr lang="de-DE" dirty="0" err="1" smtClean="0"/>
              <a:t>countries</a:t>
            </a:r>
            <a:r>
              <a:rPr lang="de-DE" dirty="0" smtClean="0"/>
              <a:t> </a:t>
            </a:r>
            <a:r>
              <a:rPr lang="de-DE" dirty="0" err="1" smtClean="0"/>
              <a:t>are</a:t>
            </a:r>
            <a:r>
              <a:rPr lang="de-DE" dirty="0" smtClean="0"/>
              <a:t> interdependent, and </a:t>
            </a:r>
            <a:r>
              <a:rPr lang="de-DE" dirty="0" err="1" smtClean="0"/>
              <a:t>what</a:t>
            </a:r>
            <a:r>
              <a:rPr lang="de-DE" dirty="0" smtClean="0"/>
              <a:t> </a:t>
            </a:r>
            <a:r>
              <a:rPr lang="de-DE" dirty="0" err="1" smtClean="0"/>
              <a:t>is</a:t>
            </a:r>
            <a:r>
              <a:rPr lang="de-DE" dirty="0" smtClean="0"/>
              <a:t> </a:t>
            </a:r>
            <a:r>
              <a:rPr lang="de-DE" dirty="0" err="1" smtClean="0"/>
              <a:t>happening</a:t>
            </a:r>
            <a:r>
              <a:rPr lang="de-DE" dirty="0" smtClean="0"/>
              <a:t> in </a:t>
            </a:r>
            <a:r>
              <a:rPr lang="de-DE" dirty="0" err="1" smtClean="0"/>
              <a:t>another</a:t>
            </a:r>
            <a:r>
              <a:rPr lang="de-DE" dirty="0" smtClean="0"/>
              <a:t> EU </a:t>
            </a:r>
            <a:r>
              <a:rPr lang="de-DE" dirty="0" err="1" smtClean="0"/>
              <a:t>member</a:t>
            </a:r>
            <a:r>
              <a:rPr lang="de-DE" dirty="0" smtClean="0"/>
              <a:t> </a:t>
            </a:r>
            <a:r>
              <a:rPr lang="de-DE" dirty="0" err="1" smtClean="0"/>
              <a:t>state</a:t>
            </a:r>
            <a:r>
              <a:rPr lang="de-DE" dirty="0" smtClean="0"/>
              <a:t> </a:t>
            </a:r>
            <a:r>
              <a:rPr lang="de-DE" dirty="0" err="1" smtClean="0"/>
              <a:t>fully</a:t>
            </a:r>
            <a:r>
              <a:rPr lang="de-DE" dirty="0" smtClean="0"/>
              <a:t> </a:t>
            </a:r>
            <a:r>
              <a:rPr lang="de-DE" dirty="0" err="1" smtClean="0"/>
              <a:t>affects</a:t>
            </a:r>
            <a:r>
              <a:rPr lang="de-DE" dirty="0" smtClean="0"/>
              <a:t> </a:t>
            </a:r>
            <a:r>
              <a:rPr lang="de-DE" dirty="0" err="1" smtClean="0"/>
              <a:t>everyone's</a:t>
            </a:r>
            <a:r>
              <a:rPr lang="de-DE" dirty="0" smtClean="0"/>
              <a:t> </a:t>
            </a:r>
            <a:r>
              <a:rPr lang="de-DE" dirty="0" err="1" smtClean="0"/>
              <a:t>future</a:t>
            </a:r>
            <a:r>
              <a:rPr lang="de-DE" dirty="0" smtClean="0"/>
              <a:t> </a:t>
            </a:r>
            <a:r>
              <a:rPr lang="de-DE" dirty="0" err="1" smtClean="0"/>
              <a:t>prospects</a:t>
            </a:r>
            <a:r>
              <a:rPr lang="de-DE" dirty="0" smtClean="0"/>
              <a:t>.</a:t>
            </a:r>
          </a:p>
          <a:p>
            <a:endParaRPr lang="de-DE" dirty="0" smtClean="0"/>
          </a:p>
          <a:p>
            <a:r>
              <a:rPr lang="de-DE" dirty="0" err="1" smtClean="0"/>
              <a:t>The</a:t>
            </a:r>
            <a:r>
              <a:rPr lang="de-DE" dirty="0" smtClean="0"/>
              <a:t> logo </a:t>
            </a:r>
            <a:r>
              <a:rPr lang="de-DE" dirty="0" err="1" smtClean="0"/>
              <a:t>with</a:t>
            </a:r>
            <a:r>
              <a:rPr lang="de-DE" dirty="0" smtClean="0"/>
              <a:t> </a:t>
            </a:r>
            <a:r>
              <a:rPr lang="de-DE" dirty="0" err="1" smtClean="0"/>
              <a:t>the</a:t>
            </a:r>
            <a:r>
              <a:rPr lang="de-DE" dirty="0" smtClean="0"/>
              <a:t> </a:t>
            </a:r>
            <a:r>
              <a:rPr lang="de-DE" dirty="0" err="1" smtClean="0"/>
              <a:t>baseline</a:t>
            </a:r>
            <a:r>
              <a:rPr lang="de-DE" dirty="0" smtClean="0"/>
              <a:t> ACT.REACT.IMPACT. </a:t>
            </a:r>
            <a:r>
              <a:rPr lang="de-DE" dirty="0" err="1" smtClean="0"/>
              <a:t>stresses</a:t>
            </a:r>
            <a:r>
              <a:rPr lang="de-DE" dirty="0" smtClean="0"/>
              <a:t> </a:t>
            </a:r>
            <a:r>
              <a:rPr lang="de-DE" dirty="0" err="1" smtClean="0"/>
              <a:t>that</a:t>
            </a:r>
            <a:r>
              <a:rPr lang="de-DE" dirty="0" smtClean="0"/>
              <a:t> EU </a:t>
            </a:r>
            <a:r>
              <a:rPr lang="de-DE" dirty="0" err="1" smtClean="0"/>
              <a:t>voters</a:t>
            </a:r>
            <a:r>
              <a:rPr lang="de-DE" dirty="0" smtClean="0"/>
              <a:t> </a:t>
            </a:r>
            <a:r>
              <a:rPr lang="de-DE" dirty="0" err="1" smtClean="0"/>
              <a:t>can</a:t>
            </a:r>
            <a:r>
              <a:rPr lang="de-DE" dirty="0" smtClean="0"/>
              <a:t> </a:t>
            </a:r>
            <a:r>
              <a:rPr lang="de-DE" dirty="0" err="1" smtClean="0"/>
              <a:t>exercise</a:t>
            </a:r>
            <a:r>
              <a:rPr lang="de-DE" dirty="0" smtClean="0"/>
              <a:t> </a:t>
            </a:r>
            <a:r>
              <a:rPr lang="de-DE" dirty="0" err="1" smtClean="0"/>
              <a:t>their</a:t>
            </a:r>
            <a:r>
              <a:rPr lang="de-DE" dirty="0" smtClean="0"/>
              <a:t> power, </a:t>
            </a:r>
            <a:r>
              <a:rPr lang="de-DE" dirty="0" err="1" smtClean="0"/>
              <a:t>through</a:t>
            </a:r>
            <a:r>
              <a:rPr lang="de-DE" dirty="0" smtClean="0"/>
              <a:t> </a:t>
            </a:r>
            <a:r>
              <a:rPr lang="de-DE" dirty="0" err="1" smtClean="0"/>
              <a:t>the</a:t>
            </a:r>
            <a:r>
              <a:rPr lang="de-DE" dirty="0" smtClean="0"/>
              <a:t> </a:t>
            </a:r>
            <a:r>
              <a:rPr lang="de-DE" dirty="0" err="1" smtClean="0"/>
              <a:t>ballot</a:t>
            </a:r>
            <a:r>
              <a:rPr lang="de-DE" dirty="0" smtClean="0"/>
              <a:t> box, to </a:t>
            </a:r>
            <a:r>
              <a:rPr lang="de-DE" dirty="0" err="1" smtClean="0"/>
              <a:t>determine</a:t>
            </a:r>
            <a:r>
              <a:rPr lang="de-DE" dirty="0" smtClean="0"/>
              <a:t> </a:t>
            </a:r>
            <a:r>
              <a:rPr lang="de-DE" dirty="0" err="1" smtClean="0"/>
              <a:t>the</a:t>
            </a:r>
            <a:r>
              <a:rPr lang="de-DE" dirty="0" smtClean="0"/>
              <a:t> </a:t>
            </a:r>
            <a:r>
              <a:rPr lang="de-DE" dirty="0" err="1" smtClean="0"/>
              <a:t>future</a:t>
            </a:r>
            <a:r>
              <a:rPr lang="de-DE" dirty="0" smtClean="0"/>
              <a:t> </a:t>
            </a:r>
            <a:r>
              <a:rPr lang="de-DE" dirty="0" err="1" smtClean="0"/>
              <a:t>shape</a:t>
            </a:r>
            <a:r>
              <a:rPr lang="de-DE" dirty="0" smtClean="0"/>
              <a:t> of Europe.</a:t>
            </a:r>
          </a:p>
          <a:p>
            <a:endParaRPr lang="en-GB" sz="1200" kern="1200" baseline="0" dirty="0" smtClean="0">
              <a:solidFill>
                <a:schemeClr val="tx1"/>
              </a:solidFill>
              <a:effectLst/>
              <a:latin typeface="+mn-lt"/>
              <a:ea typeface="+mn-ea"/>
              <a:cs typeface="+mn-cs"/>
            </a:endParaRPr>
          </a:p>
          <a:p>
            <a:r>
              <a:rPr lang="en-GB" sz="1200" kern="1200" baseline="0" dirty="0" smtClean="0">
                <a:solidFill>
                  <a:schemeClr val="tx1"/>
                </a:solidFill>
                <a:effectLst/>
                <a:latin typeface="+mn-lt"/>
                <a:ea typeface="+mn-ea"/>
                <a:cs typeface="+mn-cs"/>
              </a:rPr>
              <a:t>European citizen rate Environmental and climate concerns not as high as in the past (</a:t>
            </a:r>
            <a:r>
              <a:rPr lang="en-GB" sz="1200" b="1" kern="1200" baseline="0" dirty="0" err="1" smtClean="0">
                <a:solidFill>
                  <a:schemeClr val="tx1"/>
                </a:solidFill>
                <a:effectLst/>
                <a:latin typeface="+mn-lt"/>
                <a:ea typeface="+mn-ea"/>
                <a:cs typeface="+mn-cs"/>
              </a:rPr>
              <a:t>Eurobarometer</a:t>
            </a:r>
            <a:r>
              <a:rPr lang="en-GB" sz="1200" b="1" kern="1200" baseline="0" dirty="0" smtClean="0">
                <a:solidFill>
                  <a:schemeClr val="tx1"/>
                </a:solidFill>
                <a:effectLst/>
                <a:latin typeface="+mn-lt"/>
                <a:ea typeface="+mn-ea"/>
                <a:cs typeface="+mn-cs"/>
              </a:rPr>
              <a:t> 2013</a:t>
            </a:r>
            <a:r>
              <a:rPr lang="en-GB" sz="1200" kern="1200" baseline="0" dirty="0" smtClean="0">
                <a:solidFill>
                  <a:schemeClr val="tx1"/>
                </a:solidFill>
                <a:effectLst/>
                <a:latin typeface="+mn-lt"/>
                <a:ea typeface="+mn-ea"/>
                <a:cs typeface="+mn-cs"/>
              </a:rPr>
              <a:t>, environment: rank 9, climate: rank 11 of most concerning topics for Europeans).</a:t>
            </a:r>
            <a:r>
              <a:rPr lang="en-GB" sz="1200" kern="1200" dirty="0" smtClean="0">
                <a:solidFill>
                  <a:schemeClr val="tx1"/>
                </a:solidFill>
                <a:effectLst/>
                <a:latin typeface="+mn-lt"/>
                <a:ea typeface="+mn-ea"/>
                <a:cs typeface="+mn-cs"/>
              </a:rPr>
              <a:t> </a:t>
            </a:r>
            <a:r>
              <a:rPr lang="en-GB" sz="1200" kern="1200" baseline="0" dirty="0" smtClean="0">
                <a:solidFill>
                  <a:schemeClr val="tx1"/>
                </a:solidFill>
                <a:effectLst/>
                <a:latin typeface="+mn-lt"/>
                <a:ea typeface="+mn-ea"/>
                <a:cs typeface="+mn-cs"/>
              </a:rPr>
              <a:t>But as with overcoming the economic crisis we will have the </a:t>
            </a:r>
            <a:r>
              <a:rPr lang="en-GB" sz="1200" kern="1200" baseline="0" dirty="0" err="1" smtClean="0">
                <a:solidFill>
                  <a:schemeClr val="tx1"/>
                </a:solidFill>
                <a:effectLst/>
                <a:latin typeface="+mn-lt"/>
                <a:ea typeface="+mn-ea"/>
                <a:cs typeface="+mn-cs"/>
              </a:rPr>
              <a:t>choise</a:t>
            </a:r>
            <a:r>
              <a:rPr lang="en-GB" sz="1200" kern="1200" baseline="0" dirty="0" smtClean="0">
                <a:solidFill>
                  <a:schemeClr val="tx1"/>
                </a:solidFill>
                <a:effectLst/>
                <a:latin typeface="+mn-lt"/>
                <a:ea typeface="+mn-ea"/>
                <a:cs typeface="+mn-cs"/>
              </a:rPr>
              <a:t>: are we able to prepare a system transition leading towards stabilization of our ecosystems?</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latin typeface="+mn-lt"/>
                <a:ea typeface="+mn-ea"/>
                <a:cs typeface="+mn-cs"/>
              </a:rPr>
              <a:t>The overall </a:t>
            </a:r>
            <a:r>
              <a:rPr lang="en-GB" sz="1200" b="1" kern="1200" dirty="0" smtClean="0">
                <a:solidFill>
                  <a:schemeClr val="tx1"/>
                </a:solidFill>
                <a:latin typeface="+mn-lt"/>
                <a:ea typeface="+mn-ea"/>
                <a:cs typeface="+mn-cs"/>
              </a:rPr>
              <a:t>aim</a:t>
            </a:r>
            <a:r>
              <a:rPr lang="en-GB" sz="1200" kern="1200" dirty="0" smtClean="0">
                <a:solidFill>
                  <a:schemeClr val="tx1"/>
                </a:solidFill>
                <a:latin typeface="+mn-lt"/>
                <a:ea typeface="+mn-ea"/>
                <a:cs typeface="+mn-cs"/>
              </a:rPr>
              <a:t> with</a:t>
            </a:r>
            <a:r>
              <a:rPr lang="en-GB" sz="1200" kern="1200" baseline="0" dirty="0" smtClean="0">
                <a:solidFill>
                  <a:schemeClr val="tx1"/>
                </a:solidFill>
                <a:latin typeface="+mn-lt"/>
                <a:ea typeface="+mn-ea"/>
                <a:cs typeface="+mn-cs"/>
              </a:rPr>
              <a:t> </a:t>
            </a:r>
            <a:r>
              <a:rPr lang="en-GB" sz="1200" b="1" kern="1200" baseline="0" dirty="0" err="1" smtClean="0">
                <a:solidFill>
                  <a:schemeClr val="tx1"/>
                </a:solidFill>
                <a:latin typeface="+mn-lt"/>
                <a:ea typeface="+mn-ea"/>
                <a:cs typeface="+mn-cs"/>
              </a:rPr>
              <a:t>EEA</a:t>
            </a:r>
            <a:r>
              <a:rPr lang="en-GB" sz="1200" kern="1200" baseline="0" dirty="0" err="1" smtClean="0">
                <a:solidFill>
                  <a:schemeClr val="tx1"/>
                </a:solidFill>
                <a:latin typeface="+mn-lt"/>
                <a:ea typeface="+mn-ea"/>
                <a:cs typeface="+mn-cs"/>
              </a:rPr>
              <a:t>s</a:t>
            </a:r>
            <a:r>
              <a:rPr lang="en-GB" sz="1200" kern="1200" baseline="0" dirty="0" smtClean="0">
                <a:solidFill>
                  <a:schemeClr val="tx1"/>
                </a:solidFill>
                <a:latin typeface="+mn-lt"/>
                <a:ea typeface="+mn-ea"/>
                <a:cs typeface="+mn-cs"/>
              </a:rPr>
              <a:t> work in the coming 5 years </a:t>
            </a:r>
            <a:r>
              <a:rPr lang="en-GB" sz="1200" kern="1200" dirty="0" smtClean="0">
                <a:solidFill>
                  <a:schemeClr val="tx1"/>
                </a:solidFill>
                <a:latin typeface="+mn-lt"/>
                <a:ea typeface="+mn-ea"/>
                <a:cs typeface="+mn-cs"/>
              </a:rPr>
              <a:t>is </a:t>
            </a:r>
            <a:r>
              <a:rPr lang="en-GB" sz="1200" b="1" kern="1200" dirty="0" smtClean="0">
                <a:solidFill>
                  <a:schemeClr val="tx1"/>
                </a:solidFill>
                <a:latin typeface="+mn-lt"/>
                <a:ea typeface="+mn-ea"/>
                <a:cs typeface="+mn-cs"/>
              </a:rPr>
              <a:t>to step up the contribution of environment policy to the transition towards a resource-efficient, low-carbon economy </a:t>
            </a:r>
            <a:r>
              <a:rPr lang="en-GB" sz="1200" kern="1200" dirty="0" smtClean="0">
                <a:solidFill>
                  <a:schemeClr val="tx1"/>
                </a:solidFill>
                <a:latin typeface="+mn-lt"/>
                <a:ea typeface="+mn-ea"/>
                <a:cs typeface="+mn-cs"/>
              </a:rPr>
              <a:t>in which natural capital is protected and enhanced, and the health and well-being of citizens is safeguarded. They are also the basis for EU involvement in global and wider European activities, which increasingly are framed in a 2050 perspective.</a:t>
            </a:r>
            <a:r>
              <a:rPr lang="de-DE" dirty="0" smtClean="0"/>
              <a:t> </a:t>
            </a:r>
            <a:endParaRPr lang="en-GB" sz="1200" kern="1200" dirty="0" smtClean="0">
              <a:solidFill>
                <a:schemeClr val="tx1"/>
              </a:solidFill>
              <a:effectLst/>
              <a:latin typeface="+mn-lt"/>
              <a:ea typeface="+mn-ea"/>
              <a:cs typeface="+mn-cs"/>
            </a:endParaRPr>
          </a:p>
          <a:p>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Picture: EP president Martin Schulz</a:t>
            </a:r>
            <a:r>
              <a:rPr lang="en-GB" sz="1200" kern="1200" baseline="0" dirty="0" smtClean="0">
                <a:solidFill>
                  <a:schemeClr val="tx1"/>
                </a:solidFill>
                <a:effectLst/>
                <a:latin typeface="+mn-lt"/>
                <a:ea typeface="+mn-ea"/>
                <a:cs typeface="+mn-cs"/>
              </a:rPr>
              <a:t> presenting 2014 EP election campaign on 10 September 2013</a:t>
            </a:r>
          </a:p>
          <a:p>
            <a:endParaRPr lang="en-GB"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smtClean="0">
              <a:solidFill>
                <a:schemeClr val="tx1"/>
              </a:solidFill>
              <a:effectLst/>
              <a:latin typeface="+mn-lt"/>
              <a:ea typeface="+mn-ea"/>
              <a:cs typeface="+mn-cs"/>
            </a:endParaRPr>
          </a:p>
          <a:p>
            <a:endParaRPr lang="en-GB" sz="1200" kern="1200" baseline="0" dirty="0" smtClean="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A812F5-4E9D-4A9C-BED5-E1C681DB6CAF}" type="slidenum">
              <a:rPr lang="en-GB" smtClean="0"/>
              <a:pPr/>
              <a:t>15</a:t>
            </a:fld>
            <a:endParaRPr lang="en-GB"/>
          </a:p>
        </p:txBody>
      </p:sp>
    </p:spTree>
    <p:extLst>
      <p:ext uri="{BB962C8B-B14F-4D97-AF65-F5344CB8AC3E}">
        <p14:creationId xmlns:p14="http://schemas.microsoft.com/office/powerpoint/2010/main" val="2570221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9768" y="4715153"/>
            <a:ext cx="5438140" cy="4856678"/>
          </a:xfrm>
        </p:spPr>
        <p:txBody>
          <a:bodyPr/>
          <a:lstStyle/>
          <a:p>
            <a:r>
              <a:rPr lang="en-GB" b="1" dirty="0" smtClean="0"/>
              <a:t>SA 3, SA 4</a:t>
            </a:r>
          </a:p>
          <a:p>
            <a:r>
              <a:rPr lang="en-GB" dirty="0"/>
              <a:t>This is not linear, </a:t>
            </a:r>
            <a:r>
              <a:rPr lang="en-GB" b="1" dirty="0"/>
              <a:t>dynamic interactions </a:t>
            </a:r>
            <a:r>
              <a:rPr lang="en-GB" dirty="0"/>
              <a:t>across the strategic areas will ensure that EEA meets expectations of its stakeholders of increased support to policy implementation will have to be met within a context of diminishing resources at national and EU level, which will require prioritisation, and an increased focus on stronger partnerships</a:t>
            </a:r>
            <a:endParaRPr lang="en-GB" b="1" dirty="0" smtClean="0"/>
          </a:p>
          <a:p>
            <a:endParaRPr lang="en-GB" b="1" dirty="0" smtClean="0"/>
          </a:p>
          <a:p>
            <a:r>
              <a:rPr lang="en-GB" b="1" dirty="0" smtClean="0"/>
              <a:t>Strategic area 3: Knowledge co-creation, sharing and use (SA3)</a:t>
            </a:r>
            <a:endParaRPr lang="de-DE" b="1" dirty="0" smtClean="0"/>
          </a:p>
          <a:p>
            <a:r>
              <a:rPr lang="en-GB" dirty="0" smtClean="0"/>
              <a:t>Providing support to the work in the strategic areas 1 and 2 by building and maintaining networks of people and information systems as the basis for sharing and co-creating content, be it data, indicators or assessments, with other actors at national, European and global levels. Communications, in the broadest sense of the word, will also play a major role in making sure that information targets and ensures a dialogue with stakeholders and the society at large. Targeted information, communication and participation remain important instruments to achieve significant and measurable improvement in Europe’s environment, responding to emerging challenges and societal developments. </a:t>
            </a:r>
            <a:endParaRPr lang="de-DE" dirty="0" smtClean="0"/>
          </a:p>
          <a:p>
            <a:endParaRPr lang="en-GB" b="1" dirty="0" smtClean="0"/>
          </a:p>
          <a:p>
            <a:r>
              <a:rPr lang="en-GB" b="1" dirty="0" smtClean="0"/>
              <a:t>Strategic area 4: EEA management (SA4)</a:t>
            </a:r>
            <a:endParaRPr lang="de-DE" b="1" dirty="0" smtClean="0"/>
          </a:p>
          <a:p>
            <a:r>
              <a:rPr lang="en-GB" dirty="0" smtClean="0"/>
              <a:t>EEA management, administration and operational services make up a fourth area of work. Strict adherence to all principles, rules and regulations that apply to the EEA, in combination with maximising efficiency and effectiveness of EEA management are the guiding principles. SA 4 will ensure the Agency’s response to the recommendations formulated in the evaluation. </a:t>
            </a:r>
            <a:endParaRPr lang="de-DE" dirty="0" smtClean="0"/>
          </a:p>
          <a:p>
            <a:pPr marL="171450" indent="-171450"/>
            <a:endParaRPr lang="en-GB" sz="1200" kern="1200" dirty="0" smtClean="0">
              <a:solidFill>
                <a:schemeClr val="tx1"/>
              </a:solidFill>
              <a:effectLst/>
              <a:latin typeface="+mn-lt"/>
              <a:ea typeface="+mn-ea"/>
              <a:cs typeface="+mn-cs"/>
            </a:endParaRPr>
          </a:p>
          <a:p>
            <a:pPr lvl="0"/>
            <a:r>
              <a:rPr lang="en-GB" dirty="0" smtClean="0"/>
              <a:t>.</a:t>
            </a:r>
            <a:endParaRPr lang="de-DE" dirty="0" smtClean="0"/>
          </a:p>
          <a:p>
            <a:endParaRPr lang="en-GB"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AA812F5-4E9D-4A9C-BED5-E1C681DB6CAF}" type="slidenum">
              <a:rPr lang="en-GB" smtClean="0"/>
              <a:pPr/>
              <a:t>16</a:t>
            </a:fld>
            <a:endParaRPr lang="en-GB"/>
          </a:p>
        </p:txBody>
      </p:sp>
    </p:spTree>
    <p:extLst>
      <p:ext uri="{BB962C8B-B14F-4D97-AF65-F5344CB8AC3E}">
        <p14:creationId xmlns:p14="http://schemas.microsoft.com/office/powerpoint/2010/main" val="25702214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dirty="0" smtClean="0"/>
              <a:t>Click to edit Master title style</a:t>
            </a:r>
            <a:endParaRPr lang="en-GB" dirty="0"/>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GB" dirty="0"/>
          </a:p>
        </p:txBody>
      </p:sp>
    </p:spTree>
    <p:extLst>
      <p:ext uri="{BB962C8B-B14F-4D97-AF65-F5344CB8AC3E}">
        <p14:creationId xmlns:p14="http://schemas.microsoft.com/office/powerpoint/2010/main" val="14160818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D87087D-9C56-4532-8FD1-0A392D43FA3C}" type="datetimeFigureOut">
              <a:rPr lang="en-GB" smtClean="0"/>
              <a:t>01/10/2013</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C49EA2BE-5433-4A4E-841D-3CD238F48E0B}" type="slidenum">
              <a:rPr lang="en-GB" smtClean="0"/>
              <a:t>‹#›</a:t>
            </a:fld>
            <a:endParaRPr lang="en-GB"/>
          </a:p>
        </p:txBody>
      </p:sp>
    </p:spTree>
    <p:extLst>
      <p:ext uri="{BB962C8B-B14F-4D97-AF65-F5344CB8AC3E}">
        <p14:creationId xmlns:p14="http://schemas.microsoft.com/office/powerpoint/2010/main" val="3752520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CD87087D-9C56-4532-8FD1-0A392D43FA3C}" type="datetimeFigureOut">
              <a:rPr lang="en-GB" smtClean="0"/>
              <a:t>01/10/2013</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C49EA2BE-5433-4A4E-841D-3CD238F48E0B}" type="slidenum">
              <a:rPr lang="en-GB" smtClean="0"/>
              <a:t>‹#›</a:t>
            </a:fld>
            <a:endParaRPr lang="en-GB"/>
          </a:p>
        </p:txBody>
      </p:sp>
    </p:spTree>
    <p:extLst>
      <p:ext uri="{BB962C8B-B14F-4D97-AF65-F5344CB8AC3E}">
        <p14:creationId xmlns:p14="http://schemas.microsoft.com/office/powerpoint/2010/main" val="34459130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77CF58EF-F857-4492-956B-305079687F9D}" type="datetimeFigureOut">
              <a:rPr lang="en-GB" smtClean="0"/>
              <a:pPr/>
              <a:t>01/10/2013</a:t>
            </a:fld>
            <a:endParaRPr lang="en-GB"/>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GB"/>
          </a:p>
        </p:txBody>
      </p:sp>
      <p:sp>
        <p:nvSpPr>
          <p:cNvPr id="6" name="Slide Number Placeholder 5"/>
          <p:cNvSpPr>
            <a:spLocks noGrp="1"/>
          </p:cNvSpPr>
          <p:nvPr>
            <p:ph type="sldNum" sz="quarter" idx="12"/>
          </p:nvPr>
        </p:nvSpPr>
        <p:spPr/>
        <p:txBody>
          <a:bodyPr/>
          <a:lstStyle/>
          <a:p>
            <a:fld id="{471AE251-4CF7-4C79-A366-F68608A3D37F}" type="slidenum">
              <a:rPr lang="en-GB" smtClean="0"/>
              <a:pPr/>
              <a:t>‹#›</a:t>
            </a:fld>
            <a:endParaRPr lang="en-GB"/>
          </a:p>
        </p:txBody>
      </p:sp>
    </p:spTree>
    <p:extLst>
      <p:ext uri="{BB962C8B-B14F-4D97-AF65-F5344CB8AC3E}">
        <p14:creationId xmlns:p14="http://schemas.microsoft.com/office/powerpoint/2010/main" val="387107038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lvl1pPr>
              <a:defRPr>
                <a:latin typeface="+mn-lt"/>
                <a:cs typeface="Arial" pitchFamily="34" charset="0"/>
              </a:defRPr>
            </a:lvl1pPr>
            <a:lvl2pPr>
              <a:defRPr>
                <a:latin typeface="+mn-lt"/>
                <a:cs typeface="Arial" pitchFamily="34" charset="0"/>
              </a:defRPr>
            </a:lvl2pPr>
            <a:lvl3pPr>
              <a:defRPr>
                <a:latin typeface="+mn-lt"/>
                <a:cs typeface="Arial" pitchFamily="34" charset="0"/>
              </a:defRPr>
            </a:lvl3pPr>
            <a:lvl4pPr>
              <a:defRPr>
                <a:latin typeface="+mn-lt"/>
                <a:cs typeface="Arial" pitchFamily="34" charset="0"/>
              </a:defRPr>
            </a:lvl4pPr>
            <a:lvl5pPr>
              <a:defRPr>
                <a:latin typeface="+mn-lt"/>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32741941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600200"/>
            <a:ext cx="8229600" cy="4525963"/>
          </a:xfrm>
          <a:prstGeom prst="rect">
            <a:avLst/>
          </a:prstGeom>
        </p:spPr>
        <p:txBody>
          <a:bodyPr/>
          <a:lstStyle>
            <a:lvl1pPr>
              <a:defRPr>
                <a:latin typeface="+mn-lt"/>
                <a:cs typeface="Arial" pitchFamily="34" charset="0"/>
              </a:defRPr>
            </a:lvl1pPr>
            <a:lvl2pPr>
              <a:defRPr>
                <a:latin typeface="+mn-lt"/>
                <a:cs typeface="Arial" pitchFamily="34" charset="0"/>
              </a:defRPr>
            </a:lvl2pPr>
            <a:lvl3pPr>
              <a:defRPr>
                <a:latin typeface="+mn-lt"/>
                <a:cs typeface="Arial" pitchFamily="34" charset="0"/>
              </a:defRPr>
            </a:lvl3pPr>
            <a:lvl4pPr>
              <a:defRPr>
                <a:latin typeface="+mn-lt"/>
                <a:cs typeface="Arial" pitchFamily="34" charset="0"/>
              </a:defRPr>
            </a:lvl4pPr>
            <a:lvl5pPr>
              <a:defRPr>
                <a:latin typeface="+mn-lt"/>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Tree>
    <p:extLst>
      <p:ext uri="{BB962C8B-B14F-4D97-AF65-F5344CB8AC3E}">
        <p14:creationId xmlns:p14="http://schemas.microsoft.com/office/powerpoint/2010/main" val="20649429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dirty="0" smtClean="0"/>
              <a:t>Click to edit Master title style</a:t>
            </a:r>
            <a:endParaRPr lang="en-GB" dirty="0"/>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extLst>
      <p:ext uri="{BB962C8B-B14F-4D97-AF65-F5344CB8AC3E}">
        <p14:creationId xmlns:p14="http://schemas.microsoft.com/office/powerpoint/2010/main" val="22777276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GB" dirty="0"/>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1968096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Tree>
    <p:extLst>
      <p:ext uri="{BB962C8B-B14F-4D97-AF65-F5344CB8AC3E}">
        <p14:creationId xmlns:p14="http://schemas.microsoft.com/office/powerpoint/2010/main" val="29328016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GB"/>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CD87087D-9C56-4532-8FD1-0A392D43FA3C}" type="datetimeFigureOut">
              <a:rPr lang="en-GB" smtClean="0"/>
              <a:t>01/10/2013</a:t>
            </a:fld>
            <a:endParaRPr lang="en-GB"/>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GB"/>
          </a:p>
        </p:txBody>
      </p:sp>
      <p:sp>
        <p:nvSpPr>
          <p:cNvPr id="5" name="Slide Number Placeholder 4"/>
          <p:cNvSpPr>
            <a:spLocks noGrp="1"/>
          </p:cNvSpPr>
          <p:nvPr>
            <p:ph type="sldNum" sz="quarter" idx="12"/>
          </p:nvPr>
        </p:nvSpPr>
        <p:spPr/>
        <p:txBody>
          <a:bodyPr/>
          <a:lstStyle/>
          <a:p>
            <a:fld id="{C49EA2BE-5433-4A4E-841D-3CD238F48E0B}" type="slidenum">
              <a:rPr lang="en-GB" smtClean="0"/>
              <a:t>‹#›</a:t>
            </a:fld>
            <a:endParaRPr lang="en-GB"/>
          </a:p>
        </p:txBody>
      </p:sp>
    </p:spTree>
    <p:extLst>
      <p:ext uri="{BB962C8B-B14F-4D97-AF65-F5344CB8AC3E}">
        <p14:creationId xmlns:p14="http://schemas.microsoft.com/office/powerpoint/2010/main" val="40812280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CD87087D-9C56-4532-8FD1-0A392D43FA3C}" type="datetimeFigureOut">
              <a:rPr lang="en-GB" smtClean="0"/>
              <a:t>01/10/2013</a:t>
            </a:fld>
            <a:endParaRPr lang="en-GB"/>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GB"/>
          </a:p>
        </p:txBody>
      </p:sp>
      <p:sp>
        <p:nvSpPr>
          <p:cNvPr id="4" name="Slide Number Placeholder 3"/>
          <p:cNvSpPr>
            <a:spLocks noGrp="1"/>
          </p:cNvSpPr>
          <p:nvPr>
            <p:ph type="sldNum" sz="quarter" idx="12"/>
          </p:nvPr>
        </p:nvSpPr>
        <p:spPr/>
        <p:txBody>
          <a:bodyPr/>
          <a:lstStyle/>
          <a:p>
            <a:fld id="{C49EA2BE-5433-4A4E-841D-3CD238F48E0B}" type="slidenum">
              <a:rPr lang="en-GB" smtClean="0"/>
              <a:t>‹#›</a:t>
            </a:fld>
            <a:endParaRPr lang="en-GB"/>
          </a:p>
        </p:txBody>
      </p:sp>
    </p:spTree>
    <p:extLst>
      <p:ext uri="{BB962C8B-B14F-4D97-AF65-F5344CB8AC3E}">
        <p14:creationId xmlns:p14="http://schemas.microsoft.com/office/powerpoint/2010/main" val="894519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D87087D-9C56-4532-8FD1-0A392D43FA3C}" type="datetimeFigureOut">
              <a:rPr lang="en-GB" smtClean="0"/>
              <a:t>01/10/2013</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C49EA2BE-5433-4A4E-841D-3CD238F48E0B}" type="slidenum">
              <a:rPr lang="en-GB" smtClean="0"/>
              <a:t>‹#›</a:t>
            </a:fld>
            <a:endParaRPr lang="en-GB"/>
          </a:p>
        </p:txBody>
      </p:sp>
    </p:spTree>
    <p:extLst>
      <p:ext uri="{BB962C8B-B14F-4D97-AF65-F5344CB8AC3E}">
        <p14:creationId xmlns:p14="http://schemas.microsoft.com/office/powerpoint/2010/main" val="89064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GB"/>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CD87087D-9C56-4532-8FD1-0A392D43FA3C}" type="datetimeFigureOut">
              <a:rPr lang="en-GB" smtClean="0"/>
              <a:t>01/10/2013</a:t>
            </a:fld>
            <a:endParaRPr lang="en-GB"/>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GB"/>
          </a:p>
        </p:txBody>
      </p:sp>
      <p:sp>
        <p:nvSpPr>
          <p:cNvPr id="7" name="Slide Number Placeholder 6"/>
          <p:cNvSpPr>
            <a:spLocks noGrp="1"/>
          </p:cNvSpPr>
          <p:nvPr>
            <p:ph type="sldNum" sz="quarter" idx="12"/>
          </p:nvPr>
        </p:nvSpPr>
        <p:spPr/>
        <p:txBody>
          <a:bodyPr/>
          <a:lstStyle/>
          <a:p>
            <a:fld id="{C49EA2BE-5433-4A4E-841D-3CD238F48E0B}" type="slidenum">
              <a:rPr lang="en-GB" smtClean="0"/>
              <a:t>‹#›</a:t>
            </a:fld>
            <a:endParaRPr lang="en-GB"/>
          </a:p>
        </p:txBody>
      </p:sp>
    </p:spTree>
    <p:extLst>
      <p:ext uri="{BB962C8B-B14F-4D97-AF65-F5344CB8AC3E}">
        <p14:creationId xmlns:p14="http://schemas.microsoft.com/office/powerpoint/2010/main" val="24498845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49EA2BE-5433-4A4E-841D-3CD238F48E0B}" type="slidenum">
              <a:rPr lang="en-GB" smtClean="0"/>
              <a:t>‹#›</a:t>
            </a:fld>
            <a:endParaRPr lang="en-GB"/>
          </a:p>
        </p:txBody>
      </p:sp>
      <p:pic>
        <p:nvPicPr>
          <p:cNvPr id="9" name="Content Placeholder 12"/>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6444208" y="6347966"/>
            <a:ext cx="2314029" cy="465410"/>
          </a:xfrm>
          <a:prstGeom prst="rect">
            <a:avLst/>
          </a:prstGeom>
        </p:spPr>
      </p:pic>
      <p:sp>
        <p:nvSpPr>
          <p:cNvPr id="10" name="TextBox 9"/>
          <p:cNvSpPr txBox="1"/>
          <p:nvPr userDrawn="1"/>
        </p:nvSpPr>
        <p:spPr>
          <a:xfrm>
            <a:off x="611560" y="6353092"/>
            <a:ext cx="1423788" cy="338554"/>
          </a:xfrm>
          <a:prstGeom prst="rect">
            <a:avLst/>
          </a:prstGeom>
          <a:noFill/>
        </p:spPr>
        <p:txBody>
          <a:bodyPr wrap="none" rtlCol="0">
            <a:spAutoFit/>
          </a:bodyPr>
          <a:lstStyle/>
          <a:p>
            <a:r>
              <a:rPr lang="da-DK" sz="1600" b="1" i="1" dirty="0" smtClean="0">
                <a:solidFill>
                  <a:schemeClr val="accent3"/>
                </a:solidFill>
              </a:rPr>
              <a:t>eea.europa.eu</a:t>
            </a:r>
            <a:endParaRPr lang="en-GB" sz="1600" b="1" i="1" dirty="0">
              <a:solidFill>
                <a:schemeClr val="accent3"/>
              </a:solidFill>
            </a:endParaRPr>
          </a:p>
        </p:txBody>
      </p:sp>
      <p:cxnSp>
        <p:nvCxnSpPr>
          <p:cNvPr id="11" name="Straight Connector 10"/>
          <p:cNvCxnSpPr/>
          <p:nvPr userDrawn="1"/>
        </p:nvCxnSpPr>
        <p:spPr>
          <a:xfrm flipH="1">
            <a:off x="611560" y="6209076"/>
            <a:ext cx="8064896" cy="0"/>
          </a:xfrm>
          <a:prstGeom prst="line">
            <a:avLst/>
          </a:prstGeom>
          <a:ln w="1270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3729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8.jpeg"/><Relationship Id="rId7" Type="http://schemas.openxmlformats.org/officeDocument/2006/relationships/image" Target="../media/image22.png"/><Relationship Id="rId12"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1.png"/><Relationship Id="rId11" Type="http://schemas.openxmlformats.org/officeDocument/2006/relationships/image" Target="../media/image26.png"/><Relationship Id="rId5" Type="http://schemas.openxmlformats.org/officeDocument/2006/relationships/image" Target="../media/image20.pn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28.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9.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8" Type="http://schemas.openxmlformats.org/officeDocument/2006/relationships/hyperlink" Target="http://www.eea.europa.eu/publications/eea_report_2008_6" TargetMode="External"/><Relationship Id="rId13" Type="http://schemas.openxmlformats.org/officeDocument/2006/relationships/image" Target="../media/image13.png"/><Relationship Id="rId18" Type="http://schemas.openxmlformats.org/officeDocument/2006/relationships/hyperlink" Target="http://www.eea.europa.eu/publications/92-9157-202-0" TargetMode="External"/><Relationship Id="rId3" Type="http://schemas.openxmlformats.org/officeDocument/2006/relationships/image" Target="../media/image8.jpeg"/><Relationship Id="rId21" Type="http://schemas.openxmlformats.org/officeDocument/2006/relationships/image" Target="../media/image18.png"/><Relationship Id="rId7" Type="http://schemas.openxmlformats.org/officeDocument/2006/relationships/image" Target="../media/image10.png"/><Relationship Id="rId12" Type="http://schemas.openxmlformats.org/officeDocument/2006/relationships/hyperlink" Target="http://www.eea.europa.eu/soer/europe-and-the-world/megatrends" TargetMode="External"/><Relationship Id="rId17" Type="http://schemas.openxmlformats.org/officeDocument/2006/relationships/image" Target="../media/image15.jpeg"/><Relationship Id="rId2" Type="http://schemas.openxmlformats.org/officeDocument/2006/relationships/notesSlide" Target="../notesSlides/notesSlide9.xml"/><Relationship Id="rId16" Type="http://schemas.openxmlformats.org/officeDocument/2006/relationships/hyperlink" Target="http://www.eea.europa.eu/publications/state_of_environment_report_2005_1" TargetMode="External"/><Relationship Id="rId20"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hyperlink" Target="http://www.eea.europa.eu/publications/assessing-biodiversity-in-europe-84" TargetMode="External"/><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14.png"/><Relationship Id="rId10" Type="http://schemas.openxmlformats.org/officeDocument/2006/relationships/hyperlink" Target="http://www.eea.europa.eu/publications/transport-at-a-crossroads" TargetMode="External"/><Relationship Id="rId19" Type="http://schemas.openxmlformats.org/officeDocument/2006/relationships/image" Target="../media/image16.jpeg"/><Relationship Id="rId4" Type="http://schemas.openxmlformats.org/officeDocument/2006/relationships/hyperlink" Target="http://www.eea.europa.eu/publications/progress-towards-kyoto" TargetMode="External"/><Relationship Id="rId9" Type="http://schemas.openxmlformats.org/officeDocument/2006/relationships/image" Target="../media/image11.jpeg"/><Relationship Id="rId14" Type="http://schemas.openxmlformats.org/officeDocument/2006/relationships/hyperlink" Target="http://www.eea.europa.eu/soer/synthesis/synthesis"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34.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12.xml"/><Relationship Id="rId5" Type="http://schemas.openxmlformats.org/officeDocument/2006/relationships/image" Target="../media/image36.png"/><Relationship Id="rId4" Type="http://schemas.openxmlformats.org/officeDocument/2006/relationships/image" Target="../media/image35.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2.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8" Type="http://schemas.openxmlformats.org/officeDocument/2006/relationships/hyperlink" Target="http://www.eea.europa.eu/publications/eea_report_2008_6" TargetMode="External"/><Relationship Id="rId13" Type="http://schemas.openxmlformats.org/officeDocument/2006/relationships/image" Target="../media/image13.png"/><Relationship Id="rId18" Type="http://schemas.openxmlformats.org/officeDocument/2006/relationships/hyperlink" Target="http://www.eea.europa.eu/publications/92-9157-202-0" TargetMode="External"/><Relationship Id="rId3" Type="http://schemas.openxmlformats.org/officeDocument/2006/relationships/image" Target="../media/image8.jpeg"/><Relationship Id="rId21" Type="http://schemas.openxmlformats.org/officeDocument/2006/relationships/image" Target="../media/image18.png"/><Relationship Id="rId7" Type="http://schemas.openxmlformats.org/officeDocument/2006/relationships/image" Target="../media/image10.png"/><Relationship Id="rId12" Type="http://schemas.openxmlformats.org/officeDocument/2006/relationships/hyperlink" Target="http://www.eea.europa.eu/soer/europe-and-the-world/megatrends" TargetMode="External"/><Relationship Id="rId17" Type="http://schemas.openxmlformats.org/officeDocument/2006/relationships/image" Target="../media/image15.jpeg"/><Relationship Id="rId2" Type="http://schemas.openxmlformats.org/officeDocument/2006/relationships/notesSlide" Target="../notesSlides/notesSlide13.xml"/><Relationship Id="rId16" Type="http://schemas.openxmlformats.org/officeDocument/2006/relationships/hyperlink" Target="http://www.eea.europa.eu/publications/state_of_environment_report_2005_1" TargetMode="External"/><Relationship Id="rId20"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hyperlink" Target="http://www.eea.europa.eu/publications/assessing-biodiversity-in-europe-84" TargetMode="External"/><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14.png"/><Relationship Id="rId10" Type="http://schemas.openxmlformats.org/officeDocument/2006/relationships/hyperlink" Target="http://www.eea.europa.eu/publications/transport-at-a-crossroads" TargetMode="External"/><Relationship Id="rId19" Type="http://schemas.openxmlformats.org/officeDocument/2006/relationships/image" Target="../media/image16.jpeg"/><Relationship Id="rId4" Type="http://schemas.openxmlformats.org/officeDocument/2006/relationships/hyperlink" Target="http://www.eea.europa.eu/publications/progress-towards-kyoto" TargetMode="External"/><Relationship Id="rId9" Type="http://schemas.openxmlformats.org/officeDocument/2006/relationships/image" Target="../media/image11.jpeg"/><Relationship Id="rId14" Type="http://schemas.openxmlformats.org/officeDocument/2006/relationships/hyperlink" Target="http://www.eea.europa.eu/soer/synthesis/synthesis" TargetMode="External"/></Relationships>
</file>

<file path=ppt/slides/_rels/slide21.xml.rels><?xml version="1.0" encoding="UTF-8" standalone="yes"?>
<Relationships xmlns="http://schemas.openxmlformats.org/package/2006/relationships"><Relationship Id="rId3" Type="http://schemas.openxmlformats.org/officeDocument/2006/relationships/hyperlink" Target="http://www.eea.europa.eu/pressroom/pictures/european-environment-agency-building-by-night/image_view_fullscreen" TargetMode="Externa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38.jpeg"/><Relationship Id="rId5" Type="http://schemas.openxmlformats.org/officeDocument/2006/relationships/image" Target="../media/image8.jpeg"/><Relationship Id="rId4" Type="http://schemas.openxmlformats.org/officeDocument/2006/relationships/image" Target="../media/image37.jpeg"/></Relationships>
</file>

<file path=ppt/slides/_rels/slide22.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8.jpeg"/><Relationship Id="rId7"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12.xml"/><Relationship Id="rId6" Type="http://schemas.openxmlformats.org/officeDocument/2006/relationships/image" Target="../media/image41.png"/><Relationship Id="rId5" Type="http://schemas.openxmlformats.org/officeDocument/2006/relationships/image" Target="../media/image40.png"/><Relationship Id="rId10" Type="http://schemas.openxmlformats.org/officeDocument/2006/relationships/image" Target="../media/image45.png"/><Relationship Id="rId4" Type="http://schemas.openxmlformats.org/officeDocument/2006/relationships/image" Target="../media/image39.png"/><Relationship Id="rId9" Type="http://schemas.openxmlformats.org/officeDocument/2006/relationships/image" Target="../media/image44.jpeg"/></Relationships>
</file>

<file path=ppt/slides/_rels/slide2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47.jpg"/><Relationship Id="rId4" Type="http://schemas.openxmlformats.org/officeDocument/2006/relationships/image" Target="../media/image4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8.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2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0.xml"/><Relationship Id="rId1" Type="http://schemas.openxmlformats.org/officeDocument/2006/relationships/slideLayout" Target="../slideLayouts/slideLayout12.xml"/><Relationship Id="rId5" Type="http://schemas.openxmlformats.org/officeDocument/2006/relationships/image" Target="../media/image50.jpeg"/><Relationship Id="rId4" Type="http://schemas.openxmlformats.org/officeDocument/2006/relationships/image" Target="../media/image4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53.png"/><Relationship Id="rId5" Type="http://schemas.microsoft.com/office/2007/relationships/hdphoto" Target="../media/hdphoto1.wdp"/><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5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www.eea.europa.eu/publications/eea_report_2008_6" TargetMode="External"/><Relationship Id="rId13" Type="http://schemas.openxmlformats.org/officeDocument/2006/relationships/image" Target="../media/image13.png"/><Relationship Id="rId18" Type="http://schemas.openxmlformats.org/officeDocument/2006/relationships/hyperlink" Target="http://www.eea.europa.eu/publications/92-9157-202-0" TargetMode="External"/><Relationship Id="rId3" Type="http://schemas.openxmlformats.org/officeDocument/2006/relationships/image" Target="../media/image8.jpeg"/><Relationship Id="rId21" Type="http://schemas.openxmlformats.org/officeDocument/2006/relationships/image" Target="../media/image18.png"/><Relationship Id="rId7" Type="http://schemas.openxmlformats.org/officeDocument/2006/relationships/image" Target="../media/image10.png"/><Relationship Id="rId12" Type="http://schemas.openxmlformats.org/officeDocument/2006/relationships/hyperlink" Target="http://www.eea.europa.eu/soer/europe-and-the-world/megatrends" TargetMode="External"/><Relationship Id="rId17" Type="http://schemas.openxmlformats.org/officeDocument/2006/relationships/image" Target="../media/image15.jpeg"/><Relationship Id="rId2" Type="http://schemas.openxmlformats.org/officeDocument/2006/relationships/notesSlide" Target="../notesSlides/notesSlide3.xml"/><Relationship Id="rId16" Type="http://schemas.openxmlformats.org/officeDocument/2006/relationships/hyperlink" Target="http://www.eea.europa.eu/publications/state_of_environment_report_2005_1" TargetMode="External"/><Relationship Id="rId20" Type="http://schemas.openxmlformats.org/officeDocument/2006/relationships/image" Target="../media/image17.png"/><Relationship Id="rId1" Type="http://schemas.openxmlformats.org/officeDocument/2006/relationships/slideLayout" Target="../slideLayouts/slideLayout12.xml"/><Relationship Id="rId6" Type="http://schemas.openxmlformats.org/officeDocument/2006/relationships/hyperlink" Target="http://www.eea.europa.eu/publications/assessing-biodiversity-in-europe-84" TargetMode="External"/><Relationship Id="rId11" Type="http://schemas.openxmlformats.org/officeDocument/2006/relationships/image" Target="../media/image12.png"/><Relationship Id="rId5" Type="http://schemas.openxmlformats.org/officeDocument/2006/relationships/image" Target="../media/image9.png"/><Relationship Id="rId15" Type="http://schemas.openxmlformats.org/officeDocument/2006/relationships/image" Target="../media/image14.png"/><Relationship Id="rId10" Type="http://schemas.openxmlformats.org/officeDocument/2006/relationships/hyperlink" Target="http://www.eea.europa.eu/publications/transport-at-a-crossroads" TargetMode="External"/><Relationship Id="rId19" Type="http://schemas.openxmlformats.org/officeDocument/2006/relationships/image" Target="../media/image16.jpeg"/><Relationship Id="rId4" Type="http://schemas.openxmlformats.org/officeDocument/2006/relationships/hyperlink" Target="http://www.eea.europa.eu/publications/progress-towards-kyoto" TargetMode="External"/><Relationship Id="rId9" Type="http://schemas.openxmlformats.org/officeDocument/2006/relationships/image" Target="../media/image11.jpeg"/><Relationship Id="rId14" Type="http://schemas.openxmlformats.org/officeDocument/2006/relationships/hyperlink" Target="http://www.eea.europa.eu/soer/synthesis/synthesi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457200" y="274638"/>
            <a:ext cx="8229600" cy="1143000"/>
          </a:xfrm>
          <a:prstGeom prst="rect">
            <a:avLst/>
          </a:prstGeom>
        </p:spPr>
        <p:txBody>
          <a:bodyPr/>
          <a:lstStyle/>
          <a:p>
            <a:r>
              <a:rPr lang="en-GB" b="1" dirty="0" smtClean="0">
                <a:solidFill>
                  <a:schemeClr val="accent1">
                    <a:lumMod val="50000"/>
                  </a:schemeClr>
                </a:solidFill>
                <a:latin typeface="+mn-lt"/>
                <a:ea typeface="+mn-ea"/>
                <a:cs typeface="+mn-cs"/>
              </a:rPr>
              <a:t>EEA </a:t>
            </a:r>
            <a:r>
              <a:rPr lang="en-GB" b="1" dirty="0">
                <a:solidFill>
                  <a:schemeClr val="accent1">
                    <a:lumMod val="50000"/>
                  </a:schemeClr>
                </a:solidFill>
                <a:latin typeface="+mn-lt"/>
                <a:ea typeface="+mn-ea"/>
                <a:cs typeface="+mn-cs"/>
              </a:rPr>
              <a:t>multiannual work programme 2014-2018</a:t>
            </a:r>
          </a:p>
        </p:txBody>
      </p:sp>
      <p:sp>
        <p:nvSpPr>
          <p:cNvPr id="6" name="Text Placeholder 5"/>
          <p:cNvSpPr>
            <a:spLocks noGrp="1"/>
          </p:cNvSpPr>
          <p:nvPr>
            <p:ph type="body" sz="quarter" idx="4294967295"/>
          </p:nvPr>
        </p:nvSpPr>
        <p:spPr>
          <a:xfrm>
            <a:off x="467544" y="1484313"/>
            <a:ext cx="8208912" cy="4537075"/>
          </a:xfrm>
          <a:prstGeom prst="rect">
            <a:avLst/>
          </a:prstGeom>
        </p:spPr>
        <p:txBody>
          <a:bodyPr/>
          <a:lstStyle/>
          <a:p>
            <a:pPr marL="0" indent="0" algn="ctr">
              <a:spcBef>
                <a:spcPts val="0"/>
              </a:spcBef>
              <a:buNone/>
            </a:pPr>
            <a:r>
              <a:rPr lang="en-GB" sz="4400" b="1" dirty="0" smtClean="0">
                <a:solidFill>
                  <a:srgbClr val="9BBB59"/>
                </a:solidFill>
              </a:rPr>
              <a:t>and </a:t>
            </a:r>
          </a:p>
          <a:p>
            <a:pPr marL="0" indent="0" algn="ctr">
              <a:spcBef>
                <a:spcPts val="0"/>
              </a:spcBef>
              <a:buNone/>
            </a:pPr>
            <a:r>
              <a:rPr lang="en-GB" sz="4400" b="1" dirty="0" smtClean="0">
                <a:solidFill>
                  <a:srgbClr val="9BBB59"/>
                </a:solidFill>
              </a:rPr>
              <a:t>identification </a:t>
            </a:r>
            <a:r>
              <a:rPr lang="en-GB" sz="4400" b="1" dirty="0" smtClean="0">
                <a:solidFill>
                  <a:srgbClr val="9BBB59"/>
                </a:solidFill>
              </a:rPr>
              <a:t>of possible benefits for </a:t>
            </a:r>
            <a:r>
              <a:rPr lang="en-GB" sz="4400" b="1" dirty="0" smtClean="0">
                <a:solidFill>
                  <a:srgbClr val="9BBB59"/>
                </a:solidFill>
              </a:rPr>
              <a:t>countries from cooperation with the EEA</a:t>
            </a:r>
            <a:endParaRPr lang="en-GB" sz="4400" b="1" dirty="0" smtClean="0">
              <a:solidFill>
                <a:srgbClr val="9BBB59"/>
              </a:solidFill>
            </a:endParaRPr>
          </a:p>
          <a:p>
            <a:pPr marL="0" indent="0">
              <a:buNone/>
            </a:pPr>
            <a:endParaRPr lang="en-GB" sz="2800" dirty="0" smtClean="0"/>
          </a:p>
          <a:p>
            <a:pPr marL="0" indent="0">
              <a:buNone/>
            </a:pPr>
            <a:r>
              <a:rPr lang="en-GB" sz="2800" b="1" dirty="0" smtClean="0">
                <a:solidFill>
                  <a:schemeClr val="tx2">
                    <a:lumMod val="50000"/>
                  </a:schemeClr>
                </a:solidFill>
              </a:rPr>
              <a:t>Anita </a:t>
            </a:r>
            <a:r>
              <a:rPr lang="en-GB" sz="2800" b="1" dirty="0" err="1" smtClean="0">
                <a:solidFill>
                  <a:schemeClr val="tx2">
                    <a:lumMod val="50000"/>
                  </a:schemeClr>
                </a:solidFill>
              </a:rPr>
              <a:t>Pirc</a:t>
            </a:r>
            <a:r>
              <a:rPr lang="en-GB" sz="2800" b="1" dirty="0" smtClean="0">
                <a:solidFill>
                  <a:schemeClr val="tx2">
                    <a:lumMod val="50000"/>
                  </a:schemeClr>
                </a:solidFill>
              </a:rPr>
              <a:t> </a:t>
            </a:r>
            <a:r>
              <a:rPr lang="en-GB" sz="2800" b="1" dirty="0" err="1" smtClean="0">
                <a:solidFill>
                  <a:schemeClr val="tx2">
                    <a:lumMod val="50000"/>
                  </a:schemeClr>
                </a:solidFill>
              </a:rPr>
              <a:t>Velkavrh</a:t>
            </a:r>
            <a:endParaRPr lang="en-GB" sz="2800" b="1" dirty="0" smtClean="0">
              <a:solidFill>
                <a:schemeClr val="tx2">
                  <a:lumMod val="50000"/>
                </a:schemeClr>
              </a:solidFill>
            </a:endParaRPr>
          </a:p>
          <a:p>
            <a:pPr marL="0" indent="0">
              <a:buNone/>
            </a:pPr>
            <a:r>
              <a:rPr lang="en-GB" sz="2800" b="1" dirty="0" smtClean="0">
                <a:solidFill>
                  <a:schemeClr val="tx2">
                    <a:lumMod val="50000"/>
                  </a:schemeClr>
                </a:solidFill>
              </a:rPr>
              <a:t>Strategic futures, EEA</a:t>
            </a:r>
          </a:p>
          <a:p>
            <a:pPr marL="0" indent="0">
              <a:buNone/>
            </a:pPr>
            <a:r>
              <a:rPr lang="en-GB" sz="2400" dirty="0" smtClean="0"/>
              <a:t>Slovenian </a:t>
            </a:r>
            <a:r>
              <a:rPr lang="en-GB" sz="2400" dirty="0"/>
              <a:t>EIONET network meeting, </a:t>
            </a:r>
            <a:r>
              <a:rPr lang="en-GB" sz="2400" dirty="0" smtClean="0"/>
              <a:t>2 </a:t>
            </a:r>
            <a:r>
              <a:rPr lang="en-GB" sz="2400" dirty="0"/>
              <a:t>October 2013</a:t>
            </a:r>
            <a:r>
              <a:rPr lang="en-GB" sz="2400" dirty="0" smtClean="0"/>
              <a:t>, ARSO</a:t>
            </a:r>
            <a:endParaRPr lang="en-GB" sz="2400" dirty="0"/>
          </a:p>
          <a:p>
            <a:pPr marL="0" indent="0">
              <a:buNone/>
            </a:pPr>
            <a:endParaRPr lang="en-GB" dirty="0" smtClean="0"/>
          </a:p>
          <a:p>
            <a:endParaRPr lang="en-GB" dirty="0"/>
          </a:p>
        </p:txBody>
      </p:sp>
      <p:sp>
        <p:nvSpPr>
          <p:cNvPr id="4" name="Slide Number Placeholder 3"/>
          <p:cNvSpPr>
            <a:spLocks noGrp="1"/>
          </p:cNvSpPr>
          <p:nvPr>
            <p:ph type="sldNum" sz="quarter" idx="4294967295"/>
          </p:nvPr>
        </p:nvSpPr>
        <p:spPr>
          <a:xfrm>
            <a:off x="7010400" y="6356350"/>
            <a:ext cx="2133600" cy="365125"/>
          </a:xfrm>
          <a:prstGeom prst="rect">
            <a:avLst/>
          </a:prstGeom>
        </p:spPr>
        <p:txBody>
          <a:bodyPr/>
          <a:lstStyle/>
          <a:p>
            <a:fld id="{4CDCCC44-4EAD-4251-9A75-F6875F5D4BC3}" type="slidenum">
              <a:rPr lang="en-GB" smtClean="0"/>
              <a:t>1</a:t>
            </a:fld>
            <a:endParaRPr lang="en-GB"/>
          </a:p>
        </p:txBody>
      </p:sp>
    </p:spTree>
    <p:extLst>
      <p:ext uri="{BB962C8B-B14F-4D97-AF65-F5344CB8AC3E}">
        <p14:creationId xmlns:p14="http://schemas.microsoft.com/office/powerpoint/2010/main" val="11304179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0272" y="6326124"/>
            <a:ext cx="2016224" cy="405045"/>
          </a:xfrm>
          <a:prstGeom prst="rect">
            <a:avLst/>
          </a:prstGeom>
        </p:spPr>
      </p:pic>
      <p:sp>
        <p:nvSpPr>
          <p:cNvPr id="13" name="Rectangle 12"/>
          <p:cNvSpPr/>
          <p:nvPr/>
        </p:nvSpPr>
        <p:spPr>
          <a:xfrm>
            <a:off x="0" y="0"/>
            <a:ext cx="9144000" cy="757083"/>
          </a:xfrm>
          <a:prstGeom prst="rect">
            <a:avLst/>
          </a:prstGeom>
          <a:solidFill>
            <a:srgbClr val="0053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07504" y="77303"/>
            <a:ext cx="9396536" cy="584776"/>
          </a:xfrm>
          <a:prstGeom prst="rect">
            <a:avLst/>
          </a:prstGeom>
          <a:noFill/>
        </p:spPr>
        <p:txBody>
          <a:bodyPr wrap="square" rtlCol="0">
            <a:spAutoFit/>
          </a:bodyPr>
          <a:lstStyle/>
          <a:p>
            <a:r>
              <a:rPr lang="da-DK" sz="3200" b="1" dirty="0">
                <a:solidFill>
                  <a:schemeClr val="bg1"/>
                </a:solidFill>
                <a:latin typeface="+mj-lt"/>
              </a:rPr>
              <a:t>1: </a:t>
            </a:r>
            <a:r>
              <a:rPr lang="da-DK" sz="3200" b="1" dirty="0" smtClean="0">
                <a:solidFill>
                  <a:schemeClr val="bg1"/>
                </a:solidFill>
                <a:latin typeface="+mj-lt"/>
              </a:rPr>
              <a:t>INFORMING POLICY IMPLEMENTATION</a:t>
            </a:r>
            <a:endParaRPr lang="en-GB" sz="3200" b="1" cap="all" dirty="0">
              <a:solidFill>
                <a:schemeClr val="bg1"/>
              </a:solidFill>
              <a:latin typeface="+mj-lt"/>
            </a:endParaRPr>
          </a:p>
        </p:txBody>
      </p:sp>
      <p:sp>
        <p:nvSpPr>
          <p:cNvPr id="2" name="TextBox 1"/>
          <p:cNvSpPr txBox="1"/>
          <p:nvPr/>
        </p:nvSpPr>
        <p:spPr>
          <a:xfrm>
            <a:off x="251520" y="1556792"/>
            <a:ext cx="8316416" cy="4401205"/>
          </a:xfrm>
          <a:prstGeom prst="rect">
            <a:avLst/>
          </a:prstGeom>
          <a:noFill/>
        </p:spPr>
        <p:txBody>
          <a:bodyPr wrap="square" rtlCol="0">
            <a:spAutoFit/>
          </a:bodyPr>
          <a:lstStyle/>
          <a:p>
            <a:r>
              <a:rPr lang="en-GB" sz="2800" b="1" dirty="0" smtClean="0">
                <a:solidFill>
                  <a:srgbClr val="005384"/>
                </a:solidFill>
              </a:rPr>
              <a:t>Goal:</a:t>
            </a:r>
            <a:endParaRPr lang="en-GB" sz="2800" dirty="0" smtClean="0">
              <a:solidFill>
                <a:srgbClr val="005384"/>
              </a:solidFill>
            </a:endParaRPr>
          </a:p>
          <a:p>
            <a:r>
              <a:rPr lang="en-GB" sz="2800" b="1" dirty="0" smtClean="0">
                <a:solidFill>
                  <a:srgbClr val="005384"/>
                </a:solidFill>
              </a:rPr>
              <a:t>Improve</a:t>
            </a:r>
            <a:r>
              <a:rPr lang="en-GB" sz="2800" dirty="0" smtClean="0">
                <a:solidFill>
                  <a:srgbClr val="005384"/>
                </a:solidFill>
              </a:rPr>
              <a:t> </a:t>
            </a:r>
            <a:r>
              <a:rPr lang="en-GB" sz="2800" dirty="0">
                <a:solidFill>
                  <a:srgbClr val="005384"/>
                </a:solidFill>
              </a:rPr>
              <a:t>content, accessibility and use of European-level environmental information</a:t>
            </a:r>
            <a:r>
              <a:rPr lang="en-GB" sz="2800" dirty="0" smtClean="0">
                <a:solidFill>
                  <a:srgbClr val="005384"/>
                </a:solidFill>
              </a:rPr>
              <a:t> </a:t>
            </a:r>
          </a:p>
          <a:p>
            <a:endParaRPr lang="en-GB" sz="2800" dirty="0" smtClean="0">
              <a:solidFill>
                <a:srgbClr val="005384"/>
              </a:solidFill>
            </a:endParaRPr>
          </a:p>
          <a:p>
            <a:r>
              <a:rPr lang="en-GB" sz="2800" dirty="0" smtClean="0">
                <a:solidFill>
                  <a:srgbClr val="005384"/>
                </a:solidFill>
              </a:rPr>
              <a:t>by </a:t>
            </a:r>
            <a:r>
              <a:rPr lang="en-GB" sz="2800" b="1" dirty="0">
                <a:solidFill>
                  <a:srgbClr val="005384"/>
                </a:solidFill>
              </a:rPr>
              <a:t>providing</a:t>
            </a:r>
            <a:r>
              <a:rPr lang="en-GB" sz="2800" dirty="0">
                <a:solidFill>
                  <a:srgbClr val="005384"/>
                </a:solidFill>
              </a:rPr>
              <a:t> policy-relevant </a:t>
            </a:r>
            <a:r>
              <a:rPr lang="en-GB" sz="2800" b="1" dirty="0">
                <a:solidFill>
                  <a:srgbClr val="005384"/>
                </a:solidFill>
              </a:rPr>
              <a:t>feedback</a:t>
            </a:r>
            <a:r>
              <a:rPr lang="en-GB" sz="2800" dirty="0">
                <a:solidFill>
                  <a:srgbClr val="005384"/>
                </a:solidFill>
              </a:rPr>
              <a:t> to long- established and emerging policy frameworks, objectives and targets</a:t>
            </a:r>
            <a:r>
              <a:rPr lang="en-GB" sz="2800" dirty="0" smtClean="0">
                <a:solidFill>
                  <a:srgbClr val="005384"/>
                </a:solidFill>
              </a:rPr>
              <a:t> </a:t>
            </a:r>
          </a:p>
          <a:p>
            <a:endParaRPr lang="en-GB" sz="2800" dirty="0" smtClean="0">
              <a:solidFill>
                <a:srgbClr val="005384"/>
              </a:solidFill>
            </a:endParaRPr>
          </a:p>
          <a:p>
            <a:r>
              <a:rPr lang="en-GB" sz="2800" dirty="0" smtClean="0">
                <a:solidFill>
                  <a:srgbClr val="005384"/>
                </a:solidFill>
              </a:rPr>
              <a:t>through </a:t>
            </a:r>
            <a:r>
              <a:rPr lang="en-GB" sz="2800" b="1" dirty="0">
                <a:solidFill>
                  <a:srgbClr val="005384"/>
                </a:solidFill>
              </a:rPr>
              <a:t>reporting on progress </a:t>
            </a:r>
            <a:r>
              <a:rPr lang="en-GB" sz="2800" dirty="0">
                <a:solidFill>
                  <a:srgbClr val="005384"/>
                </a:solidFill>
              </a:rPr>
              <a:t>in recognised environmental </a:t>
            </a:r>
            <a:r>
              <a:rPr lang="en-GB" sz="2800" dirty="0" smtClean="0">
                <a:solidFill>
                  <a:srgbClr val="005384"/>
                </a:solidFill>
              </a:rPr>
              <a:t>themes.</a:t>
            </a:r>
            <a:endParaRPr lang="en-GB" sz="2800" dirty="0">
              <a:solidFill>
                <a:srgbClr val="005384"/>
              </a:solidFill>
            </a:endParaRPr>
          </a:p>
        </p:txBody>
      </p:sp>
    </p:spTree>
    <p:extLst>
      <p:ext uri="{BB962C8B-B14F-4D97-AF65-F5344CB8AC3E}">
        <p14:creationId xmlns:p14="http://schemas.microsoft.com/office/powerpoint/2010/main" val="4102170781"/>
      </p:ext>
    </p:extLst>
  </p:cSld>
  <p:clrMapOvr>
    <a:masterClrMapping/>
  </p:clrMapOvr>
  <p:transition spd="slow"/>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0272" y="6326124"/>
            <a:ext cx="2016224" cy="405045"/>
          </a:xfrm>
          <a:prstGeom prst="rect">
            <a:avLst/>
          </a:prstGeom>
        </p:spPr>
      </p:pic>
      <p:sp>
        <p:nvSpPr>
          <p:cNvPr id="13" name="Rectangle 12"/>
          <p:cNvSpPr/>
          <p:nvPr/>
        </p:nvSpPr>
        <p:spPr>
          <a:xfrm>
            <a:off x="0" y="0"/>
            <a:ext cx="9144000" cy="757083"/>
          </a:xfrm>
          <a:prstGeom prst="rect">
            <a:avLst/>
          </a:prstGeom>
          <a:solidFill>
            <a:srgbClr val="0053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07504" y="77303"/>
            <a:ext cx="9396536" cy="584776"/>
          </a:xfrm>
          <a:prstGeom prst="rect">
            <a:avLst/>
          </a:prstGeom>
          <a:noFill/>
        </p:spPr>
        <p:txBody>
          <a:bodyPr wrap="square" rtlCol="0">
            <a:spAutoFit/>
          </a:bodyPr>
          <a:lstStyle/>
          <a:p>
            <a:r>
              <a:rPr lang="da-DK" sz="3200" b="1" dirty="0" smtClean="0">
                <a:solidFill>
                  <a:schemeClr val="bg1"/>
                </a:solidFill>
              </a:rPr>
              <a:t>1: INFORMING POLICY IMPLEMENTATION</a:t>
            </a:r>
            <a:endParaRPr lang="en-GB" sz="3200" b="1" cap="all" dirty="0" smtClean="0">
              <a:solidFill>
                <a:schemeClr val="bg1"/>
              </a:solidFill>
            </a:endParaRPr>
          </a:p>
        </p:txBody>
      </p:sp>
      <p:pic>
        <p:nvPicPr>
          <p:cNvPr id="7" name="Picture 2"/>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80637" y="1433111"/>
            <a:ext cx="1358260" cy="7693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3"/>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48604" y="1020536"/>
            <a:ext cx="1185935" cy="118196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5"/>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92794" y="2914278"/>
            <a:ext cx="1097555" cy="1045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6"/>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86588" y="2780928"/>
            <a:ext cx="1104661" cy="1203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2" name="Picture 7"/>
          <p:cNvPicPr>
            <a:picLocks noChangeAspect="1" noChangeArrowheads="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909723" y="4971114"/>
            <a:ext cx="1263698" cy="1022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 name="Picture 8"/>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66555" y="4831357"/>
            <a:ext cx="1709941" cy="10907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9"/>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38634" y="4725144"/>
            <a:ext cx="1068586" cy="117793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10"/>
          <p:cNvPicPr>
            <a:picLocks noChangeAspect="1" noChangeArrowheads="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70318" y="2829717"/>
            <a:ext cx="1302413" cy="12144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1085311" y="2202505"/>
            <a:ext cx="2148912" cy="442035"/>
          </a:xfrm>
          <a:prstGeom prst="rect">
            <a:avLst/>
          </a:prstGeom>
          <a:solidFill>
            <a:schemeClr val="bg1"/>
          </a:solidFill>
          <a:ln>
            <a:solidFill>
              <a:schemeClr val="bg1"/>
            </a:solidFill>
          </a:ln>
        </p:spPr>
        <p:txBody>
          <a:bodyPr wrap="square" lIns="36000" tIns="36000" rIns="36000" bIns="36000" rtlCol="0" anchor="ctr" anchorCtr="0">
            <a:spAutoFit/>
          </a:bodyPr>
          <a:lstStyle/>
          <a:p>
            <a:pPr algn="ctr"/>
            <a:r>
              <a:rPr lang="en-GB" sz="1200" b="1" cap="all" dirty="0" smtClean="0">
                <a:latin typeface="Verdana" pitchFamily="34" charset="0"/>
                <a:ea typeface="Verdana" pitchFamily="34" charset="0"/>
                <a:cs typeface="Verdana" pitchFamily="34" charset="0"/>
              </a:rPr>
              <a:t>Air pollution, transport and noise</a:t>
            </a:r>
            <a:endParaRPr lang="en-GB" sz="1200" b="1" cap="all" dirty="0">
              <a:latin typeface="Verdana" pitchFamily="34" charset="0"/>
              <a:ea typeface="Verdana" pitchFamily="34" charset="0"/>
              <a:cs typeface="Verdana" pitchFamily="34" charset="0"/>
            </a:endParaRPr>
          </a:p>
        </p:txBody>
      </p:sp>
      <p:sp>
        <p:nvSpPr>
          <p:cNvPr id="18" name="TextBox 17"/>
          <p:cNvSpPr txBox="1"/>
          <p:nvPr/>
        </p:nvSpPr>
        <p:spPr>
          <a:xfrm>
            <a:off x="3467115" y="2210068"/>
            <a:ext cx="2148912" cy="442035"/>
          </a:xfrm>
          <a:prstGeom prst="rect">
            <a:avLst/>
          </a:prstGeom>
          <a:solidFill>
            <a:schemeClr val="bg1"/>
          </a:solidFill>
          <a:ln>
            <a:solidFill>
              <a:schemeClr val="bg1"/>
            </a:solidFill>
          </a:ln>
        </p:spPr>
        <p:txBody>
          <a:bodyPr wrap="square" lIns="36000" tIns="36000" rIns="36000" bIns="36000" rtlCol="0" anchor="ctr" anchorCtr="0">
            <a:spAutoFit/>
          </a:bodyPr>
          <a:lstStyle/>
          <a:p>
            <a:pPr algn="ctr"/>
            <a:r>
              <a:rPr lang="en-GB" sz="1200" b="1" cap="all" dirty="0" smtClean="0">
                <a:latin typeface="Verdana" pitchFamily="34" charset="0"/>
                <a:ea typeface="Verdana" pitchFamily="34" charset="0"/>
                <a:cs typeface="Verdana" pitchFamily="34" charset="0"/>
              </a:rPr>
              <a:t>Industrial</a:t>
            </a:r>
          </a:p>
          <a:p>
            <a:pPr algn="ctr"/>
            <a:r>
              <a:rPr lang="en-GB" sz="1200" b="1" cap="all" dirty="0" smtClean="0">
                <a:latin typeface="Verdana" pitchFamily="34" charset="0"/>
                <a:ea typeface="Verdana" pitchFamily="34" charset="0"/>
                <a:cs typeface="Verdana" pitchFamily="34" charset="0"/>
              </a:rPr>
              <a:t>pollution</a:t>
            </a:r>
            <a:endParaRPr lang="en-GB" sz="1200" b="1" cap="all" dirty="0">
              <a:latin typeface="Verdana" pitchFamily="34" charset="0"/>
              <a:ea typeface="Verdana" pitchFamily="34" charset="0"/>
              <a:cs typeface="Verdana" pitchFamily="34" charset="0"/>
            </a:endParaRPr>
          </a:p>
        </p:txBody>
      </p:sp>
      <p:sp>
        <p:nvSpPr>
          <p:cNvPr id="19" name="TextBox 18"/>
          <p:cNvSpPr txBox="1"/>
          <p:nvPr/>
        </p:nvSpPr>
        <p:spPr>
          <a:xfrm>
            <a:off x="5698470" y="2204864"/>
            <a:ext cx="2401921" cy="442035"/>
          </a:xfrm>
          <a:prstGeom prst="rect">
            <a:avLst/>
          </a:prstGeom>
          <a:solidFill>
            <a:schemeClr val="bg1"/>
          </a:solidFill>
          <a:ln>
            <a:solidFill>
              <a:schemeClr val="bg1"/>
            </a:solidFill>
          </a:ln>
        </p:spPr>
        <p:txBody>
          <a:bodyPr wrap="square" lIns="36000" tIns="36000" rIns="36000" bIns="36000" rtlCol="0" anchor="ctr" anchorCtr="0">
            <a:spAutoFit/>
          </a:bodyPr>
          <a:lstStyle/>
          <a:p>
            <a:pPr algn="ctr"/>
            <a:r>
              <a:rPr lang="en-GB" sz="1200" b="1" cap="all" dirty="0" smtClean="0">
                <a:latin typeface="Verdana" pitchFamily="34" charset="0"/>
                <a:ea typeface="Verdana" pitchFamily="34" charset="0"/>
                <a:cs typeface="Verdana" pitchFamily="34" charset="0"/>
              </a:rPr>
              <a:t>Climate change mitigation and energy</a:t>
            </a:r>
            <a:endParaRPr lang="en-GB" sz="1200" b="1" cap="all" dirty="0">
              <a:latin typeface="Verdana" pitchFamily="34" charset="0"/>
              <a:ea typeface="Verdana" pitchFamily="34" charset="0"/>
              <a:cs typeface="Verdana" pitchFamily="34" charset="0"/>
            </a:endParaRPr>
          </a:p>
        </p:txBody>
      </p:sp>
      <p:sp>
        <p:nvSpPr>
          <p:cNvPr id="20" name="TextBox 19"/>
          <p:cNvSpPr txBox="1"/>
          <p:nvPr/>
        </p:nvSpPr>
        <p:spPr>
          <a:xfrm>
            <a:off x="882201" y="4026435"/>
            <a:ext cx="2478647" cy="626701"/>
          </a:xfrm>
          <a:prstGeom prst="rect">
            <a:avLst/>
          </a:prstGeom>
          <a:solidFill>
            <a:schemeClr val="bg1"/>
          </a:solidFill>
          <a:ln>
            <a:solidFill>
              <a:schemeClr val="bg1"/>
            </a:solidFill>
          </a:ln>
        </p:spPr>
        <p:txBody>
          <a:bodyPr wrap="square" lIns="36000" tIns="36000" rIns="36000" bIns="36000" rtlCol="0" anchor="ctr" anchorCtr="0">
            <a:spAutoFit/>
          </a:bodyPr>
          <a:lstStyle/>
          <a:p>
            <a:pPr algn="ctr"/>
            <a:r>
              <a:rPr lang="en-GB" sz="1200" b="1" cap="all" dirty="0" smtClean="0">
                <a:latin typeface="Verdana" pitchFamily="34" charset="0"/>
                <a:ea typeface="Verdana" pitchFamily="34" charset="0"/>
                <a:cs typeface="Verdana" pitchFamily="34" charset="0"/>
              </a:rPr>
              <a:t>Climate change impacts, vulnerability and adaptation</a:t>
            </a:r>
            <a:endParaRPr lang="en-GB" sz="1200" b="1" cap="all" dirty="0">
              <a:latin typeface="Verdana" pitchFamily="34" charset="0"/>
              <a:ea typeface="Verdana" pitchFamily="34" charset="0"/>
              <a:cs typeface="Verdana" pitchFamily="34" charset="0"/>
            </a:endParaRPr>
          </a:p>
        </p:txBody>
      </p:sp>
      <p:sp>
        <p:nvSpPr>
          <p:cNvPr id="21" name="TextBox 20"/>
          <p:cNvSpPr txBox="1"/>
          <p:nvPr/>
        </p:nvSpPr>
        <p:spPr>
          <a:xfrm>
            <a:off x="3467115" y="4005064"/>
            <a:ext cx="2148912" cy="626701"/>
          </a:xfrm>
          <a:prstGeom prst="rect">
            <a:avLst/>
          </a:prstGeom>
          <a:solidFill>
            <a:schemeClr val="bg1"/>
          </a:solidFill>
          <a:ln>
            <a:solidFill>
              <a:schemeClr val="bg1"/>
            </a:solidFill>
          </a:ln>
        </p:spPr>
        <p:txBody>
          <a:bodyPr wrap="square" lIns="36000" tIns="36000" rIns="36000" bIns="36000" rtlCol="0" anchor="ctr" anchorCtr="0">
            <a:spAutoFit/>
          </a:bodyPr>
          <a:lstStyle/>
          <a:p>
            <a:pPr algn="ctr"/>
            <a:r>
              <a:rPr lang="en-GB" sz="1200" b="1" cap="all" dirty="0" smtClean="0">
                <a:latin typeface="Verdana" pitchFamily="34" charset="0"/>
                <a:ea typeface="Verdana" pitchFamily="34" charset="0"/>
                <a:cs typeface="Verdana" pitchFamily="34" charset="0"/>
              </a:rPr>
              <a:t>Water management, resources and ecosystems</a:t>
            </a:r>
            <a:endParaRPr lang="en-GB" sz="1200" b="1" cap="all" dirty="0">
              <a:latin typeface="Verdana" pitchFamily="34" charset="0"/>
              <a:ea typeface="Verdana" pitchFamily="34" charset="0"/>
              <a:cs typeface="Verdana" pitchFamily="34" charset="0"/>
            </a:endParaRPr>
          </a:p>
        </p:txBody>
      </p:sp>
      <p:sp>
        <p:nvSpPr>
          <p:cNvPr id="22" name="TextBox 21"/>
          <p:cNvSpPr txBox="1"/>
          <p:nvPr/>
        </p:nvSpPr>
        <p:spPr>
          <a:xfrm>
            <a:off x="5698470" y="4005064"/>
            <a:ext cx="2148912" cy="626701"/>
          </a:xfrm>
          <a:prstGeom prst="rect">
            <a:avLst/>
          </a:prstGeom>
          <a:solidFill>
            <a:schemeClr val="bg1"/>
          </a:solidFill>
          <a:ln>
            <a:solidFill>
              <a:schemeClr val="bg1"/>
            </a:solidFill>
          </a:ln>
        </p:spPr>
        <p:txBody>
          <a:bodyPr wrap="square" lIns="36000" tIns="36000" rIns="36000" bIns="36000" rtlCol="0" anchor="ctr" anchorCtr="0">
            <a:spAutoFit/>
          </a:bodyPr>
          <a:lstStyle/>
          <a:p>
            <a:pPr algn="ctr"/>
            <a:r>
              <a:rPr lang="en-GB" sz="1200" b="1" cap="all" dirty="0" smtClean="0">
                <a:latin typeface="Verdana" pitchFamily="34" charset="0"/>
                <a:ea typeface="Verdana" pitchFamily="34" charset="0"/>
                <a:cs typeface="Verdana" pitchFamily="34" charset="0"/>
              </a:rPr>
              <a:t>Marine and maritime, fisheries and coastal</a:t>
            </a:r>
            <a:endParaRPr lang="en-GB" sz="1200" b="1" cap="all" dirty="0">
              <a:latin typeface="Verdana" pitchFamily="34" charset="0"/>
              <a:ea typeface="Verdana" pitchFamily="34" charset="0"/>
              <a:cs typeface="Verdana" pitchFamily="34" charset="0"/>
            </a:endParaRPr>
          </a:p>
        </p:txBody>
      </p:sp>
      <p:sp>
        <p:nvSpPr>
          <p:cNvPr id="23" name="TextBox 22"/>
          <p:cNvSpPr txBox="1"/>
          <p:nvPr/>
        </p:nvSpPr>
        <p:spPr>
          <a:xfrm>
            <a:off x="755576" y="5924445"/>
            <a:ext cx="2622663" cy="626701"/>
          </a:xfrm>
          <a:prstGeom prst="rect">
            <a:avLst/>
          </a:prstGeom>
          <a:solidFill>
            <a:schemeClr val="bg1"/>
          </a:solidFill>
          <a:ln>
            <a:solidFill>
              <a:schemeClr val="bg1"/>
            </a:solidFill>
          </a:ln>
        </p:spPr>
        <p:txBody>
          <a:bodyPr wrap="square" lIns="36000" tIns="36000" rIns="36000" bIns="36000" rtlCol="0" anchor="ctr" anchorCtr="0">
            <a:spAutoFit/>
          </a:bodyPr>
          <a:lstStyle/>
          <a:p>
            <a:pPr algn="ctr"/>
            <a:r>
              <a:rPr lang="en-GB" sz="1200" b="1" cap="all" dirty="0" smtClean="0">
                <a:latin typeface="Verdana" pitchFamily="34" charset="0"/>
                <a:ea typeface="Verdana" pitchFamily="34" charset="0"/>
                <a:cs typeface="Verdana" pitchFamily="34" charset="0"/>
              </a:rPr>
              <a:t>Biodiversity, ecosystems, agriculture and forests</a:t>
            </a:r>
            <a:endParaRPr lang="en-GB" sz="1200" b="1" cap="all" dirty="0">
              <a:latin typeface="Verdana" pitchFamily="34" charset="0"/>
              <a:ea typeface="Verdana" pitchFamily="34" charset="0"/>
              <a:cs typeface="Verdana" pitchFamily="34" charset="0"/>
            </a:endParaRPr>
          </a:p>
        </p:txBody>
      </p:sp>
      <p:sp>
        <p:nvSpPr>
          <p:cNvPr id="24" name="TextBox 23"/>
          <p:cNvSpPr txBox="1"/>
          <p:nvPr/>
        </p:nvSpPr>
        <p:spPr>
          <a:xfrm>
            <a:off x="3563888" y="5922099"/>
            <a:ext cx="1944216" cy="442035"/>
          </a:xfrm>
          <a:prstGeom prst="rect">
            <a:avLst/>
          </a:prstGeom>
          <a:solidFill>
            <a:schemeClr val="bg1"/>
          </a:solidFill>
          <a:ln>
            <a:solidFill>
              <a:schemeClr val="bg1"/>
            </a:solidFill>
          </a:ln>
        </p:spPr>
        <p:txBody>
          <a:bodyPr wrap="square" lIns="36000" tIns="36000" rIns="36000" bIns="36000" rtlCol="0" anchor="ctr" anchorCtr="0">
            <a:spAutoFit/>
          </a:bodyPr>
          <a:lstStyle/>
          <a:p>
            <a:pPr algn="ctr"/>
            <a:r>
              <a:rPr lang="en-GB" sz="1200" b="1" cap="all" dirty="0" smtClean="0">
                <a:latin typeface="Verdana" pitchFamily="34" charset="0"/>
                <a:ea typeface="Verdana" pitchFamily="34" charset="0"/>
                <a:cs typeface="Verdana" pitchFamily="34" charset="0"/>
              </a:rPr>
              <a:t>Urban, land use and soil</a:t>
            </a:r>
            <a:endParaRPr lang="en-GB" sz="1200" b="1" cap="all" dirty="0">
              <a:latin typeface="Verdana" pitchFamily="34" charset="0"/>
              <a:ea typeface="Verdana" pitchFamily="34" charset="0"/>
              <a:cs typeface="Verdana" pitchFamily="34" charset="0"/>
            </a:endParaRPr>
          </a:p>
        </p:txBody>
      </p:sp>
      <p:sp>
        <p:nvSpPr>
          <p:cNvPr id="25" name="TextBox 24"/>
          <p:cNvSpPr txBox="1"/>
          <p:nvPr/>
        </p:nvSpPr>
        <p:spPr>
          <a:xfrm>
            <a:off x="5715861" y="5922099"/>
            <a:ext cx="2148912" cy="442035"/>
          </a:xfrm>
          <a:prstGeom prst="rect">
            <a:avLst/>
          </a:prstGeom>
          <a:solidFill>
            <a:schemeClr val="bg1"/>
          </a:solidFill>
          <a:ln>
            <a:solidFill>
              <a:schemeClr val="bg1"/>
            </a:solidFill>
          </a:ln>
        </p:spPr>
        <p:txBody>
          <a:bodyPr wrap="square" lIns="36000" tIns="36000" rIns="36000" bIns="36000" rtlCol="0" anchor="ctr" anchorCtr="0">
            <a:spAutoFit/>
          </a:bodyPr>
          <a:lstStyle/>
          <a:p>
            <a:pPr algn="ctr"/>
            <a:r>
              <a:rPr lang="en-GB" sz="1200" b="1" cap="all" dirty="0" smtClean="0">
                <a:latin typeface="Verdana" pitchFamily="34" charset="0"/>
                <a:ea typeface="Verdana" pitchFamily="34" charset="0"/>
                <a:cs typeface="Verdana" pitchFamily="34" charset="0"/>
              </a:rPr>
              <a:t>Waste and material resources</a:t>
            </a:r>
            <a:endParaRPr lang="en-GB" sz="1200" b="1" cap="all" dirty="0">
              <a:latin typeface="Verdana" pitchFamily="34" charset="0"/>
              <a:ea typeface="Verdana" pitchFamily="34" charset="0"/>
              <a:cs typeface="Verdana" pitchFamily="34" charset="0"/>
            </a:endParaRPr>
          </a:p>
        </p:txBody>
      </p:sp>
      <p:pic>
        <p:nvPicPr>
          <p:cNvPr id="26" name="Picture 4"/>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230475" y="908720"/>
            <a:ext cx="958519" cy="129378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34209563"/>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0272" y="6326124"/>
            <a:ext cx="2016224" cy="405045"/>
          </a:xfrm>
          <a:prstGeom prst="rect">
            <a:avLst/>
          </a:prstGeom>
        </p:spPr>
      </p:pic>
      <p:sp>
        <p:nvSpPr>
          <p:cNvPr id="13" name="Rectangle 12"/>
          <p:cNvSpPr/>
          <p:nvPr/>
        </p:nvSpPr>
        <p:spPr>
          <a:xfrm>
            <a:off x="0" y="0"/>
            <a:ext cx="9144000" cy="1124744"/>
          </a:xfrm>
          <a:prstGeom prst="rect">
            <a:avLst/>
          </a:prstGeom>
          <a:solidFill>
            <a:srgbClr val="0053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07504" y="77303"/>
            <a:ext cx="9396536" cy="1569660"/>
          </a:xfrm>
          <a:prstGeom prst="rect">
            <a:avLst/>
          </a:prstGeom>
          <a:noFill/>
        </p:spPr>
        <p:txBody>
          <a:bodyPr wrap="square" rtlCol="0">
            <a:spAutoFit/>
          </a:bodyPr>
          <a:lstStyle/>
          <a:p>
            <a:pPr lvl="0"/>
            <a:r>
              <a:rPr lang="da-DK" sz="3200" b="1" dirty="0" smtClean="0">
                <a:solidFill>
                  <a:schemeClr val="bg1"/>
                </a:solidFill>
              </a:rPr>
              <a:t>1: INFORMING POLICY IMPLEMENTATION </a:t>
            </a:r>
          </a:p>
          <a:p>
            <a:pPr lvl="0"/>
            <a:r>
              <a:rPr lang="en-GB" sz="3200" b="1" dirty="0" smtClean="0">
                <a:solidFill>
                  <a:schemeClr val="bg1"/>
                </a:solidFill>
              </a:rPr>
              <a:t>     Achieve </a:t>
            </a:r>
            <a:r>
              <a:rPr lang="en-GB" sz="3200" b="1" dirty="0">
                <a:solidFill>
                  <a:schemeClr val="bg1"/>
                </a:solidFill>
              </a:rPr>
              <a:t>by 2018: </a:t>
            </a:r>
          </a:p>
          <a:p>
            <a:endParaRPr lang="en-GB" sz="3200" b="1" cap="all" dirty="0">
              <a:solidFill>
                <a:schemeClr val="bg1"/>
              </a:solidFill>
            </a:endParaRPr>
          </a:p>
        </p:txBody>
      </p:sp>
      <p:sp>
        <p:nvSpPr>
          <p:cNvPr id="2" name="TextBox 1"/>
          <p:cNvSpPr txBox="1"/>
          <p:nvPr/>
        </p:nvSpPr>
        <p:spPr>
          <a:xfrm>
            <a:off x="457200" y="1340768"/>
            <a:ext cx="8686800" cy="1384995"/>
          </a:xfrm>
          <a:prstGeom prst="rect">
            <a:avLst/>
          </a:prstGeom>
          <a:noFill/>
        </p:spPr>
        <p:txBody>
          <a:bodyPr wrap="square" rtlCol="0">
            <a:spAutoFit/>
          </a:bodyPr>
          <a:lstStyle/>
          <a:p>
            <a:pPr marL="457200" lvl="0" indent="-457200">
              <a:buFont typeface="Wingdings" panose="05000000000000000000" pitchFamily="2" charset="2"/>
              <a:buChar char="§"/>
            </a:pPr>
            <a:r>
              <a:rPr lang="en-GB" sz="2800" dirty="0" smtClean="0">
                <a:solidFill>
                  <a:srgbClr val="005384"/>
                </a:solidFill>
              </a:rPr>
              <a:t>Measurable </a:t>
            </a:r>
            <a:r>
              <a:rPr lang="en-GB" sz="2800" dirty="0">
                <a:solidFill>
                  <a:srgbClr val="005384"/>
                </a:solidFill>
              </a:rPr>
              <a:t>uptake of EEA </a:t>
            </a:r>
            <a:r>
              <a:rPr lang="en-GB" sz="2800" dirty="0" smtClean="0">
                <a:solidFill>
                  <a:srgbClr val="005384"/>
                </a:solidFill>
              </a:rPr>
              <a:t>findings</a:t>
            </a:r>
          </a:p>
          <a:p>
            <a:pPr marL="457200" lvl="0" indent="-457200">
              <a:buFont typeface="Wingdings" panose="05000000000000000000" pitchFamily="2" charset="2"/>
              <a:buChar char="§"/>
            </a:pPr>
            <a:r>
              <a:rPr lang="en-GB" sz="2800" dirty="0">
                <a:solidFill>
                  <a:srgbClr val="005384"/>
                </a:solidFill>
              </a:rPr>
              <a:t>A</a:t>
            </a:r>
            <a:r>
              <a:rPr lang="en-GB" sz="2800" dirty="0" smtClean="0">
                <a:solidFill>
                  <a:srgbClr val="005384"/>
                </a:solidFill>
              </a:rPr>
              <a:t>cknowledged </a:t>
            </a:r>
            <a:r>
              <a:rPr lang="en-GB" sz="2800" dirty="0">
                <a:solidFill>
                  <a:srgbClr val="005384"/>
                </a:solidFill>
              </a:rPr>
              <a:t>contribution to reporting processes under EU </a:t>
            </a:r>
            <a:r>
              <a:rPr lang="en-GB" sz="2800" dirty="0" err="1">
                <a:solidFill>
                  <a:srgbClr val="005384"/>
                </a:solidFill>
              </a:rPr>
              <a:t>comitology</a:t>
            </a:r>
            <a:r>
              <a:rPr lang="en-GB" sz="2800" dirty="0">
                <a:solidFill>
                  <a:srgbClr val="005384"/>
                </a:solidFill>
              </a:rPr>
              <a:t> and multi-lateral </a:t>
            </a:r>
            <a:r>
              <a:rPr lang="en-GB" sz="2800" dirty="0" smtClean="0">
                <a:solidFill>
                  <a:srgbClr val="005384"/>
                </a:solidFill>
              </a:rPr>
              <a:t>agreements</a:t>
            </a:r>
            <a:r>
              <a:rPr lang="da-DK" sz="2800" dirty="0" smtClean="0">
                <a:solidFill>
                  <a:srgbClr val="005384"/>
                </a:solidFill>
              </a:rPr>
              <a:t>	</a:t>
            </a:r>
            <a:endParaRPr lang="en-GB" sz="2800" dirty="0">
              <a:solidFill>
                <a:srgbClr val="005384"/>
              </a:solidFill>
            </a:endParaRPr>
          </a:p>
        </p:txBody>
      </p:sp>
      <p:sp>
        <p:nvSpPr>
          <p:cNvPr id="7" name="Textfeld 6"/>
          <p:cNvSpPr txBox="1"/>
          <p:nvPr/>
        </p:nvSpPr>
        <p:spPr>
          <a:xfrm>
            <a:off x="5867400" y="2819400"/>
            <a:ext cx="3276600" cy="3539430"/>
          </a:xfrm>
          <a:prstGeom prst="rect">
            <a:avLst/>
          </a:prstGeom>
          <a:noFill/>
        </p:spPr>
        <p:txBody>
          <a:bodyPr wrap="square" rtlCol="0">
            <a:spAutoFit/>
          </a:bodyPr>
          <a:lstStyle/>
          <a:p>
            <a:pPr marL="457200" indent="-457200">
              <a:buFont typeface="Wingdings" panose="05000000000000000000" pitchFamily="2" charset="2"/>
              <a:buChar char="§"/>
            </a:pPr>
            <a:r>
              <a:rPr lang="da-DK" sz="2800" dirty="0" smtClean="0">
                <a:solidFill>
                  <a:srgbClr val="005384"/>
                </a:solidFill>
              </a:rPr>
              <a:t>Timely and reliable delivery </a:t>
            </a:r>
            <a:r>
              <a:rPr lang="da-DK" sz="2800" dirty="0" smtClean="0">
                <a:solidFill>
                  <a:srgbClr val="005384"/>
                </a:solidFill>
              </a:rPr>
              <a:t>databases</a:t>
            </a:r>
            <a:r>
              <a:rPr lang="da-DK" sz="2800" dirty="0" smtClean="0">
                <a:solidFill>
                  <a:srgbClr val="005384"/>
                </a:solidFill>
              </a:rPr>
              <a:t>, indicators, assessments, briefings, workshops, communication</a:t>
            </a:r>
            <a:endParaRPr lang="de-DE" sz="2800" dirty="0"/>
          </a:p>
        </p:txBody>
      </p:sp>
      <p:pic>
        <p:nvPicPr>
          <p:cNvPr id="9" name="Bild 8" descr="Contaminacion01.jpg"/>
          <p:cNvPicPr>
            <a:picLocks noChangeAspect="1"/>
          </p:cNvPicPr>
          <p:nvPr/>
        </p:nvPicPr>
        <p:blipFill>
          <a:blip r:embed="rId4"/>
          <a:stretch>
            <a:fillRect/>
          </a:stretch>
        </p:blipFill>
        <p:spPr>
          <a:xfrm>
            <a:off x="0" y="2971800"/>
            <a:ext cx="5829300" cy="3886200"/>
          </a:xfrm>
          <a:prstGeom prst="rect">
            <a:avLst/>
          </a:prstGeom>
        </p:spPr>
      </p:pic>
    </p:spTree>
    <p:extLst>
      <p:ext uri="{BB962C8B-B14F-4D97-AF65-F5344CB8AC3E}">
        <p14:creationId xmlns:p14="http://schemas.microsoft.com/office/powerpoint/2010/main" val="916886218"/>
      </p:ext>
    </p:extLst>
  </p:cSld>
  <p:clrMapOvr>
    <a:masterClrMapping/>
  </p:clrMapOvr>
  <p:transition spd="slow"/>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35307" y="2132856"/>
            <a:ext cx="8229600" cy="3600400"/>
          </a:xfrm>
        </p:spPr>
        <p:txBody>
          <a:bodyPr/>
          <a:lstStyle/>
          <a:p>
            <a:pPr marL="0" indent="0">
              <a:buNone/>
            </a:pPr>
            <a:r>
              <a:rPr lang="en-GB" sz="2400" b="1" dirty="0" smtClean="0"/>
              <a:t>Climate </a:t>
            </a:r>
            <a:r>
              <a:rPr lang="en-GB" sz="2400" b="1" dirty="0"/>
              <a:t>change </a:t>
            </a:r>
            <a:r>
              <a:rPr lang="en-GB" sz="2400" dirty="0"/>
              <a:t>- supporting the </a:t>
            </a:r>
            <a:r>
              <a:rPr lang="en-GB" sz="2400" u="sng" dirty="0"/>
              <a:t>implementation</a:t>
            </a:r>
            <a:r>
              <a:rPr lang="en-GB" sz="2400" dirty="0"/>
              <a:t> of the EU climate and energy package (including support through the European Semester process) and the Monitoring Mechanism Regulation, as well as delivering the </a:t>
            </a:r>
            <a:r>
              <a:rPr lang="en-GB" sz="2400" u="sng" dirty="0"/>
              <a:t>EEA road map in support of the EU climate adaptation </a:t>
            </a:r>
            <a:r>
              <a:rPr lang="en-GB" sz="2400" u="sng" dirty="0" smtClean="0"/>
              <a:t>strategy. </a:t>
            </a:r>
            <a:r>
              <a:rPr lang="en-GB" sz="2400" dirty="0"/>
              <a:t>The latter includes improvement of Climate-ADAPT and assessment work on national and sub-national adaptation policies.</a:t>
            </a:r>
          </a:p>
          <a:p>
            <a:endParaRPr lang="en-GB" sz="2400" dirty="0"/>
          </a:p>
        </p:txBody>
      </p:sp>
      <p:sp>
        <p:nvSpPr>
          <p:cNvPr id="4" name="Title 1"/>
          <p:cNvSpPr txBox="1">
            <a:spLocks/>
          </p:cNvSpPr>
          <p:nvPr/>
        </p:nvSpPr>
        <p:spPr>
          <a:xfrm>
            <a:off x="0" y="260648"/>
            <a:ext cx="9144000" cy="1143000"/>
          </a:xfrm>
          <a:prstGeom prst="rect">
            <a:avLst/>
          </a:prstGeom>
          <a:solidFill>
            <a:schemeClr val="accent1">
              <a:lumMod val="75000"/>
            </a:schemeClr>
          </a:solidFill>
        </p:spPr>
        <p:txBody>
          <a:bodyPr anchor="ctr"/>
          <a:lstStyle>
            <a:lvl1pPr algn="ctr" defTabSz="914400" rtl="0" eaLnBrk="1" latinLnBrk="0" hangingPunct="1">
              <a:spcBef>
                <a:spcPct val="0"/>
              </a:spcBef>
              <a:buNone/>
              <a:defRPr sz="4400" b="1" kern="1200">
                <a:solidFill>
                  <a:schemeClr val="bg1"/>
                </a:solidFill>
                <a:latin typeface="+mj-lt"/>
                <a:ea typeface="+mj-ea"/>
                <a:cs typeface="+mj-cs"/>
              </a:defRPr>
            </a:lvl1pPr>
          </a:lstStyle>
          <a:p>
            <a:r>
              <a:rPr lang="en-GB" sz="3200" dirty="0">
                <a:latin typeface="+mn-lt"/>
                <a:ea typeface="+mn-ea"/>
                <a:cs typeface="+mn-cs"/>
              </a:rPr>
              <a:t>SA1  </a:t>
            </a:r>
            <a:r>
              <a:rPr lang="en-GB" sz="3200" dirty="0" smtClean="0">
                <a:latin typeface="+mn-lt"/>
                <a:ea typeface="+mn-ea"/>
                <a:cs typeface="+mn-cs"/>
              </a:rPr>
              <a:t>Informing </a:t>
            </a:r>
            <a:r>
              <a:rPr lang="en-GB" sz="3200" dirty="0">
                <a:latin typeface="+mn-lt"/>
                <a:ea typeface="+mn-ea"/>
                <a:cs typeface="+mn-cs"/>
              </a:rPr>
              <a:t>policy implementation-2014</a:t>
            </a:r>
          </a:p>
        </p:txBody>
      </p:sp>
    </p:spTree>
    <p:extLst>
      <p:ext uri="{BB962C8B-B14F-4D97-AF65-F5344CB8AC3E}">
        <p14:creationId xmlns:p14="http://schemas.microsoft.com/office/powerpoint/2010/main" val="249742301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0272" y="6326124"/>
            <a:ext cx="2016224" cy="405045"/>
          </a:xfrm>
          <a:prstGeom prst="rect">
            <a:avLst/>
          </a:prstGeom>
        </p:spPr>
      </p:pic>
      <p:sp>
        <p:nvSpPr>
          <p:cNvPr id="13" name="Rectangle 12"/>
          <p:cNvSpPr/>
          <p:nvPr/>
        </p:nvSpPr>
        <p:spPr>
          <a:xfrm>
            <a:off x="0" y="0"/>
            <a:ext cx="9144000" cy="757083"/>
          </a:xfrm>
          <a:prstGeom prst="rect">
            <a:avLst/>
          </a:prstGeom>
          <a:solidFill>
            <a:srgbClr val="0053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07504" y="77303"/>
            <a:ext cx="9396536" cy="584776"/>
          </a:xfrm>
          <a:prstGeom prst="rect">
            <a:avLst/>
          </a:prstGeom>
          <a:noFill/>
        </p:spPr>
        <p:txBody>
          <a:bodyPr wrap="square" rtlCol="0">
            <a:spAutoFit/>
          </a:bodyPr>
          <a:lstStyle/>
          <a:p>
            <a:r>
              <a:rPr lang="da-DK" sz="3200" b="1" dirty="0">
                <a:solidFill>
                  <a:schemeClr val="bg1"/>
                </a:solidFill>
              </a:rPr>
              <a:t>2: </a:t>
            </a:r>
            <a:r>
              <a:rPr lang="da-DK" sz="3200" b="1" dirty="0" smtClean="0">
                <a:solidFill>
                  <a:schemeClr val="bg1"/>
                </a:solidFill>
              </a:rPr>
              <a:t>ASSESSING SYSTEMIC CHALLENGES</a:t>
            </a:r>
            <a:endParaRPr lang="en-GB" sz="3200" b="1" cap="all" dirty="0">
              <a:solidFill>
                <a:schemeClr val="bg1"/>
              </a:solidFill>
              <a:latin typeface="+mj-lt"/>
            </a:endParaRPr>
          </a:p>
        </p:txBody>
      </p:sp>
      <p:sp>
        <p:nvSpPr>
          <p:cNvPr id="2" name="Rectangle 1"/>
          <p:cNvSpPr/>
          <p:nvPr/>
        </p:nvSpPr>
        <p:spPr>
          <a:xfrm>
            <a:off x="4554835" y="836712"/>
            <a:ext cx="4572000" cy="6401753"/>
          </a:xfrm>
          <a:prstGeom prst="rect">
            <a:avLst/>
          </a:prstGeom>
        </p:spPr>
        <p:txBody>
          <a:bodyPr>
            <a:spAutoFit/>
          </a:bodyPr>
          <a:lstStyle/>
          <a:p>
            <a:pPr lvl="0"/>
            <a:r>
              <a:rPr lang="en-GB" sz="2800" b="1" dirty="0">
                <a:solidFill>
                  <a:srgbClr val="005384"/>
                </a:solidFill>
              </a:rPr>
              <a:t>I</a:t>
            </a:r>
            <a:r>
              <a:rPr lang="en-GB" sz="2800" b="1" dirty="0" smtClean="0">
                <a:solidFill>
                  <a:srgbClr val="005384"/>
                </a:solidFill>
              </a:rPr>
              <a:t>n </a:t>
            </a:r>
            <a:r>
              <a:rPr lang="en-GB" sz="2800" b="1" dirty="0">
                <a:solidFill>
                  <a:srgbClr val="005384"/>
                </a:solidFill>
              </a:rPr>
              <a:t>the context of </a:t>
            </a:r>
            <a:r>
              <a:rPr lang="en-GB" sz="2800" b="1" dirty="0" smtClean="0">
                <a:solidFill>
                  <a:srgbClr val="005384"/>
                </a:solidFill>
              </a:rPr>
              <a:t>transitions:</a:t>
            </a:r>
          </a:p>
          <a:p>
            <a:pPr lvl="0"/>
            <a:endParaRPr lang="en-GB" sz="2800" dirty="0" smtClean="0">
              <a:solidFill>
                <a:srgbClr val="005384"/>
              </a:solidFill>
            </a:endParaRPr>
          </a:p>
          <a:p>
            <a:pPr lvl="0"/>
            <a:r>
              <a:rPr lang="en-GB" sz="2800" dirty="0" smtClean="0">
                <a:solidFill>
                  <a:srgbClr val="005384"/>
                </a:solidFill>
              </a:rPr>
              <a:t>Provide </a:t>
            </a:r>
            <a:r>
              <a:rPr lang="en-GB" sz="2800" b="1" dirty="0" smtClean="0">
                <a:solidFill>
                  <a:srgbClr val="005384"/>
                </a:solidFill>
              </a:rPr>
              <a:t>integrated </a:t>
            </a:r>
            <a:r>
              <a:rPr lang="en-GB" sz="2800" b="1" dirty="0">
                <a:solidFill>
                  <a:srgbClr val="005384"/>
                </a:solidFill>
              </a:rPr>
              <a:t>assessments </a:t>
            </a:r>
            <a:r>
              <a:rPr lang="en-GB" sz="2800" dirty="0" smtClean="0">
                <a:solidFill>
                  <a:srgbClr val="005384"/>
                </a:solidFill>
              </a:rPr>
              <a:t>to </a:t>
            </a:r>
            <a:r>
              <a:rPr lang="en-GB" sz="2800" dirty="0">
                <a:solidFill>
                  <a:srgbClr val="005384"/>
                </a:solidFill>
              </a:rPr>
              <a:t>signal synergies </a:t>
            </a:r>
            <a:r>
              <a:rPr lang="en-GB" sz="2800" dirty="0" smtClean="0">
                <a:solidFill>
                  <a:srgbClr val="005384"/>
                </a:solidFill>
              </a:rPr>
              <a:t> in support of policy coherence</a:t>
            </a:r>
          </a:p>
          <a:p>
            <a:pPr lvl="0"/>
            <a:endParaRPr lang="en-GB" sz="2800" dirty="0">
              <a:solidFill>
                <a:srgbClr val="005384"/>
              </a:solidFill>
            </a:endParaRPr>
          </a:p>
          <a:p>
            <a:pPr lvl="0"/>
            <a:r>
              <a:rPr lang="en-GB" sz="2800" dirty="0" smtClean="0">
                <a:solidFill>
                  <a:srgbClr val="005384"/>
                </a:solidFill>
              </a:rPr>
              <a:t>Provide </a:t>
            </a:r>
            <a:r>
              <a:rPr lang="en-GB" sz="2800" b="1" dirty="0">
                <a:solidFill>
                  <a:srgbClr val="005384"/>
                </a:solidFill>
              </a:rPr>
              <a:t>prospective analyses </a:t>
            </a:r>
            <a:r>
              <a:rPr lang="en-GB" sz="2800" dirty="0">
                <a:solidFill>
                  <a:srgbClr val="005384"/>
                </a:solidFill>
              </a:rPr>
              <a:t>to signal emerging issues </a:t>
            </a:r>
            <a:endParaRPr lang="en-GB" sz="2800" dirty="0" smtClean="0">
              <a:solidFill>
                <a:srgbClr val="005384"/>
              </a:solidFill>
            </a:endParaRPr>
          </a:p>
          <a:p>
            <a:pPr lvl="0"/>
            <a:endParaRPr lang="en-GB" sz="2800" dirty="0">
              <a:solidFill>
                <a:srgbClr val="005384"/>
              </a:solidFill>
            </a:endParaRPr>
          </a:p>
          <a:p>
            <a:pPr lvl="0"/>
            <a:r>
              <a:rPr lang="en-GB" sz="2800" dirty="0" smtClean="0">
                <a:solidFill>
                  <a:srgbClr val="005384"/>
                </a:solidFill>
              </a:rPr>
              <a:t>Provide </a:t>
            </a:r>
            <a:r>
              <a:rPr lang="en-GB" sz="2800" dirty="0">
                <a:solidFill>
                  <a:srgbClr val="005384"/>
                </a:solidFill>
              </a:rPr>
              <a:t>knowledge and analysis to assess </a:t>
            </a:r>
            <a:r>
              <a:rPr lang="en-GB" sz="2800" b="1" dirty="0">
                <a:solidFill>
                  <a:srgbClr val="005384"/>
                </a:solidFill>
              </a:rPr>
              <a:t>progress </a:t>
            </a:r>
            <a:r>
              <a:rPr lang="en-GB" sz="2800" b="1" dirty="0" smtClean="0">
                <a:solidFill>
                  <a:srgbClr val="005384"/>
                </a:solidFill>
              </a:rPr>
              <a:t>towards </a:t>
            </a:r>
            <a:r>
              <a:rPr lang="en-GB" sz="2800" b="1" dirty="0">
                <a:solidFill>
                  <a:srgbClr val="005384"/>
                </a:solidFill>
              </a:rPr>
              <a:t>fundamental </a:t>
            </a:r>
            <a:r>
              <a:rPr lang="en-GB" sz="2800" b="1" dirty="0" smtClean="0">
                <a:solidFill>
                  <a:srgbClr val="005384"/>
                </a:solidFill>
              </a:rPr>
              <a:t>transitions</a:t>
            </a:r>
            <a:r>
              <a:rPr lang="en-GB" sz="2800" dirty="0" smtClean="0">
                <a:solidFill>
                  <a:srgbClr val="005384"/>
                </a:solidFill>
              </a:rPr>
              <a:t>.</a:t>
            </a:r>
            <a:endParaRPr lang="en-GB" sz="2800" dirty="0">
              <a:solidFill>
                <a:srgbClr val="005384"/>
              </a:solidFill>
            </a:endParaRPr>
          </a:p>
          <a:p>
            <a:endParaRPr lang="en-GB" b="1" dirty="0"/>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748908"/>
            <a:ext cx="4364038" cy="6108317"/>
          </a:xfrm>
          <a:prstGeom prst="rect">
            <a:avLst/>
          </a:prstGeom>
        </p:spPr>
      </p:pic>
    </p:spTree>
    <p:extLst>
      <p:ext uri="{BB962C8B-B14F-4D97-AF65-F5344CB8AC3E}">
        <p14:creationId xmlns:p14="http://schemas.microsoft.com/office/powerpoint/2010/main" val="1768216955"/>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0272" y="6326124"/>
            <a:ext cx="2016224" cy="405045"/>
          </a:xfrm>
          <a:prstGeom prst="rect">
            <a:avLst/>
          </a:prstGeom>
        </p:spPr>
      </p:pic>
      <p:sp>
        <p:nvSpPr>
          <p:cNvPr id="13" name="Rectangle 12"/>
          <p:cNvSpPr/>
          <p:nvPr/>
        </p:nvSpPr>
        <p:spPr>
          <a:xfrm>
            <a:off x="0" y="0"/>
            <a:ext cx="9144000" cy="757083"/>
          </a:xfrm>
          <a:prstGeom prst="rect">
            <a:avLst/>
          </a:prstGeom>
          <a:solidFill>
            <a:srgbClr val="0053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07504" y="77303"/>
            <a:ext cx="9396536" cy="584775"/>
          </a:xfrm>
          <a:prstGeom prst="rect">
            <a:avLst/>
          </a:prstGeom>
          <a:noFill/>
        </p:spPr>
        <p:txBody>
          <a:bodyPr wrap="square" rtlCol="0">
            <a:spAutoFit/>
          </a:bodyPr>
          <a:lstStyle/>
          <a:p>
            <a:r>
              <a:rPr lang="en-GB" sz="3200" b="1" cap="all" dirty="0" smtClean="0">
                <a:solidFill>
                  <a:schemeClr val="bg1"/>
                </a:solidFill>
                <a:latin typeface="+mj-lt"/>
              </a:rPr>
              <a:t> transition to a sustainable future</a:t>
            </a:r>
            <a:endParaRPr lang="en-GB" sz="3200" b="1" cap="all" dirty="0">
              <a:solidFill>
                <a:schemeClr val="bg1"/>
              </a:solidFill>
              <a:latin typeface="+mj-lt"/>
            </a:endParaRPr>
          </a:p>
        </p:txBody>
      </p:sp>
      <p:pic>
        <p:nvPicPr>
          <p:cNvPr id="7" name="Picture 2"/>
          <p:cNvPicPr>
            <a:picLocks noChangeAspect="1" noChangeArrowheads="1"/>
          </p:cNvPicPr>
          <p:nvPr/>
        </p:nvPicPr>
        <p:blipFill>
          <a:blip r:embed="rId4" cstate="print"/>
          <a:srcRect/>
          <a:stretch>
            <a:fillRect/>
          </a:stretch>
        </p:blipFill>
        <p:spPr bwMode="auto">
          <a:xfrm>
            <a:off x="422920" y="830761"/>
            <a:ext cx="6858000" cy="4679850"/>
          </a:xfrm>
          <a:prstGeom prst="rect">
            <a:avLst/>
          </a:prstGeom>
          <a:noFill/>
          <a:ln w="9525">
            <a:noFill/>
            <a:miter lim="800000"/>
            <a:headEnd/>
            <a:tailEnd/>
          </a:ln>
        </p:spPr>
      </p:pic>
      <p:sp>
        <p:nvSpPr>
          <p:cNvPr id="2" name="Rectangle 1"/>
          <p:cNvSpPr/>
          <p:nvPr/>
        </p:nvSpPr>
        <p:spPr>
          <a:xfrm>
            <a:off x="6660232" y="3068960"/>
            <a:ext cx="720080" cy="566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6645222" y="4581128"/>
            <a:ext cx="720080" cy="566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ctangle 11"/>
          <p:cNvSpPr/>
          <p:nvPr/>
        </p:nvSpPr>
        <p:spPr>
          <a:xfrm>
            <a:off x="6660232" y="5097654"/>
            <a:ext cx="1383162" cy="56636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5" name="Straight Connector 4"/>
          <p:cNvCxnSpPr/>
          <p:nvPr/>
        </p:nvCxnSpPr>
        <p:spPr>
          <a:xfrm>
            <a:off x="2267744" y="980728"/>
            <a:ext cx="0" cy="4400109"/>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4139952" y="980728"/>
            <a:ext cx="0" cy="4382789"/>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2555776" y="5078563"/>
            <a:ext cx="1296144" cy="43204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sl-SI" dirty="0" smtClean="0"/>
              <a:t>change</a:t>
            </a:r>
            <a:endParaRPr lang="en-GB" dirty="0"/>
          </a:p>
        </p:txBody>
      </p:sp>
      <p:sp>
        <p:nvSpPr>
          <p:cNvPr id="15" name="Rectangle 14"/>
          <p:cNvSpPr/>
          <p:nvPr/>
        </p:nvSpPr>
        <p:spPr>
          <a:xfrm>
            <a:off x="2195737" y="5589240"/>
            <a:ext cx="2160240" cy="10442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sl-SI" sz="1100" b="1" dirty="0" smtClean="0">
                <a:solidFill>
                  <a:schemeClr val="tx2">
                    <a:lumMod val="50000"/>
                  </a:schemeClr>
                </a:solidFill>
              </a:rPr>
              <a:t>3 levels:</a:t>
            </a:r>
          </a:p>
          <a:p>
            <a:r>
              <a:rPr lang="sl-SI" sz="1100" dirty="0" smtClean="0">
                <a:solidFill>
                  <a:schemeClr val="tx2">
                    <a:lumMod val="50000"/>
                  </a:schemeClr>
                </a:solidFill>
              </a:rPr>
              <a:t>Makro: megatrends</a:t>
            </a:r>
          </a:p>
          <a:p>
            <a:r>
              <a:rPr lang="sl-SI" sz="1100" dirty="0" smtClean="0">
                <a:solidFill>
                  <a:schemeClr val="tx2">
                    <a:lumMod val="50000"/>
                  </a:schemeClr>
                </a:solidFill>
              </a:rPr>
              <a:t>Dominant: socio‘technical regimes</a:t>
            </a:r>
          </a:p>
          <a:p>
            <a:r>
              <a:rPr lang="sl-SI" sz="1100" dirty="0" smtClean="0">
                <a:solidFill>
                  <a:schemeClr val="tx2">
                    <a:lumMod val="50000"/>
                  </a:schemeClr>
                </a:solidFill>
              </a:rPr>
              <a:t>Micro: innovations, novelties</a:t>
            </a:r>
            <a:endParaRPr lang="en-GB" sz="1100" dirty="0">
              <a:solidFill>
                <a:schemeClr val="tx2">
                  <a:lumMod val="50000"/>
                </a:schemeClr>
              </a:solidFill>
            </a:endParaRPr>
          </a:p>
        </p:txBody>
      </p:sp>
    </p:spTree>
    <p:extLst>
      <p:ext uri="{BB962C8B-B14F-4D97-AF65-F5344CB8AC3E}">
        <p14:creationId xmlns:p14="http://schemas.microsoft.com/office/powerpoint/2010/main" val="4285261029"/>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0"/>
                                        </p:tgtEl>
                                      </p:cBhvr>
                                    </p:animEffect>
                                    <p:set>
                                      <p:cBhvr>
                                        <p:cTn id="12" dur="1" fill="hold">
                                          <p:stCondLst>
                                            <p:cond delay="499"/>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grpId="0" nodeType="click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P spid="1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0272" y="6326124"/>
            <a:ext cx="2016224" cy="405045"/>
          </a:xfrm>
          <a:prstGeom prst="rect">
            <a:avLst/>
          </a:prstGeom>
        </p:spPr>
      </p:pic>
      <p:sp>
        <p:nvSpPr>
          <p:cNvPr id="13" name="Rectangle 12"/>
          <p:cNvSpPr/>
          <p:nvPr/>
        </p:nvSpPr>
        <p:spPr>
          <a:xfrm>
            <a:off x="0" y="0"/>
            <a:ext cx="9144000" cy="757083"/>
          </a:xfrm>
          <a:prstGeom prst="rect">
            <a:avLst/>
          </a:prstGeom>
          <a:solidFill>
            <a:srgbClr val="0053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07504" y="77303"/>
            <a:ext cx="9396536" cy="1077218"/>
          </a:xfrm>
          <a:prstGeom prst="rect">
            <a:avLst/>
          </a:prstGeom>
          <a:noFill/>
        </p:spPr>
        <p:txBody>
          <a:bodyPr wrap="square" rtlCol="0">
            <a:spAutoFit/>
          </a:bodyPr>
          <a:lstStyle/>
          <a:p>
            <a:r>
              <a:rPr lang="en-GB" sz="3200" b="1" cap="all" dirty="0">
                <a:solidFill>
                  <a:schemeClr val="bg1"/>
                </a:solidFill>
                <a:latin typeface="+mj-lt"/>
              </a:rPr>
              <a:t>EEA </a:t>
            </a:r>
            <a:r>
              <a:rPr lang="da-DK" sz="3200" b="1" dirty="0" smtClean="0">
                <a:solidFill>
                  <a:schemeClr val="bg1"/>
                </a:solidFill>
              </a:rPr>
              <a:t>Strategic </a:t>
            </a:r>
            <a:r>
              <a:rPr lang="da-DK" sz="3200" b="1" dirty="0">
                <a:solidFill>
                  <a:schemeClr val="bg1"/>
                </a:solidFill>
              </a:rPr>
              <a:t>areas 2014-2018</a:t>
            </a:r>
          </a:p>
          <a:p>
            <a:r>
              <a:rPr lang="en-GB" sz="3200" b="1" cap="all" dirty="0" smtClean="0">
                <a:solidFill>
                  <a:schemeClr val="bg1"/>
                </a:solidFill>
                <a:latin typeface="+mj-lt"/>
              </a:rPr>
              <a:t>:</a:t>
            </a:r>
            <a:endParaRPr lang="en-GB" sz="3200" b="1" cap="all" dirty="0">
              <a:solidFill>
                <a:schemeClr val="bg1"/>
              </a:solidFill>
              <a:latin typeface="+mj-lt"/>
            </a:endParaRPr>
          </a:p>
        </p:txBody>
      </p:sp>
      <p:sp>
        <p:nvSpPr>
          <p:cNvPr id="7" name="AutoShape 6"/>
          <p:cNvSpPr>
            <a:spLocks noChangeArrowheads="1"/>
          </p:cNvSpPr>
          <p:nvPr/>
        </p:nvSpPr>
        <p:spPr bwMode="auto">
          <a:xfrm>
            <a:off x="3419475" y="1916113"/>
            <a:ext cx="2303463" cy="2303462"/>
          </a:xfrm>
          <a:prstGeom prst="triangle">
            <a:avLst>
              <a:gd name="adj" fmla="val 50000"/>
            </a:avLst>
          </a:prstGeom>
          <a:solidFill>
            <a:srgbClr val="C0C0C0">
              <a:alpha val="50000"/>
            </a:srgbClr>
          </a:solidFill>
          <a:ln w="38100">
            <a:noFill/>
            <a:miter lim="800000"/>
            <a:headEnd/>
            <a:tailEnd/>
          </a:ln>
          <a:effectLst/>
          <a:extLst/>
        </p:spPr>
        <p:txBody>
          <a:bodyPr wrap="none" lIns="91435" tIns="45718" rIns="91435" bIns="45718" anchor="ctr"/>
          <a:lstStyle/>
          <a:p>
            <a:pPr defTabSz="912813"/>
            <a:endParaRPr lang="en-US">
              <a:latin typeface="+mj-lt"/>
            </a:endParaRPr>
          </a:p>
        </p:txBody>
      </p:sp>
      <p:sp>
        <p:nvSpPr>
          <p:cNvPr id="9" name="AutoShape 7"/>
          <p:cNvSpPr>
            <a:spLocks noChangeArrowheads="1"/>
          </p:cNvSpPr>
          <p:nvPr/>
        </p:nvSpPr>
        <p:spPr bwMode="auto">
          <a:xfrm rot="5400000">
            <a:off x="4246412" y="4040336"/>
            <a:ext cx="649585" cy="1008063"/>
          </a:xfrm>
          <a:prstGeom prst="rightArrow">
            <a:avLst>
              <a:gd name="adj1" fmla="val 50000"/>
              <a:gd name="adj2" fmla="val 25000"/>
            </a:avLst>
          </a:prstGeom>
          <a:solidFill>
            <a:srgbClr val="808080"/>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nchor="ctr"/>
          <a:lstStyle/>
          <a:p>
            <a:pPr defTabSz="912813"/>
            <a:endParaRPr lang="en-US">
              <a:latin typeface="+mj-lt"/>
            </a:endParaRPr>
          </a:p>
        </p:txBody>
      </p:sp>
      <p:sp>
        <p:nvSpPr>
          <p:cNvPr id="10" name="AutoShape 8"/>
          <p:cNvSpPr>
            <a:spLocks noChangeArrowheads="1"/>
          </p:cNvSpPr>
          <p:nvPr/>
        </p:nvSpPr>
        <p:spPr bwMode="auto">
          <a:xfrm rot="12420000">
            <a:off x="3348038" y="2492375"/>
            <a:ext cx="647700" cy="1008063"/>
          </a:xfrm>
          <a:prstGeom prst="rightArrow">
            <a:avLst>
              <a:gd name="adj1" fmla="val 50000"/>
              <a:gd name="adj2" fmla="val 25000"/>
            </a:avLst>
          </a:prstGeom>
          <a:solidFill>
            <a:srgbClr val="808080"/>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nchor="ctr"/>
          <a:lstStyle/>
          <a:p>
            <a:pPr defTabSz="912813"/>
            <a:endParaRPr lang="en-US">
              <a:latin typeface="+mj-lt"/>
            </a:endParaRPr>
          </a:p>
        </p:txBody>
      </p:sp>
      <p:sp>
        <p:nvSpPr>
          <p:cNvPr id="11" name="AutoShape 9"/>
          <p:cNvSpPr>
            <a:spLocks noChangeArrowheads="1"/>
          </p:cNvSpPr>
          <p:nvPr/>
        </p:nvSpPr>
        <p:spPr bwMode="auto">
          <a:xfrm rot="20008391">
            <a:off x="5151438" y="2506663"/>
            <a:ext cx="581025" cy="1008062"/>
          </a:xfrm>
          <a:prstGeom prst="rightArrow">
            <a:avLst>
              <a:gd name="adj1" fmla="val 50000"/>
              <a:gd name="adj2" fmla="val 25000"/>
            </a:avLst>
          </a:prstGeom>
          <a:solidFill>
            <a:srgbClr val="808080"/>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nchor="ctr"/>
          <a:lstStyle/>
          <a:p>
            <a:pPr defTabSz="912813"/>
            <a:endParaRPr lang="en-US">
              <a:latin typeface="+mj-lt"/>
            </a:endParaRPr>
          </a:p>
        </p:txBody>
      </p:sp>
      <p:sp>
        <p:nvSpPr>
          <p:cNvPr id="12" name="Text Box 10"/>
          <p:cNvSpPr txBox="1">
            <a:spLocks noChangeArrowheads="1"/>
          </p:cNvSpPr>
          <p:nvPr/>
        </p:nvSpPr>
        <p:spPr bwMode="auto">
          <a:xfrm>
            <a:off x="3507505" y="3213100"/>
            <a:ext cx="2127398" cy="954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5" tIns="45718" rIns="91435" bIns="45718">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800" b="1" dirty="0">
                <a:latin typeface="+mj-lt"/>
              </a:rPr>
              <a:t>dynamic </a:t>
            </a:r>
            <a:r>
              <a:rPr lang="de-DE" sz="2800" b="1" dirty="0">
                <a:latin typeface="+mj-lt"/>
              </a:rPr>
              <a:t>interactions</a:t>
            </a:r>
            <a:endParaRPr lang="en-GB" sz="2800" b="1" dirty="0">
              <a:latin typeface="+mj-lt"/>
            </a:endParaRPr>
          </a:p>
        </p:txBody>
      </p:sp>
      <p:sp>
        <p:nvSpPr>
          <p:cNvPr id="14" name="Text Box 11"/>
          <p:cNvSpPr txBox="1">
            <a:spLocks noChangeArrowheads="1"/>
          </p:cNvSpPr>
          <p:nvPr/>
        </p:nvSpPr>
        <p:spPr bwMode="auto">
          <a:xfrm>
            <a:off x="250825" y="1341438"/>
            <a:ext cx="2957513" cy="1938988"/>
          </a:xfrm>
          <a:prstGeom prst="rect">
            <a:avLst/>
          </a:prstGeom>
          <a:solidFill>
            <a:srgbClr val="C0C0C0">
              <a:alpha val="50195"/>
            </a:srgbClr>
          </a:solidFill>
          <a:ln w="190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5" tIns="45718" rIns="91435" bIns="45718">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sz="2400" b="1" dirty="0">
                <a:latin typeface="+mj-lt"/>
              </a:rPr>
              <a:t>Informing policy </a:t>
            </a:r>
            <a:r>
              <a:rPr lang="de-DE" sz="2400" b="1" dirty="0" smtClean="0">
                <a:latin typeface="+mj-lt"/>
              </a:rPr>
              <a:t>implementation</a:t>
            </a:r>
            <a:endParaRPr lang="de-DE" sz="2400" b="1" i="1" dirty="0">
              <a:latin typeface="+mj-lt"/>
            </a:endParaRPr>
          </a:p>
          <a:p>
            <a:pPr eaLnBrk="1" hangingPunct="1">
              <a:spcBef>
                <a:spcPct val="50000"/>
              </a:spcBef>
            </a:pPr>
            <a:endParaRPr lang="de-DE" sz="1200" b="1" i="1" dirty="0">
              <a:latin typeface="+mj-lt"/>
            </a:endParaRPr>
          </a:p>
          <a:p>
            <a:pPr eaLnBrk="1" hangingPunct="1">
              <a:spcBef>
                <a:spcPct val="50000"/>
              </a:spcBef>
            </a:pPr>
            <a:endParaRPr lang="de-DE" sz="1200" b="1" i="1" dirty="0">
              <a:latin typeface="+mj-lt"/>
            </a:endParaRPr>
          </a:p>
          <a:p>
            <a:pPr eaLnBrk="1" hangingPunct="1">
              <a:spcBef>
                <a:spcPct val="50000"/>
              </a:spcBef>
            </a:pPr>
            <a:endParaRPr lang="de-DE" sz="1200" b="1" i="1" dirty="0">
              <a:latin typeface="+mj-lt"/>
            </a:endParaRPr>
          </a:p>
          <a:p>
            <a:pPr eaLnBrk="1" hangingPunct="1">
              <a:spcBef>
                <a:spcPct val="50000"/>
              </a:spcBef>
            </a:pPr>
            <a:endParaRPr lang="en-GB" sz="1200" b="1" i="1" dirty="0">
              <a:latin typeface="+mj-lt"/>
            </a:endParaRPr>
          </a:p>
        </p:txBody>
      </p:sp>
      <p:sp>
        <p:nvSpPr>
          <p:cNvPr id="15" name="Text Box 12"/>
          <p:cNvSpPr txBox="1">
            <a:spLocks noChangeArrowheads="1"/>
          </p:cNvSpPr>
          <p:nvPr/>
        </p:nvSpPr>
        <p:spPr bwMode="auto">
          <a:xfrm>
            <a:off x="2922813" y="5048006"/>
            <a:ext cx="3377379" cy="1569656"/>
          </a:xfrm>
          <a:prstGeom prst="rect">
            <a:avLst/>
          </a:prstGeom>
          <a:solidFill>
            <a:srgbClr val="C0C0C0">
              <a:alpha val="50195"/>
            </a:srgbClr>
          </a:solidFill>
          <a:ln w="190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5" tIns="45718" rIns="91435" bIns="45718">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sz="2400" b="1" dirty="0">
                <a:latin typeface="+mj-lt"/>
              </a:rPr>
              <a:t>Knowledge creation, sharing and </a:t>
            </a:r>
            <a:r>
              <a:rPr lang="de-DE" sz="2400" b="1" dirty="0" smtClean="0">
                <a:latin typeface="+mj-lt"/>
              </a:rPr>
              <a:t>use</a:t>
            </a:r>
            <a:endParaRPr lang="de-DE" sz="1600" b="1" dirty="0" smtClean="0">
              <a:latin typeface="+mj-lt"/>
            </a:endParaRPr>
          </a:p>
          <a:p>
            <a:pPr algn="ctr" eaLnBrk="1" hangingPunct="1">
              <a:spcBef>
                <a:spcPct val="50000"/>
              </a:spcBef>
            </a:pPr>
            <a:endParaRPr lang="de-DE" sz="1600" b="1" dirty="0">
              <a:latin typeface="+mj-lt"/>
            </a:endParaRPr>
          </a:p>
          <a:p>
            <a:pPr algn="ctr" eaLnBrk="1" hangingPunct="1">
              <a:spcBef>
                <a:spcPct val="50000"/>
              </a:spcBef>
            </a:pPr>
            <a:endParaRPr lang="de-DE" sz="1600" b="1" dirty="0">
              <a:latin typeface="+mj-lt"/>
            </a:endParaRPr>
          </a:p>
        </p:txBody>
      </p:sp>
      <p:sp>
        <p:nvSpPr>
          <p:cNvPr id="16" name="Text Box 13"/>
          <p:cNvSpPr txBox="1">
            <a:spLocks noChangeArrowheads="1"/>
          </p:cNvSpPr>
          <p:nvPr/>
        </p:nvSpPr>
        <p:spPr bwMode="auto">
          <a:xfrm>
            <a:off x="5848498" y="1349375"/>
            <a:ext cx="3024188" cy="1938988"/>
          </a:xfrm>
          <a:prstGeom prst="rect">
            <a:avLst/>
          </a:prstGeom>
          <a:solidFill>
            <a:srgbClr val="C0C0C0">
              <a:alpha val="50195"/>
            </a:srgbClr>
          </a:solidFill>
          <a:ln w="190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5" tIns="45718" rIns="91435" bIns="45718">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sz="2400" b="1" dirty="0">
                <a:latin typeface="+mj-lt"/>
              </a:rPr>
              <a:t>Assessing systemic </a:t>
            </a:r>
            <a:r>
              <a:rPr lang="de-DE" sz="2400" b="1" dirty="0" smtClean="0">
                <a:latin typeface="+mj-lt"/>
              </a:rPr>
              <a:t>challenges</a:t>
            </a:r>
            <a:endParaRPr lang="de-DE" sz="1200" b="1" i="1" dirty="0">
              <a:latin typeface="+mj-lt"/>
            </a:endParaRPr>
          </a:p>
          <a:p>
            <a:pPr algn="r" eaLnBrk="1" hangingPunct="1">
              <a:spcBef>
                <a:spcPct val="50000"/>
              </a:spcBef>
            </a:pPr>
            <a:endParaRPr lang="de-DE" sz="1200" b="1" i="1" dirty="0">
              <a:latin typeface="+mj-lt"/>
            </a:endParaRPr>
          </a:p>
          <a:p>
            <a:pPr algn="r" eaLnBrk="1" hangingPunct="1">
              <a:spcBef>
                <a:spcPct val="50000"/>
              </a:spcBef>
            </a:pPr>
            <a:endParaRPr lang="de-DE" sz="1200" b="1" i="1" dirty="0">
              <a:latin typeface="+mj-lt"/>
            </a:endParaRPr>
          </a:p>
          <a:p>
            <a:pPr algn="r" eaLnBrk="1" hangingPunct="1">
              <a:spcBef>
                <a:spcPct val="50000"/>
              </a:spcBef>
            </a:pPr>
            <a:endParaRPr lang="de-DE" sz="1200" b="1" i="1" dirty="0">
              <a:latin typeface="+mj-lt"/>
            </a:endParaRPr>
          </a:p>
          <a:p>
            <a:pPr algn="r" eaLnBrk="1" hangingPunct="1">
              <a:spcBef>
                <a:spcPct val="50000"/>
              </a:spcBef>
            </a:pPr>
            <a:endParaRPr lang="en-GB" sz="1200" b="1" i="1" dirty="0">
              <a:latin typeface="+mj-lt"/>
            </a:endParaRPr>
          </a:p>
        </p:txBody>
      </p:sp>
      <p:sp>
        <p:nvSpPr>
          <p:cNvPr id="17" name="AutoShape 14"/>
          <p:cNvSpPr>
            <a:spLocks noChangeArrowheads="1"/>
          </p:cNvSpPr>
          <p:nvPr/>
        </p:nvSpPr>
        <p:spPr bwMode="auto">
          <a:xfrm rot="19800000">
            <a:off x="1856495" y="3350058"/>
            <a:ext cx="574675" cy="2120553"/>
          </a:xfrm>
          <a:prstGeom prst="upDownArrow">
            <a:avLst>
              <a:gd name="adj1" fmla="val 50000"/>
              <a:gd name="adj2" fmla="val 72376"/>
            </a:avLst>
          </a:prstGeom>
          <a:solidFill>
            <a:srgbClr val="C0C0C0">
              <a:alpha val="50195"/>
            </a:srgbClr>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nchor="ctr"/>
          <a:lstStyle/>
          <a:p>
            <a:pPr defTabSz="912813"/>
            <a:endParaRPr lang="en-US">
              <a:latin typeface="+mj-lt"/>
            </a:endParaRPr>
          </a:p>
        </p:txBody>
      </p:sp>
      <p:sp>
        <p:nvSpPr>
          <p:cNvPr id="18" name="AutoShape 15"/>
          <p:cNvSpPr>
            <a:spLocks noChangeArrowheads="1"/>
          </p:cNvSpPr>
          <p:nvPr/>
        </p:nvSpPr>
        <p:spPr bwMode="auto">
          <a:xfrm rot="1647415">
            <a:off x="6677390" y="3359363"/>
            <a:ext cx="574675" cy="2052763"/>
          </a:xfrm>
          <a:prstGeom prst="upDownArrow">
            <a:avLst>
              <a:gd name="adj1" fmla="val 50000"/>
              <a:gd name="adj2" fmla="val 72376"/>
            </a:avLst>
          </a:prstGeom>
          <a:solidFill>
            <a:srgbClr val="C0C0C0">
              <a:alpha val="50195"/>
            </a:srgbClr>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nchor="ctr"/>
          <a:lstStyle/>
          <a:p>
            <a:pPr defTabSz="912813"/>
            <a:endParaRPr lang="en-US">
              <a:latin typeface="+mj-lt"/>
            </a:endParaRPr>
          </a:p>
        </p:txBody>
      </p:sp>
      <p:sp>
        <p:nvSpPr>
          <p:cNvPr id="19" name="AutoShape 16"/>
          <p:cNvSpPr>
            <a:spLocks noChangeArrowheads="1"/>
          </p:cNvSpPr>
          <p:nvPr/>
        </p:nvSpPr>
        <p:spPr bwMode="auto">
          <a:xfrm rot="5400000">
            <a:off x="4212455" y="548457"/>
            <a:ext cx="574675" cy="2160637"/>
          </a:xfrm>
          <a:prstGeom prst="upDownArrow">
            <a:avLst>
              <a:gd name="adj1" fmla="val 50000"/>
              <a:gd name="adj2" fmla="val 72376"/>
            </a:avLst>
          </a:prstGeom>
          <a:solidFill>
            <a:srgbClr val="C0C0C0">
              <a:alpha val="50195"/>
            </a:srgbClr>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nchor="ctr"/>
          <a:lstStyle/>
          <a:p>
            <a:pPr defTabSz="912813"/>
            <a:endParaRPr lang="en-US">
              <a:latin typeface="+mj-lt"/>
            </a:endParaRPr>
          </a:p>
        </p:txBody>
      </p:sp>
      <p:pic>
        <p:nvPicPr>
          <p:cNvPr id="20" name="Picture 19" descr="Tracking progress towards Kyoto and 2020 targets in Europe">
            <a:hlinkClick r:id="rId4" tooltip="Tracking progress towards Kyoto and 2020 targets in Europe"/>
          </p:cNvPr>
          <p:cNvPicPr>
            <a:picLocks noChangeAspect="1" noChangeArrowheads="1"/>
          </p:cNvPicPr>
          <p:nvPr/>
        </p:nvPicPr>
        <p:blipFill>
          <a:blip r:embed="rId5"/>
          <a:srcRect/>
          <a:stretch>
            <a:fillRect/>
          </a:stretch>
        </p:blipFill>
        <p:spPr bwMode="auto">
          <a:xfrm>
            <a:off x="467544" y="2205038"/>
            <a:ext cx="474928" cy="6905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ssessing biodiversity in Europe — the 2010 report">
            <a:hlinkClick r:id="rId6" tooltip="Assessing biodiversity in Europe — the 2010 report"/>
          </p:cNvPr>
          <p:cNvPicPr>
            <a:picLocks noChangeAspect="1" noChangeArrowheads="1"/>
          </p:cNvPicPr>
          <p:nvPr/>
        </p:nvPicPr>
        <p:blipFill>
          <a:blip r:embed="rId7"/>
          <a:srcRect/>
          <a:stretch>
            <a:fillRect/>
          </a:stretch>
        </p:blipFill>
        <p:spPr bwMode="auto">
          <a:xfrm>
            <a:off x="1659779" y="2205039"/>
            <a:ext cx="473821" cy="6905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Energy and environment report 2008">
            <a:hlinkClick r:id="rId8" tooltip="Energy and environment report 2008"/>
          </p:cNvPr>
          <p:cNvPicPr>
            <a:picLocks noChangeAspect="1" noChangeArrowheads="1"/>
          </p:cNvPicPr>
          <p:nvPr/>
        </p:nvPicPr>
        <p:blipFill>
          <a:blip r:embed="rId9"/>
          <a:srcRect/>
          <a:stretch>
            <a:fillRect/>
          </a:stretch>
        </p:blipFill>
        <p:spPr bwMode="auto">
          <a:xfrm>
            <a:off x="1084422" y="2222500"/>
            <a:ext cx="491605"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Transport at a crossroads. TERM 2008: indicators tracking transport and environment in the European Union">
            <a:hlinkClick r:id="rId10" tooltip="Transport at a crossroads. TERM 2008: indicators tracking transport and environment in the European Union"/>
          </p:cNvPr>
          <p:cNvPicPr>
            <a:picLocks noChangeAspect="1" noChangeArrowheads="1"/>
          </p:cNvPicPr>
          <p:nvPr/>
        </p:nvPicPr>
        <p:blipFill>
          <a:blip r:embed="rId11"/>
          <a:srcRect/>
          <a:stretch>
            <a:fillRect/>
          </a:stretch>
        </p:blipFill>
        <p:spPr bwMode="auto">
          <a:xfrm>
            <a:off x="2247527" y="2216149"/>
            <a:ext cx="473821" cy="6905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8" descr="SOER 2010 — assessment of global megatrends">
            <a:hlinkClick r:id="rId12" tooltip="SOER 2010 — assessment of global megatrends"/>
          </p:cNvPr>
          <p:cNvPicPr>
            <a:picLocks noChangeAspect="1" noChangeArrowheads="1"/>
          </p:cNvPicPr>
          <p:nvPr/>
        </p:nvPicPr>
        <p:blipFill>
          <a:blip r:embed="rId13"/>
          <a:srcRect/>
          <a:stretch>
            <a:fillRect/>
          </a:stretch>
        </p:blipFill>
        <p:spPr bwMode="auto">
          <a:xfrm>
            <a:off x="6740673" y="2286000"/>
            <a:ext cx="506413" cy="7191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The European environment – state and outlook 2010: synthesis">
            <a:hlinkClick r:id="rId14" tooltip="The European environment – state and outlook 2010: synthesis"/>
          </p:cNvPr>
          <p:cNvPicPr>
            <a:picLocks noChangeAspect="1" noChangeArrowheads="1"/>
          </p:cNvPicPr>
          <p:nvPr/>
        </p:nvPicPr>
        <p:blipFill>
          <a:blip r:embed="rId15"/>
          <a:srcRect/>
          <a:stretch>
            <a:fillRect/>
          </a:stretch>
        </p:blipFill>
        <p:spPr bwMode="auto">
          <a:xfrm>
            <a:off x="6094561" y="2286000"/>
            <a:ext cx="501650" cy="714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The European environment - State and outlook 2005">
            <a:hlinkClick r:id="rId16" tooltip="The European environment - State and outlook 2005"/>
          </p:cNvPr>
          <p:cNvPicPr>
            <a:picLocks noChangeAspect="1" noChangeArrowheads="1"/>
          </p:cNvPicPr>
          <p:nvPr/>
        </p:nvPicPr>
        <p:blipFill>
          <a:blip r:embed="rId17"/>
          <a:srcRect/>
          <a:stretch>
            <a:fillRect/>
          </a:stretch>
        </p:blipFill>
        <p:spPr bwMode="auto">
          <a:xfrm>
            <a:off x="7388373" y="2286000"/>
            <a:ext cx="506413" cy="7191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Environment in the European Union at the turn of the century">
            <a:hlinkClick r:id="rId18" tooltip="Environment in the European Union at the turn of the century"/>
          </p:cNvPr>
          <p:cNvPicPr>
            <a:picLocks noChangeAspect="1" noChangeArrowheads="1"/>
          </p:cNvPicPr>
          <p:nvPr/>
        </p:nvPicPr>
        <p:blipFill>
          <a:blip r:embed="rId19"/>
          <a:srcRect/>
          <a:stretch>
            <a:fillRect/>
          </a:stretch>
        </p:blipFill>
        <p:spPr bwMode="auto">
          <a:xfrm>
            <a:off x="8009086" y="2286000"/>
            <a:ext cx="533400" cy="7191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p:cNvPicPr>
            <a:picLocks noChangeAspect="1" noChangeArrowheads="1"/>
          </p:cNvPicPr>
          <p:nvPr/>
        </p:nvPicPr>
        <p:blipFill>
          <a:blip r:embed="rId20" cstate="print">
            <a:extLst>
              <a:ext uri="{28A0092B-C50C-407E-A947-70E740481C1C}">
                <a14:useLocalDpi xmlns:a14="http://schemas.microsoft.com/office/drawing/2010/main" val="0"/>
              </a:ext>
            </a:extLst>
          </a:blip>
          <a:srcRect t="-2" b="13326"/>
          <a:stretch>
            <a:fillRect/>
          </a:stretch>
        </p:blipFill>
        <p:spPr bwMode="auto">
          <a:xfrm>
            <a:off x="3427426" y="5846400"/>
            <a:ext cx="1013482" cy="70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21"/>
          <a:srcRect t="1372" r="2294" b="8591"/>
          <a:stretch/>
        </p:blipFill>
        <p:spPr bwMode="auto">
          <a:xfrm>
            <a:off x="4730899" y="5846400"/>
            <a:ext cx="1068387" cy="7032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2945184"/>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0272" y="6326124"/>
            <a:ext cx="2016224" cy="405045"/>
          </a:xfrm>
          <a:prstGeom prst="rect">
            <a:avLst/>
          </a:prstGeom>
        </p:spPr>
      </p:pic>
      <p:sp>
        <p:nvSpPr>
          <p:cNvPr id="13" name="Rectangle 12"/>
          <p:cNvSpPr/>
          <p:nvPr/>
        </p:nvSpPr>
        <p:spPr>
          <a:xfrm>
            <a:off x="0" y="0"/>
            <a:ext cx="9144000" cy="757083"/>
          </a:xfrm>
          <a:prstGeom prst="rect">
            <a:avLst/>
          </a:prstGeom>
          <a:solidFill>
            <a:srgbClr val="0053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07504" y="77303"/>
            <a:ext cx="9396536" cy="584776"/>
          </a:xfrm>
          <a:prstGeom prst="rect">
            <a:avLst/>
          </a:prstGeom>
          <a:noFill/>
        </p:spPr>
        <p:txBody>
          <a:bodyPr wrap="square" rtlCol="0">
            <a:spAutoFit/>
          </a:bodyPr>
          <a:lstStyle/>
          <a:p>
            <a:r>
              <a:rPr lang="da-DK" sz="3200" b="1" dirty="0" smtClean="0">
                <a:solidFill>
                  <a:schemeClr val="bg1"/>
                </a:solidFill>
              </a:rPr>
              <a:t>2: ASSESSING SYSTEMIC CHALLENGES</a:t>
            </a:r>
            <a:endParaRPr lang="en-GB" sz="3200" b="1" cap="all" dirty="0" smtClean="0">
              <a:solidFill>
                <a:schemeClr val="bg1"/>
              </a:solidFill>
            </a:endParaRPr>
          </a:p>
        </p:txBody>
      </p:sp>
      <p:grpSp>
        <p:nvGrpSpPr>
          <p:cNvPr id="7" name="Group 6"/>
          <p:cNvGrpSpPr/>
          <p:nvPr/>
        </p:nvGrpSpPr>
        <p:grpSpPr>
          <a:xfrm>
            <a:off x="1662509" y="1203484"/>
            <a:ext cx="5818981" cy="4803165"/>
            <a:chOff x="1561331" y="980728"/>
            <a:chExt cx="5818981" cy="4803165"/>
          </a:xfrm>
        </p:grpSpPr>
        <p:sp>
          <p:nvSpPr>
            <p:cNvPr id="9" name="TextBox 8"/>
            <p:cNvSpPr txBox="1"/>
            <p:nvPr/>
          </p:nvSpPr>
          <p:spPr>
            <a:xfrm>
              <a:off x="1764441" y="2790915"/>
              <a:ext cx="2148912" cy="626701"/>
            </a:xfrm>
            <a:prstGeom prst="rect">
              <a:avLst/>
            </a:prstGeom>
            <a:solidFill>
              <a:schemeClr val="bg1"/>
            </a:solidFill>
            <a:ln>
              <a:solidFill>
                <a:schemeClr val="bg1"/>
              </a:solidFill>
            </a:ln>
          </p:spPr>
          <p:txBody>
            <a:bodyPr wrap="square" lIns="36000" tIns="36000" rIns="36000" bIns="36000" rtlCol="0" anchor="ctr" anchorCtr="0">
              <a:spAutoFit/>
            </a:bodyPr>
            <a:lstStyle/>
            <a:p>
              <a:pPr algn="ctr"/>
              <a:r>
                <a:rPr lang="en-GB" sz="1200" b="1" cap="all" dirty="0" smtClean="0">
                  <a:latin typeface="Verdana" pitchFamily="34" charset="0"/>
                  <a:ea typeface="Verdana" pitchFamily="34" charset="0"/>
                  <a:cs typeface="Verdana" pitchFamily="34" charset="0"/>
                </a:rPr>
                <a:t>Resource-efficient economy and the environment</a:t>
              </a:r>
              <a:endParaRPr lang="en-GB" sz="1200" b="1" cap="all" dirty="0">
                <a:latin typeface="Verdana" pitchFamily="34" charset="0"/>
                <a:ea typeface="Verdana" pitchFamily="34" charset="0"/>
                <a:cs typeface="Verdana" pitchFamily="34" charset="0"/>
              </a:endParaRPr>
            </a:p>
          </p:txBody>
        </p:sp>
        <p:sp>
          <p:nvSpPr>
            <p:cNvPr id="10" name="TextBox 9"/>
            <p:cNvSpPr txBox="1"/>
            <p:nvPr/>
          </p:nvSpPr>
          <p:spPr>
            <a:xfrm>
              <a:off x="4464717" y="2780928"/>
              <a:ext cx="2401921" cy="442035"/>
            </a:xfrm>
            <a:prstGeom prst="rect">
              <a:avLst/>
            </a:prstGeom>
            <a:solidFill>
              <a:schemeClr val="bg1"/>
            </a:solidFill>
            <a:ln>
              <a:solidFill>
                <a:schemeClr val="bg1"/>
              </a:solidFill>
            </a:ln>
          </p:spPr>
          <p:txBody>
            <a:bodyPr wrap="square" lIns="36000" tIns="36000" rIns="36000" bIns="36000" rtlCol="0" anchor="ctr" anchorCtr="0">
              <a:spAutoFit/>
            </a:bodyPr>
            <a:lstStyle/>
            <a:p>
              <a:pPr algn="ctr"/>
              <a:r>
                <a:rPr lang="en-GB" sz="1200" b="1" cap="all" dirty="0" smtClean="0">
                  <a:latin typeface="Verdana" pitchFamily="34" charset="0"/>
                  <a:ea typeface="Verdana" pitchFamily="34" charset="0"/>
                  <a:cs typeface="Verdana" pitchFamily="34" charset="0"/>
                </a:rPr>
                <a:t>Environment, human health and well-being</a:t>
              </a:r>
              <a:endParaRPr lang="en-GB" sz="1200" b="1" cap="all" dirty="0">
                <a:latin typeface="Verdana" pitchFamily="34" charset="0"/>
                <a:ea typeface="Verdana" pitchFamily="34" charset="0"/>
                <a:cs typeface="Verdana" pitchFamily="34" charset="0"/>
              </a:endParaRPr>
            </a:p>
          </p:txBody>
        </p:sp>
        <p:sp>
          <p:nvSpPr>
            <p:cNvPr id="11" name="TextBox 10"/>
            <p:cNvSpPr txBox="1"/>
            <p:nvPr/>
          </p:nvSpPr>
          <p:spPr>
            <a:xfrm>
              <a:off x="1561331" y="5157192"/>
              <a:ext cx="2478647" cy="442035"/>
            </a:xfrm>
            <a:prstGeom prst="rect">
              <a:avLst/>
            </a:prstGeom>
            <a:solidFill>
              <a:schemeClr val="bg1"/>
            </a:solidFill>
            <a:ln>
              <a:solidFill>
                <a:schemeClr val="bg1"/>
              </a:solidFill>
            </a:ln>
          </p:spPr>
          <p:txBody>
            <a:bodyPr wrap="square" lIns="36000" tIns="36000" rIns="36000" bIns="36000" rtlCol="0" anchor="ctr" anchorCtr="0">
              <a:spAutoFit/>
            </a:bodyPr>
            <a:lstStyle/>
            <a:p>
              <a:pPr algn="ctr"/>
              <a:r>
                <a:rPr lang="en-GB" sz="1200" b="1" cap="all" dirty="0" smtClean="0">
                  <a:latin typeface="Verdana" pitchFamily="34" charset="0"/>
                  <a:ea typeface="Verdana" pitchFamily="34" charset="0"/>
                  <a:cs typeface="Verdana" pitchFamily="34" charset="0"/>
                </a:rPr>
                <a:t>Megatrends and transitions</a:t>
              </a:r>
              <a:endParaRPr lang="en-GB" sz="1200" b="1" cap="all" dirty="0">
                <a:latin typeface="Verdana" pitchFamily="34" charset="0"/>
                <a:ea typeface="Verdana" pitchFamily="34" charset="0"/>
                <a:cs typeface="Verdana" pitchFamily="34" charset="0"/>
              </a:endParaRPr>
            </a:p>
          </p:txBody>
        </p:sp>
        <p:sp>
          <p:nvSpPr>
            <p:cNvPr id="12" name="TextBox 11"/>
            <p:cNvSpPr txBox="1"/>
            <p:nvPr/>
          </p:nvSpPr>
          <p:spPr>
            <a:xfrm>
              <a:off x="4163407" y="5157192"/>
              <a:ext cx="3216905" cy="626701"/>
            </a:xfrm>
            <a:prstGeom prst="rect">
              <a:avLst/>
            </a:prstGeom>
            <a:solidFill>
              <a:schemeClr val="bg1"/>
            </a:solidFill>
            <a:ln>
              <a:solidFill>
                <a:schemeClr val="bg1"/>
              </a:solidFill>
            </a:ln>
          </p:spPr>
          <p:txBody>
            <a:bodyPr wrap="square" lIns="36000" tIns="36000" rIns="36000" bIns="36000" rtlCol="0" anchor="ctr" anchorCtr="0">
              <a:spAutoFit/>
            </a:bodyPr>
            <a:lstStyle/>
            <a:p>
              <a:pPr algn="ctr"/>
              <a:r>
                <a:rPr lang="en-GB" sz="1200" b="1" cap="all" dirty="0" smtClean="0">
                  <a:latin typeface="Verdana" pitchFamily="34" charset="0"/>
                  <a:ea typeface="Verdana" pitchFamily="34" charset="0"/>
                  <a:cs typeface="Verdana" pitchFamily="34" charset="0"/>
                </a:rPr>
                <a:t>Sustainability assessments and state of the environment reporting</a:t>
              </a:r>
              <a:endParaRPr lang="en-GB" sz="1200" b="1" cap="all" dirty="0">
                <a:latin typeface="Verdana" pitchFamily="34" charset="0"/>
                <a:ea typeface="Verdana" pitchFamily="34" charset="0"/>
                <a:cs typeface="Verdana" pitchFamily="34" charset="0"/>
              </a:endParaRPr>
            </a:p>
          </p:txBody>
        </p:sp>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05472" y="1215946"/>
              <a:ext cx="1466850" cy="1581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53609" y="980728"/>
              <a:ext cx="1224136" cy="17271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25494" y="3729110"/>
              <a:ext cx="2350319" cy="1469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22677" y="3862972"/>
              <a:ext cx="2286000" cy="1171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28021732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0272" y="6326124"/>
            <a:ext cx="2016224" cy="405045"/>
          </a:xfrm>
          <a:prstGeom prst="rect">
            <a:avLst/>
          </a:prstGeom>
        </p:spPr>
      </p:pic>
      <p:sp>
        <p:nvSpPr>
          <p:cNvPr id="13" name="Rectangle 12"/>
          <p:cNvSpPr/>
          <p:nvPr/>
        </p:nvSpPr>
        <p:spPr>
          <a:xfrm>
            <a:off x="0" y="0"/>
            <a:ext cx="9144000" cy="1384518"/>
          </a:xfrm>
          <a:prstGeom prst="rect">
            <a:avLst/>
          </a:prstGeom>
          <a:solidFill>
            <a:srgbClr val="0053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07504" y="77303"/>
            <a:ext cx="9396536" cy="1569660"/>
          </a:xfrm>
          <a:prstGeom prst="rect">
            <a:avLst/>
          </a:prstGeom>
          <a:noFill/>
        </p:spPr>
        <p:txBody>
          <a:bodyPr wrap="square" rtlCol="0">
            <a:spAutoFit/>
          </a:bodyPr>
          <a:lstStyle/>
          <a:p>
            <a:r>
              <a:rPr lang="da-DK" sz="3200" b="1" dirty="0" smtClean="0">
                <a:solidFill>
                  <a:schemeClr val="bg1"/>
                </a:solidFill>
              </a:rPr>
              <a:t>2: ASSESSING SYSTEMIC CHALLENGES:</a:t>
            </a:r>
          </a:p>
          <a:p>
            <a:pPr marL="452438" lvl="0"/>
            <a:r>
              <a:rPr lang="en-GB" sz="3200" b="1" dirty="0">
                <a:solidFill>
                  <a:schemeClr val="bg1"/>
                </a:solidFill>
              </a:rPr>
              <a:t>Achieve by 2018:</a:t>
            </a:r>
          </a:p>
          <a:p>
            <a:endParaRPr lang="en-GB" sz="3200" b="1" cap="all" dirty="0">
              <a:solidFill>
                <a:schemeClr val="bg1"/>
              </a:solidFill>
            </a:endParaRPr>
          </a:p>
        </p:txBody>
      </p:sp>
      <p:sp>
        <p:nvSpPr>
          <p:cNvPr id="6" name="TextBox 5"/>
          <p:cNvSpPr txBox="1"/>
          <p:nvPr/>
        </p:nvSpPr>
        <p:spPr>
          <a:xfrm>
            <a:off x="454021" y="1384518"/>
            <a:ext cx="8686800" cy="1815882"/>
          </a:xfrm>
          <a:prstGeom prst="rect">
            <a:avLst/>
          </a:prstGeom>
          <a:noFill/>
        </p:spPr>
        <p:txBody>
          <a:bodyPr wrap="square" rtlCol="0">
            <a:spAutoFit/>
          </a:bodyPr>
          <a:lstStyle/>
          <a:p>
            <a:pPr marL="457200" lvl="0" indent="-457200">
              <a:buFont typeface="Wingdings" panose="05000000000000000000" pitchFamily="2" charset="2"/>
              <a:buChar char="§"/>
            </a:pPr>
            <a:r>
              <a:rPr lang="en-GB" sz="2800" dirty="0" smtClean="0">
                <a:solidFill>
                  <a:srgbClr val="005384"/>
                </a:solidFill>
              </a:rPr>
              <a:t>Prompt </a:t>
            </a:r>
            <a:r>
              <a:rPr lang="en-GB" sz="2800" dirty="0">
                <a:solidFill>
                  <a:srgbClr val="005384"/>
                </a:solidFill>
              </a:rPr>
              <a:t>delivery of SOER2015 </a:t>
            </a:r>
            <a:endParaRPr lang="en-GB" sz="2800" dirty="0" smtClean="0">
              <a:solidFill>
                <a:srgbClr val="005384"/>
              </a:solidFill>
            </a:endParaRPr>
          </a:p>
          <a:p>
            <a:pPr marL="457200" lvl="0" indent="-457200">
              <a:buFont typeface="Wingdings" panose="05000000000000000000" pitchFamily="2" charset="2"/>
              <a:buChar char="§"/>
            </a:pPr>
            <a:r>
              <a:rPr lang="en-GB" sz="2800" dirty="0" smtClean="0">
                <a:solidFill>
                  <a:srgbClr val="005384"/>
                </a:solidFill>
              </a:rPr>
              <a:t>Annual </a:t>
            </a:r>
            <a:r>
              <a:rPr lang="en-GB" sz="2800" dirty="0">
                <a:solidFill>
                  <a:srgbClr val="005384"/>
                </a:solidFill>
              </a:rPr>
              <a:t>Indicator Reports </a:t>
            </a:r>
            <a:r>
              <a:rPr lang="en-GB" sz="2800" dirty="0" smtClean="0">
                <a:solidFill>
                  <a:srgbClr val="005384"/>
                </a:solidFill>
              </a:rPr>
              <a:t>2014-2018;</a:t>
            </a:r>
            <a:endParaRPr lang="en-GB" sz="2800" dirty="0">
              <a:solidFill>
                <a:srgbClr val="005384"/>
              </a:solidFill>
            </a:endParaRPr>
          </a:p>
          <a:p>
            <a:pPr marL="457200" lvl="0" indent="-457200">
              <a:buFont typeface="Wingdings" panose="05000000000000000000" pitchFamily="2" charset="2"/>
              <a:buChar char="§"/>
            </a:pPr>
            <a:r>
              <a:rPr lang="en-GB" sz="2800" dirty="0" smtClean="0">
                <a:solidFill>
                  <a:srgbClr val="005384"/>
                </a:solidFill>
              </a:rPr>
              <a:t>Contribution to </a:t>
            </a:r>
            <a:r>
              <a:rPr lang="en-GB" sz="2800" dirty="0">
                <a:solidFill>
                  <a:srgbClr val="005384"/>
                </a:solidFill>
              </a:rPr>
              <a:t>the processes for evaluations of the 7</a:t>
            </a:r>
            <a:r>
              <a:rPr lang="en-GB" sz="2800" baseline="30000" dirty="0">
                <a:solidFill>
                  <a:srgbClr val="005384"/>
                </a:solidFill>
              </a:rPr>
              <a:t>th</a:t>
            </a:r>
            <a:r>
              <a:rPr lang="en-GB" sz="2800" dirty="0">
                <a:solidFill>
                  <a:srgbClr val="005384"/>
                </a:solidFill>
              </a:rPr>
              <a:t> EAP</a:t>
            </a:r>
            <a:r>
              <a:rPr lang="en-GB" sz="2800" dirty="0" smtClean="0">
                <a:solidFill>
                  <a:srgbClr val="005384"/>
                </a:solidFill>
              </a:rPr>
              <a:t>.</a:t>
            </a:r>
            <a:r>
              <a:rPr lang="da-DK" sz="2800" dirty="0" smtClean="0">
                <a:solidFill>
                  <a:srgbClr val="005384"/>
                </a:solidFill>
              </a:rPr>
              <a:t>					</a:t>
            </a:r>
            <a:endParaRPr lang="en-GB" sz="2800" dirty="0">
              <a:solidFill>
                <a:srgbClr val="005384"/>
              </a:solidFill>
            </a:endParaRPr>
          </a:p>
        </p:txBody>
      </p:sp>
      <p:pic>
        <p:nvPicPr>
          <p:cNvPr id="2050" name="Picture 2" descr="Ear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3200400"/>
            <a:ext cx="3275856" cy="327585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0" y="3276600"/>
            <a:ext cx="4808908" cy="3064273"/>
          </a:xfrm>
          <a:prstGeom prst="rect">
            <a:avLst/>
          </a:prstGeom>
          <a:noFill/>
        </p:spPr>
      </p:pic>
    </p:spTree>
    <p:extLst>
      <p:ext uri="{BB962C8B-B14F-4D97-AF65-F5344CB8AC3E}">
        <p14:creationId xmlns:p14="http://schemas.microsoft.com/office/powerpoint/2010/main" val="2285867137"/>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sz="2400" dirty="0"/>
              <a:t>Sustainability assessments and SOE reporting – </a:t>
            </a:r>
            <a:r>
              <a:rPr lang="en-GB" sz="2400" dirty="0" err="1"/>
              <a:t>i</a:t>
            </a:r>
            <a:r>
              <a:rPr lang="en-GB" sz="2400" dirty="0"/>
              <a:t>) publish 2014 annual indicator report; ii) complete SOER2015 for publication in early 2015; and, iii) support the European Commission and countries on the activities related to the Sustainable Development Goals (</a:t>
            </a:r>
            <a:r>
              <a:rPr lang="en-GB" sz="2400" dirty="0" smtClean="0"/>
              <a:t>SDGs). </a:t>
            </a:r>
          </a:p>
          <a:p>
            <a:r>
              <a:rPr lang="en-GB" sz="2400" dirty="0" smtClean="0"/>
              <a:t>Circular </a:t>
            </a:r>
            <a:r>
              <a:rPr lang="en-GB" sz="2400" dirty="0"/>
              <a:t>economy and the environment – publish a first analysis of the contributions fully implemented environmental policies’ objectives and targets can make to transition to a circular economy.</a:t>
            </a:r>
          </a:p>
          <a:p>
            <a:r>
              <a:rPr lang="en-GB" sz="2400" dirty="0" smtClean="0"/>
              <a:t>Megatrends </a:t>
            </a:r>
            <a:r>
              <a:rPr lang="en-GB" sz="2400" dirty="0"/>
              <a:t>and transitions – complete update of 2010 Global Megatrends, inter-alia, as a contribution to SOER2015</a:t>
            </a:r>
            <a:r>
              <a:rPr lang="en-GB" sz="2400" dirty="0" smtClean="0"/>
              <a:t>.</a:t>
            </a:r>
            <a:endParaRPr lang="en-GB" sz="2400" dirty="0"/>
          </a:p>
        </p:txBody>
      </p:sp>
      <p:sp>
        <p:nvSpPr>
          <p:cNvPr id="5" name="Title 1"/>
          <p:cNvSpPr txBox="1">
            <a:spLocks/>
          </p:cNvSpPr>
          <p:nvPr/>
        </p:nvSpPr>
        <p:spPr>
          <a:xfrm>
            <a:off x="0" y="332656"/>
            <a:ext cx="9144000" cy="1143000"/>
          </a:xfrm>
          <a:prstGeom prst="rect">
            <a:avLst/>
          </a:prstGeom>
          <a:solidFill>
            <a:schemeClr val="accent1">
              <a:lumMod val="75000"/>
            </a:schemeClr>
          </a:solidFill>
        </p:spPr>
        <p:txBody>
          <a:bodyPr anchor="ctr"/>
          <a:lstStyle>
            <a:lvl1pPr algn="ctr" defTabSz="914400" rtl="0" eaLnBrk="1" latinLnBrk="0" hangingPunct="1">
              <a:spcBef>
                <a:spcPct val="0"/>
              </a:spcBef>
              <a:buNone/>
              <a:defRPr sz="4400" b="1" kern="1200">
                <a:solidFill>
                  <a:schemeClr val="bg1"/>
                </a:solidFill>
                <a:latin typeface="+mj-lt"/>
                <a:ea typeface="+mj-ea"/>
                <a:cs typeface="+mj-cs"/>
              </a:defRPr>
            </a:lvl1pPr>
          </a:lstStyle>
          <a:p>
            <a:r>
              <a:rPr lang="en-GB" sz="3200" dirty="0">
                <a:latin typeface="+mn-lt"/>
                <a:ea typeface="+mn-ea"/>
                <a:cs typeface="+mn-cs"/>
              </a:rPr>
              <a:t>SA2 </a:t>
            </a:r>
            <a:r>
              <a:rPr lang="en-GB" sz="3200" dirty="0" smtClean="0">
                <a:latin typeface="+mn-lt"/>
                <a:ea typeface="+mn-ea"/>
                <a:cs typeface="+mn-cs"/>
              </a:rPr>
              <a:t> ASSESSING </a:t>
            </a:r>
            <a:r>
              <a:rPr lang="en-GB" sz="3200" dirty="0">
                <a:latin typeface="+mn-lt"/>
                <a:ea typeface="+mn-ea"/>
                <a:cs typeface="+mn-cs"/>
              </a:rPr>
              <a:t>SYSTEMIC CHALLANGES - 2014</a:t>
            </a:r>
          </a:p>
        </p:txBody>
      </p:sp>
    </p:spTree>
    <p:extLst>
      <p:ext uri="{BB962C8B-B14F-4D97-AF65-F5344CB8AC3E}">
        <p14:creationId xmlns:p14="http://schemas.microsoft.com/office/powerpoint/2010/main" val="282826980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GB"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05" y="908720"/>
            <a:ext cx="8747448" cy="5352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descr="C:\Users\velkavrh\AppData\Local\Microsoft\Windows\Temporary Internet Files\Content.Outlook\XN1MBFK2\11034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1599" y="4869160"/>
            <a:ext cx="720080" cy="94474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velkavrh\AppData\Local\Microsoft\Windows\Temporary Internet Files\Content.Outlook\XN1MBFK2\11032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19672" y="5097212"/>
            <a:ext cx="719202" cy="936104"/>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velkavrh\AppData\Local\Microsoft\Windows\Temporary Internet Files\Content.Outlook\XN1MBFK2\110155.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22280" y="4695409"/>
            <a:ext cx="699440" cy="92506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idx="4294967295"/>
          </p:nvPr>
        </p:nvSpPr>
        <p:spPr>
          <a:xfrm>
            <a:off x="179512" y="260648"/>
            <a:ext cx="8747448" cy="1296144"/>
          </a:xfrm>
          <a:prstGeom prst="rect">
            <a:avLst/>
          </a:prstGeom>
        </p:spPr>
        <p:txBody>
          <a:bodyPr/>
          <a:lstStyle/>
          <a:p>
            <a:r>
              <a:rPr lang="en-GB" dirty="0" smtClean="0"/>
              <a:t>EEA</a:t>
            </a:r>
            <a:endParaRPr lang="en-GB" dirty="0"/>
          </a:p>
        </p:txBody>
      </p:sp>
      <p:sp>
        <p:nvSpPr>
          <p:cNvPr id="4" name="Rectangle 3"/>
          <p:cNvSpPr/>
          <p:nvPr/>
        </p:nvSpPr>
        <p:spPr>
          <a:xfrm>
            <a:off x="163505" y="908720"/>
            <a:ext cx="874744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p:cNvSpPr/>
          <p:nvPr/>
        </p:nvSpPr>
        <p:spPr>
          <a:xfrm>
            <a:off x="315905" y="1061120"/>
            <a:ext cx="8747448" cy="50405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Rectangle 9"/>
          <p:cNvSpPr/>
          <p:nvPr/>
        </p:nvSpPr>
        <p:spPr>
          <a:xfrm>
            <a:off x="-1" y="6033316"/>
            <a:ext cx="8910953" cy="2278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5" name="Rectangle 4"/>
          <p:cNvSpPr/>
          <p:nvPr/>
        </p:nvSpPr>
        <p:spPr>
          <a:xfrm>
            <a:off x="3779912" y="3463390"/>
            <a:ext cx="442368" cy="15596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800" dirty="0" smtClean="0"/>
              <a:t>Milan</a:t>
            </a:r>
            <a:endParaRPr lang="en-GB" sz="800" dirty="0"/>
          </a:p>
        </p:txBody>
      </p:sp>
    </p:spTree>
    <p:extLst>
      <p:ext uri="{BB962C8B-B14F-4D97-AF65-F5344CB8AC3E}">
        <p14:creationId xmlns:p14="http://schemas.microsoft.com/office/powerpoint/2010/main" val="27313444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0272" y="6326124"/>
            <a:ext cx="2016224" cy="405045"/>
          </a:xfrm>
          <a:prstGeom prst="rect">
            <a:avLst/>
          </a:prstGeom>
        </p:spPr>
      </p:pic>
      <p:sp>
        <p:nvSpPr>
          <p:cNvPr id="13" name="Rectangle 12"/>
          <p:cNvSpPr/>
          <p:nvPr/>
        </p:nvSpPr>
        <p:spPr>
          <a:xfrm>
            <a:off x="0" y="0"/>
            <a:ext cx="9144000" cy="757083"/>
          </a:xfrm>
          <a:prstGeom prst="rect">
            <a:avLst/>
          </a:prstGeom>
          <a:solidFill>
            <a:srgbClr val="0053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07504" y="77303"/>
            <a:ext cx="9396536" cy="1077218"/>
          </a:xfrm>
          <a:prstGeom prst="rect">
            <a:avLst/>
          </a:prstGeom>
          <a:noFill/>
        </p:spPr>
        <p:txBody>
          <a:bodyPr wrap="square" rtlCol="0">
            <a:spAutoFit/>
          </a:bodyPr>
          <a:lstStyle/>
          <a:p>
            <a:r>
              <a:rPr lang="en-GB" sz="3200" b="1" cap="all" dirty="0">
                <a:solidFill>
                  <a:schemeClr val="bg1"/>
                </a:solidFill>
                <a:latin typeface="+mj-lt"/>
              </a:rPr>
              <a:t>EEA </a:t>
            </a:r>
            <a:r>
              <a:rPr lang="da-DK" sz="3200" b="1" dirty="0" smtClean="0">
                <a:solidFill>
                  <a:schemeClr val="bg1"/>
                </a:solidFill>
              </a:rPr>
              <a:t>Strategic </a:t>
            </a:r>
            <a:r>
              <a:rPr lang="da-DK" sz="3200" b="1" dirty="0">
                <a:solidFill>
                  <a:schemeClr val="bg1"/>
                </a:solidFill>
              </a:rPr>
              <a:t>areas 2014-2018</a:t>
            </a:r>
          </a:p>
          <a:p>
            <a:r>
              <a:rPr lang="en-GB" sz="3200" b="1" cap="all" dirty="0" smtClean="0">
                <a:solidFill>
                  <a:schemeClr val="bg1"/>
                </a:solidFill>
                <a:latin typeface="+mj-lt"/>
              </a:rPr>
              <a:t>:</a:t>
            </a:r>
            <a:endParaRPr lang="en-GB" sz="3200" b="1" cap="all" dirty="0">
              <a:solidFill>
                <a:schemeClr val="bg1"/>
              </a:solidFill>
              <a:latin typeface="+mj-lt"/>
            </a:endParaRPr>
          </a:p>
        </p:txBody>
      </p:sp>
      <p:sp>
        <p:nvSpPr>
          <p:cNvPr id="7" name="AutoShape 6"/>
          <p:cNvSpPr>
            <a:spLocks noChangeArrowheads="1"/>
          </p:cNvSpPr>
          <p:nvPr/>
        </p:nvSpPr>
        <p:spPr bwMode="auto">
          <a:xfrm>
            <a:off x="3419475" y="1916113"/>
            <a:ext cx="2303463" cy="2303462"/>
          </a:xfrm>
          <a:prstGeom prst="triangle">
            <a:avLst>
              <a:gd name="adj" fmla="val 50000"/>
            </a:avLst>
          </a:prstGeom>
          <a:solidFill>
            <a:srgbClr val="C0C0C0">
              <a:alpha val="50000"/>
            </a:srgbClr>
          </a:solidFill>
          <a:ln w="38100">
            <a:noFill/>
            <a:miter lim="800000"/>
            <a:headEnd/>
            <a:tailEnd/>
          </a:ln>
          <a:effectLst/>
          <a:extLst/>
        </p:spPr>
        <p:txBody>
          <a:bodyPr wrap="none" lIns="91435" tIns="45718" rIns="91435" bIns="45718" anchor="ctr"/>
          <a:lstStyle/>
          <a:p>
            <a:pPr defTabSz="912813"/>
            <a:endParaRPr lang="en-US">
              <a:latin typeface="+mj-lt"/>
            </a:endParaRPr>
          </a:p>
        </p:txBody>
      </p:sp>
      <p:sp>
        <p:nvSpPr>
          <p:cNvPr id="9" name="AutoShape 7"/>
          <p:cNvSpPr>
            <a:spLocks noChangeArrowheads="1"/>
          </p:cNvSpPr>
          <p:nvPr/>
        </p:nvSpPr>
        <p:spPr bwMode="auto">
          <a:xfrm rot="5400000">
            <a:off x="4246412" y="4040336"/>
            <a:ext cx="649585" cy="1008063"/>
          </a:xfrm>
          <a:prstGeom prst="rightArrow">
            <a:avLst>
              <a:gd name="adj1" fmla="val 50000"/>
              <a:gd name="adj2" fmla="val 25000"/>
            </a:avLst>
          </a:prstGeom>
          <a:solidFill>
            <a:srgbClr val="808080"/>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nchor="ctr"/>
          <a:lstStyle/>
          <a:p>
            <a:pPr defTabSz="912813"/>
            <a:endParaRPr lang="en-US">
              <a:latin typeface="+mj-lt"/>
            </a:endParaRPr>
          </a:p>
        </p:txBody>
      </p:sp>
      <p:sp>
        <p:nvSpPr>
          <p:cNvPr id="10" name="AutoShape 8"/>
          <p:cNvSpPr>
            <a:spLocks noChangeArrowheads="1"/>
          </p:cNvSpPr>
          <p:nvPr/>
        </p:nvSpPr>
        <p:spPr bwMode="auto">
          <a:xfrm rot="12420000">
            <a:off x="3348038" y="2492375"/>
            <a:ext cx="647700" cy="1008063"/>
          </a:xfrm>
          <a:prstGeom prst="rightArrow">
            <a:avLst>
              <a:gd name="adj1" fmla="val 50000"/>
              <a:gd name="adj2" fmla="val 25000"/>
            </a:avLst>
          </a:prstGeom>
          <a:solidFill>
            <a:srgbClr val="808080"/>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nchor="ctr"/>
          <a:lstStyle/>
          <a:p>
            <a:pPr defTabSz="912813"/>
            <a:endParaRPr lang="en-US">
              <a:latin typeface="+mj-lt"/>
            </a:endParaRPr>
          </a:p>
        </p:txBody>
      </p:sp>
      <p:sp>
        <p:nvSpPr>
          <p:cNvPr id="11" name="AutoShape 9"/>
          <p:cNvSpPr>
            <a:spLocks noChangeArrowheads="1"/>
          </p:cNvSpPr>
          <p:nvPr/>
        </p:nvSpPr>
        <p:spPr bwMode="auto">
          <a:xfrm rot="20008391">
            <a:off x="5151438" y="2506663"/>
            <a:ext cx="581025" cy="1008062"/>
          </a:xfrm>
          <a:prstGeom prst="rightArrow">
            <a:avLst>
              <a:gd name="adj1" fmla="val 50000"/>
              <a:gd name="adj2" fmla="val 25000"/>
            </a:avLst>
          </a:prstGeom>
          <a:solidFill>
            <a:srgbClr val="808080"/>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nchor="ctr"/>
          <a:lstStyle/>
          <a:p>
            <a:pPr defTabSz="912813"/>
            <a:endParaRPr lang="en-US">
              <a:latin typeface="+mj-lt"/>
            </a:endParaRPr>
          </a:p>
        </p:txBody>
      </p:sp>
      <p:sp>
        <p:nvSpPr>
          <p:cNvPr id="12" name="Text Box 10"/>
          <p:cNvSpPr txBox="1">
            <a:spLocks noChangeArrowheads="1"/>
          </p:cNvSpPr>
          <p:nvPr/>
        </p:nvSpPr>
        <p:spPr bwMode="auto">
          <a:xfrm>
            <a:off x="3507505" y="3213100"/>
            <a:ext cx="2127398" cy="954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5" tIns="45718" rIns="91435" bIns="45718">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800" b="1" dirty="0">
                <a:latin typeface="+mj-lt"/>
              </a:rPr>
              <a:t>dynamic </a:t>
            </a:r>
            <a:r>
              <a:rPr lang="de-DE" sz="2800" b="1" dirty="0">
                <a:latin typeface="+mj-lt"/>
              </a:rPr>
              <a:t>interactions</a:t>
            </a:r>
            <a:endParaRPr lang="en-GB" sz="2800" b="1" dirty="0">
              <a:latin typeface="+mj-lt"/>
            </a:endParaRPr>
          </a:p>
        </p:txBody>
      </p:sp>
      <p:sp>
        <p:nvSpPr>
          <p:cNvPr id="14" name="Text Box 11"/>
          <p:cNvSpPr txBox="1">
            <a:spLocks noChangeArrowheads="1"/>
          </p:cNvSpPr>
          <p:nvPr/>
        </p:nvSpPr>
        <p:spPr bwMode="auto">
          <a:xfrm>
            <a:off x="250825" y="1341438"/>
            <a:ext cx="2957513" cy="1938988"/>
          </a:xfrm>
          <a:prstGeom prst="rect">
            <a:avLst/>
          </a:prstGeom>
          <a:solidFill>
            <a:srgbClr val="C0C0C0">
              <a:alpha val="50195"/>
            </a:srgbClr>
          </a:solidFill>
          <a:ln w="190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5" tIns="45718" rIns="91435" bIns="45718">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sz="2400" b="1" dirty="0">
                <a:latin typeface="+mj-lt"/>
              </a:rPr>
              <a:t>Informing policy </a:t>
            </a:r>
            <a:r>
              <a:rPr lang="de-DE" sz="2400" b="1" dirty="0" smtClean="0">
                <a:latin typeface="+mj-lt"/>
              </a:rPr>
              <a:t>implementation</a:t>
            </a:r>
            <a:endParaRPr lang="de-DE" sz="2400" b="1" i="1" dirty="0">
              <a:latin typeface="+mj-lt"/>
            </a:endParaRPr>
          </a:p>
          <a:p>
            <a:pPr eaLnBrk="1" hangingPunct="1">
              <a:spcBef>
                <a:spcPct val="50000"/>
              </a:spcBef>
            </a:pPr>
            <a:endParaRPr lang="de-DE" sz="1200" b="1" i="1" dirty="0">
              <a:latin typeface="+mj-lt"/>
            </a:endParaRPr>
          </a:p>
          <a:p>
            <a:pPr eaLnBrk="1" hangingPunct="1">
              <a:spcBef>
                <a:spcPct val="50000"/>
              </a:spcBef>
            </a:pPr>
            <a:endParaRPr lang="de-DE" sz="1200" b="1" i="1" dirty="0">
              <a:latin typeface="+mj-lt"/>
            </a:endParaRPr>
          </a:p>
          <a:p>
            <a:pPr eaLnBrk="1" hangingPunct="1">
              <a:spcBef>
                <a:spcPct val="50000"/>
              </a:spcBef>
            </a:pPr>
            <a:endParaRPr lang="de-DE" sz="1200" b="1" i="1" dirty="0">
              <a:latin typeface="+mj-lt"/>
            </a:endParaRPr>
          </a:p>
          <a:p>
            <a:pPr eaLnBrk="1" hangingPunct="1">
              <a:spcBef>
                <a:spcPct val="50000"/>
              </a:spcBef>
            </a:pPr>
            <a:endParaRPr lang="en-GB" sz="1200" b="1" i="1" dirty="0">
              <a:latin typeface="+mj-lt"/>
            </a:endParaRPr>
          </a:p>
        </p:txBody>
      </p:sp>
      <p:sp>
        <p:nvSpPr>
          <p:cNvPr id="15" name="Text Box 12"/>
          <p:cNvSpPr txBox="1">
            <a:spLocks noChangeArrowheads="1"/>
          </p:cNvSpPr>
          <p:nvPr/>
        </p:nvSpPr>
        <p:spPr bwMode="auto">
          <a:xfrm>
            <a:off x="2922813" y="5048006"/>
            <a:ext cx="3377379" cy="1569656"/>
          </a:xfrm>
          <a:prstGeom prst="rect">
            <a:avLst/>
          </a:prstGeom>
          <a:solidFill>
            <a:srgbClr val="C0C0C0">
              <a:alpha val="50195"/>
            </a:srgbClr>
          </a:solidFill>
          <a:ln w="190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5" tIns="45718" rIns="91435" bIns="45718">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sz="2400" b="1" dirty="0">
                <a:latin typeface="+mj-lt"/>
              </a:rPr>
              <a:t>Knowledge creation, sharing and </a:t>
            </a:r>
            <a:r>
              <a:rPr lang="de-DE" sz="2400" b="1" dirty="0" smtClean="0">
                <a:latin typeface="+mj-lt"/>
              </a:rPr>
              <a:t>use</a:t>
            </a:r>
            <a:endParaRPr lang="de-DE" sz="1600" b="1" dirty="0" smtClean="0">
              <a:latin typeface="+mj-lt"/>
            </a:endParaRPr>
          </a:p>
          <a:p>
            <a:pPr algn="ctr" eaLnBrk="1" hangingPunct="1">
              <a:spcBef>
                <a:spcPct val="50000"/>
              </a:spcBef>
            </a:pPr>
            <a:endParaRPr lang="de-DE" sz="1600" b="1" dirty="0">
              <a:latin typeface="+mj-lt"/>
            </a:endParaRPr>
          </a:p>
          <a:p>
            <a:pPr algn="ctr" eaLnBrk="1" hangingPunct="1">
              <a:spcBef>
                <a:spcPct val="50000"/>
              </a:spcBef>
            </a:pPr>
            <a:endParaRPr lang="de-DE" sz="1600" b="1" dirty="0">
              <a:latin typeface="+mj-lt"/>
            </a:endParaRPr>
          </a:p>
        </p:txBody>
      </p:sp>
      <p:sp>
        <p:nvSpPr>
          <p:cNvPr id="16" name="Text Box 13"/>
          <p:cNvSpPr txBox="1">
            <a:spLocks noChangeArrowheads="1"/>
          </p:cNvSpPr>
          <p:nvPr/>
        </p:nvSpPr>
        <p:spPr bwMode="auto">
          <a:xfrm>
            <a:off x="5848498" y="1349375"/>
            <a:ext cx="3024188" cy="1938988"/>
          </a:xfrm>
          <a:prstGeom prst="rect">
            <a:avLst/>
          </a:prstGeom>
          <a:solidFill>
            <a:srgbClr val="C0C0C0">
              <a:alpha val="50195"/>
            </a:srgbClr>
          </a:solidFill>
          <a:ln w="190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5" tIns="45718" rIns="91435" bIns="45718">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sz="2400" b="1" dirty="0">
                <a:latin typeface="+mj-lt"/>
              </a:rPr>
              <a:t>Assessing systemic </a:t>
            </a:r>
            <a:r>
              <a:rPr lang="de-DE" sz="2400" b="1" dirty="0" smtClean="0">
                <a:latin typeface="+mj-lt"/>
              </a:rPr>
              <a:t>challenges</a:t>
            </a:r>
            <a:endParaRPr lang="de-DE" sz="1200" b="1" i="1" dirty="0">
              <a:latin typeface="+mj-lt"/>
            </a:endParaRPr>
          </a:p>
          <a:p>
            <a:pPr algn="r" eaLnBrk="1" hangingPunct="1">
              <a:spcBef>
                <a:spcPct val="50000"/>
              </a:spcBef>
            </a:pPr>
            <a:endParaRPr lang="de-DE" sz="1200" b="1" i="1" dirty="0">
              <a:latin typeface="+mj-lt"/>
            </a:endParaRPr>
          </a:p>
          <a:p>
            <a:pPr algn="r" eaLnBrk="1" hangingPunct="1">
              <a:spcBef>
                <a:spcPct val="50000"/>
              </a:spcBef>
            </a:pPr>
            <a:endParaRPr lang="de-DE" sz="1200" b="1" i="1" dirty="0">
              <a:latin typeface="+mj-lt"/>
            </a:endParaRPr>
          </a:p>
          <a:p>
            <a:pPr algn="r" eaLnBrk="1" hangingPunct="1">
              <a:spcBef>
                <a:spcPct val="50000"/>
              </a:spcBef>
            </a:pPr>
            <a:endParaRPr lang="de-DE" sz="1200" b="1" i="1" dirty="0">
              <a:latin typeface="+mj-lt"/>
            </a:endParaRPr>
          </a:p>
          <a:p>
            <a:pPr algn="r" eaLnBrk="1" hangingPunct="1">
              <a:spcBef>
                <a:spcPct val="50000"/>
              </a:spcBef>
            </a:pPr>
            <a:endParaRPr lang="en-GB" sz="1200" b="1" i="1" dirty="0">
              <a:latin typeface="+mj-lt"/>
            </a:endParaRPr>
          </a:p>
        </p:txBody>
      </p:sp>
      <p:sp>
        <p:nvSpPr>
          <p:cNvPr id="17" name="AutoShape 14"/>
          <p:cNvSpPr>
            <a:spLocks noChangeArrowheads="1"/>
          </p:cNvSpPr>
          <p:nvPr/>
        </p:nvSpPr>
        <p:spPr bwMode="auto">
          <a:xfrm rot="19800000">
            <a:off x="1856495" y="3350058"/>
            <a:ext cx="574675" cy="2120553"/>
          </a:xfrm>
          <a:prstGeom prst="upDownArrow">
            <a:avLst>
              <a:gd name="adj1" fmla="val 50000"/>
              <a:gd name="adj2" fmla="val 72376"/>
            </a:avLst>
          </a:prstGeom>
          <a:solidFill>
            <a:srgbClr val="C0C0C0">
              <a:alpha val="50195"/>
            </a:srgbClr>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nchor="ctr"/>
          <a:lstStyle/>
          <a:p>
            <a:pPr defTabSz="912813"/>
            <a:endParaRPr lang="en-US">
              <a:latin typeface="+mj-lt"/>
            </a:endParaRPr>
          </a:p>
        </p:txBody>
      </p:sp>
      <p:sp>
        <p:nvSpPr>
          <p:cNvPr id="18" name="AutoShape 15"/>
          <p:cNvSpPr>
            <a:spLocks noChangeArrowheads="1"/>
          </p:cNvSpPr>
          <p:nvPr/>
        </p:nvSpPr>
        <p:spPr bwMode="auto">
          <a:xfrm rot="1647415">
            <a:off x="6677390" y="3359363"/>
            <a:ext cx="574675" cy="2052763"/>
          </a:xfrm>
          <a:prstGeom prst="upDownArrow">
            <a:avLst>
              <a:gd name="adj1" fmla="val 50000"/>
              <a:gd name="adj2" fmla="val 72376"/>
            </a:avLst>
          </a:prstGeom>
          <a:solidFill>
            <a:srgbClr val="C0C0C0">
              <a:alpha val="50195"/>
            </a:srgbClr>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nchor="ctr"/>
          <a:lstStyle/>
          <a:p>
            <a:pPr defTabSz="912813"/>
            <a:endParaRPr lang="en-US">
              <a:latin typeface="+mj-lt"/>
            </a:endParaRPr>
          </a:p>
        </p:txBody>
      </p:sp>
      <p:sp>
        <p:nvSpPr>
          <p:cNvPr id="19" name="AutoShape 16"/>
          <p:cNvSpPr>
            <a:spLocks noChangeArrowheads="1"/>
          </p:cNvSpPr>
          <p:nvPr/>
        </p:nvSpPr>
        <p:spPr bwMode="auto">
          <a:xfrm rot="5400000">
            <a:off x="4212455" y="548457"/>
            <a:ext cx="574675" cy="2160637"/>
          </a:xfrm>
          <a:prstGeom prst="upDownArrow">
            <a:avLst>
              <a:gd name="adj1" fmla="val 50000"/>
              <a:gd name="adj2" fmla="val 72376"/>
            </a:avLst>
          </a:prstGeom>
          <a:solidFill>
            <a:srgbClr val="C0C0C0">
              <a:alpha val="50195"/>
            </a:srgbClr>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nchor="ctr"/>
          <a:lstStyle/>
          <a:p>
            <a:pPr defTabSz="912813"/>
            <a:endParaRPr lang="en-US">
              <a:latin typeface="+mj-lt"/>
            </a:endParaRPr>
          </a:p>
        </p:txBody>
      </p:sp>
      <p:pic>
        <p:nvPicPr>
          <p:cNvPr id="20" name="Picture 19" descr="Tracking progress towards Kyoto and 2020 targets in Europe">
            <a:hlinkClick r:id="rId4" tooltip="Tracking progress towards Kyoto and 2020 targets in Europe"/>
          </p:cNvPr>
          <p:cNvPicPr>
            <a:picLocks noChangeAspect="1" noChangeArrowheads="1"/>
          </p:cNvPicPr>
          <p:nvPr/>
        </p:nvPicPr>
        <p:blipFill>
          <a:blip r:embed="rId5"/>
          <a:srcRect/>
          <a:stretch>
            <a:fillRect/>
          </a:stretch>
        </p:blipFill>
        <p:spPr bwMode="auto">
          <a:xfrm>
            <a:off x="467544" y="2205038"/>
            <a:ext cx="474928" cy="6905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ssessing biodiversity in Europe — the 2010 report">
            <a:hlinkClick r:id="rId6" tooltip="Assessing biodiversity in Europe — the 2010 report"/>
          </p:cNvPr>
          <p:cNvPicPr>
            <a:picLocks noChangeAspect="1" noChangeArrowheads="1"/>
          </p:cNvPicPr>
          <p:nvPr/>
        </p:nvPicPr>
        <p:blipFill>
          <a:blip r:embed="rId7"/>
          <a:srcRect/>
          <a:stretch>
            <a:fillRect/>
          </a:stretch>
        </p:blipFill>
        <p:spPr bwMode="auto">
          <a:xfrm>
            <a:off x="1659779" y="2205039"/>
            <a:ext cx="473821" cy="6905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Energy and environment report 2008">
            <a:hlinkClick r:id="rId8" tooltip="Energy and environment report 2008"/>
          </p:cNvPr>
          <p:cNvPicPr>
            <a:picLocks noChangeAspect="1" noChangeArrowheads="1"/>
          </p:cNvPicPr>
          <p:nvPr/>
        </p:nvPicPr>
        <p:blipFill>
          <a:blip r:embed="rId9"/>
          <a:srcRect/>
          <a:stretch>
            <a:fillRect/>
          </a:stretch>
        </p:blipFill>
        <p:spPr bwMode="auto">
          <a:xfrm>
            <a:off x="1084422" y="2222500"/>
            <a:ext cx="491605"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Transport at a crossroads. TERM 2008: indicators tracking transport and environment in the European Union">
            <a:hlinkClick r:id="rId10" tooltip="Transport at a crossroads. TERM 2008: indicators tracking transport and environment in the European Union"/>
          </p:cNvPr>
          <p:cNvPicPr>
            <a:picLocks noChangeAspect="1" noChangeArrowheads="1"/>
          </p:cNvPicPr>
          <p:nvPr/>
        </p:nvPicPr>
        <p:blipFill>
          <a:blip r:embed="rId11"/>
          <a:srcRect/>
          <a:stretch>
            <a:fillRect/>
          </a:stretch>
        </p:blipFill>
        <p:spPr bwMode="auto">
          <a:xfrm>
            <a:off x="2247527" y="2216149"/>
            <a:ext cx="473821" cy="6905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8" descr="SOER 2010 — assessment of global megatrends">
            <a:hlinkClick r:id="rId12" tooltip="SOER 2010 — assessment of global megatrends"/>
          </p:cNvPr>
          <p:cNvPicPr>
            <a:picLocks noChangeAspect="1" noChangeArrowheads="1"/>
          </p:cNvPicPr>
          <p:nvPr/>
        </p:nvPicPr>
        <p:blipFill>
          <a:blip r:embed="rId13"/>
          <a:srcRect/>
          <a:stretch>
            <a:fillRect/>
          </a:stretch>
        </p:blipFill>
        <p:spPr bwMode="auto">
          <a:xfrm>
            <a:off x="6740673" y="2286000"/>
            <a:ext cx="506413" cy="7191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The European environment – state and outlook 2010: synthesis">
            <a:hlinkClick r:id="rId14" tooltip="The European environment – state and outlook 2010: synthesis"/>
          </p:cNvPr>
          <p:cNvPicPr>
            <a:picLocks noChangeAspect="1" noChangeArrowheads="1"/>
          </p:cNvPicPr>
          <p:nvPr/>
        </p:nvPicPr>
        <p:blipFill>
          <a:blip r:embed="rId15"/>
          <a:srcRect/>
          <a:stretch>
            <a:fillRect/>
          </a:stretch>
        </p:blipFill>
        <p:spPr bwMode="auto">
          <a:xfrm>
            <a:off x="6094561" y="2286000"/>
            <a:ext cx="501650" cy="714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The European environment - State and outlook 2005">
            <a:hlinkClick r:id="rId16" tooltip="The European environment - State and outlook 2005"/>
          </p:cNvPr>
          <p:cNvPicPr>
            <a:picLocks noChangeAspect="1" noChangeArrowheads="1"/>
          </p:cNvPicPr>
          <p:nvPr/>
        </p:nvPicPr>
        <p:blipFill>
          <a:blip r:embed="rId17"/>
          <a:srcRect/>
          <a:stretch>
            <a:fillRect/>
          </a:stretch>
        </p:blipFill>
        <p:spPr bwMode="auto">
          <a:xfrm>
            <a:off x="7388373" y="2286000"/>
            <a:ext cx="506413" cy="7191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Environment in the European Union at the turn of the century">
            <a:hlinkClick r:id="rId18" tooltip="Environment in the European Union at the turn of the century"/>
          </p:cNvPr>
          <p:cNvPicPr>
            <a:picLocks noChangeAspect="1" noChangeArrowheads="1"/>
          </p:cNvPicPr>
          <p:nvPr/>
        </p:nvPicPr>
        <p:blipFill>
          <a:blip r:embed="rId19"/>
          <a:srcRect/>
          <a:stretch>
            <a:fillRect/>
          </a:stretch>
        </p:blipFill>
        <p:spPr bwMode="auto">
          <a:xfrm>
            <a:off x="8009086" y="2286000"/>
            <a:ext cx="533400" cy="7191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p:cNvPicPr>
            <a:picLocks noChangeAspect="1" noChangeArrowheads="1"/>
          </p:cNvPicPr>
          <p:nvPr/>
        </p:nvPicPr>
        <p:blipFill>
          <a:blip r:embed="rId20" cstate="print">
            <a:extLst>
              <a:ext uri="{28A0092B-C50C-407E-A947-70E740481C1C}">
                <a14:useLocalDpi xmlns:a14="http://schemas.microsoft.com/office/drawing/2010/main" val="0"/>
              </a:ext>
            </a:extLst>
          </a:blip>
          <a:srcRect t="-2" b="13326"/>
          <a:stretch>
            <a:fillRect/>
          </a:stretch>
        </p:blipFill>
        <p:spPr bwMode="auto">
          <a:xfrm>
            <a:off x="3427426" y="5846400"/>
            <a:ext cx="1013482" cy="70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21"/>
          <a:srcRect t="1372" r="2294" b="8591"/>
          <a:stretch/>
        </p:blipFill>
        <p:spPr bwMode="auto">
          <a:xfrm>
            <a:off x="4730899" y="5846400"/>
            <a:ext cx="1068387" cy="7032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57435809"/>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1" descr="European Environment Agency building, night">
            <a:hlinkClick r:id="rId3"/>
          </p:cNvPr>
          <p:cNvPicPr>
            <a:picLocks noChangeAspect="1" noChangeArrowheads="1"/>
          </p:cNvPicPr>
          <p:nvPr/>
        </p:nvPicPr>
        <p:blipFill>
          <a:blip r:embed="rId4"/>
          <a:srcRect/>
          <a:stretch>
            <a:fillRect/>
          </a:stretch>
        </p:blipFill>
        <p:spPr bwMode="auto">
          <a:xfrm>
            <a:off x="0" y="4095750"/>
            <a:ext cx="3889375" cy="2762250"/>
          </a:xfrm>
          <a:prstGeom prst="rect">
            <a:avLst/>
          </a:prstGeom>
          <a:noFill/>
          <a:ln w="9525">
            <a:noFill/>
            <a:miter lim="800000"/>
            <a:headEnd/>
            <a:tailEnd/>
          </a:ln>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20272" y="6326124"/>
            <a:ext cx="2016224" cy="405045"/>
          </a:xfrm>
          <a:prstGeom prst="rect">
            <a:avLst/>
          </a:prstGeom>
        </p:spPr>
      </p:pic>
      <p:sp>
        <p:nvSpPr>
          <p:cNvPr id="13" name="Rectangle 12"/>
          <p:cNvSpPr/>
          <p:nvPr/>
        </p:nvSpPr>
        <p:spPr>
          <a:xfrm>
            <a:off x="0" y="0"/>
            <a:ext cx="9144000" cy="757083"/>
          </a:xfrm>
          <a:prstGeom prst="rect">
            <a:avLst/>
          </a:prstGeom>
          <a:solidFill>
            <a:srgbClr val="0053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07504" y="77303"/>
            <a:ext cx="9396536" cy="584776"/>
          </a:xfrm>
          <a:prstGeom prst="rect">
            <a:avLst/>
          </a:prstGeom>
          <a:noFill/>
        </p:spPr>
        <p:txBody>
          <a:bodyPr wrap="square" rtlCol="0">
            <a:spAutoFit/>
          </a:bodyPr>
          <a:lstStyle/>
          <a:p>
            <a:r>
              <a:rPr lang="da-DK" sz="3200" b="1" dirty="0">
                <a:solidFill>
                  <a:schemeClr val="bg1"/>
                </a:solidFill>
              </a:rPr>
              <a:t>3: </a:t>
            </a:r>
            <a:r>
              <a:rPr lang="da-DK" sz="3200" b="1" dirty="0" smtClean="0">
                <a:solidFill>
                  <a:schemeClr val="bg1"/>
                </a:solidFill>
              </a:rPr>
              <a:t>KNOWLEDGE CO-CREATION, SHARING AND USE</a:t>
            </a:r>
            <a:endParaRPr lang="en-GB" sz="3200" b="1" dirty="0">
              <a:solidFill>
                <a:schemeClr val="bg1"/>
              </a:solidFill>
            </a:endParaRPr>
          </a:p>
        </p:txBody>
      </p:sp>
      <p:pic>
        <p:nvPicPr>
          <p:cNvPr id="5" name="Bild 4" descr="NFP_meeting_Feb2012_PKA_fullsize_023.JPG"/>
          <p:cNvPicPr>
            <a:picLocks noChangeAspect="1"/>
          </p:cNvPicPr>
          <p:nvPr/>
        </p:nvPicPr>
        <p:blipFill>
          <a:blip r:embed="rId6"/>
          <a:stretch>
            <a:fillRect/>
          </a:stretch>
        </p:blipFill>
        <p:spPr>
          <a:xfrm>
            <a:off x="3401642" y="2564904"/>
            <a:ext cx="5742358" cy="4293096"/>
          </a:xfrm>
          <a:prstGeom prst="rect">
            <a:avLst/>
          </a:prstGeom>
        </p:spPr>
      </p:pic>
      <p:sp>
        <p:nvSpPr>
          <p:cNvPr id="6" name="Rechteck 5"/>
          <p:cNvSpPr/>
          <p:nvPr/>
        </p:nvSpPr>
        <p:spPr>
          <a:xfrm>
            <a:off x="304800" y="963885"/>
            <a:ext cx="8305800" cy="1384995"/>
          </a:xfrm>
          <a:prstGeom prst="rect">
            <a:avLst/>
          </a:prstGeom>
        </p:spPr>
        <p:txBody>
          <a:bodyPr wrap="square">
            <a:spAutoFit/>
          </a:bodyPr>
          <a:lstStyle/>
          <a:p>
            <a:r>
              <a:rPr lang="en-GB" sz="2800" b="1" dirty="0" smtClean="0">
                <a:solidFill>
                  <a:srgbClr val="005384"/>
                </a:solidFill>
              </a:rPr>
              <a:t>Goal:</a:t>
            </a:r>
            <a:r>
              <a:rPr lang="en-GB" sz="2800" dirty="0" smtClean="0">
                <a:solidFill>
                  <a:srgbClr val="005384"/>
                </a:solidFill>
              </a:rPr>
              <a:t> To be the authoritative European environment information node and hub within networks of knowledge co-creation, sharing and use.</a:t>
            </a:r>
            <a:endParaRPr lang="en-GB" sz="2800" dirty="0">
              <a:solidFill>
                <a:srgbClr val="005384"/>
              </a:solidFill>
            </a:endParaRPr>
          </a:p>
        </p:txBody>
      </p:sp>
    </p:spTree>
    <p:extLst>
      <p:ext uri="{BB962C8B-B14F-4D97-AF65-F5344CB8AC3E}">
        <p14:creationId xmlns:p14="http://schemas.microsoft.com/office/powerpoint/2010/main" val="4190101359"/>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0272" y="6326124"/>
            <a:ext cx="2016224" cy="405045"/>
          </a:xfrm>
          <a:prstGeom prst="rect">
            <a:avLst/>
          </a:prstGeom>
        </p:spPr>
      </p:pic>
      <p:sp>
        <p:nvSpPr>
          <p:cNvPr id="13" name="Rectangle 12"/>
          <p:cNvSpPr/>
          <p:nvPr/>
        </p:nvSpPr>
        <p:spPr>
          <a:xfrm>
            <a:off x="0" y="0"/>
            <a:ext cx="9144000" cy="757083"/>
          </a:xfrm>
          <a:prstGeom prst="rect">
            <a:avLst/>
          </a:prstGeom>
          <a:solidFill>
            <a:srgbClr val="0053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07504" y="77303"/>
            <a:ext cx="9396536" cy="584775"/>
          </a:xfrm>
          <a:prstGeom prst="rect">
            <a:avLst/>
          </a:prstGeom>
          <a:noFill/>
        </p:spPr>
        <p:txBody>
          <a:bodyPr wrap="square" rtlCol="0">
            <a:spAutoFit/>
          </a:bodyPr>
          <a:lstStyle/>
          <a:p>
            <a:r>
              <a:rPr lang="da-DK" sz="3200" b="1" dirty="0" smtClean="0">
                <a:solidFill>
                  <a:schemeClr val="bg1"/>
                </a:solidFill>
              </a:rPr>
              <a:t>3: KNOWLEDGE CO-CREATION, SHARING AND USE</a:t>
            </a:r>
            <a:endParaRPr lang="en-GB" sz="3200" b="1" dirty="0">
              <a:solidFill>
                <a:schemeClr val="bg1"/>
              </a:solidFill>
            </a:endParaRPr>
          </a:p>
        </p:txBody>
      </p:sp>
      <p:sp>
        <p:nvSpPr>
          <p:cNvPr id="7" name="TextBox 6"/>
          <p:cNvSpPr txBox="1"/>
          <p:nvPr/>
        </p:nvSpPr>
        <p:spPr>
          <a:xfrm>
            <a:off x="1018576" y="3001961"/>
            <a:ext cx="2148912" cy="442035"/>
          </a:xfrm>
          <a:prstGeom prst="rect">
            <a:avLst/>
          </a:prstGeom>
          <a:solidFill>
            <a:schemeClr val="bg1"/>
          </a:solidFill>
          <a:ln>
            <a:solidFill>
              <a:schemeClr val="bg1"/>
            </a:solidFill>
          </a:ln>
        </p:spPr>
        <p:txBody>
          <a:bodyPr wrap="square" lIns="36000" tIns="36000" rIns="36000" bIns="36000" rtlCol="0" anchor="ctr" anchorCtr="0">
            <a:spAutoFit/>
          </a:bodyPr>
          <a:lstStyle/>
          <a:p>
            <a:pPr algn="ctr"/>
            <a:r>
              <a:rPr lang="en-GB" sz="1200" b="1" cap="all" dirty="0" smtClean="0">
                <a:latin typeface="Verdana" pitchFamily="34" charset="0"/>
                <a:ea typeface="Verdana" pitchFamily="34" charset="0"/>
                <a:cs typeface="Verdana" pitchFamily="34" charset="0"/>
              </a:rPr>
              <a:t>Networking and partnerships</a:t>
            </a:r>
            <a:endParaRPr lang="en-GB" sz="1200" b="1" cap="all" dirty="0">
              <a:latin typeface="Verdana" pitchFamily="34" charset="0"/>
              <a:ea typeface="Verdana" pitchFamily="34" charset="0"/>
              <a:cs typeface="Verdana" pitchFamily="34" charset="0"/>
            </a:endParaRPr>
          </a:p>
        </p:txBody>
      </p:sp>
      <p:sp>
        <p:nvSpPr>
          <p:cNvPr id="9" name="TextBox 8"/>
          <p:cNvSpPr txBox="1"/>
          <p:nvPr/>
        </p:nvSpPr>
        <p:spPr>
          <a:xfrm>
            <a:off x="3544396" y="3009524"/>
            <a:ext cx="2148912" cy="442035"/>
          </a:xfrm>
          <a:prstGeom prst="rect">
            <a:avLst/>
          </a:prstGeom>
          <a:solidFill>
            <a:schemeClr val="bg1"/>
          </a:solidFill>
          <a:ln>
            <a:solidFill>
              <a:schemeClr val="bg1"/>
            </a:solidFill>
          </a:ln>
        </p:spPr>
        <p:txBody>
          <a:bodyPr wrap="square" lIns="36000" tIns="36000" rIns="36000" bIns="36000" rtlCol="0" anchor="ctr" anchorCtr="0">
            <a:spAutoFit/>
          </a:bodyPr>
          <a:lstStyle/>
          <a:p>
            <a:pPr algn="ctr"/>
            <a:r>
              <a:rPr lang="en-GB" sz="1200" b="1" cap="all" dirty="0" smtClean="0">
                <a:latin typeface="Verdana" pitchFamily="34" charset="0"/>
                <a:ea typeface="Verdana" pitchFamily="34" charset="0"/>
                <a:cs typeface="Verdana" pitchFamily="34" charset="0"/>
              </a:rPr>
              <a:t>Technical systems development</a:t>
            </a:r>
            <a:endParaRPr lang="en-GB" sz="1200" b="1" cap="all" dirty="0">
              <a:latin typeface="Verdana" pitchFamily="34" charset="0"/>
              <a:ea typeface="Verdana" pitchFamily="34" charset="0"/>
              <a:cs typeface="Verdana" pitchFamily="34" charset="0"/>
            </a:endParaRPr>
          </a:p>
        </p:txBody>
      </p:sp>
      <p:sp>
        <p:nvSpPr>
          <p:cNvPr id="11" name="TextBox 10"/>
          <p:cNvSpPr txBox="1"/>
          <p:nvPr/>
        </p:nvSpPr>
        <p:spPr>
          <a:xfrm>
            <a:off x="5892737" y="2987128"/>
            <a:ext cx="2401921" cy="626701"/>
          </a:xfrm>
          <a:prstGeom prst="rect">
            <a:avLst/>
          </a:prstGeom>
          <a:solidFill>
            <a:schemeClr val="bg1"/>
          </a:solidFill>
          <a:ln>
            <a:solidFill>
              <a:schemeClr val="bg1"/>
            </a:solidFill>
          </a:ln>
        </p:spPr>
        <p:txBody>
          <a:bodyPr wrap="square" lIns="36000" tIns="36000" rIns="36000" bIns="36000" rtlCol="0" anchor="ctr" anchorCtr="0">
            <a:spAutoFit/>
          </a:bodyPr>
          <a:lstStyle/>
          <a:p>
            <a:pPr algn="ctr"/>
            <a:r>
              <a:rPr lang="en-GB" sz="1200" b="1" cap="all" dirty="0" smtClean="0">
                <a:latin typeface="Verdana" pitchFamily="34" charset="0"/>
                <a:ea typeface="Verdana" pitchFamily="34" charset="0"/>
                <a:cs typeface="Verdana" pitchFamily="34" charset="0"/>
              </a:rPr>
              <a:t>Monitoring, data</a:t>
            </a:r>
          </a:p>
          <a:p>
            <a:pPr algn="ctr"/>
            <a:r>
              <a:rPr lang="en-GB" sz="1200" b="1" cap="all" dirty="0" smtClean="0">
                <a:latin typeface="Verdana" pitchFamily="34" charset="0"/>
                <a:ea typeface="Verdana" pitchFamily="34" charset="0"/>
                <a:cs typeface="Verdana" pitchFamily="34" charset="0"/>
              </a:rPr>
              <a:t>and information management</a:t>
            </a:r>
            <a:endParaRPr lang="en-GB" sz="1200" b="1" cap="all" dirty="0">
              <a:latin typeface="Verdana" pitchFamily="34" charset="0"/>
              <a:ea typeface="Verdana" pitchFamily="34" charset="0"/>
              <a:cs typeface="Verdana" pitchFamily="34" charset="0"/>
            </a:endParaRPr>
          </a:p>
        </p:txBody>
      </p:sp>
      <p:sp>
        <p:nvSpPr>
          <p:cNvPr id="12" name="TextBox 11"/>
          <p:cNvSpPr txBox="1"/>
          <p:nvPr/>
        </p:nvSpPr>
        <p:spPr>
          <a:xfrm>
            <a:off x="0" y="5269994"/>
            <a:ext cx="2085556" cy="626701"/>
          </a:xfrm>
          <a:prstGeom prst="rect">
            <a:avLst/>
          </a:prstGeom>
          <a:solidFill>
            <a:schemeClr val="bg1"/>
          </a:solidFill>
          <a:ln>
            <a:solidFill>
              <a:schemeClr val="bg1"/>
            </a:solidFill>
          </a:ln>
        </p:spPr>
        <p:txBody>
          <a:bodyPr wrap="square" lIns="36000" tIns="36000" rIns="36000" bIns="36000" rtlCol="0" anchor="ctr" anchorCtr="0">
            <a:spAutoFit/>
          </a:bodyPr>
          <a:lstStyle/>
          <a:p>
            <a:pPr algn="ctr"/>
            <a:r>
              <a:rPr lang="en-GB" sz="1200" b="1" cap="all" dirty="0" smtClean="0">
                <a:latin typeface="Verdana" pitchFamily="34" charset="0"/>
                <a:ea typeface="Verdana" pitchFamily="34" charset="0"/>
                <a:cs typeface="Verdana" pitchFamily="34" charset="0"/>
              </a:rPr>
              <a:t>Communication, outreach and</a:t>
            </a:r>
          </a:p>
          <a:p>
            <a:pPr algn="ctr"/>
            <a:r>
              <a:rPr lang="en-GB" sz="1200" b="1" cap="all" dirty="0" smtClean="0">
                <a:latin typeface="Verdana" pitchFamily="34" charset="0"/>
                <a:ea typeface="Verdana" pitchFamily="34" charset="0"/>
                <a:cs typeface="Verdana" pitchFamily="34" charset="0"/>
              </a:rPr>
              <a:t>user analysis</a:t>
            </a:r>
            <a:endParaRPr lang="en-GB" sz="1200" b="1" cap="all" dirty="0">
              <a:latin typeface="Verdana" pitchFamily="34" charset="0"/>
              <a:ea typeface="Verdana" pitchFamily="34" charset="0"/>
              <a:cs typeface="Verdana" pitchFamily="34" charset="0"/>
            </a:endParaRPr>
          </a:p>
        </p:txBody>
      </p:sp>
      <p:sp>
        <p:nvSpPr>
          <p:cNvPr id="14" name="TextBox 13"/>
          <p:cNvSpPr txBox="1"/>
          <p:nvPr/>
        </p:nvSpPr>
        <p:spPr>
          <a:xfrm>
            <a:off x="4386858" y="5263105"/>
            <a:ext cx="1944216" cy="626701"/>
          </a:xfrm>
          <a:prstGeom prst="rect">
            <a:avLst/>
          </a:prstGeom>
          <a:solidFill>
            <a:schemeClr val="bg1"/>
          </a:solidFill>
          <a:ln>
            <a:solidFill>
              <a:schemeClr val="bg1"/>
            </a:solidFill>
          </a:ln>
        </p:spPr>
        <p:txBody>
          <a:bodyPr wrap="square" lIns="36000" tIns="36000" rIns="36000" bIns="36000" rtlCol="0" anchor="ctr" anchorCtr="0">
            <a:spAutoFit/>
          </a:bodyPr>
          <a:lstStyle/>
          <a:p>
            <a:pPr algn="ctr"/>
            <a:r>
              <a:rPr lang="en-GB" sz="1200" b="1" cap="all" dirty="0" smtClean="0">
                <a:latin typeface="Verdana" pitchFamily="34" charset="0"/>
                <a:ea typeface="Verdana" pitchFamily="34" charset="0"/>
                <a:cs typeface="Verdana" pitchFamily="34" charset="0"/>
              </a:rPr>
              <a:t>Copernicus operational services</a:t>
            </a:r>
            <a:endParaRPr lang="en-GB" sz="1200" b="1" cap="all" dirty="0">
              <a:latin typeface="Verdana" pitchFamily="34" charset="0"/>
              <a:ea typeface="Verdana" pitchFamily="34" charset="0"/>
              <a:cs typeface="Verdana" pitchFamily="34" charset="0"/>
            </a:endParaRPr>
          </a:p>
        </p:txBody>
      </p:sp>
      <p:sp>
        <p:nvSpPr>
          <p:cNvPr id="15" name="TextBox 14"/>
          <p:cNvSpPr txBox="1"/>
          <p:nvPr/>
        </p:nvSpPr>
        <p:spPr>
          <a:xfrm>
            <a:off x="6412319" y="5241734"/>
            <a:ext cx="2726643" cy="811367"/>
          </a:xfrm>
          <a:prstGeom prst="rect">
            <a:avLst/>
          </a:prstGeom>
          <a:solidFill>
            <a:schemeClr val="bg1"/>
          </a:solidFill>
          <a:ln>
            <a:solidFill>
              <a:schemeClr val="bg1"/>
            </a:solidFill>
          </a:ln>
        </p:spPr>
        <p:txBody>
          <a:bodyPr wrap="square" lIns="36000" tIns="36000" rIns="36000" bIns="36000" rtlCol="0" anchor="ctr" anchorCtr="0">
            <a:spAutoFit/>
          </a:bodyPr>
          <a:lstStyle/>
          <a:p>
            <a:pPr algn="ctr"/>
            <a:r>
              <a:rPr lang="en-GB" sz="1200" b="1" cap="all" dirty="0" smtClean="0">
                <a:latin typeface="Verdana" pitchFamily="34" charset="0"/>
                <a:ea typeface="Verdana" pitchFamily="34" charset="0"/>
                <a:cs typeface="Verdana" pitchFamily="34" charset="0"/>
              </a:rPr>
              <a:t>Capacity building in</a:t>
            </a:r>
          </a:p>
          <a:p>
            <a:pPr algn="ctr"/>
            <a:r>
              <a:rPr lang="en-GB" sz="1200" b="1" cap="all" dirty="0" smtClean="0">
                <a:latin typeface="Verdana" pitchFamily="34" charset="0"/>
                <a:ea typeface="Verdana" pitchFamily="34" charset="0"/>
                <a:cs typeface="Verdana" pitchFamily="34" charset="0"/>
              </a:rPr>
              <a:t>west </a:t>
            </a:r>
            <a:r>
              <a:rPr lang="en-GB" sz="1200" b="1" cap="all" dirty="0" err="1" smtClean="0">
                <a:latin typeface="Verdana" pitchFamily="34" charset="0"/>
                <a:ea typeface="Verdana" pitchFamily="34" charset="0"/>
                <a:cs typeface="Verdana" pitchFamily="34" charset="0"/>
              </a:rPr>
              <a:t>balkan</a:t>
            </a:r>
            <a:r>
              <a:rPr lang="en-GB" sz="1200" b="1" cap="all" dirty="0" smtClean="0">
                <a:latin typeface="Verdana" pitchFamily="34" charset="0"/>
                <a:ea typeface="Verdana" pitchFamily="34" charset="0"/>
                <a:cs typeface="Verdana" pitchFamily="34" charset="0"/>
              </a:rPr>
              <a:t> and </a:t>
            </a:r>
            <a:r>
              <a:rPr lang="en-GB" sz="1200" b="1" cap="all" dirty="0" err="1" smtClean="0">
                <a:latin typeface="Verdana" pitchFamily="34" charset="0"/>
                <a:ea typeface="Verdana" pitchFamily="34" charset="0"/>
                <a:cs typeface="Verdana" pitchFamily="34" charset="0"/>
              </a:rPr>
              <a:t>european</a:t>
            </a:r>
            <a:r>
              <a:rPr lang="en-GB" sz="1200" b="1" cap="all" dirty="0" smtClean="0">
                <a:latin typeface="Verdana" pitchFamily="34" charset="0"/>
                <a:ea typeface="Verdana" pitchFamily="34" charset="0"/>
                <a:cs typeface="Verdana" pitchFamily="34" charset="0"/>
              </a:rPr>
              <a:t> neighbourhood countries</a:t>
            </a:r>
            <a:endParaRPr lang="en-GB" sz="1200" b="1" cap="all" dirty="0">
              <a:latin typeface="Verdana" pitchFamily="34" charset="0"/>
              <a:ea typeface="Verdana" pitchFamily="34" charset="0"/>
              <a:cs typeface="Verdana" pitchFamily="34" charset="0"/>
            </a:endParaRPr>
          </a:p>
        </p:txBody>
      </p:sp>
      <p:pic>
        <p:nvPicPr>
          <p:cNvPr id="1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4960" y="1443347"/>
            <a:ext cx="1296144" cy="1543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2029" y="1497318"/>
            <a:ext cx="1537798" cy="14609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26025" y="1612653"/>
            <a:ext cx="1296144" cy="1230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1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829576"/>
            <a:ext cx="1804236" cy="14404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1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830335" y="3695089"/>
            <a:ext cx="1584377" cy="14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20" descr="C:\Users\kaartinen\Pictures\copernicus-figurative-trade-mark.jpg"/>
          <p:cNvPicPr>
            <a:picLocks noChangeAspect="1" noChangeArrowheads="1"/>
          </p:cNvPicPr>
          <p:nvPr/>
        </p:nvPicPr>
        <p:blipFill>
          <a:blip r:embed="rId9">
            <a:clrChange>
              <a:clrFrom>
                <a:srgbClr val="FFFFFF"/>
              </a:clrFrom>
              <a:clrTo>
                <a:srgbClr val="FFFFFF">
                  <a:alpha val="0"/>
                </a:srgbClr>
              </a:clrTo>
            </a:clrChange>
            <a:duotone>
              <a:prstClr val="black"/>
              <a:srgbClr val="005384">
                <a:tint val="45000"/>
                <a:satMod val="400000"/>
              </a:srgbClr>
            </a:duotone>
            <a:extLst>
              <a:ext uri="{28A0092B-C50C-407E-A947-70E740481C1C}">
                <a14:useLocalDpi xmlns:a14="http://schemas.microsoft.com/office/drawing/2010/main" val="0"/>
              </a:ext>
            </a:extLst>
          </a:blip>
          <a:srcRect/>
          <a:stretch>
            <a:fillRect/>
          </a:stretch>
        </p:blipFill>
        <p:spPr bwMode="auto">
          <a:xfrm>
            <a:off x="4360026" y="4240032"/>
            <a:ext cx="2133728" cy="71367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p:cNvSpPr txBox="1"/>
          <p:nvPr/>
        </p:nvSpPr>
        <p:spPr>
          <a:xfrm>
            <a:off x="2085555" y="5244423"/>
            <a:ext cx="2337246" cy="626701"/>
          </a:xfrm>
          <a:prstGeom prst="rect">
            <a:avLst/>
          </a:prstGeom>
          <a:solidFill>
            <a:schemeClr val="bg1"/>
          </a:solidFill>
          <a:ln>
            <a:solidFill>
              <a:schemeClr val="bg1"/>
            </a:solidFill>
          </a:ln>
        </p:spPr>
        <p:txBody>
          <a:bodyPr wrap="square" lIns="36000" tIns="36000" rIns="36000" bIns="36000" rtlCol="0" anchor="ctr" anchorCtr="0">
            <a:spAutoFit/>
          </a:bodyPr>
          <a:lstStyle/>
          <a:p>
            <a:pPr algn="ctr"/>
            <a:r>
              <a:rPr lang="en-GB" sz="1200" b="1" cap="all" dirty="0" smtClean="0">
                <a:latin typeface="Verdana" pitchFamily="34" charset="0"/>
                <a:ea typeface="Verdana" pitchFamily="34" charset="0"/>
                <a:cs typeface="Verdana" pitchFamily="34" charset="0"/>
              </a:rPr>
              <a:t>QUALITY MANAGEMENT AND OPERATIONAL SERVICES</a:t>
            </a:r>
            <a:endParaRPr lang="en-GB" sz="1200" b="1" cap="all" dirty="0">
              <a:latin typeface="Verdana" pitchFamily="34" charset="0"/>
              <a:ea typeface="Verdana" pitchFamily="34" charset="0"/>
              <a:cs typeface="Verdana" pitchFamily="34" charset="0"/>
            </a:endParaRPr>
          </a:p>
        </p:txBody>
      </p:sp>
      <p:pic>
        <p:nvPicPr>
          <p:cNvPr id="23" name="Picture 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67744" y="3829575"/>
            <a:ext cx="1914821" cy="1430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62647132"/>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0272" y="6326124"/>
            <a:ext cx="2016224" cy="405045"/>
          </a:xfrm>
          <a:prstGeom prst="rect">
            <a:avLst/>
          </a:prstGeom>
        </p:spPr>
      </p:pic>
      <p:sp>
        <p:nvSpPr>
          <p:cNvPr id="13" name="Rectangle 12"/>
          <p:cNvSpPr/>
          <p:nvPr/>
        </p:nvSpPr>
        <p:spPr>
          <a:xfrm>
            <a:off x="0" y="0"/>
            <a:ext cx="9144000" cy="1268760"/>
          </a:xfrm>
          <a:prstGeom prst="rect">
            <a:avLst/>
          </a:prstGeom>
          <a:solidFill>
            <a:srgbClr val="0053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07504" y="77303"/>
            <a:ext cx="9396536" cy="1569660"/>
          </a:xfrm>
          <a:prstGeom prst="rect">
            <a:avLst/>
          </a:prstGeom>
          <a:noFill/>
        </p:spPr>
        <p:txBody>
          <a:bodyPr wrap="square" rtlCol="0">
            <a:spAutoFit/>
          </a:bodyPr>
          <a:lstStyle/>
          <a:p>
            <a:r>
              <a:rPr lang="da-DK" sz="3200" b="1" dirty="0" smtClean="0">
                <a:solidFill>
                  <a:schemeClr val="bg1"/>
                </a:solidFill>
              </a:rPr>
              <a:t>3: KNOWLEDGE CO-CREATION, SHARING AND USE</a:t>
            </a:r>
          </a:p>
          <a:p>
            <a:pPr marL="452438"/>
            <a:r>
              <a:rPr lang="en-GB" sz="3200" b="1" dirty="0">
                <a:solidFill>
                  <a:schemeClr val="bg1"/>
                </a:solidFill>
              </a:rPr>
              <a:t>Achieve by 2018:</a:t>
            </a:r>
          </a:p>
          <a:p>
            <a:endParaRPr lang="en-GB" sz="3200" b="1" dirty="0">
              <a:solidFill>
                <a:schemeClr val="bg1"/>
              </a:solidFill>
            </a:endParaRPr>
          </a:p>
        </p:txBody>
      </p:sp>
      <p:sp>
        <p:nvSpPr>
          <p:cNvPr id="2" name="Rectangle 1"/>
          <p:cNvSpPr/>
          <p:nvPr/>
        </p:nvSpPr>
        <p:spPr>
          <a:xfrm>
            <a:off x="131264" y="1189013"/>
            <a:ext cx="8860336" cy="2246769"/>
          </a:xfrm>
          <a:prstGeom prst="rect">
            <a:avLst/>
          </a:prstGeom>
        </p:spPr>
        <p:txBody>
          <a:bodyPr wrap="square">
            <a:spAutoFit/>
          </a:bodyPr>
          <a:lstStyle/>
          <a:p>
            <a:pPr marL="457200" lvl="0" indent="-457200">
              <a:buFont typeface="Wingdings" panose="05000000000000000000" pitchFamily="2" charset="2"/>
              <a:buChar char="§"/>
            </a:pPr>
            <a:r>
              <a:rPr lang="en-GB" sz="2800" dirty="0" err="1" smtClean="0">
                <a:solidFill>
                  <a:srgbClr val="005384"/>
                </a:solidFill>
              </a:rPr>
              <a:t>Strenghten</a:t>
            </a:r>
            <a:r>
              <a:rPr lang="en-GB" sz="2800" dirty="0" smtClean="0">
                <a:solidFill>
                  <a:srgbClr val="005384"/>
                </a:solidFill>
              </a:rPr>
              <a:t> </a:t>
            </a:r>
            <a:r>
              <a:rPr lang="en-GB" sz="2800" dirty="0" err="1" smtClean="0">
                <a:solidFill>
                  <a:srgbClr val="005384"/>
                </a:solidFill>
              </a:rPr>
              <a:t>Eionet</a:t>
            </a:r>
            <a:r>
              <a:rPr lang="en-GB" sz="2800" dirty="0" smtClean="0">
                <a:solidFill>
                  <a:srgbClr val="005384"/>
                </a:solidFill>
              </a:rPr>
              <a:t>, and other functional networks</a:t>
            </a:r>
          </a:p>
          <a:p>
            <a:pPr marL="457200" lvl="0" indent="-457200">
              <a:buFont typeface="Wingdings" panose="05000000000000000000" pitchFamily="2" charset="2"/>
              <a:buChar char="§"/>
            </a:pPr>
            <a:r>
              <a:rPr lang="en-GB" sz="2800" dirty="0" smtClean="0">
                <a:solidFill>
                  <a:srgbClr val="005384"/>
                </a:solidFill>
              </a:rPr>
              <a:t>Metrics </a:t>
            </a:r>
            <a:r>
              <a:rPr lang="en-GB" sz="2800" dirty="0">
                <a:solidFill>
                  <a:srgbClr val="005384"/>
                </a:solidFill>
              </a:rPr>
              <a:t>to measure the active participation of </a:t>
            </a:r>
            <a:r>
              <a:rPr lang="en-GB" sz="2800" dirty="0" err="1" smtClean="0">
                <a:solidFill>
                  <a:srgbClr val="005384"/>
                </a:solidFill>
              </a:rPr>
              <a:t>Eionet</a:t>
            </a:r>
            <a:r>
              <a:rPr lang="en-GB" sz="2800" dirty="0" smtClean="0">
                <a:solidFill>
                  <a:srgbClr val="005384"/>
                </a:solidFill>
              </a:rPr>
              <a:t> </a:t>
            </a:r>
          </a:p>
          <a:p>
            <a:pPr marL="457200" lvl="0" indent="-457200">
              <a:buFont typeface="Wingdings" panose="05000000000000000000" pitchFamily="2" charset="2"/>
              <a:buChar char="§"/>
            </a:pPr>
            <a:r>
              <a:rPr lang="en-GB" sz="2800" dirty="0" smtClean="0">
                <a:solidFill>
                  <a:srgbClr val="005384"/>
                </a:solidFill>
              </a:rPr>
              <a:t>Online </a:t>
            </a:r>
            <a:r>
              <a:rPr lang="en-GB" sz="2800" dirty="0">
                <a:solidFill>
                  <a:srgbClr val="005384"/>
                </a:solidFill>
              </a:rPr>
              <a:t>availability of EEA data and information products and </a:t>
            </a:r>
            <a:r>
              <a:rPr lang="en-GB" sz="2800" dirty="0" smtClean="0">
                <a:solidFill>
                  <a:srgbClr val="005384"/>
                </a:solidFill>
              </a:rPr>
              <a:t>services </a:t>
            </a:r>
          </a:p>
          <a:p>
            <a:pPr marL="457200" lvl="0" indent="-457200">
              <a:buFont typeface="Wingdings" panose="05000000000000000000" pitchFamily="2" charset="2"/>
              <a:buChar char="§"/>
            </a:pPr>
            <a:r>
              <a:rPr lang="en-GB" sz="2800" dirty="0" smtClean="0">
                <a:solidFill>
                  <a:srgbClr val="005384"/>
                </a:solidFill>
              </a:rPr>
              <a:t>Impacts </a:t>
            </a:r>
            <a:r>
              <a:rPr lang="en-GB" sz="2800" dirty="0">
                <a:solidFill>
                  <a:srgbClr val="005384"/>
                </a:solidFill>
              </a:rPr>
              <a:t>of communication </a:t>
            </a:r>
            <a:r>
              <a:rPr lang="en-GB" sz="2800" dirty="0" smtClean="0">
                <a:solidFill>
                  <a:srgbClr val="005384"/>
                </a:solidFill>
              </a:rPr>
              <a:t>efforts</a:t>
            </a:r>
            <a:endParaRPr lang="en-GB" sz="2800" dirty="0">
              <a:solidFill>
                <a:srgbClr val="005384"/>
              </a:solidFill>
            </a:endParaRPr>
          </a:p>
        </p:txBody>
      </p:sp>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573016"/>
            <a:ext cx="4860333" cy="3279413"/>
          </a:xfrm>
          <a:prstGeom prst="rect">
            <a:avLst/>
          </a:prstGeom>
        </p:spPr>
      </p:pic>
      <p:pic>
        <p:nvPicPr>
          <p:cNvPr id="9" name="Content Placeholder 3"/>
          <p:cNvPicPr>
            <a:picLocks noGrp="1" noChangeAspect="1"/>
          </p:cNvPicPr>
          <p:nvPr>
            <p:ph sz="half" idx="4294967295"/>
          </p:nvPr>
        </p:nvPicPr>
        <p:blipFill>
          <a:blip r:embed="rId5" cstate="print">
            <a:extLst>
              <a:ext uri="{28A0092B-C50C-407E-A947-70E740481C1C}">
                <a14:useLocalDpi xmlns:a14="http://schemas.microsoft.com/office/drawing/2010/main" val="0"/>
              </a:ext>
            </a:extLst>
          </a:blip>
          <a:stretch>
            <a:fillRect/>
          </a:stretch>
        </p:blipFill>
        <p:spPr>
          <a:xfrm>
            <a:off x="4404560" y="3707959"/>
            <a:ext cx="4739439" cy="2313329"/>
          </a:xfrm>
          <a:prstGeom prst="roundRect">
            <a:avLst>
              <a:gd name="adj" fmla="val 8594"/>
            </a:avLst>
          </a:prstGeom>
          <a:noFill/>
          <a:effectLst>
            <a:reflection blurRad="12700" stA="38000" endPos="28000" dist="5000" dir="5400000" sy="-100000" algn="bl" rotWithShape="0"/>
          </a:effectLst>
        </p:spPr>
      </p:pic>
    </p:spTree>
    <p:extLst>
      <p:ext uri="{BB962C8B-B14F-4D97-AF65-F5344CB8AC3E}">
        <p14:creationId xmlns:p14="http://schemas.microsoft.com/office/powerpoint/2010/main" val="2286802341"/>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204864"/>
            <a:ext cx="8229600" cy="3672408"/>
          </a:xfrm>
        </p:spPr>
        <p:txBody>
          <a:bodyPr/>
          <a:lstStyle/>
          <a:p>
            <a:r>
              <a:rPr lang="en-GB" sz="2800" dirty="0" smtClean="0"/>
              <a:t>A </a:t>
            </a:r>
            <a:r>
              <a:rPr lang="en-GB" sz="2800" dirty="0"/>
              <a:t>revised </a:t>
            </a:r>
            <a:r>
              <a:rPr lang="en-GB" sz="2800" dirty="0" err="1"/>
              <a:t>Eionet</a:t>
            </a:r>
            <a:r>
              <a:rPr lang="en-GB" sz="2800" dirty="0"/>
              <a:t> functional structure </a:t>
            </a:r>
            <a:endParaRPr lang="en-GB" sz="2800" dirty="0" smtClean="0"/>
          </a:p>
          <a:p>
            <a:r>
              <a:rPr lang="en-GB" sz="2800" dirty="0" smtClean="0"/>
              <a:t>Evaluation </a:t>
            </a:r>
            <a:r>
              <a:rPr lang="en-GB" sz="2800" dirty="0"/>
              <a:t>of the progress of implementation of the INSPIRE </a:t>
            </a:r>
            <a:r>
              <a:rPr lang="en-GB" sz="2800" dirty="0" smtClean="0"/>
              <a:t>directive. </a:t>
            </a:r>
            <a:endParaRPr lang="en-GB" sz="2800" dirty="0"/>
          </a:p>
          <a:p>
            <a:r>
              <a:rPr lang="en-GB" sz="2800" dirty="0" smtClean="0"/>
              <a:t>Delivery </a:t>
            </a:r>
            <a:r>
              <a:rPr lang="en-GB" sz="2800" dirty="0"/>
              <a:t>of the outputs of the GMES Initial Operations (GIO) land monitoring and kick off of the provision of services </a:t>
            </a:r>
            <a:r>
              <a:rPr lang="en-GB" sz="2800" dirty="0" smtClean="0"/>
              <a:t>for Copernicus </a:t>
            </a:r>
            <a:r>
              <a:rPr lang="en-GB" sz="2800" dirty="0"/>
              <a:t>for 2014-2020 (conditional, depending on final approval). </a:t>
            </a:r>
          </a:p>
        </p:txBody>
      </p:sp>
      <p:sp>
        <p:nvSpPr>
          <p:cNvPr id="4" name="Title 1"/>
          <p:cNvSpPr txBox="1">
            <a:spLocks/>
          </p:cNvSpPr>
          <p:nvPr/>
        </p:nvSpPr>
        <p:spPr>
          <a:xfrm>
            <a:off x="0" y="332656"/>
            <a:ext cx="9144000" cy="1143000"/>
          </a:xfrm>
          <a:prstGeom prst="rect">
            <a:avLst/>
          </a:prstGeom>
          <a:solidFill>
            <a:schemeClr val="accent1">
              <a:lumMod val="75000"/>
            </a:schemeClr>
          </a:solidFill>
        </p:spPr>
        <p:txBody>
          <a:bodyPr anchor="ctr"/>
          <a:lstStyle>
            <a:lvl1pPr algn="ctr" defTabSz="914400" rtl="0" eaLnBrk="1" latinLnBrk="0" hangingPunct="1">
              <a:spcBef>
                <a:spcPct val="0"/>
              </a:spcBef>
              <a:buNone/>
              <a:defRPr sz="4400" b="1" kern="1200">
                <a:solidFill>
                  <a:schemeClr val="bg1"/>
                </a:solidFill>
                <a:latin typeface="+mj-lt"/>
                <a:ea typeface="+mj-ea"/>
                <a:cs typeface="+mj-cs"/>
              </a:defRPr>
            </a:lvl1pPr>
          </a:lstStyle>
          <a:p>
            <a:r>
              <a:rPr lang="en-GB" sz="3200" dirty="0" smtClean="0">
                <a:latin typeface="+mn-lt"/>
                <a:ea typeface="+mn-ea"/>
                <a:cs typeface="+mn-cs"/>
              </a:rPr>
              <a:t>SA3  </a:t>
            </a:r>
            <a:r>
              <a:rPr lang="en-GB" sz="3200" dirty="0">
                <a:latin typeface="+mn-lt"/>
                <a:ea typeface="+mn-ea"/>
                <a:cs typeface="+mn-cs"/>
              </a:rPr>
              <a:t>Knowledge co-creation, sharing and use -2014</a:t>
            </a:r>
          </a:p>
        </p:txBody>
      </p:sp>
    </p:spTree>
    <p:extLst>
      <p:ext uri="{BB962C8B-B14F-4D97-AF65-F5344CB8AC3E}">
        <p14:creationId xmlns:p14="http://schemas.microsoft.com/office/powerpoint/2010/main" val="229494535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a:prstGeom prst="rect">
            <a:avLst/>
          </a:prstGeom>
        </p:spPr>
        <p:txBody>
          <a:bodyPr/>
          <a:lstStyle/>
          <a:p>
            <a:r>
              <a:rPr lang="en-GB" dirty="0" smtClean="0"/>
              <a:t>Role of EIONET in new MAWP</a:t>
            </a:r>
            <a:endParaRPr lang="en-GB" dirty="0"/>
          </a:p>
        </p:txBody>
      </p:sp>
      <p:sp>
        <p:nvSpPr>
          <p:cNvPr id="3" name="Content Placeholder 2"/>
          <p:cNvSpPr>
            <a:spLocks noGrp="1"/>
          </p:cNvSpPr>
          <p:nvPr>
            <p:ph idx="1"/>
          </p:nvPr>
        </p:nvSpPr>
        <p:spPr>
          <a:xfrm>
            <a:off x="395536" y="1484784"/>
            <a:ext cx="8229600" cy="4525963"/>
          </a:xfrm>
        </p:spPr>
        <p:txBody>
          <a:bodyPr/>
          <a:lstStyle/>
          <a:p>
            <a:r>
              <a:rPr lang="en-GB" sz="2800" dirty="0"/>
              <a:t>Increasing the value of the knowledge base for the member countries will be a key element; </a:t>
            </a:r>
            <a:endParaRPr lang="en-GB" sz="2800" dirty="0" smtClean="0"/>
          </a:p>
          <a:p>
            <a:endParaRPr lang="en-GB" sz="2800" dirty="0" smtClean="0"/>
          </a:p>
          <a:p>
            <a:r>
              <a:rPr lang="en-GB" sz="2800" dirty="0" smtClean="0"/>
              <a:t>building </a:t>
            </a:r>
            <a:r>
              <a:rPr lang="en-GB" sz="2800" dirty="0"/>
              <a:t>on better articulation of member countries needs in the Management Board and </a:t>
            </a:r>
            <a:r>
              <a:rPr lang="en-GB" sz="2800" dirty="0" err="1"/>
              <a:t>Eionet</a:t>
            </a:r>
            <a:r>
              <a:rPr lang="en-GB" sz="2800" dirty="0"/>
              <a:t> </a:t>
            </a:r>
            <a:r>
              <a:rPr lang="en-GB" sz="2800" dirty="0" err="1"/>
              <a:t>fora</a:t>
            </a:r>
            <a:r>
              <a:rPr lang="en-GB" sz="2800" dirty="0"/>
              <a:t>.</a:t>
            </a:r>
          </a:p>
          <a:p>
            <a:endParaRPr lang="en-GB" sz="2800" dirty="0" smtClean="0"/>
          </a:p>
          <a:p>
            <a:r>
              <a:rPr lang="en-GB" sz="2800" dirty="0" smtClean="0"/>
              <a:t>European </a:t>
            </a:r>
            <a:r>
              <a:rPr lang="en-GB" sz="2800" dirty="0"/>
              <a:t>Topic Centres (</a:t>
            </a:r>
            <a:r>
              <a:rPr lang="en-GB" sz="2800" dirty="0" smtClean="0"/>
              <a:t>ETCs) supporting </a:t>
            </a:r>
            <a:r>
              <a:rPr lang="en-GB" sz="2800" dirty="0"/>
              <a:t>the development and maintenance of the knowledge base in all areas of </a:t>
            </a:r>
            <a:r>
              <a:rPr lang="en-GB" sz="2800" dirty="0" smtClean="0"/>
              <a:t>work</a:t>
            </a:r>
          </a:p>
        </p:txBody>
      </p:sp>
    </p:spTree>
    <p:extLst>
      <p:ext uri="{BB962C8B-B14F-4D97-AF65-F5344CB8AC3E}">
        <p14:creationId xmlns:p14="http://schemas.microsoft.com/office/powerpoint/2010/main" val="14292878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0272" y="6326124"/>
            <a:ext cx="2016224" cy="405045"/>
          </a:xfrm>
          <a:prstGeom prst="rect">
            <a:avLst/>
          </a:prstGeom>
        </p:spPr>
      </p:pic>
      <p:sp>
        <p:nvSpPr>
          <p:cNvPr id="13" name="Rectangle 12"/>
          <p:cNvSpPr/>
          <p:nvPr/>
        </p:nvSpPr>
        <p:spPr>
          <a:xfrm>
            <a:off x="0" y="0"/>
            <a:ext cx="9144000" cy="757083"/>
          </a:xfrm>
          <a:prstGeom prst="rect">
            <a:avLst/>
          </a:prstGeom>
          <a:solidFill>
            <a:srgbClr val="0053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07504" y="77303"/>
            <a:ext cx="9396536" cy="584775"/>
          </a:xfrm>
          <a:prstGeom prst="rect">
            <a:avLst/>
          </a:prstGeom>
          <a:noFill/>
        </p:spPr>
        <p:txBody>
          <a:bodyPr wrap="square" rtlCol="0">
            <a:spAutoFit/>
          </a:bodyPr>
          <a:lstStyle/>
          <a:p>
            <a:r>
              <a:rPr lang="en-GB" sz="3200" b="1" cap="all" dirty="0" smtClean="0">
                <a:solidFill>
                  <a:schemeClr val="bg1"/>
                </a:solidFill>
                <a:latin typeface="+mj-lt"/>
              </a:rPr>
              <a:t>3. </a:t>
            </a:r>
            <a:r>
              <a:rPr lang="en-GB" sz="3200" b="1" dirty="0" smtClean="0">
                <a:solidFill>
                  <a:schemeClr val="bg1"/>
                </a:solidFill>
                <a:latin typeface="+mj-lt"/>
              </a:rPr>
              <a:t>EIONET CORE PROCESSES</a:t>
            </a:r>
            <a:endParaRPr lang="en-GB" sz="3200" b="1" cap="all" dirty="0">
              <a:solidFill>
                <a:schemeClr val="bg1"/>
              </a:solidFill>
              <a:latin typeface="+mj-lt"/>
            </a:endParaRPr>
          </a:p>
        </p:txBody>
      </p:sp>
      <p:sp>
        <p:nvSpPr>
          <p:cNvPr id="38" name="Right Bracket 37"/>
          <p:cNvSpPr/>
          <p:nvPr/>
        </p:nvSpPr>
        <p:spPr>
          <a:xfrm rot="16200000">
            <a:off x="4130537" y="-2745526"/>
            <a:ext cx="852470" cy="8280114"/>
          </a:xfrm>
          <a:prstGeom prst="rightBracket">
            <a:avLst>
              <a:gd name="adj" fmla="val 183288"/>
            </a:avLst>
          </a:prstGeom>
          <a:solidFill>
            <a:srgbClr val="005384"/>
          </a:solidFill>
          <a:ln w="38100">
            <a:solidFill>
              <a:srgbClr val="00538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39" name="Right Bracket 38"/>
          <p:cNvSpPr/>
          <p:nvPr/>
        </p:nvSpPr>
        <p:spPr>
          <a:xfrm rot="5400000">
            <a:off x="3962720" y="1634790"/>
            <a:ext cx="1188099" cy="8280109"/>
          </a:xfrm>
          <a:prstGeom prst="rightBracket">
            <a:avLst>
              <a:gd name="adj" fmla="val 140613"/>
            </a:avLst>
          </a:prstGeom>
          <a:solidFill>
            <a:srgbClr val="005384"/>
          </a:solidFill>
          <a:ln w="38100">
            <a:solidFill>
              <a:srgbClr val="005384"/>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40" name="TextBox 39"/>
          <p:cNvSpPr txBox="1"/>
          <p:nvPr/>
        </p:nvSpPr>
        <p:spPr>
          <a:xfrm>
            <a:off x="2901874" y="5216834"/>
            <a:ext cx="3560956" cy="324000"/>
          </a:xfrm>
          <a:prstGeom prst="roundRect">
            <a:avLst/>
          </a:prstGeom>
          <a:noFill/>
          <a:ln>
            <a:noFill/>
          </a:ln>
        </p:spPr>
        <p:txBody>
          <a:bodyPr wrap="square" rtlCol="0" anchor="ctr" anchorCtr="0">
            <a:noAutofit/>
          </a:bodyPr>
          <a:lstStyle/>
          <a:p>
            <a:r>
              <a:rPr lang="en-GB" sz="1200" b="1" dirty="0">
                <a:solidFill>
                  <a:schemeClr val="bg1"/>
                </a:solidFill>
                <a:latin typeface="Verdana" pitchFamily="34" charset="0"/>
                <a:ea typeface="Verdana" pitchFamily="34" charset="0"/>
                <a:cs typeface="Verdana" pitchFamily="34" charset="0"/>
              </a:rPr>
              <a:t>SA1 Informing policy </a:t>
            </a:r>
            <a:r>
              <a:rPr lang="en-GB" sz="1200" b="1" dirty="0" smtClean="0">
                <a:solidFill>
                  <a:schemeClr val="bg1"/>
                </a:solidFill>
                <a:latin typeface="Verdana" pitchFamily="34" charset="0"/>
                <a:ea typeface="Verdana" pitchFamily="34" charset="0"/>
                <a:cs typeface="Verdana" pitchFamily="34" charset="0"/>
              </a:rPr>
              <a:t>implementation</a:t>
            </a:r>
            <a:endParaRPr lang="en-GB" sz="1200" b="1" dirty="0">
              <a:solidFill>
                <a:schemeClr val="bg1"/>
              </a:solidFill>
              <a:latin typeface="Verdana" pitchFamily="34" charset="0"/>
              <a:ea typeface="Verdana" pitchFamily="34" charset="0"/>
              <a:cs typeface="Verdana" pitchFamily="34" charset="0"/>
            </a:endParaRPr>
          </a:p>
        </p:txBody>
      </p:sp>
      <p:sp>
        <p:nvSpPr>
          <p:cNvPr id="41" name="Right Arrow 40"/>
          <p:cNvSpPr/>
          <p:nvPr/>
        </p:nvSpPr>
        <p:spPr>
          <a:xfrm>
            <a:off x="5996753" y="2117062"/>
            <a:ext cx="1151422" cy="2808311"/>
          </a:xfrm>
          <a:prstGeom prst="rightArrow">
            <a:avLst>
              <a:gd name="adj1" fmla="val 69477"/>
              <a:gd name="adj2" fmla="val 35113"/>
            </a:avLst>
          </a:prstGeom>
          <a:solidFill>
            <a:srgbClr val="0081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Right Arrow 41"/>
          <p:cNvSpPr/>
          <p:nvPr/>
        </p:nvSpPr>
        <p:spPr>
          <a:xfrm>
            <a:off x="1909746" y="2117062"/>
            <a:ext cx="1151422" cy="2808311"/>
          </a:xfrm>
          <a:prstGeom prst="rightArrow">
            <a:avLst>
              <a:gd name="adj1" fmla="val 69477"/>
              <a:gd name="adj2" fmla="val 35113"/>
            </a:avLst>
          </a:prstGeom>
          <a:solidFill>
            <a:srgbClr val="008173">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43" name="TextBox 42"/>
          <p:cNvSpPr txBox="1"/>
          <p:nvPr/>
        </p:nvSpPr>
        <p:spPr>
          <a:xfrm>
            <a:off x="2759622" y="2120423"/>
            <a:ext cx="3560956" cy="2808312"/>
          </a:xfrm>
          <a:prstGeom prst="roundRect">
            <a:avLst>
              <a:gd name="adj" fmla="val 5175"/>
            </a:avLst>
          </a:prstGeom>
          <a:noFill/>
          <a:ln w="28575">
            <a:solidFill>
              <a:srgbClr val="005384"/>
            </a:solidFill>
          </a:ln>
        </p:spPr>
        <p:txBody>
          <a:bodyPr wrap="square" rtlCol="0" anchor="ctr" anchorCtr="1">
            <a:noAutofit/>
          </a:bodyPr>
          <a:lstStyle/>
          <a:p>
            <a:pPr algn="ctr"/>
            <a:endParaRPr lang="en-GB" sz="1400" b="1" dirty="0" smtClean="0">
              <a:solidFill>
                <a:srgbClr val="005384"/>
              </a:solidFill>
              <a:latin typeface="Verdana" pitchFamily="34" charset="0"/>
              <a:ea typeface="Verdana" pitchFamily="34" charset="0"/>
              <a:cs typeface="Verdana" pitchFamily="34" charset="0"/>
            </a:endParaRPr>
          </a:p>
        </p:txBody>
      </p:sp>
      <p:sp>
        <p:nvSpPr>
          <p:cNvPr id="44" name="TextBox 43"/>
          <p:cNvSpPr txBox="1"/>
          <p:nvPr/>
        </p:nvSpPr>
        <p:spPr>
          <a:xfrm>
            <a:off x="416715" y="2120423"/>
            <a:ext cx="2160214" cy="510778"/>
          </a:xfrm>
          <a:prstGeom prst="roundRect">
            <a:avLst/>
          </a:prstGeom>
          <a:noFill/>
          <a:ln w="28575">
            <a:solidFill>
              <a:srgbClr val="005384"/>
            </a:solidFill>
          </a:ln>
        </p:spPr>
        <p:txBody>
          <a:bodyPr wrap="square" rtlCol="0">
            <a:spAutoFit/>
          </a:bodyPr>
          <a:lstStyle/>
          <a:p>
            <a:r>
              <a:rPr lang="en-GB" sz="1200" b="1" dirty="0" smtClean="0">
                <a:latin typeface="Verdana" pitchFamily="34" charset="0"/>
                <a:ea typeface="Verdana" pitchFamily="34" charset="0"/>
                <a:cs typeface="Verdana" pitchFamily="34" charset="0"/>
              </a:rPr>
              <a:t>Member countries/</a:t>
            </a:r>
          </a:p>
          <a:p>
            <a:r>
              <a:rPr lang="en-GB" sz="1200" b="1" dirty="0" err="1" smtClean="0">
                <a:latin typeface="Verdana" pitchFamily="34" charset="0"/>
                <a:ea typeface="Verdana" pitchFamily="34" charset="0"/>
                <a:cs typeface="Verdana" pitchFamily="34" charset="0"/>
              </a:rPr>
              <a:t>Eionet</a:t>
            </a:r>
            <a:endParaRPr lang="en-GB" sz="1200" b="1" dirty="0">
              <a:latin typeface="Verdana" pitchFamily="34" charset="0"/>
              <a:ea typeface="Verdana" pitchFamily="34" charset="0"/>
              <a:cs typeface="Verdana" pitchFamily="34" charset="0"/>
            </a:endParaRPr>
          </a:p>
        </p:txBody>
      </p:sp>
      <p:sp>
        <p:nvSpPr>
          <p:cNvPr id="45" name="TextBox 44"/>
          <p:cNvSpPr txBox="1"/>
          <p:nvPr/>
        </p:nvSpPr>
        <p:spPr>
          <a:xfrm>
            <a:off x="416715" y="2689765"/>
            <a:ext cx="2160214" cy="510778"/>
          </a:xfrm>
          <a:prstGeom prst="roundRect">
            <a:avLst/>
          </a:prstGeom>
          <a:noFill/>
          <a:ln w="28575">
            <a:solidFill>
              <a:srgbClr val="005384"/>
            </a:solidFill>
          </a:ln>
        </p:spPr>
        <p:txBody>
          <a:bodyPr wrap="square" rtlCol="0">
            <a:spAutoFit/>
          </a:bodyPr>
          <a:lstStyle/>
          <a:p>
            <a:r>
              <a:rPr lang="en-GB" sz="1200" b="1" dirty="0" smtClean="0">
                <a:latin typeface="Verdana" pitchFamily="34" charset="0"/>
                <a:ea typeface="Verdana" pitchFamily="34" charset="0"/>
                <a:cs typeface="Verdana" pitchFamily="34" charset="0"/>
              </a:rPr>
              <a:t>Member States/</a:t>
            </a:r>
          </a:p>
          <a:p>
            <a:r>
              <a:rPr lang="en-GB" sz="1200" b="1" dirty="0" smtClean="0">
                <a:latin typeface="Verdana" pitchFamily="34" charset="0"/>
                <a:ea typeface="Verdana" pitchFamily="34" charset="0"/>
                <a:cs typeface="Verdana" pitchFamily="34" charset="0"/>
              </a:rPr>
              <a:t>Eurostat</a:t>
            </a:r>
            <a:endParaRPr lang="en-GB" sz="1200" b="1" dirty="0">
              <a:latin typeface="Verdana" pitchFamily="34" charset="0"/>
              <a:ea typeface="Verdana" pitchFamily="34" charset="0"/>
              <a:cs typeface="Verdana" pitchFamily="34" charset="0"/>
            </a:endParaRPr>
          </a:p>
        </p:txBody>
      </p:sp>
      <p:sp>
        <p:nvSpPr>
          <p:cNvPr id="46" name="TextBox 45"/>
          <p:cNvSpPr txBox="1"/>
          <p:nvPr/>
        </p:nvSpPr>
        <p:spPr>
          <a:xfrm>
            <a:off x="416715" y="3265829"/>
            <a:ext cx="2160214" cy="510778"/>
          </a:xfrm>
          <a:prstGeom prst="roundRect">
            <a:avLst/>
          </a:prstGeom>
          <a:noFill/>
          <a:ln w="28575">
            <a:solidFill>
              <a:srgbClr val="005384"/>
            </a:solidFill>
          </a:ln>
        </p:spPr>
        <p:txBody>
          <a:bodyPr wrap="square" rtlCol="0">
            <a:spAutoFit/>
          </a:bodyPr>
          <a:lstStyle/>
          <a:p>
            <a:r>
              <a:rPr lang="en-GB" sz="1200" b="1" dirty="0" smtClean="0">
                <a:latin typeface="Verdana" pitchFamily="34" charset="0"/>
                <a:ea typeface="Verdana" pitchFamily="34" charset="0"/>
                <a:cs typeface="Verdana" pitchFamily="34" charset="0"/>
              </a:rPr>
              <a:t>Horizon 2020,</a:t>
            </a:r>
          </a:p>
          <a:p>
            <a:r>
              <a:rPr lang="en-GB" sz="1200" b="1" dirty="0" smtClean="0">
                <a:latin typeface="Verdana" pitchFamily="34" charset="0"/>
                <a:ea typeface="Verdana" pitchFamily="34" charset="0"/>
                <a:cs typeface="Verdana" pitchFamily="34" charset="0"/>
              </a:rPr>
              <a:t>JRC</a:t>
            </a:r>
            <a:endParaRPr lang="en-GB" sz="1200" b="1" dirty="0">
              <a:latin typeface="Verdana" pitchFamily="34" charset="0"/>
              <a:ea typeface="Verdana" pitchFamily="34" charset="0"/>
              <a:cs typeface="Verdana" pitchFamily="34" charset="0"/>
            </a:endParaRPr>
          </a:p>
        </p:txBody>
      </p:sp>
      <p:sp>
        <p:nvSpPr>
          <p:cNvPr id="47" name="TextBox 46"/>
          <p:cNvSpPr txBox="1"/>
          <p:nvPr/>
        </p:nvSpPr>
        <p:spPr>
          <a:xfrm>
            <a:off x="416715" y="3838532"/>
            <a:ext cx="2160214" cy="510778"/>
          </a:xfrm>
          <a:prstGeom prst="roundRect">
            <a:avLst/>
          </a:prstGeom>
          <a:noFill/>
          <a:ln w="28575">
            <a:solidFill>
              <a:srgbClr val="005384"/>
            </a:solidFill>
          </a:ln>
        </p:spPr>
        <p:txBody>
          <a:bodyPr wrap="square" rtlCol="0">
            <a:spAutoFit/>
          </a:bodyPr>
          <a:lstStyle/>
          <a:p>
            <a:r>
              <a:rPr lang="en-GB" sz="1200" b="1" dirty="0" smtClean="0">
                <a:latin typeface="Verdana" pitchFamily="34" charset="0"/>
                <a:ea typeface="Verdana" pitchFamily="34" charset="0"/>
                <a:cs typeface="Verdana" pitchFamily="34" charset="0"/>
              </a:rPr>
              <a:t>Remote sensing</a:t>
            </a:r>
          </a:p>
          <a:p>
            <a:r>
              <a:rPr lang="en-GB" sz="1200" b="1" dirty="0" smtClean="0">
                <a:latin typeface="Verdana" pitchFamily="34" charset="0"/>
                <a:ea typeface="Verdana" pitchFamily="34" charset="0"/>
                <a:cs typeface="Verdana" pitchFamily="34" charset="0"/>
              </a:rPr>
              <a:t>Copernicus</a:t>
            </a:r>
            <a:endParaRPr lang="en-GB" sz="1200" b="1" dirty="0">
              <a:latin typeface="Verdana" pitchFamily="34" charset="0"/>
              <a:ea typeface="Verdana" pitchFamily="34" charset="0"/>
              <a:cs typeface="Verdana" pitchFamily="34" charset="0"/>
            </a:endParaRPr>
          </a:p>
        </p:txBody>
      </p:sp>
      <p:sp>
        <p:nvSpPr>
          <p:cNvPr id="48" name="TextBox 47"/>
          <p:cNvSpPr txBox="1"/>
          <p:nvPr/>
        </p:nvSpPr>
        <p:spPr>
          <a:xfrm>
            <a:off x="415227" y="4414596"/>
            <a:ext cx="2160214" cy="510778"/>
          </a:xfrm>
          <a:prstGeom prst="roundRect">
            <a:avLst/>
          </a:prstGeom>
          <a:noFill/>
          <a:ln w="28575">
            <a:solidFill>
              <a:srgbClr val="005384"/>
            </a:solidFill>
          </a:ln>
        </p:spPr>
        <p:txBody>
          <a:bodyPr wrap="square" rtlCol="0">
            <a:spAutoFit/>
          </a:bodyPr>
          <a:lstStyle/>
          <a:p>
            <a:r>
              <a:rPr lang="en-GB" sz="1200" b="1" dirty="0" smtClean="0">
                <a:latin typeface="Verdana" pitchFamily="34" charset="0"/>
                <a:ea typeface="Verdana" pitchFamily="34" charset="0"/>
                <a:cs typeface="Verdana" pitchFamily="34" charset="0"/>
              </a:rPr>
              <a:t>Citizens, civil society,</a:t>
            </a:r>
          </a:p>
          <a:p>
            <a:r>
              <a:rPr lang="en-GB" sz="1200" b="1" dirty="0" smtClean="0">
                <a:latin typeface="Verdana" pitchFamily="34" charset="0"/>
                <a:ea typeface="Verdana" pitchFamily="34" charset="0"/>
                <a:cs typeface="Verdana" pitchFamily="34" charset="0"/>
              </a:rPr>
              <a:t>business</a:t>
            </a:r>
            <a:endParaRPr lang="en-GB" sz="1200" b="1" dirty="0">
              <a:latin typeface="Verdana" pitchFamily="34" charset="0"/>
              <a:ea typeface="Verdana" pitchFamily="34" charset="0"/>
              <a:cs typeface="Verdana" pitchFamily="34" charset="0"/>
            </a:endParaRPr>
          </a:p>
        </p:txBody>
      </p:sp>
      <p:sp>
        <p:nvSpPr>
          <p:cNvPr id="49" name="TextBox 48"/>
          <p:cNvSpPr txBox="1"/>
          <p:nvPr/>
        </p:nvSpPr>
        <p:spPr>
          <a:xfrm>
            <a:off x="2936202" y="2275126"/>
            <a:ext cx="2160000" cy="698063"/>
          </a:xfrm>
          <a:prstGeom prst="roundRect">
            <a:avLst/>
          </a:prstGeom>
          <a:noFill/>
          <a:ln w="12700">
            <a:solidFill>
              <a:srgbClr val="005384"/>
            </a:solidFill>
          </a:ln>
        </p:spPr>
        <p:txBody>
          <a:bodyPr wrap="square" rtlCol="0" anchor="ctr" anchorCtr="1">
            <a:spAutoFit/>
          </a:bodyPr>
          <a:lstStyle/>
          <a:p>
            <a:r>
              <a:rPr lang="en-GB" sz="1050" dirty="0" smtClean="0">
                <a:latin typeface="Verdana" pitchFamily="34" charset="0"/>
                <a:ea typeface="Verdana" pitchFamily="34" charset="0"/>
                <a:cs typeface="Verdana" pitchFamily="34" charset="0"/>
              </a:rPr>
              <a:t>SA1</a:t>
            </a:r>
            <a:endParaRPr lang="en-GB" sz="1200" dirty="0" smtClean="0">
              <a:latin typeface="Verdana" pitchFamily="34" charset="0"/>
              <a:ea typeface="Verdana" pitchFamily="34" charset="0"/>
              <a:cs typeface="Verdana" pitchFamily="34" charset="0"/>
            </a:endParaRPr>
          </a:p>
          <a:p>
            <a:pPr algn="ctr"/>
            <a:r>
              <a:rPr lang="en-GB" sz="1400" b="1" dirty="0" smtClean="0">
                <a:latin typeface="Verdana" pitchFamily="34" charset="0"/>
                <a:ea typeface="Verdana" pitchFamily="34" charset="0"/>
                <a:cs typeface="Verdana" pitchFamily="34" charset="0"/>
              </a:rPr>
              <a:t>DATA</a:t>
            </a:r>
          </a:p>
          <a:p>
            <a:pPr algn="r"/>
            <a:r>
              <a:rPr lang="en-GB" sz="1050" dirty="0" smtClean="0">
                <a:latin typeface="Verdana" pitchFamily="34" charset="0"/>
                <a:ea typeface="Verdana" pitchFamily="34" charset="0"/>
                <a:cs typeface="Verdana" pitchFamily="34" charset="0"/>
              </a:rPr>
              <a:t>SA2</a:t>
            </a:r>
            <a:endParaRPr lang="en-GB" sz="1200" dirty="0">
              <a:latin typeface="Verdana" pitchFamily="34" charset="0"/>
              <a:ea typeface="Verdana" pitchFamily="34" charset="0"/>
              <a:cs typeface="Verdana" pitchFamily="34" charset="0"/>
            </a:endParaRPr>
          </a:p>
        </p:txBody>
      </p:sp>
      <p:sp>
        <p:nvSpPr>
          <p:cNvPr id="50" name="TextBox 49"/>
          <p:cNvSpPr txBox="1"/>
          <p:nvPr/>
        </p:nvSpPr>
        <p:spPr>
          <a:xfrm>
            <a:off x="3473128" y="3167577"/>
            <a:ext cx="2160000" cy="681038"/>
          </a:xfrm>
          <a:prstGeom prst="roundRect">
            <a:avLst/>
          </a:prstGeom>
          <a:noFill/>
          <a:ln w="12700">
            <a:solidFill>
              <a:srgbClr val="005384"/>
            </a:solidFill>
          </a:ln>
        </p:spPr>
        <p:txBody>
          <a:bodyPr wrap="square" rtlCol="0" anchor="ctr" anchorCtr="1">
            <a:spAutoFit/>
          </a:bodyPr>
          <a:lstStyle/>
          <a:p>
            <a:r>
              <a:rPr lang="en-GB" sz="1000" dirty="0">
                <a:latin typeface="Verdana" pitchFamily="34" charset="0"/>
                <a:ea typeface="Verdana" pitchFamily="34" charset="0"/>
                <a:cs typeface="Verdana" pitchFamily="34" charset="0"/>
              </a:rPr>
              <a:t>SA1</a:t>
            </a:r>
            <a:endParaRPr lang="en-GB" sz="1200" dirty="0">
              <a:latin typeface="Verdana" pitchFamily="34" charset="0"/>
              <a:ea typeface="Verdana" pitchFamily="34" charset="0"/>
              <a:cs typeface="Verdana" pitchFamily="34" charset="0"/>
            </a:endParaRPr>
          </a:p>
          <a:p>
            <a:pPr algn="ctr"/>
            <a:r>
              <a:rPr lang="en-GB" sz="1400" b="1" dirty="0" smtClean="0">
                <a:latin typeface="Verdana" pitchFamily="34" charset="0"/>
                <a:ea typeface="Verdana" pitchFamily="34" charset="0"/>
                <a:cs typeface="Verdana" pitchFamily="34" charset="0"/>
              </a:rPr>
              <a:t>INDICATORS</a:t>
            </a:r>
          </a:p>
          <a:p>
            <a:pPr algn="r"/>
            <a:r>
              <a:rPr lang="en-GB" sz="1000" dirty="0" smtClean="0">
                <a:latin typeface="Verdana" pitchFamily="34" charset="0"/>
                <a:ea typeface="Verdana" pitchFamily="34" charset="0"/>
                <a:cs typeface="Verdana" pitchFamily="34" charset="0"/>
              </a:rPr>
              <a:t>SA2</a:t>
            </a:r>
            <a:endParaRPr lang="en-GB" sz="1200" dirty="0">
              <a:latin typeface="Verdana" pitchFamily="34" charset="0"/>
              <a:ea typeface="Verdana" pitchFamily="34" charset="0"/>
              <a:cs typeface="Verdana" pitchFamily="34" charset="0"/>
            </a:endParaRPr>
          </a:p>
        </p:txBody>
      </p:sp>
      <p:sp>
        <p:nvSpPr>
          <p:cNvPr id="51" name="TextBox 50"/>
          <p:cNvSpPr txBox="1"/>
          <p:nvPr/>
        </p:nvSpPr>
        <p:spPr>
          <a:xfrm>
            <a:off x="4013128" y="4136647"/>
            <a:ext cx="2160000" cy="681038"/>
          </a:xfrm>
          <a:prstGeom prst="roundRect">
            <a:avLst/>
          </a:prstGeom>
          <a:noFill/>
          <a:ln w="12700">
            <a:solidFill>
              <a:srgbClr val="005384"/>
            </a:solidFill>
          </a:ln>
        </p:spPr>
        <p:txBody>
          <a:bodyPr wrap="square" rtlCol="0" anchor="ctr" anchorCtr="1">
            <a:spAutoFit/>
          </a:bodyPr>
          <a:lstStyle/>
          <a:p>
            <a:r>
              <a:rPr lang="en-GB" sz="1000" dirty="0">
                <a:latin typeface="Verdana" pitchFamily="34" charset="0"/>
                <a:ea typeface="Verdana" pitchFamily="34" charset="0"/>
                <a:cs typeface="Verdana" pitchFamily="34" charset="0"/>
              </a:rPr>
              <a:t>SA1</a:t>
            </a:r>
            <a:endParaRPr lang="en-GB" sz="1200" dirty="0">
              <a:latin typeface="Verdana" pitchFamily="34" charset="0"/>
              <a:ea typeface="Verdana" pitchFamily="34" charset="0"/>
              <a:cs typeface="Verdana" pitchFamily="34" charset="0"/>
            </a:endParaRPr>
          </a:p>
          <a:p>
            <a:pPr algn="ctr"/>
            <a:r>
              <a:rPr lang="en-GB" sz="1400" b="1" dirty="0" smtClean="0">
                <a:latin typeface="Verdana" pitchFamily="34" charset="0"/>
                <a:ea typeface="Verdana" pitchFamily="34" charset="0"/>
                <a:cs typeface="Verdana" pitchFamily="34" charset="0"/>
              </a:rPr>
              <a:t>ASSESSMENTS</a:t>
            </a:r>
          </a:p>
          <a:p>
            <a:pPr algn="r"/>
            <a:r>
              <a:rPr lang="en-GB" sz="1000" dirty="0" smtClean="0">
                <a:latin typeface="Verdana" pitchFamily="34" charset="0"/>
                <a:ea typeface="Verdana" pitchFamily="34" charset="0"/>
                <a:cs typeface="Verdana" pitchFamily="34" charset="0"/>
              </a:rPr>
              <a:t>SA2</a:t>
            </a:r>
            <a:endParaRPr lang="en-GB" sz="1200" dirty="0">
              <a:latin typeface="Verdana" pitchFamily="34" charset="0"/>
              <a:ea typeface="Verdana" pitchFamily="34" charset="0"/>
              <a:cs typeface="Verdana" pitchFamily="34" charset="0"/>
            </a:endParaRPr>
          </a:p>
        </p:txBody>
      </p:sp>
      <p:sp>
        <p:nvSpPr>
          <p:cNvPr id="52" name="TextBox 51"/>
          <p:cNvSpPr txBox="1"/>
          <p:nvPr/>
        </p:nvSpPr>
        <p:spPr>
          <a:xfrm>
            <a:off x="6537369" y="2120423"/>
            <a:ext cx="2159456" cy="2808312"/>
          </a:xfrm>
          <a:prstGeom prst="roundRect">
            <a:avLst>
              <a:gd name="adj" fmla="val 5991"/>
            </a:avLst>
          </a:prstGeom>
          <a:noFill/>
          <a:ln w="28575">
            <a:solidFill>
              <a:srgbClr val="005384"/>
            </a:solidFill>
          </a:ln>
        </p:spPr>
        <p:txBody>
          <a:bodyPr wrap="square" rtlCol="0" anchor="ctr" anchorCtr="1">
            <a:noAutofit/>
          </a:bodyPr>
          <a:lstStyle/>
          <a:p>
            <a:pPr algn="ctr"/>
            <a:r>
              <a:rPr lang="en-GB" sz="1400" b="1" dirty="0" smtClean="0">
                <a:latin typeface="Verdana" pitchFamily="34" charset="0"/>
                <a:ea typeface="Verdana" pitchFamily="34" charset="0"/>
                <a:cs typeface="Verdana" pitchFamily="34" charset="0"/>
              </a:rPr>
              <a:t>KNOWLEDGE</a:t>
            </a:r>
          </a:p>
          <a:p>
            <a:pPr algn="ctr"/>
            <a:r>
              <a:rPr lang="en-GB" sz="1400" b="1" dirty="0" smtClean="0">
                <a:latin typeface="Verdana" pitchFamily="34" charset="0"/>
                <a:ea typeface="Verdana" pitchFamily="34" charset="0"/>
                <a:cs typeface="Verdana" pitchFamily="34" charset="0"/>
              </a:rPr>
              <a:t>BASE</a:t>
            </a:r>
          </a:p>
        </p:txBody>
      </p:sp>
      <p:cxnSp>
        <p:nvCxnSpPr>
          <p:cNvPr id="53" name="Straight Arrow Connector 52"/>
          <p:cNvCxnSpPr/>
          <p:nvPr/>
        </p:nvCxnSpPr>
        <p:spPr>
          <a:xfrm>
            <a:off x="4016322" y="2788037"/>
            <a:ext cx="432000" cy="432000"/>
          </a:xfrm>
          <a:prstGeom prst="straightConnector1">
            <a:avLst/>
          </a:prstGeom>
          <a:ln w="57150">
            <a:solidFill>
              <a:srgbClr val="00538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a:off x="4592386" y="3773294"/>
            <a:ext cx="432000" cy="432000"/>
          </a:xfrm>
          <a:prstGeom prst="straightConnector1">
            <a:avLst/>
          </a:prstGeom>
          <a:ln w="57150">
            <a:solidFill>
              <a:srgbClr val="005384"/>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nvGrpSpPr>
          <p:cNvPr id="55" name="Group 54"/>
          <p:cNvGrpSpPr/>
          <p:nvPr/>
        </p:nvGrpSpPr>
        <p:grpSpPr>
          <a:xfrm>
            <a:off x="415227" y="1244702"/>
            <a:ext cx="8281598" cy="429181"/>
            <a:chOff x="394841" y="1633533"/>
            <a:chExt cx="8281598" cy="429181"/>
          </a:xfrm>
        </p:grpSpPr>
        <p:sp>
          <p:nvSpPr>
            <p:cNvPr id="56" name="TextBox 55"/>
            <p:cNvSpPr txBox="1"/>
            <p:nvPr/>
          </p:nvSpPr>
          <p:spPr>
            <a:xfrm>
              <a:off x="394841" y="1662604"/>
              <a:ext cx="8281598" cy="400110"/>
            </a:xfrm>
            <a:prstGeom prst="roundRect">
              <a:avLst/>
            </a:prstGeom>
            <a:noFill/>
            <a:ln w="28575">
              <a:noFill/>
            </a:ln>
          </p:spPr>
          <p:txBody>
            <a:bodyPr wrap="square" rtlCol="0" anchor="ctr" anchorCtr="1">
              <a:noAutofit/>
            </a:bodyPr>
            <a:lstStyle/>
            <a:p>
              <a:pPr algn="ctr"/>
              <a:endParaRPr lang="en-GB" sz="2000" b="1" dirty="0" smtClean="0">
                <a:latin typeface="Verdana" pitchFamily="34" charset="0"/>
                <a:ea typeface="Verdana" pitchFamily="34" charset="0"/>
                <a:cs typeface="Verdana" pitchFamily="34" charset="0"/>
              </a:endParaRPr>
            </a:p>
          </p:txBody>
        </p:sp>
        <p:sp>
          <p:nvSpPr>
            <p:cNvPr id="57" name="TextBox 56"/>
            <p:cNvSpPr txBox="1"/>
            <p:nvPr/>
          </p:nvSpPr>
          <p:spPr>
            <a:xfrm>
              <a:off x="1008924" y="1633533"/>
              <a:ext cx="1727083" cy="400110"/>
            </a:xfrm>
            <a:prstGeom prst="rect">
              <a:avLst/>
            </a:prstGeom>
            <a:noFill/>
            <a:ln>
              <a:noFill/>
            </a:ln>
          </p:spPr>
          <p:txBody>
            <a:bodyPr wrap="square" rtlCol="0">
              <a:spAutoFit/>
            </a:bodyPr>
            <a:lstStyle/>
            <a:p>
              <a:pPr algn="ctr"/>
              <a:r>
                <a:rPr lang="en-GB" sz="2000" b="1" dirty="0" smtClean="0">
                  <a:solidFill>
                    <a:schemeClr val="bg1"/>
                  </a:solidFill>
                  <a:latin typeface="Verdana" pitchFamily="34" charset="0"/>
                  <a:ea typeface="Verdana" pitchFamily="34" charset="0"/>
                  <a:cs typeface="Verdana" pitchFamily="34" charset="0"/>
                </a:rPr>
                <a:t>M</a:t>
              </a:r>
              <a:endParaRPr lang="en-GB" sz="2000" b="1" dirty="0">
                <a:solidFill>
                  <a:schemeClr val="bg1"/>
                </a:solidFill>
                <a:latin typeface="Verdana" pitchFamily="34" charset="0"/>
                <a:ea typeface="Verdana" pitchFamily="34" charset="0"/>
                <a:cs typeface="Verdana" pitchFamily="34" charset="0"/>
              </a:endParaRPr>
            </a:p>
          </p:txBody>
        </p:sp>
        <p:sp>
          <p:nvSpPr>
            <p:cNvPr id="58" name="TextBox 57"/>
            <p:cNvSpPr txBox="1"/>
            <p:nvPr/>
          </p:nvSpPr>
          <p:spPr>
            <a:xfrm>
              <a:off x="2447978" y="1636400"/>
              <a:ext cx="1656181" cy="400110"/>
            </a:xfrm>
            <a:prstGeom prst="rect">
              <a:avLst/>
            </a:prstGeom>
            <a:noFill/>
            <a:ln>
              <a:noFill/>
            </a:ln>
          </p:spPr>
          <p:txBody>
            <a:bodyPr wrap="square" rtlCol="0">
              <a:spAutoFit/>
            </a:bodyPr>
            <a:lstStyle/>
            <a:p>
              <a:pPr algn="ctr"/>
              <a:r>
                <a:rPr lang="en-GB" sz="2000" b="1" dirty="0" smtClean="0">
                  <a:solidFill>
                    <a:schemeClr val="bg1"/>
                  </a:solidFill>
                  <a:latin typeface="Verdana" pitchFamily="34" charset="0"/>
                  <a:ea typeface="Verdana" pitchFamily="34" charset="0"/>
                  <a:cs typeface="Verdana" pitchFamily="34" charset="0"/>
                </a:rPr>
                <a:t>D</a:t>
              </a:r>
              <a:endParaRPr lang="en-GB" sz="2000" b="1" dirty="0">
                <a:solidFill>
                  <a:schemeClr val="bg1"/>
                </a:solidFill>
                <a:latin typeface="Verdana" pitchFamily="34" charset="0"/>
                <a:ea typeface="Verdana" pitchFamily="34" charset="0"/>
                <a:cs typeface="Verdana" pitchFamily="34" charset="0"/>
              </a:endParaRPr>
            </a:p>
          </p:txBody>
        </p:sp>
        <p:sp>
          <p:nvSpPr>
            <p:cNvPr id="59" name="TextBox 58"/>
            <p:cNvSpPr txBox="1"/>
            <p:nvPr/>
          </p:nvSpPr>
          <p:spPr>
            <a:xfrm>
              <a:off x="3643539" y="1636400"/>
              <a:ext cx="1728000" cy="400110"/>
            </a:xfrm>
            <a:prstGeom prst="rect">
              <a:avLst/>
            </a:prstGeom>
            <a:noFill/>
            <a:ln>
              <a:noFill/>
            </a:ln>
          </p:spPr>
          <p:txBody>
            <a:bodyPr wrap="square" rtlCol="0">
              <a:spAutoFit/>
            </a:bodyPr>
            <a:lstStyle/>
            <a:p>
              <a:pPr algn="ctr"/>
              <a:r>
                <a:rPr lang="en-GB" sz="2000" b="1" dirty="0" smtClean="0">
                  <a:solidFill>
                    <a:schemeClr val="bg1"/>
                  </a:solidFill>
                  <a:latin typeface="Verdana" pitchFamily="34" charset="0"/>
                  <a:ea typeface="Verdana" pitchFamily="34" charset="0"/>
                  <a:cs typeface="Verdana" pitchFamily="34" charset="0"/>
                </a:rPr>
                <a:t>I</a:t>
              </a:r>
              <a:endParaRPr lang="en-GB" sz="2000" b="1" dirty="0">
                <a:solidFill>
                  <a:schemeClr val="bg1"/>
                </a:solidFill>
                <a:latin typeface="Verdana" pitchFamily="34" charset="0"/>
                <a:ea typeface="Verdana" pitchFamily="34" charset="0"/>
                <a:cs typeface="Verdana" pitchFamily="34" charset="0"/>
              </a:endParaRPr>
            </a:p>
          </p:txBody>
        </p:sp>
        <p:sp>
          <p:nvSpPr>
            <p:cNvPr id="60" name="TextBox 59"/>
            <p:cNvSpPr txBox="1"/>
            <p:nvPr/>
          </p:nvSpPr>
          <p:spPr>
            <a:xfrm>
              <a:off x="4824050" y="1636400"/>
              <a:ext cx="1728000" cy="400110"/>
            </a:xfrm>
            <a:prstGeom prst="rect">
              <a:avLst/>
            </a:prstGeom>
            <a:noFill/>
            <a:ln>
              <a:noFill/>
            </a:ln>
          </p:spPr>
          <p:txBody>
            <a:bodyPr wrap="square" rtlCol="0">
              <a:spAutoFit/>
            </a:bodyPr>
            <a:lstStyle/>
            <a:p>
              <a:pPr algn="ctr"/>
              <a:r>
                <a:rPr lang="en-GB" sz="2000" b="1" dirty="0" smtClean="0">
                  <a:solidFill>
                    <a:schemeClr val="bg1"/>
                  </a:solidFill>
                  <a:latin typeface="Verdana" pitchFamily="34" charset="0"/>
                  <a:ea typeface="Verdana" pitchFamily="34" charset="0"/>
                  <a:cs typeface="Verdana" pitchFamily="34" charset="0"/>
                </a:rPr>
                <a:t>A</a:t>
              </a:r>
              <a:endParaRPr lang="en-GB" sz="2000" b="1" dirty="0">
                <a:solidFill>
                  <a:schemeClr val="bg1"/>
                </a:solidFill>
                <a:latin typeface="Verdana" pitchFamily="34" charset="0"/>
                <a:ea typeface="Verdana" pitchFamily="34" charset="0"/>
                <a:cs typeface="Verdana" pitchFamily="34" charset="0"/>
              </a:endParaRPr>
            </a:p>
          </p:txBody>
        </p:sp>
        <p:sp>
          <p:nvSpPr>
            <p:cNvPr id="61" name="TextBox 60"/>
            <p:cNvSpPr txBox="1"/>
            <p:nvPr/>
          </p:nvSpPr>
          <p:spPr>
            <a:xfrm>
              <a:off x="6336407" y="1633533"/>
              <a:ext cx="1908000" cy="400110"/>
            </a:xfrm>
            <a:prstGeom prst="rect">
              <a:avLst/>
            </a:prstGeom>
            <a:noFill/>
            <a:ln>
              <a:noFill/>
            </a:ln>
          </p:spPr>
          <p:txBody>
            <a:bodyPr wrap="square" rtlCol="0">
              <a:spAutoFit/>
            </a:bodyPr>
            <a:lstStyle/>
            <a:p>
              <a:pPr algn="ctr"/>
              <a:r>
                <a:rPr lang="en-GB" sz="2000" b="1" dirty="0" smtClean="0">
                  <a:solidFill>
                    <a:schemeClr val="bg1"/>
                  </a:solidFill>
                  <a:latin typeface="Verdana" pitchFamily="34" charset="0"/>
                  <a:ea typeface="Verdana" pitchFamily="34" charset="0"/>
                  <a:cs typeface="Verdana" pitchFamily="34" charset="0"/>
                </a:rPr>
                <a:t>K</a:t>
              </a:r>
              <a:endParaRPr lang="en-GB" sz="2000" b="1" dirty="0">
                <a:solidFill>
                  <a:schemeClr val="bg1"/>
                </a:solidFill>
                <a:latin typeface="Verdana" pitchFamily="34" charset="0"/>
                <a:ea typeface="Verdana" pitchFamily="34" charset="0"/>
                <a:cs typeface="Verdana" pitchFamily="34" charset="0"/>
              </a:endParaRPr>
            </a:p>
          </p:txBody>
        </p:sp>
        <p:cxnSp>
          <p:nvCxnSpPr>
            <p:cNvPr id="62" name="Straight Arrow Connector 61"/>
            <p:cNvCxnSpPr/>
            <p:nvPr/>
          </p:nvCxnSpPr>
          <p:spPr>
            <a:xfrm>
              <a:off x="2447975" y="1818199"/>
              <a:ext cx="217136" cy="2867"/>
            </a:xfrm>
            <a:prstGeom prst="straightConnector1">
              <a:avLst/>
            </a:prstGeom>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3" name="Straight Arrow Connector 62"/>
            <p:cNvCxnSpPr/>
            <p:nvPr/>
          </p:nvCxnSpPr>
          <p:spPr>
            <a:xfrm>
              <a:off x="3815015" y="1821066"/>
              <a:ext cx="217136" cy="2867"/>
            </a:xfrm>
            <a:prstGeom prst="straightConnector1">
              <a:avLst/>
            </a:prstGeom>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4968255" y="1815332"/>
              <a:ext cx="217136" cy="2867"/>
            </a:xfrm>
            <a:prstGeom prst="straightConnector1">
              <a:avLst/>
            </a:prstGeom>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65" name="Straight Arrow Connector 64"/>
            <p:cNvCxnSpPr/>
            <p:nvPr/>
          </p:nvCxnSpPr>
          <p:spPr>
            <a:xfrm>
              <a:off x="6408415" y="1818199"/>
              <a:ext cx="217136" cy="2867"/>
            </a:xfrm>
            <a:prstGeom prst="straightConnector1">
              <a:avLst/>
            </a:prstGeom>
            <a:ln w="57150">
              <a:solidFill>
                <a:schemeClr val="bg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grpSp>
      <p:sp>
        <p:nvSpPr>
          <p:cNvPr id="66" name="TextBox 65"/>
          <p:cNvSpPr txBox="1"/>
          <p:nvPr/>
        </p:nvSpPr>
        <p:spPr>
          <a:xfrm>
            <a:off x="2543598" y="6008855"/>
            <a:ext cx="4425052" cy="324000"/>
          </a:xfrm>
          <a:prstGeom prst="roundRect">
            <a:avLst/>
          </a:prstGeom>
          <a:noFill/>
          <a:ln>
            <a:noFill/>
          </a:ln>
        </p:spPr>
        <p:txBody>
          <a:bodyPr wrap="square" rtlCol="0" anchor="ctr" anchorCtr="0">
            <a:noAutofit/>
          </a:bodyPr>
          <a:lstStyle/>
          <a:p>
            <a:r>
              <a:rPr lang="en-GB" sz="1200" b="1" dirty="0" smtClean="0">
                <a:solidFill>
                  <a:schemeClr val="bg1"/>
                </a:solidFill>
                <a:latin typeface="Verdana" pitchFamily="34" charset="0"/>
                <a:ea typeface="Verdana" pitchFamily="34" charset="0"/>
                <a:cs typeface="Verdana" pitchFamily="34" charset="0"/>
              </a:rPr>
              <a:t>SA3 Knowledge co-creation, sharing and use</a:t>
            </a:r>
            <a:endParaRPr lang="en-GB" sz="1200" b="1" dirty="0">
              <a:solidFill>
                <a:schemeClr val="bg1"/>
              </a:solidFill>
              <a:latin typeface="Verdana" pitchFamily="34" charset="0"/>
              <a:ea typeface="Verdana" pitchFamily="34" charset="0"/>
              <a:cs typeface="Verdana" pitchFamily="34" charset="0"/>
            </a:endParaRPr>
          </a:p>
        </p:txBody>
      </p:sp>
      <p:sp>
        <p:nvSpPr>
          <p:cNvPr id="67" name="TextBox 66"/>
          <p:cNvSpPr txBox="1"/>
          <p:nvPr/>
        </p:nvSpPr>
        <p:spPr>
          <a:xfrm>
            <a:off x="2903638" y="5536100"/>
            <a:ext cx="3560956" cy="324000"/>
          </a:xfrm>
          <a:prstGeom prst="roundRect">
            <a:avLst/>
          </a:prstGeom>
          <a:noFill/>
          <a:ln>
            <a:noFill/>
          </a:ln>
        </p:spPr>
        <p:txBody>
          <a:bodyPr wrap="square" rtlCol="0" anchor="ctr" anchorCtr="0">
            <a:noAutofit/>
          </a:bodyPr>
          <a:lstStyle/>
          <a:p>
            <a:r>
              <a:rPr lang="en-GB" sz="1200" b="1" dirty="0" smtClean="0">
                <a:solidFill>
                  <a:schemeClr val="bg1"/>
                </a:solidFill>
                <a:latin typeface="Verdana" pitchFamily="34" charset="0"/>
                <a:ea typeface="Verdana" pitchFamily="34" charset="0"/>
                <a:cs typeface="Verdana" pitchFamily="34" charset="0"/>
              </a:rPr>
              <a:t>SA2 Assessing systemic challenges</a:t>
            </a:r>
            <a:endParaRPr lang="en-GB" sz="1200" b="1" dirty="0">
              <a:solidFill>
                <a:schemeClr val="bg1"/>
              </a:solidFill>
              <a:latin typeface="Verdana" pitchFamily="34" charset="0"/>
              <a:ea typeface="Verdana" pitchFamily="34" charset="0"/>
              <a:cs typeface="Verdana" pitchFamily="34" charset="0"/>
            </a:endParaRPr>
          </a:p>
        </p:txBody>
      </p:sp>
      <p:sp>
        <p:nvSpPr>
          <p:cNvPr id="68" name="Right Bracket 67"/>
          <p:cNvSpPr/>
          <p:nvPr/>
        </p:nvSpPr>
        <p:spPr>
          <a:xfrm rot="5400000">
            <a:off x="4154911" y="3704270"/>
            <a:ext cx="792088" cy="3673060"/>
          </a:xfrm>
          <a:prstGeom prst="rightBracket">
            <a:avLst>
              <a:gd name="adj" fmla="val 54029"/>
            </a:avLst>
          </a:prstGeom>
          <a:ln w="762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Tree>
    <p:extLst>
      <p:ext uri="{BB962C8B-B14F-4D97-AF65-F5344CB8AC3E}">
        <p14:creationId xmlns:p14="http://schemas.microsoft.com/office/powerpoint/2010/main" val="3801857238"/>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9144000" cy="757083"/>
          </a:xfrm>
          <a:prstGeom prst="rect">
            <a:avLst/>
          </a:prstGeom>
          <a:solidFill>
            <a:srgbClr val="0053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07504" y="77303"/>
            <a:ext cx="9396536" cy="584775"/>
          </a:xfrm>
          <a:prstGeom prst="rect">
            <a:avLst/>
          </a:prstGeom>
          <a:noFill/>
        </p:spPr>
        <p:txBody>
          <a:bodyPr wrap="square" rtlCol="0">
            <a:spAutoFit/>
          </a:bodyPr>
          <a:lstStyle/>
          <a:p>
            <a:r>
              <a:rPr lang="en-GB" sz="3200" b="1" dirty="0">
                <a:solidFill>
                  <a:schemeClr val="bg1"/>
                </a:solidFill>
                <a:latin typeface="+mj-lt"/>
              </a:rPr>
              <a:t>4: EEA</a:t>
            </a:r>
            <a:r>
              <a:rPr lang="en-GB" sz="3200" b="1" dirty="0" smtClean="0">
                <a:solidFill>
                  <a:schemeClr val="bg1"/>
                </a:solidFill>
                <a:latin typeface="+mj-lt"/>
              </a:rPr>
              <a:t> MANAGEMENT</a:t>
            </a:r>
            <a:endParaRPr lang="en-GB" sz="3200" dirty="0">
              <a:solidFill>
                <a:schemeClr val="bg1"/>
              </a:solidFill>
              <a:latin typeface="+mj-lt"/>
            </a:endParaRPr>
          </a:p>
        </p:txBody>
      </p:sp>
      <p:sp>
        <p:nvSpPr>
          <p:cNvPr id="2" name="Rectangle 1"/>
          <p:cNvSpPr/>
          <p:nvPr/>
        </p:nvSpPr>
        <p:spPr>
          <a:xfrm>
            <a:off x="105002" y="980728"/>
            <a:ext cx="8208912" cy="523220"/>
          </a:xfrm>
          <a:prstGeom prst="rect">
            <a:avLst/>
          </a:prstGeom>
        </p:spPr>
        <p:txBody>
          <a:bodyPr wrap="square">
            <a:spAutoFit/>
          </a:bodyPr>
          <a:lstStyle/>
          <a:p>
            <a:r>
              <a:rPr lang="en-GB" sz="2800" b="1" dirty="0" smtClean="0">
                <a:solidFill>
                  <a:srgbClr val="005384"/>
                </a:solidFill>
              </a:rPr>
              <a:t>Goal:</a:t>
            </a:r>
            <a:r>
              <a:rPr lang="en-GB" sz="2800" dirty="0" smtClean="0">
                <a:solidFill>
                  <a:srgbClr val="005384"/>
                </a:solidFill>
              </a:rPr>
              <a:t> Excellence </a:t>
            </a:r>
            <a:r>
              <a:rPr lang="en-GB" sz="2800" dirty="0">
                <a:solidFill>
                  <a:srgbClr val="005384"/>
                </a:solidFill>
              </a:rPr>
              <a:t>in delivering the work programme.</a:t>
            </a:r>
            <a:r>
              <a:rPr lang="en-GB" sz="2800" dirty="0" smtClean="0">
                <a:solidFill>
                  <a:srgbClr val="005384"/>
                </a:solidFill>
              </a:rPr>
              <a:t> </a:t>
            </a:r>
            <a:endParaRPr lang="en-GB" sz="2800" dirty="0">
              <a:solidFill>
                <a:srgbClr val="005384"/>
              </a:solidFill>
            </a:endParaRPr>
          </a:p>
        </p:txBody>
      </p:sp>
      <p:pic>
        <p:nvPicPr>
          <p:cNvPr id="7" name="Picture 2" descr="\\Lion\pictures\2013\130530_ove_pictures\IMG_2616.JPG"/>
          <p:cNvPicPr>
            <a:picLocks noChangeAspect="1" noChangeArrowheads="1"/>
          </p:cNvPicPr>
          <p:nvPr/>
        </p:nvPicPr>
        <p:blipFill>
          <a:blip r:embed="rId3" cstate="print">
            <a:lum bright="6000"/>
            <a:extLst>
              <a:ext uri="{28A0092B-C50C-407E-A947-70E740481C1C}">
                <a14:useLocalDpi xmlns:a14="http://schemas.microsoft.com/office/drawing/2010/main" val="0"/>
              </a:ext>
            </a:extLst>
          </a:blip>
          <a:srcRect/>
          <a:stretch>
            <a:fillRect/>
          </a:stretch>
        </p:blipFill>
        <p:spPr bwMode="auto">
          <a:xfrm>
            <a:off x="0" y="1625601"/>
            <a:ext cx="7848600" cy="5232399"/>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20272" y="6326124"/>
            <a:ext cx="2016224" cy="405045"/>
          </a:xfrm>
          <a:prstGeom prst="rect">
            <a:avLst/>
          </a:prstGeom>
        </p:spPr>
      </p:pic>
    </p:spTree>
    <p:extLst>
      <p:ext uri="{BB962C8B-B14F-4D97-AF65-F5344CB8AC3E}">
        <p14:creationId xmlns:p14="http://schemas.microsoft.com/office/powerpoint/2010/main" val="3861469524"/>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0272" y="6326124"/>
            <a:ext cx="2016224" cy="405045"/>
          </a:xfrm>
          <a:prstGeom prst="rect">
            <a:avLst/>
          </a:prstGeom>
        </p:spPr>
      </p:pic>
      <p:sp>
        <p:nvSpPr>
          <p:cNvPr id="13" name="Rectangle 12"/>
          <p:cNvSpPr/>
          <p:nvPr/>
        </p:nvSpPr>
        <p:spPr>
          <a:xfrm>
            <a:off x="0" y="0"/>
            <a:ext cx="9144000" cy="757083"/>
          </a:xfrm>
          <a:prstGeom prst="rect">
            <a:avLst/>
          </a:prstGeom>
          <a:solidFill>
            <a:srgbClr val="0053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07504" y="77303"/>
            <a:ext cx="9396536" cy="584775"/>
          </a:xfrm>
          <a:prstGeom prst="rect">
            <a:avLst/>
          </a:prstGeom>
          <a:noFill/>
        </p:spPr>
        <p:txBody>
          <a:bodyPr wrap="square" rtlCol="0">
            <a:spAutoFit/>
          </a:bodyPr>
          <a:lstStyle/>
          <a:p>
            <a:r>
              <a:rPr lang="en-GB" sz="3200" b="1" dirty="0" smtClean="0">
                <a:solidFill>
                  <a:schemeClr val="bg1"/>
                </a:solidFill>
              </a:rPr>
              <a:t>4: EEA MANAGEMENT</a:t>
            </a:r>
            <a:endParaRPr lang="en-GB" sz="3200" dirty="0">
              <a:solidFill>
                <a:schemeClr val="bg1"/>
              </a:solidFill>
            </a:endParaRPr>
          </a:p>
        </p:txBody>
      </p:sp>
      <p:sp>
        <p:nvSpPr>
          <p:cNvPr id="7" name="Rechteck 6"/>
          <p:cNvSpPr/>
          <p:nvPr/>
        </p:nvSpPr>
        <p:spPr>
          <a:xfrm>
            <a:off x="228600" y="914400"/>
            <a:ext cx="8763000" cy="1815882"/>
          </a:xfrm>
          <a:prstGeom prst="rect">
            <a:avLst/>
          </a:prstGeom>
        </p:spPr>
        <p:txBody>
          <a:bodyPr wrap="square">
            <a:spAutoFit/>
          </a:bodyPr>
          <a:lstStyle/>
          <a:p>
            <a:r>
              <a:rPr lang="en-GB" sz="2800" b="1" dirty="0" smtClean="0">
                <a:solidFill>
                  <a:srgbClr val="005384"/>
                </a:solidFill>
              </a:rPr>
              <a:t>Achieve by 2018</a:t>
            </a:r>
          </a:p>
          <a:p>
            <a:pPr marL="457200" lvl="0" indent="-457200">
              <a:buFont typeface="Wingdings" panose="05000000000000000000" pitchFamily="2" charset="2"/>
              <a:buChar char="§"/>
            </a:pPr>
            <a:r>
              <a:rPr lang="en-GB" sz="2800" dirty="0" smtClean="0">
                <a:solidFill>
                  <a:srgbClr val="005384"/>
                </a:solidFill>
              </a:rPr>
              <a:t>Work programme delivered;</a:t>
            </a:r>
          </a:p>
          <a:p>
            <a:pPr marL="457200" lvl="0" indent="-457200">
              <a:buFont typeface="Wingdings" panose="05000000000000000000" pitchFamily="2" charset="2"/>
              <a:buChar char="§"/>
            </a:pPr>
            <a:r>
              <a:rPr lang="en-GB" sz="2800" dirty="0" smtClean="0">
                <a:solidFill>
                  <a:srgbClr val="005384"/>
                </a:solidFill>
              </a:rPr>
              <a:t>Positive outcome of next 5-year </a:t>
            </a:r>
            <a:br>
              <a:rPr lang="en-GB" sz="2800" dirty="0" smtClean="0">
                <a:solidFill>
                  <a:srgbClr val="005384"/>
                </a:solidFill>
              </a:rPr>
            </a:br>
            <a:r>
              <a:rPr lang="en-GB" sz="2800" dirty="0" smtClean="0">
                <a:solidFill>
                  <a:srgbClr val="005384"/>
                </a:solidFill>
              </a:rPr>
              <a:t>external evaluation (2018).</a:t>
            </a:r>
            <a:endParaRPr lang="en-GB" sz="2800" dirty="0">
              <a:solidFill>
                <a:srgbClr val="005384"/>
              </a:solidFill>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2893874"/>
            <a:ext cx="6654532" cy="3964126"/>
          </a:xfrm>
          <a:prstGeom prst="rect">
            <a:avLst/>
          </a:prstGeom>
        </p:spPr>
      </p:pic>
      <p:pic>
        <p:nvPicPr>
          <p:cNvPr id="9" name="Bild 8" descr="IMG_2522-1_Karsten_Hans.jpg"/>
          <p:cNvPicPr>
            <a:picLocks noChangeAspect="1"/>
          </p:cNvPicPr>
          <p:nvPr/>
        </p:nvPicPr>
        <p:blipFill>
          <a:blip r:embed="rId5"/>
          <a:stretch>
            <a:fillRect/>
          </a:stretch>
        </p:blipFill>
        <p:spPr>
          <a:xfrm>
            <a:off x="6012160" y="1830510"/>
            <a:ext cx="3131840" cy="2328803"/>
          </a:xfrm>
          <a:prstGeom prst="rect">
            <a:avLst/>
          </a:prstGeom>
        </p:spPr>
      </p:pic>
    </p:spTree>
    <p:extLst>
      <p:ext uri="{BB962C8B-B14F-4D97-AF65-F5344CB8AC3E}">
        <p14:creationId xmlns:p14="http://schemas.microsoft.com/office/powerpoint/2010/main" val="1965552470"/>
      </p:ext>
    </p:extLst>
  </p:cSld>
  <p:clrMapOvr>
    <a:masterClrMapping/>
  </p:clrMapOvr>
  <p:transition spd="slow"/>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844824"/>
            <a:ext cx="8229600" cy="3773016"/>
          </a:xfrm>
        </p:spPr>
        <p:txBody>
          <a:bodyPr/>
          <a:lstStyle/>
          <a:p>
            <a:pPr marL="514350" indent="-514350">
              <a:buFont typeface="+mj-lt"/>
              <a:buAutoNum type="arabicPeriod"/>
            </a:pPr>
            <a:r>
              <a:rPr lang="en-GB" dirty="0" smtClean="0"/>
              <a:t>Reporting </a:t>
            </a:r>
          </a:p>
          <a:p>
            <a:pPr marL="514350" indent="-514350">
              <a:buFont typeface="+mj-lt"/>
              <a:buAutoNum type="arabicPeriod"/>
            </a:pPr>
            <a:r>
              <a:rPr lang="en-GB" dirty="0" smtClean="0"/>
              <a:t>Assessment</a:t>
            </a:r>
            <a:endParaRPr lang="en-GB" dirty="0"/>
          </a:p>
          <a:p>
            <a:pPr marL="514350" indent="-514350">
              <a:buFont typeface="+mj-lt"/>
              <a:buAutoNum type="arabicPeriod"/>
            </a:pPr>
            <a:r>
              <a:rPr lang="en-GB" dirty="0" smtClean="0"/>
              <a:t>Capacity building</a:t>
            </a:r>
            <a:endParaRPr lang="en-GB" dirty="0"/>
          </a:p>
          <a:p>
            <a:pPr marL="514350" indent="-514350">
              <a:buFont typeface="+mj-lt"/>
              <a:buAutoNum type="arabicPeriod"/>
            </a:pPr>
            <a:r>
              <a:rPr lang="en-GB" dirty="0" smtClean="0"/>
              <a:t>Accessing EU funds </a:t>
            </a:r>
          </a:p>
          <a:p>
            <a:pPr marL="514350" indent="-514350">
              <a:buFont typeface="+mj-lt"/>
              <a:buAutoNum type="arabicPeriod"/>
            </a:pPr>
            <a:r>
              <a:rPr lang="en-GB" dirty="0" smtClean="0"/>
              <a:t>Influencing </a:t>
            </a:r>
            <a:r>
              <a:rPr lang="en-GB" dirty="0"/>
              <a:t>EU </a:t>
            </a:r>
            <a:r>
              <a:rPr lang="en-GB" dirty="0" smtClean="0"/>
              <a:t>practices</a:t>
            </a:r>
            <a:endParaRPr lang="en-GB" dirty="0"/>
          </a:p>
          <a:p>
            <a:pPr marL="514350" indent="-514350">
              <a:buFont typeface="+mj-lt"/>
              <a:buAutoNum type="arabicPeriod"/>
            </a:pPr>
            <a:r>
              <a:rPr lang="en-GB" dirty="0"/>
              <a:t>Implementation of legislation</a:t>
            </a:r>
          </a:p>
          <a:p>
            <a:pPr marL="514350" indent="-514350">
              <a:buFont typeface="+mj-lt"/>
              <a:buAutoNum type="arabicPeriod"/>
            </a:pPr>
            <a:endParaRPr lang="en-GB" dirty="0"/>
          </a:p>
        </p:txBody>
      </p:sp>
      <p:sp>
        <p:nvSpPr>
          <p:cNvPr id="5" name="Title 1"/>
          <p:cNvSpPr txBox="1">
            <a:spLocks/>
          </p:cNvSpPr>
          <p:nvPr/>
        </p:nvSpPr>
        <p:spPr>
          <a:xfrm>
            <a:off x="0" y="260648"/>
            <a:ext cx="9144000" cy="936104"/>
          </a:xfrm>
          <a:prstGeom prst="rect">
            <a:avLst/>
          </a:prstGeom>
          <a:solidFill>
            <a:srgbClr val="9BBB59"/>
          </a:solidFill>
        </p:spPr>
        <p:txBody>
          <a:bodyPr anchor="ctr"/>
          <a:lstStyle>
            <a:lvl1pPr algn="ctr" defTabSz="914400" rtl="0" eaLnBrk="1" latinLnBrk="0" hangingPunct="1">
              <a:spcBef>
                <a:spcPct val="0"/>
              </a:spcBef>
              <a:buNone/>
              <a:defRPr sz="4400" b="1" kern="1200">
                <a:solidFill>
                  <a:schemeClr val="bg1"/>
                </a:solidFill>
                <a:latin typeface="+mj-lt"/>
                <a:ea typeface="+mj-ea"/>
                <a:cs typeface="+mj-cs"/>
              </a:defRPr>
            </a:lvl1pPr>
          </a:lstStyle>
          <a:p>
            <a:pPr algn="l"/>
            <a:r>
              <a:rPr lang="en-GB" dirty="0" smtClean="0"/>
              <a:t>Potential benefits for countries</a:t>
            </a:r>
            <a:endParaRPr lang="en-GB" dirty="0"/>
          </a:p>
        </p:txBody>
      </p:sp>
    </p:spTree>
    <p:extLst>
      <p:ext uri="{BB962C8B-B14F-4D97-AF65-F5344CB8AC3E}">
        <p14:creationId xmlns:p14="http://schemas.microsoft.com/office/powerpoint/2010/main" val="6839664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528" y="2564904"/>
            <a:ext cx="8229600" cy="1143000"/>
          </a:xfrm>
        </p:spPr>
        <p:txBody>
          <a:bodyPr/>
          <a:lstStyle/>
          <a:p>
            <a:r>
              <a:rPr lang="en-GB" b="1" dirty="0" smtClean="0">
                <a:solidFill>
                  <a:schemeClr val="accent1">
                    <a:lumMod val="50000"/>
                  </a:schemeClr>
                </a:solidFill>
              </a:rPr>
              <a:t>EEA Multiannual work programme</a:t>
            </a:r>
            <a:br>
              <a:rPr lang="en-GB" b="1" dirty="0" smtClean="0">
                <a:solidFill>
                  <a:schemeClr val="accent1">
                    <a:lumMod val="50000"/>
                  </a:schemeClr>
                </a:solidFill>
              </a:rPr>
            </a:br>
            <a:r>
              <a:rPr lang="en-GB" b="1" dirty="0" smtClean="0">
                <a:solidFill>
                  <a:schemeClr val="accent1">
                    <a:lumMod val="50000"/>
                  </a:schemeClr>
                </a:solidFill>
              </a:rPr>
              <a:t>MAWP</a:t>
            </a:r>
            <a:br>
              <a:rPr lang="en-GB" b="1" dirty="0" smtClean="0">
                <a:solidFill>
                  <a:schemeClr val="accent1">
                    <a:lumMod val="50000"/>
                  </a:schemeClr>
                </a:solidFill>
              </a:rPr>
            </a:br>
            <a:r>
              <a:rPr lang="en-GB" b="1" dirty="0" smtClean="0">
                <a:solidFill>
                  <a:schemeClr val="accent1">
                    <a:lumMod val="50000"/>
                  </a:schemeClr>
                </a:solidFill>
              </a:rPr>
              <a:t>2014-2018</a:t>
            </a:r>
            <a:endParaRPr lang="en-GB" b="1" dirty="0">
              <a:solidFill>
                <a:schemeClr val="accent1">
                  <a:lumMod val="50000"/>
                </a:schemeClr>
              </a:solidFill>
            </a:endParaRPr>
          </a:p>
        </p:txBody>
      </p:sp>
    </p:spTree>
    <p:extLst>
      <p:ext uri="{BB962C8B-B14F-4D97-AF65-F5344CB8AC3E}">
        <p14:creationId xmlns:p14="http://schemas.microsoft.com/office/powerpoint/2010/main" val="252358076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marL="0" indent="0">
              <a:buNone/>
            </a:pPr>
            <a:r>
              <a:rPr lang="en-GB" sz="2400" dirty="0" smtClean="0"/>
              <a:t>Reporting:</a:t>
            </a:r>
          </a:p>
          <a:p>
            <a:r>
              <a:rPr lang="en-GB" sz="2400" dirty="0" smtClean="0"/>
              <a:t>Aggregation of country data at EU level- this step is requested by EU legislation, but not so visible for countries</a:t>
            </a:r>
          </a:p>
          <a:p>
            <a:r>
              <a:rPr lang="en-GB" sz="2400" dirty="0" smtClean="0"/>
              <a:t>Standardization of reporting workflows and methods</a:t>
            </a:r>
          </a:p>
          <a:p>
            <a:pPr marL="0" indent="0">
              <a:buNone/>
            </a:pPr>
            <a:r>
              <a:rPr lang="en-GB" sz="2400" dirty="0" smtClean="0"/>
              <a:t>Assessment:</a:t>
            </a:r>
          </a:p>
          <a:p>
            <a:r>
              <a:rPr lang="en-GB" sz="2400" dirty="0"/>
              <a:t>Indicators </a:t>
            </a:r>
            <a:r>
              <a:rPr lang="en-GB" sz="2400" dirty="0" smtClean="0"/>
              <a:t>system</a:t>
            </a:r>
            <a:endParaRPr lang="en-GB" sz="2400" dirty="0"/>
          </a:p>
          <a:p>
            <a:r>
              <a:rPr lang="en-GB" sz="2400" dirty="0" smtClean="0"/>
              <a:t>Seen countries position in the wider context, distance to targets and </a:t>
            </a:r>
            <a:r>
              <a:rPr lang="en-GB" sz="2400" dirty="0" smtClean="0"/>
              <a:t>in </a:t>
            </a:r>
            <a:r>
              <a:rPr lang="en-GB" sz="2400" dirty="0" smtClean="0"/>
              <a:t>comparison with other countries </a:t>
            </a:r>
          </a:p>
          <a:p>
            <a:r>
              <a:rPr lang="en-GB" sz="2400" dirty="0" smtClean="0"/>
              <a:t>Showcasing </a:t>
            </a:r>
            <a:r>
              <a:rPr lang="en-GB" sz="2400" dirty="0"/>
              <a:t>good </a:t>
            </a:r>
            <a:r>
              <a:rPr lang="en-GB" sz="2400" dirty="0" smtClean="0"/>
              <a:t>practices</a:t>
            </a:r>
          </a:p>
          <a:p>
            <a:r>
              <a:rPr lang="en-GB" sz="2400" dirty="0" smtClean="0"/>
              <a:t>Identification of driving forces outside the countries which influence countries policies (global, EU)</a:t>
            </a:r>
            <a:endParaRPr lang="en-GB" sz="2400" dirty="0"/>
          </a:p>
          <a:p>
            <a:endParaRPr lang="en-GB" sz="2400" dirty="0"/>
          </a:p>
        </p:txBody>
      </p:sp>
      <p:sp>
        <p:nvSpPr>
          <p:cNvPr id="4" name="Title 1"/>
          <p:cNvSpPr txBox="1">
            <a:spLocks/>
          </p:cNvSpPr>
          <p:nvPr/>
        </p:nvSpPr>
        <p:spPr>
          <a:xfrm>
            <a:off x="0" y="260648"/>
            <a:ext cx="9144000" cy="1143000"/>
          </a:xfrm>
          <a:prstGeom prst="rect">
            <a:avLst/>
          </a:prstGeom>
          <a:solidFill>
            <a:srgbClr val="9BBB59"/>
          </a:solidFill>
        </p:spPr>
        <p:txBody>
          <a:bodyPr anchor="ctr"/>
          <a:lstStyle>
            <a:lvl1pPr algn="ctr" defTabSz="914400" rtl="0" eaLnBrk="1" latinLnBrk="0" hangingPunct="1">
              <a:spcBef>
                <a:spcPct val="0"/>
              </a:spcBef>
              <a:buNone/>
              <a:defRPr sz="4400" b="1" kern="1200">
                <a:solidFill>
                  <a:schemeClr val="bg1"/>
                </a:solidFill>
                <a:latin typeface="+mj-lt"/>
                <a:ea typeface="+mj-ea"/>
                <a:cs typeface="+mj-cs"/>
              </a:defRPr>
            </a:lvl1pPr>
          </a:lstStyle>
          <a:p>
            <a:pPr algn="l"/>
            <a:r>
              <a:rPr lang="en-GB" dirty="0" smtClean="0"/>
              <a:t>Benefits: Reporting</a:t>
            </a:r>
          </a:p>
          <a:p>
            <a:pPr algn="l"/>
            <a:r>
              <a:rPr lang="en-GB" dirty="0" smtClean="0"/>
              <a:t>                 Assessment</a:t>
            </a:r>
            <a:endParaRPr lang="en-GB" dirty="0"/>
          </a:p>
        </p:txBody>
      </p:sp>
    </p:spTree>
    <p:extLst>
      <p:ext uri="{BB962C8B-B14F-4D97-AF65-F5344CB8AC3E}">
        <p14:creationId xmlns:p14="http://schemas.microsoft.com/office/powerpoint/2010/main" val="188331887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0" y="5543872"/>
            <a:ext cx="8928992" cy="752128"/>
          </a:xfrm>
          <a:prstGeom prst="rect">
            <a:avLst/>
          </a:prstGeom>
          <a:solidFill>
            <a:srgbClr val="005384"/>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r"/>
            <a:r>
              <a:rPr lang="en-US" sz="2400" kern="1200" dirty="0">
                <a:solidFill>
                  <a:schemeClr val="lt1"/>
                </a:solidFill>
                <a:effectLst/>
                <a:latin typeface="+mn-lt"/>
                <a:ea typeface="+mn-ea"/>
                <a:cs typeface="+mn-cs"/>
              </a:rPr>
              <a:t>WISE-</a:t>
            </a:r>
            <a:r>
              <a:rPr lang="en-US" sz="2400" kern="1200" dirty="0" err="1">
                <a:solidFill>
                  <a:schemeClr val="lt1"/>
                </a:solidFill>
                <a:effectLst/>
                <a:latin typeface="+mn-lt"/>
                <a:ea typeface="+mn-ea"/>
                <a:cs typeface="+mn-cs"/>
              </a:rPr>
              <a:t>SoE</a:t>
            </a:r>
            <a:r>
              <a:rPr lang="en-US" sz="2400" kern="1200" dirty="0">
                <a:solidFill>
                  <a:schemeClr val="lt1"/>
                </a:solidFill>
                <a:effectLst/>
                <a:latin typeface="+mn-lt"/>
                <a:ea typeface="+mn-ea"/>
                <a:cs typeface="+mn-cs"/>
              </a:rPr>
              <a:t> dataflow </a:t>
            </a:r>
            <a:r>
              <a:rPr lang="en-US" sz="2400" kern="1200" dirty="0" smtClean="0">
                <a:solidFill>
                  <a:schemeClr val="lt1"/>
                </a:solidFill>
                <a:effectLst/>
                <a:latin typeface="+mn-lt"/>
                <a:ea typeface="+mn-ea"/>
                <a:cs typeface="+mn-cs"/>
              </a:rPr>
              <a:t> - a success</a:t>
            </a:r>
            <a:br>
              <a:rPr lang="en-US" sz="2400" kern="1200" dirty="0" smtClean="0">
                <a:solidFill>
                  <a:schemeClr val="lt1"/>
                </a:solidFill>
                <a:effectLst/>
                <a:latin typeface="+mn-lt"/>
                <a:ea typeface="+mn-ea"/>
                <a:cs typeface="+mn-cs"/>
              </a:rPr>
            </a:br>
            <a:r>
              <a:rPr lang="en-US" sz="2400" dirty="0" smtClean="0"/>
              <a:t>EEA group for water</a:t>
            </a:r>
            <a:endParaRPr lang="en-US" sz="2400" kern="1200" dirty="0">
              <a:solidFill>
                <a:schemeClr val="lt1"/>
              </a:solidFill>
              <a:effectLst/>
              <a:latin typeface="+mn-lt"/>
              <a:ea typeface="+mn-ea"/>
              <a:cs typeface="+mn-cs"/>
            </a:endParaRPr>
          </a:p>
        </p:txBody>
      </p:sp>
      <p:sp>
        <p:nvSpPr>
          <p:cNvPr id="3" name="Pladsholder til indhold 2"/>
          <p:cNvSpPr>
            <a:spLocks noGrp="1"/>
          </p:cNvSpPr>
          <p:nvPr>
            <p:ph idx="1"/>
          </p:nvPr>
        </p:nvSpPr>
        <p:spPr>
          <a:xfrm>
            <a:off x="107504" y="1700808"/>
            <a:ext cx="8568952" cy="4059087"/>
          </a:xfrm>
        </p:spPr>
        <p:txBody>
          <a:bodyPr/>
          <a:lstStyle/>
          <a:p>
            <a:pPr>
              <a:lnSpc>
                <a:spcPct val="150000"/>
              </a:lnSpc>
            </a:pPr>
            <a:r>
              <a:rPr lang="en-US" sz="2400" dirty="0" smtClean="0"/>
              <a:t>Over the last 20 years countries have reported </a:t>
            </a:r>
          </a:p>
          <a:p>
            <a:pPr>
              <a:lnSpc>
                <a:spcPct val="150000"/>
              </a:lnSpc>
            </a:pPr>
            <a:r>
              <a:rPr lang="en-US" sz="2400" dirty="0" smtClean="0"/>
              <a:t>More than </a:t>
            </a:r>
            <a:r>
              <a:rPr lang="en-US" sz="2400" b="1" dirty="0" smtClean="0"/>
              <a:t>11 000 river stations</a:t>
            </a:r>
            <a:r>
              <a:rPr lang="en-US" sz="2400" dirty="0" smtClean="0"/>
              <a:t> (38 countries) </a:t>
            </a:r>
          </a:p>
          <a:p>
            <a:pPr marL="400050" lvl="1" indent="0">
              <a:lnSpc>
                <a:spcPct val="150000"/>
              </a:lnSpc>
              <a:buNone/>
            </a:pPr>
            <a:r>
              <a:rPr lang="en-US" sz="2000" dirty="0" smtClean="0"/>
              <a:t>– only Malta has not reported rivers </a:t>
            </a:r>
          </a:p>
          <a:p>
            <a:pPr>
              <a:lnSpc>
                <a:spcPct val="150000"/>
              </a:lnSpc>
            </a:pPr>
            <a:r>
              <a:rPr lang="en-US" sz="2400" dirty="0" smtClean="0"/>
              <a:t>More </a:t>
            </a:r>
            <a:r>
              <a:rPr lang="en-US" sz="2400" dirty="0"/>
              <a:t>than  </a:t>
            </a:r>
            <a:r>
              <a:rPr lang="en-US" sz="2400" b="1" dirty="0"/>
              <a:t>3200 lake stations  </a:t>
            </a:r>
            <a:r>
              <a:rPr lang="en-US" sz="2400" dirty="0"/>
              <a:t>(36 countries)</a:t>
            </a:r>
          </a:p>
          <a:p>
            <a:pPr>
              <a:lnSpc>
                <a:spcPct val="150000"/>
              </a:lnSpc>
            </a:pPr>
            <a:r>
              <a:rPr lang="en-US" sz="2400" dirty="0"/>
              <a:t>More than </a:t>
            </a:r>
            <a:r>
              <a:rPr lang="en-US" sz="2400" b="1" dirty="0"/>
              <a:t>1500 groundwater bodies</a:t>
            </a:r>
          </a:p>
          <a:p>
            <a:pPr marL="0" indent="0">
              <a:lnSpc>
                <a:spcPct val="150000"/>
              </a:lnSpc>
              <a:buNone/>
            </a:pPr>
            <a:r>
              <a:rPr lang="en-US" sz="2400" dirty="0" smtClean="0"/>
              <a:t>      covering the last 20 years 1992 to 2011.</a:t>
            </a:r>
            <a:endParaRPr lang="en-US" sz="2400" dirty="0"/>
          </a:p>
        </p:txBody>
      </p:sp>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72200" y="2636912"/>
            <a:ext cx="2534966" cy="2906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6847595" y="1700808"/>
            <a:ext cx="1584176" cy="854080"/>
          </a:xfrm>
          <a:prstGeom prst="rect">
            <a:avLst/>
          </a:prstGeom>
          <a:noFill/>
        </p:spPr>
        <p:txBody>
          <a:bodyPr wrap="square" rtlCol="0">
            <a:spAutoFit/>
          </a:bodyPr>
          <a:lstStyle/>
          <a:p>
            <a:pPr>
              <a:lnSpc>
                <a:spcPct val="150000"/>
              </a:lnSpc>
            </a:pPr>
            <a:r>
              <a:rPr lang="en-US" sz="1100" dirty="0">
                <a:solidFill>
                  <a:srgbClr val="FF0000"/>
                </a:solidFill>
              </a:rPr>
              <a:t>Number of river stations and countries reporting per year</a:t>
            </a:r>
          </a:p>
        </p:txBody>
      </p:sp>
      <p:sp>
        <p:nvSpPr>
          <p:cNvPr id="5" name="Rectangle 4"/>
          <p:cNvSpPr/>
          <p:nvPr/>
        </p:nvSpPr>
        <p:spPr>
          <a:xfrm>
            <a:off x="395536" y="188640"/>
            <a:ext cx="7776864" cy="1446550"/>
          </a:xfrm>
          <a:prstGeom prst="rect">
            <a:avLst/>
          </a:prstGeom>
        </p:spPr>
        <p:txBody>
          <a:bodyPr wrap="square">
            <a:spAutoFit/>
          </a:bodyPr>
          <a:lstStyle/>
          <a:p>
            <a:r>
              <a:rPr lang="en-GB" sz="4400" b="1" dirty="0">
                <a:solidFill>
                  <a:srgbClr val="92D050"/>
                </a:solidFill>
              </a:rPr>
              <a:t>Example </a:t>
            </a:r>
            <a:r>
              <a:rPr lang="en-GB" sz="4400" b="1" dirty="0" smtClean="0">
                <a:solidFill>
                  <a:srgbClr val="92D050"/>
                </a:solidFill>
              </a:rPr>
              <a:t>of benefits</a:t>
            </a:r>
            <a:r>
              <a:rPr lang="en-GB" sz="4400" b="1" dirty="0">
                <a:solidFill>
                  <a:srgbClr val="92D050"/>
                </a:solidFill>
              </a:rPr>
              <a:t>: </a:t>
            </a:r>
            <a:endParaRPr lang="en-GB" sz="4400" b="1" dirty="0" smtClean="0">
              <a:solidFill>
                <a:srgbClr val="92D050"/>
              </a:solidFill>
            </a:endParaRPr>
          </a:p>
          <a:p>
            <a:r>
              <a:rPr lang="en-GB" sz="4400" b="1" dirty="0" smtClean="0">
                <a:solidFill>
                  <a:srgbClr val="92D050"/>
                </a:solidFill>
              </a:rPr>
              <a:t>Reporting for water</a:t>
            </a:r>
            <a:endParaRPr lang="en-GB" sz="4400" b="1" dirty="0">
              <a:solidFill>
                <a:srgbClr val="92D050"/>
              </a:solidFill>
            </a:endParaRPr>
          </a:p>
        </p:txBody>
      </p:sp>
    </p:spTree>
    <p:extLst>
      <p:ext uri="{BB962C8B-B14F-4D97-AF65-F5344CB8AC3E}">
        <p14:creationId xmlns:p14="http://schemas.microsoft.com/office/powerpoint/2010/main" val="24871316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6326124"/>
            <a:ext cx="2016224" cy="405045"/>
          </a:xfrm>
          <a:prstGeom prst="rect">
            <a:avLst/>
          </a:prstGeom>
        </p:spPr>
      </p:pic>
      <p:sp>
        <p:nvSpPr>
          <p:cNvPr id="8" name="TextBox 7"/>
          <p:cNvSpPr txBox="1"/>
          <p:nvPr/>
        </p:nvSpPr>
        <p:spPr>
          <a:xfrm>
            <a:off x="489680" y="1117163"/>
            <a:ext cx="8784976" cy="461665"/>
          </a:xfrm>
          <a:prstGeom prst="rect">
            <a:avLst/>
          </a:prstGeom>
          <a:noFill/>
        </p:spPr>
        <p:txBody>
          <a:bodyPr wrap="square" rtlCol="0">
            <a:spAutoFit/>
          </a:bodyPr>
          <a:lstStyle/>
          <a:p>
            <a:r>
              <a:rPr lang="en-GB" sz="2400" dirty="0" smtClean="0">
                <a:latin typeface="Verdana" pitchFamily="34" charset="0"/>
                <a:ea typeface="Verdana" pitchFamily="34" charset="0"/>
                <a:cs typeface="Verdana" pitchFamily="34" charset="0"/>
              </a:rPr>
              <a:t>SOE data on river quality  (1992-2011)</a:t>
            </a:r>
            <a:endParaRPr lang="en-GB" sz="2400" dirty="0">
              <a:latin typeface="Verdana" pitchFamily="34" charset="0"/>
              <a:ea typeface="Verdana" pitchFamily="34" charset="0"/>
              <a:cs typeface="Verdana" pitchFamily="34" charset="0"/>
            </a:endParaRPr>
          </a:p>
        </p:txBody>
      </p:sp>
      <p:pic>
        <p:nvPicPr>
          <p:cNvPr id="6" name="Picture 2"/>
          <p:cNvPicPr>
            <a:picLocks noGrp="1" noChangeAspect="1" noChangeArrowheads="1"/>
          </p:cNvPicPr>
          <p:nvPr>
            <p:ph sz="half" idx="1"/>
          </p:nvPr>
        </p:nvPicPr>
        <p:blipFill rotWithShape="1">
          <a:blip r:embed="rId4" cstate="print">
            <a:extLst>
              <a:ext uri="{BEBA8EAE-BF5A-486C-A8C5-ECC9F3942E4B}">
                <a14:imgProps xmlns:a14="http://schemas.microsoft.com/office/drawing/2010/main">
                  <a14:imgLayer r:embed="rId5">
                    <a14:imgEffect>
                      <a14:sharpenSoften amount="99000"/>
                    </a14:imgEffect>
                  </a14:imgLayer>
                </a14:imgProps>
              </a:ext>
              <a:ext uri="{28A0092B-C50C-407E-A947-70E740481C1C}">
                <a14:useLocalDpi xmlns:a14="http://schemas.microsoft.com/office/drawing/2010/main" val="0"/>
              </a:ext>
            </a:extLst>
          </a:blip>
          <a:srcRect b="9869"/>
          <a:stretch/>
        </p:blipFill>
        <p:spPr bwMode="auto">
          <a:xfrm>
            <a:off x="328997" y="2473257"/>
            <a:ext cx="3626005" cy="40553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 name="Group 6"/>
          <p:cNvGrpSpPr/>
          <p:nvPr/>
        </p:nvGrpSpPr>
        <p:grpSpPr>
          <a:xfrm>
            <a:off x="781780" y="1664705"/>
            <a:ext cx="3162622" cy="800219"/>
            <a:chOff x="1200622" y="1124744"/>
            <a:chExt cx="3162622" cy="800219"/>
          </a:xfrm>
        </p:grpSpPr>
        <p:sp>
          <p:nvSpPr>
            <p:cNvPr id="2" name="Rectangle 1"/>
            <p:cNvSpPr/>
            <p:nvPr/>
          </p:nvSpPr>
          <p:spPr>
            <a:xfrm>
              <a:off x="1842963" y="1124744"/>
              <a:ext cx="2520281" cy="800219"/>
            </a:xfrm>
            <a:prstGeom prst="rect">
              <a:avLst/>
            </a:prstGeom>
          </p:spPr>
          <p:txBody>
            <a:bodyPr wrap="square">
              <a:spAutoFit/>
            </a:bodyPr>
            <a:lstStyle/>
            <a:p>
              <a:pPr fontAlgn="auto">
                <a:spcAft>
                  <a:spcPts val="1200"/>
                </a:spcAft>
                <a:buFont typeface="Arial" pitchFamily="34" charset="0"/>
                <a:buNone/>
              </a:pPr>
              <a:r>
                <a:rPr lang="da-DK" dirty="0" smtClean="0">
                  <a:latin typeface="Verdana" pitchFamily="34" charset="0"/>
                  <a:ea typeface="Verdana" pitchFamily="34" charset="0"/>
                  <a:cs typeface="Verdana" pitchFamily="34" charset="0"/>
                </a:rPr>
                <a:t>BOD</a:t>
              </a:r>
            </a:p>
            <a:p>
              <a:pPr fontAlgn="auto">
                <a:spcAft>
                  <a:spcPts val="1200"/>
                </a:spcAft>
                <a:buFont typeface="Arial" pitchFamily="34" charset="0"/>
                <a:buNone/>
              </a:pPr>
              <a:r>
                <a:rPr lang="da-DK" dirty="0">
                  <a:latin typeface="Verdana" pitchFamily="34" charset="0"/>
                  <a:ea typeface="Verdana" pitchFamily="34" charset="0"/>
                  <a:cs typeface="Verdana" pitchFamily="34" charset="0"/>
                </a:rPr>
                <a:t>T</a:t>
              </a:r>
              <a:r>
                <a:rPr lang="da-DK" dirty="0" smtClean="0">
                  <a:latin typeface="Verdana" pitchFamily="34" charset="0"/>
                  <a:ea typeface="Verdana" pitchFamily="34" charset="0"/>
                  <a:cs typeface="Verdana" pitchFamily="34" charset="0"/>
                </a:rPr>
                <a:t>otal </a:t>
              </a:r>
              <a:r>
                <a:rPr lang="da-DK" dirty="0">
                  <a:latin typeface="Verdana" pitchFamily="34" charset="0"/>
                  <a:ea typeface="Verdana" pitchFamily="34" charset="0"/>
                  <a:cs typeface="Verdana" pitchFamily="34" charset="0"/>
                </a:rPr>
                <a:t>ammonium</a:t>
              </a:r>
            </a:p>
          </p:txBody>
        </p:sp>
        <p:cxnSp>
          <p:nvCxnSpPr>
            <p:cNvPr id="5" name="Straight Connector 4"/>
            <p:cNvCxnSpPr/>
            <p:nvPr/>
          </p:nvCxnSpPr>
          <p:spPr>
            <a:xfrm>
              <a:off x="1200622" y="1340768"/>
              <a:ext cx="5040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200622" y="1772816"/>
              <a:ext cx="50405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pic>
        <p:nvPicPr>
          <p:cNvPr id="14"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9934"/>
          <a:stretch/>
        </p:blipFill>
        <p:spPr bwMode="auto">
          <a:xfrm>
            <a:off x="5049169" y="2449183"/>
            <a:ext cx="3654883" cy="4084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Group 14"/>
          <p:cNvGrpSpPr/>
          <p:nvPr/>
        </p:nvGrpSpPr>
        <p:grpSpPr>
          <a:xfrm>
            <a:off x="4873588" y="1676813"/>
            <a:ext cx="3586844" cy="800219"/>
            <a:chOff x="1200622" y="1188050"/>
            <a:chExt cx="3101904" cy="800219"/>
          </a:xfrm>
        </p:grpSpPr>
        <p:sp>
          <p:nvSpPr>
            <p:cNvPr id="16" name="Rectangle 15"/>
            <p:cNvSpPr/>
            <p:nvPr/>
          </p:nvSpPr>
          <p:spPr>
            <a:xfrm>
              <a:off x="1782245" y="1188050"/>
              <a:ext cx="2520281" cy="800219"/>
            </a:xfrm>
            <a:prstGeom prst="rect">
              <a:avLst/>
            </a:prstGeom>
          </p:spPr>
          <p:txBody>
            <a:bodyPr wrap="square">
              <a:spAutoFit/>
            </a:bodyPr>
            <a:lstStyle/>
            <a:p>
              <a:pPr fontAlgn="auto">
                <a:spcAft>
                  <a:spcPts val="1200"/>
                </a:spcAft>
                <a:buFont typeface="Arial" pitchFamily="34" charset="0"/>
                <a:buNone/>
              </a:pPr>
              <a:r>
                <a:rPr lang="da-DK" dirty="0" smtClean="0">
                  <a:latin typeface="Verdana" pitchFamily="34" charset="0"/>
                  <a:ea typeface="Verdana" pitchFamily="34" charset="0"/>
                  <a:cs typeface="Verdana" pitchFamily="34" charset="0"/>
                </a:rPr>
                <a:t>Nitrate</a:t>
              </a:r>
            </a:p>
            <a:p>
              <a:pPr fontAlgn="auto">
                <a:spcAft>
                  <a:spcPts val="1200"/>
                </a:spcAft>
                <a:buFont typeface="Arial" pitchFamily="34" charset="0"/>
                <a:buNone/>
              </a:pPr>
              <a:r>
                <a:rPr lang="da-DK" dirty="0" smtClean="0">
                  <a:latin typeface="Verdana" pitchFamily="34" charset="0"/>
                  <a:ea typeface="Verdana" pitchFamily="34" charset="0"/>
                  <a:cs typeface="Verdana" pitchFamily="34" charset="0"/>
                </a:rPr>
                <a:t>Orthophosphate</a:t>
              </a:r>
              <a:endParaRPr lang="da-DK" dirty="0">
                <a:latin typeface="Verdana" pitchFamily="34" charset="0"/>
                <a:ea typeface="Verdana" pitchFamily="34" charset="0"/>
                <a:cs typeface="Verdana" pitchFamily="34" charset="0"/>
              </a:endParaRPr>
            </a:p>
          </p:txBody>
        </p:sp>
        <p:cxnSp>
          <p:nvCxnSpPr>
            <p:cNvPr id="17" name="Straight Connector 16"/>
            <p:cNvCxnSpPr/>
            <p:nvPr/>
          </p:nvCxnSpPr>
          <p:spPr>
            <a:xfrm>
              <a:off x="1200622" y="1340768"/>
              <a:ext cx="504056"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200622" y="1772816"/>
              <a:ext cx="50405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19" name="TextBox 18"/>
          <p:cNvSpPr txBox="1"/>
          <p:nvPr/>
        </p:nvSpPr>
        <p:spPr>
          <a:xfrm>
            <a:off x="127745" y="6469559"/>
            <a:ext cx="1944216" cy="261610"/>
          </a:xfrm>
          <a:prstGeom prst="rect">
            <a:avLst/>
          </a:prstGeom>
          <a:noFill/>
        </p:spPr>
        <p:txBody>
          <a:bodyPr wrap="square" rtlCol="0">
            <a:spAutoFit/>
          </a:bodyPr>
          <a:lstStyle/>
          <a:p>
            <a:r>
              <a:rPr lang="en-GB" sz="1100" dirty="0" smtClean="0">
                <a:latin typeface="Verdana" pitchFamily="34" charset="0"/>
                <a:ea typeface="Verdana" pitchFamily="34" charset="0"/>
                <a:cs typeface="Verdana" pitchFamily="34" charset="0"/>
              </a:rPr>
              <a:t>Source: EEA 2012</a:t>
            </a:r>
            <a:endParaRPr lang="en-GB" sz="1100" dirty="0">
              <a:latin typeface="Verdana" pitchFamily="34" charset="0"/>
              <a:ea typeface="Verdana" pitchFamily="34" charset="0"/>
              <a:cs typeface="Verdana" pitchFamily="34" charset="0"/>
            </a:endParaRPr>
          </a:p>
        </p:txBody>
      </p:sp>
      <p:sp>
        <p:nvSpPr>
          <p:cNvPr id="9" name="Rectangle 8"/>
          <p:cNvSpPr/>
          <p:nvPr/>
        </p:nvSpPr>
        <p:spPr>
          <a:xfrm>
            <a:off x="828000" y="5373216"/>
            <a:ext cx="2628000" cy="422218"/>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smtClean="0">
                <a:solidFill>
                  <a:schemeClr val="tx1"/>
                </a:solidFill>
                <a:latin typeface="Verdana" pitchFamily="34" charset="0"/>
                <a:ea typeface="Verdana" pitchFamily="34" charset="0"/>
                <a:cs typeface="Verdana" pitchFamily="34" charset="0"/>
              </a:rPr>
              <a:t>Good and high ecological status levels</a:t>
            </a:r>
            <a:endParaRPr lang="en-GB" sz="1400" dirty="0">
              <a:solidFill>
                <a:schemeClr val="tx1"/>
              </a:solidFill>
              <a:latin typeface="Verdana" pitchFamily="34" charset="0"/>
              <a:ea typeface="Verdana" pitchFamily="34" charset="0"/>
              <a:cs typeface="Verdana" pitchFamily="34" charset="0"/>
            </a:endParaRPr>
          </a:p>
        </p:txBody>
      </p:sp>
      <p:sp>
        <p:nvSpPr>
          <p:cNvPr id="20" name="Rectangle 19"/>
          <p:cNvSpPr/>
          <p:nvPr/>
        </p:nvSpPr>
        <p:spPr>
          <a:xfrm>
            <a:off x="5508000" y="5085184"/>
            <a:ext cx="2664000" cy="693152"/>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solidFill>
                  <a:schemeClr val="tx1"/>
                </a:solidFill>
                <a:latin typeface="Verdana" pitchFamily="34" charset="0"/>
                <a:ea typeface="Verdana" pitchFamily="34" charset="0"/>
                <a:cs typeface="Verdana" pitchFamily="34" charset="0"/>
              </a:rPr>
              <a:t>Good and high ecological status levels</a:t>
            </a:r>
          </a:p>
        </p:txBody>
      </p:sp>
      <p:sp>
        <p:nvSpPr>
          <p:cNvPr id="22" name="Rectangle 21"/>
          <p:cNvSpPr/>
          <p:nvPr/>
        </p:nvSpPr>
        <p:spPr>
          <a:xfrm>
            <a:off x="489680" y="258003"/>
            <a:ext cx="5671168" cy="769441"/>
          </a:xfrm>
          <a:prstGeom prst="rect">
            <a:avLst/>
          </a:prstGeom>
        </p:spPr>
        <p:txBody>
          <a:bodyPr wrap="none">
            <a:spAutoFit/>
          </a:bodyPr>
          <a:lstStyle/>
          <a:p>
            <a:r>
              <a:rPr lang="en-GB" sz="4400" b="1" dirty="0" smtClean="0">
                <a:solidFill>
                  <a:srgbClr val="92D050"/>
                </a:solidFill>
              </a:rPr>
              <a:t>Assessment - indicators</a:t>
            </a:r>
            <a:endParaRPr lang="en-GB" sz="4400" b="1" dirty="0">
              <a:solidFill>
                <a:srgbClr val="92D050"/>
              </a:solidFill>
            </a:endParaRPr>
          </a:p>
        </p:txBody>
      </p:sp>
      <p:sp>
        <p:nvSpPr>
          <p:cNvPr id="21" name="Titel 1"/>
          <p:cNvSpPr txBox="1">
            <a:spLocks/>
          </p:cNvSpPr>
          <p:nvPr/>
        </p:nvSpPr>
        <p:spPr>
          <a:xfrm>
            <a:off x="0" y="6469559"/>
            <a:ext cx="9143999" cy="376064"/>
          </a:xfrm>
          <a:prstGeom prst="rect">
            <a:avLst/>
          </a:prstGeom>
          <a:solidFill>
            <a:srgbClr val="005384"/>
          </a:solidFill>
          <a:ln w="25400" cap="flat" cmpd="sng" algn="ctr">
            <a:noFill/>
            <a:prstDash val="solid"/>
          </a:ln>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r"/>
            <a:r>
              <a:rPr lang="en-US" sz="2400" dirty="0" smtClean="0"/>
              <a:t>EEA group for water</a:t>
            </a:r>
            <a:endParaRPr lang="en-US" sz="2400" dirty="0"/>
          </a:p>
        </p:txBody>
      </p:sp>
    </p:spTree>
    <p:extLst>
      <p:ext uri="{BB962C8B-B14F-4D97-AF65-F5344CB8AC3E}">
        <p14:creationId xmlns:p14="http://schemas.microsoft.com/office/powerpoint/2010/main" val="393467049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val 4"/>
          <p:cNvSpPr/>
          <p:nvPr/>
        </p:nvSpPr>
        <p:spPr bwMode="auto">
          <a:xfrm>
            <a:off x="395536" y="1267744"/>
            <a:ext cx="5832648" cy="3673423"/>
          </a:xfrm>
          <a:prstGeom prst="ellipse">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rgbClr val="00007E"/>
              </a:solidFill>
              <a:effectLst/>
              <a:latin typeface="Verdana" pitchFamily="34" charset="0"/>
            </a:endParaRPr>
          </a:p>
        </p:txBody>
      </p:sp>
      <p:sp>
        <p:nvSpPr>
          <p:cNvPr id="6" name="Oval 5"/>
          <p:cNvSpPr/>
          <p:nvPr/>
        </p:nvSpPr>
        <p:spPr bwMode="auto">
          <a:xfrm>
            <a:off x="2411760" y="1234043"/>
            <a:ext cx="6264696" cy="3673423"/>
          </a:xfrm>
          <a:prstGeom prst="ellipse">
            <a:avLst/>
          </a:prstGeom>
          <a:solidFill>
            <a:srgbClr val="3399FF">
              <a:alpha val="45490"/>
            </a:srgbClr>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dirty="0" smtClean="0">
              <a:ln>
                <a:noFill/>
              </a:ln>
              <a:solidFill>
                <a:srgbClr val="00007E"/>
              </a:solidFill>
              <a:effectLst/>
              <a:latin typeface="Verdana" pitchFamily="34" charset="0"/>
            </a:endParaRPr>
          </a:p>
        </p:txBody>
      </p:sp>
      <p:sp>
        <p:nvSpPr>
          <p:cNvPr id="2" name="Title 1"/>
          <p:cNvSpPr>
            <a:spLocks noGrp="1"/>
          </p:cNvSpPr>
          <p:nvPr>
            <p:ph type="title" idx="4294967295"/>
          </p:nvPr>
        </p:nvSpPr>
        <p:spPr>
          <a:xfrm>
            <a:off x="0" y="6177969"/>
            <a:ext cx="9144000" cy="707415"/>
          </a:xfrm>
          <a:prstGeom prst="rect">
            <a:avLst/>
          </a:prstGeom>
          <a:solidFill>
            <a:srgbClr val="005384"/>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algn="r"/>
            <a:r>
              <a:rPr lang="en-GB" sz="2400" kern="1200" dirty="0">
                <a:solidFill>
                  <a:schemeClr val="lt1"/>
                </a:solidFill>
                <a:effectLst/>
                <a:latin typeface="+mn-lt"/>
                <a:ea typeface="+mn-ea"/>
                <a:cs typeface="+mn-cs"/>
              </a:rPr>
              <a:t>Information for better implementation in the policy </a:t>
            </a:r>
            <a:r>
              <a:rPr lang="en-GB" sz="2400" kern="1200" dirty="0" smtClean="0">
                <a:solidFill>
                  <a:schemeClr val="lt1"/>
                </a:solidFill>
                <a:effectLst/>
                <a:latin typeface="+mn-lt"/>
                <a:ea typeface="+mn-ea"/>
                <a:cs typeface="+mn-cs"/>
              </a:rPr>
              <a:t>cycle</a:t>
            </a:r>
            <a:r>
              <a:rPr lang="sl-SI" sz="2400" kern="1200" dirty="0" smtClean="0">
                <a:solidFill>
                  <a:schemeClr val="lt1"/>
                </a:solidFill>
                <a:effectLst/>
                <a:latin typeface="+mn-lt"/>
                <a:ea typeface="+mn-ea"/>
                <a:cs typeface="+mn-cs"/>
              </a:rPr>
              <a:t/>
            </a:r>
            <a:br>
              <a:rPr lang="sl-SI" sz="2400" kern="1200" dirty="0" smtClean="0">
                <a:solidFill>
                  <a:schemeClr val="lt1"/>
                </a:solidFill>
                <a:effectLst/>
                <a:latin typeface="+mn-lt"/>
                <a:ea typeface="+mn-ea"/>
                <a:cs typeface="+mn-cs"/>
              </a:rPr>
            </a:br>
            <a:r>
              <a:rPr lang="en-US" sz="2400" dirty="0"/>
              <a:t>EEA group for </a:t>
            </a:r>
            <a:r>
              <a:rPr lang="en-US" sz="2400" dirty="0" smtClean="0"/>
              <a:t>water</a:t>
            </a:r>
            <a:endParaRPr lang="en-GB" sz="2400" kern="1200" dirty="0">
              <a:solidFill>
                <a:schemeClr val="lt1"/>
              </a:solidFill>
              <a:effectLst/>
              <a:latin typeface="+mn-lt"/>
              <a:ea typeface="+mn-ea"/>
              <a:cs typeface="+mn-cs"/>
            </a:endParaRPr>
          </a:p>
        </p:txBody>
      </p:sp>
      <p:sp>
        <p:nvSpPr>
          <p:cNvPr id="4" name="TextBox 3"/>
          <p:cNvSpPr txBox="1"/>
          <p:nvPr/>
        </p:nvSpPr>
        <p:spPr>
          <a:xfrm>
            <a:off x="539552" y="2289646"/>
            <a:ext cx="1944216" cy="1815882"/>
          </a:xfrm>
          <a:prstGeom prst="rect">
            <a:avLst/>
          </a:prstGeom>
          <a:noFill/>
        </p:spPr>
        <p:txBody>
          <a:bodyPr wrap="square" rtlCol="0">
            <a:spAutoFit/>
          </a:bodyPr>
          <a:lstStyle/>
          <a:p>
            <a:r>
              <a:rPr lang="en-GB" sz="1600" b="1" dirty="0" smtClean="0"/>
              <a:t>Compliance</a:t>
            </a:r>
            <a:r>
              <a:rPr lang="en-GB" sz="1600" dirty="0" smtClean="0"/>
              <a:t/>
            </a:r>
            <a:br>
              <a:rPr lang="en-GB" sz="1600" dirty="0" smtClean="0"/>
            </a:br>
            <a:r>
              <a:rPr lang="en-GB" sz="1600" dirty="0" smtClean="0"/>
              <a:t>-   Exemption</a:t>
            </a:r>
          </a:p>
          <a:p>
            <a:pPr marL="285750" indent="-285750">
              <a:buFontTx/>
              <a:buChar char="-"/>
            </a:pPr>
            <a:r>
              <a:rPr lang="en-GB" sz="1600" dirty="0" smtClean="0"/>
              <a:t>Transposition</a:t>
            </a:r>
          </a:p>
          <a:p>
            <a:pPr marL="285750" indent="-285750">
              <a:buFontTx/>
              <a:buChar char="-"/>
            </a:pPr>
            <a:r>
              <a:rPr lang="de-DE" sz="1600" dirty="0" err="1" smtClean="0"/>
              <a:t>deadlines</a:t>
            </a:r>
            <a:r>
              <a:rPr lang="de-DE" sz="1600" dirty="0" smtClean="0"/>
              <a:t>,</a:t>
            </a:r>
          </a:p>
          <a:p>
            <a:pPr marL="285750" indent="-285750">
              <a:buFontTx/>
              <a:buChar char="-"/>
            </a:pPr>
            <a:r>
              <a:rPr lang="de-DE" sz="1600" dirty="0" err="1" smtClean="0"/>
              <a:t>Infringement</a:t>
            </a:r>
            <a:r>
              <a:rPr lang="de-DE" sz="1600" dirty="0" smtClean="0"/>
              <a:t> </a:t>
            </a:r>
            <a:br>
              <a:rPr lang="de-DE" sz="1600" dirty="0" smtClean="0"/>
            </a:br>
            <a:r>
              <a:rPr lang="de-DE" sz="1600" dirty="0" err="1" smtClean="0"/>
              <a:t>procdures</a:t>
            </a:r>
            <a:endParaRPr lang="en-GB" sz="1600" dirty="0" smtClean="0"/>
          </a:p>
          <a:p>
            <a:pPr marL="285750" indent="-285750">
              <a:buFontTx/>
              <a:buChar char="-"/>
            </a:pPr>
            <a:endParaRPr lang="en-GB" sz="1600" dirty="0"/>
          </a:p>
        </p:txBody>
      </p:sp>
      <p:sp>
        <p:nvSpPr>
          <p:cNvPr id="8" name="TextBox 7"/>
          <p:cNvSpPr txBox="1"/>
          <p:nvPr/>
        </p:nvSpPr>
        <p:spPr>
          <a:xfrm>
            <a:off x="6156176" y="2060848"/>
            <a:ext cx="2398413" cy="2031325"/>
          </a:xfrm>
          <a:prstGeom prst="rect">
            <a:avLst/>
          </a:prstGeom>
          <a:noFill/>
        </p:spPr>
        <p:txBody>
          <a:bodyPr wrap="none" rtlCol="0">
            <a:spAutoFit/>
          </a:bodyPr>
          <a:lstStyle/>
          <a:p>
            <a:r>
              <a:rPr lang="de-DE" b="1" dirty="0" smtClean="0"/>
              <a:t>SOE </a:t>
            </a:r>
            <a:r>
              <a:rPr lang="de-DE" b="1" dirty="0" err="1" smtClean="0"/>
              <a:t>information</a:t>
            </a:r>
            <a:r>
              <a:rPr lang="de-DE" b="1" dirty="0" smtClean="0"/>
              <a:t/>
            </a:r>
            <a:br>
              <a:rPr lang="de-DE" b="1" dirty="0" smtClean="0"/>
            </a:br>
            <a:r>
              <a:rPr lang="de-DE" dirty="0" smtClean="0"/>
              <a:t>-  </a:t>
            </a:r>
            <a:r>
              <a:rPr lang="de-DE" dirty="0" err="1" smtClean="0"/>
              <a:t>long</a:t>
            </a:r>
            <a:r>
              <a:rPr lang="de-DE" dirty="0" smtClean="0"/>
              <a:t> </a:t>
            </a:r>
            <a:r>
              <a:rPr lang="de-DE" dirty="0" err="1" smtClean="0"/>
              <a:t>term</a:t>
            </a:r>
            <a:r>
              <a:rPr lang="de-DE" dirty="0" smtClean="0"/>
              <a:t> </a:t>
            </a:r>
            <a:r>
              <a:rPr lang="de-DE" dirty="0" err="1" smtClean="0"/>
              <a:t>trends</a:t>
            </a:r>
            <a:endParaRPr lang="de-DE" dirty="0" smtClean="0"/>
          </a:p>
          <a:p>
            <a:pPr marL="285750" indent="-285750">
              <a:buFontTx/>
              <a:buChar char="-"/>
            </a:pPr>
            <a:r>
              <a:rPr lang="de-DE" dirty="0" err="1" smtClean="0"/>
              <a:t>soil</a:t>
            </a:r>
            <a:r>
              <a:rPr lang="de-DE" dirty="0" smtClean="0"/>
              <a:t>, </a:t>
            </a:r>
            <a:r>
              <a:rPr lang="de-DE" dirty="0" err="1" smtClean="0"/>
              <a:t>forest</a:t>
            </a:r>
            <a:r>
              <a:rPr lang="de-DE" dirty="0" smtClean="0"/>
              <a:t/>
            </a:r>
            <a:br>
              <a:rPr lang="de-DE" dirty="0" smtClean="0"/>
            </a:br>
            <a:r>
              <a:rPr lang="de-DE" dirty="0" err="1" smtClean="0"/>
              <a:t>land</a:t>
            </a:r>
            <a:r>
              <a:rPr lang="de-DE" dirty="0" smtClean="0"/>
              <a:t> </a:t>
            </a:r>
            <a:r>
              <a:rPr lang="de-DE" dirty="0" err="1" smtClean="0"/>
              <a:t>use</a:t>
            </a:r>
            <a:r>
              <a:rPr lang="de-DE" dirty="0" smtClean="0"/>
              <a:t>, </a:t>
            </a:r>
          </a:p>
          <a:p>
            <a:pPr marL="285750" indent="-285750">
              <a:buFontTx/>
              <a:buChar char="-"/>
            </a:pPr>
            <a:r>
              <a:rPr lang="de-DE" dirty="0" smtClean="0"/>
              <a:t>Research </a:t>
            </a:r>
            <a:r>
              <a:rPr lang="de-DE" dirty="0" err="1" smtClean="0"/>
              <a:t>info</a:t>
            </a:r>
            <a:endParaRPr lang="de-DE" dirty="0" smtClean="0"/>
          </a:p>
          <a:p>
            <a:pPr marL="285750" indent="-285750">
              <a:buFontTx/>
              <a:buChar char="-"/>
            </a:pPr>
            <a:r>
              <a:rPr lang="de-DE" dirty="0" smtClean="0"/>
              <a:t>Public</a:t>
            </a:r>
          </a:p>
          <a:p>
            <a:pPr marL="285750" indent="-285750">
              <a:buFontTx/>
              <a:buChar char="-"/>
            </a:pPr>
            <a:r>
              <a:rPr lang="de-DE" dirty="0" smtClean="0"/>
              <a:t>Outside EU 28</a:t>
            </a:r>
            <a:endParaRPr lang="en-GB" dirty="0"/>
          </a:p>
        </p:txBody>
      </p:sp>
      <p:sp>
        <p:nvSpPr>
          <p:cNvPr id="9" name="TextBox 8"/>
          <p:cNvSpPr txBox="1"/>
          <p:nvPr/>
        </p:nvSpPr>
        <p:spPr>
          <a:xfrm>
            <a:off x="3479730" y="1988840"/>
            <a:ext cx="2172390" cy="2554545"/>
          </a:xfrm>
          <a:prstGeom prst="rect">
            <a:avLst/>
          </a:prstGeom>
          <a:noFill/>
        </p:spPr>
        <p:txBody>
          <a:bodyPr wrap="none" rtlCol="0">
            <a:spAutoFit/>
          </a:bodyPr>
          <a:lstStyle/>
          <a:p>
            <a:r>
              <a:rPr lang="de-DE" sz="1600" b="1" dirty="0" smtClean="0"/>
              <a:t>Implementation </a:t>
            </a:r>
            <a:br>
              <a:rPr lang="de-DE" sz="1600" b="1" dirty="0" smtClean="0"/>
            </a:br>
            <a:r>
              <a:rPr lang="de-DE" sz="1600" b="1" dirty="0" err="1" smtClean="0"/>
              <a:t>assessment</a:t>
            </a:r>
            <a:r>
              <a:rPr lang="de-DE" sz="1600" dirty="0" smtClean="0"/>
              <a:t/>
            </a:r>
            <a:br>
              <a:rPr lang="de-DE" sz="1600" dirty="0" smtClean="0"/>
            </a:br>
            <a:r>
              <a:rPr lang="de-DE" sz="1600" dirty="0" smtClean="0"/>
              <a:t>-   </a:t>
            </a:r>
            <a:r>
              <a:rPr lang="de-DE" sz="1600" dirty="0" err="1" smtClean="0"/>
              <a:t>good</a:t>
            </a:r>
            <a:r>
              <a:rPr lang="de-DE" sz="1600" dirty="0" smtClean="0"/>
              <a:t> </a:t>
            </a:r>
            <a:r>
              <a:rPr lang="de-DE" sz="1600" dirty="0" err="1" smtClean="0"/>
              <a:t>status</a:t>
            </a:r>
            <a:endParaRPr lang="de-DE" sz="1600" dirty="0" smtClean="0"/>
          </a:p>
          <a:p>
            <a:pPr marL="285750" indent="-285750">
              <a:buFontTx/>
              <a:buChar char="-"/>
            </a:pPr>
            <a:r>
              <a:rPr lang="de-DE" sz="1600" dirty="0" err="1" smtClean="0"/>
              <a:t>Loads</a:t>
            </a:r>
            <a:endParaRPr lang="de-DE" sz="1600" dirty="0" smtClean="0"/>
          </a:p>
          <a:p>
            <a:pPr marL="285750" indent="-285750">
              <a:buFontTx/>
              <a:buChar char="-"/>
            </a:pPr>
            <a:r>
              <a:rPr lang="de-DE" sz="1600" dirty="0" err="1" smtClean="0"/>
              <a:t>Concentrations</a:t>
            </a:r>
            <a:endParaRPr lang="de-DE" sz="1600" dirty="0" smtClean="0"/>
          </a:p>
          <a:p>
            <a:pPr marL="285750" indent="-285750">
              <a:buFontTx/>
              <a:buChar char="-"/>
            </a:pPr>
            <a:r>
              <a:rPr lang="de-DE" sz="1600" dirty="0" smtClean="0"/>
              <a:t>Pressures</a:t>
            </a:r>
          </a:p>
          <a:p>
            <a:pPr marL="285750" indent="-285750">
              <a:buFontTx/>
              <a:buChar char="-"/>
            </a:pPr>
            <a:r>
              <a:rPr lang="de-DE" sz="1600" dirty="0" smtClean="0"/>
              <a:t>Impacts</a:t>
            </a:r>
          </a:p>
          <a:p>
            <a:pPr marL="285750" indent="-285750">
              <a:buFontTx/>
              <a:buChar char="-"/>
            </a:pPr>
            <a:r>
              <a:rPr lang="de-DE" sz="1600" dirty="0" err="1" smtClean="0"/>
              <a:t>Measures</a:t>
            </a:r>
            <a:endParaRPr lang="de-DE" sz="1600" dirty="0" smtClean="0"/>
          </a:p>
          <a:p>
            <a:pPr algn="ctr"/>
            <a:r>
              <a:rPr lang="de-DE" sz="1600" b="1" dirty="0" smtClean="0">
                <a:solidFill>
                  <a:srgbClr val="FF0000"/>
                </a:solidFill>
              </a:rPr>
              <a:t>Messages on </a:t>
            </a:r>
            <a:r>
              <a:rPr lang="de-DE" sz="1600" b="1" dirty="0" err="1" smtClean="0">
                <a:solidFill>
                  <a:srgbClr val="FF0000"/>
                </a:solidFill>
              </a:rPr>
              <a:t>the</a:t>
            </a:r>
            <a:r>
              <a:rPr lang="de-DE" sz="1600" b="1" dirty="0" smtClean="0">
                <a:solidFill>
                  <a:srgbClr val="FF0000"/>
                </a:solidFill>
              </a:rPr>
              <a:t> </a:t>
            </a:r>
            <a:br>
              <a:rPr lang="de-DE" sz="1600" b="1" dirty="0" smtClean="0">
                <a:solidFill>
                  <a:srgbClr val="FF0000"/>
                </a:solidFill>
              </a:rPr>
            </a:br>
            <a:r>
              <a:rPr lang="de-DE" sz="1600" b="1" dirty="0" err="1" smtClean="0">
                <a:solidFill>
                  <a:srgbClr val="FF0000"/>
                </a:solidFill>
              </a:rPr>
              <a:t>problem</a:t>
            </a:r>
            <a:endParaRPr lang="en-GB" sz="1600" b="1" dirty="0">
              <a:solidFill>
                <a:srgbClr val="FF0000"/>
              </a:solidFill>
            </a:endParaRPr>
          </a:p>
        </p:txBody>
      </p:sp>
      <p:grpSp>
        <p:nvGrpSpPr>
          <p:cNvPr id="37" name="Group 36"/>
          <p:cNvGrpSpPr/>
          <p:nvPr/>
        </p:nvGrpSpPr>
        <p:grpSpPr>
          <a:xfrm>
            <a:off x="5033120" y="3388925"/>
            <a:ext cx="3869042" cy="2659658"/>
            <a:chOff x="5033120" y="3388925"/>
            <a:chExt cx="3869042" cy="2659658"/>
          </a:xfrm>
        </p:grpSpPr>
        <p:sp>
          <p:nvSpPr>
            <p:cNvPr id="15" name="Arc 14"/>
            <p:cNvSpPr/>
            <p:nvPr/>
          </p:nvSpPr>
          <p:spPr bwMode="auto">
            <a:xfrm rot="5574491">
              <a:off x="5325670" y="3096375"/>
              <a:ext cx="1711118" cy="2296218"/>
            </a:xfrm>
            <a:prstGeom prst="arc">
              <a:avLst>
                <a:gd name="adj1" fmla="val 15569713"/>
                <a:gd name="adj2" fmla="val 4475424"/>
              </a:avLst>
            </a:prstGeom>
            <a:noFill/>
            <a:ln w="28575" cap="flat" cmpd="sng" algn="ctr">
              <a:solidFill>
                <a:schemeClr val="tx1"/>
              </a:solidFill>
              <a:prstDash val="solid"/>
              <a:round/>
              <a:headEnd type="none" w="med" len="med"/>
              <a:tailEnd type="triangle" w="med" len="med"/>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7E"/>
                </a:solidFill>
                <a:effectLst/>
                <a:latin typeface="Verdana" pitchFamily="34" charset="0"/>
              </a:endParaRPr>
            </a:p>
          </p:txBody>
        </p:sp>
        <p:sp>
          <p:nvSpPr>
            <p:cNvPr id="16" name="TextBox 15"/>
            <p:cNvSpPr txBox="1"/>
            <p:nvPr/>
          </p:nvSpPr>
          <p:spPr>
            <a:xfrm>
              <a:off x="7020272" y="4725144"/>
              <a:ext cx="1881890" cy="1323439"/>
            </a:xfrm>
            <a:prstGeom prst="rect">
              <a:avLst/>
            </a:prstGeom>
            <a:noFill/>
          </p:spPr>
          <p:txBody>
            <a:bodyPr wrap="square" rtlCol="0">
              <a:spAutoFit/>
            </a:bodyPr>
            <a:lstStyle/>
            <a:p>
              <a:r>
                <a:rPr lang="de-DE" sz="1600" i="1" dirty="0" smtClean="0"/>
                <a:t>Information </a:t>
              </a:r>
              <a:r>
                <a:rPr lang="de-DE" sz="1600" i="1" dirty="0" err="1" smtClean="0"/>
                <a:t>needed</a:t>
              </a:r>
              <a:r>
                <a:rPr lang="de-DE" sz="1600" i="1" dirty="0" smtClean="0"/>
                <a:t> </a:t>
              </a:r>
              <a:r>
                <a:rPr lang="de-DE" sz="1600" i="1" dirty="0" err="1" smtClean="0"/>
                <a:t>to</a:t>
              </a:r>
              <a:r>
                <a:rPr lang="de-DE" sz="1600" i="1" dirty="0" smtClean="0"/>
                <a:t> </a:t>
              </a:r>
              <a:r>
                <a:rPr lang="de-DE" sz="1600" i="1" dirty="0" err="1" smtClean="0"/>
                <a:t>interpret</a:t>
              </a:r>
              <a:r>
                <a:rPr lang="de-DE" sz="1600" i="1" dirty="0" smtClean="0"/>
                <a:t> on wider </a:t>
              </a:r>
              <a:r>
                <a:rPr lang="de-DE" sz="1600" i="1" dirty="0" err="1" smtClean="0"/>
                <a:t>ecosystem</a:t>
              </a:r>
              <a:r>
                <a:rPr lang="de-DE" sz="1600" i="1" dirty="0" smtClean="0"/>
                <a:t> </a:t>
              </a:r>
              <a:r>
                <a:rPr lang="de-DE" sz="1600" i="1" dirty="0" err="1" smtClean="0"/>
                <a:t>basis</a:t>
              </a:r>
              <a:r>
                <a:rPr lang="de-DE" sz="1600" i="1" dirty="0" smtClean="0"/>
                <a:t> </a:t>
              </a:r>
              <a:endParaRPr lang="en-GB" sz="1600" i="1" dirty="0"/>
            </a:p>
          </p:txBody>
        </p:sp>
      </p:grpSp>
      <p:sp>
        <p:nvSpPr>
          <p:cNvPr id="18" name="TextBox 17"/>
          <p:cNvSpPr txBox="1"/>
          <p:nvPr/>
        </p:nvSpPr>
        <p:spPr>
          <a:xfrm>
            <a:off x="2411760" y="1473458"/>
            <a:ext cx="713657" cy="369332"/>
          </a:xfrm>
          <a:prstGeom prst="rect">
            <a:avLst/>
          </a:prstGeom>
          <a:noFill/>
        </p:spPr>
        <p:txBody>
          <a:bodyPr wrap="none" rtlCol="0">
            <a:spAutoFit/>
          </a:bodyPr>
          <a:lstStyle/>
          <a:p>
            <a:r>
              <a:rPr lang="de-DE" b="1" dirty="0" smtClean="0"/>
              <a:t>ENV</a:t>
            </a:r>
            <a:endParaRPr lang="en-GB" b="1" dirty="0"/>
          </a:p>
        </p:txBody>
      </p:sp>
      <p:sp>
        <p:nvSpPr>
          <p:cNvPr id="20" name="TextBox 19"/>
          <p:cNvSpPr txBox="1"/>
          <p:nvPr/>
        </p:nvSpPr>
        <p:spPr>
          <a:xfrm>
            <a:off x="5477785" y="1436565"/>
            <a:ext cx="678391" cy="369332"/>
          </a:xfrm>
          <a:prstGeom prst="rect">
            <a:avLst/>
          </a:prstGeom>
          <a:noFill/>
        </p:spPr>
        <p:txBody>
          <a:bodyPr wrap="none" rtlCol="0">
            <a:spAutoFit/>
          </a:bodyPr>
          <a:lstStyle/>
          <a:p>
            <a:r>
              <a:rPr lang="de-DE" b="1" dirty="0" smtClean="0"/>
              <a:t>EEA</a:t>
            </a:r>
            <a:endParaRPr lang="en-GB" b="1" dirty="0"/>
          </a:p>
        </p:txBody>
      </p:sp>
      <p:grpSp>
        <p:nvGrpSpPr>
          <p:cNvPr id="36" name="Group 35"/>
          <p:cNvGrpSpPr/>
          <p:nvPr/>
        </p:nvGrpSpPr>
        <p:grpSpPr>
          <a:xfrm>
            <a:off x="251520" y="4543387"/>
            <a:ext cx="6493450" cy="1559201"/>
            <a:chOff x="251520" y="4543387"/>
            <a:chExt cx="6493450" cy="1559201"/>
          </a:xfrm>
        </p:grpSpPr>
        <p:sp>
          <p:nvSpPr>
            <p:cNvPr id="10" name="TextBox 9"/>
            <p:cNvSpPr txBox="1"/>
            <p:nvPr/>
          </p:nvSpPr>
          <p:spPr>
            <a:xfrm>
              <a:off x="323528" y="5067598"/>
              <a:ext cx="2514599" cy="369332"/>
            </a:xfrm>
            <a:prstGeom prst="rect">
              <a:avLst/>
            </a:prstGeom>
            <a:noFill/>
          </p:spPr>
          <p:txBody>
            <a:bodyPr wrap="none" rtlCol="0">
              <a:spAutoFit/>
            </a:bodyPr>
            <a:lstStyle/>
            <a:p>
              <a:r>
                <a:rPr lang="en-GB" dirty="0" smtClean="0"/>
                <a:t>‘Policy performance’</a:t>
              </a:r>
            </a:p>
          </p:txBody>
        </p:sp>
        <p:sp>
          <p:nvSpPr>
            <p:cNvPr id="11" name="TextBox 10"/>
            <p:cNvSpPr txBox="1"/>
            <p:nvPr/>
          </p:nvSpPr>
          <p:spPr>
            <a:xfrm>
              <a:off x="3491880" y="5075892"/>
              <a:ext cx="2560637" cy="369332"/>
            </a:xfrm>
            <a:prstGeom prst="rect">
              <a:avLst/>
            </a:prstGeom>
            <a:noFill/>
          </p:spPr>
          <p:txBody>
            <a:bodyPr wrap="none" rtlCol="0">
              <a:spAutoFit/>
            </a:bodyPr>
            <a:lstStyle/>
            <a:p>
              <a:r>
                <a:rPr lang="en-GB" dirty="0" smtClean="0"/>
                <a:t>‘Policy effectiveness’</a:t>
              </a:r>
              <a:endParaRPr lang="en-GB" dirty="0"/>
            </a:p>
          </p:txBody>
        </p:sp>
        <p:cxnSp>
          <p:nvCxnSpPr>
            <p:cNvPr id="13" name="Straight Arrow Connector 12"/>
            <p:cNvCxnSpPr/>
            <p:nvPr/>
          </p:nvCxnSpPr>
          <p:spPr bwMode="auto">
            <a:xfrm flipV="1">
              <a:off x="4522771" y="4543387"/>
              <a:ext cx="1" cy="550091"/>
            </a:xfrm>
            <a:prstGeom prst="straightConnector1">
              <a:avLst/>
            </a:prstGeom>
            <a:solidFill>
              <a:schemeClr val="accent1"/>
            </a:solidFill>
            <a:ln w="28575" cap="flat" cmpd="sng" algn="ctr">
              <a:solidFill>
                <a:schemeClr val="tx1"/>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7" name="Left-Right Arrow 16"/>
            <p:cNvSpPr/>
            <p:nvPr/>
          </p:nvSpPr>
          <p:spPr bwMode="auto">
            <a:xfrm>
              <a:off x="2987824" y="5220406"/>
              <a:ext cx="333591" cy="130369"/>
            </a:xfrm>
            <a:prstGeom prst="leftRightArrow">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7E"/>
                </a:solidFill>
                <a:effectLst/>
                <a:latin typeface="Verdana" pitchFamily="34" charset="0"/>
              </a:endParaRPr>
            </a:p>
          </p:txBody>
        </p:sp>
        <p:sp>
          <p:nvSpPr>
            <p:cNvPr id="24" name="Right Brace 23"/>
            <p:cNvSpPr/>
            <p:nvPr/>
          </p:nvSpPr>
          <p:spPr bwMode="auto">
            <a:xfrm rot="5400000">
              <a:off x="3188325" y="2436411"/>
              <a:ext cx="314866" cy="6188476"/>
            </a:xfrm>
            <a:prstGeom prst="rightBrace">
              <a:avLst>
                <a:gd name="adj1" fmla="val 258811"/>
                <a:gd name="adj2" fmla="val 50185"/>
              </a:avLst>
            </a:prstGeom>
            <a:noFill/>
            <a:ln w="12700"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7E"/>
                </a:solidFill>
                <a:effectLst/>
                <a:latin typeface="Verdana" pitchFamily="34" charset="0"/>
              </a:endParaRPr>
            </a:p>
          </p:txBody>
        </p:sp>
        <p:sp>
          <p:nvSpPr>
            <p:cNvPr id="25" name="TextBox 24"/>
            <p:cNvSpPr txBox="1"/>
            <p:nvPr/>
          </p:nvSpPr>
          <p:spPr>
            <a:xfrm>
              <a:off x="611560" y="5733256"/>
              <a:ext cx="6133410" cy="369332"/>
            </a:xfrm>
            <a:prstGeom prst="rect">
              <a:avLst/>
            </a:prstGeom>
            <a:noFill/>
          </p:spPr>
          <p:txBody>
            <a:bodyPr wrap="none" rtlCol="0">
              <a:spAutoFit/>
            </a:bodyPr>
            <a:lstStyle/>
            <a:p>
              <a:r>
                <a:rPr lang="de-DE" dirty="0" smtClean="0"/>
                <a:t>Initial </a:t>
              </a:r>
              <a:r>
                <a:rPr lang="de-DE" dirty="0" err="1" smtClean="0"/>
                <a:t>assessment</a:t>
              </a:r>
              <a:r>
                <a:rPr lang="de-DE" dirty="0" smtClean="0"/>
                <a:t> </a:t>
              </a:r>
              <a:r>
                <a:rPr lang="de-DE" dirty="0" err="1" smtClean="0"/>
                <a:t>and</a:t>
              </a:r>
              <a:r>
                <a:rPr lang="de-DE" dirty="0" smtClean="0"/>
                <a:t> </a:t>
              </a:r>
              <a:r>
                <a:rPr lang="de-DE" dirty="0" err="1" smtClean="0"/>
                <a:t>review</a:t>
              </a:r>
              <a:r>
                <a:rPr lang="de-DE" dirty="0" smtClean="0"/>
                <a:t> </a:t>
              </a:r>
              <a:r>
                <a:rPr lang="de-DE" dirty="0" err="1" smtClean="0"/>
                <a:t>of</a:t>
              </a:r>
              <a:r>
                <a:rPr lang="de-DE" dirty="0" smtClean="0"/>
                <a:t> </a:t>
              </a:r>
              <a:r>
                <a:rPr lang="de-DE" dirty="0" err="1" smtClean="0"/>
                <a:t>policy</a:t>
              </a:r>
              <a:r>
                <a:rPr lang="de-DE" dirty="0" smtClean="0"/>
                <a:t> </a:t>
              </a:r>
              <a:r>
                <a:rPr lang="de-DE" dirty="0" err="1" smtClean="0"/>
                <a:t>assessment</a:t>
              </a:r>
              <a:endParaRPr lang="en-GB" dirty="0"/>
            </a:p>
          </p:txBody>
        </p:sp>
      </p:grpSp>
      <p:grpSp>
        <p:nvGrpSpPr>
          <p:cNvPr id="32" name="Group 31"/>
          <p:cNvGrpSpPr/>
          <p:nvPr/>
        </p:nvGrpSpPr>
        <p:grpSpPr>
          <a:xfrm>
            <a:off x="5364087" y="2132856"/>
            <a:ext cx="864097" cy="720080"/>
            <a:chOff x="5292080" y="2708920"/>
            <a:chExt cx="864097" cy="720080"/>
          </a:xfrm>
        </p:grpSpPr>
        <p:sp>
          <p:nvSpPr>
            <p:cNvPr id="30" name="Arc 29"/>
            <p:cNvSpPr/>
            <p:nvPr/>
          </p:nvSpPr>
          <p:spPr bwMode="auto">
            <a:xfrm>
              <a:off x="5292080" y="2708920"/>
              <a:ext cx="864097" cy="720080"/>
            </a:xfrm>
            <a:prstGeom prst="arc">
              <a:avLst>
                <a:gd name="adj1" fmla="val 16200000"/>
                <a:gd name="adj2" fmla="val 8642963"/>
              </a:avLst>
            </a:prstGeom>
            <a:noFill/>
            <a:ln w="28575" cap="flat" cmpd="sng" algn="ctr">
              <a:solidFill>
                <a:srgbClr val="0070C0"/>
              </a:solidFill>
              <a:prstDash val="solid"/>
              <a:round/>
              <a:headEnd type="none" w="med" len="med"/>
              <a:tailEnd type="triangle" w="med" len="med"/>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7E"/>
                </a:solidFill>
                <a:effectLst/>
                <a:latin typeface="Verdana" pitchFamily="34" charset="0"/>
              </a:endParaRPr>
            </a:p>
          </p:txBody>
        </p:sp>
        <p:sp>
          <p:nvSpPr>
            <p:cNvPr id="31" name="TextBox 30"/>
            <p:cNvSpPr txBox="1"/>
            <p:nvPr/>
          </p:nvSpPr>
          <p:spPr>
            <a:xfrm>
              <a:off x="5323897" y="2833191"/>
              <a:ext cx="832279" cy="307777"/>
            </a:xfrm>
            <a:prstGeom prst="rect">
              <a:avLst/>
            </a:prstGeom>
            <a:noFill/>
          </p:spPr>
          <p:txBody>
            <a:bodyPr wrap="none" rtlCol="0">
              <a:spAutoFit/>
            </a:bodyPr>
            <a:lstStyle/>
            <a:p>
              <a:r>
                <a:rPr lang="de-DE" sz="1400" b="1" dirty="0" smtClean="0">
                  <a:solidFill>
                    <a:schemeClr val="accent6">
                      <a:lumMod val="75000"/>
                    </a:schemeClr>
                  </a:solidFill>
                  <a:effectLst>
                    <a:outerShdw blurRad="38100" dist="38100" dir="2700000" algn="tl">
                      <a:srgbClr val="000000">
                        <a:alpha val="43137"/>
                      </a:srgbClr>
                    </a:outerShdw>
                  </a:effectLst>
                </a:rPr>
                <a:t>DPSIR</a:t>
              </a:r>
              <a:endParaRPr lang="en-GB" sz="1400" b="1" dirty="0">
                <a:solidFill>
                  <a:schemeClr val="accent6">
                    <a:lumMod val="75000"/>
                  </a:schemeClr>
                </a:solidFill>
                <a:effectLst>
                  <a:outerShdw blurRad="38100" dist="38100" dir="2700000" algn="tl">
                    <a:srgbClr val="000000">
                      <a:alpha val="43137"/>
                    </a:srgbClr>
                  </a:outerShdw>
                </a:effectLst>
              </a:endParaRPr>
            </a:p>
          </p:txBody>
        </p:sp>
      </p:grpSp>
      <p:grpSp>
        <p:nvGrpSpPr>
          <p:cNvPr id="35" name="Group 34"/>
          <p:cNvGrpSpPr/>
          <p:nvPr/>
        </p:nvGrpSpPr>
        <p:grpSpPr>
          <a:xfrm>
            <a:off x="1547664" y="1404210"/>
            <a:ext cx="2606729" cy="3185484"/>
            <a:chOff x="1547664" y="1404210"/>
            <a:chExt cx="2606729" cy="3185484"/>
          </a:xfrm>
        </p:grpSpPr>
        <p:grpSp>
          <p:nvGrpSpPr>
            <p:cNvPr id="33" name="Group 32"/>
            <p:cNvGrpSpPr/>
            <p:nvPr/>
          </p:nvGrpSpPr>
          <p:grpSpPr>
            <a:xfrm>
              <a:off x="1547664" y="1404210"/>
              <a:ext cx="2606729" cy="3185484"/>
              <a:chOff x="1547664" y="1404210"/>
              <a:chExt cx="2606729" cy="3185484"/>
            </a:xfrm>
          </p:grpSpPr>
          <p:sp>
            <p:nvSpPr>
              <p:cNvPr id="26" name="Arc 25"/>
              <p:cNvSpPr/>
              <p:nvPr/>
            </p:nvSpPr>
            <p:spPr bwMode="auto">
              <a:xfrm>
                <a:off x="1547664" y="1404210"/>
                <a:ext cx="2573555" cy="1808766"/>
              </a:xfrm>
              <a:prstGeom prst="arc">
                <a:avLst>
                  <a:gd name="adj1" fmla="val 10731172"/>
                  <a:gd name="adj2" fmla="val 20788180"/>
                </a:avLst>
              </a:prstGeom>
              <a:noFill/>
              <a:ln w="28575" cap="flat" cmpd="sng" algn="ctr">
                <a:solidFill>
                  <a:srgbClr val="00B050"/>
                </a:solidFill>
                <a:prstDash val="solid"/>
                <a:round/>
                <a:headEnd type="none" w="med" len="med"/>
                <a:tailEnd type="triangle" w="med" len="med"/>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7E"/>
                  </a:solidFill>
                  <a:effectLst/>
                  <a:latin typeface="Verdana" pitchFamily="34" charset="0"/>
                </a:endParaRPr>
              </a:p>
            </p:txBody>
          </p:sp>
          <p:sp>
            <p:nvSpPr>
              <p:cNvPr id="29" name="Arc 28"/>
              <p:cNvSpPr/>
              <p:nvPr/>
            </p:nvSpPr>
            <p:spPr bwMode="auto">
              <a:xfrm flipV="1">
                <a:off x="1580838" y="2780928"/>
                <a:ext cx="2573555" cy="1808766"/>
              </a:xfrm>
              <a:prstGeom prst="arc">
                <a:avLst>
                  <a:gd name="adj1" fmla="val 11629718"/>
                  <a:gd name="adj2" fmla="val 19528565"/>
                </a:avLst>
              </a:prstGeom>
              <a:noFill/>
              <a:ln w="28575" cap="flat" cmpd="sng" algn="ctr">
                <a:solidFill>
                  <a:srgbClr val="00B050"/>
                </a:solidFill>
                <a:prstDash val="solid"/>
                <a:round/>
                <a:headEnd type="triangl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7E"/>
                  </a:solidFill>
                  <a:effectLst/>
                  <a:latin typeface="Verdana" pitchFamily="34" charset="0"/>
                </a:endParaRPr>
              </a:p>
            </p:txBody>
          </p:sp>
        </p:grpSp>
        <p:sp>
          <p:nvSpPr>
            <p:cNvPr id="34" name="TextBox 33"/>
            <p:cNvSpPr txBox="1"/>
            <p:nvPr/>
          </p:nvSpPr>
          <p:spPr>
            <a:xfrm>
              <a:off x="2013600" y="4092173"/>
              <a:ext cx="1521570" cy="338554"/>
            </a:xfrm>
            <a:prstGeom prst="rect">
              <a:avLst/>
            </a:prstGeom>
            <a:noFill/>
          </p:spPr>
          <p:txBody>
            <a:bodyPr wrap="none" rtlCol="0">
              <a:spAutoFit/>
            </a:bodyPr>
            <a:lstStyle/>
            <a:p>
              <a:r>
                <a:rPr lang="de-DE" sz="1600" b="1" dirty="0" err="1" smtClean="0">
                  <a:solidFill>
                    <a:srgbClr val="00B050"/>
                  </a:solidFill>
                  <a:effectLst>
                    <a:outerShdw blurRad="38100" dist="38100" dir="2700000" algn="tl">
                      <a:srgbClr val="000000">
                        <a:alpha val="43137"/>
                      </a:srgbClr>
                    </a:outerShdw>
                  </a:effectLst>
                </a:rPr>
                <a:t>Policy</a:t>
              </a:r>
              <a:r>
                <a:rPr lang="de-DE" sz="1600" b="1" dirty="0" smtClean="0">
                  <a:solidFill>
                    <a:srgbClr val="00B050"/>
                  </a:solidFill>
                  <a:effectLst>
                    <a:outerShdw blurRad="38100" dist="38100" dir="2700000" algn="tl">
                      <a:srgbClr val="000000">
                        <a:alpha val="43137"/>
                      </a:srgbClr>
                    </a:outerShdw>
                  </a:effectLst>
                </a:rPr>
                <a:t> </a:t>
              </a:r>
              <a:r>
                <a:rPr lang="de-DE" sz="1600" b="1" dirty="0" err="1" smtClean="0">
                  <a:solidFill>
                    <a:srgbClr val="00B050"/>
                  </a:solidFill>
                  <a:effectLst>
                    <a:outerShdw blurRad="38100" dist="38100" dir="2700000" algn="tl">
                      <a:srgbClr val="000000">
                        <a:alpha val="43137"/>
                      </a:srgbClr>
                    </a:outerShdw>
                  </a:effectLst>
                </a:rPr>
                <a:t>cycle</a:t>
              </a:r>
              <a:endParaRPr lang="en-GB" sz="1600" b="1" dirty="0">
                <a:solidFill>
                  <a:srgbClr val="00B050"/>
                </a:solidFill>
                <a:effectLst>
                  <a:outerShdw blurRad="38100" dist="38100" dir="2700000" algn="tl">
                    <a:srgbClr val="000000">
                      <a:alpha val="43137"/>
                    </a:srgbClr>
                  </a:outerShdw>
                </a:effectLst>
              </a:endParaRPr>
            </a:p>
          </p:txBody>
        </p:sp>
      </p:grpSp>
      <p:sp>
        <p:nvSpPr>
          <p:cNvPr id="38" name="Rectangle 37"/>
          <p:cNvSpPr/>
          <p:nvPr/>
        </p:nvSpPr>
        <p:spPr>
          <a:xfrm>
            <a:off x="395536" y="188640"/>
            <a:ext cx="7776864" cy="769441"/>
          </a:xfrm>
          <a:prstGeom prst="rect">
            <a:avLst/>
          </a:prstGeom>
        </p:spPr>
        <p:txBody>
          <a:bodyPr wrap="square">
            <a:spAutoFit/>
          </a:bodyPr>
          <a:lstStyle/>
          <a:p>
            <a:r>
              <a:rPr lang="en-GB" sz="4400" b="1" dirty="0" smtClean="0">
                <a:solidFill>
                  <a:srgbClr val="92D050"/>
                </a:solidFill>
              </a:rPr>
              <a:t>Water reporting and assessment</a:t>
            </a:r>
            <a:endParaRPr lang="en-GB" sz="4400" b="1" dirty="0">
              <a:solidFill>
                <a:srgbClr val="92D050"/>
              </a:solidFill>
            </a:endParaRPr>
          </a:p>
        </p:txBody>
      </p:sp>
    </p:spTree>
    <p:extLst>
      <p:ext uri="{BB962C8B-B14F-4D97-AF65-F5344CB8AC3E}">
        <p14:creationId xmlns:p14="http://schemas.microsoft.com/office/powerpoint/2010/main" val="19330619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right)">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2" fill="hold"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wheel(2)">
                                      <p:cBhvr>
                                        <p:cTn id="12" dur="2000"/>
                                        <p:tgtEl>
                                          <p:spTgt spid="3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wipe(down)">
                                      <p:cBhvr>
                                        <p:cTn id="17" dur="5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2" fill="hold" nodeType="click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wheel(2)">
                                      <p:cBhvr>
                                        <p:cTn id="22" dur="2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6237312"/>
            <a:ext cx="9144000" cy="648072"/>
          </a:xfrm>
          <a:prstGeom prst="rect">
            <a:avLst/>
          </a:prstGeom>
          <a:solidFill>
            <a:srgbClr val="0053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GB" sz="1800" kern="1200" dirty="0" smtClean="0">
                <a:effectLst/>
              </a:rPr>
              <a:t>SEIS principles – a more decentralise and aggregates reporting</a:t>
            </a:r>
            <a:r>
              <a:rPr lang="sl-SI" sz="1800" kern="1200" dirty="0" smtClean="0">
                <a:effectLst/>
              </a:rPr>
              <a:t/>
            </a:r>
            <a:br>
              <a:rPr lang="sl-SI" sz="1800" kern="1200" dirty="0" smtClean="0">
                <a:effectLst/>
              </a:rPr>
            </a:br>
            <a:r>
              <a:rPr lang="en-US" sz="1800" dirty="0"/>
              <a:t>EEA group for </a:t>
            </a:r>
            <a:r>
              <a:rPr lang="en-US" sz="1800" dirty="0" smtClean="0"/>
              <a:t>water</a:t>
            </a:r>
            <a:endParaRPr lang="en-GB" sz="1800" kern="1200" dirty="0">
              <a:solidFill>
                <a:schemeClr val="lt1"/>
              </a:solidFill>
              <a:effectLst/>
            </a:endParaRPr>
          </a:p>
        </p:txBody>
      </p:sp>
      <p:sp>
        <p:nvSpPr>
          <p:cNvPr id="3" name="Content Placeholder 2"/>
          <p:cNvSpPr>
            <a:spLocks noGrp="1"/>
          </p:cNvSpPr>
          <p:nvPr>
            <p:ph idx="1"/>
          </p:nvPr>
        </p:nvSpPr>
        <p:spPr>
          <a:xfrm>
            <a:off x="539552" y="1484784"/>
            <a:ext cx="8169841" cy="1368177"/>
          </a:xfrm>
        </p:spPr>
        <p:txBody>
          <a:bodyPr/>
          <a:lstStyle/>
          <a:p>
            <a:pPr marL="0" indent="0">
              <a:buNone/>
            </a:pPr>
            <a:r>
              <a:rPr lang="en-GB" sz="2000" dirty="0" smtClean="0"/>
              <a:t>DG ENV and EEA are discussion options for: </a:t>
            </a:r>
          </a:p>
          <a:p>
            <a:pPr>
              <a:buFont typeface="Wingdings"/>
              <a:buChar char="à"/>
            </a:pPr>
            <a:r>
              <a:rPr lang="en-GB" sz="2000" b="1" dirty="0" smtClean="0">
                <a:solidFill>
                  <a:schemeClr val="accent6">
                    <a:lumMod val="75000"/>
                  </a:schemeClr>
                </a:solidFill>
              </a:rPr>
              <a:t>S</a:t>
            </a:r>
            <a:r>
              <a:rPr lang="en-GB" sz="2000" dirty="0" smtClean="0"/>
              <a:t>tructured  </a:t>
            </a:r>
            <a:r>
              <a:rPr lang="en-GB" sz="2000" b="1" dirty="0" smtClean="0">
                <a:solidFill>
                  <a:schemeClr val="accent6">
                    <a:lumMod val="75000"/>
                  </a:schemeClr>
                </a:solidFill>
              </a:rPr>
              <a:t>I</a:t>
            </a:r>
            <a:r>
              <a:rPr lang="en-GB" sz="2000" dirty="0" smtClean="0"/>
              <a:t>nformation and </a:t>
            </a:r>
            <a:r>
              <a:rPr lang="en-GB" sz="2000" b="1" dirty="0" smtClean="0">
                <a:solidFill>
                  <a:schemeClr val="accent6">
                    <a:lumMod val="75000"/>
                  </a:schemeClr>
                </a:solidFill>
              </a:rPr>
              <a:t>I</a:t>
            </a:r>
            <a:r>
              <a:rPr lang="en-GB" sz="2000" dirty="0" smtClean="0"/>
              <a:t>mplementation </a:t>
            </a:r>
            <a:r>
              <a:rPr lang="en-GB" sz="2000" b="1" dirty="0" smtClean="0">
                <a:solidFill>
                  <a:schemeClr val="accent6">
                    <a:lumMod val="75000"/>
                  </a:schemeClr>
                </a:solidFill>
              </a:rPr>
              <a:t>F</a:t>
            </a:r>
            <a:r>
              <a:rPr lang="en-GB" sz="2000" dirty="0" smtClean="0"/>
              <a:t>rameworks</a:t>
            </a:r>
          </a:p>
          <a:p>
            <a:pPr marL="0" indent="0" algn="ctr">
              <a:buNone/>
            </a:pPr>
            <a:r>
              <a:rPr lang="en-GB" sz="2000" dirty="0" smtClean="0"/>
              <a:t>SIIF</a:t>
            </a:r>
          </a:p>
          <a:p>
            <a:pPr marL="0" indent="0">
              <a:buNone/>
            </a:pPr>
            <a:endParaRPr lang="en-GB" sz="2000" dirty="0" smtClean="0"/>
          </a:p>
        </p:txBody>
      </p:sp>
      <p:sp>
        <p:nvSpPr>
          <p:cNvPr id="4" name="Rectangle 3"/>
          <p:cNvSpPr/>
          <p:nvPr/>
        </p:nvSpPr>
        <p:spPr>
          <a:xfrm>
            <a:off x="539552" y="2846782"/>
            <a:ext cx="3528392" cy="2135969"/>
          </a:xfrm>
          <a:prstGeom prst="rect">
            <a:avLst/>
          </a:prstGeom>
          <a:solidFill>
            <a:schemeClr val="accent1">
              <a:lumMod val="20000"/>
              <a:lumOff val="80000"/>
            </a:schemeClr>
          </a:solidFill>
        </p:spPr>
        <p:txBody>
          <a:bodyPr wrap="square">
            <a:spAutoFit/>
          </a:bodyPr>
          <a:lstStyle/>
          <a:p>
            <a:pPr lvl="0" fontAlgn="base">
              <a:spcBef>
                <a:spcPct val="20000"/>
              </a:spcBef>
              <a:spcAft>
                <a:spcPct val="0"/>
              </a:spcAft>
              <a:buClr>
                <a:srgbClr val="00007E"/>
              </a:buClr>
            </a:pPr>
            <a:r>
              <a:rPr lang="en-GB" sz="2000" kern="0" dirty="0">
                <a:solidFill>
                  <a:srgbClr val="000000"/>
                </a:solidFill>
              </a:rPr>
              <a:t>Moving in the assessment to more </a:t>
            </a:r>
            <a:r>
              <a:rPr lang="en-GB" sz="2000" b="1" kern="0" dirty="0">
                <a:solidFill>
                  <a:srgbClr val="000000"/>
                </a:solidFill>
              </a:rPr>
              <a:t>aggregated information </a:t>
            </a:r>
            <a:r>
              <a:rPr lang="en-GB" sz="2000" b="1" kern="0" dirty="0" smtClean="0">
                <a:solidFill>
                  <a:srgbClr val="000000"/>
                </a:solidFill>
              </a:rPr>
              <a:t>;</a:t>
            </a:r>
          </a:p>
          <a:p>
            <a:pPr lvl="0" fontAlgn="base">
              <a:spcBef>
                <a:spcPct val="20000"/>
              </a:spcBef>
              <a:spcAft>
                <a:spcPct val="0"/>
              </a:spcAft>
              <a:buClr>
                <a:srgbClr val="00007E"/>
              </a:buClr>
            </a:pPr>
            <a:r>
              <a:rPr lang="en-GB" sz="2400" b="1" kern="0" dirty="0" smtClean="0">
                <a:solidFill>
                  <a:srgbClr val="000000"/>
                </a:solidFill>
              </a:rPr>
              <a:t>and </a:t>
            </a:r>
            <a:r>
              <a:rPr lang="en-GB" sz="2400" b="1" kern="0" dirty="0">
                <a:solidFill>
                  <a:srgbClr val="000000"/>
                </a:solidFill>
              </a:rPr>
              <a:t>focus the compliance assessment</a:t>
            </a:r>
            <a:r>
              <a:rPr lang="en-GB" sz="2000" kern="0" dirty="0">
                <a:solidFill>
                  <a:srgbClr val="000000"/>
                </a:solidFill>
              </a:rPr>
              <a:t> on a kind of  </a:t>
            </a:r>
            <a:r>
              <a:rPr lang="en-GB" sz="2000" b="1" kern="0" dirty="0">
                <a:solidFill>
                  <a:srgbClr val="000000"/>
                </a:solidFill>
              </a:rPr>
              <a:t>benchmarking</a:t>
            </a:r>
            <a:r>
              <a:rPr lang="en-GB" sz="2000" kern="0" dirty="0">
                <a:solidFill>
                  <a:srgbClr val="000000"/>
                </a:solidFill>
              </a:rPr>
              <a:t>; </a:t>
            </a:r>
            <a:r>
              <a:rPr lang="en-GB" sz="2000" kern="0" dirty="0" smtClean="0">
                <a:solidFill>
                  <a:srgbClr val="000000"/>
                </a:solidFill>
              </a:rPr>
              <a:t/>
            </a:r>
            <a:br>
              <a:rPr lang="en-GB" sz="2000" kern="0" dirty="0" smtClean="0">
                <a:solidFill>
                  <a:srgbClr val="000000"/>
                </a:solidFill>
              </a:rPr>
            </a:br>
            <a:r>
              <a:rPr lang="en-GB" sz="2000" kern="0" dirty="0" smtClean="0">
                <a:solidFill>
                  <a:srgbClr val="000000"/>
                </a:solidFill>
              </a:rPr>
              <a:t>reduce </a:t>
            </a:r>
            <a:r>
              <a:rPr lang="en-GB" sz="2000" kern="0" dirty="0">
                <a:solidFill>
                  <a:srgbClr val="000000"/>
                </a:solidFill>
              </a:rPr>
              <a:t>reporting burden</a:t>
            </a:r>
          </a:p>
        </p:txBody>
      </p:sp>
      <p:sp>
        <p:nvSpPr>
          <p:cNvPr id="5" name="Rectangle 4"/>
          <p:cNvSpPr/>
          <p:nvPr/>
        </p:nvSpPr>
        <p:spPr>
          <a:xfrm>
            <a:off x="5223720" y="2846782"/>
            <a:ext cx="3437780" cy="2554545"/>
          </a:xfrm>
          <a:prstGeom prst="rect">
            <a:avLst/>
          </a:prstGeom>
          <a:solidFill>
            <a:schemeClr val="accent2">
              <a:lumMod val="20000"/>
              <a:lumOff val="80000"/>
            </a:schemeClr>
          </a:solidFill>
        </p:spPr>
        <p:txBody>
          <a:bodyPr wrap="square">
            <a:spAutoFit/>
          </a:bodyPr>
          <a:lstStyle/>
          <a:p>
            <a:pPr lvl="0" fontAlgn="base">
              <a:spcBef>
                <a:spcPct val="20000"/>
              </a:spcBef>
              <a:spcAft>
                <a:spcPct val="0"/>
              </a:spcAft>
              <a:buClr>
                <a:srgbClr val="00007E"/>
              </a:buClr>
            </a:pPr>
            <a:r>
              <a:rPr lang="en-GB" sz="2000" kern="0" dirty="0" smtClean="0">
                <a:solidFill>
                  <a:srgbClr val="000000"/>
                </a:solidFill>
              </a:rPr>
              <a:t>Ensure that  </a:t>
            </a:r>
            <a:r>
              <a:rPr lang="en-GB" sz="2400" b="1" kern="0" dirty="0">
                <a:solidFill>
                  <a:srgbClr val="000000"/>
                </a:solidFill>
              </a:rPr>
              <a:t>DPSIR</a:t>
            </a:r>
            <a:r>
              <a:rPr lang="en-GB" sz="2400" kern="0" dirty="0">
                <a:solidFill>
                  <a:srgbClr val="000000"/>
                </a:solidFill>
              </a:rPr>
              <a:t> </a:t>
            </a:r>
            <a:r>
              <a:rPr lang="en-GB" sz="2400" b="1" kern="0" dirty="0">
                <a:solidFill>
                  <a:srgbClr val="000000"/>
                </a:solidFill>
              </a:rPr>
              <a:t>consistency in assessment</a:t>
            </a:r>
            <a:r>
              <a:rPr lang="en-GB" sz="2000" b="1" kern="0" dirty="0">
                <a:solidFill>
                  <a:srgbClr val="000000"/>
                </a:solidFill>
              </a:rPr>
              <a:t> </a:t>
            </a:r>
            <a:r>
              <a:rPr lang="en-GB" sz="2000" kern="0" dirty="0">
                <a:solidFill>
                  <a:srgbClr val="000000"/>
                </a:solidFill>
              </a:rPr>
              <a:t>is </a:t>
            </a:r>
            <a:r>
              <a:rPr lang="en-GB" sz="2000" kern="0" dirty="0" smtClean="0">
                <a:solidFill>
                  <a:srgbClr val="000000"/>
                </a:solidFill>
              </a:rPr>
              <a:t>kept; </a:t>
            </a:r>
            <a:r>
              <a:rPr lang="en-GB" sz="2000" kern="0" dirty="0">
                <a:solidFill>
                  <a:srgbClr val="000000"/>
                </a:solidFill>
              </a:rPr>
              <a:t>assessments stay </a:t>
            </a:r>
            <a:r>
              <a:rPr lang="en-GB" sz="2400" b="1" kern="0" dirty="0">
                <a:solidFill>
                  <a:srgbClr val="000000"/>
                </a:solidFill>
              </a:rPr>
              <a:t>policy relevant</a:t>
            </a:r>
            <a:r>
              <a:rPr lang="en-GB" sz="2000" b="1" kern="0" dirty="0">
                <a:solidFill>
                  <a:srgbClr val="000000"/>
                </a:solidFill>
              </a:rPr>
              <a:t> </a:t>
            </a:r>
            <a:r>
              <a:rPr lang="en-GB" sz="2000" kern="0" dirty="0">
                <a:solidFill>
                  <a:srgbClr val="000000"/>
                </a:solidFill>
              </a:rPr>
              <a:t>and integrated throughout themes and directives</a:t>
            </a:r>
          </a:p>
        </p:txBody>
      </p:sp>
      <p:sp>
        <p:nvSpPr>
          <p:cNvPr id="6" name="Isosceles Triangle 5"/>
          <p:cNvSpPr/>
          <p:nvPr/>
        </p:nvSpPr>
        <p:spPr bwMode="auto">
          <a:xfrm>
            <a:off x="4499992" y="5733256"/>
            <a:ext cx="504056" cy="360040"/>
          </a:xfrm>
          <a:prstGeom prst="triangl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7E"/>
              </a:solidFill>
              <a:effectLst/>
              <a:latin typeface="Verdana" pitchFamily="34" charset="0"/>
            </a:endParaRPr>
          </a:p>
        </p:txBody>
      </p:sp>
      <p:cxnSp>
        <p:nvCxnSpPr>
          <p:cNvPr id="8" name="Straight Connector 7"/>
          <p:cNvCxnSpPr/>
          <p:nvPr/>
        </p:nvCxnSpPr>
        <p:spPr bwMode="auto">
          <a:xfrm>
            <a:off x="899592" y="5661248"/>
            <a:ext cx="7344816" cy="0"/>
          </a:xfrm>
          <a:prstGeom prst="line">
            <a:avLst/>
          </a:prstGeom>
          <a:solidFill>
            <a:schemeClr val="accent1"/>
          </a:solidFill>
          <a:ln w="57150"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grpSp>
        <p:nvGrpSpPr>
          <p:cNvPr id="15" name="Group 14"/>
          <p:cNvGrpSpPr/>
          <p:nvPr/>
        </p:nvGrpSpPr>
        <p:grpSpPr>
          <a:xfrm rot="5400000">
            <a:off x="446704" y="5214036"/>
            <a:ext cx="792087" cy="894423"/>
            <a:chOff x="7936781" y="5234877"/>
            <a:chExt cx="792087" cy="894423"/>
          </a:xfrm>
        </p:grpSpPr>
        <p:sp>
          <p:nvSpPr>
            <p:cNvPr id="12" name="Arc 11"/>
            <p:cNvSpPr/>
            <p:nvPr/>
          </p:nvSpPr>
          <p:spPr bwMode="auto">
            <a:xfrm rot="1281027">
              <a:off x="7936781" y="5234877"/>
              <a:ext cx="576064" cy="792088"/>
            </a:xfrm>
            <a:prstGeom prst="arc">
              <a:avLst>
                <a:gd name="adj1" fmla="val 19532931"/>
                <a:gd name="adj2" fmla="val 3067713"/>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7E"/>
                </a:solidFill>
                <a:effectLst/>
                <a:latin typeface="Verdana" pitchFamily="34" charset="0"/>
              </a:endParaRPr>
            </a:p>
          </p:txBody>
        </p:sp>
        <p:sp>
          <p:nvSpPr>
            <p:cNvPr id="13" name="Arc 12"/>
            <p:cNvSpPr/>
            <p:nvPr/>
          </p:nvSpPr>
          <p:spPr bwMode="auto">
            <a:xfrm rot="1281027">
              <a:off x="8152804" y="5337212"/>
              <a:ext cx="576064" cy="792088"/>
            </a:xfrm>
            <a:prstGeom prst="arc">
              <a:avLst>
                <a:gd name="adj1" fmla="val 18226547"/>
                <a:gd name="adj2" fmla="val 4298542"/>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7E"/>
                </a:solidFill>
                <a:effectLst/>
                <a:latin typeface="Verdana" pitchFamily="34" charset="0"/>
              </a:endParaRPr>
            </a:p>
          </p:txBody>
        </p:sp>
        <p:sp>
          <p:nvSpPr>
            <p:cNvPr id="14" name="Arc 13"/>
            <p:cNvSpPr/>
            <p:nvPr/>
          </p:nvSpPr>
          <p:spPr bwMode="auto">
            <a:xfrm rot="1281027">
              <a:off x="8049975" y="5301751"/>
              <a:ext cx="576064" cy="792088"/>
            </a:xfrm>
            <a:prstGeom prst="arc">
              <a:avLst>
                <a:gd name="adj1" fmla="val 18769830"/>
                <a:gd name="adj2" fmla="val 3915221"/>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7E"/>
                </a:solidFill>
                <a:effectLst/>
                <a:latin typeface="Verdana" pitchFamily="34" charset="0"/>
              </a:endParaRPr>
            </a:p>
          </p:txBody>
        </p:sp>
      </p:grpSp>
      <p:grpSp>
        <p:nvGrpSpPr>
          <p:cNvPr id="16" name="Group 15"/>
          <p:cNvGrpSpPr/>
          <p:nvPr/>
        </p:nvGrpSpPr>
        <p:grpSpPr>
          <a:xfrm>
            <a:off x="7847821" y="5204356"/>
            <a:ext cx="792087" cy="894423"/>
            <a:chOff x="7936781" y="5234877"/>
            <a:chExt cx="792087" cy="894423"/>
          </a:xfrm>
        </p:grpSpPr>
        <p:sp>
          <p:nvSpPr>
            <p:cNvPr id="17" name="Arc 16"/>
            <p:cNvSpPr/>
            <p:nvPr/>
          </p:nvSpPr>
          <p:spPr bwMode="auto">
            <a:xfrm rot="1281027">
              <a:off x="7936781" y="5234877"/>
              <a:ext cx="576064" cy="792088"/>
            </a:xfrm>
            <a:prstGeom prst="arc">
              <a:avLst>
                <a:gd name="adj1" fmla="val 19532931"/>
                <a:gd name="adj2" fmla="val 3067713"/>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7E"/>
                </a:solidFill>
                <a:effectLst/>
                <a:latin typeface="Verdana" pitchFamily="34" charset="0"/>
              </a:endParaRPr>
            </a:p>
          </p:txBody>
        </p:sp>
        <p:sp>
          <p:nvSpPr>
            <p:cNvPr id="18" name="Arc 17"/>
            <p:cNvSpPr/>
            <p:nvPr/>
          </p:nvSpPr>
          <p:spPr bwMode="auto">
            <a:xfrm rot="1281027">
              <a:off x="8152804" y="5337212"/>
              <a:ext cx="576064" cy="792088"/>
            </a:xfrm>
            <a:prstGeom prst="arc">
              <a:avLst>
                <a:gd name="adj1" fmla="val 18226547"/>
                <a:gd name="adj2" fmla="val 4298542"/>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7E"/>
                </a:solidFill>
                <a:effectLst/>
                <a:latin typeface="Verdana" pitchFamily="34" charset="0"/>
              </a:endParaRPr>
            </a:p>
          </p:txBody>
        </p:sp>
        <p:sp>
          <p:nvSpPr>
            <p:cNvPr id="19" name="Arc 18"/>
            <p:cNvSpPr/>
            <p:nvPr/>
          </p:nvSpPr>
          <p:spPr bwMode="auto">
            <a:xfrm rot="1281027">
              <a:off x="8049975" y="5301751"/>
              <a:ext cx="576064" cy="792088"/>
            </a:xfrm>
            <a:prstGeom prst="arc">
              <a:avLst>
                <a:gd name="adj1" fmla="val 18769830"/>
                <a:gd name="adj2" fmla="val 3915221"/>
              </a:avLst>
            </a:prstGeom>
            <a:no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GB" sz="2400" b="0" i="0" u="none" strike="noStrike" cap="none" normalizeH="0" baseline="0" smtClean="0">
                <a:ln>
                  <a:noFill/>
                </a:ln>
                <a:solidFill>
                  <a:srgbClr val="00007E"/>
                </a:solidFill>
                <a:effectLst/>
                <a:latin typeface="Verdana" pitchFamily="34" charset="0"/>
              </a:endParaRPr>
            </a:p>
          </p:txBody>
        </p:sp>
      </p:grpSp>
      <p:sp>
        <p:nvSpPr>
          <p:cNvPr id="20" name="Rectangle 19"/>
          <p:cNvSpPr/>
          <p:nvPr/>
        </p:nvSpPr>
        <p:spPr>
          <a:xfrm>
            <a:off x="391936" y="374438"/>
            <a:ext cx="8460432" cy="769441"/>
          </a:xfrm>
          <a:prstGeom prst="rect">
            <a:avLst/>
          </a:prstGeom>
        </p:spPr>
        <p:txBody>
          <a:bodyPr wrap="square">
            <a:spAutoFit/>
          </a:bodyPr>
          <a:lstStyle/>
          <a:p>
            <a:r>
              <a:rPr lang="en-GB" sz="4400" b="1" dirty="0" smtClean="0">
                <a:solidFill>
                  <a:srgbClr val="92D050"/>
                </a:solidFill>
              </a:rPr>
              <a:t>Water reporting and assessment</a:t>
            </a:r>
            <a:endParaRPr lang="en-GB" sz="4400" b="1" dirty="0">
              <a:solidFill>
                <a:srgbClr val="92D050"/>
              </a:solidFill>
            </a:endParaRPr>
          </a:p>
        </p:txBody>
      </p:sp>
    </p:spTree>
    <p:extLst>
      <p:ext uri="{BB962C8B-B14F-4D97-AF65-F5344CB8AC3E}">
        <p14:creationId xmlns:p14="http://schemas.microsoft.com/office/powerpoint/2010/main" val="1311607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0" y="160247"/>
            <a:ext cx="9143998" cy="634082"/>
          </a:xfrm>
          <a:prstGeom prst="rect">
            <a:avLst/>
          </a:prstGeom>
          <a:solidFill>
            <a:srgbClr val="005384"/>
          </a:solidFill>
          <a:ln>
            <a:noFill/>
          </a:ln>
          <a:effectLst/>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r>
              <a:rPr lang="da-DK" sz="2000" b="1" kern="1200" dirty="0">
                <a:solidFill>
                  <a:schemeClr val="lt1"/>
                </a:solidFill>
                <a:effectLst/>
                <a:latin typeface="+mn-lt"/>
                <a:ea typeface="+mn-ea"/>
                <a:cs typeface="+mn-cs"/>
              </a:rPr>
              <a:t>The DPSIR Water </a:t>
            </a:r>
            <a:r>
              <a:rPr lang="da-DK" sz="2000" b="1" kern="1200" dirty="0" err="1" smtClean="0">
                <a:solidFill>
                  <a:schemeClr val="lt1"/>
                </a:solidFill>
                <a:effectLst/>
                <a:latin typeface="+mn-lt"/>
                <a:ea typeface="+mn-ea"/>
                <a:cs typeface="+mn-cs"/>
              </a:rPr>
              <a:t>Cycle</a:t>
            </a:r>
            <a:r>
              <a:rPr lang="da-DK" sz="2000" b="1" kern="1200" dirty="0" smtClean="0">
                <a:solidFill>
                  <a:schemeClr val="lt1"/>
                </a:solidFill>
                <a:effectLst/>
                <a:latin typeface="+mn-lt"/>
                <a:ea typeface="+mn-ea"/>
                <a:cs typeface="+mn-cs"/>
              </a:rPr>
              <a:t>  - in the policy </a:t>
            </a:r>
            <a:r>
              <a:rPr lang="da-DK" sz="2000" b="1" kern="1200" dirty="0" err="1" smtClean="0">
                <a:solidFill>
                  <a:schemeClr val="lt1"/>
                </a:solidFill>
                <a:effectLst/>
                <a:latin typeface="+mn-lt"/>
                <a:ea typeface="+mn-ea"/>
                <a:cs typeface="+mn-cs"/>
              </a:rPr>
              <a:t>cycle</a:t>
            </a:r>
            <a:endParaRPr lang="en-GB" sz="2000" b="1" kern="1200" dirty="0">
              <a:solidFill>
                <a:schemeClr val="lt1"/>
              </a:solidFill>
              <a:effectLst/>
              <a:latin typeface="+mn-lt"/>
              <a:ea typeface="+mn-ea"/>
              <a:cs typeface="+mn-cs"/>
            </a:endParaRPr>
          </a:p>
        </p:txBody>
      </p:sp>
      <p:sp>
        <p:nvSpPr>
          <p:cNvPr id="4" name="TextBox 3"/>
          <p:cNvSpPr txBox="1"/>
          <p:nvPr/>
        </p:nvSpPr>
        <p:spPr>
          <a:xfrm>
            <a:off x="107504" y="4725144"/>
            <a:ext cx="1872208" cy="1015663"/>
          </a:xfrm>
          <a:prstGeom prst="rect">
            <a:avLst/>
          </a:prstGeom>
          <a:noFill/>
        </p:spPr>
        <p:txBody>
          <a:bodyPr wrap="square" rtlCol="0">
            <a:spAutoFit/>
          </a:bodyPr>
          <a:lstStyle/>
          <a:p>
            <a:r>
              <a:rPr lang="da-DK" sz="1200" b="1" dirty="0" smtClean="0">
                <a:cs typeface="Arial" panose="020B0604020202020204" pitchFamily="34" charset="0"/>
              </a:rPr>
              <a:t>   </a:t>
            </a:r>
            <a:r>
              <a:rPr lang="da-DK" sz="1200" b="1" dirty="0" err="1" smtClean="0">
                <a:cs typeface="Arial" panose="020B0604020202020204" pitchFamily="34" charset="0"/>
              </a:rPr>
              <a:t>D</a:t>
            </a:r>
            <a:r>
              <a:rPr lang="da-DK" sz="1200" dirty="0" err="1" smtClean="0">
                <a:cs typeface="Arial" panose="020B0604020202020204" pitchFamily="34" charset="0"/>
              </a:rPr>
              <a:t>riving</a:t>
            </a:r>
            <a:r>
              <a:rPr lang="da-DK" sz="1200" dirty="0" smtClean="0">
                <a:cs typeface="Arial" panose="020B0604020202020204" pitchFamily="34" charset="0"/>
              </a:rPr>
              <a:t> forces</a:t>
            </a:r>
          </a:p>
          <a:p>
            <a:r>
              <a:rPr lang="da-DK" sz="1200" b="1" dirty="0" smtClean="0">
                <a:cs typeface="Arial" panose="020B0604020202020204" pitchFamily="34" charset="0"/>
              </a:rPr>
              <a:t>   P</a:t>
            </a:r>
            <a:r>
              <a:rPr lang="da-DK" sz="1200" dirty="0" smtClean="0">
                <a:cs typeface="Arial" panose="020B0604020202020204" pitchFamily="34" charset="0"/>
              </a:rPr>
              <a:t>ressures</a:t>
            </a:r>
          </a:p>
          <a:p>
            <a:r>
              <a:rPr lang="da-DK" sz="1200" dirty="0" smtClean="0">
                <a:cs typeface="Arial" panose="020B0604020202020204" pitchFamily="34" charset="0"/>
              </a:rPr>
              <a:t>   </a:t>
            </a:r>
            <a:r>
              <a:rPr lang="da-DK" sz="1200" b="1" dirty="0" smtClean="0">
                <a:cs typeface="Arial" panose="020B0604020202020204" pitchFamily="34" charset="0"/>
              </a:rPr>
              <a:t>S</a:t>
            </a:r>
            <a:r>
              <a:rPr lang="da-DK" sz="1200" dirty="0" smtClean="0">
                <a:cs typeface="Arial" panose="020B0604020202020204" pitchFamily="34" charset="0"/>
              </a:rPr>
              <a:t>tate</a:t>
            </a:r>
          </a:p>
          <a:p>
            <a:r>
              <a:rPr lang="da-DK" sz="1200" dirty="0" smtClean="0">
                <a:cs typeface="Arial" panose="020B0604020202020204" pitchFamily="34" charset="0"/>
              </a:rPr>
              <a:t>   </a:t>
            </a:r>
            <a:r>
              <a:rPr lang="da-DK" sz="1200" b="1" dirty="0" smtClean="0">
                <a:cs typeface="Arial" panose="020B0604020202020204" pitchFamily="34" charset="0"/>
              </a:rPr>
              <a:t>I</a:t>
            </a:r>
            <a:r>
              <a:rPr lang="da-DK" sz="1200" dirty="0" smtClean="0">
                <a:cs typeface="Arial" panose="020B0604020202020204" pitchFamily="34" charset="0"/>
              </a:rPr>
              <a:t>mpacts</a:t>
            </a:r>
          </a:p>
          <a:p>
            <a:r>
              <a:rPr lang="da-DK" sz="1200" dirty="0" smtClean="0">
                <a:cs typeface="Arial" panose="020B0604020202020204" pitchFamily="34" charset="0"/>
              </a:rPr>
              <a:t>   </a:t>
            </a:r>
            <a:r>
              <a:rPr lang="da-DK" sz="1200" b="1" dirty="0" smtClean="0">
                <a:cs typeface="Arial" panose="020B0604020202020204" pitchFamily="34" charset="0"/>
              </a:rPr>
              <a:t>R</a:t>
            </a:r>
            <a:r>
              <a:rPr lang="da-DK" sz="1200" dirty="0" smtClean="0">
                <a:cs typeface="Arial" panose="020B0604020202020204" pitchFamily="34" charset="0"/>
              </a:rPr>
              <a:t>esponses</a:t>
            </a:r>
            <a:endParaRPr lang="en-GB" sz="1200" dirty="0">
              <a:cs typeface="Arial" panose="020B0604020202020204" pitchFamily="34" charset="0"/>
            </a:endParaRPr>
          </a:p>
        </p:txBody>
      </p:sp>
      <p:grpSp>
        <p:nvGrpSpPr>
          <p:cNvPr id="59" name="Group 58"/>
          <p:cNvGrpSpPr/>
          <p:nvPr/>
        </p:nvGrpSpPr>
        <p:grpSpPr>
          <a:xfrm>
            <a:off x="467544" y="1069044"/>
            <a:ext cx="2804311" cy="2087360"/>
            <a:chOff x="467544" y="1069044"/>
            <a:chExt cx="2804311" cy="2087360"/>
          </a:xfrm>
        </p:grpSpPr>
        <p:sp>
          <p:nvSpPr>
            <p:cNvPr id="5" name="Rectangle 4"/>
            <p:cNvSpPr/>
            <p:nvPr/>
          </p:nvSpPr>
          <p:spPr>
            <a:xfrm>
              <a:off x="467544" y="1069044"/>
              <a:ext cx="2624291" cy="2087360"/>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Arial" pitchFamily="34" charset="0"/>
                <a:buChar char="•"/>
              </a:pPr>
              <a:r>
                <a:rPr lang="en-US" sz="1400" dirty="0" smtClean="0">
                  <a:solidFill>
                    <a:prstClr val="black"/>
                  </a:solidFill>
                  <a:cs typeface="Arial" panose="020B0604020202020204" pitchFamily="34" charset="0"/>
                </a:rPr>
                <a:t>Agriculture and forestry</a:t>
              </a:r>
            </a:p>
            <a:p>
              <a:pPr marL="285750" lvl="0" indent="-285750">
                <a:buFont typeface="Arial" pitchFamily="34" charset="0"/>
                <a:buChar char="•"/>
              </a:pPr>
              <a:r>
                <a:rPr lang="en-US" sz="1400" dirty="0" smtClean="0">
                  <a:solidFill>
                    <a:prstClr val="black"/>
                  </a:solidFill>
                  <a:cs typeface="Arial" panose="020B0604020202020204" pitchFamily="34" charset="0"/>
                </a:rPr>
                <a:t>Fisheries</a:t>
              </a:r>
            </a:p>
            <a:p>
              <a:pPr marL="285750" lvl="0" indent="-285750">
                <a:buFont typeface="Arial" pitchFamily="34" charset="0"/>
                <a:buChar char="•"/>
              </a:pPr>
              <a:r>
                <a:rPr lang="en-US" sz="1400" dirty="0" smtClean="0">
                  <a:solidFill>
                    <a:prstClr val="black"/>
                  </a:solidFill>
                  <a:cs typeface="Arial" panose="020B0604020202020204" pitchFamily="34" charset="0"/>
                </a:rPr>
                <a:t>Energy </a:t>
              </a:r>
            </a:p>
            <a:p>
              <a:pPr marL="285750" lvl="0" indent="-285750">
                <a:buFont typeface="Arial" pitchFamily="34" charset="0"/>
                <a:buChar char="•"/>
              </a:pPr>
              <a:r>
                <a:rPr lang="en-US" sz="1400" dirty="0" smtClean="0">
                  <a:solidFill>
                    <a:prstClr val="black"/>
                  </a:solidFill>
                  <a:cs typeface="Arial" panose="020B0604020202020204" pitchFamily="34" charset="0"/>
                </a:rPr>
                <a:t>Industry</a:t>
              </a:r>
            </a:p>
            <a:p>
              <a:pPr marL="285750" lvl="0" indent="-285750">
                <a:buFont typeface="Arial" pitchFamily="34" charset="0"/>
                <a:buChar char="•"/>
              </a:pPr>
              <a:r>
                <a:rPr lang="en-US" sz="1400" dirty="0" smtClean="0">
                  <a:solidFill>
                    <a:prstClr val="black"/>
                  </a:solidFill>
                  <a:cs typeface="Arial" panose="020B0604020202020204" pitchFamily="34" charset="0"/>
                </a:rPr>
                <a:t>Recreation</a:t>
              </a:r>
            </a:p>
            <a:p>
              <a:pPr marL="285750" lvl="0" indent="-285750">
                <a:buFont typeface="Arial" pitchFamily="34" charset="0"/>
                <a:buChar char="•"/>
              </a:pPr>
              <a:r>
                <a:rPr lang="en-US" sz="1400" dirty="0" err="1" smtClean="0">
                  <a:solidFill>
                    <a:prstClr val="black"/>
                  </a:solidFill>
                  <a:cs typeface="Arial" panose="020B0604020202020204" pitchFamily="34" charset="0"/>
                </a:rPr>
                <a:t>Urbanisation</a:t>
              </a:r>
              <a:endParaRPr lang="en-US" sz="1400" dirty="0" smtClean="0">
                <a:solidFill>
                  <a:prstClr val="black"/>
                </a:solidFill>
                <a:cs typeface="Arial" panose="020B0604020202020204" pitchFamily="34" charset="0"/>
              </a:endParaRPr>
            </a:p>
            <a:p>
              <a:pPr marL="285750" lvl="0" indent="-285750">
                <a:buFont typeface="Arial" pitchFamily="34" charset="0"/>
                <a:buChar char="•"/>
              </a:pPr>
              <a:r>
                <a:rPr lang="en-US" sz="1400" dirty="0" smtClean="0">
                  <a:solidFill>
                    <a:prstClr val="black"/>
                  </a:solidFill>
                  <a:cs typeface="Arial" panose="020B0604020202020204" pitchFamily="34" charset="0"/>
                </a:rPr>
                <a:t>Public Water Supply/Sanitation</a:t>
              </a:r>
            </a:p>
            <a:p>
              <a:pPr marL="285750" lvl="0" indent="-285750">
                <a:buFont typeface="Arial" pitchFamily="34" charset="0"/>
                <a:buChar char="•"/>
              </a:pPr>
              <a:r>
                <a:rPr lang="en-US" sz="1400" dirty="0" smtClean="0">
                  <a:solidFill>
                    <a:prstClr val="black"/>
                  </a:solidFill>
                  <a:cs typeface="Arial" panose="020B0604020202020204" pitchFamily="34" charset="0"/>
                </a:rPr>
                <a:t>Navigation</a:t>
              </a:r>
              <a:endParaRPr lang="en-US" sz="1400" dirty="0">
                <a:solidFill>
                  <a:prstClr val="black"/>
                </a:solidFill>
                <a:cs typeface="Arial" panose="020B0604020202020204" pitchFamily="34" charset="0"/>
              </a:endParaRPr>
            </a:p>
          </p:txBody>
        </p:sp>
        <p:sp>
          <p:nvSpPr>
            <p:cNvPr id="17" name="Oval 16"/>
            <p:cNvSpPr/>
            <p:nvPr/>
          </p:nvSpPr>
          <p:spPr>
            <a:xfrm>
              <a:off x="2911815" y="2074426"/>
              <a:ext cx="360040" cy="3745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b="1" dirty="0" smtClean="0">
                  <a:solidFill>
                    <a:schemeClr val="accent2">
                      <a:lumMod val="75000"/>
                    </a:schemeClr>
                  </a:solidFill>
                  <a:cs typeface="Arial" panose="020B0604020202020204" pitchFamily="34" charset="0"/>
                </a:rPr>
                <a:t>D</a:t>
              </a:r>
              <a:endParaRPr lang="en-GB" sz="2400" b="1" dirty="0">
                <a:solidFill>
                  <a:schemeClr val="accent2">
                    <a:lumMod val="75000"/>
                  </a:schemeClr>
                </a:solidFill>
                <a:cs typeface="Arial" panose="020B0604020202020204" pitchFamily="34" charset="0"/>
              </a:endParaRPr>
            </a:p>
          </p:txBody>
        </p:sp>
      </p:grpSp>
      <p:grpSp>
        <p:nvGrpSpPr>
          <p:cNvPr id="61" name="Group 60"/>
          <p:cNvGrpSpPr/>
          <p:nvPr/>
        </p:nvGrpSpPr>
        <p:grpSpPr>
          <a:xfrm>
            <a:off x="2152858" y="4427327"/>
            <a:ext cx="2995206" cy="1773691"/>
            <a:chOff x="1963946" y="4278575"/>
            <a:chExt cx="2995206" cy="1773691"/>
          </a:xfrm>
        </p:grpSpPr>
        <p:sp>
          <p:nvSpPr>
            <p:cNvPr id="9" name="Rectangle 8"/>
            <p:cNvSpPr/>
            <p:nvPr/>
          </p:nvSpPr>
          <p:spPr>
            <a:xfrm>
              <a:off x="1963946" y="4451828"/>
              <a:ext cx="2995206" cy="1600438"/>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285750" lvl="0" indent="-285750">
                <a:buFont typeface="Arial" pitchFamily="34" charset="0"/>
                <a:buChar char="•"/>
              </a:pPr>
              <a:r>
                <a:rPr lang="en-US" sz="1400" dirty="0" smtClean="0">
                  <a:solidFill>
                    <a:prstClr val="black"/>
                  </a:solidFill>
                  <a:cs typeface="Arial" panose="020B0604020202020204" pitchFamily="34" charset="0"/>
                </a:rPr>
                <a:t>Stocks/flows of water bodies</a:t>
              </a:r>
            </a:p>
            <a:p>
              <a:pPr marL="285750" lvl="0" indent="-285750">
                <a:buFont typeface="Arial" pitchFamily="34" charset="0"/>
                <a:buChar char="•"/>
              </a:pPr>
              <a:r>
                <a:rPr lang="en-US" sz="1400" dirty="0" smtClean="0">
                  <a:solidFill>
                    <a:prstClr val="black"/>
                  </a:solidFill>
                  <a:cs typeface="Arial" panose="020B0604020202020204" pitchFamily="34" charset="0"/>
                </a:rPr>
                <a:t>Chemical, biological and hydromorphological status  </a:t>
              </a:r>
              <a:br>
                <a:rPr lang="en-US" sz="1400" dirty="0" smtClean="0">
                  <a:solidFill>
                    <a:prstClr val="black"/>
                  </a:solidFill>
                  <a:cs typeface="Arial" panose="020B0604020202020204" pitchFamily="34" charset="0"/>
                </a:rPr>
              </a:br>
              <a:r>
                <a:rPr lang="en-US" sz="1400" dirty="0" smtClean="0">
                  <a:solidFill>
                    <a:prstClr val="black"/>
                  </a:solidFill>
                  <a:cs typeface="Arial" panose="020B0604020202020204" pitchFamily="34" charset="0"/>
                </a:rPr>
                <a:t>of water bodies</a:t>
              </a:r>
            </a:p>
            <a:p>
              <a:pPr marL="285750" lvl="0" indent="-285750">
                <a:buFont typeface="Arial" pitchFamily="34" charset="0"/>
                <a:buChar char="•"/>
              </a:pPr>
              <a:r>
                <a:rPr lang="en-US" sz="1400" dirty="0" smtClean="0">
                  <a:solidFill>
                    <a:prstClr val="black"/>
                  </a:solidFill>
                  <a:cs typeface="Arial" panose="020B0604020202020204" pitchFamily="34" charset="0"/>
                </a:rPr>
                <a:t>Catchment ecosystems  structure + resilience</a:t>
              </a:r>
              <a:endParaRPr lang="en-US" sz="1400" dirty="0">
                <a:solidFill>
                  <a:prstClr val="black"/>
                </a:solidFill>
                <a:cs typeface="Arial" panose="020B0604020202020204" pitchFamily="34" charset="0"/>
              </a:endParaRPr>
            </a:p>
          </p:txBody>
        </p:sp>
        <p:sp>
          <p:nvSpPr>
            <p:cNvPr id="19" name="Oval 18"/>
            <p:cNvSpPr/>
            <p:nvPr/>
          </p:nvSpPr>
          <p:spPr>
            <a:xfrm>
              <a:off x="3219614" y="4278575"/>
              <a:ext cx="360040" cy="3745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b="1" dirty="0" smtClean="0">
                  <a:solidFill>
                    <a:schemeClr val="accent2">
                      <a:lumMod val="75000"/>
                    </a:schemeClr>
                  </a:solidFill>
                  <a:cs typeface="Arial" panose="020B0604020202020204" pitchFamily="34" charset="0"/>
                </a:rPr>
                <a:t>S</a:t>
              </a:r>
              <a:endParaRPr lang="en-GB" sz="2400" b="1" dirty="0">
                <a:solidFill>
                  <a:schemeClr val="accent2">
                    <a:lumMod val="75000"/>
                  </a:schemeClr>
                </a:solidFill>
                <a:cs typeface="Arial" panose="020B0604020202020204" pitchFamily="34" charset="0"/>
              </a:endParaRPr>
            </a:p>
          </p:txBody>
        </p:sp>
      </p:grpSp>
      <p:grpSp>
        <p:nvGrpSpPr>
          <p:cNvPr id="63" name="Group 62"/>
          <p:cNvGrpSpPr/>
          <p:nvPr/>
        </p:nvGrpSpPr>
        <p:grpSpPr>
          <a:xfrm>
            <a:off x="6084168" y="764704"/>
            <a:ext cx="2818848" cy="3116681"/>
            <a:chOff x="6228184" y="836712"/>
            <a:chExt cx="2818848" cy="3116681"/>
          </a:xfrm>
        </p:grpSpPr>
        <p:sp>
          <p:nvSpPr>
            <p:cNvPr id="13" name="Rectangle 12"/>
            <p:cNvSpPr/>
            <p:nvPr/>
          </p:nvSpPr>
          <p:spPr>
            <a:xfrm>
              <a:off x="6454744" y="844850"/>
              <a:ext cx="2592288" cy="3108543"/>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spAutoFit/>
            </a:bodyPr>
            <a:lstStyle/>
            <a:p>
              <a:pPr marL="285750" lvl="0" indent="-285750">
                <a:buFont typeface="Arial" pitchFamily="34" charset="0"/>
                <a:buChar char="•"/>
              </a:pPr>
              <a:r>
                <a:rPr lang="en-US" sz="1400" dirty="0" smtClean="0">
                  <a:solidFill>
                    <a:prstClr val="black"/>
                  </a:solidFill>
                  <a:cs typeface="Arial" panose="020B0604020202020204" pitchFamily="34" charset="0"/>
                </a:rPr>
                <a:t>Integrated water resource management (IWRM)</a:t>
              </a:r>
            </a:p>
            <a:p>
              <a:pPr marL="285750" lvl="0" indent="-285750">
                <a:buFont typeface="Arial" pitchFamily="34" charset="0"/>
                <a:buChar char="•"/>
              </a:pPr>
              <a:r>
                <a:rPr lang="en-US" sz="1400" dirty="0" smtClean="0">
                  <a:solidFill>
                    <a:prstClr val="black"/>
                  </a:solidFill>
                  <a:cs typeface="Arial" panose="020B0604020202020204" pitchFamily="34" charset="0"/>
                </a:rPr>
                <a:t>Institutional innovation</a:t>
              </a:r>
            </a:p>
            <a:p>
              <a:pPr marL="285750" lvl="0" indent="-285750">
                <a:buFont typeface="Arial" pitchFamily="34" charset="0"/>
                <a:buChar char="•"/>
              </a:pPr>
              <a:r>
                <a:rPr lang="en-US" sz="1400" dirty="0" smtClean="0">
                  <a:solidFill>
                    <a:prstClr val="black"/>
                  </a:solidFill>
                  <a:cs typeface="Arial" panose="020B0604020202020204" pitchFamily="34" charset="0"/>
                </a:rPr>
                <a:t>Transboundary agreements</a:t>
              </a:r>
            </a:p>
            <a:p>
              <a:pPr marL="285750" lvl="0" indent="-285750">
                <a:buFont typeface="Arial" pitchFamily="34" charset="0"/>
                <a:buChar char="•"/>
              </a:pPr>
              <a:r>
                <a:rPr lang="en-US" sz="1400" dirty="0" smtClean="0">
                  <a:solidFill>
                    <a:prstClr val="black"/>
                  </a:solidFill>
                  <a:cs typeface="Arial" panose="020B0604020202020204" pitchFamily="34" charset="0"/>
                </a:rPr>
                <a:t>Water use efficiency measures</a:t>
              </a:r>
            </a:p>
            <a:p>
              <a:pPr marL="285750" lvl="0" indent="-285750">
                <a:buFont typeface="Arial" pitchFamily="34" charset="0"/>
                <a:buChar char="•"/>
              </a:pPr>
              <a:r>
                <a:rPr lang="en-US" sz="1400" dirty="0" smtClean="0">
                  <a:solidFill>
                    <a:prstClr val="black"/>
                  </a:solidFill>
                  <a:cs typeface="Arial" panose="020B0604020202020204" pitchFamily="34" charset="0"/>
                </a:rPr>
                <a:t>Water economics</a:t>
              </a:r>
              <a:br>
                <a:rPr lang="en-US" sz="1400" dirty="0" smtClean="0">
                  <a:solidFill>
                    <a:prstClr val="black"/>
                  </a:solidFill>
                  <a:cs typeface="Arial" panose="020B0604020202020204" pitchFamily="34" charset="0"/>
                </a:rPr>
              </a:br>
              <a:r>
                <a:rPr lang="en-US" sz="1400" dirty="0" smtClean="0">
                  <a:solidFill>
                    <a:prstClr val="black"/>
                  </a:solidFill>
                  <a:cs typeface="Arial" panose="020B0604020202020204" pitchFamily="34" charset="0"/>
                </a:rPr>
                <a:t>River + Wetland restoration</a:t>
              </a:r>
            </a:p>
            <a:p>
              <a:pPr marL="285750" lvl="0" indent="-285750">
                <a:buFont typeface="Arial" pitchFamily="34" charset="0"/>
                <a:buChar char="•"/>
              </a:pPr>
              <a:r>
                <a:rPr lang="en-US" sz="1400" dirty="0" smtClean="0">
                  <a:solidFill>
                    <a:prstClr val="black"/>
                  </a:solidFill>
                  <a:cs typeface="Arial" panose="020B0604020202020204" pitchFamily="34" charset="0"/>
                </a:rPr>
                <a:t>‘Clean production’</a:t>
              </a:r>
            </a:p>
            <a:p>
              <a:pPr marL="285750" lvl="0" indent="-285750">
                <a:buFont typeface="Arial" pitchFamily="34" charset="0"/>
                <a:buChar char="•"/>
              </a:pPr>
              <a:r>
                <a:rPr lang="en-US" sz="1400" dirty="0" smtClean="0">
                  <a:solidFill>
                    <a:prstClr val="black"/>
                  </a:solidFill>
                  <a:cs typeface="Arial" panose="020B0604020202020204" pitchFamily="34" charset="0"/>
                </a:rPr>
                <a:t>Catchment control and management</a:t>
              </a:r>
            </a:p>
          </p:txBody>
        </p:sp>
        <p:sp>
          <p:nvSpPr>
            <p:cNvPr id="20" name="Oval 19"/>
            <p:cNvSpPr/>
            <p:nvPr/>
          </p:nvSpPr>
          <p:spPr>
            <a:xfrm>
              <a:off x="6228184" y="836712"/>
              <a:ext cx="360040" cy="3745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b="1" dirty="0" smtClean="0">
                  <a:solidFill>
                    <a:schemeClr val="accent2">
                      <a:lumMod val="75000"/>
                    </a:schemeClr>
                  </a:solidFill>
                  <a:cs typeface="Arial" panose="020B0604020202020204" pitchFamily="34" charset="0"/>
                </a:rPr>
                <a:t>R</a:t>
              </a:r>
              <a:endParaRPr lang="en-GB" sz="2400" b="1" dirty="0">
                <a:solidFill>
                  <a:schemeClr val="accent2">
                    <a:lumMod val="75000"/>
                  </a:schemeClr>
                </a:solidFill>
                <a:cs typeface="Arial" panose="020B0604020202020204" pitchFamily="34" charset="0"/>
              </a:endParaRPr>
            </a:p>
          </p:txBody>
        </p:sp>
      </p:grpSp>
      <p:grpSp>
        <p:nvGrpSpPr>
          <p:cNvPr id="33" name="Group 32"/>
          <p:cNvGrpSpPr/>
          <p:nvPr/>
        </p:nvGrpSpPr>
        <p:grpSpPr>
          <a:xfrm>
            <a:off x="5127263" y="3774518"/>
            <a:ext cx="2885590" cy="2477315"/>
            <a:chOff x="4716016" y="3774518"/>
            <a:chExt cx="2623263" cy="2477315"/>
          </a:xfrm>
        </p:grpSpPr>
        <p:grpSp>
          <p:nvGrpSpPr>
            <p:cNvPr id="32" name="Group 31"/>
            <p:cNvGrpSpPr/>
            <p:nvPr/>
          </p:nvGrpSpPr>
          <p:grpSpPr>
            <a:xfrm>
              <a:off x="4963015" y="4005064"/>
              <a:ext cx="2376264" cy="2246769"/>
              <a:chOff x="4963015" y="4005064"/>
              <a:chExt cx="2376264" cy="2246769"/>
            </a:xfrm>
          </p:grpSpPr>
          <p:sp>
            <p:nvSpPr>
              <p:cNvPr id="11" name="Rectangle 10"/>
              <p:cNvSpPr/>
              <p:nvPr/>
            </p:nvSpPr>
            <p:spPr>
              <a:xfrm>
                <a:off x="4963015" y="4005064"/>
                <a:ext cx="2304256" cy="2246769"/>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cs typeface="Arial" panose="020B0604020202020204" pitchFamily="34" charset="0"/>
                </a:endParaRPr>
              </a:p>
            </p:txBody>
          </p:sp>
          <p:sp>
            <p:nvSpPr>
              <p:cNvPr id="12" name="TextBox 11"/>
              <p:cNvSpPr txBox="1"/>
              <p:nvPr/>
            </p:nvSpPr>
            <p:spPr>
              <a:xfrm>
                <a:off x="4963015" y="4005064"/>
                <a:ext cx="2376264" cy="2246769"/>
              </a:xfrm>
              <a:prstGeom prst="rect">
                <a:avLst/>
              </a:prstGeom>
              <a:noFill/>
            </p:spPr>
            <p:txBody>
              <a:bodyPr wrap="square" rtlCol="0">
                <a:spAutoFit/>
              </a:bodyPr>
              <a:lstStyle/>
              <a:p>
                <a:pPr marL="285750" indent="-285750">
                  <a:buFont typeface="Arial" pitchFamily="34" charset="0"/>
                  <a:buChar char="•"/>
                </a:pPr>
                <a:r>
                  <a:rPr lang="da-DK" sz="1400" dirty="0" smtClean="0">
                    <a:cs typeface="Arial" panose="020B0604020202020204" pitchFamily="34" charset="0"/>
                  </a:rPr>
                  <a:t>Water scarcity</a:t>
                </a:r>
              </a:p>
              <a:p>
                <a:pPr marL="285750" indent="-285750">
                  <a:buFont typeface="Arial" pitchFamily="34" charset="0"/>
                  <a:buChar char="•"/>
                </a:pPr>
                <a:r>
                  <a:rPr lang="da-DK" sz="1400" dirty="0" smtClean="0">
                    <a:cs typeface="Arial" panose="020B0604020202020204" pitchFamily="34" charset="0"/>
                  </a:rPr>
                  <a:t>Drought</a:t>
                </a:r>
              </a:p>
              <a:p>
                <a:pPr marL="285750" indent="-285750">
                  <a:buFont typeface="Arial" pitchFamily="34" charset="0"/>
                  <a:buChar char="•"/>
                </a:pPr>
                <a:r>
                  <a:rPr lang="da-DK" sz="1400" dirty="0" smtClean="0">
                    <a:cs typeface="Arial" panose="020B0604020202020204" pitchFamily="34" charset="0"/>
                  </a:rPr>
                  <a:t>Floods</a:t>
                </a:r>
              </a:p>
              <a:p>
                <a:pPr marL="285750" indent="-285750">
                  <a:buFont typeface="Arial" pitchFamily="34" charset="0"/>
                  <a:buChar char="•"/>
                </a:pPr>
                <a:r>
                  <a:rPr lang="da-DK" sz="1400" dirty="0" smtClean="0">
                    <a:cs typeface="Arial" panose="020B0604020202020204" pitchFamily="34" charset="0"/>
                  </a:rPr>
                  <a:t>Wetland loss</a:t>
                </a:r>
              </a:p>
              <a:p>
                <a:pPr marL="285750" indent="-285750">
                  <a:buFont typeface="Arial" pitchFamily="34" charset="0"/>
                  <a:buChar char="•"/>
                </a:pPr>
                <a:r>
                  <a:rPr lang="da-DK" sz="1400" dirty="0" smtClean="0">
                    <a:cs typeface="Arial" panose="020B0604020202020204" pitchFamily="34" charset="0"/>
                  </a:rPr>
                  <a:t>Salination</a:t>
                </a:r>
              </a:p>
              <a:p>
                <a:pPr marL="285750" indent="-285750">
                  <a:buFont typeface="Arial" pitchFamily="34" charset="0"/>
                  <a:buChar char="•"/>
                </a:pPr>
                <a:r>
                  <a:rPr lang="da-DK" sz="1400" dirty="0" smtClean="0">
                    <a:cs typeface="Arial" panose="020B0604020202020204" pitchFamily="34" charset="0"/>
                  </a:rPr>
                  <a:t>Sedimentation</a:t>
                </a:r>
              </a:p>
              <a:p>
                <a:pPr marL="285750" indent="-285750">
                  <a:buFont typeface="Arial" pitchFamily="34" charset="0"/>
                  <a:buChar char="•"/>
                </a:pPr>
                <a:r>
                  <a:rPr lang="da-DK" sz="1400" dirty="0" smtClean="0">
                    <a:cs typeface="Arial" panose="020B0604020202020204" pitchFamily="34" charset="0"/>
                  </a:rPr>
                  <a:t>Diseases</a:t>
                </a:r>
              </a:p>
              <a:p>
                <a:pPr marL="285750" indent="-285750">
                  <a:buFont typeface="Arial" pitchFamily="34" charset="0"/>
                  <a:buChar char="•"/>
                </a:pPr>
                <a:r>
                  <a:rPr lang="da-DK" sz="1400" dirty="0" smtClean="0">
                    <a:cs typeface="Arial" panose="020B0604020202020204" pitchFamily="34" charset="0"/>
                  </a:rPr>
                  <a:t>Species/habitat loss</a:t>
                </a:r>
              </a:p>
              <a:p>
                <a:pPr marL="285750" indent="-285750">
                  <a:buFont typeface="Arial" pitchFamily="34" charset="0"/>
                  <a:buChar char="•"/>
                </a:pPr>
                <a:r>
                  <a:rPr lang="da-DK" sz="1400" dirty="0" smtClean="0">
                    <a:cs typeface="Arial" panose="020B0604020202020204" pitchFamily="34" charset="0"/>
                  </a:rPr>
                  <a:t>Invasive alien species</a:t>
                </a:r>
              </a:p>
              <a:p>
                <a:pPr marL="285750" indent="-285750">
                  <a:buFont typeface="Arial" pitchFamily="34" charset="0"/>
                  <a:buChar char="•"/>
                </a:pPr>
                <a:r>
                  <a:rPr lang="da-DK" sz="1400" dirty="0" smtClean="0">
                    <a:cs typeface="Arial" panose="020B0604020202020204" pitchFamily="34" charset="0"/>
                  </a:rPr>
                  <a:t>Eutrophication</a:t>
                </a:r>
              </a:p>
            </p:txBody>
          </p:sp>
        </p:grpSp>
        <p:sp>
          <p:nvSpPr>
            <p:cNvPr id="21" name="Oval 20"/>
            <p:cNvSpPr/>
            <p:nvPr/>
          </p:nvSpPr>
          <p:spPr>
            <a:xfrm>
              <a:off x="4716016" y="3774518"/>
              <a:ext cx="360040" cy="3745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b="1" dirty="0" smtClean="0">
                  <a:solidFill>
                    <a:schemeClr val="accent2">
                      <a:lumMod val="75000"/>
                    </a:schemeClr>
                  </a:solidFill>
                  <a:cs typeface="Arial" panose="020B0604020202020204" pitchFamily="34" charset="0"/>
                </a:rPr>
                <a:t>I</a:t>
              </a:r>
              <a:endParaRPr lang="en-GB" sz="2400" b="1" dirty="0">
                <a:solidFill>
                  <a:schemeClr val="accent2">
                    <a:lumMod val="75000"/>
                  </a:schemeClr>
                </a:solidFill>
                <a:cs typeface="Arial" panose="020B0604020202020204" pitchFamily="34" charset="0"/>
              </a:endParaRPr>
            </a:p>
          </p:txBody>
        </p:sp>
      </p:grpSp>
      <p:cxnSp>
        <p:nvCxnSpPr>
          <p:cNvPr id="23" name="Straight Arrow Connector 22"/>
          <p:cNvCxnSpPr>
            <a:stCxn id="20" idx="1"/>
            <a:endCxn id="17" idx="6"/>
          </p:cNvCxnSpPr>
          <p:nvPr/>
        </p:nvCxnSpPr>
        <p:spPr>
          <a:xfrm flipH="1">
            <a:off x="3271855" y="819557"/>
            <a:ext cx="2865040" cy="1442150"/>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20" idx="2"/>
            <a:endCxn id="31" idx="7"/>
          </p:cNvCxnSpPr>
          <p:nvPr/>
        </p:nvCxnSpPr>
        <p:spPr>
          <a:xfrm flipH="1">
            <a:off x="2935098" y="951985"/>
            <a:ext cx="3149070" cy="253186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a:stCxn id="20" idx="3"/>
            <a:endCxn id="19" idx="7"/>
          </p:cNvCxnSpPr>
          <p:nvPr/>
        </p:nvCxnSpPr>
        <p:spPr>
          <a:xfrm flipH="1">
            <a:off x="3715839" y="1084412"/>
            <a:ext cx="2421056" cy="3397768"/>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20" idx="4"/>
            <a:endCxn id="21" idx="0"/>
          </p:cNvCxnSpPr>
          <p:nvPr/>
        </p:nvCxnSpPr>
        <p:spPr>
          <a:xfrm flipH="1">
            <a:off x="5325285" y="1139265"/>
            <a:ext cx="938903" cy="2635253"/>
          </a:xfrm>
          <a:prstGeom prst="straightConnector1">
            <a:avLst/>
          </a:prstGeom>
          <a:ln w="38100">
            <a:solidFill>
              <a:srgbClr val="0070C0"/>
            </a:solidFill>
            <a:tailEnd type="arrow"/>
          </a:ln>
        </p:spPr>
        <p:style>
          <a:lnRef idx="1">
            <a:schemeClr val="accent1"/>
          </a:lnRef>
          <a:fillRef idx="0">
            <a:schemeClr val="accent1"/>
          </a:fillRef>
          <a:effectRef idx="0">
            <a:schemeClr val="accent1"/>
          </a:effectRef>
          <a:fontRef idx="minor">
            <a:schemeClr val="tx1"/>
          </a:fontRef>
        </p:style>
      </p:cxnSp>
      <p:grpSp>
        <p:nvGrpSpPr>
          <p:cNvPr id="62" name="Group 61"/>
          <p:cNvGrpSpPr/>
          <p:nvPr/>
        </p:nvGrpSpPr>
        <p:grpSpPr>
          <a:xfrm>
            <a:off x="618383" y="3429000"/>
            <a:ext cx="2369441" cy="1098123"/>
            <a:chOff x="330350" y="3429000"/>
            <a:chExt cx="2369441" cy="1098123"/>
          </a:xfrm>
        </p:grpSpPr>
        <p:sp>
          <p:nvSpPr>
            <p:cNvPr id="7" name="Rectangle 6"/>
            <p:cNvSpPr/>
            <p:nvPr/>
          </p:nvSpPr>
          <p:spPr>
            <a:xfrm>
              <a:off x="330350" y="3573016"/>
              <a:ext cx="2232247" cy="954107"/>
            </a:xfrm>
            <a:prstGeom prst="rect">
              <a:avLst/>
            </a:prstGeom>
            <a:solidFill>
              <a:schemeClr val="bg1"/>
            </a:solid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pPr marL="285750" lvl="0" indent="-285750">
                <a:buFont typeface="Arial" pitchFamily="34" charset="0"/>
                <a:buChar char="•"/>
              </a:pPr>
              <a:r>
                <a:rPr lang="da-DK" sz="1400" dirty="0">
                  <a:solidFill>
                    <a:prstClr val="black"/>
                  </a:solidFill>
                  <a:cs typeface="Arial" panose="020B0604020202020204" pitchFamily="34" charset="0"/>
                </a:rPr>
                <a:t>Water pollution</a:t>
              </a:r>
            </a:p>
            <a:p>
              <a:pPr marL="285750" lvl="0" indent="-285750">
                <a:buFont typeface="Arial" pitchFamily="34" charset="0"/>
                <a:buChar char="•"/>
              </a:pPr>
              <a:r>
                <a:rPr lang="da-DK" sz="1400" dirty="0">
                  <a:solidFill>
                    <a:prstClr val="black"/>
                  </a:solidFill>
                  <a:cs typeface="Arial" panose="020B0604020202020204" pitchFamily="34" charset="0"/>
                </a:rPr>
                <a:t>Water </a:t>
              </a:r>
              <a:r>
                <a:rPr lang="en-US" sz="1400" dirty="0" smtClean="0">
                  <a:solidFill>
                    <a:prstClr val="black"/>
                  </a:solidFill>
                  <a:cs typeface="Arial" panose="020B0604020202020204" pitchFamily="34" charset="0"/>
                </a:rPr>
                <a:t>use</a:t>
              </a:r>
            </a:p>
            <a:p>
              <a:pPr marL="285750" lvl="0" indent="-285750">
                <a:buFont typeface="Arial" pitchFamily="34" charset="0"/>
                <a:buChar char="•"/>
              </a:pPr>
              <a:r>
                <a:rPr lang="da-DK" sz="1400" dirty="0" smtClean="0">
                  <a:solidFill>
                    <a:prstClr val="black"/>
                  </a:solidFill>
                  <a:cs typeface="Arial" panose="020B0604020202020204" pitchFamily="34" charset="0"/>
                </a:rPr>
                <a:t>Kanalisation</a:t>
              </a:r>
            </a:p>
            <a:p>
              <a:pPr marL="285750" lvl="0" indent="-285750">
                <a:buFont typeface="Arial" pitchFamily="34" charset="0"/>
                <a:buChar char="•"/>
              </a:pPr>
              <a:r>
                <a:rPr lang="da-DK" sz="1400" dirty="0" smtClean="0">
                  <a:solidFill>
                    <a:prstClr val="black"/>
                  </a:solidFill>
                  <a:cs typeface="Arial" panose="020B0604020202020204" pitchFamily="34" charset="0"/>
                </a:rPr>
                <a:t>Flow </a:t>
              </a:r>
              <a:r>
                <a:rPr lang="en-US" sz="1400" dirty="0" smtClean="0">
                  <a:solidFill>
                    <a:prstClr val="black"/>
                  </a:solidFill>
                  <a:cs typeface="Arial" panose="020B0604020202020204" pitchFamily="34" charset="0"/>
                </a:rPr>
                <a:t>interruption</a:t>
              </a:r>
            </a:p>
          </p:txBody>
        </p:sp>
        <p:sp>
          <p:nvSpPr>
            <p:cNvPr id="31" name="Oval 30"/>
            <p:cNvSpPr/>
            <p:nvPr/>
          </p:nvSpPr>
          <p:spPr>
            <a:xfrm>
              <a:off x="2339752" y="3429000"/>
              <a:ext cx="360039" cy="374561"/>
            </a:xfrm>
            <a:prstGeom prst="ellipse">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2400" b="1" dirty="0">
                  <a:solidFill>
                    <a:schemeClr val="accent2">
                      <a:lumMod val="75000"/>
                    </a:schemeClr>
                  </a:solidFill>
                  <a:cs typeface="Arial" panose="020B0604020202020204" pitchFamily="34" charset="0"/>
                </a:rPr>
                <a:t>P</a:t>
              </a:r>
              <a:endParaRPr lang="en-GB" sz="2400" b="1" dirty="0">
                <a:solidFill>
                  <a:schemeClr val="accent2">
                    <a:lumMod val="75000"/>
                  </a:schemeClr>
                </a:solidFill>
                <a:cs typeface="Arial" panose="020B0604020202020204" pitchFamily="34" charset="0"/>
              </a:endParaRPr>
            </a:p>
          </p:txBody>
        </p:sp>
      </p:grpSp>
      <p:sp>
        <p:nvSpPr>
          <p:cNvPr id="40" name="Rounded Rectangle 39"/>
          <p:cNvSpPr/>
          <p:nvPr/>
        </p:nvSpPr>
        <p:spPr>
          <a:xfrm>
            <a:off x="3779911" y="1568613"/>
            <a:ext cx="2356983" cy="1661016"/>
          </a:xfrm>
          <a:prstGeom prst="roundRect">
            <a:avLst>
              <a:gd name="adj" fmla="val 33752"/>
            </a:avLst>
          </a:prstGeom>
          <a:solidFill>
            <a:srgbClr val="D2D2F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0" indent="-285750">
              <a:buFont typeface="Arial" pitchFamily="34" charset="0"/>
              <a:buChar char="•"/>
            </a:pPr>
            <a:r>
              <a:rPr lang="en-GB" sz="1400" dirty="0">
                <a:solidFill>
                  <a:prstClr val="black"/>
                </a:solidFill>
                <a:cs typeface="Arial" panose="020B0604020202020204" pitchFamily="34" charset="0"/>
              </a:rPr>
              <a:t>Monitoring</a:t>
            </a:r>
          </a:p>
          <a:p>
            <a:pPr marL="285750" lvl="0" indent="-285750">
              <a:buFont typeface="Arial" pitchFamily="34" charset="0"/>
              <a:buChar char="•"/>
            </a:pPr>
            <a:r>
              <a:rPr lang="en-GB" sz="1400" dirty="0">
                <a:solidFill>
                  <a:prstClr val="black"/>
                </a:solidFill>
                <a:cs typeface="Arial" panose="020B0604020202020204" pitchFamily="34" charset="0"/>
              </a:rPr>
              <a:t>Reporting</a:t>
            </a:r>
          </a:p>
          <a:p>
            <a:pPr marL="285750" lvl="0" indent="-285750">
              <a:buFont typeface="Arial" pitchFamily="34" charset="0"/>
              <a:buChar char="•"/>
            </a:pPr>
            <a:r>
              <a:rPr lang="en-GB" sz="1400" dirty="0">
                <a:solidFill>
                  <a:prstClr val="black"/>
                </a:solidFill>
                <a:cs typeface="Arial" panose="020B0604020202020204" pitchFamily="34" charset="0"/>
              </a:rPr>
              <a:t>Effectiveness evaluations of </a:t>
            </a:r>
            <a:r>
              <a:rPr lang="en-GB" sz="1400" dirty="0" smtClean="0">
                <a:solidFill>
                  <a:prstClr val="black"/>
                </a:solidFill>
                <a:cs typeface="Arial" panose="020B0604020202020204" pitchFamily="34" charset="0"/>
              </a:rPr>
              <a:t>responses and policy measures</a:t>
            </a:r>
            <a:endParaRPr lang="en-GB" sz="1400" dirty="0">
              <a:solidFill>
                <a:prstClr val="black"/>
              </a:solidFill>
              <a:cs typeface="Arial" panose="020B0604020202020204" pitchFamily="34" charset="0"/>
            </a:endParaRPr>
          </a:p>
        </p:txBody>
      </p:sp>
      <p:sp>
        <p:nvSpPr>
          <p:cNvPr id="26" name="Titel 1"/>
          <p:cNvSpPr txBox="1">
            <a:spLocks/>
          </p:cNvSpPr>
          <p:nvPr/>
        </p:nvSpPr>
        <p:spPr>
          <a:xfrm>
            <a:off x="0" y="6469559"/>
            <a:ext cx="9143999" cy="376064"/>
          </a:xfrm>
          <a:prstGeom prst="rect">
            <a:avLst/>
          </a:prstGeom>
          <a:solidFill>
            <a:srgbClr val="005384"/>
          </a:solidFill>
          <a:ln w="25400" cap="flat" cmpd="sng" algn="ctr">
            <a:noFill/>
            <a:prstDash val="solid"/>
          </a:ln>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r"/>
            <a:r>
              <a:rPr lang="en-US" sz="2400" dirty="0" smtClean="0"/>
              <a:t>EEA group for water</a:t>
            </a:r>
            <a:endParaRPr lang="en-US" sz="2400" dirty="0"/>
          </a:p>
        </p:txBody>
      </p:sp>
    </p:spTree>
    <p:extLst>
      <p:ext uri="{BB962C8B-B14F-4D97-AF65-F5344CB8AC3E}">
        <p14:creationId xmlns:p14="http://schemas.microsoft.com/office/powerpoint/2010/main" val="11738390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9" name="Picture 34"/>
          <p:cNvPicPr>
            <a:picLocks noChangeAspect="1" noChangeArrowheads="1"/>
          </p:cNvPicPr>
          <p:nvPr/>
        </p:nvPicPr>
        <p:blipFill>
          <a:blip r:embed="rId3" cstate="print"/>
          <a:srcRect/>
          <a:stretch>
            <a:fillRect/>
          </a:stretch>
        </p:blipFill>
        <p:spPr bwMode="auto">
          <a:xfrm>
            <a:off x="5271109" y="846348"/>
            <a:ext cx="3467462" cy="5597352"/>
          </a:xfrm>
          <a:prstGeom prst="rect">
            <a:avLst/>
          </a:prstGeom>
          <a:noFill/>
          <a:ln w="9525">
            <a:noFill/>
            <a:miter lim="800000"/>
            <a:headEnd/>
            <a:tailEnd/>
          </a:ln>
        </p:spPr>
      </p:pic>
      <p:pic>
        <p:nvPicPr>
          <p:cNvPr id="45058" name="Picture 35"/>
          <p:cNvPicPr>
            <a:picLocks noChangeAspect="1" noChangeArrowheads="1"/>
          </p:cNvPicPr>
          <p:nvPr/>
        </p:nvPicPr>
        <p:blipFill>
          <a:blip r:embed="rId4" cstate="print"/>
          <a:srcRect/>
          <a:stretch>
            <a:fillRect/>
          </a:stretch>
        </p:blipFill>
        <p:spPr bwMode="auto">
          <a:xfrm>
            <a:off x="755576" y="911969"/>
            <a:ext cx="3450498" cy="5569967"/>
          </a:xfrm>
          <a:prstGeom prst="rect">
            <a:avLst/>
          </a:prstGeom>
          <a:noFill/>
          <a:ln w="9525">
            <a:noFill/>
            <a:miter lim="800000"/>
            <a:headEnd/>
            <a:tailEnd/>
          </a:ln>
        </p:spPr>
      </p:pic>
      <p:sp>
        <p:nvSpPr>
          <p:cNvPr id="78850" name="Title 1"/>
          <p:cNvSpPr>
            <a:spLocks noGrp="1"/>
          </p:cNvSpPr>
          <p:nvPr>
            <p:ph type="title" idx="4294967295"/>
          </p:nvPr>
        </p:nvSpPr>
        <p:spPr bwMode="auto">
          <a:xfrm>
            <a:off x="0" y="-6836"/>
            <a:ext cx="9112250" cy="603250"/>
          </a:xfrm>
          <a:prstGeom prst="rect">
            <a:avLst/>
          </a:prstGeom>
          <a:solidFill>
            <a:srgbClr val="0053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nb-NO" sz="2000" b="1" kern="1200" dirty="0" smtClean="0">
                <a:solidFill>
                  <a:srgbClr val="92D050"/>
                </a:solidFill>
                <a:effectLst/>
                <a:latin typeface="+mn-lt"/>
                <a:ea typeface="+mn-ea"/>
                <a:cs typeface="+mn-cs"/>
              </a:rPr>
              <a:t>Water assessment:</a:t>
            </a:r>
            <a:r>
              <a:rPr lang="nb-NO" sz="2000" b="1" kern="1200" dirty="0" smtClean="0">
                <a:solidFill>
                  <a:schemeClr val="lt1"/>
                </a:solidFill>
                <a:effectLst/>
                <a:latin typeface="+mn-lt"/>
                <a:ea typeface="+mn-ea"/>
                <a:cs typeface="+mn-cs"/>
              </a:rPr>
              <a:t> WFD Rivers </a:t>
            </a:r>
            <a:r>
              <a:rPr lang="nb-NO" sz="2000" b="1" kern="1200" dirty="0">
                <a:solidFill>
                  <a:schemeClr val="lt1"/>
                </a:solidFill>
                <a:effectLst/>
                <a:latin typeface="+mn-lt"/>
                <a:ea typeface="+mn-ea"/>
                <a:cs typeface="+mn-cs"/>
              </a:rPr>
              <a:t>ecological status and </a:t>
            </a:r>
            <a:r>
              <a:rPr lang="nb-NO" sz="2000" b="1" kern="1200" dirty="0" smtClean="0">
                <a:solidFill>
                  <a:schemeClr val="lt1"/>
                </a:solidFill>
                <a:effectLst/>
                <a:latin typeface="+mn-lt"/>
                <a:ea typeface="+mn-ea"/>
                <a:cs typeface="+mn-cs"/>
              </a:rPr>
              <a:t>pressures per country</a:t>
            </a:r>
            <a:endParaRPr lang="nb-NO" sz="2000" b="1" kern="1200" dirty="0">
              <a:solidFill>
                <a:schemeClr val="lt1"/>
              </a:solidFill>
              <a:effectLst/>
              <a:latin typeface="+mn-lt"/>
              <a:ea typeface="+mn-ea"/>
              <a:cs typeface="+mn-cs"/>
            </a:endParaRPr>
          </a:p>
        </p:txBody>
      </p:sp>
      <p:sp>
        <p:nvSpPr>
          <p:cNvPr id="78852" name="Rounded Rectangle 6"/>
          <p:cNvSpPr>
            <a:spLocks noChangeArrowheads="1"/>
          </p:cNvSpPr>
          <p:nvPr/>
        </p:nvSpPr>
        <p:spPr bwMode="auto">
          <a:xfrm>
            <a:off x="1079501" y="3378200"/>
            <a:ext cx="3022600" cy="215900"/>
          </a:xfrm>
          <a:prstGeom prst="roundRect">
            <a:avLst>
              <a:gd name="adj" fmla="val 16667"/>
            </a:avLst>
          </a:prstGeom>
          <a:noFill/>
          <a:ln w="28575" algn="ctr">
            <a:solidFill>
              <a:srgbClr val="FF0000"/>
            </a:solidFill>
            <a:round/>
            <a:headEnd/>
            <a:tailEnd/>
          </a:ln>
        </p:spPr>
        <p:txBody>
          <a:bodyPr/>
          <a:lstStyle/>
          <a:p>
            <a:pPr defTabSz="914400" eaLnBrk="0" hangingPunct="0"/>
            <a:endParaRPr lang="nb-NO"/>
          </a:p>
        </p:txBody>
      </p:sp>
      <p:sp>
        <p:nvSpPr>
          <p:cNvPr id="78854" name="Rounded Rectangle 9"/>
          <p:cNvSpPr>
            <a:spLocks noChangeArrowheads="1"/>
          </p:cNvSpPr>
          <p:nvPr/>
        </p:nvSpPr>
        <p:spPr bwMode="auto">
          <a:xfrm>
            <a:off x="5114925" y="3429124"/>
            <a:ext cx="3600450" cy="215900"/>
          </a:xfrm>
          <a:prstGeom prst="roundRect">
            <a:avLst>
              <a:gd name="adj" fmla="val 16667"/>
            </a:avLst>
          </a:prstGeom>
          <a:noFill/>
          <a:ln w="28575" algn="ctr">
            <a:solidFill>
              <a:srgbClr val="FF0000"/>
            </a:solidFill>
            <a:round/>
            <a:headEnd/>
            <a:tailEnd/>
          </a:ln>
        </p:spPr>
        <p:txBody>
          <a:bodyPr/>
          <a:lstStyle/>
          <a:p>
            <a:pPr defTabSz="914400" eaLnBrk="0" hangingPunct="0"/>
            <a:endParaRPr lang="nb-NO"/>
          </a:p>
        </p:txBody>
      </p:sp>
      <p:sp>
        <p:nvSpPr>
          <p:cNvPr id="78855" name="Content Placeholder 2"/>
          <p:cNvSpPr>
            <a:spLocks noGrp="1"/>
          </p:cNvSpPr>
          <p:nvPr>
            <p:ph idx="1"/>
          </p:nvPr>
        </p:nvSpPr>
        <p:spPr bwMode="auto">
          <a:xfrm>
            <a:off x="384458" y="546474"/>
            <a:ext cx="4054604" cy="503237"/>
          </a:xfrm>
          <a:noFill/>
          <a:ln>
            <a:miter lim="800000"/>
            <a:headEnd/>
            <a:tailEnd/>
          </a:ln>
        </p:spPr>
        <p:txBody>
          <a:bodyPr vert="horz" wrap="square" lIns="91440" tIns="45720" rIns="91440" bIns="45720" numCol="1" anchor="t" anchorCtr="0" compatLnSpc="1">
            <a:prstTxWarp prst="textNoShape">
              <a:avLst/>
            </a:prstTxWarp>
          </a:bodyPr>
          <a:lstStyle/>
          <a:p>
            <a:pPr marL="0" indent="0" eaLnBrk="1" hangingPunct="1">
              <a:buFont typeface="Arial" charset="0"/>
              <a:buNone/>
            </a:pPr>
            <a:r>
              <a:rPr lang="nb-NO" sz="1800" b="1" dirty="0" smtClean="0">
                <a:solidFill>
                  <a:srgbClr val="002060"/>
                </a:solidFill>
                <a:ea typeface="ＭＳ Ｐゴシック" pitchFamily="34" charset="-128"/>
              </a:rPr>
              <a:t>Ecological status/potential		</a:t>
            </a:r>
          </a:p>
        </p:txBody>
      </p:sp>
      <p:sp>
        <p:nvSpPr>
          <p:cNvPr id="10" name="Content Placeholder 2"/>
          <p:cNvSpPr txBox="1">
            <a:spLocks/>
          </p:cNvSpPr>
          <p:nvPr/>
        </p:nvSpPr>
        <p:spPr bwMode="auto">
          <a:xfrm>
            <a:off x="4837876" y="549499"/>
            <a:ext cx="4054604" cy="5032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20000"/>
              </a:spcBef>
              <a:spcAft>
                <a:spcPct val="0"/>
              </a:spcAft>
              <a:buClr>
                <a:srgbClr val="00007E"/>
              </a:buClr>
              <a:buSzTx/>
              <a:buFont typeface="Arial" charset="0"/>
              <a:buNone/>
              <a:tabLst/>
              <a:defRPr/>
            </a:pPr>
            <a:r>
              <a:rPr kumimoji="0" lang="nb-NO" sz="1800" b="1" i="0" u="none" strike="noStrike" kern="0" cap="none" spc="0" normalizeH="0" baseline="0" noProof="0" dirty="0" smtClean="0">
                <a:ln>
                  <a:noFill/>
                </a:ln>
                <a:solidFill>
                  <a:srgbClr val="002060"/>
                </a:solidFill>
                <a:effectLst/>
                <a:uLnTx/>
                <a:uFillTx/>
                <a:latin typeface="+mn-lt"/>
                <a:ea typeface="ＭＳ Ｐゴシック" pitchFamily="34" charset="-128"/>
                <a:cs typeface="+mn-cs"/>
              </a:rPr>
              <a:t>Pressures		</a:t>
            </a:r>
          </a:p>
        </p:txBody>
      </p:sp>
      <p:sp>
        <p:nvSpPr>
          <p:cNvPr id="9" name="Titel 1"/>
          <p:cNvSpPr txBox="1">
            <a:spLocks/>
          </p:cNvSpPr>
          <p:nvPr/>
        </p:nvSpPr>
        <p:spPr>
          <a:xfrm>
            <a:off x="-1" y="6481936"/>
            <a:ext cx="9143999" cy="376064"/>
          </a:xfrm>
          <a:prstGeom prst="rect">
            <a:avLst/>
          </a:prstGeom>
          <a:solidFill>
            <a:srgbClr val="005384"/>
          </a:solidFill>
          <a:ln w="25400" cap="flat" cmpd="sng" algn="ctr">
            <a:noFill/>
            <a:prstDash val="solid"/>
          </a:ln>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r"/>
            <a:r>
              <a:rPr lang="en-US" sz="2400" dirty="0" smtClean="0"/>
              <a:t>EEA group for water</a:t>
            </a:r>
            <a:endParaRPr lang="en-US" sz="2400" dirty="0"/>
          </a:p>
        </p:txBody>
      </p:sp>
    </p:spTree>
    <p:extLst>
      <p:ext uri="{BB962C8B-B14F-4D97-AF65-F5344CB8AC3E}">
        <p14:creationId xmlns:p14="http://schemas.microsoft.com/office/powerpoint/2010/main" val="30524414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20272" y="6326124"/>
            <a:ext cx="2016224" cy="405045"/>
          </a:xfrm>
          <a:prstGeom prst="rect">
            <a:avLst/>
          </a:prstGeom>
        </p:spPr>
      </p:pic>
      <p:sp>
        <p:nvSpPr>
          <p:cNvPr id="13" name="Rectangle 12"/>
          <p:cNvSpPr/>
          <p:nvPr/>
        </p:nvSpPr>
        <p:spPr>
          <a:xfrm>
            <a:off x="0" y="0"/>
            <a:ext cx="9144000" cy="757083"/>
          </a:xfrm>
          <a:prstGeom prst="rect">
            <a:avLst/>
          </a:prstGeom>
          <a:solidFill>
            <a:srgbClr val="0053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07504" y="220578"/>
            <a:ext cx="8784976" cy="400110"/>
          </a:xfrm>
          <a:prstGeom prst="rect">
            <a:avLst/>
          </a:prstGeom>
          <a:noFill/>
        </p:spPr>
        <p:txBody>
          <a:bodyPr wrap="square" rtlCol="0">
            <a:spAutoFit/>
          </a:bodyPr>
          <a:lstStyle/>
          <a:p>
            <a:pPr algn="ctr"/>
            <a:r>
              <a:rPr lang="en-GB" sz="2000" b="1" dirty="0" smtClean="0">
                <a:solidFill>
                  <a:srgbClr val="92D050"/>
                </a:solidFill>
              </a:rPr>
              <a:t>Water assessment: Pollution from </a:t>
            </a:r>
            <a:r>
              <a:rPr lang="en-GB" sz="2000" b="1" dirty="0">
                <a:solidFill>
                  <a:srgbClr val="92D050"/>
                </a:solidFill>
              </a:rPr>
              <a:t>diffuse </a:t>
            </a:r>
            <a:r>
              <a:rPr lang="en-GB" sz="2000" b="1" dirty="0" smtClean="0">
                <a:solidFill>
                  <a:srgbClr val="92D050"/>
                </a:solidFill>
              </a:rPr>
              <a:t>sources - gap</a:t>
            </a:r>
            <a:endParaRPr lang="en-GB" sz="2000" b="1" dirty="0">
              <a:solidFill>
                <a:srgbClr val="92D050"/>
              </a:solidFill>
            </a:endParaRPr>
          </a:p>
        </p:txBody>
      </p:sp>
      <p:sp>
        <p:nvSpPr>
          <p:cNvPr id="19" name="TextBox 18"/>
          <p:cNvSpPr txBox="1"/>
          <p:nvPr/>
        </p:nvSpPr>
        <p:spPr>
          <a:xfrm>
            <a:off x="127745" y="6469559"/>
            <a:ext cx="1944216" cy="261610"/>
          </a:xfrm>
          <a:prstGeom prst="rect">
            <a:avLst/>
          </a:prstGeom>
          <a:noFill/>
        </p:spPr>
        <p:txBody>
          <a:bodyPr wrap="square" rtlCol="0">
            <a:spAutoFit/>
          </a:bodyPr>
          <a:lstStyle/>
          <a:p>
            <a:r>
              <a:rPr lang="en-GB" sz="1100" dirty="0" smtClean="0">
                <a:latin typeface="Verdana" pitchFamily="34" charset="0"/>
                <a:ea typeface="Verdana" pitchFamily="34" charset="0"/>
                <a:cs typeface="Verdana" pitchFamily="34" charset="0"/>
              </a:rPr>
              <a:t>Source: EEA 2012</a:t>
            </a:r>
            <a:endParaRPr lang="en-GB" sz="1100" dirty="0">
              <a:latin typeface="Verdana" pitchFamily="34" charset="0"/>
              <a:ea typeface="Verdana" pitchFamily="34" charset="0"/>
              <a:cs typeface="Verdana" pitchFamily="34" charset="0"/>
            </a:endParaRPr>
          </a:p>
        </p:txBody>
      </p:sp>
      <p:pic>
        <p:nvPicPr>
          <p:cNvPr id="7" name="Picture 6"/>
          <p:cNvPicPr/>
          <p:nvPr/>
        </p:nvPicPr>
        <p:blipFill>
          <a:blip r:embed="rId4" cstate="print">
            <a:extLst>
              <a:ext uri="{BEBA8EAE-BF5A-486C-A8C5-ECC9F3942E4B}">
                <a14:imgProps xmlns:a14="http://schemas.microsoft.com/office/drawing/2010/main">
                  <a14:imgLayer r:embed="rId5">
                    <a14:imgEffect>
                      <a14:sharpenSoften amount="25000"/>
                    </a14:imgEffect>
                  </a14:imgLayer>
                </a14:imgProps>
              </a:ext>
            </a:extLst>
          </a:blip>
          <a:srcRect/>
          <a:stretch>
            <a:fillRect/>
          </a:stretch>
        </p:blipFill>
        <p:spPr bwMode="auto">
          <a:xfrm>
            <a:off x="539552" y="1002866"/>
            <a:ext cx="8064896" cy="5229061"/>
          </a:xfrm>
          <a:prstGeom prst="rect">
            <a:avLst/>
          </a:prstGeom>
          <a:noFill/>
          <a:ln w="9525">
            <a:noFill/>
            <a:miter lim="800000"/>
            <a:headEnd/>
            <a:tailEnd/>
          </a:ln>
        </p:spPr>
      </p:pic>
      <p:sp>
        <p:nvSpPr>
          <p:cNvPr id="9" name="Titel 1"/>
          <p:cNvSpPr txBox="1">
            <a:spLocks/>
          </p:cNvSpPr>
          <p:nvPr/>
        </p:nvSpPr>
        <p:spPr>
          <a:xfrm>
            <a:off x="0" y="6469559"/>
            <a:ext cx="9143999" cy="376064"/>
          </a:xfrm>
          <a:prstGeom prst="rect">
            <a:avLst/>
          </a:prstGeom>
          <a:solidFill>
            <a:srgbClr val="005384"/>
          </a:solidFill>
          <a:ln w="25400" cap="flat" cmpd="sng" algn="ctr">
            <a:noFill/>
            <a:prstDash val="solid"/>
          </a:ln>
          <a:extLs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tyle>
          <a:lnRef idx="2">
            <a:schemeClr val="accent1">
              <a:shade val="50000"/>
            </a:schemeClr>
          </a:lnRef>
          <a:fillRef idx="1">
            <a:schemeClr val="accent1"/>
          </a:fillRef>
          <a:effectRef idx="0">
            <a:schemeClr val="accent1"/>
          </a:effectRef>
          <a:fontRef idx="minor">
            <a:schemeClr val="lt1"/>
          </a:fontRef>
        </p:style>
        <p:txBody>
          <a:bodyPr vert="horz" wrap="square" lIns="91440" tIns="45720" rIns="91440" bIns="45720" numCol="1" rtlCol="0" anchor="ctr" anchorCtr="0" compatLnSpc="1">
            <a:prstTxWarp prst="textNoShape">
              <a:avLst/>
            </a:prstTxWarp>
          </a:bodyPr>
          <a:lstStyle>
            <a:lvl1pPr algn="ctr" defTabSz="914400" rtl="0" eaLnBrk="1" latinLnBrk="0" hangingPunct="1">
              <a:spcBef>
                <a:spcPct val="0"/>
              </a:spcBef>
              <a:buNone/>
              <a:defRPr sz="4400" kern="1200">
                <a:solidFill>
                  <a:schemeClr val="lt1"/>
                </a:solidFill>
                <a:latin typeface="+mn-lt"/>
                <a:ea typeface="+mn-ea"/>
                <a:cs typeface="+mn-cs"/>
              </a:defRPr>
            </a:lvl1pPr>
            <a:lvl2pPr>
              <a:defRPr>
                <a:solidFill>
                  <a:schemeClr val="lt1"/>
                </a:solidFill>
                <a:latin typeface="+mn-lt"/>
                <a:ea typeface="+mn-ea"/>
                <a:cs typeface="+mn-cs"/>
              </a:defRPr>
            </a:lvl2pPr>
            <a:lvl3pPr>
              <a:defRPr>
                <a:solidFill>
                  <a:schemeClr val="lt1"/>
                </a:solidFill>
                <a:latin typeface="+mn-lt"/>
                <a:ea typeface="+mn-ea"/>
                <a:cs typeface="+mn-cs"/>
              </a:defRPr>
            </a:lvl3pPr>
            <a:lvl4pPr>
              <a:defRPr>
                <a:solidFill>
                  <a:schemeClr val="lt1"/>
                </a:solidFill>
                <a:latin typeface="+mn-lt"/>
                <a:ea typeface="+mn-ea"/>
                <a:cs typeface="+mn-cs"/>
              </a:defRPr>
            </a:lvl4pPr>
            <a:lvl5pPr>
              <a:defRPr>
                <a:solidFill>
                  <a:schemeClr val="lt1"/>
                </a:solidFill>
                <a:latin typeface="+mn-lt"/>
                <a:ea typeface="+mn-ea"/>
                <a:cs typeface="+mn-cs"/>
              </a:defRPr>
            </a:lvl5pPr>
            <a:lvl6pPr>
              <a:defRPr>
                <a:solidFill>
                  <a:schemeClr val="lt1"/>
                </a:solidFill>
                <a:latin typeface="+mn-lt"/>
                <a:ea typeface="+mn-ea"/>
                <a:cs typeface="+mn-cs"/>
              </a:defRPr>
            </a:lvl6pPr>
            <a:lvl7pPr>
              <a:defRPr>
                <a:solidFill>
                  <a:schemeClr val="lt1"/>
                </a:solidFill>
                <a:latin typeface="+mn-lt"/>
                <a:ea typeface="+mn-ea"/>
                <a:cs typeface="+mn-cs"/>
              </a:defRPr>
            </a:lvl7pPr>
            <a:lvl8pPr>
              <a:defRPr>
                <a:solidFill>
                  <a:schemeClr val="lt1"/>
                </a:solidFill>
                <a:latin typeface="+mn-lt"/>
                <a:ea typeface="+mn-ea"/>
                <a:cs typeface="+mn-cs"/>
              </a:defRPr>
            </a:lvl8pPr>
            <a:lvl9pPr>
              <a:defRPr>
                <a:solidFill>
                  <a:schemeClr val="lt1"/>
                </a:solidFill>
                <a:latin typeface="+mn-lt"/>
                <a:ea typeface="+mn-ea"/>
                <a:cs typeface="+mn-cs"/>
              </a:defRPr>
            </a:lvl9pPr>
          </a:lstStyle>
          <a:p>
            <a:pPr algn="r"/>
            <a:r>
              <a:rPr lang="en-US" sz="2400" dirty="0" smtClean="0"/>
              <a:t>EEA group for water</a:t>
            </a:r>
            <a:endParaRPr lang="en-US" sz="2400" dirty="0"/>
          </a:p>
        </p:txBody>
      </p:sp>
    </p:spTree>
    <p:extLst>
      <p:ext uri="{BB962C8B-B14F-4D97-AF65-F5344CB8AC3E}">
        <p14:creationId xmlns:p14="http://schemas.microsoft.com/office/powerpoint/2010/main" val="7705004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GB" sz="2400" b="1" dirty="0" smtClean="0"/>
              <a:t>Participation at EIONET meetings and workshops </a:t>
            </a:r>
            <a:r>
              <a:rPr lang="en-GB" sz="2400" dirty="0" smtClean="0"/>
              <a:t>enhance the knowledge of country experts on EU level (country relevant)</a:t>
            </a:r>
          </a:p>
          <a:p>
            <a:r>
              <a:rPr lang="en-GB" sz="2400" b="1" dirty="0" smtClean="0"/>
              <a:t>Networking</a:t>
            </a:r>
            <a:r>
              <a:rPr lang="en-GB" sz="2400" dirty="0" smtClean="0"/>
              <a:t>: possibilities of </a:t>
            </a:r>
            <a:r>
              <a:rPr lang="en-GB" sz="2400" u="sng" dirty="0" smtClean="0"/>
              <a:t>exchanging knowledge, best practices and problems </a:t>
            </a:r>
            <a:r>
              <a:rPr lang="en-GB" sz="2400" dirty="0" smtClean="0"/>
              <a:t>with similar experts elsewhere and dealing with </a:t>
            </a:r>
            <a:r>
              <a:rPr lang="en-GB" sz="2400" u="sng" dirty="0" smtClean="0"/>
              <a:t>specific problems </a:t>
            </a:r>
            <a:r>
              <a:rPr lang="en-GB" sz="2400" dirty="0" smtClean="0"/>
              <a:t>of interest of the country; portals as platform for cooperation in </a:t>
            </a:r>
            <a:r>
              <a:rPr lang="en-GB" sz="2400" dirty="0" smtClean="0"/>
              <a:t>thematic </a:t>
            </a:r>
            <a:r>
              <a:rPr lang="en-GB" sz="2400" dirty="0" smtClean="0"/>
              <a:t>issues (Climate </a:t>
            </a:r>
            <a:r>
              <a:rPr lang="en-GB" sz="2400" dirty="0" smtClean="0"/>
              <a:t>Adapt</a:t>
            </a:r>
            <a:r>
              <a:rPr lang="en-GB" sz="2400" dirty="0" smtClean="0"/>
              <a:t>, FLIS)</a:t>
            </a:r>
          </a:p>
          <a:p>
            <a:r>
              <a:rPr lang="en-GB" sz="2400" b="1" dirty="0" smtClean="0"/>
              <a:t>Training</a:t>
            </a:r>
            <a:r>
              <a:rPr lang="en-GB" sz="2400" dirty="0" smtClean="0"/>
              <a:t>: making use of the EEA training: </a:t>
            </a:r>
            <a:r>
              <a:rPr lang="en-GB" sz="2400" dirty="0" err="1" smtClean="0"/>
              <a:t>ie</a:t>
            </a:r>
            <a:r>
              <a:rPr lang="en-GB" sz="2400" dirty="0" smtClean="0"/>
              <a:t>. AQ reporting training according to new EU </a:t>
            </a:r>
            <a:r>
              <a:rPr lang="en-GB" sz="2400" dirty="0" smtClean="0"/>
              <a:t>requests, </a:t>
            </a:r>
            <a:r>
              <a:rPr lang="en-GB" sz="2400" b="1" dirty="0" smtClean="0"/>
              <a:t>country visits</a:t>
            </a:r>
            <a:endParaRPr lang="en-GB" sz="2400" b="1" dirty="0" smtClean="0"/>
          </a:p>
          <a:p>
            <a:r>
              <a:rPr lang="en-GB" sz="2400" b="1" dirty="0" smtClean="0"/>
              <a:t>IT tools support</a:t>
            </a:r>
            <a:r>
              <a:rPr lang="en-GB" sz="2400" dirty="0" smtClean="0"/>
              <a:t>: SENSE/indicators, </a:t>
            </a:r>
            <a:r>
              <a:rPr lang="en-GB" sz="2400" dirty="0" err="1" smtClean="0"/>
              <a:t>Reportnet</a:t>
            </a:r>
            <a:r>
              <a:rPr lang="en-GB" sz="2400" dirty="0" smtClean="0"/>
              <a:t>, Forum, Copernicus, Forward-looking information services, Climate  Adapt</a:t>
            </a:r>
            <a:endParaRPr lang="en-GB" sz="2400" dirty="0"/>
          </a:p>
        </p:txBody>
      </p:sp>
      <p:sp>
        <p:nvSpPr>
          <p:cNvPr id="4" name="Title 1"/>
          <p:cNvSpPr txBox="1">
            <a:spLocks/>
          </p:cNvSpPr>
          <p:nvPr/>
        </p:nvSpPr>
        <p:spPr>
          <a:xfrm>
            <a:off x="0" y="260648"/>
            <a:ext cx="9144000" cy="1143000"/>
          </a:xfrm>
          <a:prstGeom prst="rect">
            <a:avLst/>
          </a:prstGeom>
          <a:solidFill>
            <a:srgbClr val="9BBB59"/>
          </a:solidFill>
        </p:spPr>
        <p:txBody>
          <a:bodyPr anchor="ctr"/>
          <a:lstStyle>
            <a:lvl1pPr algn="ctr" defTabSz="914400" rtl="0" eaLnBrk="1" latinLnBrk="0" hangingPunct="1">
              <a:spcBef>
                <a:spcPct val="0"/>
              </a:spcBef>
              <a:buNone/>
              <a:defRPr sz="4400" b="1" kern="1200">
                <a:solidFill>
                  <a:schemeClr val="bg1"/>
                </a:solidFill>
                <a:latin typeface="+mj-lt"/>
                <a:ea typeface="+mj-ea"/>
                <a:cs typeface="+mj-cs"/>
              </a:defRPr>
            </a:lvl1pPr>
          </a:lstStyle>
          <a:p>
            <a:pPr algn="l"/>
            <a:r>
              <a:rPr lang="en-GB" dirty="0" smtClean="0"/>
              <a:t>Benefits: Capacity building</a:t>
            </a:r>
            <a:endParaRPr lang="en-GB" dirty="0"/>
          </a:p>
        </p:txBody>
      </p:sp>
    </p:spTree>
    <p:extLst>
      <p:ext uri="{BB962C8B-B14F-4D97-AF65-F5344CB8AC3E}">
        <p14:creationId xmlns:p14="http://schemas.microsoft.com/office/powerpoint/2010/main" val="28946319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sz="2400" dirty="0" smtClean="0"/>
              <a:t>EEA cooperation as reference; in EU tenders procedures </a:t>
            </a:r>
            <a:r>
              <a:rPr lang="en-GB" sz="2400" dirty="0" smtClean="0"/>
              <a:t>- EEA </a:t>
            </a:r>
            <a:r>
              <a:rPr lang="en-GB" sz="2400" dirty="0" smtClean="0"/>
              <a:t>reference is of beneficial criteria</a:t>
            </a:r>
          </a:p>
          <a:p>
            <a:r>
              <a:rPr lang="en-GB" sz="2400" dirty="0" smtClean="0"/>
              <a:t>ETC partners ( 7.700.000 EUR in 2013 )</a:t>
            </a:r>
          </a:p>
          <a:p>
            <a:r>
              <a:rPr lang="en-GB" sz="2400" dirty="0" smtClean="0"/>
              <a:t>EIONET involvement in EEA regulation Article 5 projects</a:t>
            </a:r>
          </a:p>
          <a:p>
            <a:r>
              <a:rPr lang="en-GB" sz="2400" dirty="0" smtClean="0"/>
              <a:t>LIFE+ - project application in more coordinated way with NFPs</a:t>
            </a:r>
          </a:p>
          <a:p>
            <a:pPr marL="0" indent="0">
              <a:buNone/>
            </a:pPr>
            <a:endParaRPr lang="en-GB" sz="2400" dirty="0" smtClean="0"/>
          </a:p>
          <a:p>
            <a:pPr marL="0" indent="0">
              <a:buNone/>
            </a:pPr>
            <a:r>
              <a:rPr lang="en-GB" sz="2400" dirty="0" smtClean="0"/>
              <a:t>Soft ways:</a:t>
            </a:r>
          </a:p>
          <a:p>
            <a:r>
              <a:rPr lang="en-GB" sz="2400" dirty="0" smtClean="0"/>
              <a:t>Exchange of information and building partnership and consortia for applications (FLIS..)</a:t>
            </a:r>
          </a:p>
          <a:p>
            <a:endParaRPr lang="en-GB" sz="2400" dirty="0"/>
          </a:p>
          <a:p>
            <a:endParaRPr lang="en-GB" sz="2400" dirty="0" smtClean="0"/>
          </a:p>
          <a:p>
            <a:endParaRPr lang="en-GB" sz="2400" dirty="0"/>
          </a:p>
        </p:txBody>
      </p:sp>
      <p:sp>
        <p:nvSpPr>
          <p:cNvPr id="3" name="Title 1"/>
          <p:cNvSpPr txBox="1">
            <a:spLocks/>
          </p:cNvSpPr>
          <p:nvPr/>
        </p:nvSpPr>
        <p:spPr>
          <a:xfrm>
            <a:off x="0" y="260648"/>
            <a:ext cx="9144000" cy="1143000"/>
          </a:xfrm>
          <a:prstGeom prst="rect">
            <a:avLst/>
          </a:prstGeom>
          <a:solidFill>
            <a:srgbClr val="9BBB59"/>
          </a:solidFill>
        </p:spPr>
        <p:txBody>
          <a:bodyPr anchor="ctr"/>
          <a:lstStyle>
            <a:lvl1pPr algn="ctr" defTabSz="914400" rtl="0" eaLnBrk="1" latinLnBrk="0" hangingPunct="1">
              <a:spcBef>
                <a:spcPct val="0"/>
              </a:spcBef>
              <a:buNone/>
              <a:defRPr sz="4400" b="1" kern="1200">
                <a:solidFill>
                  <a:schemeClr val="bg1"/>
                </a:solidFill>
                <a:latin typeface="+mj-lt"/>
                <a:ea typeface="+mj-ea"/>
                <a:cs typeface="+mj-cs"/>
              </a:defRPr>
            </a:lvl1pPr>
          </a:lstStyle>
          <a:p>
            <a:pPr algn="l"/>
            <a:r>
              <a:rPr lang="en-GB" dirty="0" smtClean="0"/>
              <a:t>Benefits: accessing EU funds</a:t>
            </a:r>
            <a:endParaRPr lang="en-GB" dirty="0"/>
          </a:p>
        </p:txBody>
      </p:sp>
    </p:spTree>
    <p:extLst>
      <p:ext uri="{BB962C8B-B14F-4D97-AF65-F5344CB8AC3E}">
        <p14:creationId xmlns:p14="http://schemas.microsoft.com/office/powerpoint/2010/main" val="18834665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flipH="1">
            <a:off x="0" y="116632"/>
            <a:ext cx="9144000" cy="642650"/>
          </a:xfrm>
          <a:prstGeom prst="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itle 3"/>
          <p:cNvSpPr>
            <a:spLocks noGrp="1"/>
          </p:cNvSpPr>
          <p:nvPr>
            <p:ph type="title" idx="4294967295"/>
          </p:nvPr>
        </p:nvSpPr>
        <p:spPr>
          <a:xfrm>
            <a:off x="402940" y="131065"/>
            <a:ext cx="8229600" cy="752378"/>
          </a:xfrm>
          <a:prstGeom prst="rect">
            <a:avLst/>
          </a:prstGeom>
        </p:spPr>
        <p:txBody>
          <a:bodyPr>
            <a:normAutofit/>
          </a:bodyPr>
          <a:lstStyle/>
          <a:p>
            <a:r>
              <a:rPr lang="sl-SI" sz="3200" b="1" cap="all" dirty="0">
                <a:solidFill>
                  <a:schemeClr val="bg1"/>
                </a:solidFill>
                <a:ea typeface="+mn-ea"/>
                <a:cs typeface="+mn-cs"/>
              </a:rPr>
              <a:t>EU s</a:t>
            </a:r>
            <a:r>
              <a:rPr lang="en-GB" sz="3200" b="1" cap="all" dirty="0">
                <a:solidFill>
                  <a:schemeClr val="bg1"/>
                </a:solidFill>
                <a:ea typeface="+mn-ea"/>
                <a:cs typeface="+mn-cs"/>
              </a:rPr>
              <a:t>t</a:t>
            </a:r>
            <a:r>
              <a:rPr lang="sl-SI" sz="3200" b="1" cap="all" dirty="0">
                <a:solidFill>
                  <a:schemeClr val="bg1"/>
                </a:solidFill>
                <a:ea typeface="+mn-ea"/>
                <a:cs typeface="+mn-cs"/>
              </a:rPr>
              <a:t>rat</a:t>
            </a:r>
            <a:r>
              <a:rPr lang="en-GB" sz="3200" b="1" cap="all" dirty="0" err="1">
                <a:solidFill>
                  <a:schemeClr val="bg1"/>
                </a:solidFill>
                <a:ea typeface="+mn-ea"/>
                <a:cs typeface="+mn-cs"/>
              </a:rPr>
              <a:t>egic</a:t>
            </a:r>
            <a:r>
              <a:rPr lang="en-GB" sz="3200" b="1" cap="all" dirty="0">
                <a:solidFill>
                  <a:schemeClr val="bg1"/>
                </a:solidFill>
                <a:ea typeface="+mn-ea"/>
                <a:cs typeface="+mn-cs"/>
              </a:rPr>
              <a:t> directions</a:t>
            </a:r>
          </a:p>
        </p:txBody>
      </p:sp>
      <p:sp>
        <p:nvSpPr>
          <p:cNvPr id="2" name="Content Placeholder 1"/>
          <p:cNvSpPr>
            <a:spLocks noGrp="1"/>
          </p:cNvSpPr>
          <p:nvPr>
            <p:ph idx="1"/>
          </p:nvPr>
        </p:nvSpPr>
        <p:spPr>
          <a:xfrm>
            <a:off x="457200" y="1927373"/>
            <a:ext cx="8229600" cy="4525963"/>
          </a:xfrm>
        </p:spPr>
        <p:txBody>
          <a:bodyPr/>
          <a:lstStyle/>
          <a:p>
            <a:r>
              <a:rPr lang="en-GB" sz="2000" dirty="0"/>
              <a:t>The </a:t>
            </a:r>
            <a:r>
              <a:rPr lang="en-GB" sz="2000" u="sng" dirty="0"/>
              <a:t>thematic </a:t>
            </a:r>
            <a:r>
              <a:rPr lang="en-GB" sz="2000" u="sng" dirty="0" smtClean="0"/>
              <a:t>policies: </a:t>
            </a:r>
            <a:r>
              <a:rPr lang="en-GB" sz="2000" dirty="0" smtClean="0"/>
              <a:t>timelines </a:t>
            </a:r>
            <a:r>
              <a:rPr lang="en-GB" sz="2000" dirty="0"/>
              <a:t>and deadlines for implementation, reporting and revision; </a:t>
            </a:r>
            <a:endParaRPr lang="en-GB" sz="2000" dirty="0" smtClean="0"/>
          </a:p>
          <a:p>
            <a:r>
              <a:rPr lang="en-GB" sz="2000" dirty="0" smtClean="0"/>
              <a:t>EU </a:t>
            </a:r>
            <a:r>
              <a:rPr lang="en-GB" sz="2000" dirty="0"/>
              <a:t>environmental and </a:t>
            </a:r>
            <a:r>
              <a:rPr lang="en-GB" sz="2000" dirty="0" err="1"/>
              <a:t>sectoral</a:t>
            </a:r>
            <a:r>
              <a:rPr lang="en-GB" sz="2000" dirty="0"/>
              <a:t> policies and ambitions are </a:t>
            </a:r>
            <a:r>
              <a:rPr lang="en-GB" sz="2000" dirty="0" smtClean="0"/>
              <a:t>formulated </a:t>
            </a:r>
            <a:r>
              <a:rPr lang="en-GB" sz="2000" dirty="0"/>
              <a:t>in the perspective of either more </a:t>
            </a:r>
            <a:r>
              <a:rPr lang="en-GB" sz="2000" u="sng" dirty="0"/>
              <a:t>comprehensive policies </a:t>
            </a:r>
            <a:r>
              <a:rPr lang="en-GB" sz="2000" dirty="0"/>
              <a:t>(Europe 2020, 7</a:t>
            </a:r>
            <a:r>
              <a:rPr lang="en-GB" sz="2000" baseline="30000" dirty="0"/>
              <a:t>th</a:t>
            </a:r>
            <a:r>
              <a:rPr lang="en-GB" sz="2000" dirty="0"/>
              <a:t> EAP), or </a:t>
            </a:r>
            <a:r>
              <a:rPr lang="en-GB" sz="2000" u="sng" dirty="0"/>
              <a:t>specific 2020/30 targets </a:t>
            </a:r>
            <a:r>
              <a:rPr lang="en-GB" sz="2000" dirty="0"/>
              <a:t>for the environment and climate.</a:t>
            </a:r>
          </a:p>
          <a:p>
            <a:pPr lvl="0"/>
            <a:r>
              <a:rPr lang="en-GB" sz="2000" dirty="0" smtClean="0"/>
              <a:t>EU </a:t>
            </a:r>
            <a:r>
              <a:rPr lang="en-GB" sz="2000" dirty="0"/>
              <a:t>has formulated </a:t>
            </a:r>
            <a:r>
              <a:rPr lang="en-GB" sz="2000" u="sng" dirty="0"/>
              <a:t>long term visions and targets</a:t>
            </a:r>
            <a:r>
              <a:rPr lang="en-GB" sz="2000" dirty="0"/>
              <a:t>, mostly with a 2050 societal transition perspective.</a:t>
            </a:r>
          </a:p>
          <a:p>
            <a:pPr marL="0" indent="0">
              <a:buNone/>
            </a:pPr>
            <a:r>
              <a:rPr lang="en-GB" sz="2400" u="sng" dirty="0" smtClean="0">
                <a:solidFill>
                  <a:srgbClr val="FF0000"/>
                </a:solidFill>
              </a:rPr>
              <a:t>EEA ambition</a:t>
            </a:r>
            <a:r>
              <a:rPr lang="en-GB" sz="2400" dirty="0" smtClean="0">
                <a:solidFill>
                  <a:srgbClr val="FF0000"/>
                </a:solidFill>
              </a:rPr>
              <a:t>: to </a:t>
            </a:r>
            <a:r>
              <a:rPr lang="en-GB" sz="2400" dirty="0">
                <a:solidFill>
                  <a:srgbClr val="FF0000"/>
                </a:solidFill>
              </a:rPr>
              <a:t>contribute to the </a:t>
            </a:r>
            <a:r>
              <a:rPr lang="en-GB" sz="2400" b="1" dirty="0">
                <a:solidFill>
                  <a:srgbClr val="FF0000"/>
                </a:solidFill>
              </a:rPr>
              <a:t>knowledge base </a:t>
            </a:r>
            <a:r>
              <a:rPr lang="en-GB" sz="2400" dirty="0">
                <a:solidFill>
                  <a:srgbClr val="FF0000"/>
                </a:solidFill>
              </a:rPr>
              <a:t>needed in support of the EU’s stated objectives regarding long term </a:t>
            </a:r>
            <a:r>
              <a:rPr lang="en-GB" sz="2400" dirty="0" smtClean="0">
                <a:solidFill>
                  <a:srgbClr val="FF0000"/>
                </a:solidFill>
              </a:rPr>
              <a:t>transition towards a </a:t>
            </a:r>
            <a:r>
              <a:rPr lang="en-GB" sz="2400" dirty="0">
                <a:solidFill>
                  <a:srgbClr val="FF0000"/>
                </a:solidFill>
              </a:rPr>
              <a:t>resource-efficient, low-carbon economy in which natural capital is protected and enhanced, and the health and well-being of citizens is safeguarded</a:t>
            </a:r>
            <a:r>
              <a:rPr lang="en-GB" sz="2400" dirty="0" smtClean="0">
                <a:solidFill>
                  <a:srgbClr val="FF0000"/>
                </a:solidFill>
              </a:rPr>
              <a:t>. </a:t>
            </a:r>
            <a:endParaRPr lang="en-GB" sz="2400" dirty="0">
              <a:solidFill>
                <a:srgbClr val="FF0000"/>
              </a:solidFill>
            </a:endParaRPr>
          </a:p>
          <a:p>
            <a:endParaRPr lang="en-GB" dirty="0"/>
          </a:p>
        </p:txBody>
      </p:sp>
      <p:sp>
        <p:nvSpPr>
          <p:cNvPr id="5" name="Rectangle 4"/>
          <p:cNvSpPr/>
          <p:nvPr/>
        </p:nvSpPr>
        <p:spPr>
          <a:xfrm>
            <a:off x="0" y="759282"/>
            <a:ext cx="9144000" cy="757083"/>
          </a:xfrm>
          <a:prstGeom prst="rect">
            <a:avLst/>
          </a:prstGeom>
          <a:solidFill>
            <a:srgbClr val="0053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6"/>
          <p:cNvSpPr txBox="1"/>
          <p:nvPr/>
        </p:nvSpPr>
        <p:spPr>
          <a:xfrm>
            <a:off x="26627" y="773290"/>
            <a:ext cx="9396536" cy="584775"/>
          </a:xfrm>
          <a:prstGeom prst="rect">
            <a:avLst/>
          </a:prstGeom>
          <a:noFill/>
        </p:spPr>
        <p:txBody>
          <a:bodyPr wrap="square" rtlCol="0">
            <a:spAutoFit/>
          </a:bodyPr>
          <a:lstStyle/>
          <a:p>
            <a:r>
              <a:rPr lang="en-GB" sz="3200" b="1" cap="all" dirty="0" smtClean="0">
                <a:solidFill>
                  <a:schemeClr val="bg1"/>
                </a:solidFill>
                <a:latin typeface="+mj-lt"/>
              </a:rPr>
              <a:t> </a:t>
            </a:r>
            <a:r>
              <a:rPr lang="sl-SI" sz="3200" b="1" cap="all" dirty="0" smtClean="0">
                <a:solidFill>
                  <a:schemeClr val="bg1"/>
                </a:solidFill>
                <a:latin typeface="+mj-lt"/>
              </a:rPr>
              <a:t>        </a:t>
            </a:r>
            <a:r>
              <a:rPr lang="en-GB" sz="3200" b="1" cap="all" dirty="0" smtClean="0">
                <a:solidFill>
                  <a:schemeClr val="bg1"/>
                </a:solidFill>
                <a:latin typeface="+mj-lt"/>
              </a:rPr>
              <a:t>transition to a sustainable future</a:t>
            </a:r>
            <a:endParaRPr lang="en-GB" sz="3200" b="1" cap="all" dirty="0">
              <a:solidFill>
                <a:schemeClr val="bg1"/>
              </a:solidFill>
              <a:latin typeface="+mj-lt"/>
            </a:endParaRPr>
          </a:p>
        </p:txBody>
      </p:sp>
      <p:sp>
        <p:nvSpPr>
          <p:cNvPr id="3" name="Oval 2"/>
          <p:cNvSpPr/>
          <p:nvPr/>
        </p:nvSpPr>
        <p:spPr>
          <a:xfrm>
            <a:off x="514450" y="4942284"/>
            <a:ext cx="1440160" cy="57606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410563549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GB" sz="2400" dirty="0" smtClean="0"/>
              <a:t>With national well developed systems and </a:t>
            </a:r>
            <a:r>
              <a:rPr lang="en-GB" sz="2400" b="1" dirty="0" smtClean="0"/>
              <a:t>practices</a:t>
            </a:r>
            <a:r>
              <a:rPr lang="en-GB" sz="2400" dirty="0" smtClean="0"/>
              <a:t> which can be used at EU levels and by other countries</a:t>
            </a:r>
          </a:p>
          <a:p>
            <a:endParaRPr lang="en-GB" sz="2400" dirty="0" smtClean="0"/>
          </a:p>
          <a:p>
            <a:r>
              <a:rPr lang="en-GB" sz="2400" dirty="0" smtClean="0"/>
              <a:t>Forthcoming multiannual programme will more closely look how to support </a:t>
            </a:r>
            <a:r>
              <a:rPr lang="en-GB" sz="2400" b="1" dirty="0" smtClean="0"/>
              <a:t>better implementation of environment legislation </a:t>
            </a:r>
            <a:r>
              <a:rPr lang="en-GB" sz="2400" dirty="0" smtClean="0"/>
              <a:t>(by </a:t>
            </a:r>
            <a:r>
              <a:rPr lang="en-GB" sz="2400" dirty="0" smtClean="0"/>
              <a:t>assessments, indicators benchmarking)</a:t>
            </a:r>
            <a:endParaRPr lang="en-GB" sz="2400" dirty="0" smtClean="0"/>
          </a:p>
          <a:p>
            <a:r>
              <a:rPr lang="en-GB" sz="2400" dirty="0" smtClean="0"/>
              <a:t>Cooperation in </a:t>
            </a:r>
            <a:r>
              <a:rPr lang="en-GB" sz="2400" b="1" dirty="0" smtClean="0"/>
              <a:t>EU Semester- </a:t>
            </a:r>
            <a:r>
              <a:rPr lang="en-GB" sz="2400" dirty="0" smtClean="0"/>
              <a:t>Each </a:t>
            </a:r>
            <a:r>
              <a:rPr lang="en-GB" sz="2400" dirty="0"/>
              <a:t>year the European Commission undertakes a detailed analysis of EU Member States' programmes of economic and structural reforms and provides them with recommendations for the next 12-18 months.</a:t>
            </a:r>
            <a:br>
              <a:rPr lang="en-GB" sz="2400" dirty="0"/>
            </a:br>
            <a:endParaRPr lang="en-GB" sz="2400" dirty="0"/>
          </a:p>
          <a:p>
            <a:endParaRPr lang="en-GB" sz="2400" dirty="0" smtClean="0"/>
          </a:p>
          <a:p>
            <a:endParaRPr lang="en-GB" sz="2400" dirty="0"/>
          </a:p>
        </p:txBody>
      </p:sp>
      <p:sp>
        <p:nvSpPr>
          <p:cNvPr id="3" name="Title 1"/>
          <p:cNvSpPr txBox="1">
            <a:spLocks/>
          </p:cNvSpPr>
          <p:nvPr/>
        </p:nvSpPr>
        <p:spPr>
          <a:xfrm>
            <a:off x="0" y="260648"/>
            <a:ext cx="9144000" cy="1143000"/>
          </a:xfrm>
          <a:prstGeom prst="rect">
            <a:avLst/>
          </a:prstGeom>
          <a:solidFill>
            <a:srgbClr val="9BBB59"/>
          </a:solidFill>
        </p:spPr>
        <p:txBody>
          <a:bodyPr anchor="ctr"/>
          <a:lstStyle>
            <a:lvl1pPr algn="ctr" defTabSz="914400" rtl="0" eaLnBrk="1" latinLnBrk="0" hangingPunct="1">
              <a:spcBef>
                <a:spcPct val="0"/>
              </a:spcBef>
              <a:buNone/>
              <a:defRPr sz="4400" b="1" kern="1200">
                <a:solidFill>
                  <a:schemeClr val="bg1"/>
                </a:solidFill>
                <a:latin typeface="+mj-lt"/>
                <a:ea typeface="+mj-ea"/>
                <a:cs typeface="+mj-cs"/>
              </a:defRPr>
            </a:lvl1pPr>
          </a:lstStyle>
          <a:p>
            <a:pPr algn="l"/>
            <a:r>
              <a:rPr lang="en-GB" dirty="0" smtClean="0"/>
              <a:t>Benefits: influencing EU practices,</a:t>
            </a:r>
          </a:p>
          <a:p>
            <a:pPr algn="l"/>
            <a:r>
              <a:rPr lang="en-GB" dirty="0" smtClean="0"/>
              <a:t>Implementation of legislation</a:t>
            </a:r>
            <a:endParaRPr lang="en-GB" dirty="0"/>
          </a:p>
        </p:txBody>
      </p:sp>
    </p:spTree>
    <p:extLst>
      <p:ext uri="{BB962C8B-B14F-4D97-AF65-F5344CB8AC3E}">
        <p14:creationId xmlns:p14="http://schemas.microsoft.com/office/powerpoint/2010/main" val="359129732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64088" y="5949280"/>
            <a:ext cx="3576229" cy="719270"/>
          </a:xfrm>
          <a:prstGeom prst="rect">
            <a:avLst/>
          </a:prstGeom>
        </p:spPr>
      </p:pic>
      <p:sp>
        <p:nvSpPr>
          <p:cNvPr id="6" name="Rectangle 5"/>
          <p:cNvSpPr/>
          <p:nvPr/>
        </p:nvSpPr>
        <p:spPr>
          <a:xfrm>
            <a:off x="-36512" y="2600908"/>
            <a:ext cx="9180512" cy="1656184"/>
          </a:xfrm>
          <a:prstGeom prst="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p:cNvSpPr txBox="1"/>
          <p:nvPr/>
        </p:nvSpPr>
        <p:spPr>
          <a:xfrm>
            <a:off x="86416" y="3068960"/>
            <a:ext cx="8941950" cy="1015663"/>
          </a:xfrm>
          <a:prstGeom prst="rect">
            <a:avLst/>
          </a:prstGeom>
          <a:noFill/>
        </p:spPr>
        <p:txBody>
          <a:bodyPr wrap="square" rtlCol="0">
            <a:spAutoFit/>
          </a:bodyPr>
          <a:lstStyle/>
          <a:p>
            <a:pPr algn="ctr"/>
            <a:r>
              <a:rPr lang="en-GB" sz="3600" b="1" dirty="0" smtClean="0">
                <a:solidFill>
                  <a:schemeClr val="bg1"/>
                </a:solidFill>
              </a:rPr>
              <a:t>Thank you.</a:t>
            </a:r>
            <a:endParaRPr lang="en-GB" sz="2400" dirty="0">
              <a:solidFill>
                <a:schemeClr val="bg1"/>
              </a:solidFill>
            </a:endParaRPr>
          </a:p>
          <a:p>
            <a:endParaRPr lang="en-GB" sz="2400" dirty="0" smtClean="0">
              <a:solidFill>
                <a:schemeClr val="bg1"/>
              </a:solidFill>
              <a:latin typeface="Verdana" pitchFamily="34" charset="0"/>
              <a:ea typeface="Verdana" pitchFamily="34" charset="0"/>
              <a:cs typeface="Verdana" pitchFamily="34" charset="0"/>
            </a:endParaRPr>
          </a:p>
        </p:txBody>
      </p:sp>
    </p:spTree>
    <p:extLst>
      <p:ext uri="{BB962C8B-B14F-4D97-AF65-F5344CB8AC3E}">
        <p14:creationId xmlns:p14="http://schemas.microsoft.com/office/powerpoint/2010/main" val="266807286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a:prstGeom prst="rect">
            <a:avLst/>
          </a:prstGeom>
        </p:spPr>
        <p:txBody>
          <a:bodyPr/>
          <a:lstStyle/>
          <a:p>
            <a:r>
              <a:rPr lang="en-GB" i="1" dirty="0"/>
              <a:t>Long-term transition/intermediate targets</a:t>
            </a:r>
            <a:endParaRPr lang="en-GB" dirty="0"/>
          </a:p>
        </p:txBody>
      </p:sp>
      <p:pic>
        <p:nvPicPr>
          <p:cNvPr id="4" name="Content Placeholder 3"/>
          <p:cNvPicPr>
            <a:picLocks noGrp="1"/>
          </p:cNvPicPr>
          <p:nvPr>
            <p:ph idx="1"/>
          </p:nvPr>
        </p:nvPicPr>
        <p:blipFill>
          <a:blip r:embed="rId2" cstate="print">
            <a:extLst>
              <a:ext uri="{28A0092B-C50C-407E-A947-70E740481C1C}">
                <a14:useLocalDpi xmlns:a14="http://schemas.microsoft.com/office/drawing/2010/main" val="0"/>
              </a:ext>
            </a:extLst>
          </a:blip>
          <a:stretch>
            <a:fillRect/>
          </a:stretch>
        </p:blipFill>
        <p:spPr>
          <a:xfrm>
            <a:off x="827585" y="1600200"/>
            <a:ext cx="7227608" cy="4525963"/>
          </a:xfrm>
          <a:prstGeom prst="rect">
            <a:avLst/>
          </a:prstGeom>
        </p:spPr>
      </p:pic>
    </p:spTree>
    <p:extLst>
      <p:ext uri="{BB962C8B-B14F-4D97-AF65-F5344CB8AC3E}">
        <p14:creationId xmlns:p14="http://schemas.microsoft.com/office/powerpoint/2010/main" val="10858053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a:prstGeom prst="rect">
            <a:avLst/>
          </a:prstGeom>
        </p:spPr>
        <p:txBody>
          <a:bodyPr/>
          <a:lstStyle/>
          <a:p>
            <a:r>
              <a:rPr lang="en-GB" dirty="0" smtClean="0"/>
              <a:t>7 EAP priorities</a:t>
            </a:r>
            <a:endParaRPr lang="en-GB" dirty="0"/>
          </a:p>
        </p:txBody>
      </p:sp>
      <p:sp>
        <p:nvSpPr>
          <p:cNvPr id="3" name="Content Placeholder 2"/>
          <p:cNvSpPr>
            <a:spLocks noGrp="1"/>
          </p:cNvSpPr>
          <p:nvPr>
            <p:ph idx="1"/>
          </p:nvPr>
        </p:nvSpPr>
        <p:spPr>
          <a:xfrm>
            <a:off x="457200" y="1484784"/>
            <a:ext cx="8229600" cy="4752528"/>
          </a:xfrm>
        </p:spPr>
        <p:txBody>
          <a:bodyPr/>
          <a:lstStyle/>
          <a:p>
            <a:pPr marL="0" indent="0">
              <a:buNone/>
            </a:pPr>
            <a:r>
              <a:rPr lang="en-GB" sz="2400" b="1" dirty="0" smtClean="0"/>
              <a:t>Three </a:t>
            </a:r>
            <a:r>
              <a:rPr lang="en-GB" sz="2400" b="1" dirty="0"/>
              <a:t>thematic priority objectives</a:t>
            </a:r>
            <a:r>
              <a:rPr lang="en-GB" sz="2400" dirty="0"/>
              <a:t> </a:t>
            </a:r>
            <a:endParaRPr lang="en-GB" sz="2400" dirty="0" smtClean="0"/>
          </a:p>
          <a:p>
            <a:pPr marL="514350" indent="-514350">
              <a:buFont typeface="+mj-lt"/>
              <a:buAutoNum type="arabicPeriod"/>
            </a:pPr>
            <a:r>
              <a:rPr lang="en-GB" sz="1200" dirty="0" smtClean="0"/>
              <a:t>Protect </a:t>
            </a:r>
            <a:r>
              <a:rPr lang="en-GB" sz="1200" u="sng" dirty="0"/>
              <a:t>nature </a:t>
            </a:r>
            <a:r>
              <a:rPr lang="en-GB" sz="1200" dirty="0"/>
              <a:t>and strengthen ecological resilience </a:t>
            </a:r>
          </a:p>
          <a:p>
            <a:pPr marL="514350" indent="-514350">
              <a:buFont typeface="+mj-lt"/>
              <a:buAutoNum type="arabicPeriod"/>
            </a:pPr>
            <a:r>
              <a:rPr lang="en-GB" sz="1200" dirty="0"/>
              <a:t>Boost sustainable </a:t>
            </a:r>
            <a:r>
              <a:rPr lang="en-GB" sz="1200" u="sng" dirty="0"/>
              <a:t>resource-efficient low-carbon growth</a:t>
            </a:r>
            <a:r>
              <a:rPr lang="en-GB" sz="1200" dirty="0"/>
              <a:t>, and </a:t>
            </a:r>
          </a:p>
          <a:p>
            <a:pPr marL="514350" indent="-514350">
              <a:buFont typeface="+mj-lt"/>
              <a:buAutoNum type="arabicPeriod"/>
            </a:pPr>
            <a:r>
              <a:rPr lang="en-GB" sz="1200" dirty="0"/>
              <a:t>Effectively address environment-related </a:t>
            </a:r>
            <a:r>
              <a:rPr lang="en-GB" sz="1200" u="sng" dirty="0"/>
              <a:t>threats to health. </a:t>
            </a:r>
          </a:p>
          <a:p>
            <a:pPr marL="0" indent="0">
              <a:spcBef>
                <a:spcPts val="0"/>
              </a:spcBef>
              <a:buNone/>
            </a:pPr>
            <a:endParaRPr lang="en-GB" sz="2400" b="1" u="sng" dirty="0" smtClean="0"/>
          </a:p>
          <a:p>
            <a:pPr marL="0" indent="0">
              <a:spcBef>
                <a:spcPts val="0"/>
              </a:spcBef>
              <a:buNone/>
            </a:pPr>
            <a:r>
              <a:rPr lang="en-GB" sz="2400" b="1" dirty="0" smtClean="0"/>
              <a:t>The </a:t>
            </a:r>
            <a:r>
              <a:rPr lang="en-GB" sz="2400" b="1" dirty="0"/>
              <a:t>thematic priorities are supported by an enabling framework with four further priority objectives </a:t>
            </a:r>
            <a:r>
              <a:rPr lang="en-GB" dirty="0" smtClean="0"/>
              <a:t>:</a:t>
            </a:r>
            <a:endParaRPr lang="en-GB" dirty="0"/>
          </a:p>
          <a:p>
            <a:pPr>
              <a:buFont typeface="+mj-lt"/>
              <a:buAutoNum type="arabicPeriod"/>
            </a:pPr>
            <a:r>
              <a:rPr lang="en-GB" sz="1200" dirty="0"/>
              <a:t>promote better </a:t>
            </a:r>
            <a:r>
              <a:rPr lang="en-GB" sz="1200" u="sng" dirty="0"/>
              <a:t>implementation</a:t>
            </a:r>
            <a:r>
              <a:rPr lang="en-GB" sz="1200" dirty="0"/>
              <a:t> of EU environment law, </a:t>
            </a:r>
          </a:p>
          <a:p>
            <a:pPr>
              <a:buFont typeface="+mj-lt"/>
              <a:buAutoNum type="arabicPeriod"/>
            </a:pPr>
            <a:r>
              <a:rPr lang="en-GB" sz="1200" dirty="0"/>
              <a:t>ensure that policies benefit from state of the art </a:t>
            </a:r>
            <a:r>
              <a:rPr lang="en-GB" sz="1200" u="sng" dirty="0"/>
              <a:t>science,</a:t>
            </a:r>
            <a:r>
              <a:rPr lang="en-GB" sz="1200" dirty="0"/>
              <a:t> </a:t>
            </a:r>
          </a:p>
          <a:p>
            <a:pPr>
              <a:buFont typeface="+mj-lt"/>
              <a:buAutoNum type="arabicPeriod"/>
            </a:pPr>
            <a:r>
              <a:rPr lang="en-GB" sz="1200" dirty="0"/>
              <a:t>secure the necessary </a:t>
            </a:r>
            <a:r>
              <a:rPr lang="en-GB" sz="1200" u="sng" dirty="0"/>
              <a:t>investments </a:t>
            </a:r>
            <a:r>
              <a:rPr lang="en-GB" sz="1200" dirty="0"/>
              <a:t>in support of environment and climate change policy, </a:t>
            </a:r>
          </a:p>
          <a:p>
            <a:pPr>
              <a:buFont typeface="+mj-lt"/>
              <a:buAutoNum type="arabicPeriod"/>
            </a:pPr>
            <a:r>
              <a:rPr lang="en-GB" sz="1200" dirty="0"/>
              <a:t>improve the way environmental concerns and requirements are reflected in </a:t>
            </a:r>
            <a:r>
              <a:rPr lang="en-GB" sz="1200" u="sng" dirty="0"/>
              <a:t>other policies. </a:t>
            </a:r>
          </a:p>
          <a:p>
            <a:pPr marL="0" indent="0">
              <a:buNone/>
            </a:pPr>
            <a:endParaRPr lang="en-GB" sz="2400" b="1" u="sng" dirty="0" smtClean="0"/>
          </a:p>
          <a:p>
            <a:pPr marL="0" indent="0">
              <a:buNone/>
            </a:pPr>
            <a:r>
              <a:rPr lang="en-GB" sz="2400" b="1" dirty="0" smtClean="0"/>
              <a:t>Two </a:t>
            </a:r>
            <a:r>
              <a:rPr lang="en-GB" sz="2400" b="1" dirty="0"/>
              <a:t>more priority objectives focus on</a:t>
            </a:r>
            <a:r>
              <a:rPr lang="en-GB" sz="1200" dirty="0"/>
              <a:t>:</a:t>
            </a:r>
          </a:p>
          <a:p>
            <a:pPr>
              <a:buFont typeface="+mj-lt"/>
              <a:buAutoNum type="arabicPeriod"/>
            </a:pPr>
            <a:r>
              <a:rPr lang="en-GB" sz="1200" dirty="0"/>
              <a:t>enhancing the sustainability of EU </a:t>
            </a:r>
            <a:r>
              <a:rPr lang="en-GB" sz="1200" u="sng" dirty="0"/>
              <a:t>cities,</a:t>
            </a:r>
            <a:r>
              <a:rPr lang="en-GB" sz="1200" dirty="0"/>
              <a:t> and </a:t>
            </a:r>
          </a:p>
          <a:p>
            <a:pPr>
              <a:buFont typeface="+mj-lt"/>
              <a:buAutoNum type="arabicPeriod"/>
            </a:pPr>
            <a:r>
              <a:rPr lang="en-GB" sz="1200" dirty="0"/>
              <a:t>improving the EU's effectiveness in addressing </a:t>
            </a:r>
            <a:r>
              <a:rPr lang="en-GB" sz="1200" u="sng" dirty="0"/>
              <a:t>regional and global challenges </a:t>
            </a:r>
            <a:r>
              <a:rPr lang="en-GB" sz="1200" dirty="0"/>
              <a:t>related to the environment and climate change. </a:t>
            </a:r>
          </a:p>
          <a:p>
            <a:endParaRPr lang="en-GB" dirty="0"/>
          </a:p>
          <a:p>
            <a:endParaRPr lang="en-GB" dirty="0" smtClean="0"/>
          </a:p>
          <a:p>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308304" y="1484784"/>
            <a:ext cx="1219200" cy="1714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ectangle 5"/>
          <p:cNvSpPr/>
          <p:nvPr/>
        </p:nvSpPr>
        <p:spPr>
          <a:xfrm flipH="1">
            <a:off x="0" y="260648"/>
            <a:ext cx="9144000" cy="1152128"/>
          </a:xfrm>
          <a:prstGeom prst="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dirty="0" smtClean="0"/>
              <a:t>7 EAP priorities</a:t>
            </a:r>
            <a:endParaRPr lang="en-GB" sz="4800" dirty="0"/>
          </a:p>
        </p:txBody>
      </p:sp>
      <p:sp>
        <p:nvSpPr>
          <p:cNvPr id="7" name="Oval 6"/>
          <p:cNvSpPr/>
          <p:nvPr/>
        </p:nvSpPr>
        <p:spPr>
          <a:xfrm>
            <a:off x="1810594" y="3583310"/>
            <a:ext cx="1177230" cy="505172"/>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6679091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274638"/>
            <a:ext cx="8229600" cy="1143000"/>
          </a:xfrm>
          <a:prstGeom prst="rect">
            <a:avLst/>
          </a:prstGeom>
        </p:spPr>
        <p:txBody>
          <a:bodyPr/>
          <a:lstStyle/>
          <a:p>
            <a:r>
              <a:rPr lang="en-GB" dirty="0" smtClean="0"/>
              <a:t>Societal transitions needed</a:t>
            </a:r>
            <a:endParaRPr lang="en-GB" dirty="0"/>
          </a:p>
        </p:txBody>
      </p:sp>
      <p:sp>
        <p:nvSpPr>
          <p:cNvPr id="3" name="Content Placeholder 2"/>
          <p:cNvSpPr>
            <a:spLocks noGrp="1"/>
          </p:cNvSpPr>
          <p:nvPr>
            <p:ph idx="1"/>
          </p:nvPr>
        </p:nvSpPr>
        <p:spPr>
          <a:xfrm>
            <a:off x="457200" y="1268760"/>
            <a:ext cx="8229600" cy="4525963"/>
          </a:xfrm>
        </p:spPr>
        <p:txBody>
          <a:bodyPr/>
          <a:lstStyle/>
          <a:p>
            <a:r>
              <a:rPr lang="en-GB" u="sng" dirty="0" smtClean="0"/>
              <a:t>long-term </a:t>
            </a:r>
            <a:r>
              <a:rPr lang="en-GB" u="sng" dirty="0"/>
              <a:t>policy frameworks</a:t>
            </a:r>
            <a:r>
              <a:rPr lang="en-GB" dirty="0"/>
              <a:t>, </a:t>
            </a:r>
            <a:r>
              <a:rPr lang="en-GB" sz="2000" dirty="0"/>
              <a:t>e.g. the EU’s 2050 agenda on energy and climate, biodiversity, resource efficiency and green economy. </a:t>
            </a:r>
          </a:p>
          <a:p>
            <a:r>
              <a:rPr lang="en-GB" u="sng" dirty="0" smtClean="0"/>
              <a:t>high </a:t>
            </a:r>
            <a:r>
              <a:rPr lang="en-GB" u="sng" dirty="0"/>
              <a:t>level government support</a:t>
            </a:r>
            <a:r>
              <a:rPr lang="en-GB" dirty="0"/>
              <a:t>, </a:t>
            </a:r>
            <a:r>
              <a:rPr lang="en-GB" sz="2000" dirty="0"/>
              <a:t>e.g. the support by EU member states, EU institutions across different policy areas, and international organizations </a:t>
            </a:r>
          </a:p>
          <a:p>
            <a:r>
              <a:rPr lang="en-GB" u="sng" dirty="0" smtClean="0"/>
              <a:t>long-term </a:t>
            </a:r>
            <a:r>
              <a:rPr lang="en-GB" u="sng" dirty="0"/>
              <a:t>technology programs</a:t>
            </a:r>
            <a:r>
              <a:rPr lang="en-GB" dirty="0"/>
              <a:t> </a:t>
            </a:r>
            <a:r>
              <a:rPr lang="en-GB" sz="2000" dirty="0" smtClean="0"/>
              <a:t>public </a:t>
            </a:r>
            <a:r>
              <a:rPr lang="en-GB" sz="2000" dirty="0"/>
              <a:t>funding and private sector engagement as embedded in the 2020 budget and Horizon 2020, and at level of the member states</a:t>
            </a:r>
          </a:p>
          <a:p>
            <a:r>
              <a:rPr lang="en-GB" u="sng" dirty="0" smtClean="0"/>
              <a:t>strong </a:t>
            </a:r>
            <a:r>
              <a:rPr lang="en-GB" u="sng" dirty="0"/>
              <a:t>support of public opinion</a:t>
            </a:r>
            <a:r>
              <a:rPr lang="en-GB" dirty="0"/>
              <a:t>, </a:t>
            </a:r>
            <a:r>
              <a:rPr lang="en-GB" sz="2000" dirty="0"/>
              <a:t>as changes in socio-technical systems have fundamental impacts on citizens. </a:t>
            </a:r>
            <a:endParaRPr lang="en-GB" sz="2000" dirty="0" smtClean="0"/>
          </a:p>
          <a:p>
            <a:r>
              <a:rPr lang="en-GB" u="sng" dirty="0">
                <a:solidFill>
                  <a:srgbClr val="FF0000"/>
                </a:solidFill>
              </a:rPr>
              <a:t>European semester: monitor progress</a:t>
            </a:r>
          </a:p>
          <a:p>
            <a:endParaRPr lang="en-GB" dirty="0"/>
          </a:p>
        </p:txBody>
      </p:sp>
    </p:spTree>
    <p:extLst>
      <p:ext uri="{BB962C8B-B14F-4D97-AF65-F5344CB8AC3E}">
        <p14:creationId xmlns:p14="http://schemas.microsoft.com/office/powerpoint/2010/main" val="238079635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64246" y="260648"/>
            <a:ext cx="8435280" cy="1143000"/>
          </a:xfrm>
          <a:prstGeom prst="rect">
            <a:avLst/>
          </a:prstGeom>
        </p:spPr>
        <p:txBody>
          <a:bodyPr/>
          <a:lstStyle/>
          <a:p>
            <a:endParaRPr lang="en-GB" dirty="0"/>
          </a:p>
        </p:txBody>
      </p:sp>
      <p:sp>
        <p:nvSpPr>
          <p:cNvPr id="4" name="Title 1"/>
          <p:cNvSpPr>
            <a:spLocks noGrp="1"/>
          </p:cNvSpPr>
          <p:nvPr>
            <p:ph idx="1"/>
          </p:nvPr>
        </p:nvSpPr>
        <p:spPr>
          <a:xfrm>
            <a:off x="467544" y="1484785"/>
            <a:ext cx="8424936" cy="1584175"/>
          </a:xfrm>
          <a:solidFill>
            <a:srgbClr val="0053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indent="0" algn="ctr">
              <a:buNone/>
            </a:pPr>
            <a:r>
              <a:rPr lang="en-GB" sz="2000" kern="1200" dirty="0" smtClean="0">
                <a:effectLst/>
              </a:rPr>
              <a:t>right questions - right data – right quality - right resolution – right assessment – </a:t>
            </a:r>
          </a:p>
          <a:p>
            <a:pPr marL="0" indent="0" algn="ctr">
              <a:buNone/>
            </a:pPr>
            <a:r>
              <a:rPr lang="en-GB" sz="2000" kern="1200" dirty="0" smtClean="0">
                <a:effectLst/>
              </a:rPr>
              <a:t>right answers</a:t>
            </a:r>
            <a:endParaRPr lang="en-GB" sz="2000" kern="1200" dirty="0">
              <a:solidFill>
                <a:schemeClr val="lt1"/>
              </a:solidFill>
              <a:effectLst/>
            </a:endParaRPr>
          </a:p>
        </p:txBody>
      </p:sp>
      <p:sp>
        <p:nvSpPr>
          <p:cNvPr id="5" name="Rectangle 4"/>
          <p:cNvSpPr/>
          <p:nvPr/>
        </p:nvSpPr>
        <p:spPr>
          <a:xfrm>
            <a:off x="484284" y="3717032"/>
            <a:ext cx="8496944" cy="1846659"/>
          </a:xfrm>
          <a:prstGeom prst="rect">
            <a:avLst/>
          </a:prstGeom>
        </p:spPr>
        <p:txBody>
          <a:bodyPr wrap="square">
            <a:spAutoFit/>
          </a:bodyPr>
          <a:lstStyle/>
          <a:p>
            <a:r>
              <a:rPr lang="en-GB" dirty="0" smtClean="0"/>
              <a:t>The </a:t>
            </a:r>
            <a:r>
              <a:rPr lang="en-GB" dirty="0"/>
              <a:t>EEA operates in a complex multi-level and multi-actor governance setting at EU, national and global levels, also with research institutes and NGOs. </a:t>
            </a:r>
            <a:endParaRPr lang="en-GB" dirty="0" smtClean="0"/>
          </a:p>
          <a:p>
            <a:endParaRPr lang="en-GB" dirty="0" smtClean="0"/>
          </a:p>
          <a:p>
            <a:r>
              <a:rPr lang="en-GB" sz="2000" b="1" dirty="0" smtClean="0"/>
              <a:t>The </a:t>
            </a:r>
            <a:r>
              <a:rPr lang="en-GB" sz="2000" b="1" dirty="0"/>
              <a:t>specific role of the EEA is to support policy making at the EU level, and build capacity in countries, using EIONET as its unique partnership </a:t>
            </a:r>
            <a:r>
              <a:rPr lang="en-GB" sz="2000" b="1" dirty="0">
                <a:solidFill>
                  <a:srgbClr val="002060"/>
                </a:solidFill>
              </a:rPr>
              <a:t>to generate two-way quality assured environmental data and information</a:t>
            </a:r>
          </a:p>
        </p:txBody>
      </p:sp>
      <p:sp>
        <p:nvSpPr>
          <p:cNvPr id="6" name="Rectangle 5"/>
          <p:cNvSpPr/>
          <p:nvPr/>
        </p:nvSpPr>
        <p:spPr>
          <a:xfrm flipH="1">
            <a:off x="467544" y="260648"/>
            <a:ext cx="8424936" cy="1152128"/>
          </a:xfrm>
          <a:prstGeom prst="rect">
            <a:avLst/>
          </a:prstGeom>
          <a:solidFill>
            <a:srgbClr val="9BBB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dirty="0"/>
              <a:t>EEA support to EU policy making</a:t>
            </a:r>
          </a:p>
        </p:txBody>
      </p:sp>
    </p:spTree>
    <p:extLst>
      <p:ext uri="{BB962C8B-B14F-4D97-AF65-F5344CB8AC3E}">
        <p14:creationId xmlns:p14="http://schemas.microsoft.com/office/powerpoint/2010/main" val="428118213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0272" y="6326124"/>
            <a:ext cx="2016224" cy="405045"/>
          </a:xfrm>
          <a:prstGeom prst="rect">
            <a:avLst/>
          </a:prstGeom>
        </p:spPr>
      </p:pic>
      <p:sp>
        <p:nvSpPr>
          <p:cNvPr id="13" name="Rectangle 12"/>
          <p:cNvSpPr/>
          <p:nvPr/>
        </p:nvSpPr>
        <p:spPr>
          <a:xfrm>
            <a:off x="0" y="0"/>
            <a:ext cx="9144000" cy="757083"/>
          </a:xfrm>
          <a:prstGeom prst="rect">
            <a:avLst/>
          </a:prstGeom>
          <a:solidFill>
            <a:srgbClr val="0053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107504" y="77303"/>
            <a:ext cx="9396536" cy="1077218"/>
          </a:xfrm>
          <a:prstGeom prst="rect">
            <a:avLst/>
          </a:prstGeom>
          <a:noFill/>
        </p:spPr>
        <p:txBody>
          <a:bodyPr wrap="square" rtlCol="0">
            <a:spAutoFit/>
          </a:bodyPr>
          <a:lstStyle/>
          <a:p>
            <a:r>
              <a:rPr lang="en-GB" sz="3200" b="1" cap="all" dirty="0">
                <a:solidFill>
                  <a:schemeClr val="bg1"/>
                </a:solidFill>
                <a:latin typeface="+mj-lt"/>
              </a:rPr>
              <a:t>EEA </a:t>
            </a:r>
            <a:r>
              <a:rPr lang="da-DK" sz="3200" b="1" dirty="0" smtClean="0">
                <a:solidFill>
                  <a:schemeClr val="bg1"/>
                </a:solidFill>
              </a:rPr>
              <a:t>Strategic </a:t>
            </a:r>
            <a:r>
              <a:rPr lang="da-DK" sz="3200" b="1" dirty="0">
                <a:solidFill>
                  <a:schemeClr val="bg1"/>
                </a:solidFill>
              </a:rPr>
              <a:t>areas 2014-2018</a:t>
            </a:r>
          </a:p>
          <a:p>
            <a:r>
              <a:rPr lang="en-GB" sz="3200" b="1" cap="all" dirty="0" smtClean="0">
                <a:solidFill>
                  <a:schemeClr val="bg1"/>
                </a:solidFill>
                <a:latin typeface="+mj-lt"/>
              </a:rPr>
              <a:t>:</a:t>
            </a:r>
            <a:endParaRPr lang="en-GB" sz="3200" b="1" cap="all" dirty="0">
              <a:solidFill>
                <a:schemeClr val="bg1"/>
              </a:solidFill>
              <a:latin typeface="+mj-lt"/>
            </a:endParaRPr>
          </a:p>
        </p:txBody>
      </p:sp>
      <p:sp>
        <p:nvSpPr>
          <p:cNvPr id="7" name="AutoShape 6"/>
          <p:cNvSpPr>
            <a:spLocks noChangeArrowheads="1"/>
          </p:cNvSpPr>
          <p:nvPr/>
        </p:nvSpPr>
        <p:spPr bwMode="auto">
          <a:xfrm>
            <a:off x="3419475" y="1916113"/>
            <a:ext cx="2303463" cy="2303462"/>
          </a:xfrm>
          <a:prstGeom prst="triangle">
            <a:avLst>
              <a:gd name="adj" fmla="val 50000"/>
            </a:avLst>
          </a:prstGeom>
          <a:solidFill>
            <a:srgbClr val="C0C0C0">
              <a:alpha val="50000"/>
            </a:srgbClr>
          </a:solidFill>
          <a:ln w="38100">
            <a:noFill/>
            <a:miter lim="800000"/>
            <a:headEnd/>
            <a:tailEnd/>
          </a:ln>
          <a:effectLst/>
          <a:extLst/>
        </p:spPr>
        <p:txBody>
          <a:bodyPr wrap="none" lIns="91435" tIns="45718" rIns="91435" bIns="45718" anchor="ctr"/>
          <a:lstStyle/>
          <a:p>
            <a:pPr defTabSz="912813"/>
            <a:endParaRPr lang="en-US">
              <a:latin typeface="+mj-lt"/>
            </a:endParaRPr>
          </a:p>
        </p:txBody>
      </p:sp>
      <p:sp>
        <p:nvSpPr>
          <p:cNvPr id="9" name="AutoShape 7"/>
          <p:cNvSpPr>
            <a:spLocks noChangeArrowheads="1"/>
          </p:cNvSpPr>
          <p:nvPr/>
        </p:nvSpPr>
        <p:spPr bwMode="auto">
          <a:xfrm rot="5400000">
            <a:off x="4246412" y="4040336"/>
            <a:ext cx="649585" cy="1008063"/>
          </a:xfrm>
          <a:prstGeom prst="rightArrow">
            <a:avLst>
              <a:gd name="adj1" fmla="val 50000"/>
              <a:gd name="adj2" fmla="val 25000"/>
            </a:avLst>
          </a:prstGeom>
          <a:solidFill>
            <a:srgbClr val="808080"/>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nchor="ctr"/>
          <a:lstStyle/>
          <a:p>
            <a:pPr defTabSz="912813"/>
            <a:endParaRPr lang="en-US">
              <a:latin typeface="+mj-lt"/>
            </a:endParaRPr>
          </a:p>
        </p:txBody>
      </p:sp>
      <p:sp>
        <p:nvSpPr>
          <p:cNvPr id="10" name="AutoShape 8"/>
          <p:cNvSpPr>
            <a:spLocks noChangeArrowheads="1"/>
          </p:cNvSpPr>
          <p:nvPr/>
        </p:nvSpPr>
        <p:spPr bwMode="auto">
          <a:xfrm rot="12420000">
            <a:off x="3348038" y="2492375"/>
            <a:ext cx="647700" cy="1008063"/>
          </a:xfrm>
          <a:prstGeom prst="rightArrow">
            <a:avLst>
              <a:gd name="adj1" fmla="val 50000"/>
              <a:gd name="adj2" fmla="val 25000"/>
            </a:avLst>
          </a:prstGeom>
          <a:solidFill>
            <a:srgbClr val="808080"/>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nchor="ctr"/>
          <a:lstStyle/>
          <a:p>
            <a:pPr defTabSz="912813"/>
            <a:endParaRPr lang="en-US">
              <a:latin typeface="+mj-lt"/>
            </a:endParaRPr>
          </a:p>
        </p:txBody>
      </p:sp>
      <p:sp>
        <p:nvSpPr>
          <p:cNvPr id="11" name="AutoShape 9"/>
          <p:cNvSpPr>
            <a:spLocks noChangeArrowheads="1"/>
          </p:cNvSpPr>
          <p:nvPr/>
        </p:nvSpPr>
        <p:spPr bwMode="auto">
          <a:xfrm rot="20008391">
            <a:off x="5151438" y="2506663"/>
            <a:ext cx="581025" cy="1008062"/>
          </a:xfrm>
          <a:prstGeom prst="rightArrow">
            <a:avLst>
              <a:gd name="adj1" fmla="val 50000"/>
              <a:gd name="adj2" fmla="val 25000"/>
            </a:avLst>
          </a:prstGeom>
          <a:solidFill>
            <a:srgbClr val="808080"/>
          </a:solidFill>
          <a:ln w="2857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nchor="ctr"/>
          <a:lstStyle/>
          <a:p>
            <a:pPr defTabSz="912813"/>
            <a:endParaRPr lang="en-US">
              <a:latin typeface="+mj-lt"/>
            </a:endParaRPr>
          </a:p>
        </p:txBody>
      </p:sp>
      <p:sp>
        <p:nvSpPr>
          <p:cNvPr id="12" name="Text Box 10"/>
          <p:cNvSpPr txBox="1">
            <a:spLocks noChangeArrowheads="1"/>
          </p:cNvSpPr>
          <p:nvPr/>
        </p:nvSpPr>
        <p:spPr bwMode="auto">
          <a:xfrm>
            <a:off x="3507505" y="3213100"/>
            <a:ext cx="2127398" cy="954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5" tIns="45718" rIns="91435" bIns="45718">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GB" sz="2800" b="1" dirty="0">
                <a:latin typeface="+mj-lt"/>
              </a:rPr>
              <a:t>dynamic </a:t>
            </a:r>
            <a:r>
              <a:rPr lang="de-DE" sz="2800" b="1" dirty="0">
                <a:latin typeface="+mj-lt"/>
              </a:rPr>
              <a:t>interactions</a:t>
            </a:r>
            <a:endParaRPr lang="en-GB" sz="2800" b="1" dirty="0">
              <a:latin typeface="+mj-lt"/>
            </a:endParaRPr>
          </a:p>
        </p:txBody>
      </p:sp>
      <p:sp>
        <p:nvSpPr>
          <p:cNvPr id="14" name="Text Box 11"/>
          <p:cNvSpPr txBox="1">
            <a:spLocks noChangeArrowheads="1"/>
          </p:cNvSpPr>
          <p:nvPr/>
        </p:nvSpPr>
        <p:spPr bwMode="auto">
          <a:xfrm>
            <a:off x="250825" y="1341438"/>
            <a:ext cx="2957513" cy="1938988"/>
          </a:xfrm>
          <a:prstGeom prst="rect">
            <a:avLst/>
          </a:prstGeom>
          <a:solidFill>
            <a:srgbClr val="C0C0C0">
              <a:alpha val="50195"/>
            </a:srgbClr>
          </a:solidFill>
          <a:ln w="190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5" tIns="45718" rIns="91435" bIns="45718">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sz="2400" b="1" dirty="0">
                <a:latin typeface="+mj-lt"/>
              </a:rPr>
              <a:t>Informing policy </a:t>
            </a:r>
            <a:r>
              <a:rPr lang="de-DE" sz="2400" b="1" dirty="0" smtClean="0">
                <a:latin typeface="+mj-lt"/>
              </a:rPr>
              <a:t>implementation</a:t>
            </a:r>
            <a:endParaRPr lang="de-DE" sz="2400" b="1" i="1" dirty="0">
              <a:latin typeface="+mj-lt"/>
            </a:endParaRPr>
          </a:p>
          <a:p>
            <a:pPr eaLnBrk="1" hangingPunct="1">
              <a:spcBef>
                <a:spcPct val="50000"/>
              </a:spcBef>
            </a:pPr>
            <a:endParaRPr lang="de-DE" sz="1200" b="1" i="1" dirty="0">
              <a:latin typeface="+mj-lt"/>
            </a:endParaRPr>
          </a:p>
          <a:p>
            <a:pPr eaLnBrk="1" hangingPunct="1">
              <a:spcBef>
                <a:spcPct val="50000"/>
              </a:spcBef>
            </a:pPr>
            <a:endParaRPr lang="de-DE" sz="1200" b="1" i="1" dirty="0">
              <a:latin typeface="+mj-lt"/>
            </a:endParaRPr>
          </a:p>
          <a:p>
            <a:pPr eaLnBrk="1" hangingPunct="1">
              <a:spcBef>
                <a:spcPct val="50000"/>
              </a:spcBef>
            </a:pPr>
            <a:endParaRPr lang="de-DE" sz="1200" b="1" i="1" dirty="0">
              <a:latin typeface="+mj-lt"/>
            </a:endParaRPr>
          </a:p>
          <a:p>
            <a:pPr eaLnBrk="1" hangingPunct="1">
              <a:spcBef>
                <a:spcPct val="50000"/>
              </a:spcBef>
            </a:pPr>
            <a:endParaRPr lang="en-GB" sz="1200" b="1" i="1" dirty="0">
              <a:latin typeface="+mj-lt"/>
            </a:endParaRPr>
          </a:p>
        </p:txBody>
      </p:sp>
      <p:sp>
        <p:nvSpPr>
          <p:cNvPr id="15" name="Text Box 12"/>
          <p:cNvSpPr txBox="1">
            <a:spLocks noChangeArrowheads="1"/>
          </p:cNvSpPr>
          <p:nvPr/>
        </p:nvSpPr>
        <p:spPr bwMode="auto">
          <a:xfrm>
            <a:off x="2922813" y="5048006"/>
            <a:ext cx="3377379" cy="1569656"/>
          </a:xfrm>
          <a:prstGeom prst="rect">
            <a:avLst/>
          </a:prstGeom>
          <a:solidFill>
            <a:srgbClr val="C0C0C0">
              <a:alpha val="50195"/>
            </a:srgbClr>
          </a:solidFill>
          <a:ln w="190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35" tIns="45718" rIns="91435" bIns="45718">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sz="2400" b="1" dirty="0">
                <a:latin typeface="+mj-lt"/>
              </a:rPr>
              <a:t>Knowledge creation, sharing and </a:t>
            </a:r>
            <a:r>
              <a:rPr lang="de-DE" sz="2400" b="1" dirty="0" smtClean="0">
                <a:latin typeface="+mj-lt"/>
              </a:rPr>
              <a:t>use</a:t>
            </a:r>
            <a:endParaRPr lang="de-DE" sz="1600" b="1" dirty="0" smtClean="0">
              <a:latin typeface="+mj-lt"/>
            </a:endParaRPr>
          </a:p>
          <a:p>
            <a:pPr algn="ctr" eaLnBrk="1" hangingPunct="1">
              <a:spcBef>
                <a:spcPct val="50000"/>
              </a:spcBef>
            </a:pPr>
            <a:endParaRPr lang="de-DE" sz="1600" b="1" dirty="0">
              <a:latin typeface="+mj-lt"/>
            </a:endParaRPr>
          </a:p>
          <a:p>
            <a:pPr algn="ctr" eaLnBrk="1" hangingPunct="1">
              <a:spcBef>
                <a:spcPct val="50000"/>
              </a:spcBef>
            </a:pPr>
            <a:endParaRPr lang="de-DE" sz="1600" b="1" dirty="0">
              <a:latin typeface="+mj-lt"/>
            </a:endParaRPr>
          </a:p>
        </p:txBody>
      </p:sp>
      <p:sp>
        <p:nvSpPr>
          <p:cNvPr id="16" name="Text Box 13"/>
          <p:cNvSpPr txBox="1">
            <a:spLocks noChangeArrowheads="1"/>
          </p:cNvSpPr>
          <p:nvPr/>
        </p:nvSpPr>
        <p:spPr bwMode="auto">
          <a:xfrm>
            <a:off x="5848498" y="1349375"/>
            <a:ext cx="3024188" cy="1938988"/>
          </a:xfrm>
          <a:prstGeom prst="rect">
            <a:avLst/>
          </a:prstGeom>
          <a:solidFill>
            <a:srgbClr val="C0C0C0">
              <a:alpha val="50195"/>
            </a:srgbClr>
          </a:solidFill>
          <a:ln w="19050">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435" tIns="45718" rIns="91435" bIns="45718">
            <a:spAutoFit/>
          </a:bodyPr>
          <a:lstStyle>
            <a:lvl1pPr defTabSz="912813" eaLnBrk="0" hangingPunct="0">
              <a:defRPr>
                <a:solidFill>
                  <a:schemeClr val="tx1"/>
                </a:solidFill>
                <a:latin typeface="Arial" charset="0"/>
              </a:defRPr>
            </a:lvl1pPr>
            <a:lvl2pPr marL="742950" indent="-285750" defTabSz="912813" eaLnBrk="0" hangingPunct="0">
              <a:defRPr>
                <a:solidFill>
                  <a:schemeClr val="tx1"/>
                </a:solidFill>
                <a:latin typeface="Arial" charset="0"/>
              </a:defRPr>
            </a:lvl2pPr>
            <a:lvl3pPr marL="1143000" indent="-228600" defTabSz="912813" eaLnBrk="0" hangingPunct="0">
              <a:defRPr>
                <a:solidFill>
                  <a:schemeClr val="tx1"/>
                </a:solidFill>
                <a:latin typeface="Arial" charset="0"/>
              </a:defRPr>
            </a:lvl3pPr>
            <a:lvl4pPr marL="1600200" indent="-228600" defTabSz="912813" eaLnBrk="0" hangingPunct="0">
              <a:defRPr>
                <a:solidFill>
                  <a:schemeClr val="tx1"/>
                </a:solidFill>
                <a:latin typeface="Arial" charset="0"/>
              </a:defRPr>
            </a:lvl4pPr>
            <a:lvl5pPr marL="2057400" indent="-228600" defTabSz="912813" eaLnBrk="0" hangingPunct="0">
              <a:defRPr>
                <a:solidFill>
                  <a:schemeClr val="tx1"/>
                </a:solidFill>
                <a:latin typeface="Arial" charset="0"/>
              </a:defRPr>
            </a:lvl5pPr>
            <a:lvl6pPr marL="2514600" indent="-228600" defTabSz="912813" eaLnBrk="0" fontAlgn="base" hangingPunct="0">
              <a:spcBef>
                <a:spcPct val="0"/>
              </a:spcBef>
              <a:spcAft>
                <a:spcPct val="0"/>
              </a:spcAft>
              <a:defRPr>
                <a:solidFill>
                  <a:schemeClr val="tx1"/>
                </a:solidFill>
                <a:latin typeface="Arial" charset="0"/>
              </a:defRPr>
            </a:lvl6pPr>
            <a:lvl7pPr marL="2971800" indent="-228600" defTabSz="912813" eaLnBrk="0" fontAlgn="base" hangingPunct="0">
              <a:spcBef>
                <a:spcPct val="0"/>
              </a:spcBef>
              <a:spcAft>
                <a:spcPct val="0"/>
              </a:spcAft>
              <a:defRPr>
                <a:solidFill>
                  <a:schemeClr val="tx1"/>
                </a:solidFill>
                <a:latin typeface="Arial" charset="0"/>
              </a:defRPr>
            </a:lvl7pPr>
            <a:lvl8pPr marL="3429000" indent="-228600" defTabSz="912813" eaLnBrk="0" fontAlgn="base" hangingPunct="0">
              <a:spcBef>
                <a:spcPct val="0"/>
              </a:spcBef>
              <a:spcAft>
                <a:spcPct val="0"/>
              </a:spcAft>
              <a:defRPr>
                <a:solidFill>
                  <a:schemeClr val="tx1"/>
                </a:solidFill>
                <a:latin typeface="Arial" charset="0"/>
              </a:defRPr>
            </a:lvl8pPr>
            <a:lvl9pPr marL="3886200" indent="-228600" defTabSz="912813"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de-DE" sz="2400" b="1" dirty="0">
                <a:latin typeface="+mj-lt"/>
              </a:rPr>
              <a:t>Assessing systemic </a:t>
            </a:r>
            <a:r>
              <a:rPr lang="de-DE" sz="2400" b="1" dirty="0" smtClean="0">
                <a:latin typeface="+mj-lt"/>
              </a:rPr>
              <a:t>challenges</a:t>
            </a:r>
            <a:endParaRPr lang="de-DE" sz="1200" b="1" i="1" dirty="0">
              <a:latin typeface="+mj-lt"/>
            </a:endParaRPr>
          </a:p>
          <a:p>
            <a:pPr algn="r" eaLnBrk="1" hangingPunct="1">
              <a:spcBef>
                <a:spcPct val="50000"/>
              </a:spcBef>
            </a:pPr>
            <a:endParaRPr lang="de-DE" sz="1200" b="1" i="1" dirty="0">
              <a:latin typeface="+mj-lt"/>
            </a:endParaRPr>
          </a:p>
          <a:p>
            <a:pPr algn="r" eaLnBrk="1" hangingPunct="1">
              <a:spcBef>
                <a:spcPct val="50000"/>
              </a:spcBef>
            </a:pPr>
            <a:endParaRPr lang="de-DE" sz="1200" b="1" i="1" dirty="0">
              <a:latin typeface="+mj-lt"/>
            </a:endParaRPr>
          </a:p>
          <a:p>
            <a:pPr algn="r" eaLnBrk="1" hangingPunct="1">
              <a:spcBef>
                <a:spcPct val="50000"/>
              </a:spcBef>
            </a:pPr>
            <a:endParaRPr lang="de-DE" sz="1200" b="1" i="1" dirty="0">
              <a:latin typeface="+mj-lt"/>
            </a:endParaRPr>
          </a:p>
          <a:p>
            <a:pPr algn="r" eaLnBrk="1" hangingPunct="1">
              <a:spcBef>
                <a:spcPct val="50000"/>
              </a:spcBef>
            </a:pPr>
            <a:endParaRPr lang="en-GB" sz="1200" b="1" i="1" dirty="0">
              <a:latin typeface="+mj-lt"/>
            </a:endParaRPr>
          </a:p>
        </p:txBody>
      </p:sp>
      <p:sp>
        <p:nvSpPr>
          <p:cNvPr id="17" name="AutoShape 14"/>
          <p:cNvSpPr>
            <a:spLocks noChangeArrowheads="1"/>
          </p:cNvSpPr>
          <p:nvPr/>
        </p:nvSpPr>
        <p:spPr bwMode="auto">
          <a:xfrm rot="19800000">
            <a:off x="1856495" y="3350058"/>
            <a:ext cx="574675" cy="2120553"/>
          </a:xfrm>
          <a:prstGeom prst="upDownArrow">
            <a:avLst>
              <a:gd name="adj1" fmla="val 50000"/>
              <a:gd name="adj2" fmla="val 72376"/>
            </a:avLst>
          </a:prstGeom>
          <a:solidFill>
            <a:srgbClr val="C0C0C0">
              <a:alpha val="50195"/>
            </a:srgbClr>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nchor="ctr"/>
          <a:lstStyle/>
          <a:p>
            <a:pPr defTabSz="912813"/>
            <a:endParaRPr lang="en-US">
              <a:latin typeface="+mj-lt"/>
            </a:endParaRPr>
          </a:p>
        </p:txBody>
      </p:sp>
      <p:sp>
        <p:nvSpPr>
          <p:cNvPr id="18" name="AutoShape 15"/>
          <p:cNvSpPr>
            <a:spLocks noChangeArrowheads="1"/>
          </p:cNvSpPr>
          <p:nvPr/>
        </p:nvSpPr>
        <p:spPr bwMode="auto">
          <a:xfrm rot="1647415">
            <a:off x="6677390" y="3359363"/>
            <a:ext cx="574675" cy="2052763"/>
          </a:xfrm>
          <a:prstGeom prst="upDownArrow">
            <a:avLst>
              <a:gd name="adj1" fmla="val 50000"/>
              <a:gd name="adj2" fmla="val 72376"/>
            </a:avLst>
          </a:prstGeom>
          <a:solidFill>
            <a:srgbClr val="C0C0C0">
              <a:alpha val="50195"/>
            </a:srgbClr>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nchor="ctr"/>
          <a:lstStyle/>
          <a:p>
            <a:pPr defTabSz="912813"/>
            <a:endParaRPr lang="en-US">
              <a:latin typeface="+mj-lt"/>
            </a:endParaRPr>
          </a:p>
        </p:txBody>
      </p:sp>
      <p:sp>
        <p:nvSpPr>
          <p:cNvPr id="19" name="AutoShape 16"/>
          <p:cNvSpPr>
            <a:spLocks noChangeArrowheads="1"/>
          </p:cNvSpPr>
          <p:nvPr/>
        </p:nvSpPr>
        <p:spPr bwMode="auto">
          <a:xfrm rot="5400000">
            <a:off x="4212455" y="548457"/>
            <a:ext cx="574675" cy="2160637"/>
          </a:xfrm>
          <a:prstGeom prst="upDownArrow">
            <a:avLst>
              <a:gd name="adj1" fmla="val 50000"/>
              <a:gd name="adj2" fmla="val 72376"/>
            </a:avLst>
          </a:prstGeom>
          <a:solidFill>
            <a:srgbClr val="C0C0C0">
              <a:alpha val="50195"/>
            </a:srgbClr>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35" tIns="45718" rIns="91435" bIns="45718" anchor="ctr"/>
          <a:lstStyle/>
          <a:p>
            <a:pPr defTabSz="912813"/>
            <a:endParaRPr lang="en-US">
              <a:latin typeface="+mj-lt"/>
            </a:endParaRPr>
          </a:p>
        </p:txBody>
      </p:sp>
      <p:pic>
        <p:nvPicPr>
          <p:cNvPr id="20" name="Picture 19" descr="Tracking progress towards Kyoto and 2020 targets in Europe">
            <a:hlinkClick r:id="rId4" tooltip="Tracking progress towards Kyoto and 2020 targets in Europe"/>
          </p:cNvPr>
          <p:cNvPicPr>
            <a:picLocks noChangeAspect="1" noChangeArrowheads="1"/>
          </p:cNvPicPr>
          <p:nvPr/>
        </p:nvPicPr>
        <p:blipFill>
          <a:blip r:embed="rId5"/>
          <a:srcRect/>
          <a:stretch>
            <a:fillRect/>
          </a:stretch>
        </p:blipFill>
        <p:spPr bwMode="auto">
          <a:xfrm>
            <a:off x="467544" y="2205038"/>
            <a:ext cx="474928" cy="6905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20" descr="Assessing biodiversity in Europe — the 2010 report">
            <a:hlinkClick r:id="rId6" tooltip="Assessing biodiversity in Europe — the 2010 report"/>
          </p:cNvPr>
          <p:cNvPicPr>
            <a:picLocks noChangeAspect="1" noChangeArrowheads="1"/>
          </p:cNvPicPr>
          <p:nvPr/>
        </p:nvPicPr>
        <p:blipFill>
          <a:blip r:embed="rId7"/>
          <a:srcRect/>
          <a:stretch>
            <a:fillRect/>
          </a:stretch>
        </p:blipFill>
        <p:spPr bwMode="auto">
          <a:xfrm>
            <a:off x="1659779" y="2205039"/>
            <a:ext cx="473821" cy="6905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21" descr="Energy and environment report 2008">
            <a:hlinkClick r:id="rId8" tooltip="Energy and environment report 2008"/>
          </p:cNvPr>
          <p:cNvPicPr>
            <a:picLocks noChangeAspect="1" noChangeArrowheads="1"/>
          </p:cNvPicPr>
          <p:nvPr/>
        </p:nvPicPr>
        <p:blipFill>
          <a:blip r:embed="rId9"/>
          <a:srcRect/>
          <a:stretch>
            <a:fillRect/>
          </a:stretch>
        </p:blipFill>
        <p:spPr bwMode="auto">
          <a:xfrm>
            <a:off x="1084422" y="2222500"/>
            <a:ext cx="491605" cy="685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22" descr="Transport at a crossroads. TERM 2008: indicators tracking transport and environment in the European Union">
            <a:hlinkClick r:id="rId10" tooltip="Transport at a crossroads. TERM 2008: indicators tracking transport and environment in the European Union"/>
          </p:cNvPr>
          <p:cNvPicPr>
            <a:picLocks noChangeAspect="1" noChangeArrowheads="1"/>
          </p:cNvPicPr>
          <p:nvPr/>
        </p:nvPicPr>
        <p:blipFill>
          <a:blip r:embed="rId11"/>
          <a:srcRect/>
          <a:stretch>
            <a:fillRect/>
          </a:stretch>
        </p:blipFill>
        <p:spPr bwMode="auto">
          <a:xfrm>
            <a:off x="2247527" y="2216149"/>
            <a:ext cx="473821" cy="69056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8" descr="SOER 2010 — assessment of global megatrends">
            <a:hlinkClick r:id="rId12" tooltip="SOER 2010 — assessment of global megatrends"/>
          </p:cNvPr>
          <p:cNvPicPr>
            <a:picLocks noChangeAspect="1" noChangeArrowheads="1"/>
          </p:cNvPicPr>
          <p:nvPr/>
        </p:nvPicPr>
        <p:blipFill>
          <a:blip r:embed="rId13"/>
          <a:srcRect/>
          <a:stretch>
            <a:fillRect/>
          </a:stretch>
        </p:blipFill>
        <p:spPr bwMode="auto">
          <a:xfrm>
            <a:off x="6740673" y="2286000"/>
            <a:ext cx="506413" cy="7191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24" descr="The European environment – state and outlook 2010: synthesis">
            <a:hlinkClick r:id="rId14" tooltip="The European environment – state and outlook 2010: synthesis"/>
          </p:cNvPr>
          <p:cNvPicPr>
            <a:picLocks noChangeAspect="1" noChangeArrowheads="1"/>
          </p:cNvPicPr>
          <p:nvPr/>
        </p:nvPicPr>
        <p:blipFill>
          <a:blip r:embed="rId15"/>
          <a:srcRect/>
          <a:stretch>
            <a:fillRect/>
          </a:stretch>
        </p:blipFill>
        <p:spPr bwMode="auto">
          <a:xfrm>
            <a:off x="6094561" y="2286000"/>
            <a:ext cx="501650" cy="7143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25" descr="The European environment - State and outlook 2005">
            <a:hlinkClick r:id="rId16" tooltip="The European environment - State and outlook 2005"/>
          </p:cNvPr>
          <p:cNvPicPr>
            <a:picLocks noChangeAspect="1" noChangeArrowheads="1"/>
          </p:cNvPicPr>
          <p:nvPr/>
        </p:nvPicPr>
        <p:blipFill>
          <a:blip r:embed="rId17"/>
          <a:srcRect/>
          <a:stretch>
            <a:fillRect/>
          </a:stretch>
        </p:blipFill>
        <p:spPr bwMode="auto">
          <a:xfrm>
            <a:off x="7388373" y="2286000"/>
            <a:ext cx="506413" cy="7191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26" descr="Environment in the European Union at the turn of the century">
            <a:hlinkClick r:id="rId18" tooltip="Environment in the European Union at the turn of the century"/>
          </p:cNvPr>
          <p:cNvPicPr>
            <a:picLocks noChangeAspect="1" noChangeArrowheads="1"/>
          </p:cNvPicPr>
          <p:nvPr/>
        </p:nvPicPr>
        <p:blipFill>
          <a:blip r:embed="rId19"/>
          <a:srcRect/>
          <a:stretch>
            <a:fillRect/>
          </a:stretch>
        </p:blipFill>
        <p:spPr bwMode="auto">
          <a:xfrm>
            <a:off x="8009086" y="2286000"/>
            <a:ext cx="533400" cy="71913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2"/>
          <p:cNvPicPr>
            <a:picLocks noChangeAspect="1" noChangeArrowheads="1"/>
          </p:cNvPicPr>
          <p:nvPr/>
        </p:nvPicPr>
        <p:blipFill>
          <a:blip r:embed="rId20" cstate="print">
            <a:extLst>
              <a:ext uri="{28A0092B-C50C-407E-A947-70E740481C1C}">
                <a14:useLocalDpi xmlns:a14="http://schemas.microsoft.com/office/drawing/2010/main" val="0"/>
              </a:ext>
            </a:extLst>
          </a:blip>
          <a:srcRect t="-2" b="13326"/>
          <a:stretch>
            <a:fillRect/>
          </a:stretch>
        </p:blipFill>
        <p:spPr bwMode="auto">
          <a:xfrm>
            <a:off x="3427426" y="5846400"/>
            <a:ext cx="1013482" cy="703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21"/>
          <a:srcRect t="1372" r="2294" b="8591"/>
          <a:stretch/>
        </p:blipFill>
        <p:spPr bwMode="auto">
          <a:xfrm>
            <a:off x="4730899" y="5846400"/>
            <a:ext cx="1068387" cy="70326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17974002"/>
      </p:ext>
    </p:extLst>
  </p:cSld>
  <p:clrMapOvr>
    <a:masterClrMapping/>
  </p:clrMapOvr>
  <mc:AlternateContent xmlns:mc="http://schemas.openxmlformats.org/markup-compatibility/2006" xmlns:p14="http://schemas.microsoft.com/office/powerpoint/2010/main">
    <mc:Choice Requires="p14">
      <p:transition spd="slow" p14:dur="2000"/>
    </mc:Choice>
    <mc:Fallback xmlns="" xmlns:mv="urn:schemas-microsoft-com:mac:vml">
      <p:transition spd="slow"/>
    </mc:Fallback>
  </mc:AlternateContent>
  <p:timing>
    <p:tnLst>
      <p:par>
        <p:cTn id="1" dur="indefinite" restart="never" nodeType="tmRoot"/>
      </p:par>
    </p:tnLst>
  </p:timing>
</p:sld>
</file>

<file path=ppt/theme/theme1.xml><?xml version="1.0" encoding="utf-8"?>
<a:theme xmlns:a="http://schemas.openxmlformats.org/drawingml/2006/main" name="Template 2013">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08AA3AE3BAAF64D900BA8BFD4A88046" ma:contentTypeVersion="1" ma:contentTypeDescription="Create a new document." ma:contentTypeScope="" ma:versionID="ac708ece41e4fb0d75ab42ea57091108">
  <xsd:schema xmlns:xsd="http://www.w3.org/2001/XMLSchema" xmlns:p="http://schemas.microsoft.com/office/2006/metadata/properties" xmlns:ns2="083b2e46-4b6e-4333-83a5-2dd41558a9bf" xmlns:ns3="BBE8A471-935B-4C30-B8AE-D4F22FA3A932" targetNamespace="http://schemas.microsoft.com/office/2006/metadata/properties" ma:root="true" ma:fieldsID="2a4b68411b785e44b85ebe69d8cfe21c" ns2:_="" ns3:_="">
    <xsd:import namespace="083b2e46-4b6e-4333-83a5-2dd41558a9bf"/>
    <xsd:import namespace="BBE8A471-935B-4C30-B8AE-D4F22FA3A932"/>
    <xsd:element name="properties">
      <xsd:complexType>
        <xsd:sequence>
          <xsd:element name="documentManagement">
            <xsd:complexType>
              <xsd:all>
                <xsd:element ref="ns2:Ignore_x0020_updates" minOccurs="0"/>
                <xsd:element ref="ns3:SPSDescription" minOccurs="0"/>
              </xsd:all>
            </xsd:complexType>
          </xsd:element>
        </xsd:sequence>
      </xsd:complexType>
    </xsd:element>
  </xsd:schema>
  <xsd:schema xmlns:xsd="http://www.w3.org/2001/XMLSchema" xmlns:dms="http://schemas.microsoft.com/office/2006/documentManagement/types" targetNamespace="083b2e46-4b6e-4333-83a5-2dd41558a9bf" elementFormDefault="qualified">
    <xsd:import namespace="http://schemas.microsoft.com/office/2006/documentManagement/types"/>
    <xsd:element name="Ignore_x0020_updates" ma:index="8" nillable="true" ma:displayName="Ignore updates" ma:default="0" ma:description="Set this flag if you do not want this document update to show up in the list of recently created/modified documents" ma:internalName="Ignore_x0020_updates">
      <xsd:simpleType>
        <xsd:restriction base="dms:Boolean"/>
      </xsd:simpleType>
    </xsd:element>
  </xsd:schema>
  <xsd:schema xmlns:xsd="http://www.w3.org/2001/XMLSchema" xmlns:dms="http://schemas.microsoft.com/office/2006/documentManagement/types" targetNamespace="BBE8A471-935B-4C30-B8AE-D4F22FA3A932" elementFormDefault="qualified">
    <xsd:import namespace="http://schemas.microsoft.com/office/2006/documentManagement/types"/>
    <xsd:element name="SPSDescription" ma:index="9" nillable="true" ma:displayName="Description" ma:internalName="SPSDescription">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SPSDescription xmlns="BBE8A471-935B-4C30-B8AE-D4F22FA3A932" xsi:nil="true"/>
    <Ignore_x0020_updates xmlns="083b2e46-4b6e-4333-83a5-2dd41558a9bf">false</Ignore_x0020_update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273E453-658D-4F0A-8812-C6EF3758AA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83b2e46-4b6e-4333-83a5-2dd41558a9bf"/>
    <ds:schemaRef ds:uri="BBE8A471-935B-4C30-B8AE-D4F22FA3A932"/>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C78508A5-1A5A-4857-87A6-8AE2251137B8}">
  <ds:schemaRefs>
    <ds:schemaRef ds:uri="http://schemas.microsoft.com/office/2006/metadata/properties"/>
    <ds:schemaRef ds:uri="http://purl.org/dc/elements/1.1/"/>
    <ds:schemaRef ds:uri="083b2e46-4b6e-4333-83a5-2dd41558a9bf"/>
    <ds:schemaRef ds:uri="http://www.w3.org/XML/1998/namespace"/>
    <ds:schemaRef ds:uri="http://purl.org/dc/terms/"/>
    <ds:schemaRef ds:uri="http://schemas.microsoft.com/office/2006/documentManagement/types"/>
    <ds:schemaRef ds:uri="http://schemas.openxmlformats.org/package/2006/metadata/core-properties"/>
    <ds:schemaRef ds:uri="BBE8A471-935B-4C30-B8AE-D4F22FA3A932"/>
    <ds:schemaRef ds:uri="http://purl.org/dc/dcmitype/"/>
  </ds:schemaRefs>
</ds:datastoreItem>
</file>

<file path=customXml/itemProps3.xml><?xml version="1.0" encoding="utf-8"?>
<ds:datastoreItem xmlns:ds="http://schemas.openxmlformats.org/officeDocument/2006/customXml" ds:itemID="{73DE7EF9-DD0B-46FA-948B-BF5A0A08C3C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1528</TotalTime>
  <Words>6171</Words>
  <Application>Microsoft Office PowerPoint</Application>
  <PresentationFormat>On-screen Show (4:3)</PresentationFormat>
  <Paragraphs>608</Paragraphs>
  <Slides>41</Slides>
  <Notes>27</Notes>
  <HiddenSlides>0</HiddenSlides>
  <MMClips>0</MMClips>
  <ScaleCrop>false</ScaleCrop>
  <HeadingPairs>
    <vt:vector size="4" baseType="variant">
      <vt:variant>
        <vt:lpstr>Theme</vt:lpstr>
      </vt:variant>
      <vt:variant>
        <vt:i4>1</vt:i4>
      </vt:variant>
      <vt:variant>
        <vt:lpstr>Slide Titles</vt:lpstr>
      </vt:variant>
      <vt:variant>
        <vt:i4>41</vt:i4>
      </vt:variant>
    </vt:vector>
  </HeadingPairs>
  <TitlesOfParts>
    <vt:vector size="42" baseType="lpstr">
      <vt:lpstr>Template 2013</vt:lpstr>
      <vt:lpstr>EEA multiannual work programme 2014-2018</vt:lpstr>
      <vt:lpstr>EEA</vt:lpstr>
      <vt:lpstr>EEA Multiannual work programme MAWP 2014-2018</vt:lpstr>
      <vt:lpstr>EU strategic directions</vt:lpstr>
      <vt:lpstr>Long-term transition/intermediate targets</vt:lpstr>
      <vt:lpstr>7 EAP priorities</vt:lpstr>
      <vt:lpstr>Societal transitions needed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Role of EIONET in new MAWP</vt:lpstr>
      <vt:lpstr>PowerPoint Presentation</vt:lpstr>
      <vt:lpstr>PowerPoint Presentation</vt:lpstr>
      <vt:lpstr>PowerPoint Presentation</vt:lpstr>
      <vt:lpstr>PowerPoint Presentation</vt:lpstr>
      <vt:lpstr>PowerPoint Presentation</vt:lpstr>
      <vt:lpstr>WISE-SoE dataflow  - a success EEA group for water</vt:lpstr>
      <vt:lpstr>PowerPoint Presentation</vt:lpstr>
      <vt:lpstr>Information for better implementation in the policy cycle EEA group for water</vt:lpstr>
      <vt:lpstr>SEIS principles – a more decentralise and aggregates reporting EEA group for water</vt:lpstr>
      <vt:lpstr>The DPSIR Water Cycle  - in the policy cycle</vt:lpstr>
      <vt:lpstr>Water assessment: WFD Rivers ecological status and pressures per country</vt:lpstr>
      <vt:lpstr>PowerPoint Presentation</vt:lpstr>
      <vt:lpstr>PowerPoint Presentation</vt:lpstr>
      <vt:lpstr>PowerPoint Presentation</vt:lpstr>
      <vt:lpstr>PowerPoint Presentation</vt:lpstr>
      <vt:lpstr>PowerPoint Presentation</vt:lpstr>
    </vt:vector>
  </TitlesOfParts>
  <Company>European Environment Agency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eeauser</dc:creator>
  <cp:lastModifiedBy>eeauser</cp:lastModifiedBy>
  <cp:revision>73</cp:revision>
  <cp:lastPrinted>2013-09-26T14:59:08Z</cp:lastPrinted>
  <dcterms:created xsi:type="dcterms:W3CDTF">2013-05-06T11:52:23Z</dcterms:created>
  <dcterms:modified xsi:type="dcterms:W3CDTF">2013-10-01T18:24:59Z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0x010100F08AA3AE3BAAF64D900BA8BFD4A88046</vt:lpwstr>
  </property>
  <property fmtid="{D5CDD505-2E9C-101B-9397-08002B2CF9AE}" pid="3" name="_AdHocReviewCycleID">
    <vt:i4>1947075717</vt:i4>
  </property>
  <property fmtid="{D5CDD505-2E9C-101B-9397-08002B2CF9AE}" pid="4" name="_NewReviewCycle">
    <vt:lpwstr/>
  </property>
  <property fmtid="{D5CDD505-2E9C-101B-9397-08002B2CF9AE}" pid="5" name="_EmailSubject">
    <vt:lpwstr>a ves, kje lahko dobis EEA template prazen?</vt:lpwstr>
  </property>
  <property fmtid="{D5CDD505-2E9C-101B-9397-08002B2CF9AE}" pid="6" name="_AuthorEmail">
    <vt:lpwstr>Darja.Lihteneger@eea.europa.eu</vt:lpwstr>
  </property>
  <property fmtid="{D5CDD505-2E9C-101B-9397-08002B2CF9AE}" pid="7" name="_AuthorEmailDisplayName">
    <vt:lpwstr>Darja Lihteneger</vt:lpwstr>
  </property>
</Properties>
</file>