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41"/>
  </p:notesMasterIdLst>
  <p:handoutMasterIdLst>
    <p:handoutMasterId r:id="rId42"/>
  </p:handoutMasterIdLst>
  <p:sldIdLst>
    <p:sldId id="307" r:id="rId5"/>
    <p:sldId id="328" r:id="rId6"/>
    <p:sldId id="297" r:id="rId7"/>
    <p:sldId id="298" r:id="rId8"/>
    <p:sldId id="299" r:id="rId9"/>
    <p:sldId id="300" r:id="rId10"/>
    <p:sldId id="329" r:id="rId11"/>
    <p:sldId id="314" r:id="rId12"/>
    <p:sldId id="310" r:id="rId13"/>
    <p:sldId id="282" r:id="rId14"/>
    <p:sldId id="317" r:id="rId15"/>
    <p:sldId id="259" r:id="rId16"/>
    <p:sldId id="281" r:id="rId17"/>
    <p:sldId id="308" r:id="rId18"/>
    <p:sldId id="305" r:id="rId19"/>
    <p:sldId id="309" r:id="rId20"/>
    <p:sldId id="330" r:id="rId21"/>
    <p:sldId id="283" r:id="rId22"/>
    <p:sldId id="319" r:id="rId23"/>
    <p:sldId id="318" r:id="rId24"/>
    <p:sldId id="285" r:id="rId25"/>
    <p:sldId id="290" r:id="rId26"/>
    <p:sldId id="306" r:id="rId27"/>
    <p:sldId id="326" r:id="rId28"/>
    <p:sldId id="332" r:id="rId29"/>
    <p:sldId id="331" r:id="rId30"/>
    <p:sldId id="327" r:id="rId31"/>
    <p:sldId id="260" r:id="rId32"/>
    <p:sldId id="261" r:id="rId33"/>
    <p:sldId id="296" r:id="rId34"/>
    <p:sldId id="304" r:id="rId35"/>
    <p:sldId id="267" r:id="rId36"/>
    <p:sldId id="335" r:id="rId37"/>
    <p:sldId id="336" r:id="rId38"/>
    <p:sldId id="337" r:id="rId39"/>
    <p:sldId id="338" r:id="rId40"/>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Intro" id="{FDB12DE7-BFE6-4256-8EE7-CFC47382B1B7}">
          <p14:sldIdLst>
            <p14:sldId id="307"/>
            <p14:sldId id="328"/>
          </p14:sldIdLst>
        </p14:section>
        <p14:section name="Forward-looking assessment" id="{73DAC3F4-A00E-4861-A76D-D09A1A1B824E}">
          <p14:sldIdLst>
            <p14:sldId id="297"/>
            <p14:sldId id="298"/>
            <p14:sldId id="299"/>
            <p14:sldId id="300"/>
            <p14:sldId id="329"/>
            <p14:sldId id="314"/>
            <p14:sldId id="310"/>
            <p14:sldId id="282"/>
            <p14:sldId id="317"/>
            <p14:sldId id="259"/>
            <p14:sldId id="281"/>
            <p14:sldId id="308"/>
            <p14:sldId id="305"/>
            <p14:sldId id="309"/>
            <p14:sldId id="330"/>
            <p14:sldId id="283"/>
            <p14:sldId id="319"/>
            <p14:sldId id="318"/>
            <p14:sldId id="285"/>
            <p14:sldId id="290"/>
          </p14:sldIdLst>
        </p14:section>
        <p14:section name="FLI in the EEA NRC FLIS" id="{2D64ED3C-B68D-4090-BF82-105EAB3FF64C}">
          <p14:sldIdLst>
            <p14:sldId id="306"/>
            <p14:sldId id="326"/>
            <p14:sldId id="332"/>
            <p14:sldId id="331"/>
            <p14:sldId id="327"/>
            <p14:sldId id="260"/>
            <p14:sldId id="261"/>
            <p14:sldId id="296"/>
            <p14:sldId id="304"/>
            <p14:sldId id="267"/>
            <p14:sldId id="335"/>
            <p14:sldId id="336"/>
            <p14:sldId id="337"/>
            <p14:sldId id="338"/>
          </p14:sldIdLst>
        </p14:section>
        <p14:section name="Reserve" id="{DC61AD7A-AB45-475A-88D9-15C46207EEF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66FF"/>
    <a:srgbClr val="9EEF31"/>
    <a:srgbClr val="7891A8"/>
    <a:srgbClr val="81B2C5"/>
    <a:srgbClr val="71A7BD"/>
    <a:srgbClr val="30699C"/>
    <a:srgbClr val="78A200"/>
    <a:srgbClr val="82B000"/>
    <a:srgbClr val="A9B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2834" autoAdjust="0"/>
  </p:normalViewPr>
  <p:slideViewPr>
    <p:cSldViewPr>
      <p:cViewPr varScale="1">
        <p:scale>
          <a:sx n="48" d="100"/>
          <a:sy n="48" d="100"/>
        </p:scale>
        <p:origin x="-1122" y="-90"/>
      </p:cViewPr>
      <p:guideLst>
        <p:guide orient="horz" pos="1661"/>
        <p:guide pos="3198"/>
      </p:guideLst>
    </p:cSldViewPr>
  </p:slideViewPr>
  <p:notesTextViewPr>
    <p:cViewPr>
      <p:scale>
        <a:sx n="100" d="100"/>
        <a:sy n="100" d="100"/>
      </p:scale>
      <p:origin x="0" y="0"/>
    </p:cViewPr>
  </p:notesTextViewPr>
  <p:sorterViewPr>
    <p:cViewPr>
      <p:scale>
        <a:sx n="49" d="100"/>
        <a:sy n="49" d="100"/>
      </p:scale>
      <p:origin x="0" y="275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1"/>
            <a:ext cx="2946400" cy="496889"/>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79875" name="Rectangle 3"/>
          <p:cNvSpPr>
            <a:spLocks noGrp="1" noChangeArrowheads="1"/>
          </p:cNvSpPr>
          <p:nvPr>
            <p:ph type="dt" sz="quarter" idx="1"/>
          </p:nvPr>
        </p:nvSpPr>
        <p:spPr bwMode="auto">
          <a:xfrm>
            <a:off x="3849689" y="1"/>
            <a:ext cx="2946400" cy="496889"/>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eaLnBrk="0" hangingPunct="0">
              <a:defRPr sz="1200">
                <a:latin typeface="Arial" charset="0"/>
              </a:defRPr>
            </a:lvl1pPr>
          </a:lstStyle>
          <a:p>
            <a:pPr>
              <a:defRPr/>
            </a:pPr>
            <a:fld id="{D616B01A-577E-46D1-BC53-5E1D8AECFA60}" type="datetimeFigureOut">
              <a:rPr lang="en-GB"/>
              <a:pPr>
                <a:defRPr/>
              </a:pPr>
              <a:t>01/10/2013</a:t>
            </a:fld>
            <a:endParaRPr lang="en-GB"/>
          </a:p>
        </p:txBody>
      </p:sp>
      <p:sp>
        <p:nvSpPr>
          <p:cNvPr id="79876" name="Rectangle 4"/>
          <p:cNvSpPr>
            <a:spLocks noGrp="1" noChangeArrowheads="1"/>
          </p:cNvSpPr>
          <p:nvPr>
            <p:ph type="ftr" sz="quarter" idx="2"/>
          </p:nvPr>
        </p:nvSpPr>
        <p:spPr bwMode="auto">
          <a:xfrm>
            <a:off x="0" y="9428164"/>
            <a:ext cx="2946400" cy="496887"/>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79877" name="Rectangle 5"/>
          <p:cNvSpPr>
            <a:spLocks noGrp="1" noChangeArrowheads="1"/>
          </p:cNvSpPr>
          <p:nvPr>
            <p:ph type="sldNum" sz="quarter" idx="3"/>
          </p:nvPr>
        </p:nvSpPr>
        <p:spPr bwMode="auto">
          <a:xfrm>
            <a:off x="3849689" y="9428164"/>
            <a:ext cx="2946400" cy="496887"/>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eaLnBrk="0" hangingPunct="0">
              <a:defRPr sz="1200">
                <a:latin typeface="Arial" charset="0"/>
              </a:defRPr>
            </a:lvl1pPr>
          </a:lstStyle>
          <a:p>
            <a:pPr>
              <a:defRPr/>
            </a:pPr>
            <a:fld id="{ABDCB6D4-618D-45BB-A5EF-337D78B54EA8}" type="slidenum">
              <a:rPr lang="en-GB"/>
              <a:pPr>
                <a:defRPr/>
              </a:pPr>
              <a:t>‹#›</a:t>
            </a:fld>
            <a:endParaRPr lang="en-GB"/>
          </a:p>
        </p:txBody>
      </p:sp>
    </p:spTree>
    <p:extLst>
      <p:ext uri="{BB962C8B-B14F-4D97-AF65-F5344CB8AC3E}">
        <p14:creationId xmlns:p14="http://schemas.microsoft.com/office/powerpoint/2010/main" val="289613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1"/>
            <a:ext cx="2946400" cy="496889"/>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a:defRPr sz="1200">
                <a:latin typeface="Arial" charset="0"/>
              </a:defRPr>
            </a:lvl1pPr>
          </a:lstStyle>
          <a:p>
            <a:pPr>
              <a:defRPr/>
            </a:pPr>
            <a:endParaRPr lang="en-GB"/>
          </a:p>
        </p:txBody>
      </p:sp>
      <p:sp>
        <p:nvSpPr>
          <p:cNvPr id="25603" name="Rectangle 3"/>
          <p:cNvSpPr>
            <a:spLocks noGrp="1" noChangeArrowheads="1"/>
          </p:cNvSpPr>
          <p:nvPr>
            <p:ph type="dt" idx="1"/>
          </p:nvPr>
        </p:nvSpPr>
        <p:spPr bwMode="auto">
          <a:xfrm>
            <a:off x="3849689" y="1"/>
            <a:ext cx="2946400" cy="496889"/>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algn="r">
              <a:defRPr sz="1200">
                <a:latin typeface="Arial" charset="0"/>
              </a:defRPr>
            </a:lvl1pPr>
          </a:lstStyle>
          <a:p>
            <a:pPr>
              <a:defRPr/>
            </a:pPr>
            <a:endParaRPr lang="en-GB"/>
          </a:p>
        </p:txBody>
      </p:sp>
      <p:sp>
        <p:nvSpPr>
          <p:cNvPr id="22532"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79451" y="4714876"/>
            <a:ext cx="5438775" cy="4467225"/>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6"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a:defRPr sz="1200">
                <a:latin typeface="Arial" charset="0"/>
              </a:defRPr>
            </a:lvl1pPr>
          </a:lstStyle>
          <a:p>
            <a:pPr>
              <a:defRPr/>
            </a:pPr>
            <a:endParaRPr lang="en-GB"/>
          </a:p>
        </p:txBody>
      </p:sp>
      <p:sp>
        <p:nvSpPr>
          <p:cNvPr id="25607"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algn="r">
              <a:defRPr sz="1200">
                <a:latin typeface="Arial" charset="0"/>
              </a:defRPr>
            </a:lvl1pPr>
          </a:lstStyle>
          <a:p>
            <a:pPr>
              <a:defRPr/>
            </a:pPr>
            <a:fld id="{8A419057-37B2-424E-B0DD-ABA6F1EA7D0D}" type="slidenum">
              <a:rPr lang="en-GB"/>
              <a:pPr>
                <a:defRPr/>
              </a:pPr>
              <a:t>‹#›</a:t>
            </a:fld>
            <a:endParaRPr lang="en-GB"/>
          </a:p>
        </p:txBody>
      </p:sp>
    </p:spTree>
    <p:extLst>
      <p:ext uri="{BB962C8B-B14F-4D97-AF65-F5344CB8AC3E}">
        <p14:creationId xmlns:p14="http://schemas.microsoft.com/office/powerpoint/2010/main" val="4262522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umber10.gov.uk/history-and-tour/prime-ministers-in-history/margaret-thatch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oddee.com/item_96635.aspx#dwZfu1pRjCYiMW0h.9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A419057-37B2-424E-B0DD-ABA6F1EA7D0D}" type="slidenum">
              <a:rPr lang="en-GB" smtClean="0"/>
              <a:pPr>
                <a:defRPr/>
              </a:pPr>
              <a:t>1</a:t>
            </a:fld>
            <a:endParaRPr lang="en-GB"/>
          </a:p>
        </p:txBody>
      </p:sp>
    </p:spTree>
    <p:extLst>
      <p:ext uri="{BB962C8B-B14F-4D97-AF65-F5344CB8AC3E}">
        <p14:creationId xmlns:p14="http://schemas.microsoft.com/office/powerpoint/2010/main" val="218094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D3E67-A4C9-449A-A149-7600395BD448}" type="slidenum">
              <a:rPr lang="fr-FR" altLang="en-US"/>
              <a:pPr/>
              <a:t>24</a:t>
            </a:fld>
            <a:endParaRPr lang="fr-FR"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fr-FR" altLang="en-US" i="1" dirty="0"/>
              <a:t>1. By </a:t>
            </a:r>
            <a:r>
              <a:rPr lang="fr-FR" altLang="en-US" i="1" dirty="0" err="1"/>
              <a:t>fostering</a:t>
            </a:r>
            <a:r>
              <a:rPr lang="fr-FR" altLang="en-US" i="1" dirty="0"/>
              <a:t> </a:t>
            </a:r>
            <a:r>
              <a:rPr lang="fr-FR" altLang="en-US" i="1" dirty="0" err="1"/>
              <a:t>well-designed</a:t>
            </a:r>
            <a:r>
              <a:rPr lang="fr-FR" altLang="en-US" i="1" dirty="0"/>
              <a:t> and </a:t>
            </a:r>
            <a:r>
              <a:rPr lang="fr-FR" altLang="en-US" i="1" dirty="0" err="1"/>
              <a:t>sound</a:t>
            </a:r>
            <a:endParaRPr lang="fr-FR" altLang="en-US" i="1" dirty="0"/>
          </a:p>
          <a:p>
            <a:r>
              <a:rPr lang="fr-FR" altLang="en-US" i="1" dirty="0" err="1"/>
              <a:t>forward‑looking</a:t>
            </a:r>
            <a:r>
              <a:rPr lang="fr-FR" altLang="en-US" i="1" dirty="0"/>
              <a:t> </a:t>
            </a:r>
            <a:r>
              <a:rPr lang="fr-FR" altLang="en-US" i="1" dirty="0" err="1"/>
              <a:t>assessments</a:t>
            </a:r>
            <a:r>
              <a:rPr lang="fr-FR" altLang="en-US" i="1" dirty="0"/>
              <a:t> </a:t>
            </a:r>
            <a:r>
              <a:rPr lang="fr-FR" altLang="en-US" i="1" dirty="0" err="1"/>
              <a:t>that</a:t>
            </a:r>
            <a:r>
              <a:rPr lang="fr-FR" altLang="en-US" i="1" dirty="0"/>
              <a:t> </a:t>
            </a:r>
            <a:r>
              <a:rPr lang="fr-FR" altLang="en-US" i="1" dirty="0" err="1"/>
              <a:t>integrate</a:t>
            </a:r>
            <a:endParaRPr lang="fr-FR" altLang="en-US" i="1" dirty="0"/>
          </a:p>
          <a:p>
            <a:r>
              <a:rPr lang="fr-FR" altLang="en-US" i="1" dirty="0" err="1"/>
              <a:t>societal</a:t>
            </a:r>
            <a:r>
              <a:rPr lang="fr-FR" altLang="en-US" i="1" dirty="0"/>
              <a:t>, </a:t>
            </a:r>
            <a:r>
              <a:rPr lang="fr-FR" altLang="en-US" i="1" dirty="0" err="1"/>
              <a:t>technological</a:t>
            </a:r>
            <a:r>
              <a:rPr lang="fr-FR" altLang="en-US" i="1" dirty="0"/>
              <a:t>, </a:t>
            </a:r>
            <a:r>
              <a:rPr lang="fr-FR" altLang="en-US" i="1" dirty="0" err="1"/>
              <a:t>environmental</a:t>
            </a:r>
            <a:r>
              <a:rPr lang="fr-FR" altLang="en-US" i="1" dirty="0"/>
              <a:t>, </a:t>
            </a:r>
            <a:r>
              <a:rPr lang="fr-FR" altLang="en-US" i="1" dirty="0" err="1"/>
              <a:t>economic</a:t>
            </a:r>
            <a:endParaRPr lang="fr-FR" altLang="en-US" i="1" dirty="0"/>
          </a:p>
          <a:p>
            <a:r>
              <a:rPr lang="fr-FR" altLang="en-US" i="1" dirty="0"/>
              <a:t>and </a:t>
            </a:r>
            <a:r>
              <a:rPr lang="fr-FR" altLang="en-US" i="1" dirty="0" err="1"/>
              <a:t>demographic</a:t>
            </a:r>
            <a:r>
              <a:rPr lang="fr-FR" altLang="en-US" i="1" dirty="0"/>
              <a:t> issues</a:t>
            </a:r>
          </a:p>
          <a:p>
            <a:r>
              <a:rPr lang="fr-FR" altLang="en-US" i="1" dirty="0"/>
              <a:t>2. By </a:t>
            </a:r>
            <a:r>
              <a:rPr lang="fr-FR" altLang="en-US" i="1" dirty="0" err="1"/>
              <a:t>adapting</a:t>
            </a:r>
            <a:r>
              <a:rPr lang="fr-FR" altLang="en-US" i="1" dirty="0"/>
              <a:t> </a:t>
            </a:r>
            <a:r>
              <a:rPr lang="fr-FR" altLang="en-US" i="1" dirty="0" err="1"/>
              <a:t>existing</a:t>
            </a:r>
            <a:r>
              <a:rPr lang="fr-FR" altLang="en-US" i="1" dirty="0"/>
              <a:t> information </a:t>
            </a:r>
            <a:r>
              <a:rPr lang="fr-FR" altLang="en-US" i="1" dirty="0" err="1"/>
              <a:t>systems</a:t>
            </a:r>
            <a:r>
              <a:rPr lang="fr-FR" altLang="en-US" i="1" dirty="0"/>
              <a:t> to</a:t>
            </a:r>
          </a:p>
          <a:p>
            <a:r>
              <a:rPr lang="fr-FR" altLang="en-US" i="1" dirty="0" err="1"/>
              <a:t>regularly</a:t>
            </a:r>
            <a:r>
              <a:rPr lang="fr-FR" altLang="en-US" i="1" dirty="0"/>
              <a:t> capture data on </a:t>
            </a:r>
            <a:r>
              <a:rPr lang="fr-FR" altLang="en-US" i="1" dirty="0" err="1"/>
              <a:t>emerging</a:t>
            </a:r>
            <a:r>
              <a:rPr lang="fr-FR" altLang="en-US" i="1" dirty="0"/>
              <a:t> issues, and</a:t>
            </a:r>
          </a:p>
          <a:p>
            <a:r>
              <a:rPr lang="fr-FR" altLang="en-US" i="1" dirty="0"/>
              <a:t>by </a:t>
            </a:r>
            <a:r>
              <a:rPr lang="fr-FR" altLang="en-US" i="1" dirty="0" err="1"/>
              <a:t>including</a:t>
            </a:r>
            <a:r>
              <a:rPr lang="fr-FR" altLang="en-US" i="1" dirty="0"/>
              <a:t> more </a:t>
            </a:r>
            <a:r>
              <a:rPr lang="fr-FR" altLang="en-US" i="1" dirty="0" err="1"/>
              <a:t>forward-looking</a:t>
            </a:r>
            <a:r>
              <a:rPr lang="fr-FR" altLang="en-US" i="1" dirty="0"/>
              <a:t> perspectives</a:t>
            </a:r>
          </a:p>
          <a:p>
            <a:r>
              <a:rPr lang="fr-FR" altLang="en-US" i="1" dirty="0"/>
              <a:t>and projections in national </a:t>
            </a:r>
            <a:r>
              <a:rPr lang="fr-FR" altLang="en-US" i="1" dirty="0" err="1"/>
              <a:t>environmental</a:t>
            </a:r>
            <a:endParaRPr lang="fr-FR" altLang="en-US" i="1" dirty="0"/>
          </a:p>
          <a:p>
            <a:r>
              <a:rPr lang="fr-FR" altLang="en-US" i="1" dirty="0" err="1"/>
              <a:t>reporting</a:t>
            </a:r>
            <a:r>
              <a:rPr lang="fr-FR" altLang="en-US" dirty="0"/>
              <a:t>.</a:t>
            </a:r>
          </a:p>
          <a:p>
            <a:r>
              <a:rPr lang="en-GB" altLang="en-US" dirty="0"/>
              <a:t>3. </a:t>
            </a:r>
            <a:r>
              <a:rPr lang="fr-FR" altLang="en-US" i="1" dirty="0"/>
              <a:t>By </a:t>
            </a:r>
            <a:r>
              <a:rPr lang="fr-FR" altLang="en-US" i="1" dirty="0" err="1"/>
              <a:t>encouraging</a:t>
            </a:r>
            <a:r>
              <a:rPr lang="fr-FR" altLang="en-US" i="1" dirty="0"/>
              <a:t> the active </a:t>
            </a:r>
            <a:r>
              <a:rPr lang="fr-FR" altLang="en-US" i="1" dirty="0" err="1"/>
              <a:t>involvement</a:t>
            </a:r>
            <a:r>
              <a:rPr lang="fr-FR" altLang="en-US" i="1" dirty="0"/>
              <a:t> of </a:t>
            </a:r>
            <a:r>
              <a:rPr lang="fr-FR" altLang="en-US" i="1" dirty="0" err="1"/>
              <a:t>regional</a:t>
            </a:r>
            <a:endParaRPr lang="fr-FR" altLang="en-US" i="1" dirty="0"/>
          </a:p>
          <a:p>
            <a:r>
              <a:rPr lang="fr-FR" altLang="en-US" i="1" dirty="0"/>
              <a:t>and national institutions in the </a:t>
            </a:r>
            <a:r>
              <a:rPr lang="fr-FR" altLang="en-US" i="1" dirty="0" err="1"/>
              <a:t>development</a:t>
            </a:r>
            <a:r>
              <a:rPr lang="fr-FR" altLang="en-US" i="1" dirty="0"/>
              <a:t> of</a:t>
            </a:r>
          </a:p>
          <a:p>
            <a:r>
              <a:rPr lang="fr-FR" altLang="en-US" i="1" dirty="0" err="1"/>
              <a:t>forward-looking</a:t>
            </a:r>
            <a:r>
              <a:rPr lang="fr-FR" altLang="en-US" i="1" dirty="0"/>
              <a:t> </a:t>
            </a:r>
            <a:r>
              <a:rPr lang="fr-FR" altLang="en-US" i="1" dirty="0" err="1"/>
              <a:t>studies</a:t>
            </a:r>
            <a:r>
              <a:rPr lang="fr-FR" altLang="en-US" dirty="0"/>
              <a:t>.</a:t>
            </a:r>
          </a:p>
          <a:p>
            <a:r>
              <a:rPr lang="en-GB" altLang="en-US" dirty="0"/>
              <a:t>4. </a:t>
            </a:r>
            <a:r>
              <a:rPr lang="fr-FR" altLang="en-US" i="1" dirty="0"/>
              <a:t>By </a:t>
            </a:r>
            <a:r>
              <a:rPr lang="fr-FR" altLang="en-US" i="1" dirty="0" err="1"/>
              <a:t>increasing</a:t>
            </a:r>
            <a:r>
              <a:rPr lang="fr-FR" altLang="en-US" i="1" dirty="0"/>
              <a:t> the expertise and </a:t>
            </a:r>
            <a:r>
              <a:rPr lang="fr-FR" altLang="en-US" i="1" dirty="0" err="1"/>
              <a:t>resources</a:t>
            </a:r>
            <a:r>
              <a:rPr lang="fr-FR" altLang="en-US" i="1" dirty="0"/>
              <a:t> </a:t>
            </a:r>
            <a:r>
              <a:rPr lang="fr-FR" altLang="en-US" i="1" dirty="0" err="1"/>
              <a:t>available</a:t>
            </a:r>
            <a:endParaRPr lang="fr-FR" altLang="en-US" i="1" dirty="0"/>
          </a:p>
          <a:p>
            <a:r>
              <a:rPr lang="fr-FR" altLang="en-US" i="1" dirty="0"/>
              <a:t>to </a:t>
            </a:r>
            <a:r>
              <a:rPr lang="fr-FR" altLang="en-US" i="1" dirty="0" err="1"/>
              <a:t>build</a:t>
            </a:r>
            <a:r>
              <a:rPr lang="fr-FR" altLang="en-US" i="1" dirty="0"/>
              <a:t> and carry out </a:t>
            </a:r>
            <a:r>
              <a:rPr lang="fr-FR" altLang="en-US" i="1" dirty="0" err="1"/>
              <a:t>forward-looking</a:t>
            </a:r>
            <a:r>
              <a:rPr lang="fr-FR" altLang="en-US" i="1" dirty="0"/>
              <a:t> </a:t>
            </a:r>
            <a:r>
              <a:rPr lang="fr-FR" altLang="en-US" i="1" dirty="0" err="1"/>
              <a:t>studies</a:t>
            </a:r>
            <a:endParaRPr lang="fr-FR" altLang="en-US" i="1" dirty="0"/>
          </a:p>
          <a:p>
            <a:r>
              <a:rPr lang="fr-FR" altLang="en-US" i="1" dirty="0"/>
              <a:t>— </a:t>
            </a:r>
            <a:r>
              <a:rPr lang="fr-FR" altLang="en-US" i="1" dirty="0" err="1"/>
              <a:t>both</a:t>
            </a:r>
            <a:r>
              <a:rPr lang="fr-FR" altLang="en-US" i="1" dirty="0"/>
              <a:t> </a:t>
            </a:r>
            <a:r>
              <a:rPr lang="fr-FR" altLang="en-US" i="1" dirty="0" err="1"/>
              <a:t>at</a:t>
            </a:r>
            <a:r>
              <a:rPr lang="fr-FR" altLang="en-US" i="1" dirty="0"/>
              <a:t> </a:t>
            </a:r>
            <a:r>
              <a:rPr lang="fr-FR" altLang="en-US" i="1" dirty="0" err="1"/>
              <a:t>supra-national</a:t>
            </a:r>
            <a:r>
              <a:rPr lang="fr-FR" altLang="en-US" i="1" dirty="0"/>
              <a:t> and national </a:t>
            </a:r>
            <a:r>
              <a:rPr lang="fr-FR" altLang="en-US" i="1" dirty="0" err="1"/>
              <a:t>levels</a:t>
            </a:r>
            <a:r>
              <a:rPr lang="fr-FR" altLang="en-US" dirty="0"/>
              <a:t>.</a:t>
            </a:r>
          </a:p>
          <a:p>
            <a:endParaRPr lang="fr-FR" altLang="en-US" dirty="0"/>
          </a:p>
          <a:p>
            <a:endParaRPr lang="fr-FR" altLang="en-US" dirty="0"/>
          </a:p>
          <a:p>
            <a:endParaRPr lang="fr-FR"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Policy context</a:t>
            </a:r>
          </a:p>
          <a:p>
            <a:r>
              <a:rPr lang="en-GB" sz="1200" dirty="0" smtClean="0"/>
              <a:t>Europe and the world face challenges of great complexity, uncertainty and dynamism and if society is going to adapt to a more sustainable path policymakers need to understand these challenges and their long-term implications better. Strengthening institutional capacity significantly at all levels of governance and performing relevant, credible and scientifically sound forward-looking assessments are essential in this regard. </a:t>
            </a:r>
          </a:p>
          <a:p>
            <a:endParaRPr lang="sl-SI" dirty="0" smtClean="0"/>
          </a:p>
          <a:p>
            <a:r>
              <a:rPr lang="en-GB" dirty="0" smtClean="0"/>
              <a:t>Europe is bound to the rest of the world through numerous systems — environmental, economic, social, political, others — enabling a two-way flow of materials and ideas. Europe contributes to global environmental pressures and accelerating feedbacks through its dependence on fossil fuels, raw materials and other imports. Conversely, transformations elsewhere increasingly affect Europe; both directly as in the case of environmental change or indirectly through, for example, intensified socio-economic pressures. </a:t>
            </a:r>
          </a:p>
          <a:p>
            <a:r>
              <a:rPr lang="en-GB" dirty="0" smtClean="0"/>
              <a:t>Many of these changes are interlinked and likely to unfold over decades. They can significantly affect Europe's resilience in the long term, but can also offer unique opportunities for action. But effective measures require new ways of thinking and innovation beyond existing policy targets, as well as better information and better understanding of a highly complex and evolving situation.</a:t>
            </a:r>
          </a:p>
          <a:p>
            <a:r>
              <a:rPr lang="en-GB" dirty="0" smtClean="0"/>
              <a:t>The most relevant policy European frameworks are those with a time horizon beyond 2020, i.e., the broader EU mid- term (2020/2030) and long term (2050) policy targets and ambitions - and, in particular, the transition towards a resource-efficient, low-carbon economy/society in which key sectors are transformed, natural capital is protected and enhanced, and the health and well-being of citizens is safeguarded. </a:t>
            </a:r>
          </a:p>
          <a:p>
            <a:r>
              <a:rPr lang="en-GB" dirty="0" smtClean="0"/>
              <a:t>Global agendas such as Rio+20, the United Nations Framework Convention on Climate Change and the Convention on Biological Diversity have similar objectives and time horizon. </a:t>
            </a:r>
          </a:p>
          <a:p>
            <a:r>
              <a:rPr lang="en-GB" dirty="0" smtClean="0"/>
              <a:t/>
            </a:r>
            <a:br>
              <a:rPr lang="en-GB" dirty="0" smtClean="0"/>
            </a:br>
            <a:r>
              <a:rPr lang="en-GB" dirty="0" smtClean="0"/>
              <a:t> </a:t>
            </a:r>
          </a:p>
          <a:p>
            <a:endParaRPr lang="en-GB" dirty="0"/>
          </a:p>
        </p:txBody>
      </p:sp>
      <p:sp>
        <p:nvSpPr>
          <p:cNvPr id="4" name="Slide Number Placeholder 3"/>
          <p:cNvSpPr>
            <a:spLocks noGrp="1"/>
          </p:cNvSpPr>
          <p:nvPr>
            <p:ph type="sldNum" sz="quarter" idx="10"/>
          </p:nvPr>
        </p:nvSpPr>
        <p:spPr/>
        <p:txBody>
          <a:bodyPr/>
          <a:lstStyle/>
          <a:p>
            <a:fld id="{917505E3-1E86-4955-BD46-116CB3994FBE}" type="slidenum">
              <a:rPr lang="en-GB" smtClean="0"/>
              <a:t>25</a:t>
            </a:fld>
            <a:endParaRPr lang="en-GB"/>
          </a:p>
        </p:txBody>
      </p:sp>
    </p:spTree>
    <p:extLst>
      <p:ext uri="{BB962C8B-B14F-4D97-AF65-F5344CB8AC3E}">
        <p14:creationId xmlns:p14="http://schemas.microsoft.com/office/powerpoint/2010/main" val="93765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82321"/>
            <a:ext cx="5638800" cy="4856678"/>
          </a:xfrm>
        </p:spPr>
        <p:txBody>
          <a:bodyPr/>
          <a:lstStyle/>
          <a:p>
            <a:r>
              <a:rPr lang="en-GB" sz="1200" b="1" kern="1200" dirty="0" smtClean="0">
                <a:solidFill>
                  <a:schemeClr val="tx1"/>
                </a:solidFill>
                <a:effectLst/>
                <a:latin typeface="+mn-lt"/>
                <a:ea typeface="+mn-ea"/>
                <a:cs typeface="+mn-cs"/>
              </a:rPr>
              <a:t>These</a:t>
            </a:r>
            <a:r>
              <a:rPr lang="en-GB" sz="1200" b="1" kern="1200" baseline="0" dirty="0" smtClean="0">
                <a:solidFill>
                  <a:schemeClr val="tx1"/>
                </a:solidFill>
                <a:effectLst/>
                <a:latin typeface="+mn-lt"/>
                <a:ea typeface="+mn-ea"/>
                <a:cs typeface="+mn-cs"/>
              </a:rPr>
              <a:t> are crucial times for Europe</a:t>
            </a:r>
            <a:r>
              <a:rPr lang="en-GB" sz="1200" kern="1200" baseline="0" dirty="0" smtClean="0">
                <a:solidFill>
                  <a:schemeClr val="tx1"/>
                </a:solidFill>
                <a:effectLst/>
                <a:latin typeface="+mn-lt"/>
                <a:ea typeface="+mn-ea"/>
                <a:cs typeface="+mn-cs"/>
              </a:rPr>
              <a:t>:</a:t>
            </a:r>
          </a:p>
          <a:p>
            <a:r>
              <a:rPr lang="en-GB" dirty="0" smtClean="0"/>
              <a:t>When </a:t>
            </a:r>
            <a:r>
              <a:rPr lang="de-DE" dirty="0" err="1" smtClean="0"/>
              <a:t>the</a:t>
            </a:r>
            <a:r>
              <a:rPr lang="de-DE" dirty="0" smtClean="0"/>
              <a:t> European </a:t>
            </a:r>
            <a:r>
              <a:rPr lang="de-DE" dirty="0" err="1" smtClean="0"/>
              <a:t>Parliament</a:t>
            </a:r>
            <a:r>
              <a:rPr lang="de-DE" dirty="0" smtClean="0"/>
              <a:t> </a:t>
            </a:r>
            <a:r>
              <a:rPr lang="de-DE" dirty="0" err="1" smtClean="0"/>
              <a:t>launched</a:t>
            </a:r>
            <a:r>
              <a:rPr lang="de-DE" dirty="0" smtClean="0"/>
              <a:t> </a:t>
            </a:r>
            <a:r>
              <a:rPr lang="de-DE" dirty="0" err="1" smtClean="0"/>
              <a:t>its</a:t>
            </a:r>
            <a:r>
              <a:rPr lang="de-DE" dirty="0" smtClean="0"/>
              <a:t> </a:t>
            </a:r>
            <a:r>
              <a:rPr lang="de-DE" dirty="0" err="1" smtClean="0"/>
              <a:t>awareness</a:t>
            </a:r>
            <a:r>
              <a:rPr lang="de-DE" dirty="0" smtClean="0"/>
              <a:t> and </a:t>
            </a:r>
            <a:r>
              <a:rPr lang="de-DE" dirty="0" err="1" smtClean="0"/>
              <a:t>information</a:t>
            </a:r>
            <a:r>
              <a:rPr lang="de-DE" dirty="0" smtClean="0"/>
              <a:t> </a:t>
            </a:r>
            <a:r>
              <a:rPr lang="de-DE" dirty="0" err="1" smtClean="0"/>
              <a:t>campaign</a:t>
            </a:r>
            <a:r>
              <a:rPr lang="de-DE" dirty="0" smtClean="0"/>
              <a:t> in </a:t>
            </a:r>
            <a:r>
              <a:rPr lang="de-DE" dirty="0" err="1" smtClean="0"/>
              <a:t>the</a:t>
            </a:r>
            <a:r>
              <a:rPr lang="de-DE" dirty="0" smtClean="0"/>
              <a:t> </a:t>
            </a:r>
            <a:r>
              <a:rPr lang="de-DE" dirty="0" err="1" smtClean="0"/>
              <a:t>run-up</a:t>
            </a:r>
            <a:r>
              <a:rPr lang="de-DE" dirty="0" smtClean="0"/>
              <a:t> to </a:t>
            </a:r>
            <a:r>
              <a:rPr lang="de-DE" dirty="0" err="1" smtClean="0"/>
              <a:t>the</a:t>
            </a:r>
            <a:r>
              <a:rPr lang="de-DE" dirty="0" smtClean="0"/>
              <a:t> 2014 European </a:t>
            </a:r>
            <a:r>
              <a:rPr lang="de-DE" dirty="0" err="1" smtClean="0"/>
              <a:t>elections</a:t>
            </a:r>
            <a:r>
              <a:rPr lang="de-DE" dirty="0" smtClean="0"/>
              <a:t> 10 September, </a:t>
            </a:r>
            <a:r>
              <a:rPr lang="de-DE" dirty="0" err="1" smtClean="0"/>
              <a:t>they</a:t>
            </a:r>
            <a:r>
              <a:rPr lang="de-DE" dirty="0" smtClean="0"/>
              <a:t> </a:t>
            </a:r>
            <a:r>
              <a:rPr lang="de-DE" dirty="0" err="1" smtClean="0"/>
              <a:t>stated</a:t>
            </a:r>
            <a:r>
              <a:rPr lang="de-DE" dirty="0" smtClean="0"/>
              <a:t>:</a:t>
            </a:r>
            <a:endParaRPr lang="en-GB" dirty="0" smtClean="0"/>
          </a:p>
          <a:p>
            <a:endParaRPr lang="de-DE" dirty="0" smtClean="0"/>
          </a:p>
          <a:p>
            <a:r>
              <a:rPr lang="de-DE" dirty="0" smtClean="0"/>
              <a:t>„These </a:t>
            </a:r>
            <a:r>
              <a:rPr lang="de-DE" dirty="0" err="1" smtClean="0"/>
              <a:t>are</a:t>
            </a:r>
            <a:r>
              <a:rPr lang="de-DE" dirty="0" smtClean="0"/>
              <a:t> turbulent </a:t>
            </a:r>
            <a:r>
              <a:rPr lang="de-DE" dirty="0" err="1" smtClean="0"/>
              <a:t>times</a:t>
            </a:r>
            <a:r>
              <a:rPr lang="de-DE" dirty="0" smtClean="0"/>
              <a:t> in </a:t>
            </a:r>
            <a:r>
              <a:rPr lang="de-DE" dirty="0" err="1" smtClean="0"/>
              <a:t>the</a:t>
            </a:r>
            <a:r>
              <a:rPr lang="de-DE" dirty="0" smtClean="0"/>
              <a:t> </a:t>
            </a:r>
            <a:r>
              <a:rPr lang="de-DE" dirty="0" err="1" smtClean="0"/>
              <a:t>history</a:t>
            </a:r>
            <a:r>
              <a:rPr lang="de-DE" dirty="0" smtClean="0"/>
              <a:t> of Europe. </a:t>
            </a:r>
            <a:r>
              <a:rPr lang="de-DE" dirty="0" err="1" smtClean="0"/>
              <a:t>The</a:t>
            </a:r>
            <a:r>
              <a:rPr lang="de-DE" dirty="0" smtClean="0"/>
              <a:t> </a:t>
            </a:r>
            <a:r>
              <a:rPr lang="de-DE" dirty="0" err="1" smtClean="0"/>
              <a:t>crisis</a:t>
            </a:r>
            <a:r>
              <a:rPr lang="de-DE" dirty="0" smtClean="0"/>
              <a:t> has </a:t>
            </a:r>
            <a:r>
              <a:rPr lang="de-DE" dirty="0" err="1" smtClean="0"/>
              <a:t>made</a:t>
            </a:r>
            <a:r>
              <a:rPr lang="de-DE" dirty="0" smtClean="0"/>
              <a:t> </a:t>
            </a:r>
            <a:r>
              <a:rPr lang="de-DE" dirty="0" err="1" smtClean="0"/>
              <a:t>citizens</a:t>
            </a:r>
            <a:r>
              <a:rPr lang="de-DE" dirty="0" smtClean="0"/>
              <a:t> </a:t>
            </a:r>
            <a:r>
              <a:rPr lang="de-DE" dirty="0" err="1" smtClean="0"/>
              <a:t>aware</a:t>
            </a:r>
            <a:r>
              <a:rPr lang="de-DE" dirty="0" smtClean="0"/>
              <a:t> </a:t>
            </a:r>
            <a:r>
              <a:rPr lang="de-DE" dirty="0" err="1" smtClean="0"/>
              <a:t>that</a:t>
            </a:r>
            <a:r>
              <a:rPr lang="de-DE" dirty="0" smtClean="0"/>
              <a:t> Europe </a:t>
            </a:r>
            <a:r>
              <a:rPr lang="de-DE" dirty="0" err="1" smtClean="0"/>
              <a:t>touches</a:t>
            </a:r>
            <a:r>
              <a:rPr lang="de-DE" dirty="0" smtClean="0"/>
              <a:t> </a:t>
            </a:r>
            <a:r>
              <a:rPr lang="de-DE" dirty="0" err="1" smtClean="0"/>
              <a:t>the</a:t>
            </a:r>
            <a:r>
              <a:rPr lang="de-DE" dirty="0" smtClean="0"/>
              <a:t> </a:t>
            </a:r>
            <a:r>
              <a:rPr lang="de-DE" dirty="0" err="1" smtClean="0"/>
              <a:t>heart</a:t>
            </a:r>
            <a:r>
              <a:rPr lang="de-DE" dirty="0" smtClean="0"/>
              <a:t> of </a:t>
            </a:r>
            <a:r>
              <a:rPr lang="de-DE" dirty="0" err="1" smtClean="0"/>
              <a:t>their</a:t>
            </a:r>
            <a:r>
              <a:rPr lang="de-DE" dirty="0" smtClean="0"/>
              <a:t> </a:t>
            </a:r>
            <a:r>
              <a:rPr lang="de-DE" dirty="0" err="1" smtClean="0"/>
              <a:t>living</a:t>
            </a:r>
            <a:r>
              <a:rPr lang="de-DE" dirty="0" smtClean="0"/>
              <a:t> </a:t>
            </a:r>
            <a:r>
              <a:rPr lang="de-DE" dirty="0" err="1" smtClean="0"/>
              <a:t>conditions</a:t>
            </a:r>
            <a:r>
              <a:rPr lang="de-DE" dirty="0" smtClean="0"/>
              <a:t>. </a:t>
            </a:r>
            <a:r>
              <a:rPr lang="de-DE" dirty="0" err="1" smtClean="0"/>
              <a:t>They</a:t>
            </a:r>
            <a:r>
              <a:rPr lang="de-DE" dirty="0" smtClean="0"/>
              <a:t> </a:t>
            </a:r>
            <a:r>
              <a:rPr lang="de-DE" dirty="0" err="1" smtClean="0"/>
              <a:t>have</a:t>
            </a:r>
            <a:r>
              <a:rPr lang="de-DE" dirty="0" smtClean="0"/>
              <a:t> </a:t>
            </a:r>
            <a:r>
              <a:rPr lang="de-DE" dirty="0" err="1" smtClean="0"/>
              <a:t>understood</a:t>
            </a:r>
            <a:r>
              <a:rPr lang="de-DE" dirty="0" smtClean="0"/>
              <a:t> </a:t>
            </a:r>
            <a:r>
              <a:rPr lang="de-DE" dirty="0" err="1" smtClean="0"/>
              <a:t>more</a:t>
            </a:r>
            <a:r>
              <a:rPr lang="de-DE" dirty="0" smtClean="0"/>
              <a:t> </a:t>
            </a:r>
            <a:r>
              <a:rPr lang="de-DE" dirty="0" err="1" smtClean="0"/>
              <a:t>than</a:t>
            </a:r>
            <a:r>
              <a:rPr lang="de-DE" dirty="0" smtClean="0"/>
              <a:t> </a:t>
            </a:r>
            <a:r>
              <a:rPr lang="de-DE" dirty="0" err="1" smtClean="0"/>
              <a:t>ever</a:t>
            </a:r>
            <a:r>
              <a:rPr lang="de-DE" dirty="0" smtClean="0"/>
              <a:t> </a:t>
            </a:r>
            <a:r>
              <a:rPr lang="de-DE" dirty="0" err="1" smtClean="0"/>
              <a:t>that</a:t>
            </a:r>
            <a:r>
              <a:rPr lang="de-DE" dirty="0" smtClean="0"/>
              <a:t> European </a:t>
            </a:r>
            <a:r>
              <a:rPr lang="de-DE" dirty="0" err="1" smtClean="0"/>
              <a:t>countries</a:t>
            </a:r>
            <a:r>
              <a:rPr lang="de-DE" dirty="0" smtClean="0"/>
              <a:t> </a:t>
            </a:r>
            <a:r>
              <a:rPr lang="de-DE" dirty="0" err="1" smtClean="0"/>
              <a:t>are</a:t>
            </a:r>
            <a:r>
              <a:rPr lang="de-DE" dirty="0" smtClean="0"/>
              <a:t> interdependent, and </a:t>
            </a:r>
            <a:r>
              <a:rPr lang="de-DE" dirty="0" err="1" smtClean="0"/>
              <a:t>what</a:t>
            </a:r>
            <a:r>
              <a:rPr lang="de-DE" dirty="0" smtClean="0"/>
              <a:t> </a:t>
            </a:r>
            <a:r>
              <a:rPr lang="de-DE" dirty="0" err="1" smtClean="0"/>
              <a:t>is</a:t>
            </a:r>
            <a:r>
              <a:rPr lang="de-DE" dirty="0" smtClean="0"/>
              <a:t> </a:t>
            </a:r>
            <a:r>
              <a:rPr lang="de-DE" dirty="0" err="1" smtClean="0"/>
              <a:t>happening</a:t>
            </a:r>
            <a:r>
              <a:rPr lang="de-DE" dirty="0" smtClean="0"/>
              <a:t> in </a:t>
            </a:r>
            <a:r>
              <a:rPr lang="de-DE" dirty="0" err="1" smtClean="0"/>
              <a:t>another</a:t>
            </a:r>
            <a:r>
              <a:rPr lang="de-DE" dirty="0" smtClean="0"/>
              <a:t> EU </a:t>
            </a:r>
            <a:r>
              <a:rPr lang="de-DE" dirty="0" err="1" smtClean="0"/>
              <a:t>member</a:t>
            </a:r>
            <a:r>
              <a:rPr lang="de-DE" dirty="0" smtClean="0"/>
              <a:t> </a:t>
            </a:r>
            <a:r>
              <a:rPr lang="de-DE" dirty="0" err="1" smtClean="0"/>
              <a:t>state</a:t>
            </a:r>
            <a:r>
              <a:rPr lang="de-DE" dirty="0" smtClean="0"/>
              <a:t> </a:t>
            </a:r>
            <a:r>
              <a:rPr lang="de-DE" dirty="0" err="1" smtClean="0"/>
              <a:t>fully</a:t>
            </a:r>
            <a:r>
              <a:rPr lang="de-DE" dirty="0" smtClean="0"/>
              <a:t> </a:t>
            </a:r>
            <a:r>
              <a:rPr lang="de-DE" dirty="0" err="1" smtClean="0"/>
              <a:t>affects</a:t>
            </a:r>
            <a:r>
              <a:rPr lang="de-DE" dirty="0" smtClean="0"/>
              <a:t> </a:t>
            </a:r>
            <a:r>
              <a:rPr lang="de-DE" dirty="0" err="1" smtClean="0"/>
              <a:t>everyone's</a:t>
            </a:r>
            <a:r>
              <a:rPr lang="de-DE" dirty="0" smtClean="0"/>
              <a:t> </a:t>
            </a:r>
            <a:r>
              <a:rPr lang="de-DE" dirty="0" err="1" smtClean="0"/>
              <a:t>future</a:t>
            </a:r>
            <a:r>
              <a:rPr lang="de-DE" dirty="0" smtClean="0"/>
              <a:t> </a:t>
            </a:r>
            <a:r>
              <a:rPr lang="de-DE" dirty="0" err="1" smtClean="0"/>
              <a:t>prospects</a:t>
            </a:r>
            <a:r>
              <a:rPr lang="de-DE" dirty="0" smtClean="0"/>
              <a:t>.</a:t>
            </a:r>
          </a:p>
          <a:p>
            <a:endParaRPr lang="de-DE" dirty="0" smtClean="0"/>
          </a:p>
          <a:p>
            <a:r>
              <a:rPr lang="de-DE" dirty="0" err="1" smtClean="0"/>
              <a:t>The</a:t>
            </a:r>
            <a:r>
              <a:rPr lang="de-DE" dirty="0" smtClean="0"/>
              <a:t> logo </a:t>
            </a:r>
            <a:r>
              <a:rPr lang="de-DE" dirty="0" err="1" smtClean="0"/>
              <a:t>with</a:t>
            </a:r>
            <a:r>
              <a:rPr lang="de-DE" dirty="0" smtClean="0"/>
              <a:t> </a:t>
            </a:r>
            <a:r>
              <a:rPr lang="de-DE" dirty="0" err="1" smtClean="0"/>
              <a:t>the</a:t>
            </a:r>
            <a:r>
              <a:rPr lang="de-DE" dirty="0" smtClean="0"/>
              <a:t> </a:t>
            </a:r>
            <a:r>
              <a:rPr lang="de-DE" dirty="0" err="1" smtClean="0"/>
              <a:t>baseline</a:t>
            </a:r>
            <a:r>
              <a:rPr lang="de-DE" dirty="0" smtClean="0"/>
              <a:t> ACT.REACT.IMPACT. </a:t>
            </a:r>
            <a:r>
              <a:rPr lang="de-DE" dirty="0" err="1" smtClean="0"/>
              <a:t>stresses</a:t>
            </a:r>
            <a:r>
              <a:rPr lang="de-DE" dirty="0" smtClean="0"/>
              <a:t> </a:t>
            </a:r>
            <a:r>
              <a:rPr lang="de-DE" dirty="0" err="1" smtClean="0"/>
              <a:t>that</a:t>
            </a:r>
            <a:r>
              <a:rPr lang="de-DE" dirty="0" smtClean="0"/>
              <a:t> EU </a:t>
            </a:r>
            <a:r>
              <a:rPr lang="de-DE" dirty="0" err="1" smtClean="0"/>
              <a:t>voters</a:t>
            </a:r>
            <a:r>
              <a:rPr lang="de-DE" dirty="0" smtClean="0"/>
              <a:t> </a:t>
            </a:r>
            <a:r>
              <a:rPr lang="de-DE" dirty="0" err="1" smtClean="0"/>
              <a:t>can</a:t>
            </a:r>
            <a:r>
              <a:rPr lang="de-DE" dirty="0" smtClean="0"/>
              <a:t> </a:t>
            </a:r>
            <a:r>
              <a:rPr lang="de-DE" dirty="0" err="1" smtClean="0"/>
              <a:t>exercise</a:t>
            </a:r>
            <a:r>
              <a:rPr lang="de-DE" dirty="0" smtClean="0"/>
              <a:t> </a:t>
            </a:r>
            <a:r>
              <a:rPr lang="de-DE" dirty="0" err="1" smtClean="0"/>
              <a:t>their</a:t>
            </a:r>
            <a:r>
              <a:rPr lang="de-DE" dirty="0" smtClean="0"/>
              <a:t> power, </a:t>
            </a:r>
            <a:r>
              <a:rPr lang="de-DE" dirty="0" err="1" smtClean="0"/>
              <a:t>through</a:t>
            </a:r>
            <a:r>
              <a:rPr lang="de-DE" dirty="0" smtClean="0"/>
              <a:t> </a:t>
            </a:r>
            <a:r>
              <a:rPr lang="de-DE" dirty="0" err="1" smtClean="0"/>
              <a:t>the</a:t>
            </a:r>
            <a:r>
              <a:rPr lang="de-DE" dirty="0" smtClean="0"/>
              <a:t> </a:t>
            </a:r>
            <a:r>
              <a:rPr lang="de-DE" dirty="0" err="1" smtClean="0"/>
              <a:t>ballot</a:t>
            </a:r>
            <a:r>
              <a:rPr lang="de-DE" dirty="0" smtClean="0"/>
              <a:t> box, to </a:t>
            </a:r>
            <a:r>
              <a:rPr lang="de-DE" dirty="0" err="1" smtClean="0"/>
              <a:t>determine</a:t>
            </a:r>
            <a:r>
              <a:rPr lang="de-DE" dirty="0" smtClean="0"/>
              <a:t> </a:t>
            </a:r>
            <a:r>
              <a:rPr lang="de-DE" dirty="0" err="1" smtClean="0"/>
              <a:t>the</a:t>
            </a:r>
            <a:r>
              <a:rPr lang="de-DE" dirty="0" smtClean="0"/>
              <a:t> </a:t>
            </a:r>
            <a:r>
              <a:rPr lang="de-DE" dirty="0" err="1" smtClean="0"/>
              <a:t>future</a:t>
            </a:r>
            <a:r>
              <a:rPr lang="de-DE" dirty="0" smtClean="0"/>
              <a:t> </a:t>
            </a:r>
            <a:r>
              <a:rPr lang="de-DE" dirty="0" err="1" smtClean="0"/>
              <a:t>shape</a:t>
            </a:r>
            <a:r>
              <a:rPr lang="de-DE" dirty="0" smtClean="0"/>
              <a:t> of Europe.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European citizen rate Environmental and climate concerns not as high as in the past (</a:t>
            </a:r>
            <a:r>
              <a:rPr lang="en-GB" sz="1200" b="1" kern="1200" baseline="0" dirty="0" err="1" smtClean="0">
                <a:solidFill>
                  <a:schemeClr val="tx1"/>
                </a:solidFill>
                <a:effectLst/>
                <a:latin typeface="+mn-lt"/>
                <a:ea typeface="+mn-ea"/>
                <a:cs typeface="+mn-cs"/>
              </a:rPr>
              <a:t>Eurobarometer</a:t>
            </a:r>
            <a:r>
              <a:rPr lang="en-GB" sz="1200" b="1" kern="1200" baseline="0" dirty="0" smtClean="0">
                <a:solidFill>
                  <a:schemeClr val="tx1"/>
                </a:solidFill>
                <a:effectLst/>
                <a:latin typeface="+mn-lt"/>
                <a:ea typeface="+mn-ea"/>
                <a:cs typeface="+mn-cs"/>
              </a:rPr>
              <a:t> 2013</a:t>
            </a:r>
            <a:r>
              <a:rPr lang="en-GB" sz="1200" kern="1200" baseline="0" dirty="0" smtClean="0">
                <a:solidFill>
                  <a:schemeClr val="tx1"/>
                </a:solidFill>
                <a:effectLst/>
                <a:latin typeface="+mn-lt"/>
                <a:ea typeface="+mn-ea"/>
                <a:cs typeface="+mn-cs"/>
              </a:rPr>
              <a:t>, environment: rank 9, climate: rank 11 of most concerning topics for Europeans).</a:t>
            </a:r>
            <a:r>
              <a:rPr lang="en-GB" sz="1200" kern="120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But as with overcoming the economic crisis we will have the </a:t>
            </a:r>
            <a:r>
              <a:rPr lang="en-GB" sz="1200" kern="1200" baseline="0" dirty="0" err="1" smtClean="0">
                <a:solidFill>
                  <a:schemeClr val="tx1"/>
                </a:solidFill>
                <a:effectLst/>
                <a:latin typeface="+mn-lt"/>
                <a:ea typeface="+mn-ea"/>
                <a:cs typeface="+mn-cs"/>
              </a:rPr>
              <a:t>choise</a:t>
            </a:r>
            <a:r>
              <a:rPr lang="en-GB" sz="1200" kern="1200" baseline="0" dirty="0" smtClean="0">
                <a:solidFill>
                  <a:schemeClr val="tx1"/>
                </a:solidFill>
                <a:effectLst/>
                <a:latin typeface="+mn-lt"/>
                <a:ea typeface="+mn-ea"/>
                <a:cs typeface="+mn-cs"/>
              </a:rPr>
              <a:t>: are we able to prepare a system transition leading towards stabilization of our ecosystems?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latin typeface="+mn-lt"/>
                <a:ea typeface="+mn-ea"/>
                <a:cs typeface="+mn-cs"/>
              </a:rPr>
              <a:t>The overall </a:t>
            </a:r>
            <a:r>
              <a:rPr lang="en-GB" sz="1200" b="1" kern="1200" dirty="0" smtClean="0">
                <a:solidFill>
                  <a:schemeClr val="tx1"/>
                </a:solidFill>
                <a:latin typeface="+mn-lt"/>
                <a:ea typeface="+mn-ea"/>
                <a:cs typeface="+mn-cs"/>
              </a:rPr>
              <a:t>aim</a:t>
            </a:r>
            <a:r>
              <a:rPr lang="en-GB" sz="1200" kern="1200" dirty="0" smtClean="0">
                <a:solidFill>
                  <a:schemeClr val="tx1"/>
                </a:solidFill>
                <a:latin typeface="+mn-lt"/>
                <a:ea typeface="+mn-ea"/>
                <a:cs typeface="+mn-cs"/>
              </a:rPr>
              <a:t> with</a:t>
            </a:r>
            <a:r>
              <a:rPr lang="en-GB" sz="1200" kern="1200" baseline="0" dirty="0" smtClean="0">
                <a:solidFill>
                  <a:schemeClr val="tx1"/>
                </a:solidFill>
                <a:latin typeface="+mn-lt"/>
                <a:ea typeface="+mn-ea"/>
                <a:cs typeface="+mn-cs"/>
              </a:rPr>
              <a:t> </a:t>
            </a:r>
            <a:r>
              <a:rPr lang="en-GB" sz="1200" b="1" kern="1200" baseline="0" dirty="0" err="1" smtClean="0">
                <a:solidFill>
                  <a:schemeClr val="tx1"/>
                </a:solidFill>
                <a:latin typeface="+mn-lt"/>
                <a:ea typeface="+mn-ea"/>
                <a:cs typeface="+mn-cs"/>
              </a:rPr>
              <a:t>EEA</a:t>
            </a:r>
            <a:r>
              <a:rPr lang="en-GB" sz="1200" kern="1200" baseline="0" dirty="0" err="1" smtClean="0">
                <a:solidFill>
                  <a:schemeClr val="tx1"/>
                </a:solidFill>
                <a:latin typeface="+mn-lt"/>
                <a:ea typeface="+mn-ea"/>
                <a:cs typeface="+mn-cs"/>
              </a:rPr>
              <a:t>s</a:t>
            </a:r>
            <a:r>
              <a:rPr lang="en-GB" sz="1200" kern="1200" baseline="0" dirty="0" smtClean="0">
                <a:solidFill>
                  <a:schemeClr val="tx1"/>
                </a:solidFill>
                <a:latin typeface="+mn-lt"/>
                <a:ea typeface="+mn-ea"/>
                <a:cs typeface="+mn-cs"/>
              </a:rPr>
              <a:t> work in the coming 5 years </a:t>
            </a:r>
            <a:r>
              <a:rPr lang="en-GB" sz="1200" kern="1200" dirty="0" smtClean="0">
                <a:solidFill>
                  <a:schemeClr val="tx1"/>
                </a:solidFill>
                <a:latin typeface="+mn-lt"/>
                <a:ea typeface="+mn-ea"/>
                <a:cs typeface="+mn-cs"/>
              </a:rPr>
              <a:t>is </a:t>
            </a:r>
            <a:r>
              <a:rPr lang="en-GB" sz="1200" b="1" kern="1200" dirty="0" smtClean="0">
                <a:solidFill>
                  <a:schemeClr val="tx1"/>
                </a:solidFill>
                <a:latin typeface="+mn-lt"/>
                <a:ea typeface="+mn-ea"/>
                <a:cs typeface="+mn-cs"/>
              </a:rPr>
              <a:t>to step up the contribution of environment policy to the transition towards a resource-efficient, low-carbon economy </a:t>
            </a:r>
            <a:r>
              <a:rPr lang="en-GB" sz="1200" kern="1200" dirty="0" smtClean="0">
                <a:solidFill>
                  <a:schemeClr val="tx1"/>
                </a:solidFill>
                <a:latin typeface="+mn-lt"/>
                <a:ea typeface="+mn-ea"/>
                <a:cs typeface="+mn-cs"/>
              </a:rPr>
              <a:t>in which natural capital is protected and enhanced, and the health and well-being of citizens is safeguarded. They are also the basis for EU involvement in global and wider European activities, which increasingly are framed in a 2050 perspective.</a:t>
            </a:r>
            <a:r>
              <a:rPr lang="de-DE" dirty="0" smtClean="0"/>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Picture: EP president Martin Schulz</a:t>
            </a:r>
            <a:r>
              <a:rPr lang="en-GB" sz="1200" kern="1200" baseline="0" dirty="0" smtClean="0">
                <a:solidFill>
                  <a:schemeClr val="tx1"/>
                </a:solidFill>
                <a:effectLst/>
                <a:latin typeface="+mn-lt"/>
                <a:ea typeface="+mn-ea"/>
                <a:cs typeface="+mn-cs"/>
              </a:rPr>
              <a:t> presenting 2014 EP election campaign on 10 September 2013</a:t>
            </a: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A812F5-4E9D-4A9C-BED5-E1C681DB6CAF}" type="slidenum">
              <a:rPr lang="en-GB" smtClean="0"/>
              <a:pPr/>
              <a:t>26</a:t>
            </a:fld>
            <a:endParaRPr lang="en-GB"/>
          </a:p>
        </p:txBody>
      </p:sp>
    </p:spTree>
    <p:extLst>
      <p:ext uri="{BB962C8B-B14F-4D97-AF65-F5344CB8AC3E}">
        <p14:creationId xmlns:p14="http://schemas.microsoft.com/office/powerpoint/2010/main" val="257022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BBD7C7-096D-4FB8-B2F7-D40884EAD287}" type="slidenum">
              <a:rPr lang="en-GB" smtClean="0"/>
              <a:t>32</a:t>
            </a:fld>
            <a:endParaRPr lang="en-GB"/>
          </a:p>
        </p:txBody>
      </p:sp>
    </p:spTree>
    <p:extLst>
      <p:ext uri="{BB962C8B-B14F-4D97-AF65-F5344CB8AC3E}">
        <p14:creationId xmlns:p14="http://schemas.microsoft.com/office/powerpoint/2010/main" val="237686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AA812F5-4E9D-4A9C-BED5-E1C681DB6CAF}" type="slidenum">
              <a:rPr lang="en-GB" smtClean="0"/>
              <a:pPr/>
              <a:t>33</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84349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A419057-37B2-424E-B0DD-ABA6F1EA7D0D}" type="slidenum">
              <a:rPr lang="en-GB" smtClean="0"/>
              <a:pPr>
                <a:defRPr/>
              </a:pPr>
              <a:t>35</a:t>
            </a:fld>
            <a:endParaRPr lang="en-GB"/>
          </a:p>
        </p:txBody>
      </p:sp>
    </p:spTree>
    <p:extLst>
      <p:ext uri="{BB962C8B-B14F-4D97-AF65-F5344CB8AC3E}">
        <p14:creationId xmlns:p14="http://schemas.microsoft.com/office/powerpoint/2010/main" val="299974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BF65AEE6-05B3-4714-A854-946F862A74AE}" type="slidenum">
              <a:rPr lang="en-GB">
                <a:solidFill>
                  <a:prstClr val="black"/>
                </a:solidFill>
              </a:rPr>
              <a:pPr>
                <a:defRPr/>
              </a:pPr>
              <a:t>7</a:t>
            </a:fld>
            <a:endParaRPr lang="en-GB">
              <a:solidFill>
                <a:prstClr val="black"/>
              </a:solidFill>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strike="noStrike" kern="1200" dirty="0" smtClean="0">
                <a:solidFill>
                  <a:schemeClr val="tx1"/>
                </a:solidFill>
                <a:effectLst/>
                <a:latin typeface="Arial" charset="0"/>
                <a:ea typeface="+mn-ea"/>
                <a:cs typeface="Arial" charset="0"/>
              </a:rPr>
              <a:t>"It will be years --not in my time-- before a woman will become Prime Minister."</a:t>
            </a:r>
            <a:br>
              <a:rPr lang="en-GB" sz="1200" b="1" u="none" strike="noStrike" kern="1200" dirty="0" smtClean="0">
                <a:solidFill>
                  <a:schemeClr val="tx1"/>
                </a:solidFill>
                <a:effectLst/>
                <a:latin typeface="Arial" charset="0"/>
                <a:ea typeface="+mn-ea"/>
                <a:cs typeface="Arial" charset="0"/>
              </a:rPr>
            </a:br>
            <a:r>
              <a:rPr lang="en-GB" sz="1200" b="1" i="1" u="none" strike="noStrike" kern="1200" dirty="0" smtClean="0">
                <a:solidFill>
                  <a:schemeClr val="tx1"/>
                </a:solidFill>
                <a:effectLst/>
                <a:latin typeface="Arial" charset="0"/>
                <a:ea typeface="+mn-ea"/>
                <a:cs typeface="Arial" charset="0"/>
              </a:rPr>
              <a:t>--Margaret Thatcher, October 26th, 1969.</a:t>
            </a:r>
            <a:endParaRPr lang="en-GB" sz="1200" b="1" u="none" strike="noStrike" kern="1200" dirty="0" smtClean="0">
              <a:solidFill>
                <a:schemeClr val="tx1"/>
              </a:solidFill>
              <a:effectLst/>
              <a:latin typeface="Arial" charset="0"/>
              <a:ea typeface="+mn-ea"/>
              <a:cs typeface="Arial" charset="0"/>
            </a:endParaRPr>
          </a:p>
          <a:p>
            <a:r>
              <a:rPr lang="en-GB" sz="1200" u="none" strike="noStrike" kern="1200" dirty="0" smtClean="0">
                <a:solidFill>
                  <a:schemeClr val="tx1"/>
                </a:solidFill>
                <a:effectLst/>
                <a:latin typeface="Arial" charset="0"/>
                <a:ea typeface="+mn-ea"/>
                <a:cs typeface="Arial" charset="0"/>
              </a:rPr>
              <a:t>She became Prime Minister of the United Kingdom only 10 years </a:t>
            </a:r>
            <a:r>
              <a:rPr lang="en-GB" sz="1200" u="none" strike="noStrike" kern="1200" dirty="0" smtClean="0">
                <a:solidFill>
                  <a:schemeClr val="tx1"/>
                </a:solidFill>
                <a:effectLst/>
                <a:latin typeface="Arial" charset="0"/>
                <a:ea typeface="+mn-ea"/>
                <a:cs typeface="Arial" charset="0"/>
                <a:hlinkClick r:id="rId3"/>
              </a:rPr>
              <a:t>after saying that</a:t>
            </a:r>
            <a:r>
              <a:rPr lang="en-GB" sz="1200" u="none" strike="noStrike" kern="1200" dirty="0" smtClean="0">
                <a:solidFill>
                  <a:schemeClr val="tx1"/>
                </a:solidFill>
                <a:effectLst/>
                <a:latin typeface="Arial" charset="0"/>
                <a:ea typeface="+mn-ea"/>
                <a:cs typeface="Arial" charset="0"/>
              </a:rPr>
              <a:t>, holding her chair from 1979 to 1990. But she wasn’t all that wrong since she is the only woman to have held this post. Maybe she should have added the word “again.”</a:t>
            </a:r>
            <a:br>
              <a:rPr lang="en-GB" sz="1200" u="none" strike="noStrike" kern="1200" dirty="0" smtClean="0">
                <a:solidFill>
                  <a:schemeClr val="tx1"/>
                </a:solidFill>
                <a:effectLst/>
                <a:latin typeface="Arial" charset="0"/>
                <a:ea typeface="+mn-ea"/>
                <a:cs typeface="Arial" charset="0"/>
              </a:rPr>
            </a:br>
            <a:r>
              <a:rPr lang="en-GB" sz="1200" u="none" strike="noStrike" kern="1200" dirty="0" smtClean="0">
                <a:solidFill>
                  <a:schemeClr val="tx1"/>
                </a:solidFill>
                <a:effectLst/>
                <a:latin typeface="Arial" charset="0"/>
                <a:ea typeface="+mn-ea"/>
                <a:cs typeface="Arial" charset="0"/>
              </a:rPr>
              <a:t/>
            </a:r>
            <a:br>
              <a:rPr lang="en-GB" sz="1200" u="none" strike="noStrike" kern="1200" dirty="0" smtClean="0">
                <a:solidFill>
                  <a:schemeClr val="tx1"/>
                </a:solidFill>
                <a:effectLst/>
                <a:latin typeface="Arial" charset="0"/>
                <a:ea typeface="+mn-ea"/>
                <a:cs typeface="Arial" charset="0"/>
              </a:rPr>
            </a:br>
            <a:r>
              <a:rPr lang="en-GB" sz="1200" u="none" strike="noStrike" kern="1200" dirty="0" smtClean="0">
                <a:solidFill>
                  <a:schemeClr val="tx1"/>
                </a:solidFill>
                <a:effectLst/>
                <a:latin typeface="Arial" charset="0"/>
                <a:ea typeface="+mn-ea"/>
                <a:cs typeface="Arial" charset="0"/>
              </a:rPr>
              <a:t/>
            </a:r>
            <a:br>
              <a:rPr lang="en-GB" sz="1200" u="none" strike="noStrike" kern="1200" dirty="0" smtClean="0">
                <a:solidFill>
                  <a:schemeClr val="tx1"/>
                </a:solidFill>
                <a:effectLst/>
                <a:latin typeface="Arial" charset="0"/>
                <a:ea typeface="+mn-ea"/>
                <a:cs typeface="Arial" charset="0"/>
              </a:rPr>
            </a:br>
            <a:r>
              <a:rPr lang="en-GB" sz="1200" u="none" strike="noStrike" kern="1200" dirty="0" smtClean="0">
                <a:solidFill>
                  <a:schemeClr val="tx1"/>
                </a:solidFill>
                <a:effectLst/>
                <a:latin typeface="Arial" charset="0"/>
                <a:ea typeface="+mn-ea"/>
                <a:cs typeface="Arial" charset="0"/>
              </a:rPr>
              <a:t>Read more at </a:t>
            </a:r>
            <a:r>
              <a:rPr lang="en-GB" sz="1200" u="none" strike="noStrike" kern="1200" dirty="0" smtClean="0">
                <a:solidFill>
                  <a:schemeClr val="tx1"/>
                </a:solidFill>
                <a:effectLst/>
                <a:latin typeface="Arial" charset="0"/>
                <a:ea typeface="+mn-ea"/>
                <a:cs typeface="Arial" charset="0"/>
                <a:hlinkClick r:id="rId4"/>
              </a:rPr>
              <a:t>http://www.oddee.com/item_96635.aspx#dwZfu1pRjCYiMW0h.99</a:t>
            </a:r>
            <a:r>
              <a:rPr lang="en-GB" sz="1200" u="none" strike="noStrike" kern="1200" dirty="0" smtClean="0">
                <a:solidFill>
                  <a:schemeClr val="tx1"/>
                </a:solidFill>
                <a:effectLst/>
                <a:latin typeface="Arial" charset="0"/>
                <a:ea typeface="+mn-ea"/>
                <a:cs typeface="Arial" charset="0"/>
              </a:rPr>
              <a:t> </a:t>
            </a:r>
            <a:endParaRPr lang="en-GB" dirty="0"/>
          </a:p>
        </p:txBody>
      </p:sp>
      <p:sp>
        <p:nvSpPr>
          <p:cNvPr id="4" name="Slide Number Placeholder 3"/>
          <p:cNvSpPr>
            <a:spLocks noGrp="1"/>
          </p:cNvSpPr>
          <p:nvPr>
            <p:ph type="sldNum" sz="quarter" idx="10"/>
          </p:nvPr>
        </p:nvSpPr>
        <p:spPr/>
        <p:txBody>
          <a:bodyPr/>
          <a:lstStyle/>
          <a:p>
            <a:pPr>
              <a:defRPr/>
            </a:pPr>
            <a:fld id="{8A419057-37B2-424E-B0DD-ABA6F1EA7D0D}" type="slidenum">
              <a:rPr lang="en-GB" smtClean="0"/>
              <a:pPr>
                <a:defRPr/>
              </a:pPr>
              <a:t>10</a:t>
            </a:fld>
            <a:endParaRPr lang="en-GB"/>
          </a:p>
        </p:txBody>
      </p:sp>
    </p:spTree>
    <p:extLst>
      <p:ext uri="{BB962C8B-B14F-4D97-AF65-F5344CB8AC3E}">
        <p14:creationId xmlns:p14="http://schemas.microsoft.com/office/powerpoint/2010/main" val="227911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1FCCB8D4-21E9-4BF6-AB45-2E4BC844E34B}" type="slidenum">
              <a:rPr lang="en-GB" smtClean="0"/>
              <a:pPr>
                <a:defRPr/>
              </a:pPr>
              <a:t>13</a:t>
            </a:fld>
            <a:endParaRPr lang="en-GB" smtClean="0"/>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A419057-37B2-424E-B0DD-ABA6F1EA7D0D}" type="slidenum">
              <a:rPr lang="en-GB" smtClean="0"/>
              <a:pPr>
                <a:defRPr/>
              </a:pPr>
              <a:t>15</a:t>
            </a:fld>
            <a:endParaRPr lang="en-GB"/>
          </a:p>
        </p:txBody>
      </p:sp>
    </p:spTree>
    <p:extLst>
      <p:ext uri="{BB962C8B-B14F-4D97-AF65-F5344CB8AC3E}">
        <p14:creationId xmlns:p14="http://schemas.microsoft.com/office/powerpoint/2010/main" val="383979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1FCCB8D4-21E9-4BF6-AB45-2E4BC844E34B}" type="slidenum">
              <a:rPr lang="en-GB" smtClean="0"/>
              <a:pPr>
                <a:defRPr/>
              </a:pPr>
              <a:t>17</a:t>
            </a:fld>
            <a:endParaRPr lang="en-GB" smtClean="0"/>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rotWithShape="0">
          <a:gsLst>
            <a:gs pos="0">
              <a:srgbClr val="204162"/>
            </a:gs>
            <a:gs pos="100000">
              <a:srgbClr val="8EB1C0"/>
            </a:gs>
          </a:gsLst>
          <a:lin ang="5400000" scaled="1"/>
        </a:gradFill>
        <a:effectLst/>
      </p:bgPr>
    </p:bg>
    <p:spTree>
      <p:nvGrpSpPr>
        <p:cNvPr id="1" name=""/>
        <p:cNvGrpSpPr/>
        <p:nvPr/>
      </p:nvGrpSpPr>
      <p:grpSpPr>
        <a:xfrm>
          <a:off x="0" y="0"/>
          <a:ext cx="0" cy="0"/>
          <a:chOff x="0" y="0"/>
          <a:chExt cx="0" cy="0"/>
        </a:xfrm>
      </p:grpSpPr>
      <p:sp>
        <p:nvSpPr>
          <p:cNvPr id="3" name="Rectangle 17"/>
          <p:cNvSpPr>
            <a:spLocks noChangeArrowheads="1"/>
          </p:cNvSpPr>
          <p:nvPr userDrawn="1"/>
        </p:nvSpPr>
        <p:spPr bwMode="auto">
          <a:xfrm>
            <a:off x="0" y="0"/>
            <a:ext cx="9144000" cy="6858000"/>
          </a:xfrm>
          <a:prstGeom prst="rect">
            <a:avLst/>
          </a:prstGeom>
          <a:gradFill rotWithShape="1">
            <a:gsLst>
              <a:gs pos="0">
                <a:srgbClr val="204162"/>
              </a:gs>
              <a:gs pos="100000">
                <a:srgbClr val="68A1B8"/>
              </a:gs>
            </a:gsLst>
            <a:lin ang="5400000" scaled="1"/>
          </a:gradFill>
          <a:ln w="9525">
            <a:noFill/>
            <a:miter lim="800000"/>
            <a:headEnd/>
            <a:tailEnd/>
          </a:ln>
        </p:spPr>
        <p:txBody>
          <a:bodyPr wrap="none" anchor="ctr"/>
          <a:lstStyle/>
          <a:p>
            <a:pPr>
              <a:defRPr/>
            </a:pPr>
            <a:endParaRPr lang="de-AT" b="1" i="1" dirty="0">
              <a:solidFill>
                <a:schemeClr val="bg1"/>
              </a:solidFill>
              <a:latin typeface="Times New Roman" pitchFamily="18" charset="0"/>
              <a:cs typeface="Times New Roman" pitchFamily="18" charset="0"/>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w="9525">
            <a:noFill/>
            <a:miter lim="800000"/>
            <a:headEnd/>
            <a:tailEnd/>
          </a:ln>
          <a:effectLst/>
        </p:spPr>
        <p:txBody>
          <a:bodyPr/>
          <a:lstStyle/>
          <a:p>
            <a:pPr>
              <a:defRPr/>
            </a:pPr>
            <a:endParaRPr lang="en-US">
              <a:latin typeface="Arial" charset="0"/>
            </a:endParaRPr>
          </a:p>
        </p:txBody>
      </p:sp>
      <p:pic>
        <p:nvPicPr>
          <p:cNvPr id="6" name="Picture 454" descr="EEA-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788" y="6165850"/>
            <a:ext cx="27844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marL="177800" indent="-177800" algn="l">
              <a:defRPr/>
            </a:lvl1pPr>
          </a:lstStyle>
          <a:p>
            <a:r>
              <a:rPr lang="en-US" dirty="0" smtClean="0"/>
              <a:t/>
            </a:r>
            <a:br>
              <a:rPr lang="en-US" dirty="0" smtClean="0"/>
            </a:br>
            <a:r>
              <a:rPr lang="en-US" dirty="0" smtClean="0"/>
              <a:t>	Click to edit Master title style</a:t>
            </a:r>
            <a:endParaRPr lang="de-AT" dirty="0"/>
          </a:p>
        </p:txBody>
      </p:sp>
      <p:sp>
        <p:nvSpPr>
          <p:cNvPr id="7" name="TextBox 6"/>
          <p:cNvSpPr txBox="1"/>
          <p:nvPr userDrawn="1"/>
        </p:nvSpPr>
        <p:spPr>
          <a:xfrm>
            <a:off x="611560" y="6165850"/>
            <a:ext cx="1518364" cy="369332"/>
          </a:xfrm>
          <a:prstGeom prst="rect">
            <a:avLst/>
          </a:prstGeom>
          <a:noFill/>
        </p:spPr>
        <p:txBody>
          <a:bodyPr wrap="none" rtlCol="0">
            <a:spAutoFit/>
          </a:bodyPr>
          <a:lstStyle/>
          <a:p>
            <a:pPr>
              <a:defRPr/>
            </a:pPr>
            <a:r>
              <a:rPr lang="de-AT" b="1" i="1" dirty="0" smtClean="0">
                <a:solidFill>
                  <a:schemeClr val="bg1"/>
                </a:solidFill>
                <a:latin typeface="Times New Roman" pitchFamily="18" charset="0"/>
                <a:cs typeface="Times New Roman" pitchFamily="18" charset="0"/>
              </a:rPr>
              <a:t>eea.europa.eu</a:t>
            </a:r>
            <a:endParaRPr lang="de-AT" b="1" i="1" dirty="0">
              <a:solidFill>
                <a:schemeClr val="bg1"/>
              </a:solidFill>
              <a:latin typeface="Times New Roman" pitchFamily="18" charset="0"/>
              <a:cs typeface="Times New Roman" pitchFamily="18" charset="0"/>
            </a:endParaRPr>
          </a:p>
        </p:txBody>
      </p:sp>
      <p:sp>
        <p:nvSpPr>
          <p:cNvPr id="9" name="Rectangle 2"/>
          <p:cNvSpPr>
            <a:spLocks noChangeArrowheads="1"/>
          </p:cNvSpPr>
          <p:nvPr userDrawn="1"/>
        </p:nvSpPr>
        <p:spPr bwMode="auto">
          <a:xfrm>
            <a:off x="0" y="260350"/>
            <a:ext cx="9144000" cy="792163"/>
          </a:xfrm>
          <a:prstGeom prst="rect">
            <a:avLst/>
          </a:prstGeom>
          <a:gradFill rotWithShape="1">
            <a:gsLst>
              <a:gs pos="0">
                <a:srgbClr val="D3D3D3"/>
              </a:gs>
              <a:gs pos="100000">
                <a:schemeClr val="bg1">
                  <a:alpha val="31998"/>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p>
            <a:pPr marL="177800" eaLnBrk="0" hangingPunct="0"/>
            <a:endParaRPr lang="en-GB" sz="3600">
              <a:solidFill>
                <a:schemeClr val="bg1"/>
              </a:solidFill>
              <a:latin typeface="Verdana" pitchFamily="34" charset="0"/>
            </a:endParaRPr>
          </a:p>
        </p:txBody>
      </p:sp>
      <p:sp>
        <p:nvSpPr>
          <p:cNvPr id="8" name="Text Placeholder 7"/>
          <p:cNvSpPr>
            <a:spLocks noGrp="1"/>
          </p:cNvSpPr>
          <p:nvPr>
            <p:ph type="body" sz="quarter" idx="10"/>
          </p:nvPr>
        </p:nvSpPr>
        <p:spPr>
          <a:xfrm>
            <a:off x="827088" y="1484313"/>
            <a:ext cx="7416800" cy="45370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96629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9821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A0FC69-11F1-47D9-9C5F-32BC18BA98EE}" type="datetimeFigureOut">
              <a:rPr lang="en-GB" smtClean="0"/>
              <a:t>01/10/2013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DCCC44-4EAD-4251-9A75-F6875F5D4BC3}" type="slidenum">
              <a:rPr lang="en-GB" smtClean="0"/>
              <a:t>‹#›</a:t>
            </a:fld>
            <a:endParaRPr lang="en-GB"/>
          </a:p>
        </p:txBody>
      </p:sp>
    </p:spTree>
    <p:extLst>
      <p:ext uri="{BB962C8B-B14F-4D97-AF65-F5344CB8AC3E}">
        <p14:creationId xmlns:p14="http://schemas.microsoft.com/office/powerpoint/2010/main" val="372616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2484438" y="6237288"/>
            <a:ext cx="2895600"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15EED89-A662-42BC-B7E9-1FBA6FE766B4}" type="slidenum">
              <a:rPr lang="en-GB"/>
              <a:pPr>
                <a:defRPr/>
              </a:pPr>
              <a:t>‹#›</a:t>
            </a:fld>
            <a:endParaRPr lang="en-GB"/>
          </a:p>
        </p:txBody>
      </p:sp>
    </p:spTree>
    <p:extLst>
      <p:ext uri="{BB962C8B-B14F-4D97-AF65-F5344CB8AC3E}">
        <p14:creationId xmlns:p14="http://schemas.microsoft.com/office/powerpoint/2010/main" val="27243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lnSpc>
                <a:spcPct val="100000"/>
              </a:lnSpc>
              <a:spcBef>
                <a:spcPts val="0"/>
              </a:spcBef>
              <a:spcAft>
                <a:spcPts val="0"/>
              </a:spcAft>
              <a:buFontTx/>
              <a:buNone/>
              <a:defRPr sz="1400">
                <a:latin typeface="Arial" pitchFamily="34" charset="0"/>
                <a:cs typeface="Arial" pitchFamily="34" charset="0"/>
              </a:defRPr>
            </a:lvl1pPr>
          </a:lstStyle>
          <a:p>
            <a:pPr>
              <a:defRPr/>
            </a:pPr>
            <a:fld id="{40404028-742E-4A48-A8C2-FFBB9CF6B4F9}" type="datetimeFigureOut">
              <a:rPr lang="en-US"/>
              <a:pPr>
                <a:defRPr/>
              </a:pPr>
              <a:t>10/1/2013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sz="1400">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lnSpc>
                <a:spcPct val="100000"/>
              </a:lnSpc>
              <a:spcBef>
                <a:spcPts val="0"/>
              </a:spcBef>
              <a:spcAft>
                <a:spcPts val="0"/>
              </a:spcAft>
              <a:buFontTx/>
              <a:buNone/>
              <a:defRPr sz="1400">
                <a:latin typeface="Arial" pitchFamily="34" charset="0"/>
                <a:cs typeface="Arial" pitchFamily="34" charset="0"/>
              </a:defRPr>
            </a:lvl1pPr>
          </a:lstStyle>
          <a:p>
            <a:pPr>
              <a:defRPr/>
            </a:pPr>
            <a:fld id="{58AFD000-85EE-476F-B15F-D91DAFC9CAF6}" type="slidenum">
              <a:rPr lang="en-US"/>
              <a:pPr>
                <a:defRPr/>
              </a:pPr>
              <a:t>‹#›</a:t>
            </a:fld>
            <a:endParaRPr lang="en-US"/>
          </a:p>
        </p:txBody>
      </p:sp>
    </p:spTree>
    <p:extLst>
      <p:ext uri="{BB962C8B-B14F-4D97-AF65-F5344CB8AC3E}">
        <p14:creationId xmlns:p14="http://schemas.microsoft.com/office/powerpoint/2010/main" val="59254653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Title and Content">
    <p:bg>
      <p:bgPr>
        <a:gradFill rotWithShape="0">
          <a:gsLst>
            <a:gs pos="0">
              <a:srgbClr val="204162"/>
            </a:gs>
            <a:gs pos="100000">
              <a:srgbClr val="8EB1C0"/>
            </a:gs>
          </a:gsLst>
          <a:lin ang="5400000" scaled="1"/>
        </a:gradFill>
        <a:effectLst/>
      </p:bgPr>
    </p:bg>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w="9525">
            <a:noFill/>
            <a:miter lim="800000"/>
            <a:headEnd/>
            <a:tailEnd/>
          </a:ln>
        </p:spPr>
        <p:txBody>
          <a:bodyPr wrap="none" anchor="ctr"/>
          <a:lstStyle/>
          <a:p>
            <a:pPr>
              <a:defRPr/>
            </a:pPr>
            <a:endParaRPr lang="de-AT" b="1" i="1" dirty="0">
              <a:solidFill>
                <a:schemeClr val="bg1"/>
              </a:solidFill>
              <a:latin typeface="Times New Roman" pitchFamily="18" charset="0"/>
              <a:cs typeface="Times New Roman" pitchFamily="18" charset="0"/>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w="9525">
            <a:noFill/>
            <a:miter lim="800000"/>
            <a:headEnd/>
            <a:tailEnd/>
          </a:ln>
          <a:effectLst/>
        </p:spPr>
        <p:txBody>
          <a:bodyPr/>
          <a:lstStyle/>
          <a:p>
            <a:pPr>
              <a:defRPr/>
            </a:pPr>
            <a:endParaRPr lang="en-US">
              <a:latin typeface="Arial" charset="0"/>
            </a:endParaRPr>
          </a:p>
        </p:txBody>
      </p:sp>
      <p:pic>
        <p:nvPicPr>
          <p:cNvPr id="6" name="Picture 454" descr="EEA-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6165850"/>
            <a:ext cx="27844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marL="177800" indent="-177800" algn="l">
              <a:defRPr/>
            </a:lvl1pPr>
          </a:lstStyle>
          <a:p>
            <a:r>
              <a:rPr lang="en-US" dirty="0" smtClean="0"/>
              <a:t/>
            </a:r>
            <a:br>
              <a:rPr lang="en-US" dirty="0" smtClean="0"/>
            </a:br>
            <a:r>
              <a:rPr lang="en-US" dirty="0" smtClean="0"/>
              <a:t>	Click to edit Master title style</a:t>
            </a:r>
            <a:endParaRPr lang="de-AT" dirty="0"/>
          </a:p>
        </p:txBody>
      </p:sp>
      <p:sp>
        <p:nvSpPr>
          <p:cNvPr id="7" name="TextBox 6"/>
          <p:cNvSpPr txBox="1"/>
          <p:nvPr/>
        </p:nvSpPr>
        <p:spPr>
          <a:xfrm>
            <a:off x="611560" y="6165850"/>
            <a:ext cx="1518364" cy="369332"/>
          </a:xfrm>
          <a:prstGeom prst="rect">
            <a:avLst/>
          </a:prstGeom>
          <a:noFill/>
        </p:spPr>
        <p:txBody>
          <a:bodyPr wrap="none" rtlCol="0">
            <a:spAutoFit/>
          </a:bodyPr>
          <a:lstStyle/>
          <a:p>
            <a:pPr>
              <a:defRPr/>
            </a:pPr>
            <a:r>
              <a:rPr lang="de-AT" b="1" i="1" dirty="0" smtClean="0">
                <a:solidFill>
                  <a:schemeClr val="bg1"/>
                </a:solidFill>
                <a:latin typeface="Times New Roman" pitchFamily="18" charset="0"/>
                <a:cs typeface="Times New Roman" pitchFamily="18" charset="0"/>
              </a:rPr>
              <a:t>eea.europa.eu</a:t>
            </a:r>
            <a:endParaRPr lang="de-AT" b="1" i="1" dirty="0">
              <a:solidFill>
                <a:schemeClr val="bg1"/>
              </a:solidFill>
              <a:latin typeface="Times New Roman" pitchFamily="18" charset="0"/>
              <a:cs typeface="Times New Roman" pitchFamily="18" charset="0"/>
            </a:endParaRPr>
          </a:p>
        </p:txBody>
      </p:sp>
      <p:sp>
        <p:nvSpPr>
          <p:cNvPr id="9" name="Rectangle 2"/>
          <p:cNvSpPr>
            <a:spLocks noChangeArrowheads="1"/>
          </p:cNvSpPr>
          <p:nvPr/>
        </p:nvSpPr>
        <p:spPr bwMode="auto">
          <a:xfrm>
            <a:off x="0" y="260350"/>
            <a:ext cx="9144000" cy="792163"/>
          </a:xfrm>
          <a:prstGeom prst="rect">
            <a:avLst/>
          </a:prstGeom>
          <a:gradFill rotWithShape="1">
            <a:gsLst>
              <a:gs pos="0">
                <a:srgbClr val="D3D3D3"/>
              </a:gs>
              <a:gs pos="100000">
                <a:schemeClr val="bg1">
                  <a:alpha val="31998"/>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p>
            <a:pPr marL="177800" eaLnBrk="0" hangingPunct="0"/>
            <a:endParaRPr lang="en-GB" sz="3600">
              <a:solidFill>
                <a:schemeClr val="bg1"/>
              </a:solidFill>
              <a:latin typeface="Verdana" pitchFamily="34" charset="0"/>
            </a:endParaRPr>
          </a:p>
        </p:txBody>
      </p:sp>
    </p:spTree>
    <p:extLst>
      <p:ext uri="{BB962C8B-B14F-4D97-AF65-F5344CB8AC3E}">
        <p14:creationId xmlns:p14="http://schemas.microsoft.com/office/powerpoint/2010/main" val="312640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_Title and Content">
    <p:bg>
      <p:bgPr>
        <a:gradFill rotWithShape="0">
          <a:gsLst>
            <a:gs pos="0">
              <a:srgbClr val="204162"/>
            </a:gs>
            <a:gs pos="100000">
              <a:srgbClr val="8EB1C0"/>
            </a:gs>
          </a:gsLst>
          <a:lin ang="5400000" scaled="1"/>
        </a:gradFill>
        <a:effectLst/>
      </p:bgPr>
    </p:bg>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w="9525">
            <a:noFill/>
            <a:miter lim="800000"/>
            <a:headEnd/>
            <a:tailEnd/>
          </a:ln>
        </p:spPr>
        <p:txBody>
          <a:bodyPr wrap="none" anchor="ctr"/>
          <a:lstStyle/>
          <a:p>
            <a:pPr>
              <a:defRPr/>
            </a:pPr>
            <a:endParaRPr lang="de-AT" b="1" i="1" dirty="0">
              <a:solidFill>
                <a:schemeClr val="bg1"/>
              </a:solidFill>
              <a:latin typeface="Times New Roman" pitchFamily="18" charset="0"/>
              <a:cs typeface="Times New Roman" pitchFamily="18" charset="0"/>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w="9525">
            <a:noFill/>
            <a:miter lim="800000"/>
            <a:headEnd/>
            <a:tailEnd/>
          </a:ln>
          <a:effectLst/>
        </p:spPr>
        <p:txBody>
          <a:bodyPr/>
          <a:lstStyle/>
          <a:p>
            <a:pPr>
              <a:defRPr/>
            </a:pPr>
            <a:endParaRPr lang="en-US">
              <a:latin typeface="Arial" charset="0"/>
            </a:endParaRPr>
          </a:p>
        </p:txBody>
      </p:sp>
      <p:pic>
        <p:nvPicPr>
          <p:cNvPr id="6" name="Picture 454" descr="EEA-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6165850"/>
            <a:ext cx="27844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marL="177800" indent="-177800" algn="l">
              <a:defRPr/>
            </a:lvl1pPr>
          </a:lstStyle>
          <a:p>
            <a:r>
              <a:rPr lang="en-US" dirty="0" smtClean="0"/>
              <a:t/>
            </a:r>
            <a:br>
              <a:rPr lang="en-US" dirty="0" smtClean="0"/>
            </a:br>
            <a:r>
              <a:rPr lang="en-US" dirty="0" smtClean="0"/>
              <a:t>	</a:t>
            </a:r>
            <a:endParaRPr lang="de-AT" dirty="0"/>
          </a:p>
        </p:txBody>
      </p:sp>
      <p:sp>
        <p:nvSpPr>
          <p:cNvPr id="7" name="TextBox 6"/>
          <p:cNvSpPr txBox="1"/>
          <p:nvPr/>
        </p:nvSpPr>
        <p:spPr>
          <a:xfrm>
            <a:off x="611560" y="6165850"/>
            <a:ext cx="1518364" cy="369332"/>
          </a:xfrm>
          <a:prstGeom prst="rect">
            <a:avLst/>
          </a:prstGeom>
          <a:noFill/>
        </p:spPr>
        <p:txBody>
          <a:bodyPr wrap="none" rtlCol="0">
            <a:spAutoFit/>
          </a:bodyPr>
          <a:lstStyle/>
          <a:p>
            <a:pPr>
              <a:defRPr/>
            </a:pPr>
            <a:r>
              <a:rPr lang="de-AT" b="1" i="1" dirty="0" smtClean="0">
                <a:solidFill>
                  <a:schemeClr val="bg1"/>
                </a:solidFill>
                <a:latin typeface="Times New Roman" pitchFamily="18" charset="0"/>
                <a:cs typeface="Times New Roman" pitchFamily="18" charset="0"/>
              </a:rPr>
              <a:t>eea.europa.eu</a:t>
            </a:r>
            <a:endParaRPr lang="de-AT"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264015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Title and Content">
    <p:bg>
      <p:bgPr>
        <a:gradFill rotWithShape="0">
          <a:gsLst>
            <a:gs pos="0">
              <a:srgbClr val="204162"/>
            </a:gs>
            <a:gs pos="100000">
              <a:srgbClr val="8EB1C0"/>
            </a:gs>
          </a:gsLst>
          <a:lin ang="5400000" scaled="1"/>
        </a:gradFill>
        <a:effectLst/>
      </p:bgPr>
    </p:bg>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w="9525">
            <a:noFill/>
            <a:miter lim="800000"/>
            <a:headEnd/>
            <a:tailEnd/>
          </a:ln>
        </p:spPr>
        <p:txBody>
          <a:bodyPr wrap="none" anchor="ctr"/>
          <a:lstStyle/>
          <a:p>
            <a:pPr>
              <a:defRPr/>
            </a:pPr>
            <a:endParaRPr lang="de-AT" b="1" i="1" dirty="0">
              <a:solidFill>
                <a:schemeClr val="bg1"/>
              </a:solidFill>
              <a:latin typeface="Times New Roman" pitchFamily="18" charset="0"/>
              <a:cs typeface="Times New Roman" pitchFamily="18" charset="0"/>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w="9525">
            <a:noFill/>
            <a:miter lim="800000"/>
            <a:headEnd/>
            <a:tailEnd/>
          </a:ln>
          <a:effectLst/>
        </p:spPr>
        <p:txBody>
          <a:bodyPr/>
          <a:lstStyle/>
          <a:p>
            <a:pPr>
              <a:defRPr/>
            </a:pPr>
            <a:endParaRPr lang="en-US">
              <a:latin typeface="Arial" charset="0"/>
            </a:endParaRPr>
          </a:p>
        </p:txBody>
      </p:sp>
      <p:pic>
        <p:nvPicPr>
          <p:cNvPr id="6" name="Picture 454" descr="EEA-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6165850"/>
            <a:ext cx="27844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marL="177800" indent="-177800" algn="l">
              <a:defRPr/>
            </a:lvl1pPr>
          </a:lstStyle>
          <a:p>
            <a:r>
              <a:rPr lang="en-US" dirty="0" smtClean="0"/>
              <a:t/>
            </a:r>
            <a:br>
              <a:rPr lang="en-US" dirty="0" smtClean="0"/>
            </a:br>
            <a:r>
              <a:rPr lang="en-US" dirty="0" smtClean="0"/>
              <a:t>	Click to edit Master title style</a:t>
            </a:r>
            <a:endParaRPr lang="de-AT" dirty="0"/>
          </a:p>
        </p:txBody>
      </p:sp>
      <p:sp>
        <p:nvSpPr>
          <p:cNvPr id="7" name="TextBox 6"/>
          <p:cNvSpPr txBox="1"/>
          <p:nvPr/>
        </p:nvSpPr>
        <p:spPr>
          <a:xfrm>
            <a:off x="611560" y="6165850"/>
            <a:ext cx="1518364" cy="369332"/>
          </a:xfrm>
          <a:prstGeom prst="rect">
            <a:avLst/>
          </a:prstGeom>
          <a:noFill/>
        </p:spPr>
        <p:txBody>
          <a:bodyPr wrap="none" rtlCol="0">
            <a:spAutoFit/>
          </a:bodyPr>
          <a:lstStyle/>
          <a:p>
            <a:pPr>
              <a:defRPr/>
            </a:pPr>
            <a:r>
              <a:rPr lang="de-AT" b="1" i="1" dirty="0" smtClean="0">
                <a:solidFill>
                  <a:schemeClr val="bg1"/>
                </a:solidFill>
                <a:latin typeface="Times New Roman" pitchFamily="18" charset="0"/>
                <a:cs typeface="Times New Roman" pitchFamily="18" charset="0"/>
              </a:rPr>
              <a:t>eea.europa.eu</a:t>
            </a:r>
            <a:endParaRPr lang="de-AT" b="1" i="1" dirty="0">
              <a:solidFill>
                <a:schemeClr val="bg1"/>
              </a:solidFill>
              <a:latin typeface="Times New Roman" pitchFamily="18" charset="0"/>
              <a:cs typeface="Times New Roman" pitchFamily="18" charset="0"/>
            </a:endParaRPr>
          </a:p>
        </p:txBody>
      </p:sp>
      <p:sp>
        <p:nvSpPr>
          <p:cNvPr id="9" name="Rectangle 2"/>
          <p:cNvSpPr>
            <a:spLocks noChangeArrowheads="1"/>
          </p:cNvSpPr>
          <p:nvPr/>
        </p:nvSpPr>
        <p:spPr bwMode="auto">
          <a:xfrm>
            <a:off x="0" y="260350"/>
            <a:ext cx="9144000" cy="792163"/>
          </a:xfrm>
          <a:prstGeom prst="rect">
            <a:avLst/>
          </a:prstGeom>
          <a:gradFill rotWithShape="1">
            <a:gsLst>
              <a:gs pos="0">
                <a:srgbClr val="D3D3D3"/>
              </a:gs>
              <a:gs pos="100000">
                <a:schemeClr val="bg1">
                  <a:alpha val="31998"/>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p>
            <a:pPr marL="177800" eaLnBrk="0" hangingPunct="0"/>
            <a:endParaRPr lang="en-GB" sz="3600">
              <a:solidFill>
                <a:schemeClr val="bg1"/>
              </a:solidFill>
              <a:latin typeface="Verdana" pitchFamily="34" charset="0"/>
            </a:endParaRPr>
          </a:p>
        </p:txBody>
      </p:sp>
    </p:spTree>
    <p:extLst>
      <p:ext uri="{BB962C8B-B14F-4D97-AF65-F5344CB8AC3E}">
        <p14:creationId xmlns:p14="http://schemas.microsoft.com/office/powerpoint/2010/main" val="312640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8787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8787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7" r:id="rId5"/>
    <p:sldLayoutId id="2147483678" r:id="rId6"/>
    <p:sldLayoutId id="2147483679" r:id="rId7"/>
    <p:sldLayoutId id="2147483682" r:id="rId8"/>
    <p:sldLayoutId id="2147483683" r:id="rId9"/>
    <p:sldLayoutId id="2147483684" r:id="rId10"/>
  </p:sldLayoutIdLst>
  <p:timing>
    <p:tnLst>
      <p:par>
        <p:cTn id="1" dur="indefinite" restart="never" nodeType="tmRoot"/>
      </p:par>
    </p:tnLst>
  </p:timing>
  <p:hf hdr="0" dt="0"/>
  <p:txStyles>
    <p:titleStyle>
      <a:lvl1pPr marL="177800" indent="-177800" algn="l" rtl="0" eaLnBrk="0" fontAlgn="base" hangingPunct="0">
        <a:spcBef>
          <a:spcPct val="0"/>
        </a:spcBef>
        <a:spcAft>
          <a:spcPct val="0"/>
        </a:spcAft>
        <a:defRPr sz="3200">
          <a:solidFill>
            <a:schemeClr val="bg1"/>
          </a:solidFill>
          <a:latin typeface="+mj-lt"/>
          <a:ea typeface="+mj-ea"/>
          <a:cs typeface="+mj-cs"/>
        </a:defRPr>
      </a:lvl1pPr>
      <a:lvl2pPr marL="177800" indent="-177800" algn="l" rtl="0" eaLnBrk="0" fontAlgn="base" hangingPunct="0">
        <a:spcBef>
          <a:spcPct val="0"/>
        </a:spcBef>
        <a:spcAft>
          <a:spcPct val="0"/>
        </a:spcAft>
        <a:defRPr sz="3200">
          <a:solidFill>
            <a:schemeClr val="bg1"/>
          </a:solidFill>
          <a:latin typeface="Trebuchet MS" pitchFamily="34" charset="0"/>
        </a:defRPr>
      </a:lvl2pPr>
      <a:lvl3pPr marL="177800" indent="-177800" algn="l" rtl="0" eaLnBrk="0" fontAlgn="base" hangingPunct="0">
        <a:spcBef>
          <a:spcPct val="0"/>
        </a:spcBef>
        <a:spcAft>
          <a:spcPct val="0"/>
        </a:spcAft>
        <a:defRPr sz="3200">
          <a:solidFill>
            <a:schemeClr val="bg1"/>
          </a:solidFill>
          <a:latin typeface="Trebuchet MS" pitchFamily="34" charset="0"/>
        </a:defRPr>
      </a:lvl3pPr>
      <a:lvl4pPr marL="177800" indent="-177800" algn="l" rtl="0" eaLnBrk="0" fontAlgn="base" hangingPunct="0">
        <a:spcBef>
          <a:spcPct val="0"/>
        </a:spcBef>
        <a:spcAft>
          <a:spcPct val="0"/>
        </a:spcAft>
        <a:defRPr sz="3200">
          <a:solidFill>
            <a:schemeClr val="bg1"/>
          </a:solidFill>
          <a:latin typeface="Trebuchet MS" pitchFamily="34" charset="0"/>
        </a:defRPr>
      </a:lvl4pPr>
      <a:lvl5pPr marL="177800" indent="-177800" algn="l" rtl="0" eaLnBrk="0" fontAlgn="base" hangingPunct="0">
        <a:spcBef>
          <a:spcPct val="0"/>
        </a:spcBef>
        <a:spcAft>
          <a:spcPct val="0"/>
        </a:spcAft>
        <a:defRPr sz="3200">
          <a:solidFill>
            <a:schemeClr val="bg1"/>
          </a:solidFill>
          <a:latin typeface="Trebuchet MS" pitchFamily="34" charset="0"/>
        </a:defRPr>
      </a:lvl5pPr>
      <a:lvl6pPr marL="457200" algn="l" rtl="0" fontAlgn="base">
        <a:spcBef>
          <a:spcPct val="0"/>
        </a:spcBef>
        <a:spcAft>
          <a:spcPct val="0"/>
        </a:spcAft>
        <a:defRPr sz="2400">
          <a:solidFill>
            <a:schemeClr val="bg1"/>
          </a:solidFill>
          <a:latin typeface="Arial Unicode MS" pitchFamily="34" charset="-128"/>
        </a:defRPr>
      </a:lvl6pPr>
      <a:lvl7pPr marL="914400" algn="l" rtl="0" fontAlgn="base">
        <a:spcBef>
          <a:spcPct val="0"/>
        </a:spcBef>
        <a:spcAft>
          <a:spcPct val="0"/>
        </a:spcAft>
        <a:defRPr sz="2400">
          <a:solidFill>
            <a:schemeClr val="bg1"/>
          </a:solidFill>
          <a:latin typeface="Arial Unicode MS" pitchFamily="34" charset="-128"/>
        </a:defRPr>
      </a:lvl7pPr>
      <a:lvl8pPr marL="1371600" algn="l" rtl="0" fontAlgn="base">
        <a:spcBef>
          <a:spcPct val="0"/>
        </a:spcBef>
        <a:spcAft>
          <a:spcPct val="0"/>
        </a:spcAft>
        <a:defRPr sz="2400">
          <a:solidFill>
            <a:schemeClr val="bg1"/>
          </a:solidFill>
          <a:latin typeface="Arial Unicode MS" pitchFamily="34" charset="-128"/>
        </a:defRPr>
      </a:lvl8pPr>
      <a:lvl9pPr marL="1828800" algn="l" rtl="0" fontAlgn="base">
        <a:spcBef>
          <a:spcPct val="0"/>
        </a:spcBef>
        <a:spcAft>
          <a:spcPct val="0"/>
        </a:spcAft>
        <a:defRPr sz="2400">
          <a:solidFill>
            <a:schemeClr val="bg1"/>
          </a:solidFill>
          <a:latin typeface="Arial Unicode MS" pitchFamily="34" charset="-128"/>
        </a:defRPr>
      </a:lvl9pPr>
    </p:titleStyle>
    <p:bodyStyle>
      <a:lvl1pPr marL="228600" indent="-228600" algn="l" rtl="0" eaLnBrk="0" fontAlgn="base" hangingPunct="0">
        <a:lnSpc>
          <a:spcPct val="110000"/>
        </a:lnSpc>
        <a:spcBef>
          <a:spcPct val="20000"/>
        </a:spcBef>
        <a:spcAft>
          <a:spcPct val="0"/>
        </a:spcAft>
        <a:buClr>
          <a:schemeClr val="bg1"/>
        </a:buClr>
        <a:buChar char="•"/>
        <a:defRPr sz="2400">
          <a:solidFill>
            <a:schemeClr val="bg1"/>
          </a:solidFill>
          <a:latin typeface="+mn-lt"/>
          <a:ea typeface="+mn-ea"/>
          <a:cs typeface="+mn-cs"/>
        </a:defRPr>
      </a:lvl1pPr>
      <a:lvl2pPr marL="685800" indent="-228600" algn="l" rtl="0" eaLnBrk="0" fontAlgn="base" hangingPunct="0">
        <a:lnSpc>
          <a:spcPct val="110000"/>
        </a:lnSpc>
        <a:spcBef>
          <a:spcPct val="20000"/>
        </a:spcBef>
        <a:spcAft>
          <a:spcPct val="0"/>
        </a:spcAft>
        <a:buClr>
          <a:schemeClr val="bg1"/>
        </a:buClr>
        <a:buChar char="•"/>
        <a:defRPr sz="2400">
          <a:solidFill>
            <a:schemeClr val="bg1"/>
          </a:solidFill>
          <a:latin typeface="+mn-lt"/>
        </a:defRPr>
      </a:lvl2pPr>
      <a:lvl3pPr marL="1143000" indent="-228600" algn="l" rtl="0" eaLnBrk="0" fontAlgn="base" hangingPunct="0">
        <a:lnSpc>
          <a:spcPct val="110000"/>
        </a:lnSpc>
        <a:spcBef>
          <a:spcPct val="20000"/>
        </a:spcBef>
        <a:spcAft>
          <a:spcPct val="0"/>
        </a:spcAft>
        <a:buClr>
          <a:schemeClr val="bg1"/>
        </a:buClr>
        <a:buChar char="•"/>
        <a:defRPr sz="2400">
          <a:solidFill>
            <a:schemeClr val="bg1"/>
          </a:solidFill>
          <a:latin typeface="+mn-lt"/>
        </a:defRPr>
      </a:lvl3pPr>
      <a:lvl4pPr marL="1600200" indent="-228600" algn="l" rtl="0" eaLnBrk="0" fontAlgn="base" hangingPunct="0">
        <a:lnSpc>
          <a:spcPct val="110000"/>
        </a:lnSpc>
        <a:spcBef>
          <a:spcPct val="20000"/>
        </a:spcBef>
        <a:spcAft>
          <a:spcPct val="0"/>
        </a:spcAft>
        <a:buClr>
          <a:schemeClr val="bg1"/>
        </a:buClr>
        <a:buChar char="•"/>
        <a:defRPr sz="2000">
          <a:solidFill>
            <a:schemeClr val="bg1"/>
          </a:solidFill>
          <a:latin typeface="+mn-lt"/>
        </a:defRPr>
      </a:lvl4pPr>
      <a:lvl5pPr marL="2057400" indent="-228600" algn="l" rtl="0" eaLnBrk="0" fontAlgn="base" hangingPunct="0">
        <a:lnSpc>
          <a:spcPct val="110000"/>
        </a:lnSpc>
        <a:spcBef>
          <a:spcPct val="20000"/>
        </a:spcBef>
        <a:spcAft>
          <a:spcPct val="0"/>
        </a:spcAft>
        <a:buClr>
          <a:schemeClr val="bg1"/>
        </a:buClr>
        <a:buChar char="•"/>
        <a:defRPr sz="2000">
          <a:solidFill>
            <a:schemeClr val="bg1"/>
          </a:solidFill>
          <a:latin typeface="+mn-lt"/>
        </a:defRPr>
      </a:lvl5pPr>
      <a:lvl6pPr marL="2514600" indent="-228600" algn="l" rtl="0" fontAlgn="base">
        <a:spcBef>
          <a:spcPct val="20000"/>
        </a:spcBef>
        <a:spcAft>
          <a:spcPct val="0"/>
        </a:spcAft>
        <a:buClr>
          <a:srgbClr val="B4CB4C"/>
        </a:buClr>
        <a:buChar char="•"/>
        <a:defRPr sz="2000">
          <a:solidFill>
            <a:schemeClr val="tx1"/>
          </a:solidFill>
          <a:latin typeface="+mn-lt"/>
        </a:defRPr>
      </a:lvl6pPr>
      <a:lvl7pPr marL="2971800" indent="-228600" algn="l" rtl="0" fontAlgn="base">
        <a:spcBef>
          <a:spcPct val="20000"/>
        </a:spcBef>
        <a:spcAft>
          <a:spcPct val="0"/>
        </a:spcAft>
        <a:buClr>
          <a:srgbClr val="B4CB4C"/>
        </a:buClr>
        <a:buChar char="•"/>
        <a:defRPr sz="2000">
          <a:solidFill>
            <a:schemeClr val="tx1"/>
          </a:solidFill>
          <a:latin typeface="+mn-lt"/>
        </a:defRPr>
      </a:lvl7pPr>
      <a:lvl8pPr marL="3429000" indent="-228600" algn="l" rtl="0" fontAlgn="base">
        <a:spcBef>
          <a:spcPct val="20000"/>
        </a:spcBef>
        <a:spcAft>
          <a:spcPct val="0"/>
        </a:spcAft>
        <a:buClr>
          <a:srgbClr val="B4CB4C"/>
        </a:buClr>
        <a:buChar char="•"/>
        <a:defRPr sz="2000">
          <a:solidFill>
            <a:schemeClr val="tx1"/>
          </a:solidFill>
          <a:latin typeface="+mn-lt"/>
        </a:defRPr>
      </a:lvl8pPr>
      <a:lvl9pPr marL="3886200" indent="-228600" algn="l" rtl="0" fontAlgn="base">
        <a:spcBef>
          <a:spcPct val="20000"/>
        </a:spcBef>
        <a:spcAft>
          <a:spcPct val="0"/>
        </a:spcAft>
        <a:buClr>
          <a:srgbClr val="B4CB4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swm.info/sites/default/files/toolbox/MORIARITY%20et%20al%202005%20Whole%20Process%20of%20Scenario%20Building.jp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Text Placeholder 5"/>
          <p:cNvSpPr>
            <a:spLocks noGrp="1"/>
          </p:cNvSpPr>
          <p:nvPr>
            <p:ph type="body" sz="quarter" idx="10"/>
          </p:nvPr>
        </p:nvSpPr>
        <p:spPr/>
        <p:txBody>
          <a:bodyPr/>
          <a:lstStyle/>
          <a:p>
            <a:pPr marL="0" indent="0">
              <a:buNone/>
            </a:pPr>
            <a:r>
              <a:rPr lang="en-GB" sz="3200" b="1" dirty="0" smtClean="0"/>
              <a:t>Forward </a:t>
            </a:r>
            <a:r>
              <a:rPr lang="en-GB" sz="3200" b="1" dirty="0"/>
              <a:t>looking information in environment assessments and cooperation with the EEA</a:t>
            </a:r>
            <a:endParaRPr lang="en-GB" sz="3200" dirty="0"/>
          </a:p>
          <a:p>
            <a:endParaRPr lang="en-GB" sz="3200" dirty="0" smtClean="0"/>
          </a:p>
          <a:p>
            <a:pPr marL="0" indent="0">
              <a:buNone/>
            </a:pPr>
            <a:r>
              <a:rPr lang="en-GB" dirty="0" smtClean="0"/>
              <a:t>Anita </a:t>
            </a:r>
            <a:r>
              <a:rPr lang="en-GB" dirty="0" err="1" smtClean="0"/>
              <a:t>Pirc</a:t>
            </a:r>
            <a:r>
              <a:rPr lang="en-GB" dirty="0" smtClean="0"/>
              <a:t> </a:t>
            </a:r>
            <a:r>
              <a:rPr lang="en-GB" dirty="0" err="1" smtClean="0"/>
              <a:t>Velkavrh</a:t>
            </a:r>
            <a:endParaRPr lang="en-GB" dirty="0" smtClean="0"/>
          </a:p>
          <a:p>
            <a:pPr marL="0" indent="0">
              <a:buNone/>
            </a:pPr>
            <a:r>
              <a:rPr lang="en-GB" dirty="0" smtClean="0"/>
              <a:t>Strategic futures, EEA</a:t>
            </a:r>
          </a:p>
          <a:p>
            <a:pPr marL="0" indent="0">
              <a:buNone/>
            </a:pPr>
            <a:endParaRPr lang="en-GB" b="1" dirty="0" smtClean="0"/>
          </a:p>
          <a:p>
            <a:pPr marL="0" indent="0">
              <a:buNone/>
            </a:pPr>
            <a:r>
              <a:rPr lang="en-GB" dirty="0" smtClean="0"/>
              <a:t>Slovenian </a:t>
            </a:r>
            <a:r>
              <a:rPr lang="en-GB" dirty="0"/>
              <a:t>EIONET network meeting, </a:t>
            </a:r>
            <a:r>
              <a:rPr lang="en-GB" dirty="0" smtClean="0"/>
              <a:t>2 </a:t>
            </a:r>
            <a:r>
              <a:rPr lang="en-GB" dirty="0"/>
              <a:t>October 2013</a:t>
            </a:r>
            <a:r>
              <a:rPr lang="en-GB" dirty="0" smtClean="0"/>
              <a:t>, ARSO</a:t>
            </a:r>
            <a:endParaRPr lang="en-GB" dirty="0"/>
          </a:p>
          <a:p>
            <a:pPr marL="0" indent="0">
              <a:buNone/>
            </a:pPr>
            <a:endParaRPr lang="en-GB" dirty="0" smtClean="0"/>
          </a:p>
          <a:p>
            <a:endParaRPr lang="en-GB"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4CDCCC44-4EAD-4251-9A75-F6875F5D4BC3}" type="slidenum">
              <a:rPr lang="en-GB" smtClean="0"/>
              <a:t>1</a:t>
            </a:fld>
            <a:endParaRPr lang="en-GB"/>
          </a:p>
        </p:txBody>
      </p:sp>
    </p:spTree>
    <p:extLst>
      <p:ext uri="{BB962C8B-B14F-4D97-AF65-F5344CB8AC3E}">
        <p14:creationId xmlns:p14="http://schemas.microsoft.com/office/powerpoint/2010/main" val="1130417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GB" altLang="en-US" dirty="0" smtClean="0"/>
              <a:t> </a:t>
            </a:r>
            <a:endParaRPr lang="en-US" altLang="en-US" dirty="0" smtClean="0"/>
          </a:p>
        </p:txBody>
      </p:sp>
      <p:sp>
        <p:nvSpPr>
          <p:cNvPr id="73732" name="Rectangle 3"/>
          <p:cNvSpPr>
            <a:spLocks noGrp="1" noChangeArrowheads="1"/>
          </p:cNvSpPr>
          <p:nvPr>
            <p:ph type="body" sz="quarter" idx="10"/>
          </p:nvPr>
        </p:nvSpPr>
        <p:spPr>
          <a:xfrm>
            <a:off x="755576" y="1124744"/>
            <a:ext cx="7416800" cy="4537075"/>
          </a:xfrm>
        </p:spPr>
        <p:txBody>
          <a:bodyPr/>
          <a:lstStyle/>
          <a:p>
            <a:pPr>
              <a:buFontTx/>
              <a:buNone/>
            </a:pPr>
            <a:r>
              <a:rPr lang="en-GB" altLang="en-US" dirty="0" smtClean="0"/>
              <a:t> 1 Because we think: I </a:t>
            </a:r>
            <a:r>
              <a:rPr lang="en-GB" altLang="en-US" i="1" dirty="0" smtClean="0"/>
              <a:t>KNOW!!!!</a:t>
            </a:r>
          </a:p>
          <a:p>
            <a:pPr lvl="1">
              <a:buFontTx/>
              <a:buNone/>
            </a:pPr>
            <a:r>
              <a:rPr lang="en-GB" altLang="en-US" b="1" dirty="0" smtClean="0">
                <a:solidFill>
                  <a:schemeClr val="tx1"/>
                </a:solidFill>
              </a:rPr>
              <a:t>“</a:t>
            </a:r>
            <a:r>
              <a:rPr lang="en-GB" altLang="en-US" sz="2400" b="1" dirty="0" smtClean="0">
                <a:solidFill>
                  <a:schemeClr val="tx1"/>
                </a:solidFill>
              </a:rPr>
              <a:t>No woman in my time will be prime minister.“		</a:t>
            </a:r>
            <a:r>
              <a:rPr lang="en-GB" altLang="en-US" sz="1600" i="1" dirty="0" smtClean="0">
                <a:solidFill>
                  <a:schemeClr val="tx1"/>
                </a:solidFill>
              </a:rPr>
              <a:t>Margaret Thatcher (quote in 1969)</a:t>
            </a:r>
          </a:p>
          <a:p>
            <a:pPr lvl="1">
              <a:buFontTx/>
              <a:buNone/>
            </a:pPr>
            <a:endParaRPr lang="en-GB" altLang="en-US" sz="1600" i="1" dirty="0" smtClean="0">
              <a:solidFill>
                <a:schemeClr val="tx1"/>
              </a:solidFill>
            </a:endParaRPr>
          </a:p>
          <a:p>
            <a:pPr lvl="1">
              <a:buFontTx/>
              <a:buNone/>
            </a:pPr>
            <a:endParaRPr lang="en-GB" altLang="en-US" sz="1600" b="1" dirty="0" smtClean="0">
              <a:solidFill>
                <a:schemeClr val="tx1"/>
              </a:solidFill>
            </a:endParaRPr>
          </a:p>
          <a:p>
            <a:pPr>
              <a:buFontTx/>
              <a:buNone/>
            </a:pPr>
            <a:r>
              <a:rPr lang="en-GB" altLang="en-US" dirty="0" smtClean="0"/>
              <a:t>2 - Because we’re ignorant:</a:t>
            </a:r>
          </a:p>
          <a:p>
            <a:pPr>
              <a:buFontTx/>
              <a:buNone/>
            </a:pPr>
            <a:r>
              <a:rPr lang="en-US" altLang="en-US" b="1" dirty="0" smtClean="0">
                <a:solidFill>
                  <a:schemeClr val="tx1"/>
                </a:solidFill>
              </a:rPr>
              <a:t>	  “Wisdom is to know,  that you do not know”						</a:t>
            </a:r>
            <a:r>
              <a:rPr lang="en-US" altLang="en-US" sz="1800" dirty="0" smtClean="0">
                <a:solidFill>
                  <a:schemeClr val="tx1"/>
                </a:solidFill>
              </a:rPr>
              <a:t>(Socrates)</a:t>
            </a:r>
          </a:p>
          <a:p>
            <a:pPr>
              <a:buFontTx/>
              <a:buNone/>
            </a:pPr>
            <a:endParaRPr lang="en-GB" altLang="en-US" sz="1800" dirty="0" smtClean="0">
              <a:solidFill>
                <a:schemeClr val="tx1"/>
              </a:solidFill>
            </a:endParaRPr>
          </a:p>
          <a:p>
            <a:pPr>
              <a:buFontTx/>
              <a:buNone/>
            </a:pPr>
            <a:r>
              <a:rPr lang="en-GB" altLang="en-US" dirty="0" smtClean="0"/>
              <a:t>3 - Because we cannot predict the future:</a:t>
            </a:r>
          </a:p>
          <a:p>
            <a:pPr>
              <a:spcBef>
                <a:spcPts val="0"/>
              </a:spcBef>
              <a:buFontTx/>
              <a:buNone/>
            </a:pPr>
            <a:r>
              <a:rPr lang="en-GB" altLang="en-US" dirty="0" smtClean="0">
                <a:solidFill>
                  <a:schemeClr val="tx1"/>
                </a:solidFill>
              </a:rPr>
              <a:t>	  “ </a:t>
            </a:r>
            <a:r>
              <a:rPr lang="en-GB" altLang="en-US" b="1" dirty="0" smtClean="0">
                <a:solidFill>
                  <a:schemeClr val="tx1"/>
                </a:solidFill>
              </a:rPr>
              <a:t>Prediction is very difficult, specially of the  </a:t>
            </a:r>
          </a:p>
          <a:p>
            <a:pPr>
              <a:spcBef>
                <a:spcPts val="0"/>
              </a:spcBef>
              <a:buFontTx/>
              <a:buNone/>
            </a:pPr>
            <a:r>
              <a:rPr lang="en-GB" altLang="en-US" b="1" dirty="0">
                <a:solidFill>
                  <a:schemeClr val="tx1"/>
                </a:solidFill>
              </a:rPr>
              <a:t> </a:t>
            </a:r>
            <a:r>
              <a:rPr lang="en-GB" altLang="en-US" b="1" dirty="0" smtClean="0">
                <a:solidFill>
                  <a:schemeClr val="tx1"/>
                </a:solidFill>
              </a:rPr>
              <a:t>      future</a:t>
            </a:r>
            <a:r>
              <a:rPr lang="en-GB" altLang="en-US" dirty="0" smtClean="0">
                <a:solidFill>
                  <a:schemeClr val="tx1"/>
                </a:solidFill>
              </a:rPr>
              <a:t>” 			</a:t>
            </a:r>
            <a:r>
              <a:rPr lang="en-GB" altLang="en-US" sz="1800" i="1" dirty="0" err="1" smtClean="0">
                <a:solidFill>
                  <a:schemeClr val="tx1"/>
                </a:solidFill>
              </a:rPr>
              <a:t>Niels</a:t>
            </a:r>
            <a:r>
              <a:rPr lang="en-GB" altLang="en-US" sz="1800" i="1" dirty="0" smtClean="0">
                <a:solidFill>
                  <a:schemeClr val="tx1"/>
                </a:solidFill>
              </a:rPr>
              <a:t> Bohr (1885 – 1962)</a:t>
            </a:r>
            <a:endParaRPr lang="en-US" altLang="en-US" sz="1800" i="1"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211138"/>
            <a:ext cx="11306176" cy="7286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
            </a:r>
            <a:br>
              <a:rPr lang="sl-SI" dirty="0" smtClean="0"/>
            </a:br>
            <a:r>
              <a:rPr lang="sl-SI" dirty="0" smtClean="0"/>
              <a:t>...becouse we live in different worlds</a:t>
            </a:r>
            <a:endParaRPr lang="en-GB" dirty="0"/>
          </a:p>
        </p:txBody>
      </p:sp>
      <p:sp>
        <p:nvSpPr>
          <p:cNvPr id="3" name="Rectangle 5"/>
          <p:cNvSpPr txBox="1">
            <a:spLocks noChangeArrowheads="1"/>
          </p:cNvSpPr>
          <p:nvPr/>
        </p:nvSpPr>
        <p:spPr>
          <a:xfrm>
            <a:off x="629667" y="2278062"/>
            <a:ext cx="3870325" cy="2735114"/>
          </a:xfrm>
          <a:prstGeom prst="rect">
            <a:avLst/>
          </a:prstGeom>
        </p:spPr>
        <p:txBody>
          <a:bodyPr>
            <a:normAutofit lnSpcReduction="10000"/>
          </a:bodyPr>
          <a:lstStyle>
            <a:lvl1pPr marL="228600" indent="-228600" algn="l" rtl="0" eaLnBrk="0" fontAlgn="base" hangingPunct="0">
              <a:lnSpc>
                <a:spcPct val="110000"/>
              </a:lnSpc>
              <a:spcBef>
                <a:spcPct val="20000"/>
              </a:spcBef>
              <a:spcAft>
                <a:spcPct val="0"/>
              </a:spcAft>
              <a:buClr>
                <a:schemeClr val="bg1"/>
              </a:buClr>
              <a:buChar char="•"/>
              <a:defRPr sz="2400">
                <a:solidFill>
                  <a:schemeClr val="bg1"/>
                </a:solidFill>
                <a:latin typeface="+mn-lt"/>
                <a:ea typeface="+mn-ea"/>
                <a:cs typeface="+mn-cs"/>
              </a:defRPr>
            </a:lvl1pPr>
            <a:lvl2pPr marL="685800" indent="-228600" algn="l" rtl="0" eaLnBrk="0" fontAlgn="base" hangingPunct="0">
              <a:lnSpc>
                <a:spcPct val="110000"/>
              </a:lnSpc>
              <a:spcBef>
                <a:spcPct val="20000"/>
              </a:spcBef>
              <a:spcAft>
                <a:spcPct val="0"/>
              </a:spcAft>
              <a:buClr>
                <a:schemeClr val="bg1"/>
              </a:buClr>
              <a:buChar char="•"/>
              <a:defRPr sz="2400">
                <a:solidFill>
                  <a:schemeClr val="bg1"/>
                </a:solidFill>
                <a:latin typeface="+mn-lt"/>
              </a:defRPr>
            </a:lvl2pPr>
            <a:lvl3pPr marL="1143000" indent="-228600" algn="l" rtl="0" eaLnBrk="0" fontAlgn="base" hangingPunct="0">
              <a:lnSpc>
                <a:spcPct val="110000"/>
              </a:lnSpc>
              <a:spcBef>
                <a:spcPct val="20000"/>
              </a:spcBef>
              <a:spcAft>
                <a:spcPct val="0"/>
              </a:spcAft>
              <a:buClr>
                <a:schemeClr val="bg1"/>
              </a:buClr>
              <a:buChar char="•"/>
              <a:defRPr sz="2400">
                <a:solidFill>
                  <a:schemeClr val="bg1"/>
                </a:solidFill>
                <a:latin typeface="+mn-lt"/>
              </a:defRPr>
            </a:lvl3pPr>
            <a:lvl4pPr marL="1600200" indent="-228600" algn="l" rtl="0" eaLnBrk="0" fontAlgn="base" hangingPunct="0">
              <a:lnSpc>
                <a:spcPct val="110000"/>
              </a:lnSpc>
              <a:spcBef>
                <a:spcPct val="20000"/>
              </a:spcBef>
              <a:spcAft>
                <a:spcPct val="0"/>
              </a:spcAft>
              <a:buClr>
                <a:schemeClr val="bg1"/>
              </a:buClr>
              <a:buChar char="•"/>
              <a:defRPr sz="2000">
                <a:solidFill>
                  <a:schemeClr val="bg1"/>
                </a:solidFill>
                <a:latin typeface="+mn-lt"/>
              </a:defRPr>
            </a:lvl4pPr>
            <a:lvl5pPr marL="2057400" indent="-228600" algn="l" rtl="0" eaLnBrk="0" fontAlgn="base" hangingPunct="0">
              <a:lnSpc>
                <a:spcPct val="110000"/>
              </a:lnSpc>
              <a:spcBef>
                <a:spcPct val="20000"/>
              </a:spcBef>
              <a:spcAft>
                <a:spcPct val="0"/>
              </a:spcAft>
              <a:buClr>
                <a:schemeClr val="bg1"/>
              </a:buClr>
              <a:buChar char="•"/>
              <a:defRPr sz="2000">
                <a:solidFill>
                  <a:schemeClr val="bg1"/>
                </a:solidFill>
                <a:latin typeface="+mn-lt"/>
              </a:defRPr>
            </a:lvl5pPr>
            <a:lvl6pPr marL="2514600" indent="-228600" algn="l" rtl="0" fontAlgn="base">
              <a:spcBef>
                <a:spcPct val="20000"/>
              </a:spcBef>
              <a:spcAft>
                <a:spcPct val="0"/>
              </a:spcAft>
              <a:buClr>
                <a:srgbClr val="B4CB4C"/>
              </a:buClr>
              <a:buChar char="•"/>
              <a:defRPr sz="2000">
                <a:solidFill>
                  <a:schemeClr val="tx1"/>
                </a:solidFill>
                <a:latin typeface="+mn-lt"/>
              </a:defRPr>
            </a:lvl6pPr>
            <a:lvl7pPr marL="2971800" indent="-228600" algn="l" rtl="0" fontAlgn="base">
              <a:spcBef>
                <a:spcPct val="20000"/>
              </a:spcBef>
              <a:spcAft>
                <a:spcPct val="0"/>
              </a:spcAft>
              <a:buClr>
                <a:srgbClr val="B4CB4C"/>
              </a:buClr>
              <a:buChar char="•"/>
              <a:defRPr sz="2000">
                <a:solidFill>
                  <a:schemeClr val="tx1"/>
                </a:solidFill>
                <a:latin typeface="+mn-lt"/>
              </a:defRPr>
            </a:lvl7pPr>
            <a:lvl8pPr marL="3429000" indent="-228600" algn="l" rtl="0" fontAlgn="base">
              <a:spcBef>
                <a:spcPct val="20000"/>
              </a:spcBef>
              <a:spcAft>
                <a:spcPct val="0"/>
              </a:spcAft>
              <a:buClr>
                <a:srgbClr val="B4CB4C"/>
              </a:buClr>
              <a:buChar char="•"/>
              <a:defRPr sz="2000">
                <a:solidFill>
                  <a:schemeClr val="tx1"/>
                </a:solidFill>
                <a:latin typeface="+mn-lt"/>
              </a:defRPr>
            </a:lvl8pPr>
            <a:lvl9pPr marL="3886200" indent="-228600" algn="l" rtl="0" fontAlgn="base">
              <a:spcBef>
                <a:spcPct val="20000"/>
              </a:spcBef>
              <a:spcAft>
                <a:spcPct val="0"/>
              </a:spcAft>
              <a:buClr>
                <a:srgbClr val="B4CB4C"/>
              </a:buClr>
              <a:buChar char="•"/>
              <a:defRPr sz="2000">
                <a:solidFill>
                  <a:schemeClr val="tx1"/>
                </a:solidFill>
                <a:latin typeface="+mn-lt"/>
              </a:defRPr>
            </a:lvl9pPr>
          </a:lstStyle>
          <a:p>
            <a:pPr eaLnBrk="1" hangingPunct="1">
              <a:buFont typeface="Wingdings" pitchFamily="2" charset="2"/>
              <a:buNone/>
            </a:pPr>
            <a:r>
              <a:rPr lang="en-GB" altLang="en-US" b="1" kern="0" dirty="0" smtClean="0">
                <a:solidFill>
                  <a:srgbClr val="9EEF31"/>
                </a:solidFill>
              </a:rPr>
              <a:t>World of futurists</a:t>
            </a:r>
          </a:p>
          <a:p>
            <a:pPr eaLnBrk="1" hangingPunct="1">
              <a:buFont typeface="Arial" charset="0"/>
              <a:buChar char="•"/>
            </a:pPr>
            <a:r>
              <a:rPr lang="en-GB" altLang="en-US" kern="0" dirty="0" smtClean="0">
                <a:solidFill>
                  <a:srgbClr val="9EEF31"/>
                </a:solidFill>
              </a:rPr>
              <a:t>Scientific rationality</a:t>
            </a:r>
          </a:p>
          <a:p>
            <a:pPr eaLnBrk="1" hangingPunct="1">
              <a:buFont typeface="Arial" charset="0"/>
              <a:buChar char="•"/>
            </a:pPr>
            <a:r>
              <a:rPr lang="en-GB" altLang="en-US" kern="0" dirty="0" smtClean="0">
                <a:solidFill>
                  <a:srgbClr val="9EEF31"/>
                </a:solidFill>
              </a:rPr>
              <a:t>Exploring uncertainty</a:t>
            </a:r>
          </a:p>
          <a:p>
            <a:pPr eaLnBrk="1" hangingPunct="1">
              <a:buFont typeface="Arial" charset="0"/>
              <a:buChar char="•"/>
            </a:pPr>
            <a:r>
              <a:rPr lang="en-GB" altLang="en-US" kern="0" dirty="0" smtClean="0">
                <a:solidFill>
                  <a:srgbClr val="9EEF31"/>
                </a:solidFill>
              </a:rPr>
              <a:t>Long term orientation</a:t>
            </a:r>
          </a:p>
          <a:p>
            <a:pPr eaLnBrk="1" hangingPunct="1">
              <a:buFont typeface="Arial" charset="0"/>
              <a:buChar char="•"/>
            </a:pPr>
            <a:r>
              <a:rPr lang="en-GB" altLang="en-US" kern="0" dirty="0" smtClean="0">
                <a:solidFill>
                  <a:srgbClr val="9EEF31"/>
                </a:solidFill>
              </a:rPr>
              <a:t>Integrated perspective</a:t>
            </a:r>
          </a:p>
          <a:p>
            <a:pPr eaLnBrk="1" hangingPunct="1">
              <a:buFont typeface="Arial" charset="0"/>
              <a:buChar char="•"/>
            </a:pPr>
            <a:r>
              <a:rPr lang="en-GB" altLang="en-US" kern="0" dirty="0" smtClean="0">
                <a:solidFill>
                  <a:srgbClr val="9EEF31"/>
                </a:solidFill>
              </a:rPr>
              <a:t>Focussed on one study</a:t>
            </a:r>
          </a:p>
        </p:txBody>
      </p:sp>
      <p:sp>
        <p:nvSpPr>
          <p:cNvPr id="4" name="Rectangle 5"/>
          <p:cNvSpPr txBox="1">
            <a:spLocks noChangeArrowheads="1"/>
          </p:cNvSpPr>
          <p:nvPr/>
        </p:nvSpPr>
        <p:spPr bwMode="auto">
          <a:xfrm>
            <a:off x="5076056" y="2276872"/>
            <a:ext cx="3923928" cy="3888432"/>
          </a:xfrm>
          <a:prstGeom prst="rect">
            <a:avLst/>
          </a:prstGeom>
          <a:noFill/>
          <a:ln w="9525">
            <a:noFill/>
            <a:miter lim="800000"/>
            <a:headEnd/>
            <a:tailEnd/>
          </a:ln>
          <a:effectLst/>
        </p:spPr>
        <p:txBody>
          <a:bodyPr lIns="0" tIns="0" rIns="0" bIns="0"/>
          <a:lstStyle/>
          <a:p>
            <a:pPr marL="265113" indent="-265113">
              <a:spcBef>
                <a:spcPct val="20000"/>
              </a:spcBef>
              <a:buClr>
                <a:srgbClr val="007BC7"/>
              </a:buClr>
              <a:defRPr/>
            </a:pPr>
            <a:r>
              <a:rPr lang="en-GB" sz="2400" b="1" kern="0" dirty="0">
                <a:solidFill>
                  <a:schemeClr val="accent3"/>
                </a:solidFill>
                <a:latin typeface="+mn-lt"/>
                <a:cs typeface="+mn-cs"/>
              </a:rPr>
              <a:t>World of policymakers</a:t>
            </a:r>
            <a:endParaRPr lang="en-GB" sz="2400" kern="0" dirty="0">
              <a:solidFill>
                <a:schemeClr val="accent3"/>
              </a:solidFill>
              <a:latin typeface="+mn-lt"/>
              <a:cs typeface="+mn-cs"/>
            </a:endParaRPr>
          </a:p>
          <a:p>
            <a:pPr marL="265113" indent="-265113">
              <a:spcBef>
                <a:spcPct val="20000"/>
              </a:spcBef>
              <a:buClr>
                <a:srgbClr val="007BC7"/>
              </a:buClr>
              <a:buFont typeface="Arial" pitchFamily="34" charset="0"/>
              <a:buChar char="•"/>
              <a:defRPr/>
            </a:pPr>
            <a:r>
              <a:rPr lang="en-GB" sz="2400" kern="0" dirty="0">
                <a:solidFill>
                  <a:schemeClr val="accent3"/>
                </a:solidFill>
                <a:latin typeface="+mn-lt"/>
                <a:cs typeface="+mn-cs"/>
              </a:rPr>
              <a:t>Political rationality</a:t>
            </a:r>
          </a:p>
          <a:p>
            <a:pPr marL="265113" indent="-265113">
              <a:spcBef>
                <a:spcPct val="20000"/>
              </a:spcBef>
              <a:buClr>
                <a:srgbClr val="007BC7"/>
              </a:buClr>
              <a:buFont typeface="Arial" pitchFamily="34" charset="0"/>
              <a:buChar char="•"/>
              <a:defRPr/>
            </a:pPr>
            <a:r>
              <a:rPr lang="en-GB" sz="2400" kern="0" dirty="0">
                <a:solidFill>
                  <a:schemeClr val="accent3"/>
                </a:solidFill>
                <a:latin typeface="+mn-lt"/>
                <a:cs typeface="+mn-cs"/>
              </a:rPr>
              <a:t>Searching for certainty</a:t>
            </a:r>
          </a:p>
          <a:p>
            <a:pPr marL="265113" indent="-265113">
              <a:spcBef>
                <a:spcPct val="20000"/>
              </a:spcBef>
              <a:buClr>
                <a:srgbClr val="007BC7"/>
              </a:buClr>
              <a:buFont typeface="Arial" pitchFamily="34" charset="0"/>
              <a:buChar char="•"/>
              <a:defRPr/>
            </a:pPr>
            <a:r>
              <a:rPr lang="en-GB" sz="2400" kern="0" dirty="0">
                <a:solidFill>
                  <a:schemeClr val="accent3"/>
                </a:solidFill>
                <a:latin typeface="+mn-lt"/>
                <a:cs typeface="+mn-cs"/>
              </a:rPr>
              <a:t>Short term orientation</a:t>
            </a:r>
          </a:p>
          <a:p>
            <a:pPr marL="265113" indent="-265113">
              <a:spcBef>
                <a:spcPct val="20000"/>
              </a:spcBef>
              <a:buClr>
                <a:srgbClr val="007BC7"/>
              </a:buClr>
              <a:buFont typeface="Arial" pitchFamily="34" charset="0"/>
              <a:buChar char="•"/>
              <a:defRPr/>
            </a:pPr>
            <a:r>
              <a:rPr lang="en-GB" sz="2400" kern="0" dirty="0">
                <a:solidFill>
                  <a:schemeClr val="accent3"/>
                </a:solidFill>
                <a:latin typeface="+mn-lt"/>
                <a:cs typeface="+mn-cs"/>
              </a:rPr>
              <a:t>Sector perspective</a:t>
            </a:r>
          </a:p>
          <a:p>
            <a:pPr marL="265113" indent="-265113">
              <a:spcBef>
                <a:spcPct val="20000"/>
              </a:spcBef>
              <a:buClr>
                <a:srgbClr val="007BC7"/>
              </a:buClr>
              <a:buFont typeface="Arial" pitchFamily="34" charset="0"/>
              <a:buChar char="•"/>
              <a:defRPr/>
            </a:pPr>
            <a:r>
              <a:rPr lang="en-GB" sz="2400" kern="0" dirty="0">
                <a:solidFill>
                  <a:schemeClr val="accent3"/>
                </a:solidFill>
                <a:latin typeface="+mn-lt"/>
                <a:cs typeface="+mn-cs"/>
              </a:rPr>
              <a:t>Confronted with many studies, advices etc.</a:t>
            </a:r>
          </a:p>
          <a:p>
            <a:pPr marL="265113" indent="-265113">
              <a:spcBef>
                <a:spcPct val="20000"/>
              </a:spcBef>
              <a:buClr>
                <a:srgbClr val="007BC7"/>
              </a:buClr>
              <a:defRPr/>
            </a:pPr>
            <a:endParaRPr lang="en-GB" sz="2000" kern="0" dirty="0">
              <a:latin typeface="+mn-lt"/>
              <a:cs typeface="+mn-cs"/>
            </a:endParaRPr>
          </a:p>
          <a:p>
            <a:pPr marL="265113" indent="-265113">
              <a:spcBef>
                <a:spcPct val="20000"/>
              </a:spcBef>
              <a:buClr>
                <a:srgbClr val="007BC7"/>
              </a:buClr>
              <a:defRPr/>
            </a:pPr>
            <a:endParaRPr lang="en-GB" sz="2000" kern="0" dirty="0">
              <a:latin typeface="+mn-lt"/>
              <a:cs typeface="+mn-cs"/>
            </a:endParaRPr>
          </a:p>
          <a:p>
            <a:pPr marL="265113" indent="-265113">
              <a:spcBef>
                <a:spcPct val="20000"/>
              </a:spcBef>
              <a:buClr>
                <a:srgbClr val="007BC7"/>
              </a:buClr>
              <a:defRPr/>
            </a:pPr>
            <a:endParaRPr lang="en-GB" sz="2000" kern="0" dirty="0">
              <a:latin typeface="+mn-lt"/>
              <a:cs typeface="+mn-cs"/>
            </a:endParaRPr>
          </a:p>
        </p:txBody>
      </p:sp>
    </p:spTree>
    <p:extLst>
      <p:ext uri="{BB962C8B-B14F-4D97-AF65-F5344CB8AC3E}">
        <p14:creationId xmlns:p14="http://schemas.microsoft.com/office/powerpoint/2010/main" val="124333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51847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5"/>
          <p:cNvSpPr txBox="1">
            <a:spLocks noChangeArrowheads="1"/>
          </p:cNvSpPr>
          <p:nvPr/>
        </p:nvSpPr>
        <p:spPr bwMode="auto">
          <a:xfrm>
            <a:off x="3059211" y="5798464"/>
            <a:ext cx="237688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9pPr>
          </a:lstStyle>
          <a:p>
            <a:pPr>
              <a:spcBef>
                <a:spcPct val="50000"/>
              </a:spcBef>
            </a:pPr>
            <a:r>
              <a:rPr lang="sl-SI" altLang="en-US" sz="1400" dirty="0"/>
              <a:t>Zureck and Henrichs, 2007</a:t>
            </a:r>
            <a:endParaRPr lang="en-GB" altLang="en-US" sz="1400" dirty="0"/>
          </a:p>
        </p:txBody>
      </p:sp>
      <p:sp>
        <p:nvSpPr>
          <p:cNvPr id="2" name="Rectangle 1"/>
          <p:cNvSpPr/>
          <p:nvPr/>
        </p:nvSpPr>
        <p:spPr>
          <a:xfrm>
            <a:off x="5543600" y="1268760"/>
            <a:ext cx="3600400" cy="1477328"/>
          </a:xfrm>
          <a:prstGeom prst="rect">
            <a:avLst/>
          </a:prstGeom>
        </p:spPr>
        <p:txBody>
          <a:bodyPr wrap="square">
            <a:spAutoFit/>
          </a:bodyPr>
          <a:lstStyle/>
          <a:p>
            <a:r>
              <a:rPr lang="sl-SI" altLang="en-US" dirty="0">
                <a:solidFill>
                  <a:schemeClr val="bg1"/>
                </a:solidFill>
              </a:rPr>
              <a:t>Policy making needs to uphold </a:t>
            </a:r>
            <a:r>
              <a:rPr lang="sl-SI" altLang="en-US" b="1" dirty="0">
                <a:solidFill>
                  <a:schemeClr val="bg1"/>
                </a:solidFill>
              </a:rPr>
              <a:t>long term sustainability goals</a:t>
            </a:r>
            <a:r>
              <a:rPr lang="sl-SI" altLang="en-US" dirty="0">
                <a:solidFill>
                  <a:schemeClr val="bg1"/>
                </a:solidFill>
              </a:rPr>
              <a:t> with suitable approaches and precautionary actions </a:t>
            </a:r>
            <a:br>
              <a:rPr lang="sl-SI" altLang="en-US" dirty="0">
                <a:solidFill>
                  <a:schemeClr val="bg1"/>
                </a:solidFill>
              </a:rPr>
            </a:br>
            <a:endParaRPr lang="en-GB" dirty="0">
              <a:solidFill>
                <a:schemeClr val="bg1"/>
              </a:solidFill>
            </a:endParaRPr>
          </a:p>
        </p:txBody>
      </p:sp>
      <p:sp>
        <p:nvSpPr>
          <p:cNvPr id="3" name="TextBox 2"/>
          <p:cNvSpPr txBox="1"/>
          <p:nvPr/>
        </p:nvSpPr>
        <p:spPr>
          <a:xfrm>
            <a:off x="395536" y="548680"/>
            <a:ext cx="7056784" cy="461665"/>
          </a:xfrm>
          <a:prstGeom prst="rect">
            <a:avLst/>
          </a:prstGeom>
          <a:noFill/>
        </p:spPr>
        <p:txBody>
          <a:bodyPr wrap="square" rtlCol="0">
            <a:spAutoFit/>
          </a:bodyPr>
          <a:lstStyle/>
          <a:p>
            <a:r>
              <a:rPr lang="sl-SI" sz="2400" b="1" dirty="0" smtClean="0">
                <a:solidFill>
                  <a:schemeClr val="bg1"/>
                </a:solidFill>
              </a:rPr>
              <a:t>....Becouse we need to deal with uncertainty</a:t>
            </a:r>
            <a:endParaRPr lang="en-GB"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p:txBody>
          <a:bodyPr/>
          <a:lstStyle/>
          <a:p>
            <a:endParaRPr lang="en-GB" altLang="en-US" dirty="0" smtClean="0"/>
          </a:p>
        </p:txBody>
      </p:sp>
      <p:sp>
        <p:nvSpPr>
          <p:cNvPr id="2" name="Text Placeholder 1"/>
          <p:cNvSpPr>
            <a:spLocks noGrp="1"/>
          </p:cNvSpPr>
          <p:nvPr>
            <p:ph type="body" sz="quarter" idx="10"/>
          </p:nvPr>
        </p:nvSpPr>
        <p:spPr/>
        <p:txBody>
          <a:bodyPr/>
          <a:lstStyle/>
          <a:p>
            <a:pPr marL="0" indent="0">
              <a:buNone/>
            </a:pPr>
            <a:endParaRPr lang="en-GB" altLang="en-US" dirty="0" smtClean="0"/>
          </a:p>
          <a:p>
            <a:pPr marL="0" indent="0">
              <a:buNone/>
            </a:pPr>
            <a:endParaRPr lang="en-GB" altLang="en-US" dirty="0"/>
          </a:p>
          <a:p>
            <a:pPr marL="0" indent="0">
              <a:buNone/>
            </a:pPr>
            <a:endParaRPr lang="en-GB" altLang="en-US" dirty="0" smtClean="0"/>
          </a:p>
          <a:p>
            <a:pPr marL="0" indent="0">
              <a:buNone/>
            </a:pPr>
            <a:r>
              <a:rPr lang="en-GB" altLang="en-US" sz="4000" b="1" dirty="0" smtClean="0">
                <a:solidFill>
                  <a:srgbClr val="FF0000"/>
                </a:solidFill>
              </a:rPr>
              <a:t>W</a:t>
            </a:r>
            <a:r>
              <a:rPr lang="en-GB" altLang="en-US" sz="4000" b="1" dirty="0" smtClean="0">
                <a:solidFill>
                  <a:srgbClr val="9EEF31"/>
                </a:solidFill>
              </a:rPr>
              <a:t>h</a:t>
            </a:r>
            <a:r>
              <a:rPr lang="en-GB" altLang="en-US" sz="4000" b="1" dirty="0" smtClean="0">
                <a:solidFill>
                  <a:srgbClr val="FFFF00"/>
                </a:solidFill>
              </a:rPr>
              <a:t>at can </a:t>
            </a:r>
            <a:r>
              <a:rPr lang="en-GB" altLang="en-US" sz="4000" b="1" dirty="0" smtClean="0">
                <a:solidFill>
                  <a:srgbClr val="FF0000"/>
                </a:solidFill>
              </a:rPr>
              <a:t>future</a:t>
            </a:r>
            <a:r>
              <a:rPr lang="en-GB" altLang="en-US" sz="4000" b="1" dirty="0" smtClean="0">
                <a:solidFill>
                  <a:srgbClr val="FFFF00"/>
                </a:solidFill>
              </a:rPr>
              <a:t> ass</a:t>
            </a:r>
            <a:r>
              <a:rPr lang="en-GB" altLang="en-US" sz="4000" b="1" dirty="0" smtClean="0">
                <a:solidFill>
                  <a:srgbClr val="FF00FF"/>
                </a:solidFill>
              </a:rPr>
              <a:t>ess</a:t>
            </a:r>
            <a:r>
              <a:rPr lang="en-GB" altLang="en-US" sz="4000" b="1" dirty="0" smtClean="0">
                <a:solidFill>
                  <a:srgbClr val="FFFF00"/>
                </a:solidFill>
              </a:rPr>
              <a:t>ments of</a:t>
            </a:r>
            <a:r>
              <a:rPr lang="en-GB" altLang="en-US" sz="4000" b="1" dirty="0" smtClean="0">
                <a:solidFill>
                  <a:srgbClr val="9EEF31"/>
                </a:solidFill>
              </a:rPr>
              <a:t>fer</a:t>
            </a:r>
            <a:r>
              <a:rPr lang="en-GB" altLang="en-US" sz="4000" b="1" dirty="0" smtClean="0">
                <a:solidFill>
                  <a:srgbClr val="FFFF00"/>
                </a:solidFill>
              </a:rPr>
              <a:t>?</a:t>
            </a:r>
            <a:r>
              <a:rPr lang="en-GB" altLang="en-US" sz="4000" b="1" dirty="0"/>
              <a:t/>
            </a:r>
            <a:br>
              <a:rPr lang="en-GB" altLang="en-US" sz="4000" b="1" dirty="0"/>
            </a:br>
            <a:endParaRPr lang="en-GB" sz="4000" b="1" dirty="0"/>
          </a:p>
        </p:txBody>
      </p:sp>
    </p:spTree>
    <p:extLst>
      <p:ext uri="{BB962C8B-B14F-4D97-AF65-F5344CB8AC3E}">
        <p14:creationId xmlns:p14="http://schemas.microsoft.com/office/powerpoint/2010/main" val="177021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3528" y="188640"/>
            <a:ext cx="8229600" cy="1143000"/>
          </a:xfrm>
          <a:prstGeom prst="rect">
            <a:avLst/>
          </a:prstGeom>
        </p:spPr>
        <p:txBody>
          <a:bodyPr/>
          <a:lstStyle/>
          <a:p>
            <a:pPr eaLnBrk="1" hangingPunct="1"/>
            <a:r>
              <a:rPr lang="en-GB" altLang="en-US" sz="3000" dirty="0" smtClean="0"/>
              <a:t>What can forward-looking assessments provide</a:t>
            </a:r>
          </a:p>
        </p:txBody>
      </p:sp>
      <p:sp>
        <p:nvSpPr>
          <p:cNvPr id="27651" name="Content Placeholder 2"/>
          <p:cNvSpPr>
            <a:spLocks noGrp="1"/>
          </p:cNvSpPr>
          <p:nvPr>
            <p:ph idx="4294967295"/>
          </p:nvPr>
        </p:nvSpPr>
        <p:spPr>
          <a:xfrm>
            <a:off x="467544" y="1123975"/>
            <a:ext cx="8229600" cy="5113337"/>
          </a:xfrm>
          <a:prstGeom prst="rect">
            <a:avLst/>
          </a:prstGeom>
        </p:spPr>
        <p:txBody>
          <a:bodyPr/>
          <a:lstStyle/>
          <a:p>
            <a:pPr>
              <a:lnSpc>
                <a:spcPct val="80000"/>
              </a:lnSpc>
            </a:pPr>
            <a:r>
              <a:rPr lang="en-GB" altLang="en-US" sz="2000" dirty="0" smtClean="0">
                <a:solidFill>
                  <a:srgbClr val="FF0000"/>
                </a:solidFill>
              </a:rPr>
              <a:t>Frame policies </a:t>
            </a:r>
            <a:r>
              <a:rPr lang="en-GB" altLang="en-US" sz="2000" dirty="0" smtClean="0"/>
              <a:t>by identifying priority, warning signals and emerging issues</a:t>
            </a:r>
          </a:p>
          <a:p>
            <a:pPr>
              <a:lnSpc>
                <a:spcPct val="80000"/>
              </a:lnSpc>
            </a:pPr>
            <a:endParaRPr lang="en-GB" altLang="en-US" sz="2000" dirty="0" smtClean="0"/>
          </a:p>
          <a:p>
            <a:pPr>
              <a:lnSpc>
                <a:spcPct val="80000"/>
              </a:lnSpc>
            </a:pPr>
            <a:r>
              <a:rPr lang="en-GB" altLang="en-US" sz="2000" dirty="0" smtClean="0"/>
              <a:t>reflecting on different </a:t>
            </a:r>
            <a:r>
              <a:rPr lang="en-GB" altLang="en-US" sz="2000" dirty="0" smtClean="0">
                <a:solidFill>
                  <a:srgbClr val="FF0000"/>
                </a:solidFill>
              </a:rPr>
              <a:t>options for the future</a:t>
            </a:r>
          </a:p>
          <a:p>
            <a:pPr>
              <a:lnSpc>
                <a:spcPct val="80000"/>
              </a:lnSpc>
            </a:pPr>
            <a:endParaRPr lang="en-GB" altLang="en-US" sz="2000" dirty="0" smtClean="0"/>
          </a:p>
          <a:p>
            <a:pPr>
              <a:lnSpc>
                <a:spcPct val="80000"/>
              </a:lnSpc>
            </a:pPr>
            <a:r>
              <a:rPr lang="en-GB" altLang="en-US" sz="2000" dirty="0" smtClean="0"/>
              <a:t>identify </a:t>
            </a:r>
            <a:r>
              <a:rPr lang="en-GB" altLang="en-US" sz="2000" dirty="0" smtClean="0">
                <a:solidFill>
                  <a:srgbClr val="FF0000"/>
                </a:solidFill>
              </a:rPr>
              <a:t>driving forces and uncertainties</a:t>
            </a:r>
          </a:p>
          <a:p>
            <a:pPr>
              <a:lnSpc>
                <a:spcPct val="80000"/>
              </a:lnSpc>
            </a:pPr>
            <a:endParaRPr lang="en-GB" altLang="en-US" sz="2000" dirty="0" smtClean="0"/>
          </a:p>
          <a:p>
            <a:pPr>
              <a:lnSpc>
                <a:spcPct val="80000"/>
              </a:lnSpc>
            </a:pPr>
            <a:r>
              <a:rPr lang="en-GB" altLang="en-US" sz="2000" dirty="0" smtClean="0"/>
              <a:t>Check whether and how </a:t>
            </a:r>
            <a:r>
              <a:rPr lang="en-GB" altLang="en-US" sz="2000" dirty="0" smtClean="0">
                <a:solidFill>
                  <a:srgbClr val="FF0000"/>
                </a:solidFill>
              </a:rPr>
              <a:t>targets</a:t>
            </a:r>
            <a:r>
              <a:rPr lang="en-GB" altLang="en-US" sz="2000" dirty="0" smtClean="0"/>
              <a:t> can be met, their relevance</a:t>
            </a:r>
          </a:p>
          <a:p>
            <a:pPr>
              <a:lnSpc>
                <a:spcPct val="80000"/>
              </a:lnSpc>
            </a:pPr>
            <a:endParaRPr lang="en-GB" altLang="en-US" sz="2000" dirty="0" smtClean="0"/>
          </a:p>
          <a:p>
            <a:pPr>
              <a:lnSpc>
                <a:spcPct val="80000"/>
              </a:lnSpc>
            </a:pPr>
            <a:r>
              <a:rPr lang="en-GB" altLang="en-US" sz="2000" dirty="0" smtClean="0"/>
              <a:t>Develop </a:t>
            </a:r>
            <a:r>
              <a:rPr lang="en-GB" altLang="en-US" sz="2000" dirty="0" smtClean="0">
                <a:solidFill>
                  <a:srgbClr val="FF0000"/>
                </a:solidFill>
              </a:rPr>
              <a:t>robust measures and precautionary actions</a:t>
            </a:r>
          </a:p>
          <a:p>
            <a:pPr>
              <a:lnSpc>
                <a:spcPct val="80000"/>
              </a:lnSpc>
            </a:pPr>
            <a:endParaRPr lang="en-GB" altLang="en-US" sz="2000" dirty="0" smtClean="0"/>
          </a:p>
          <a:p>
            <a:pPr>
              <a:lnSpc>
                <a:spcPct val="80000"/>
              </a:lnSpc>
            </a:pPr>
            <a:r>
              <a:rPr lang="en-GB" altLang="en-US" sz="2000" dirty="0" smtClean="0"/>
              <a:t>Analyse </a:t>
            </a:r>
            <a:r>
              <a:rPr lang="en-GB" altLang="en-US" sz="2000" dirty="0" smtClean="0">
                <a:solidFill>
                  <a:srgbClr val="FF0000"/>
                </a:solidFill>
              </a:rPr>
              <a:t>cause-effect relationships</a:t>
            </a:r>
          </a:p>
          <a:p>
            <a:pPr>
              <a:lnSpc>
                <a:spcPct val="80000"/>
              </a:lnSpc>
            </a:pPr>
            <a:endParaRPr lang="en-GB" altLang="en-US" sz="2000" dirty="0" smtClean="0"/>
          </a:p>
          <a:p>
            <a:pPr>
              <a:lnSpc>
                <a:spcPct val="80000"/>
              </a:lnSpc>
            </a:pPr>
            <a:r>
              <a:rPr lang="en-GB" altLang="en-US" sz="2000" dirty="0" smtClean="0"/>
              <a:t>Anticipate possible </a:t>
            </a:r>
            <a:r>
              <a:rPr lang="en-GB" altLang="en-US" sz="2000" dirty="0" smtClean="0">
                <a:solidFill>
                  <a:srgbClr val="FF0000"/>
                </a:solidFill>
              </a:rPr>
              <a:t>surprises</a:t>
            </a:r>
            <a:r>
              <a:rPr lang="en-GB" altLang="en-US" sz="2000" dirty="0" smtClean="0"/>
              <a:t>, discontinuities, shocks</a:t>
            </a:r>
          </a:p>
          <a:p>
            <a:pPr>
              <a:lnSpc>
                <a:spcPct val="80000"/>
              </a:lnSpc>
            </a:pPr>
            <a:endParaRPr lang="en-GB" altLang="en-US" sz="2000" dirty="0" smtClean="0"/>
          </a:p>
          <a:p>
            <a:pPr>
              <a:lnSpc>
                <a:spcPct val="80000"/>
              </a:lnSpc>
            </a:pPr>
            <a:r>
              <a:rPr lang="en-GB" altLang="en-US" sz="2000" dirty="0" smtClean="0"/>
              <a:t>Facilitate short and long-term thinking in a </a:t>
            </a:r>
            <a:r>
              <a:rPr lang="en-GB" altLang="en-US" sz="2000" dirty="0" smtClean="0">
                <a:solidFill>
                  <a:srgbClr val="FF0000"/>
                </a:solidFill>
              </a:rPr>
              <a:t>structured way</a:t>
            </a:r>
          </a:p>
          <a:p>
            <a:pPr eaLnBrk="1" hangingPunct="1"/>
            <a:endParaRPr lang="en-GB"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p:txBody>
          <a:bodyPr/>
          <a:lstStyle/>
          <a:p>
            <a:endParaRPr lang="en-GB" altLang="en-US" dirty="0" smtClean="0"/>
          </a:p>
        </p:txBody>
      </p:sp>
      <p:sp>
        <p:nvSpPr>
          <p:cNvPr id="2" name="Text Placeholder 1"/>
          <p:cNvSpPr>
            <a:spLocks noGrp="1"/>
          </p:cNvSpPr>
          <p:nvPr>
            <p:ph type="body" sz="quarter" idx="10"/>
          </p:nvPr>
        </p:nvSpPr>
        <p:spPr/>
        <p:txBody>
          <a:bodyPr/>
          <a:lstStyle/>
          <a:p>
            <a:pPr marL="0" indent="0">
              <a:buNone/>
            </a:pPr>
            <a:endParaRPr lang="en-GB" altLang="en-US" dirty="0" smtClean="0"/>
          </a:p>
          <a:p>
            <a:pPr marL="0" indent="0">
              <a:buNone/>
            </a:pPr>
            <a:endParaRPr lang="en-GB" altLang="en-US" dirty="0"/>
          </a:p>
          <a:p>
            <a:pPr marL="0" indent="0">
              <a:buNone/>
            </a:pPr>
            <a:endParaRPr lang="en-GB" altLang="en-US" dirty="0" smtClean="0"/>
          </a:p>
          <a:p>
            <a:pPr marL="0" indent="0">
              <a:buNone/>
            </a:pPr>
            <a:r>
              <a:rPr lang="en-GB" altLang="en-US" sz="4000" b="1" dirty="0" smtClean="0">
                <a:solidFill>
                  <a:srgbClr val="FF0000"/>
                </a:solidFill>
              </a:rPr>
              <a:t>How to deal with future</a:t>
            </a:r>
            <a:r>
              <a:rPr lang="en-GB" altLang="en-US" sz="4000" b="1" dirty="0">
                <a:solidFill>
                  <a:srgbClr val="FFFF00"/>
                </a:solidFill>
              </a:rPr>
              <a:t>?</a:t>
            </a:r>
            <a:r>
              <a:rPr lang="en-GB" altLang="en-US" sz="4000" b="1" dirty="0"/>
              <a:t/>
            </a:r>
            <a:br>
              <a:rPr lang="en-GB" altLang="en-US" sz="4000" b="1" dirty="0"/>
            </a:br>
            <a:endParaRPr lang="en-GB" sz="4000" b="1" dirty="0"/>
          </a:p>
        </p:txBody>
      </p:sp>
    </p:spTree>
    <p:extLst>
      <p:ext uri="{BB962C8B-B14F-4D97-AF65-F5344CB8AC3E}">
        <p14:creationId xmlns:p14="http://schemas.microsoft.com/office/powerpoint/2010/main" val="177021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51847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5"/>
          <p:cNvSpPr txBox="1">
            <a:spLocks noChangeArrowheads="1"/>
          </p:cNvSpPr>
          <p:nvPr/>
        </p:nvSpPr>
        <p:spPr bwMode="auto">
          <a:xfrm>
            <a:off x="3059211" y="5798464"/>
            <a:ext cx="237688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9pPr>
          </a:lstStyle>
          <a:p>
            <a:pPr>
              <a:spcBef>
                <a:spcPct val="50000"/>
              </a:spcBef>
            </a:pPr>
            <a:r>
              <a:rPr lang="sl-SI" altLang="en-US" sz="1400" dirty="0"/>
              <a:t>Zureck and Henrichs, 2007</a:t>
            </a:r>
            <a:endParaRPr lang="en-GB" altLang="en-US" sz="1400" dirty="0"/>
          </a:p>
        </p:txBody>
      </p:sp>
    </p:spTree>
    <p:extLst>
      <p:ext uri="{BB962C8B-B14F-4D97-AF65-F5344CB8AC3E}">
        <p14:creationId xmlns:p14="http://schemas.microsoft.com/office/powerpoint/2010/main" val="407208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altLang="en-US" smtClean="0"/>
          </a:p>
        </p:txBody>
      </p:sp>
      <p:sp>
        <p:nvSpPr>
          <p:cNvPr id="75779" name="Content Placeholder 2"/>
          <p:cNvSpPr>
            <a:spLocks noGrp="1"/>
          </p:cNvSpPr>
          <p:nvPr>
            <p:ph idx="1"/>
          </p:nvPr>
        </p:nvSpPr>
        <p:spPr>
          <a:xfrm>
            <a:off x="467544" y="825499"/>
            <a:ext cx="8229600" cy="4525963"/>
          </a:xfrm>
        </p:spPr>
        <p:txBody>
          <a:bodyPr/>
          <a:lstStyle/>
          <a:p>
            <a:endParaRPr lang="en-US" altLang="en-US" dirty="0" smtClean="0"/>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58775"/>
            <a:ext cx="7821613" cy="545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2915816" y="5822191"/>
            <a:ext cx="4464496" cy="369332"/>
          </a:xfrm>
          <a:prstGeom prst="rect">
            <a:avLst/>
          </a:prstGeom>
          <a:noFill/>
        </p:spPr>
        <p:txBody>
          <a:bodyPr wrap="square" rtlCol="0">
            <a:spAutoFit/>
          </a:bodyPr>
          <a:lstStyle/>
          <a:p>
            <a:r>
              <a:rPr lang="sl-SI" dirty="0" smtClean="0"/>
              <a:t>No perfect method exists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a:spLocks noGrp="1"/>
          </p:cNvSpPr>
          <p:nvPr>
            <p:ph type="title"/>
          </p:nvPr>
        </p:nvSpPr>
        <p:spPr>
          <a:xfrm>
            <a:off x="2051720" y="2646805"/>
            <a:ext cx="4536504" cy="1785938"/>
          </a:xfrm>
        </p:spPr>
        <p:txBody>
          <a:bodyPr/>
          <a:lstStyle/>
          <a:p>
            <a:r>
              <a:rPr lang="en-GB" altLang="en-US" sz="3600" dirty="0" smtClean="0"/>
              <a:t>Scenarios : Forecast</a:t>
            </a:r>
            <a:br>
              <a:rPr lang="en-GB" altLang="en-US" sz="3600" dirty="0" smtClean="0"/>
            </a:br>
            <a:r>
              <a:rPr lang="en-GB" altLang="en-US" sz="3600" dirty="0"/>
              <a:t/>
            </a:r>
            <a:br>
              <a:rPr lang="en-GB" altLang="en-US" sz="3600" dirty="0"/>
            </a:br>
            <a:endParaRPr lang="en-GB" altLang="en-US" sz="3600" dirty="0" smtClean="0"/>
          </a:p>
        </p:txBody>
      </p:sp>
    </p:spTree>
    <p:extLst>
      <p:ext uri="{BB962C8B-B14F-4D97-AF65-F5344CB8AC3E}">
        <p14:creationId xmlns:p14="http://schemas.microsoft.com/office/powerpoint/2010/main" val="264523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smtClean="0"/>
              <a:t/>
            </a:r>
            <a:br>
              <a:rPr lang="sl-SI" dirty="0" smtClean="0"/>
            </a:br>
            <a:r>
              <a:rPr lang="sl-SI" dirty="0" smtClean="0"/>
              <a:t>Aims of the presentation</a:t>
            </a:r>
            <a:endParaRPr lang="en-GB" dirty="0"/>
          </a:p>
        </p:txBody>
      </p:sp>
      <p:sp>
        <p:nvSpPr>
          <p:cNvPr id="6" name="Text Placeholder 5"/>
          <p:cNvSpPr>
            <a:spLocks noGrp="1"/>
          </p:cNvSpPr>
          <p:nvPr>
            <p:ph type="body" sz="quarter" idx="10"/>
          </p:nvPr>
        </p:nvSpPr>
        <p:spPr/>
        <p:txBody>
          <a:bodyPr/>
          <a:lstStyle/>
          <a:p>
            <a:endParaRPr lang="sl-SI" dirty="0" smtClean="0"/>
          </a:p>
          <a:p>
            <a:r>
              <a:rPr lang="sl-SI" dirty="0" smtClean="0"/>
              <a:t>Present overview of use of forward‘looking information in EEA SOER and introduce and describe some dilemas and contraversies that exist in this area of work</a:t>
            </a:r>
          </a:p>
          <a:p>
            <a:endParaRPr lang="sl-SI" dirty="0" smtClean="0"/>
          </a:p>
          <a:p>
            <a:r>
              <a:rPr lang="sl-SI" dirty="0" smtClean="0"/>
              <a:t>Present what is NRC for Forward‘looking </a:t>
            </a:r>
            <a:r>
              <a:rPr lang="sl-SI" dirty="0" smtClean="0"/>
              <a:t>infor</a:t>
            </a:r>
            <a:r>
              <a:rPr lang="en-GB" dirty="0" smtClean="0"/>
              <a:t>ma</a:t>
            </a:r>
            <a:r>
              <a:rPr lang="sl-SI" dirty="0" smtClean="0"/>
              <a:t>t</a:t>
            </a:r>
            <a:r>
              <a:rPr lang="en-GB" dirty="0" err="1" smtClean="0"/>
              <a:t>i</a:t>
            </a:r>
            <a:r>
              <a:rPr lang="sl-SI" dirty="0" smtClean="0"/>
              <a:t>on </a:t>
            </a:r>
            <a:r>
              <a:rPr lang="sl-SI" dirty="0" smtClean="0"/>
              <a:t>doing in this area</a:t>
            </a:r>
            <a:endParaRPr lang="en-GB"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4CDCCC44-4EAD-4251-9A75-F6875F5D4BC3}" type="slidenum">
              <a:rPr lang="en-GB" smtClean="0"/>
              <a:t>2</a:t>
            </a:fld>
            <a:endParaRPr lang="en-GB"/>
          </a:p>
        </p:txBody>
      </p:sp>
    </p:spTree>
    <p:extLst>
      <p:ext uri="{BB962C8B-B14F-4D97-AF65-F5344CB8AC3E}">
        <p14:creationId xmlns:p14="http://schemas.microsoft.com/office/powerpoint/2010/main" val="152481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611560" y="1135518"/>
            <a:ext cx="7336353" cy="4584700"/>
            <a:chOff x="1364" y="1777"/>
            <a:chExt cx="8406" cy="4320"/>
          </a:xfrm>
        </p:grpSpPr>
        <p:grpSp>
          <p:nvGrpSpPr>
            <p:cNvPr id="17412" name="Group 5"/>
            <p:cNvGrpSpPr>
              <a:grpSpLocks/>
            </p:cNvGrpSpPr>
            <p:nvPr/>
          </p:nvGrpSpPr>
          <p:grpSpPr bwMode="auto">
            <a:xfrm>
              <a:off x="1364" y="1777"/>
              <a:ext cx="8406" cy="4320"/>
              <a:chOff x="1364" y="1777"/>
              <a:chExt cx="8406" cy="4320"/>
            </a:xfrm>
          </p:grpSpPr>
          <p:sp>
            <p:nvSpPr>
              <p:cNvPr id="17414" name="Rectangle 6"/>
              <p:cNvSpPr>
                <a:spLocks noChangeArrowheads="1"/>
              </p:cNvSpPr>
              <p:nvPr/>
            </p:nvSpPr>
            <p:spPr bwMode="auto">
              <a:xfrm>
                <a:off x="6045" y="2497"/>
                <a:ext cx="1440" cy="2880"/>
              </a:xfrm>
              <a:prstGeom prst="rect">
                <a:avLst/>
              </a:prstGeom>
              <a:solidFill>
                <a:srgbClr val="80808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5" name="Rectangle 7"/>
              <p:cNvSpPr>
                <a:spLocks noChangeArrowheads="1"/>
              </p:cNvSpPr>
              <p:nvPr/>
            </p:nvSpPr>
            <p:spPr bwMode="auto">
              <a:xfrm>
                <a:off x="3217" y="3757"/>
                <a:ext cx="1620" cy="720"/>
              </a:xfrm>
              <a:prstGeom prst="rect">
                <a:avLst/>
              </a:prstGeom>
              <a:solidFill>
                <a:srgbClr val="000000"/>
              </a:solidFill>
              <a:ln w="76200">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6" name="Line 8"/>
              <p:cNvSpPr>
                <a:spLocks noChangeShapeType="1"/>
              </p:cNvSpPr>
              <p:nvPr/>
            </p:nvSpPr>
            <p:spPr bwMode="auto">
              <a:xfrm flipV="1">
                <a:off x="4837" y="2857"/>
                <a:ext cx="2340" cy="9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7" name="Line 9"/>
              <p:cNvSpPr>
                <a:spLocks noChangeShapeType="1"/>
              </p:cNvSpPr>
              <p:nvPr/>
            </p:nvSpPr>
            <p:spPr bwMode="auto">
              <a:xfrm>
                <a:off x="4837" y="4117"/>
                <a:ext cx="2700"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8" name="Line 10"/>
              <p:cNvSpPr>
                <a:spLocks noChangeShapeType="1"/>
              </p:cNvSpPr>
              <p:nvPr/>
            </p:nvSpPr>
            <p:spPr bwMode="auto">
              <a:xfrm>
                <a:off x="4837" y="4477"/>
                <a:ext cx="2340" cy="54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9" name="Line 11"/>
              <p:cNvSpPr>
                <a:spLocks noChangeShapeType="1"/>
              </p:cNvSpPr>
              <p:nvPr/>
            </p:nvSpPr>
            <p:spPr bwMode="auto">
              <a:xfrm>
                <a:off x="3667" y="2497"/>
                <a:ext cx="3150" cy="90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0" name="Text Box 12"/>
              <p:cNvSpPr txBox="1">
                <a:spLocks noChangeArrowheads="1"/>
              </p:cNvSpPr>
              <p:nvPr/>
            </p:nvSpPr>
            <p:spPr bwMode="auto">
              <a:xfrm>
                <a:off x="1364" y="2317"/>
                <a:ext cx="2753" cy="360"/>
              </a:xfrm>
              <a:prstGeom prst="rect">
                <a:avLst/>
              </a:pr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smtClean="0">
                    <a:solidFill>
                      <a:srgbClr val="FF00FF"/>
                    </a:solidFill>
                    <a:latin typeface="Times New Roman" pitchFamily="18" charset="0"/>
                  </a:rPr>
                  <a:t>Single/point </a:t>
                </a:r>
                <a:r>
                  <a:rPr lang="en-GB" altLang="en-US" dirty="0">
                    <a:solidFill>
                      <a:srgbClr val="FF00FF"/>
                    </a:solidFill>
                    <a:latin typeface="Times New Roman" pitchFamily="18" charset="0"/>
                  </a:rPr>
                  <a:t>forecast</a:t>
                </a:r>
                <a:endParaRPr lang="en-GB" altLang="en-US" dirty="0">
                  <a:solidFill>
                    <a:srgbClr val="FF00FF"/>
                  </a:solidFill>
                </a:endParaRPr>
              </a:p>
            </p:txBody>
          </p:sp>
          <p:sp>
            <p:nvSpPr>
              <p:cNvPr id="17421" name="Text Box 13"/>
              <p:cNvSpPr txBox="1">
                <a:spLocks noChangeArrowheads="1"/>
              </p:cNvSpPr>
              <p:nvPr/>
            </p:nvSpPr>
            <p:spPr bwMode="auto">
              <a:xfrm>
                <a:off x="2137" y="3937"/>
                <a:ext cx="9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a:latin typeface="Times New Roman" pitchFamily="18" charset="0"/>
                  </a:rPr>
                  <a:t>Today</a:t>
                </a:r>
                <a:endParaRPr lang="en-GB" altLang="en-US"/>
              </a:p>
            </p:txBody>
          </p:sp>
          <p:sp>
            <p:nvSpPr>
              <p:cNvPr id="17422" name="Text Box 14"/>
              <p:cNvSpPr txBox="1">
                <a:spLocks noChangeArrowheads="1"/>
              </p:cNvSpPr>
              <p:nvPr/>
            </p:nvSpPr>
            <p:spPr bwMode="auto">
              <a:xfrm>
                <a:off x="5265" y="2038"/>
                <a:ext cx="30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000" dirty="0">
                    <a:solidFill>
                      <a:srgbClr val="3366FF"/>
                    </a:solidFill>
                    <a:latin typeface="Times New Roman" pitchFamily="18" charset="0"/>
                  </a:rPr>
                  <a:t>… you get it wrong!</a:t>
                </a:r>
                <a:endParaRPr lang="en-GB" altLang="en-US" sz="2000" dirty="0">
                  <a:solidFill>
                    <a:srgbClr val="3366FF"/>
                  </a:solidFill>
                </a:endParaRPr>
              </a:p>
            </p:txBody>
          </p:sp>
          <p:sp>
            <p:nvSpPr>
              <p:cNvPr id="17423" name="Text Box 15"/>
              <p:cNvSpPr txBox="1">
                <a:spLocks noChangeArrowheads="1"/>
              </p:cNvSpPr>
              <p:nvPr/>
            </p:nvSpPr>
            <p:spPr bwMode="auto">
              <a:xfrm>
                <a:off x="3217" y="3937"/>
                <a:ext cx="900" cy="36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600">
                    <a:solidFill>
                      <a:srgbClr val="FFFFFF"/>
                    </a:solidFill>
                    <a:latin typeface="Times New Roman" pitchFamily="18" charset="0"/>
                  </a:rPr>
                  <a:t>Trends</a:t>
                </a:r>
                <a:endParaRPr lang="en-GB" altLang="en-US" sz="1600"/>
              </a:p>
            </p:txBody>
          </p:sp>
          <p:sp>
            <p:nvSpPr>
              <p:cNvPr id="17424" name="Line 16"/>
              <p:cNvSpPr>
                <a:spLocks noChangeShapeType="1"/>
              </p:cNvSpPr>
              <p:nvPr/>
            </p:nvSpPr>
            <p:spPr bwMode="auto">
              <a:xfrm>
                <a:off x="6097" y="5557"/>
                <a:ext cx="144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5" name="Text Box 17"/>
              <p:cNvSpPr txBox="1">
                <a:spLocks noChangeArrowheads="1"/>
              </p:cNvSpPr>
              <p:nvPr/>
            </p:nvSpPr>
            <p:spPr bwMode="auto">
              <a:xfrm>
                <a:off x="6277" y="5737"/>
                <a:ext cx="9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200">
                    <a:latin typeface="Times New Roman" pitchFamily="18" charset="0"/>
                  </a:rPr>
                  <a:t>Timing</a:t>
                </a:r>
                <a:endParaRPr lang="en-GB" altLang="en-US"/>
              </a:p>
            </p:txBody>
          </p:sp>
          <p:sp>
            <p:nvSpPr>
              <p:cNvPr id="17426" name="Line 18"/>
              <p:cNvSpPr>
                <a:spLocks noChangeShapeType="1"/>
              </p:cNvSpPr>
              <p:nvPr/>
            </p:nvSpPr>
            <p:spPr bwMode="auto">
              <a:xfrm>
                <a:off x="7717" y="2497"/>
                <a:ext cx="0" cy="2880"/>
              </a:xfrm>
              <a:prstGeom prst="line">
                <a:avLst/>
              </a:prstGeom>
              <a:noFill/>
              <a:ln w="9525">
                <a:solidFill>
                  <a:srgbClr val="FF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7" name="Text Box 19"/>
              <p:cNvSpPr txBox="1">
                <a:spLocks noChangeArrowheads="1"/>
              </p:cNvSpPr>
              <p:nvPr/>
            </p:nvSpPr>
            <p:spPr bwMode="auto">
              <a:xfrm>
                <a:off x="7970" y="3307"/>
                <a:ext cx="1800" cy="20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smtClean="0">
                    <a:solidFill>
                      <a:srgbClr val="FF00FF"/>
                    </a:solidFill>
                    <a:latin typeface="Times New Roman" pitchFamily="18" charset="0"/>
                  </a:rPr>
                  <a:t>SCENARIOS</a:t>
                </a:r>
              </a:p>
              <a:p>
                <a:pPr eaLnBrk="1" hangingPunct="1"/>
                <a:endParaRPr lang="en-GB" altLang="en-US" dirty="0">
                  <a:latin typeface="Times New Roman" pitchFamily="18" charset="0"/>
                </a:endParaRPr>
              </a:p>
              <a:p>
                <a:pPr eaLnBrk="1" hangingPunct="1"/>
                <a:r>
                  <a:rPr lang="en-GB" altLang="en-US" dirty="0" smtClean="0">
                    <a:latin typeface="Times New Roman" pitchFamily="18" charset="0"/>
                  </a:rPr>
                  <a:t>Range </a:t>
                </a:r>
                <a:endParaRPr lang="en-GB" altLang="en-US" dirty="0">
                  <a:latin typeface="Times New Roman" pitchFamily="18" charset="0"/>
                </a:endParaRPr>
              </a:p>
              <a:p>
                <a:pPr eaLnBrk="1" hangingPunct="1"/>
                <a:endParaRPr lang="en-GB" altLang="en-US" dirty="0">
                  <a:latin typeface="Times New Roman" pitchFamily="18" charset="0"/>
                </a:endParaRPr>
              </a:p>
              <a:p>
                <a:pPr eaLnBrk="1" hangingPunct="1"/>
                <a:r>
                  <a:rPr lang="en-GB" altLang="en-US" dirty="0">
                    <a:latin typeface="Times New Roman" pitchFamily="18" charset="0"/>
                  </a:rPr>
                  <a:t>of </a:t>
                </a:r>
              </a:p>
              <a:p>
                <a:pPr eaLnBrk="1" hangingPunct="1"/>
                <a:endParaRPr lang="en-GB" altLang="en-US" dirty="0">
                  <a:latin typeface="Times New Roman" pitchFamily="18" charset="0"/>
                </a:endParaRPr>
              </a:p>
              <a:p>
                <a:pPr eaLnBrk="1" hangingPunct="1"/>
                <a:r>
                  <a:rPr lang="en-GB" altLang="en-US" dirty="0">
                    <a:latin typeface="Times New Roman" pitchFamily="18" charset="0"/>
                  </a:rPr>
                  <a:t>uncertainties</a:t>
                </a:r>
                <a:endParaRPr lang="en-GB" altLang="en-US" dirty="0"/>
              </a:p>
            </p:txBody>
          </p:sp>
          <p:sp>
            <p:nvSpPr>
              <p:cNvPr id="17428" name="Text Box 20"/>
              <p:cNvSpPr txBox="1">
                <a:spLocks noChangeArrowheads="1"/>
              </p:cNvSpPr>
              <p:nvPr/>
            </p:nvSpPr>
            <p:spPr bwMode="auto">
              <a:xfrm>
                <a:off x="1364" y="1777"/>
                <a:ext cx="396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000" dirty="0">
                    <a:solidFill>
                      <a:srgbClr val="3366FF"/>
                    </a:solidFill>
                    <a:latin typeface="Times New Roman" pitchFamily="18" charset="0"/>
                  </a:rPr>
                  <a:t>The danger of forecasting is…</a:t>
                </a:r>
                <a:endParaRPr lang="en-GB" altLang="en-US" sz="2000" dirty="0">
                  <a:solidFill>
                    <a:srgbClr val="3366FF"/>
                  </a:solidFill>
                </a:endParaRPr>
              </a:p>
            </p:txBody>
          </p:sp>
        </p:grpSp>
        <p:sp>
          <p:nvSpPr>
            <p:cNvPr id="17413" name="Oval 21"/>
            <p:cNvSpPr>
              <a:spLocks noChangeArrowheads="1"/>
            </p:cNvSpPr>
            <p:nvPr/>
          </p:nvSpPr>
          <p:spPr bwMode="auto">
            <a:xfrm>
              <a:off x="6817" y="3397"/>
              <a:ext cx="180" cy="180"/>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7411" name="TextBox 3"/>
          <p:cNvSpPr txBox="1">
            <a:spLocks noChangeArrowheads="1"/>
          </p:cNvSpPr>
          <p:nvPr/>
        </p:nvSpPr>
        <p:spPr bwMode="auto">
          <a:xfrm>
            <a:off x="323353" y="5953125"/>
            <a:ext cx="79930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b="1" dirty="0">
                <a:solidFill>
                  <a:srgbClr val="FF00FF"/>
                </a:solidFill>
                <a:cs typeface="Arial" pitchFamily="34" charset="0"/>
              </a:rPr>
              <a:t>“It is better to be vaguely right than exactly wrong.”</a:t>
            </a:r>
          </a:p>
        </p:txBody>
      </p:sp>
    </p:spTree>
    <p:extLst>
      <p:ext uri="{BB962C8B-B14F-4D97-AF65-F5344CB8AC3E}">
        <p14:creationId xmlns:p14="http://schemas.microsoft.com/office/powerpoint/2010/main" val="3184336979"/>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a:spLocks noGrp="1"/>
          </p:cNvSpPr>
          <p:nvPr>
            <p:ph type="title"/>
          </p:nvPr>
        </p:nvSpPr>
        <p:spPr>
          <a:xfrm>
            <a:off x="2411760" y="2636838"/>
            <a:ext cx="5184576" cy="1785938"/>
          </a:xfrm>
        </p:spPr>
        <p:txBody>
          <a:bodyPr/>
          <a:lstStyle/>
          <a:p>
            <a:r>
              <a:rPr lang="en-GB" altLang="en-US" sz="3600" dirty="0" smtClean="0"/>
              <a:t>Scenarios </a:t>
            </a:r>
            <a:r>
              <a:rPr lang="en-GB" altLang="en-US" sz="3600" dirty="0"/>
              <a:t>≠ Strategy </a:t>
            </a:r>
            <a:r>
              <a:rPr lang="sl-SI" altLang="en-US" sz="3600" dirty="0" smtClean="0"/>
              <a:t/>
            </a:r>
            <a:br>
              <a:rPr lang="sl-SI" altLang="en-US" sz="3600" dirty="0" smtClean="0"/>
            </a:br>
            <a:r>
              <a:rPr lang="sl-SI" altLang="en-US" sz="3600" dirty="0"/>
              <a:t> </a:t>
            </a:r>
            <a:r>
              <a:rPr lang="sl-SI" altLang="en-US" sz="3600" dirty="0" smtClean="0"/>
              <a:t>             </a:t>
            </a:r>
            <a:r>
              <a:rPr lang="en-GB" altLang="en-US" sz="3600" dirty="0" smtClean="0"/>
              <a:t>≠ </a:t>
            </a:r>
            <a:r>
              <a:rPr lang="en-GB" altLang="en-US" sz="3600" dirty="0"/>
              <a:t>Visions </a:t>
            </a:r>
            <a:r>
              <a:rPr lang="en-GB" altLang="en-US" sz="3600" dirty="0" smtClean="0"/>
              <a:t/>
            </a:r>
            <a:br>
              <a:rPr lang="en-GB" altLang="en-US" sz="3600" dirty="0" smtClean="0"/>
            </a:br>
            <a:r>
              <a:rPr lang="en-GB" altLang="en-US" sz="3600" dirty="0"/>
              <a:t/>
            </a:r>
            <a:br>
              <a:rPr lang="en-GB" altLang="en-US" sz="3600" dirty="0"/>
            </a:br>
            <a:endParaRPr lang="en-GB"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GB" altLang="en-US" sz="2800" dirty="0" smtClean="0"/>
              <a:t/>
            </a:r>
            <a:br>
              <a:rPr lang="en-GB" altLang="en-US" sz="2800" dirty="0" smtClean="0"/>
            </a:br>
            <a:r>
              <a:rPr lang="en-GB" altLang="en-US" sz="2800" dirty="0" smtClean="0"/>
              <a:t>Scenarios used to challenge management thinking</a:t>
            </a:r>
          </a:p>
        </p:txBody>
      </p:sp>
      <p:pic>
        <p:nvPicPr>
          <p:cNvPr id="123907" name="Picture 2" descr="MORIARITY et al 2005 Whole Process of Scenario Build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64" y="2161375"/>
            <a:ext cx="6821821" cy="469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441252" y="1052736"/>
            <a:ext cx="0" cy="5616624"/>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4716016" y="1527542"/>
            <a:ext cx="2016224" cy="369332"/>
          </a:xfrm>
          <a:prstGeom prst="rect">
            <a:avLst/>
          </a:prstGeom>
          <a:noFill/>
        </p:spPr>
        <p:txBody>
          <a:bodyPr wrap="square" rtlCol="0">
            <a:spAutoFit/>
          </a:bodyPr>
          <a:lstStyle/>
          <a:p>
            <a:r>
              <a:rPr lang="en-GB" dirty="0" smtClean="0">
                <a:solidFill>
                  <a:srgbClr val="FF00FF"/>
                </a:solidFill>
              </a:rPr>
              <a:t>Policy making</a:t>
            </a:r>
            <a:endParaRPr lang="en-GB" dirty="0">
              <a:solidFill>
                <a:srgbClr val="FF00FF"/>
              </a:solidFill>
            </a:endParaRPr>
          </a:p>
        </p:txBody>
      </p:sp>
      <p:sp>
        <p:nvSpPr>
          <p:cNvPr id="9" name="TextBox 8"/>
          <p:cNvSpPr txBox="1"/>
          <p:nvPr/>
        </p:nvSpPr>
        <p:spPr>
          <a:xfrm>
            <a:off x="899590" y="1542369"/>
            <a:ext cx="3456384" cy="369332"/>
          </a:xfrm>
          <a:prstGeom prst="rect">
            <a:avLst/>
          </a:prstGeom>
          <a:noFill/>
        </p:spPr>
        <p:txBody>
          <a:bodyPr wrap="square" rtlCol="0">
            <a:spAutoFit/>
          </a:bodyPr>
          <a:lstStyle/>
          <a:p>
            <a:r>
              <a:rPr lang="en-GB" dirty="0" smtClean="0">
                <a:solidFill>
                  <a:schemeClr val="bg1"/>
                </a:solidFill>
              </a:rPr>
              <a:t>Forward-looking  assessment</a:t>
            </a:r>
            <a:endParaRPr lang="en-GB" dirty="0">
              <a:solidFill>
                <a:schemeClr val="bg1"/>
              </a:solidFill>
            </a:endParaRPr>
          </a:p>
        </p:txBody>
      </p:sp>
      <p:cxnSp>
        <p:nvCxnSpPr>
          <p:cNvPr id="123938" name="Curved Connector 123937"/>
          <p:cNvCxnSpPr/>
          <p:nvPr/>
        </p:nvCxnSpPr>
        <p:spPr>
          <a:xfrm rot="10800000">
            <a:off x="2503673" y="1527541"/>
            <a:ext cx="3659138" cy="1"/>
          </a:xfrm>
          <a:prstGeom prst="curvedConnector3">
            <a:avLst>
              <a:gd name="adj1" fmla="val 49010"/>
            </a:avLst>
          </a:prstGeom>
          <a:ln w="38100">
            <a:solidFill>
              <a:srgbClr val="FF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3963" name="Straight Arrow Connector 123962"/>
          <p:cNvCxnSpPr/>
          <p:nvPr/>
        </p:nvCxnSpPr>
        <p:spPr>
          <a:xfrm>
            <a:off x="2634419" y="1988840"/>
            <a:ext cx="352839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3964" name="TextBox 123963"/>
          <p:cNvSpPr txBox="1"/>
          <p:nvPr/>
        </p:nvSpPr>
        <p:spPr>
          <a:xfrm>
            <a:off x="4007405" y="1134036"/>
            <a:ext cx="867693" cy="369332"/>
          </a:xfrm>
          <a:prstGeom prst="rect">
            <a:avLst/>
          </a:prstGeom>
          <a:noFill/>
        </p:spPr>
        <p:txBody>
          <a:bodyPr wrap="square" rtlCol="0">
            <a:spAutoFit/>
          </a:bodyPr>
          <a:lstStyle/>
          <a:p>
            <a:r>
              <a:rPr lang="en-GB" dirty="0" smtClean="0">
                <a:solidFill>
                  <a:schemeClr val="bg1"/>
                </a:solidFill>
              </a:rPr>
              <a:t>input</a:t>
            </a: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8" name="Text Placeholder 7"/>
          <p:cNvSpPr>
            <a:spLocks noGrp="1"/>
          </p:cNvSpPr>
          <p:nvPr>
            <p:ph type="body" sz="quarter" idx="10"/>
          </p:nvPr>
        </p:nvSpPr>
        <p:spPr>
          <a:xfrm>
            <a:off x="467544" y="1484313"/>
            <a:ext cx="8064896" cy="4537075"/>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sz="3200" b="1" dirty="0" smtClean="0"/>
              <a:t>EEA </a:t>
            </a:r>
            <a:r>
              <a:rPr lang="en-GB" sz="3200" b="1" dirty="0"/>
              <a:t>forward-looking assessment and </a:t>
            </a:r>
            <a:br>
              <a:rPr lang="en-GB" sz="3200" b="1" dirty="0"/>
            </a:br>
            <a:r>
              <a:rPr lang="en-GB" sz="3200" b="1" dirty="0"/>
              <a:t>cooperation with countries</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4CDCCC44-4EAD-4251-9A75-F6875F5D4BC3}" type="slidenum">
              <a:rPr lang="en-GB" smtClean="0"/>
              <a:t>23</a:t>
            </a:fld>
            <a:endParaRPr lang="en-GB"/>
          </a:p>
        </p:txBody>
      </p:sp>
    </p:spTree>
    <p:extLst>
      <p:ext uri="{BB962C8B-B14F-4D97-AF65-F5344CB8AC3E}">
        <p14:creationId xmlns:p14="http://schemas.microsoft.com/office/powerpoint/2010/main" val="3666605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marL="0" indent="0"/>
            <a:r>
              <a:rPr lang="en-GB" altLang="en-US" sz="2800" dirty="0"/>
              <a:t/>
            </a:r>
            <a:br>
              <a:rPr lang="en-GB" altLang="en-US" sz="2800" dirty="0"/>
            </a:br>
            <a:r>
              <a:rPr lang="sl-SI" altLang="en-US" sz="2800" dirty="0" smtClean="0"/>
              <a:t>Conlusions </a:t>
            </a:r>
            <a:r>
              <a:rPr lang="sl-SI" altLang="en-US" sz="2800" dirty="0"/>
              <a:t>on how to improve </a:t>
            </a:r>
            <a:r>
              <a:rPr lang="sl-SI" altLang="en-US" sz="2800" dirty="0" smtClean="0"/>
              <a:t>usefulness</a:t>
            </a:r>
            <a:r>
              <a:rPr lang="en-GB" altLang="en-US" sz="2800" dirty="0" smtClean="0"/>
              <a:t> </a:t>
            </a:r>
            <a:r>
              <a:rPr lang="sl-SI" altLang="en-US" sz="2800" dirty="0" smtClean="0"/>
              <a:t>of </a:t>
            </a:r>
            <a:r>
              <a:rPr lang="sl-SI" altLang="en-US" sz="2800" dirty="0"/>
              <a:t>future studies </a:t>
            </a:r>
            <a:endParaRPr lang="fr-FR" altLang="en-US" sz="2800" dirty="0"/>
          </a:p>
        </p:txBody>
      </p:sp>
      <p:sp>
        <p:nvSpPr>
          <p:cNvPr id="75779" name="Rectangle 3"/>
          <p:cNvSpPr>
            <a:spLocks noGrp="1" noChangeArrowheads="1"/>
          </p:cNvSpPr>
          <p:nvPr>
            <p:ph type="body" idx="4294967295"/>
          </p:nvPr>
        </p:nvSpPr>
        <p:spPr>
          <a:xfrm>
            <a:off x="251520" y="1124744"/>
            <a:ext cx="4501008" cy="5047536"/>
          </a:xfrm>
          <a:prstGeom prst="rect">
            <a:avLst/>
          </a:prstGeom>
          <a:ln w="38100">
            <a:solidFill>
              <a:srgbClr val="3366FF"/>
            </a:solidFill>
          </a:ln>
        </p:spPr>
        <p:txBody>
          <a:bodyPr/>
          <a:lstStyle/>
          <a:p>
            <a:pPr marL="609600" indent="-609600">
              <a:lnSpc>
                <a:spcPct val="90000"/>
              </a:lnSpc>
              <a:buFontTx/>
              <a:buAutoNum type="arabicPeriod"/>
            </a:pPr>
            <a:r>
              <a:rPr lang="en-GB" altLang="en-US" sz="1600" dirty="0" smtClean="0"/>
              <a:t>Develop </a:t>
            </a:r>
            <a:r>
              <a:rPr lang="en-GB" altLang="en-US" sz="1600" b="1" dirty="0"/>
              <a:t>more </a:t>
            </a:r>
            <a:r>
              <a:rPr lang="en-GB" altLang="en-US" sz="1600" b="1" u="sng" dirty="0"/>
              <a:t>targeted, sound </a:t>
            </a:r>
            <a:r>
              <a:rPr lang="en-GB" altLang="en-US" sz="1600" dirty="0"/>
              <a:t>and socio-economy integrated forward-looking environmental assessments at appropriate geographical scale</a:t>
            </a:r>
          </a:p>
          <a:p>
            <a:pPr marL="609600" indent="-609600">
              <a:lnSpc>
                <a:spcPct val="90000"/>
              </a:lnSpc>
              <a:buFontTx/>
              <a:buAutoNum type="arabicPeriod"/>
            </a:pPr>
            <a:endParaRPr lang="en-GB" altLang="en-US" sz="1600" dirty="0"/>
          </a:p>
          <a:p>
            <a:pPr marL="609600" indent="-609600">
              <a:lnSpc>
                <a:spcPct val="90000"/>
              </a:lnSpc>
              <a:buFontTx/>
              <a:buAutoNum type="arabicPeriod"/>
            </a:pPr>
            <a:r>
              <a:rPr lang="en-GB" altLang="en-US" sz="1600" dirty="0"/>
              <a:t>Include future perspective </a:t>
            </a:r>
            <a:r>
              <a:rPr lang="en-GB" altLang="en-US" sz="1600" u="sng" dirty="0"/>
              <a:t>routinely</a:t>
            </a:r>
            <a:r>
              <a:rPr lang="en-GB" altLang="en-US" sz="1600" dirty="0"/>
              <a:t> in the regular environment reporting system</a:t>
            </a:r>
          </a:p>
          <a:p>
            <a:pPr marL="609600" indent="-609600">
              <a:lnSpc>
                <a:spcPct val="90000"/>
              </a:lnSpc>
              <a:buFontTx/>
              <a:buAutoNum type="arabicPeriod"/>
            </a:pPr>
            <a:endParaRPr lang="en-GB" altLang="en-US" sz="1600" dirty="0"/>
          </a:p>
          <a:p>
            <a:pPr marL="609600" indent="-609600">
              <a:lnSpc>
                <a:spcPct val="90000"/>
              </a:lnSpc>
              <a:buFontTx/>
              <a:buAutoNum type="arabicPeriod"/>
            </a:pPr>
            <a:r>
              <a:rPr lang="en-GB" altLang="en-US" sz="1600" u="sng" dirty="0"/>
              <a:t>S</a:t>
            </a:r>
            <a:r>
              <a:rPr lang="sl-SI" altLang="en-US" sz="1600" u="sng" dirty="0"/>
              <a:t>trenthen</a:t>
            </a:r>
            <a:r>
              <a:rPr lang="en-GB" altLang="en-US" sz="1600" u="sng" dirty="0"/>
              <a:t> </a:t>
            </a:r>
            <a:r>
              <a:rPr lang="sl-SI" altLang="en-US" sz="1600" u="sng" dirty="0" smtClean="0"/>
              <a:t>nation</a:t>
            </a:r>
            <a:r>
              <a:rPr lang="en-GB" altLang="en-US" sz="1600" u="sng" dirty="0" smtClean="0"/>
              <a:t>a</a:t>
            </a:r>
            <a:r>
              <a:rPr lang="sl-SI" altLang="en-US" sz="1600" u="sng" dirty="0" smtClean="0"/>
              <a:t>l </a:t>
            </a:r>
            <a:r>
              <a:rPr lang="sl-SI" altLang="en-US" sz="1600" u="sng" dirty="0"/>
              <a:t>and regional </a:t>
            </a:r>
            <a:r>
              <a:rPr lang="en-GB" altLang="en-US" sz="1600" u="sng" dirty="0"/>
              <a:t>leadership</a:t>
            </a:r>
            <a:r>
              <a:rPr lang="en-GB" altLang="en-US" sz="1600" dirty="0"/>
              <a:t> in producing forward looking assessments to support relevant policy processes</a:t>
            </a:r>
          </a:p>
          <a:p>
            <a:pPr marL="609600" indent="-609600">
              <a:lnSpc>
                <a:spcPct val="90000"/>
              </a:lnSpc>
              <a:buFontTx/>
              <a:buAutoNum type="arabicPeriod"/>
            </a:pPr>
            <a:endParaRPr lang="en-GB" altLang="en-US" sz="1600" dirty="0"/>
          </a:p>
          <a:p>
            <a:pPr marL="609600" indent="-609600">
              <a:lnSpc>
                <a:spcPct val="90000"/>
              </a:lnSpc>
              <a:buFontTx/>
              <a:buAutoNum type="arabicPeriod"/>
            </a:pPr>
            <a:r>
              <a:rPr lang="en-GB" altLang="en-US" sz="1600" u="sng" dirty="0"/>
              <a:t>Strengthen institutional capacity </a:t>
            </a:r>
            <a:r>
              <a:rPr lang="en-GB" altLang="en-US" sz="1600" dirty="0"/>
              <a:t>at all scales to perform forward looking </a:t>
            </a:r>
            <a:r>
              <a:rPr lang="en-GB" altLang="en-US" sz="1600" dirty="0" smtClean="0"/>
              <a:t>assessments</a:t>
            </a:r>
          </a:p>
          <a:p>
            <a:pPr marL="0" indent="0" algn="r">
              <a:lnSpc>
                <a:spcPct val="90000"/>
              </a:lnSpc>
              <a:buNone/>
            </a:pPr>
            <a:r>
              <a:rPr lang="en-GB" altLang="en-US" sz="1600" dirty="0" smtClean="0"/>
              <a:t> </a:t>
            </a:r>
          </a:p>
          <a:p>
            <a:pPr marL="0" indent="0" algn="r">
              <a:lnSpc>
                <a:spcPct val="90000"/>
              </a:lnSpc>
              <a:buNone/>
            </a:pPr>
            <a:r>
              <a:rPr lang="en-GB" altLang="en-US" sz="1600" dirty="0" smtClean="0">
                <a:solidFill>
                  <a:schemeClr val="tx1"/>
                </a:solidFill>
              </a:rPr>
              <a:t>The </a:t>
            </a:r>
            <a:r>
              <a:rPr lang="en-GB" altLang="en-US" sz="1600" dirty="0">
                <a:solidFill>
                  <a:schemeClr val="tx1"/>
                </a:solidFill>
              </a:rPr>
              <a:t>Pan-European Environment: Glimpses into an uncertain </a:t>
            </a:r>
            <a:r>
              <a:rPr lang="en-GB" altLang="en-US" sz="1600" dirty="0" smtClean="0">
                <a:solidFill>
                  <a:schemeClr val="tx1"/>
                </a:solidFill>
              </a:rPr>
              <a:t>future, EEA 2007</a:t>
            </a:r>
            <a:endParaRPr lang="sl-SI" altLang="en-US" sz="1600" dirty="0">
              <a:solidFill>
                <a:schemeClr val="tx1"/>
              </a:solidFill>
            </a:endParaRPr>
          </a:p>
          <a:p>
            <a:pPr marL="609600" indent="-609600">
              <a:lnSpc>
                <a:spcPct val="90000"/>
              </a:lnSpc>
              <a:buFontTx/>
              <a:buAutoNum type="arabicPeriod"/>
            </a:pPr>
            <a:endParaRPr lang="en-GB" altLang="en-US" sz="2000" b="1" dirty="0"/>
          </a:p>
        </p:txBody>
      </p:sp>
      <p:sp>
        <p:nvSpPr>
          <p:cNvPr id="2" name="TextBox 1"/>
          <p:cNvSpPr txBox="1"/>
          <p:nvPr/>
        </p:nvSpPr>
        <p:spPr>
          <a:xfrm>
            <a:off x="5004049" y="1124744"/>
            <a:ext cx="4032448" cy="5047536"/>
          </a:xfrm>
          <a:prstGeom prst="rect">
            <a:avLst/>
          </a:prstGeom>
          <a:noFill/>
          <a:ln w="38100">
            <a:solidFill>
              <a:srgbClr val="FF00FF"/>
            </a:solidFill>
          </a:ln>
        </p:spPr>
        <p:txBody>
          <a:bodyPr wrap="square" rtlCol="0">
            <a:spAutoFit/>
          </a:bodyPr>
          <a:lstStyle/>
          <a:p>
            <a:pPr marL="342900" indent="-342900">
              <a:buAutoNum type="arabicPeriod"/>
            </a:pPr>
            <a:r>
              <a:rPr lang="en-GB" sz="1600" u="sng" dirty="0">
                <a:solidFill>
                  <a:schemeClr val="bg1"/>
                </a:solidFill>
                <a:latin typeface="+mn-lt"/>
              </a:rPr>
              <a:t>Review assessment approaches </a:t>
            </a:r>
            <a:r>
              <a:rPr lang="en-GB" sz="1600" dirty="0">
                <a:solidFill>
                  <a:schemeClr val="bg1"/>
                </a:solidFill>
                <a:latin typeface="+mn-lt"/>
              </a:rPr>
              <a:t>to improve monitoring and analyses of future changes and their uncertainties</a:t>
            </a:r>
          </a:p>
          <a:p>
            <a:pPr marL="342900" indent="-342900">
              <a:buAutoNum type="arabicPeriod"/>
            </a:pPr>
            <a:endParaRPr lang="en-GB" sz="1600" dirty="0">
              <a:solidFill>
                <a:schemeClr val="bg1"/>
              </a:solidFill>
              <a:latin typeface="+mn-lt"/>
            </a:endParaRPr>
          </a:p>
          <a:p>
            <a:pPr marL="342900" indent="-342900">
              <a:buAutoNum type="arabicPeriod"/>
            </a:pPr>
            <a:r>
              <a:rPr lang="en-GB" sz="1600" u="sng" dirty="0">
                <a:solidFill>
                  <a:schemeClr val="bg1"/>
                </a:solidFill>
                <a:latin typeface="+mn-lt"/>
              </a:rPr>
              <a:t>Revise approaches and institutional arrangements </a:t>
            </a:r>
            <a:r>
              <a:rPr lang="en-GB" sz="1600" dirty="0">
                <a:solidFill>
                  <a:schemeClr val="bg1"/>
                </a:solidFill>
                <a:latin typeface="+mn-lt"/>
              </a:rPr>
              <a:t>to embed a long-term perspective into policy planning and decision-making</a:t>
            </a:r>
          </a:p>
          <a:p>
            <a:pPr marL="342900" indent="-342900">
              <a:buAutoNum type="arabicPeriod"/>
            </a:pPr>
            <a:endParaRPr lang="en-GB" sz="1600" dirty="0">
              <a:solidFill>
                <a:schemeClr val="bg1"/>
              </a:solidFill>
              <a:latin typeface="+mn-lt"/>
            </a:endParaRPr>
          </a:p>
          <a:p>
            <a:pPr marL="342900" indent="-342900">
              <a:buAutoNum type="arabicPeriod"/>
            </a:pPr>
            <a:r>
              <a:rPr lang="en-GB" sz="1600" u="sng" dirty="0">
                <a:solidFill>
                  <a:schemeClr val="bg1"/>
                </a:solidFill>
                <a:latin typeface="+mn-lt"/>
              </a:rPr>
              <a:t>Reflect on future policy changes </a:t>
            </a:r>
            <a:r>
              <a:rPr lang="en-GB" sz="1600" dirty="0">
                <a:solidFill>
                  <a:schemeClr val="bg1"/>
                </a:solidFill>
                <a:latin typeface="+mn-lt"/>
              </a:rPr>
              <a:t>to take better account of global to European </a:t>
            </a:r>
            <a:r>
              <a:rPr lang="en-GB" sz="1600" dirty="0" err="1">
                <a:solidFill>
                  <a:schemeClr val="bg1"/>
                </a:solidFill>
                <a:latin typeface="+mn-lt"/>
              </a:rPr>
              <a:t>interlinkages</a:t>
            </a:r>
            <a:r>
              <a:rPr lang="en-GB" sz="1600" dirty="0">
                <a:solidFill>
                  <a:schemeClr val="bg1"/>
                </a:solidFill>
                <a:latin typeface="+mn-lt"/>
              </a:rPr>
              <a:t> and better align European policies with environment </a:t>
            </a:r>
            <a:r>
              <a:rPr lang="en-GB" sz="1600" dirty="0" smtClean="0">
                <a:solidFill>
                  <a:schemeClr val="bg1"/>
                </a:solidFill>
                <a:latin typeface="+mn-lt"/>
              </a:rPr>
              <a:t>polices</a:t>
            </a:r>
          </a:p>
          <a:p>
            <a:pPr marL="342900" indent="-342900">
              <a:buAutoNum type="arabicPeriod"/>
            </a:pPr>
            <a:endParaRPr lang="en-GB" sz="1600" dirty="0">
              <a:solidFill>
                <a:schemeClr val="bg1"/>
              </a:solidFill>
              <a:latin typeface="+mn-lt"/>
            </a:endParaRPr>
          </a:p>
          <a:p>
            <a:endParaRPr lang="en-GB" sz="1600" dirty="0" smtClean="0">
              <a:solidFill>
                <a:schemeClr val="bg1"/>
              </a:solidFill>
              <a:latin typeface="+mn-lt"/>
            </a:endParaRPr>
          </a:p>
          <a:p>
            <a:pPr algn="r"/>
            <a:r>
              <a:rPr lang="en-GB" sz="1600" dirty="0" smtClean="0">
                <a:latin typeface="+mn-lt"/>
              </a:rPr>
              <a:t>SOER 2010, Assessment of global megatrends</a:t>
            </a:r>
            <a:endParaRPr lang="en-GB" sz="1600" dirty="0">
              <a:latin typeface="+mn-lt"/>
            </a:endParaRPr>
          </a:p>
          <a:p>
            <a:pPr marL="342900" indent="-342900">
              <a:buAutoNum type="arabicPeriod"/>
            </a:pPr>
            <a:endParaRPr lang="en-GB" dirty="0"/>
          </a:p>
        </p:txBody>
      </p:sp>
    </p:spTree>
    <p:extLst>
      <p:ext uri="{BB962C8B-B14F-4D97-AF65-F5344CB8AC3E}">
        <p14:creationId xmlns:p14="http://schemas.microsoft.com/office/powerpoint/2010/main" val="411037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4294967295"/>
          </p:nvPr>
        </p:nvSpPr>
        <p:spPr>
          <a:xfrm>
            <a:off x="683568" y="1340768"/>
            <a:ext cx="7546032" cy="4968552"/>
          </a:xfrm>
          <a:prstGeom prst="rect">
            <a:avLst/>
          </a:prstGeom>
        </p:spPr>
        <p:txBody>
          <a:bodyPr>
            <a:normAutofit fontScale="47500" lnSpcReduction="20000"/>
          </a:bodyPr>
          <a:lstStyle/>
          <a:p>
            <a:pPr marL="0" indent="0">
              <a:buNone/>
            </a:pPr>
            <a:r>
              <a:rPr lang="sl-SI" sz="3600" b="1" dirty="0" smtClean="0"/>
              <a:t>EEA </a:t>
            </a:r>
            <a:r>
              <a:rPr lang="sl-SI" sz="3600" b="1" dirty="0"/>
              <a:t>o</a:t>
            </a:r>
            <a:r>
              <a:rPr lang="en-GB" sz="3600" b="1" dirty="0" err="1" smtClean="0"/>
              <a:t>bjective</a:t>
            </a:r>
            <a:endParaRPr lang="en-GB" sz="3600" b="1" dirty="0"/>
          </a:p>
          <a:p>
            <a:r>
              <a:rPr lang="en-GB" sz="3600" dirty="0"/>
              <a:t>To measure, monitor and report on long term trends and sustainability transitions.</a:t>
            </a:r>
          </a:p>
          <a:p>
            <a:pPr marL="400050" lvl="1" indent="0">
              <a:buNone/>
            </a:pPr>
            <a:r>
              <a:rPr lang="en-GB" sz="3600" b="1" dirty="0" smtClean="0"/>
              <a:t>Specifically</a:t>
            </a:r>
            <a:r>
              <a:rPr lang="en-GB" sz="3600" b="1" dirty="0"/>
              <a:t>:</a:t>
            </a:r>
          </a:p>
          <a:p>
            <a:pPr lvl="1"/>
            <a:r>
              <a:rPr lang="en-GB" sz="3600" dirty="0"/>
              <a:t>to support transition pathways to the future with forward-looking assessments;</a:t>
            </a:r>
          </a:p>
          <a:p>
            <a:pPr lvl="1"/>
            <a:r>
              <a:rPr lang="en-GB" sz="3600" dirty="0"/>
              <a:t>to reflect on global megatrends;</a:t>
            </a:r>
          </a:p>
          <a:p>
            <a:pPr lvl="1"/>
            <a:r>
              <a:rPr lang="en-GB" sz="3600" dirty="0"/>
              <a:t>to facilitate the inclusion of environmental considerations into discussions of societal transition and governance models</a:t>
            </a:r>
            <a:r>
              <a:rPr lang="en-GB" sz="3600" dirty="0" smtClean="0"/>
              <a:t>.</a:t>
            </a:r>
            <a:endParaRPr lang="sl-SI" sz="3600" dirty="0" smtClean="0"/>
          </a:p>
          <a:p>
            <a:pPr marL="0" indent="0">
              <a:buNone/>
            </a:pPr>
            <a:endParaRPr lang="sl-SI" sz="3600" b="1" dirty="0" smtClean="0"/>
          </a:p>
          <a:p>
            <a:pPr marL="0" indent="0">
              <a:buNone/>
            </a:pPr>
            <a:r>
              <a:rPr lang="sl-SI" sz="2900" b="1" dirty="0" smtClean="0"/>
              <a:t>Country </a:t>
            </a:r>
            <a:r>
              <a:rPr lang="sl-SI" sz="2900" b="1" dirty="0"/>
              <a:t>level</a:t>
            </a:r>
          </a:p>
          <a:p>
            <a:endParaRPr lang="sl-SI" sz="2900" dirty="0" smtClean="0"/>
          </a:p>
          <a:p>
            <a:r>
              <a:rPr lang="en-GB" sz="2900" dirty="0" smtClean="0"/>
              <a:t>GMTs </a:t>
            </a:r>
            <a:r>
              <a:rPr lang="sl-SI" sz="2900" dirty="0" smtClean="0"/>
              <a:t>Impacts </a:t>
            </a:r>
            <a:r>
              <a:rPr lang="sl-SI" sz="2900" dirty="0" smtClean="0"/>
              <a:t>to countries, little possibilites to influence, need to adapt, but need to know the driving forces.</a:t>
            </a:r>
          </a:p>
          <a:p>
            <a:r>
              <a:rPr lang="sl-SI" sz="2900" dirty="0" smtClean="0"/>
              <a:t>Use of sound and adequate Forward-looking methdologies</a:t>
            </a:r>
          </a:p>
          <a:p>
            <a:r>
              <a:rPr lang="sl-SI" sz="2900" dirty="0" smtClean="0"/>
              <a:t>Distance to target anlyses</a:t>
            </a:r>
          </a:p>
          <a:p>
            <a:r>
              <a:rPr lang="sl-SI" sz="2900" dirty="0" smtClean="0"/>
              <a:t>Setting national LT objectives </a:t>
            </a:r>
          </a:p>
          <a:p>
            <a:r>
              <a:rPr lang="sl-SI" sz="2900" dirty="0" smtClean="0"/>
              <a:t>Deal with uncertainties</a:t>
            </a:r>
          </a:p>
          <a:p>
            <a:r>
              <a:rPr lang="sl-SI" sz="2900" dirty="0" smtClean="0"/>
              <a:t>Inclusion of forward‘looking in SoE assessmen</a:t>
            </a:r>
          </a:p>
        </p:txBody>
      </p:sp>
      <p:sp>
        <p:nvSpPr>
          <p:cNvPr id="4" name="Rectangle 3"/>
          <p:cNvSpPr/>
          <p:nvPr/>
        </p:nvSpPr>
        <p:spPr>
          <a:xfrm>
            <a:off x="5876" y="188641"/>
            <a:ext cx="9144000" cy="946984"/>
          </a:xfrm>
          <a:prstGeom prst="rect">
            <a:avLst/>
          </a:prstGeom>
          <a:solidFill>
            <a:srgbClr val="005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cap="all" dirty="0">
                <a:solidFill>
                  <a:schemeClr val="bg1"/>
                </a:solidFill>
                <a:latin typeface="+mj-lt"/>
              </a:rPr>
              <a:t>TRANSITIONS</a:t>
            </a:r>
            <a:r>
              <a:rPr lang="sl-SI" sz="3200" b="1" cap="all" dirty="0">
                <a:solidFill>
                  <a:schemeClr val="bg1"/>
                </a:solidFill>
                <a:latin typeface="+mj-lt"/>
              </a:rPr>
              <a:t> on megatrends level</a:t>
            </a:r>
            <a:endParaRPr lang="en-GB" sz="3200" b="1" cap="all" dirty="0">
              <a:solidFill>
                <a:schemeClr val="bg1"/>
              </a:solidFill>
              <a:latin typeface="+mj-lt"/>
            </a:endParaRPr>
          </a:p>
        </p:txBody>
      </p:sp>
    </p:spTree>
    <p:extLst>
      <p:ext uri="{BB962C8B-B14F-4D97-AF65-F5344CB8AC3E}">
        <p14:creationId xmlns:p14="http://schemas.microsoft.com/office/powerpoint/2010/main" val="2107023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326124"/>
            <a:ext cx="2016224" cy="405045"/>
          </a:xfrm>
          <a:prstGeom prst="rect">
            <a:avLst/>
          </a:prstGeom>
        </p:spPr>
      </p:pic>
      <p:sp>
        <p:nvSpPr>
          <p:cNvPr id="13" name="Rectangle 12"/>
          <p:cNvSpPr/>
          <p:nvPr/>
        </p:nvSpPr>
        <p:spPr>
          <a:xfrm>
            <a:off x="0" y="0"/>
            <a:ext cx="9144000" cy="757083"/>
          </a:xfrm>
          <a:prstGeom prst="rect">
            <a:avLst/>
          </a:prstGeom>
          <a:solidFill>
            <a:srgbClr val="005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7504" y="77303"/>
            <a:ext cx="9396536" cy="584775"/>
          </a:xfrm>
          <a:prstGeom prst="rect">
            <a:avLst/>
          </a:prstGeom>
          <a:noFill/>
        </p:spPr>
        <p:txBody>
          <a:bodyPr wrap="square" rtlCol="0">
            <a:spAutoFit/>
          </a:bodyPr>
          <a:lstStyle/>
          <a:p>
            <a:r>
              <a:rPr lang="en-GB" sz="3200" b="1" cap="all" dirty="0" smtClean="0">
                <a:solidFill>
                  <a:schemeClr val="bg1"/>
                </a:solidFill>
                <a:latin typeface="+mj-lt"/>
              </a:rPr>
              <a:t> transition to a sustainable future</a:t>
            </a:r>
            <a:endParaRPr lang="en-GB" sz="3200" b="1" cap="all" dirty="0">
              <a:solidFill>
                <a:schemeClr val="bg1"/>
              </a:solidFill>
              <a:latin typeface="+mj-lt"/>
            </a:endParaRPr>
          </a:p>
        </p:txBody>
      </p:sp>
      <p:pic>
        <p:nvPicPr>
          <p:cNvPr id="7" name="Picture 2"/>
          <p:cNvPicPr>
            <a:picLocks noChangeAspect="1" noChangeArrowheads="1"/>
          </p:cNvPicPr>
          <p:nvPr/>
        </p:nvPicPr>
        <p:blipFill>
          <a:blip r:embed="rId4" cstate="print"/>
          <a:srcRect/>
          <a:stretch>
            <a:fillRect/>
          </a:stretch>
        </p:blipFill>
        <p:spPr bwMode="auto">
          <a:xfrm>
            <a:off x="971600" y="1162267"/>
            <a:ext cx="6309320" cy="4305435"/>
          </a:xfrm>
          <a:prstGeom prst="rect">
            <a:avLst/>
          </a:prstGeom>
          <a:noFill/>
          <a:ln w="9525">
            <a:noFill/>
            <a:miter lim="800000"/>
            <a:headEnd/>
            <a:tailEnd/>
          </a:ln>
        </p:spPr>
      </p:pic>
      <p:sp>
        <p:nvSpPr>
          <p:cNvPr id="2" name="Rectangle 1"/>
          <p:cNvSpPr/>
          <p:nvPr/>
        </p:nvSpPr>
        <p:spPr>
          <a:xfrm>
            <a:off x="6660232" y="3068960"/>
            <a:ext cx="720080" cy="566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645222" y="4581128"/>
            <a:ext cx="720080" cy="566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660232" y="5097654"/>
            <a:ext cx="1383162" cy="566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2267744" y="980728"/>
            <a:ext cx="0" cy="44001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39952" y="980728"/>
            <a:ext cx="0" cy="43827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55776" y="5078563"/>
            <a:ext cx="1296144" cy="4320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change</a:t>
            </a:r>
            <a:endParaRPr lang="en-GB" dirty="0"/>
          </a:p>
        </p:txBody>
      </p:sp>
      <p:sp>
        <p:nvSpPr>
          <p:cNvPr id="15" name="Rectangle 14"/>
          <p:cNvSpPr/>
          <p:nvPr/>
        </p:nvSpPr>
        <p:spPr>
          <a:xfrm>
            <a:off x="2195737" y="5589240"/>
            <a:ext cx="2160240" cy="1044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100" b="1" dirty="0" smtClean="0">
                <a:solidFill>
                  <a:srgbClr val="0070C0"/>
                </a:solidFill>
              </a:rPr>
              <a:t>3 levels:</a:t>
            </a:r>
          </a:p>
          <a:p>
            <a:r>
              <a:rPr lang="sl-SI" sz="1100" dirty="0" smtClean="0">
                <a:solidFill>
                  <a:srgbClr val="0070C0"/>
                </a:solidFill>
              </a:rPr>
              <a:t>Makro: megatrends</a:t>
            </a:r>
          </a:p>
          <a:p>
            <a:r>
              <a:rPr lang="sl-SI" sz="1100" dirty="0" smtClean="0">
                <a:solidFill>
                  <a:srgbClr val="0070C0"/>
                </a:solidFill>
              </a:rPr>
              <a:t>Dominant: socio‘technical regimes</a:t>
            </a:r>
          </a:p>
          <a:p>
            <a:r>
              <a:rPr lang="sl-SI" sz="1100" dirty="0" smtClean="0">
                <a:solidFill>
                  <a:srgbClr val="0070C0"/>
                </a:solidFill>
              </a:rPr>
              <a:t>Micro: innovations, novelties</a:t>
            </a:r>
            <a:endParaRPr lang="en-GB" sz="1100" dirty="0">
              <a:solidFill>
                <a:srgbClr val="0070C0"/>
              </a:solidFill>
            </a:endParaRPr>
          </a:p>
        </p:txBody>
      </p:sp>
    </p:spTree>
    <p:extLst>
      <p:ext uri="{BB962C8B-B14F-4D97-AF65-F5344CB8AC3E}">
        <p14:creationId xmlns:p14="http://schemas.microsoft.com/office/powerpoint/2010/main" val="358358089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EEA structures</a:t>
            </a:r>
            <a:endParaRPr lang="en-GB" dirty="0"/>
          </a:p>
        </p:txBody>
      </p:sp>
      <p:sp>
        <p:nvSpPr>
          <p:cNvPr id="3" name="Text Placeholder 2"/>
          <p:cNvSpPr>
            <a:spLocks noGrp="1"/>
          </p:cNvSpPr>
          <p:nvPr>
            <p:ph type="body" sz="quarter" idx="10"/>
          </p:nvPr>
        </p:nvSpPr>
        <p:spPr>
          <a:xfrm>
            <a:off x="323528" y="2996952"/>
            <a:ext cx="7920360" cy="3024436"/>
          </a:xfrm>
        </p:spPr>
        <p:txBody>
          <a:bodyPr/>
          <a:lstStyle/>
          <a:p>
            <a:r>
              <a:rPr lang="en-GB" dirty="0" smtClean="0"/>
              <a:t>EEA: Strategic futures group</a:t>
            </a:r>
          </a:p>
          <a:p>
            <a:r>
              <a:rPr lang="en-GB" dirty="0" smtClean="0"/>
              <a:t>NRC for forward-looking information and scenarios</a:t>
            </a:r>
            <a:endParaRPr lang="en-GB" dirty="0"/>
          </a:p>
        </p:txBody>
      </p:sp>
    </p:spTree>
    <p:extLst>
      <p:ext uri="{BB962C8B-B14F-4D97-AF65-F5344CB8AC3E}">
        <p14:creationId xmlns:p14="http://schemas.microsoft.com/office/powerpoint/2010/main" val="788914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smtClean="0"/>
              <a:t/>
            </a:r>
            <a:br>
              <a:rPr lang="en-GB" dirty="0" smtClean="0"/>
            </a:br>
            <a:r>
              <a:rPr lang="en-GB" sz="2800" dirty="0" smtClean="0"/>
              <a:t>NRC for Forward-looking information and scenarios</a:t>
            </a:r>
            <a:endParaRPr lang="en-GB" sz="2800" dirty="0"/>
          </a:p>
        </p:txBody>
      </p:sp>
      <p:sp>
        <p:nvSpPr>
          <p:cNvPr id="3" name="Content Placeholder 2"/>
          <p:cNvSpPr txBox="1">
            <a:spLocks/>
          </p:cNvSpPr>
          <p:nvPr/>
        </p:nvSpPr>
        <p:spPr>
          <a:xfrm>
            <a:off x="461864" y="1628800"/>
            <a:ext cx="8229600" cy="3847197"/>
          </a:xfrm>
          <a:prstGeom prst="rect">
            <a:avLst/>
          </a:prstGeom>
        </p:spPr>
        <p:txBody>
          <a:bodyPr>
            <a:normAutofit fontScale="92500" lnSpcReduction="20000"/>
          </a:bodyPr>
          <a:lstStyle>
            <a:lvl1pPr marL="228600" indent="-228600" algn="l" rtl="0" eaLnBrk="0" fontAlgn="base" hangingPunct="0">
              <a:lnSpc>
                <a:spcPct val="110000"/>
              </a:lnSpc>
              <a:spcBef>
                <a:spcPct val="20000"/>
              </a:spcBef>
              <a:spcAft>
                <a:spcPct val="0"/>
              </a:spcAft>
              <a:buClr>
                <a:schemeClr val="bg1"/>
              </a:buClr>
              <a:buChar char="•"/>
              <a:defRPr sz="2400">
                <a:solidFill>
                  <a:schemeClr val="bg1"/>
                </a:solidFill>
                <a:latin typeface="+mn-lt"/>
                <a:ea typeface="+mn-ea"/>
                <a:cs typeface="+mn-cs"/>
              </a:defRPr>
            </a:lvl1pPr>
            <a:lvl2pPr marL="685800" indent="-228600" algn="l" rtl="0" eaLnBrk="0" fontAlgn="base" hangingPunct="0">
              <a:lnSpc>
                <a:spcPct val="110000"/>
              </a:lnSpc>
              <a:spcBef>
                <a:spcPct val="20000"/>
              </a:spcBef>
              <a:spcAft>
                <a:spcPct val="0"/>
              </a:spcAft>
              <a:buClr>
                <a:schemeClr val="bg1"/>
              </a:buClr>
              <a:buChar char="•"/>
              <a:defRPr sz="2400">
                <a:solidFill>
                  <a:schemeClr val="bg1"/>
                </a:solidFill>
                <a:latin typeface="+mn-lt"/>
              </a:defRPr>
            </a:lvl2pPr>
            <a:lvl3pPr marL="1143000" indent="-228600" algn="l" rtl="0" eaLnBrk="0" fontAlgn="base" hangingPunct="0">
              <a:lnSpc>
                <a:spcPct val="110000"/>
              </a:lnSpc>
              <a:spcBef>
                <a:spcPct val="20000"/>
              </a:spcBef>
              <a:spcAft>
                <a:spcPct val="0"/>
              </a:spcAft>
              <a:buClr>
                <a:schemeClr val="bg1"/>
              </a:buClr>
              <a:buChar char="•"/>
              <a:defRPr sz="2400">
                <a:solidFill>
                  <a:schemeClr val="bg1"/>
                </a:solidFill>
                <a:latin typeface="+mn-lt"/>
              </a:defRPr>
            </a:lvl3pPr>
            <a:lvl4pPr marL="1600200" indent="-228600" algn="l" rtl="0" eaLnBrk="0" fontAlgn="base" hangingPunct="0">
              <a:lnSpc>
                <a:spcPct val="110000"/>
              </a:lnSpc>
              <a:spcBef>
                <a:spcPct val="20000"/>
              </a:spcBef>
              <a:spcAft>
                <a:spcPct val="0"/>
              </a:spcAft>
              <a:buClr>
                <a:schemeClr val="bg1"/>
              </a:buClr>
              <a:buChar char="•"/>
              <a:defRPr sz="2000">
                <a:solidFill>
                  <a:schemeClr val="bg1"/>
                </a:solidFill>
                <a:latin typeface="+mn-lt"/>
              </a:defRPr>
            </a:lvl4pPr>
            <a:lvl5pPr marL="2057400" indent="-228600" algn="l" rtl="0" eaLnBrk="0" fontAlgn="base" hangingPunct="0">
              <a:lnSpc>
                <a:spcPct val="110000"/>
              </a:lnSpc>
              <a:spcBef>
                <a:spcPct val="20000"/>
              </a:spcBef>
              <a:spcAft>
                <a:spcPct val="0"/>
              </a:spcAft>
              <a:buClr>
                <a:schemeClr val="bg1"/>
              </a:buClr>
              <a:buChar char="•"/>
              <a:defRPr sz="2000">
                <a:solidFill>
                  <a:schemeClr val="bg1"/>
                </a:solidFill>
                <a:latin typeface="+mn-lt"/>
              </a:defRPr>
            </a:lvl5pPr>
            <a:lvl6pPr marL="2514600" indent="-228600" algn="l" rtl="0" fontAlgn="base">
              <a:spcBef>
                <a:spcPct val="20000"/>
              </a:spcBef>
              <a:spcAft>
                <a:spcPct val="0"/>
              </a:spcAft>
              <a:buClr>
                <a:srgbClr val="B4CB4C"/>
              </a:buClr>
              <a:buChar char="•"/>
              <a:defRPr sz="2000">
                <a:solidFill>
                  <a:schemeClr val="tx1"/>
                </a:solidFill>
                <a:latin typeface="+mn-lt"/>
              </a:defRPr>
            </a:lvl6pPr>
            <a:lvl7pPr marL="2971800" indent="-228600" algn="l" rtl="0" fontAlgn="base">
              <a:spcBef>
                <a:spcPct val="20000"/>
              </a:spcBef>
              <a:spcAft>
                <a:spcPct val="0"/>
              </a:spcAft>
              <a:buClr>
                <a:srgbClr val="B4CB4C"/>
              </a:buClr>
              <a:buChar char="•"/>
              <a:defRPr sz="2000">
                <a:solidFill>
                  <a:schemeClr val="tx1"/>
                </a:solidFill>
                <a:latin typeface="+mn-lt"/>
              </a:defRPr>
            </a:lvl7pPr>
            <a:lvl8pPr marL="3429000" indent="-228600" algn="l" rtl="0" fontAlgn="base">
              <a:spcBef>
                <a:spcPct val="20000"/>
              </a:spcBef>
              <a:spcAft>
                <a:spcPct val="0"/>
              </a:spcAft>
              <a:buClr>
                <a:srgbClr val="B4CB4C"/>
              </a:buClr>
              <a:buChar char="•"/>
              <a:defRPr sz="2000">
                <a:solidFill>
                  <a:schemeClr val="tx1"/>
                </a:solidFill>
                <a:latin typeface="+mn-lt"/>
              </a:defRPr>
            </a:lvl8pPr>
            <a:lvl9pPr marL="3886200" indent="-228600" algn="l" rtl="0" fontAlgn="base">
              <a:spcBef>
                <a:spcPct val="20000"/>
              </a:spcBef>
              <a:spcAft>
                <a:spcPct val="0"/>
              </a:spcAft>
              <a:buClr>
                <a:srgbClr val="B4CB4C"/>
              </a:buClr>
              <a:buChar char="•"/>
              <a:defRPr sz="2000">
                <a:solidFill>
                  <a:schemeClr val="tx1"/>
                </a:solidFill>
                <a:latin typeface="+mn-lt"/>
              </a:defRPr>
            </a:lvl9pPr>
          </a:lstStyle>
          <a:p>
            <a:r>
              <a:rPr lang="en-US" kern="0" dirty="0" smtClean="0"/>
              <a:t>NRC for Forward-looking information and scenarios (FLIS) was </a:t>
            </a:r>
            <a:r>
              <a:rPr lang="en-GB" kern="0" dirty="0" smtClean="0"/>
              <a:t>established in 2009 </a:t>
            </a:r>
            <a:endParaRPr lang="en-US" kern="0" dirty="0" smtClean="0"/>
          </a:p>
          <a:p>
            <a:r>
              <a:rPr lang="en-US" kern="0" dirty="0" smtClean="0"/>
              <a:t>2 annual meetings per year</a:t>
            </a:r>
          </a:p>
          <a:p>
            <a:r>
              <a:rPr lang="en-US" kern="0" dirty="0" smtClean="0"/>
              <a:t>Expert meetings (around 3 per year)</a:t>
            </a:r>
          </a:p>
          <a:p>
            <a:r>
              <a:rPr lang="en-US" kern="0" dirty="0" smtClean="0"/>
              <a:t>Coordination group for NRC FLIS</a:t>
            </a:r>
          </a:p>
          <a:p>
            <a:r>
              <a:rPr lang="en-US" kern="0" dirty="0" smtClean="0"/>
              <a:t>Art 5 projects 2011 (60000 EUR) and 2012 (80000 EUR)</a:t>
            </a:r>
            <a:endParaRPr lang="sl-SI" kern="0" dirty="0"/>
          </a:p>
          <a:p>
            <a:endParaRPr lang="sl-SI" kern="0" dirty="0" smtClean="0"/>
          </a:p>
          <a:p>
            <a:r>
              <a:rPr lang="sl-SI" kern="0" dirty="0" smtClean="0">
                <a:solidFill>
                  <a:srgbClr val="C00000"/>
                </a:solidFill>
              </a:rPr>
              <a:t>NRC FLIS is not reporting and data flows</a:t>
            </a:r>
            <a:r>
              <a:rPr lang="sl-SI" kern="0" dirty="0" smtClean="0"/>
              <a:t>, but rather deals with </a:t>
            </a:r>
            <a:r>
              <a:rPr lang="sl-SI" kern="0" dirty="0" smtClean="0"/>
              <a:t>meth</a:t>
            </a:r>
            <a:r>
              <a:rPr lang="en-GB" kern="0" dirty="0" smtClean="0"/>
              <a:t>o</a:t>
            </a:r>
            <a:r>
              <a:rPr lang="sl-SI" kern="0" dirty="0" smtClean="0"/>
              <a:t>dologies</a:t>
            </a:r>
            <a:r>
              <a:rPr lang="sl-SI" kern="0" dirty="0" smtClean="0"/>
              <a:t>, capcity building and specidfic future isseus (emerging issues, uncertainties, wild cards, </a:t>
            </a:r>
            <a:r>
              <a:rPr lang="sl-SI" kern="0" dirty="0" smtClean="0"/>
              <a:t>hori</a:t>
            </a:r>
            <a:r>
              <a:rPr lang="en-GB" kern="0" dirty="0" smtClean="0"/>
              <a:t>z</a:t>
            </a:r>
            <a:r>
              <a:rPr lang="sl-SI" kern="0" dirty="0" smtClean="0"/>
              <a:t>on </a:t>
            </a:r>
            <a:r>
              <a:rPr lang="sl-SI" kern="0" dirty="0" smtClean="0"/>
              <a:t>scanning...)</a:t>
            </a:r>
            <a:endParaRPr lang="en-GB" kern="0" dirty="0"/>
          </a:p>
        </p:txBody>
      </p:sp>
    </p:spTree>
    <p:extLst>
      <p:ext uri="{BB962C8B-B14F-4D97-AF65-F5344CB8AC3E}">
        <p14:creationId xmlns:p14="http://schemas.microsoft.com/office/powerpoint/2010/main" val="472837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NRC FLIS –terms of references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753911033"/>
              </p:ext>
            </p:extLst>
          </p:nvPr>
        </p:nvGraphicFramePr>
        <p:xfrm>
          <a:off x="35496" y="1124744"/>
          <a:ext cx="8496943" cy="638047"/>
        </p:xfrm>
        <a:graphic>
          <a:graphicData uri="http://schemas.openxmlformats.org/drawingml/2006/table">
            <a:tbl>
              <a:tblPr firstRow="1" firstCol="1" bandRow="1">
                <a:tableStyleId>{5C22544A-7EE6-4342-B048-85BDC9FD1C3A}</a:tableStyleId>
              </a:tblPr>
              <a:tblGrid>
                <a:gridCol w="936104"/>
                <a:gridCol w="1368152"/>
                <a:gridCol w="1224136"/>
                <a:gridCol w="2016224"/>
                <a:gridCol w="2952327"/>
              </a:tblGrid>
              <a:tr h="638047">
                <a:tc>
                  <a:txBody>
                    <a:bodyPr/>
                    <a:lstStyle/>
                    <a:p>
                      <a:pPr>
                        <a:lnSpc>
                          <a:spcPct val="115000"/>
                        </a:lnSpc>
                        <a:spcAft>
                          <a:spcPts val="0"/>
                        </a:spcAft>
                      </a:pPr>
                      <a:r>
                        <a:rPr lang="en-GB" sz="1100" dirty="0">
                          <a:solidFill>
                            <a:srgbClr val="3366FF"/>
                          </a:solidFill>
                          <a:effectLst/>
                        </a:rPr>
                        <a:t>NRC</a:t>
                      </a:r>
                      <a:endParaRPr lang="en-GB" sz="1100" dirty="0">
                        <a:solidFill>
                          <a:srgbClr val="3366FF"/>
                        </a:solidFill>
                        <a:effectLst/>
                        <a:latin typeface="Calibri"/>
                        <a:ea typeface="Calibri"/>
                        <a:cs typeface="Times New Roman"/>
                      </a:endParaRPr>
                    </a:p>
                  </a:txBody>
                  <a:tcPr marL="56923" marR="56923" marT="0" marB="0"/>
                </a:tc>
                <a:tc>
                  <a:txBody>
                    <a:bodyPr/>
                    <a:lstStyle/>
                    <a:p>
                      <a:pPr marL="90488" indent="0">
                        <a:lnSpc>
                          <a:spcPct val="115000"/>
                        </a:lnSpc>
                        <a:spcAft>
                          <a:spcPts val="0"/>
                        </a:spcAft>
                      </a:pPr>
                      <a:r>
                        <a:rPr lang="en-GB" sz="1100" dirty="0" smtClean="0">
                          <a:solidFill>
                            <a:srgbClr val="3366FF"/>
                          </a:solidFill>
                          <a:effectLst/>
                        </a:rPr>
                        <a:t>Expertise</a:t>
                      </a:r>
                    </a:p>
                  </a:txBody>
                  <a:tcPr marL="56923" marR="56923" marT="0" marB="0"/>
                </a:tc>
                <a:tc>
                  <a:txBody>
                    <a:bodyPr/>
                    <a:lstStyle/>
                    <a:p>
                      <a:pPr>
                        <a:lnSpc>
                          <a:spcPct val="115000"/>
                        </a:lnSpc>
                        <a:spcAft>
                          <a:spcPts val="0"/>
                        </a:spcAft>
                      </a:pPr>
                      <a:r>
                        <a:rPr lang="en-GB" sz="1100" dirty="0">
                          <a:solidFill>
                            <a:srgbClr val="3366FF"/>
                          </a:solidFill>
                          <a:effectLst/>
                        </a:rPr>
                        <a:t>Skills</a:t>
                      </a:r>
                      <a:endParaRPr lang="en-GB" sz="1100" dirty="0">
                        <a:solidFill>
                          <a:srgbClr val="3366FF"/>
                        </a:solidFill>
                        <a:effectLst/>
                        <a:latin typeface="Calibri"/>
                        <a:ea typeface="Calibri"/>
                        <a:cs typeface="Times New Roman"/>
                      </a:endParaRPr>
                    </a:p>
                  </a:txBody>
                  <a:tcPr marL="56923" marR="56923" marT="0" marB="0"/>
                </a:tc>
                <a:tc>
                  <a:txBody>
                    <a:bodyPr/>
                    <a:lstStyle/>
                    <a:p>
                      <a:pPr>
                        <a:lnSpc>
                          <a:spcPct val="115000"/>
                        </a:lnSpc>
                        <a:spcAft>
                          <a:spcPts val="0"/>
                        </a:spcAft>
                      </a:pPr>
                      <a:r>
                        <a:rPr lang="en-GB" sz="1100" dirty="0">
                          <a:solidFill>
                            <a:srgbClr val="3366FF"/>
                          </a:solidFill>
                          <a:effectLst/>
                        </a:rPr>
                        <a:t>Policy processes to be supported</a:t>
                      </a:r>
                      <a:endParaRPr lang="en-GB" sz="1100" dirty="0">
                        <a:solidFill>
                          <a:srgbClr val="3366FF"/>
                        </a:solidFill>
                        <a:effectLst/>
                        <a:latin typeface="Calibri"/>
                        <a:ea typeface="Calibri"/>
                        <a:cs typeface="Times New Roman"/>
                      </a:endParaRPr>
                    </a:p>
                  </a:txBody>
                  <a:tcPr marL="56923" marR="56923" marT="0" marB="0"/>
                </a:tc>
                <a:tc>
                  <a:txBody>
                    <a:bodyPr/>
                    <a:lstStyle/>
                    <a:p>
                      <a:pPr>
                        <a:lnSpc>
                          <a:spcPct val="115000"/>
                        </a:lnSpc>
                        <a:spcAft>
                          <a:spcPts val="0"/>
                        </a:spcAft>
                      </a:pPr>
                      <a:r>
                        <a:rPr lang="en-GB" sz="1100" dirty="0">
                          <a:solidFill>
                            <a:srgbClr val="3366FF"/>
                          </a:solidFill>
                          <a:effectLst/>
                        </a:rPr>
                        <a:t>Input and contributions from the NRC </a:t>
                      </a:r>
                      <a:endParaRPr lang="en-GB" sz="1100" dirty="0">
                        <a:solidFill>
                          <a:srgbClr val="3366FF"/>
                        </a:solidFill>
                        <a:effectLst/>
                        <a:latin typeface="Calibri"/>
                        <a:ea typeface="Calibri"/>
                        <a:cs typeface="Times New Roman"/>
                      </a:endParaRPr>
                    </a:p>
                  </a:txBody>
                  <a:tcPr marL="56923" marR="56923" marT="0" marB="0"/>
                </a:tc>
              </a:tr>
            </a:tbl>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2372751534"/>
              </p:ext>
            </p:extLst>
          </p:nvPr>
        </p:nvGraphicFramePr>
        <p:xfrm>
          <a:off x="35496" y="1556792"/>
          <a:ext cx="8505181" cy="5184576"/>
        </p:xfrm>
        <a:graphic>
          <a:graphicData uri="http://schemas.openxmlformats.org/drawingml/2006/table">
            <a:tbl>
              <a:tblPr firstRow="1" firstCol="1" bandRow="1">
                <a:tableStyleId>{5C22544A-7EE6-4342-B048-85BDC9FD1C3A}</a:tableStyleId>
              </a:tblPr>
              <a:tblGrid>
                <a:gridCol w="936104"/>
                <a:gridCol w="1368152"/>
                <a:gridCol w="1224136"/>
                <a:gridCol w="2016224"/>
                <a:gridCol w="2960565"/>
              </a:tblGrid>
              <a:tr h="5184576">
                <a:tc>
                  <a:txBody>
                    <a:bodyPr/>
                    <a:lstStyle/>
                    <a:p>
                      <a:pPr>
                        <a:spcAft>
                          <a:spcPts val="0"/>
                        </a:spcAft>
                      </a:pPr>
                      <a:r>
                        <a:rPr lang="en-GB" sz="900" dirty="0">
                          <a:effectLst/>
                        </a:rPr>
                        <a:t> </a:t>
                      </a:r>
                    </a:p>
                    <a:p>
                      <a:pPr>
                        <a:spcAft>
                          <a:spcPts val="0"/>
                        </a:spcAft>
                      </a:pPr>
                      <a:r>
                        <a:rPr lang="en-GB" sz="900" dirty="0" smtClean="0">
                          <a:solidFill>
                            <a:schemeClr val="tx1"/>
                          </a:solidFill>
                          <a:effectLst/>
                        </a:rPr>
                        <a:t>FLIS</a:t>
                      </a:r>
                      <a:endParaRPr lang="en-GB" sz="900" b="1" dirty="0">
                        <a:solidFill>
                          <a:schemeClr val="tx1"/>
                        </a:solidFill>
                        <a:effectLst/>
                        <a:latin typeface="Arial"/>
                        <a:ea typeface="Calibri"/>
                      </a:endParaRPr>
                    </a:p>
                  </a:txBody>
                  <a:tcPr marL="50917" marR="50917" marT="0" marB="0"/>
                </a:tc>
                <a:tc>
                  <a:txBody>
                    <a:bodyPr/>
                    <a:lstStyle/>
                    <a:p>
                      <a:pPr marL="180975" lvl="0" indent="-180975">
                        <a:spcBef>
                          <a:spcPts val="600"/>
                        </a:spcBef>
                        <a:spcAft>
                          <a:spcPts val="0"/>
                        </a:spcAft>
                        <a:buFont typeface="Symbol"/>
                        <a:buChar char=""/>
                        <a:tabLst>
                          <a:tab pos="107950" algn="l"/>
                        </a:tabLst>
                      </a:pPr>
                      <a:r>
                        <a:rPr lang="en-GB" sz="900" dirty="0">
                          <a:solidFill>
                            <a:schemeClr val="tx1"/>
                          </a:solidFill>
                          <a:effectLst/>
                        </a:rPr>
                        <a:t>Forward-looking techniques and approaches; </a:t>
                      </a:r>
                    </a:p>
                    <a:p>
                      <a:pPr marL="180975" lvl="0" indent="-180975">
                        <a:spcBef>
                          <a:spcPts val="600"/>
                        </a:spcBef>
                        <a:spcAft>
                          <a:spcPts val="0"/>
                        </a:spcAft>
                        <a:buFont typeface="Symbol"/>
                        <a:buChar char=""/>
                        <a:tabLst>
                          <a:tab pos="107950" algn="l"/>
                        </a:tabLst>
                      </a:pPr>
                      <a:r>
                        <a:rPr lang="en-GB" sz="900" dirty="0">
                          <a:solidFill>
                            <a:schemeClr val="tx1"/>
                          </a:solidFill>
                          <a:effectLst/>
                        </a:rPr>
                        <a:t>Scenarios</a:t>
                      </a:r>
                    </a:p>
                    <a:p>
                      <a:pPr marL="180975" lvl="0" indent="-180975">
                        <a:spcBef>
                          <a:spcPts val="600"/>
                        </a:spcBef>
                        <a:spcAft>
                          <a:spcPts val="0"/>
                        </a:spcAft>
                        <a:buFont typeface="Symbol"/>
                        <a:buChar char=""/>
                        <a:tabLst>
                          <a:tab pos="107950" algn="l"/>
                        </a:tabLst>
                      </a:pPr>
                      <a:r>
                        <a:rPr lang="en-GB" sz="900" dirty="0">
                          <a:solidFill>
                            <a:schemeClr val="tx1"/>
                          </a:solidFill>
                          <a:effectLst/>
                        </a:rPr>
                        <a:t>Projections</a:t>
                      </a:r>
                    </a:p>
                    <a:p>
                      <a:pPr marL="180975" lvl="0" indent="-180975">
                        <a:spcBef>
                          <a:spcPts val="600"/>
                        </a:spcBef>
                        <a:spcAft>
                          <a:spcPts val="0"/>
                        </a:spcAft>
                        <a:buFont typeface="Symbol"/>
                        <a:buChar char=""/>
                        <a:tabLst>
                          <a:tab pos="107950" algn="l"/>
                        </a:tabLst>
                      </a:pPr>
                      <a:r>
                        <a:rPr lang="en-GB" sz="900" dirty="0" err="1">
                          <a:solidFill>
                            <a:schemeClr val="tx1"/>
                          </a:solidFill>
                          <a:effectLst/>
                        </a:rPr>
                        <a:t>Strategising</a:t>
                      </a:r>
                      <a:endParaRPr lang="en-GB" sz="900" dirty="0">
                        <a:solidFill>
                          <a:schemeClr val="tx1"/>
                        </a:solidFill>
                        <a:effectLst/>
                      </a:endParaRPr>
                    </a:p>
                    <a:p>
                      <a:pPr marL="180975" lvl="0" indent="-180975">
                        <a:spcBef>
                          <a:spcPts val="600"/>
                        </a:spcBef>
                        <a:spcAft>
                          <a:spcPts val="0"/>
                        </a:spcAft>
                        <a:buFont typeface="Symbol"/>
                        <a:buChar char=""/>
                        <a:tabLst>
                          <a:tab pos="107950" algn="l"/>
                        </a:tabLst>
                      </a:pPr>
                      <a:r>
                        <a:rPr lang="en-GB" sz="900" dirty="0">
                          <a:solidFill>
                            <a:schemeClr val="tx1"/>
                          </a:solidFill>
                          <a:effectLst/>
                        </a:rPr>
                        <a:t>Impacts assessment</a:t>
                      </a:r>
                    </a:p>
                    <a:p>
                      <a:pPr marL="180975" lvl="0" indent="-180975">
                        <a:spcBef>
                          <a:spcPts val="600"/>
                        </a:spcBef>
                        <a:spcAft>
                          <a:spcPts val="0"/>
                        </a:spcAft>
                        <a:buFont typeface="Symbol"/>
                        <a:buChar char=""/>
                        <a:tabLst>
                          <a:tab pos="107950" algn="l"/>
                        </a:tabLst>
                      </a:pPr>
                      <a:r>
                        <a:rPr lang="en-GB" sz="900" dirty="0">
                          <a:solidFill>
                            <a:schemeClr val="tx1"/>
                          </a:solidFill>
                          <a:effectLst/>
                        </a:rPr>
                        <a:t>Early warnings</a:t>
                      </a:r>
                    </a:p>
                    <a:p>
                      <a:pPr marL="107950" indent="-107950">
                        <a:spcBef>
                          <a:spcPts val="600"/>
                        </a:spcBef>
                        <a:spcAft>
                          <a:spcPts val="0"/>
                        </a:spcAft>
                        <a:tabLst>
                          <a:tab pos="107950" algn="l"/>
                          <a:tab pos="298450" algn="l"/>
                          <a:tab pos="107950" algn="l"/>
                        </a:tabLst>
                      </a:pPr>
                      <a:r>
                        <a:rPr lang="en-GB" sz="900" dirty="0">
                          <a:solidFill>
                            <a:schemeClr val="tx1"/>
                          </a:solidFill>
                          <a:effectLst/>
                        </a:rPr>
                        <a:t> </a:t>
                      </a:r>
                    </a:p>
                    <a:p>
                      <a:pPr marL="107950" indent="-107950">
                        <a:spcBef>
                          <a:spcPts val="600"/>
                        </a:spcBef>
                        <a:spcAft>
                          <a:spcPts val="0"/>
                        </a:spcAft>
                        <a:tabLst>
                          <a:tab pos="107950" algn="l"/>
                          <a:tab pos="298450" algn="l"/>
                          <a:tab pos="107950" algn="l"/>
                        </a:tabLst>
                      </a:pPr>
                      <a:r>
                        <a:rPr lang="en-GB" sz="900" dirty="0">
                          <a:effectLst/>
                        </a:rPr>
                        <a:t> </a:t>
                      </a:r>
                      <a:endParaRPr lang="en-GB" sz="900" dirty="0">
                        <a:effectLst/>
                        <a:latin typeface="Arial"/>
                        <a:ea typeface="Calibri"/>
                      </a:endParaRPr>
                    </a:p>
                  </a:txBody>
                  <a:tcPr marL="50917" marR="50917" marT="0" marB="0"/>
                </a:tc>
                <a:tc>
                  <a:txBody>
                    <a:bodyPr/>
                    <a:lstStyle/>
                    <a:p>
                      <a:pPr marL="180975" lvl="0" indent="-180975" algn="l" defTabSz="914400" rtl="0" eaLnBrk="1" latinLnBrk="0" hangingPunct="1">
                        <a:spcBef>
                          <a:spcPts val="600"/>
                        </a:spcBef>
                        <a:spcAft>
                          <a:spcPts val="0"/>
                        </a:spcAft>
                        <a:buFont typeface="Symbol"/>
                        <a:buChar char=""/>
                        <a:tabLst>
                          <a:tab pos="107950" algn="l"/>
                        </a:tabLst>
                      </a:pPr>
                      <a:r>
                        <a:rPr lang="en-GB" sz="900" b="1" kern="1200" dirty="0">
                          <a:solidFill>
                            <a:schemeClr val="tx1"/>
                          </a:solidFill>
                          <a:effectLst/>
                          <a:latin typeface="+mn-lt"/>
                          <a:ea typeface="+mn-ea"/>
                          <a:cs typeface="+mn-cs"/>
                        </a:rPr>
                        <a:t>Sustainable development</a:t>
                      </a:r>
                    </a:p>
                    <a:p>
                      <a:pPr marL="180975" lvl="0" indent="-180975" algn="l" defTabSz="914400" rtl="0" eaLnBrk="1" latinLnBrk="0" hangingPunct="1">
                        <a:spcBef>
                          <a:spcPts val="600"/>
                        </a:spcBef>
                        <a:spcAft>
                          <a:spcPts val="0"/>
                        </a:spcAft>
                        <a:buFont typeface="Symbol"/>
                        <a:buChar char=""/>
                        <a:tabLst>
                          <a:tab pos="107950" algn="l"/>
                        </a:tabLst>
                      </a:pPr>
                      <a:r>
                        <a:rPr lang="en-GB" sz="900" b="1" kern="1200" dirty="0">
                          <a:solidFill>
                            <a:schemeClr val="tx1"/>
                          </a:solidFill>
                          <a:effectLst/>
                          <a:latin typeface="+mn-lt"/>
                          <a:ea typeface="+mn-ea"/>
                          <a:cs typeface="+mn-cs"/>
                        </a:rPr>
                        <a:t>Environment (components and driving forces, sectors integration)</a:t>
                      </a:r>
                    </a:p>
                    <a:p>
                      <a:pPr marL="180975" lvl="0" indent="-180975" algn="l" defTabSz="914400" rtl="0" eaLnBrk="1" latinLnBrk="0" hangingPunct="1">
                        <a:spcBef>
                          <a:spcPts val="600"/>
                        </a:spcBef>
                        <a:spcAft>
                          <a:spcPts val="0"/>
                        </a:spcAft>
                        <a:buFont typeface="Symbol"/>
                        <a:buChar char=""/>
                        <a:tabLst>
                          <a:tab pos="107950" algn="l"/>
                        </a:tabLst>
                      </a:pPr>
                      <a:r>
                        <a:rPr lang="en-GB" sz="900" b="1" kern="1200" dirty="0">
                          <a:solidFill>
                            <a:schemeClr val="tx1"/>
                          </a:solidFill>
                          <a:effectLst/>
                          <a:latin typeface="+mn-lt"/>
                          <a:ea typeface="+mn-ea"/>
                          <a:cs typeface="+mn-cs"/>
                        </a:rPr>
                        <a:t>Stakeholder involvement</a:t>
                      </a:r>
                    </a:p>
                    <a:p>
                      <a:pPr marL="180975" lvl="0" indent="-180975" algn="l" defTabSz="914400" rtl="0" eaLnBrk="1" latinLnBrk="0" hangingPunct="1">
                        <a:spcBef>
                          <a:spcPts val="600"/>
                        </a:spcBef>
                        <a:spcAft>
                          <a:spcPts val="0"/>
                        </a:spcAft>
                        <a:buFont typeface="Symbol"/>
                        <a:buChar char=""/>
                        <a:tabLst>
                          <a:tab pos="107950" algn="l"/>
                        </a:tabLst>
                      </a:pPr>
                      <a:r>
                        <a:rPr lang="en-GB" sz="900" b="1" kern="1200" dirty="0">
                          <a:solidFill>
                            <a:schemeClr val="tx1"/>
                          </a:solidFill>
                          <a:effectLst/>
                          <a:latin typeface="+mn-lt"/>
                          <a:ea typeface="+mn-ea"/>
                          <a:cs typeface="+mn-cs"/>
                        </a:rPr>
                        <a:t>Policy</a:t>
                      </a:r>
                    </a:p>
                    <a:p>
                      <a:pPr marL="180975" lvl="0" indent="-180975" algn="l" defTabSz="914400" rtl="0" eaLnBrk="1" latinLnBrk="0" hangingPunct="1">
                        <a:spcBef>
                          <a:spcPts val="600"/>
                        </a:spcBef>
                        <a:spcAft>
                          <a:spcPts val="0"/>
                        </a:spcAft>
                        <a:buFont typeface="Symbol"/>
                        <a:buChar char=""/>
                        <a:tabLst>
                          <a:tab pos="107950" algn="l"/>
                        </a:tabLst>
                      </a:pPr>
                      <a:r>
                        <a:rPr lang="en-GB" sz="900" b="1" kern="1200" dirty="0">
                          <a:solidFill>
                            <a:schemeClr val="tx1"/>
                          </a:solidFill>
                          <a:effectLst/>
                          <a:latin typeface="+mn-lt"/>
                          <a:ea typeface="+mn-ea"/>
                          <a:cs typeface="+mn-cs"/>
                        </a:rPr>
                        <a:t>Assessment</a:t>
                      </a:r>
                    </a:p>
                    <a:p>
                      <a:pPr marL="180975" lvl="0" indent="-180975" algn="l" defTabSz="914400" rtl="0" eaLnBrk="1" latinLnBrk="0" hangingPunct="1">
                        <a:spcBef>
                          <a:spcPts val="600"/>
                        </a:spcBef>
                        <a:spcAft>
                          <a:spcPts val="0"/>
                        </a:spcAft>
                        <a:buFont typeface="Symbol"/>
                        <a:buChar char=""/>
                        <a:tabLst>
                          <a:tab pos="107950" algn="l"/>
                        </a:tabLst>
                      </a:pPr>
                      <a:r>
                        <a:rPr lang="en-GB" sz="900" b="1" kern="1200" dirty="0">
                          <a:solidFill>
                            <a:schemeClr val="tx1"/>
                          </a:solidFill>
                          <a:effectLst/>
                          <a:latin typeface="+mn-lt"/>
                          <a:ea typeface="+mn-ea"/>
                          <a:cs typeface="+mn-cs"/>
                        </a:rPr>
                        <a:t>Impact assessment</a:t>
                      </a:r>
                    </a:p>
                    <a:p>
                      <a:pPr marL="180975" lvl="0" indent="-180975" algn="l" defTabSz="914400" rtl="0" eaLnBrk="1" latinLnBrk="0" hangingPunct="1">
                        <a:spcBef>
                          <a:spcPts val="600"/>
                        </a:spcBef>
                        <a:spcAft>
                          <a:spcPts val="0"/>
                        </a:spcAft>
                        <a:buFont typeface="Symbol"/>
                        <a:buChar char=""/>
                        <a:tabLst>
                          <a:tab pos="107950" algn="l"/>
                        </a:tabLst>
                      </a:pPr>
                      <a:r>
                        <a:rPr lang="en-GB" sz="900" b="1" kern="1200" dirty="0">
                          <a:solidFill>
                            <a:schemeClr val="tx1"/>
                          </a:solidFill>
                          <a:effectLst/>
                          <a:latin typeface="+mn-lt"/>
                          <a:ea typeface="+mn-ea"/>
                          <a:cs typeface="+mn-cs"/>
                        </a:rPr>
                        <a:t>Information system</a:t>
                      </a:r>
                    </a:p>
                  </a:txBody>
                  <a:tcPr marL="50917" marR="50917" marT="0" marB="0"/>
                </a:tc>
                <a:tc>
                  <a:txBody>
                    <a:bodyPr/>
                    <a:lstStyle/>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a:solidFill>
                            <a:schemeClr val="tx1"/>
                          </a:solidFill>
                          <a:effectLst/>
                          <a:latin typeface="+mn-lt"/>
                          <a:ea typeface="+mn-ea"/>
                          <a:cs typeface="+mn-cs"/>
                        </a:rPr>
                        <a:t>Scenarios development, uncertainties</a:t>
                      </a: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Tailoring </a:t>
                      </a:r>
                      <a:r>
                        <a:rPr lang="en-GB" sz="900" b="1" kern="1200" dirty="0">
                          <a:solidFill>
                            <a:schemeClr val="tx1"/>
                          </a:solidFill>
                          <a:effectLst/>
                          <a:latin typeface="+mn-lt"/>
                          <a:ea typeface="+mn-ea"/>
                          <a:cs typeface="+mn-cs"/>
                        </a:rPr>
                        <a:t>forward-looking approaches and methods on the European to country level, including terminology discussions</a:t>
                      </a: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Strategic </a:t>
                      </a:r>
                      <a:r>
                        <a:rPr lang="en-GB" sz="900" b="1" kern="1200" dirty="0">
                          <a:solidFill>
                            <a:schemeClr val="tx1"/>
                          </a:solidFill>
                          <a:effectLst/>
                          <a:latin typeface="+mn-lt"/>
                          <a:ea typeface="+mn-ea"/>
                          <a:cs typeface="+mn-cs"/>
                        </a:rPr>
                        <a:t>futures: Support to strategy building </a:t>
                      </a:r>
                      <a:r>
                        <a:rPr lang="en-GB" sz="900" b="1" kern="1200" dirty="0" smtClean="0">
                          <a:solidFill>
                            <a:schemeClr val="tx1"/>
                          </a:solidFill>
                          <a:effectLst/>
                          <a:latin typeface="+mn-lt"/>
                          <a:ea typeface="+mn-ea"/>
                          <a:cs typeface="+mn-cs"/>
                        </a:rPr>
                        <a:t>, </a:t>
                      </a:r>
                      <a:r>
                        <a:rPr lang="en-GB" sz="900" b="1" kern="1200" dirty="0">
                          <a:solidFill>
                            <a:schemeClr val="tx1"/>
                          </a:solidFill>
                          <a:effectLst/>
                          <a:latin typeface="+mn-lt"/>
                          <a:ea typeface="+mn-ea"/>
                          <a:cs typeface="+mn-cs"/>
                        </a:rPr>
                        <a:t>how policies interact, drawing information from different sources in a new context </a:t>
                      </a: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Decision </a:t>
                      </a:r>
                      <a:r>
                        <a:rPr lang="en-GB" sz="900" b="1" kern="1200" dirty="0">
                          <a:solidFill>
                            <a:schemeClr val="tx1"/>
                          </a:solidFill>
                          <a:effectLst/>
                          <a:latin typeface="+mn-lt"/>
                          <a:ea typeface="+mn-ea"/>
                          <a:cs typeface="+mn-cs"/>
                        </a:rPr>
                        <a:t>making under risk, uncertainty, complexity, </a:t>
                      </a:r>
                      <a:r>
                        <a:rPr lang="en-GB" sz="900" b="1" kern="1200" dirty="0" smtClean="0">
                          <a:solidFill>
                            <a:schemeClr val="tx1"/>
                          </a:solidFill>
                          <a:effectLst/>
                          <a:latin typeface="+mn-lt"/>
                          <a:ea typeface="+mn-ea"/>
                          <a:cs typeface="+mn-cs"/>
                        </a:rPr>
                        <a:t>ignorance</a:t>
                      </a:r>
                      <a:endParaRPr lang="en-GB" sz="900" b="1" kern="1200" dirty="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Global </a:t>
                      </a:r>
                      <a:r>
                        <a:rPr lang="en-GB" sz="900" b="1" kern="1200" dirty="0">
                          <a:solidFill>
                            <a:schemeClr val="tx1"/>
                          </a:solidFill>
                          <a:effectLst/>
                          <a:latin typeface="+mn-lt"/>
                          <a:ea typeface="+mn-ea"/>
                          <a:cs typeface="+mn-cs"/>
                        </a:rPr>
                        <a:t>to national links in scenarios </a:t>
                      </a:r>
                    </a:p>
                  </a:txBody>
                  <a:tcPr marL="50917" marR="50917" marT="0" marB="0"/>
                </a:tc>
                <a:tc>
                  <a:txBody>
                    <a:bodyPr/>
                    <a:lstStyle/>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a:solidFill>
                            <a:schemeClr val="tx1"/>
                          </a:solidFill>
                          <a:effectLst/>
                          <a:latin typeface="+mn-lt"/>
                          <a:ea typeface="+mn-ea"/>
                          <a:cs typeface="+mn-cs"/>
                        </a:rPr>
                        <a:t>Review and commenting of forward-looking reports and indicators</a:t>
                      </a: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Support </a:t>
                      </a:r>
                      <a:r>
                        <a:rPr lang="en-GB" sz="900" b="1" kern="1200" dirty="0">
                          <a:solidFill>
                            <a:schemeClr val="tx1"/>
                          </a:solidFill>
                          <a:effectLst/>
                          <a:latin typeface="+mn-lt"/>
                          <a:ea typeface="+mn-ea"/>
                          <a:cs typeface="+mn-cs"/>
                        </a:rPr>
                        <a:t>from the country site to </a:t>
                      </a:r>
                      <a:r>
                        <a:rPr lang="en-GB" sz="900" b="1" kern="1200" dirty="0" smtClean="0">
                          <a:solidFill>
                            <a:schemeClr val="tx1"/>
                          </a:solidFill>
                          <a:effectLst/>
                          <a:latin typeface="+mn-lt"/>
                          <a:ea typeface="+mn-ea"/>
                          <a:cs typeface="+mn-cs"/>
                        </a:rPr>
                        <a:t>FLIS development</a:t>
                      </a: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on-site </a:t>
                      </a:r>
                      <a:r>
                        <a:rPr lang="en-GB" sz="900" b="1" kern="1200" dirty="0">
                          <a:solidFill>
                            <a:schemeClr val="tx1"/>
                          </a:solidFill>
                          <a:effectLst/>
                          <a:latin typeface="+mn-lt"/>
                          <a:ea typeface="+mn-ea"/>
                          <a:cs typeface="+mn-cs"/>
                        </a:rPr>
                        <a:t>management of </a:t>
                      </a:r>
                      <a:r>
                        <a:rPr lang="en-GB" sz="900" b="1" kern="1200" dirty="0" smtClean="0">
                          <a:solidFill>
                            <a:schemeClr val="tx1"/>
                          </a:solidFill>
                          <a:effectLst/>
                          <a:latin typeface="+mn-lt"/>
                          <a:ea typeface="+mn-ea"/>
                          <a:cs typeface="+mn-cs"/>
                        </a:rPr>
                        <a:t>information</a:t>
                      </a: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Providing </a:t>
                      </a:r>
                      <a:r>
                        <a:rPr lang="en-GB" sz="900" b="1" kern="1200" dirty="0">
                          <a:solidFill>
                            <a:schemeClr val="tx1"/>
                          </a:solidFill>
                          <a:effectLst/>
                          <a:latin typeface="+mn-lt"/>
                          <a:ea typeface="+mn-ea"/>
                          <a:cs typeface="+mn-cs"/>
                        </a:rPr>
                        <a:t>good countries practices and exchange of information</a:t>
                      </a: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Participate </a:t>
                      </a:r>
                      <a:r>
                        <a:rPr lang="en-GB" sz="900" b="1" kern="1200" dirty="0">
                          <a:solidFill>
                            <a:schemeClr val="tx1"/>
                          </a:solidFill>
                          <a:effectLst/>
                          <a:latin typeface="+mn-lt"/>
                          <a:ea typeface="+mn-ea"/>
                          <a:cs typeface="+mn-cs"/>
                        </a:rPr>
                        <a:t>in capacity building exercises s appropriate (as provider of practice or receiver)</a:t>
                      </a: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Act </a:t>
                      </a:r>
                      <a:r>
                        <a:rPr lang="en-GB" sz="900" b="1" kern="1200" dirty="0">
                          <a:solidFill>
                            <a:schemeClr val="tx1"/>
                          </a:solidFill>
                          <a:effectLst/>
                          <a:latin typeface="+mn-lt"/>
                          <a:ea typeface="+mn-ea"/>
                          <a:cs typeface="+mn-cs"/>
                        </a:rPr>
                        <a:t>as stakeholder and arrange within countries stakeholder involvement if necessary</a:t>
                      </a: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Participation </a:t>
                      </a:r>
                      <a:r>
                        <a:rPr lang="en-GB" sz="900" b="1" kern="1200" dirty="0">
                          <a:solidFill>
                            <a:schemeClr val="tx1"/>
                          </a:solidFill>
                          <a:effectLst/>
                          <a:latin typeface="+mn-lt"/>
                          <a:ea typeface="+mn-ea"/>
                          <a:cs typeface="+mn-cs"/>
                        </a:rPr>
                        <a:t>on meetings, workshops, working groups (two EIONET meetings per year)</a:t>
                      </a:r>
                    </a:p>
                    <a:p>
                      <a:pPr marL="342900" lvl="0" indent="-342900" algn="l" defTabSz="914400" rtl="0" eaLnBrk="1" latinLnBrk="0" hangingPunct="1">
                        <a:spcBef>
                          <a:spcPts val="600"/>
                        </a:spcBef>
                        <a:spcAft>
                          <a:spcPts val="0"/>
                        </a:spcAft>
                        <a:buFont typeface="Symbol"/>
                        <a:buChar char=""/>
                        <a:tabLst>
                          <a:tab pos="107950" algn="l"/>
                          <a:tab pos="298450" algn="l"/>
                        </a:tabLst>
                      </a:pPr>
                      <a:endParaRPr lang="en-GB" sz="900" b="1" kern="1200" dirty="0" smtClean="0">
                        <a:solidFill>
                          <a:schemeClr val="tx1"/>
                        </a:solidFill>
                        <a:effectLst/>
                        <a:latin typeface="+mn-lt"/>
                        <a:ea typeface="+mn-ea"/>
                        <a:cs typeface="+mn-cs"/>
                      </a:endParaRPr>
                    </a:p>
                    <a:p>
                      <a:pPr marL="342900" lvl="0" indent="-342900" algn="l" defTabSz="914400" rtl="0" eaLnBrk="1" latinLnBrk="0" hangingPunct="1">
                        <a:spcBef>
                          <a:spcPts val="600"/>
                        </a:spcBef>
                        <a:spcAft>
                          <a:spcPts val="0"/>
                        </a:spcAft>
                        <a:buFont typeface="Symbol"/>
                        <a:buChar char=""/>
                        <a:tabLst>
                          <a:tab pos="107950" algn="l"/>
                          <a:tab pos="298450" algn="l"/>
                        </a:tabLst>
                      </a:pPr>
                      <a:r>
                        <a:rPr lang="en-GB" sz="900" b="1" kern="1200" dirty="0" smtClean="0">
                          <a:solidFill>
                            <a:schemeClr val="tx1"/>
                          </a:solidFill>
                          <a:effectLst/>
                          <a:latin typeface="+mn-lt"/>
                          <a:ea typeface="+mn-ea"/>
                          <a:cs typeface="+mn-cs"/>
                        </a:rPr>
                        <a:t>Coordinate </a:t>
                      </a:r>
                      <a:r>
                        <a:rPr lang="en-GB" sz="900" b="1" kern="1200" dirty="0">
                          <a:solidFill>
                            <a:schemeClr val="tx1"/>
                          </a:solidFill>
                          <a:effectLst/>
                          <a:latin typeface="+mn-lt"/>
                          <a:ea typeface="+mn-ea"/>
                          <a:cs typeface="+mn-cs"/>
                        </a:rPr>
                        <a:t>activities between different institutions in the countries (normally is this area very dispersed and it doesn’t link to normal SOE institutional set-up</a:t>
                      </a:r>
                      <a:r>
                        <a:rPr lang="en-GB" sz="900" b="1" kern="1200" dirty="0" smtClean="0">
                          <a:solidFill>
                            <a:schemeClr val="tx1"/>
                          </a:solidFill>
                          <a:effectLst/>
                          <a:latin typeface="+mn-lt"/>
                          <a:ea typeface="+mn-ea"/>
                          <a:cs typeface="+mn-cs"/>
                        </a:rPr>
                        <a:t>)</a:t>
                      </a:r>
                      <a:r>
                        <a:rPr lang="en-GB" sz="900" b="1" kern="1200" dirty="0">
                          <a:solidFill>
                            <a:schemeClr val="tx1"/>
                          </a:solidFill>
                          <a:effectLst/>
                          <a:latin typeface="+mn-lt"/>
                          <a:ea typeface="+mn-ea"/>
                          <a:cs typeface="+mn-cs"/>
                        </a:rPr>
                        <a:t> </a:t>
                      </a:r>
                    </a:p>
                    <a:p>
                      <a:pPr>
                        <a:spcBef>
                          <a:spcPts val="600"/>
                        </a:spcBef>
                        <a:spcAft>
                          <a:spcPts val="600"/>
                        </a:spcAft>
                      </a:pPr>
                      <a:r>
                        <a:rPr lang="en-GB" sz="700" u="none" strike="noStrike" dirty="0">
                          <a:effectLst/>
                        </a:rPr>
                        <a:t> </a:t>
                      </a:r>
                      <a:endParaRPr lang="en-GB" sz="700" u="sng" dirty="0">
                        <a:effectLst/>
                        <a:latin typeface="Arial"/>
                        <a:ea typeface="Calibri"/>
                      </a:endParaRPr>
                    </a:p>
                    <a:p>
                      <a:pPr>
                        <a:lnSpc>
                          <a:spcPct val="115000"/>
                        </a:lnSpc>
                        <a:spcAft>
                          <a:spcPts val="0"/>
                        </a:spcAft>
                      </a:pPr>
                      <a:r>
                        <a:rPr lang="en-GB" sz="700" dirty="0">
                          <a:effectLst/>
                        </a:rPr>
                        <a:t> </a:t>
                      </a:r>
                      <a:endParaRPr lang="en-GB" sz="900" b="1" kern="1200" dirty="0">
                        <a:solidFill>
                          <a:schemeClr val="tx1"/>
                        </a:solidFill>
                        <a:effectLst/>
                        <a:latin typeface="+mn-lt"/>
                        <a:ea typeface="+mn-ea"/>
                        <a:cs typeface="+mn-cs"/>
                      </a:endParaRPr>
                    </a:p>
                  </a:txBody>
                  <a:tcPr marL="50917" marR="50917" marT="0" marB="0"/>
                </a:tc>
              </a:tr>
            </a:tbl>
          </a:graphicData>
        </a:graphic>
      </p:graphicFrame>
    </p:spTree>
    <p:extLst>
      <p:ext uri="{BB962C8B-B14F-4D97-AF65-F5344CB8AC3E}">
        <p14:creationId xmlns:p14="http://schemas.microsoft.com/office/powerpoint/2010/main" val="3407257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ChangeArrowheads="1"/>
          </p:cNvSpPr>
          <p:nvPr/>
        </p:nvSpPr>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2800">
              <a:latin typeface="Trebuchet MS" pitchFamily="34" charset="0"/>
            </a:endParaRPr>
          </a:p>
        </p:txBody>
      </p:sp>
      <p:pic>
        <p:nvPicPr>
          <p:cNvPr id="6154" name="Picture 10" descr="image_min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563" y="1295400"/>
            <a:ext cx="1366837" cy="18462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
            </a:r>
            <a:br>
              <a:rPr lang="en-GB" dirty="0" smtClean="0"/>
            </a:br>
            <a:endParaRPr lang="en-GB" dirty="0"/>
          </a:p>
        </p:txBody>
      </p:sp>
      <p:sp>
        <p:nvSpPr>
          <p:cNvPr id="4" name="Text Placeholder 3"/>
          <p:cNvSpPr>
            <a:spLocks noGrp="1"/>
          </p:cNvSpPr>
          <p:nvPr>
            <p:ph type="body" sz="quarter" idx="10"/>
          </p:nvPr>
        </p:nvSpPr>
        <p:spPr>
          <a:xfrm>
            <a:off x="323528" y="1628800"/>
            <a:ext cx="7416800" cy="4537075"/>
          </a:xfrm>
        </p:spPr>
        <p:txBody>
          <a:bodyPr/>
          <a:lstStyle/>
          <a:p>
            <a:pPr eaLnBrk="1" hangingPunct="1"/>
            <a:r>
              <a:rPr lang="en-GB" altLang="en-US" dirty="0">
                <a:latin typeface="Trebuchet MS" pitchFamily="34" charset="0"/>
              </a:rPr>
              <a:t>Dedicated chapter on societal developments and use of resources, economic developments.</a:t>
            </a:r>
          </a:p>
          <a:p>
            <a:pPr eaLnBrk="1" hangingPunct="1"/>
            <a:endParaRPr lang="en-GB" altLang="en-US" dirty="0">
              <a:latin typeface="Trebuchet MS" pitchFamily="34" charset="0"/>
            </a:endParaRPr>
          </a:p>
          <a:p>
            <a:pPr eaLnBrk="1" hangingPunct="1"/>
            <a:r>
              <a:rPr lang="en-GB" altLang="en-US" dirty="0">
                <a:latin typeface="Trebuchet MS" pitchFamily="34" charset="0"/>
              </a:rPr>
              <a:t>Approach: A suite of (linked) models to explore a coherent baseline.</a:t>
            </a:r>
          </a:p>
          <a:p>
            <a:pPr eaLnBrk="1" hangingPunct="1"/>
            <a:endParaRPr lang="en-GB" altLang="en-US" dirty="0">
              <a:latin typeface="Trebuchet MS" pitchFamily="34" charset="0"/>
            </a:endParaRPr>
          </a:p>
          <a:p>
            <a:pPr eaLnBrk="1" hangingPunct="1"/>
            <a:r>
              <a:rPr lang="en-GB" altLang="en-US" dirty="0">
                <a:latin typeface="Trebuchet MS" pitchFamily="34" charset="0"/>
              </a:rPr>
              <a:t>Time-horizon: 10 to 20 years (depending on issue)</a:t>
            </a:r>
          </a:p>
          <a:p>
            <a:pPr eaLnBrk="1" hangingPunct="1"/>
            <a:endParaRPr lang="en-GB" altLang="en-US" dirty="0">
              <a:latin typeface="Trebuchet MS" pitchFamily="34" charset="0"/>
            </a:endParaRPr>
          </a:p>
          <a:p>
            <a:pPr eaLnBrk="1" hangingPunct="1"/>
            <a:endParaRPr lang="en-GB" altLang="en-US" dirty="0">
              <a:latin typeface="Trebuchet MS" pitchFamily="34" charset="0"/>
            </a:endParaRPr>
          </a:p>
        </p:txBody>
      </p:sp>
      <p:sp>
        <p:nvSpPr>
          <p:cNvPr id="5" name="TextBox 4"/>
          <p:cNvSpPr txBox="1"/>
          <p:nvPr/>
        </p:nvSpPr>
        <p:spPr>
          <a:xfrm>
            <a:off x="323528" y="404664"/>
            <a:ext cx="5472608" cy="584775"/>
          </a:xfrm>
          <a:prstGeom prst="rect">
            <a:avLst/>
          </a:prstGeom>
          <a:noFill/>
        </p:spPr>
        <p:txBody>
          <a:bodyPr wrap="square" rtlCol="0">
            <a:spAutoFit/>
          </a:bodyPr>
          <a:lstStyle/>
          <a:p>
            <a:r>
              <a:rPr lang="en-GB" sz="3200" dirty="0" smtClean="0">
                <a:solidFill>
                  <a:schemeClr val="bg1"/>
                </a:solidFill>
              </a:rPr>
              <a:t>SOER 1999</a:t>
            </a:r>
            <a:endParaRPr lang="en-GB" sz="3200" dirty="0">
              <a:solidFill>
                <a:schemeClr val="bg1"/>
              </a:solidFill>
            </a:endParaRPr>
          </a:p>
        </p:txBody>
      </p:sp>
    </p:spTree>
    <p:extLst>
      <p:ext uri="{BB962C8B-B14F-4D97-AF65-F5344CB8AC3E}">
        <p14:creationId xmlns:p14="http://schemas.microsoft.com/office/powerpoint/2010/main" val="23660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3"/>
          <p:cNvSpPr>
            <a:spLocks noGrp="1"/>
          </p:cNvSpPr>
          <p:nvPr>
            <p:ph type="title"/>
          </p:nvPr>
        </p:nvSpPr>
        <p:spPr/>
        <p:txBody>
          <a:bodyPr/>
          <a:lstStyle/>
          <a:p>
            <a:pPr eaLnBrk="1" hangingPunct="1"/>
            <a:r>
              <a:rPr lang="sv-SE" altLang="en-US" dirty="0" smtClean="0"/>
              <a:t/>
            </a:r>
            <a:br>
              <a:rPr lang="sv-SE" altLang="en-US" dirty="0" smtClean="0"/>
            </a:br>
            <a:r>
              <a:rPr lang="sv-SE" altLang="en-US" dirty="0" smtClean="0"/>
              <a:t>EIONET – FLIS Vision</a:t>
            </a:r>
          </a:p>
        </p:txBody>
      </p:sp>
      <p:sp>
        <p:nvSpPr>
          <p:cNvPr id="5" name="Platshållare för innehåll 4"/>
          <p:cNvSpPr>
            <a:spLocks noGrp="1"/>
          </p:cNvSpPr>
          <p:nvPr>
            <p:ph type="body" sz="quarter" idx="10"/>
          </p:nvPr>
        </p:nvSpPr>
        <p:spPr>
          <a:xfrm>
            <a:off x="539552" y="1196752"/>
            <a:ext cx="7704336" cy="5112567"/>
          </a:xfrm>
        </p:spPr>
        <p:txBody>
          <a:bodyPr rtlCol="0">
            <a:normAutofit fontScale="92500" lnSpcReduction="20000"/>
          </a:bodyPr>
          <a:lstStyle/>
          <a:p>
            <a:pPr eaLnBrk="1" fontAlgn="auto" hangingPunct="1">
              <a:spcAft>
                <a:spcPts val="0"/>
              </a:spcAft>
              <a:buFont typeface="Arial"/>
              <a:buChar char="•"/>
              <a:defRPr/>
            </a:pPr>
            <a:r>
              <a:rPr lang="en-US" dirty="0" smtClean="0">
                <a:ea typeface="+mn-ea"/>
              </a:rPr>
              <a:t>Strategic foresight will be successfully </a:t>
            </a:r>
            <a:r>
              <a:rPr lang="en-US" dirty="0" smtClean="0">
                <a:solidFill>
                  <a:srgbClr val="92D050"/>
                </a:solidFill>
                <a:ea typeface="+mn-ea"/>
              </a:rPr>
              <a:t>implemented in regular Environmental reporting of EEA and in the agencies in the EIONET</a:t>
            </a:r>
          </a:p>
          <a:p>
            <a:pPr marL="0" indent="0" eaLnBrk="1" fontAlgn="auto" hangingPunct="1">
              <a:spcAft>
                <a:spcPts val="0"/>
              </a:spcAft>
              <a:buFont typeface="Arial"/>
              <a:buNone/>
              <a:defRPr/>
            </a:pPr>
            <a:endParaRPr lang="en-US" dirty="0" smtClean="0">
              <a:ea typeface="+mn-ea"/>
            </a:endParaRPr>
          </a:p>
          <a:p>
            <a:pPr eaLnBrk="1" fontAlgn="auto" hangingPunct="1">
              <a:spcAft>
                <a:spcPts val="0"/>
              </a:spcAft>
              <a:buFont typeface="Arial"/>
              <a:buChar char="•"/>
              <a:defRPr/>
            </a:pPr>
            <a:r>
              <a:rPr lang="en-US" dirty="0" smtClean="0">
                <a:solidFill>
                  <a:srgbClr val="92D050"/>
                </a:solidFill>
                <a:ea typeface="+mn-ea"/>
              </a:rPr>
              <a:t>Forward looking information </a:t>
            </a:r>
            <a:r>
              <a:rPr lang="en-US" dirty="0" smtClean="0">
                <a:ea typeface="+mn-ea"/>
              </a:rPr>
              <a:t>from strategic foresight </a:t>
            </a:r>
            <a:r>
              <a:rPr lang="en-US" dirty="0" smtClean="0">
                <a:solidFill>
                  <a:srgbClr val="92D050"/>
                </a:solidFill>
                <a:ea typeface="+mn-ea"/>
              </a:rPr>
              <a:t>will be </a:t>
            </a:r>
            <a:r>
              <a:rPr lang="en-US" dirty="0" smtClean="0">
                <a:ea typeface="+mn-ea"/>
              </a:rPr>
              <a:t>robust, based on past evidence and best understanding of system functionality, transparent and using up-to-date methodologies</a:t>
            </a:r>
          </a:p>
          <a:p>
            <a:pPr marL="0" indent="0" eaLnBrk="1" fontAlgn="auto" hangingPunct="1">
              <a:spcAft>
                <a:spcPts val="0"/>
              </a:spcAft>
              <a:buFont typeface="Arial"/>
              <a:buNone/>
              <a:defRPr/>
            </a:pPr>
            <a:endParaRPr lang="en-US" dirty="0" smtClean="0">
              <a:ea typeface="+mn-ea"/>
            </a:endParaRPr>
          </a:p>
          <a:p>
            <a:pPr eaLnBrk="1" fontAlgn="auto" hangingPunct="1">
              <a:spcAft>
                <a:spcPts val="0"/>
              </a:spcAft>
              <a:buFont typeface="Arial"/>
              <a:buChar char="•"/>
              <a:defRPr/>
            </a:pPr>
            <a:r>
              <a:rPr lang="en-US" dirty="0" smtClean="0">
                <a:solidFill>
                  <a:srgbClr val="92D050"/>
                </a:solidFill>
                <a:ea typeface="+mn-ea"/>
              </a:rPr>
              <a:t>NRC FLIS network provides a wide range of knowledge, skills and methodological experiences </a:t>
            </a:r>
            <a:r>
              <a:rPr lang="en-US" dirty="0" smtClean="0">
                <a:ea typeface="+mn-ea"/>
              </a:rPr>
              <a:t>and actively shares them among EIONET members and interested bodies in the EU and its wider context worldwide.</a:t>
            </a:r>
          </a:p>
          <a:p>
            <a:pPr marL="0" indent="0" eaLnBrk="1" fontAlgn="auto" hangingPunct="1">
              <a:spcAft>
                <a:spcPts val="0"/>
              </a:spcAft>
              <a:buNone/>
              <a:defRPr/>
            </a:pPr>
            <a:endParaRPr lang="en-US" dirty="0" smtClean="0"/>
          </a:p>
          <a:p>
            <a:pPr marL="0" indent="0" algn="r" eaLnBrk="1" fontAlgn="auto" hangingPunct="1">
              <a:spcAft>
                <a:spcPts val="0"/>
              </a:spcAft>
              <a:buNone/>
              <a:defRPr/>
            </a:pPr>
            <a:r>
              <a:rPr lang="en-US" sz="1900" dirty="0" smtClean="0"/>
              <a:t>Coordination group NRC FLIS. May 2013</a:t>
            </a:r>
          </a:p>
          <a:p>
            <a:pPr eaLnBrk="1" fontAlgn="auto" hangingPunct="1">
              <a:spcAft>
                <a:spcPts val="0"/>
              </a:spcAft>
              <a:buFont typeface="Arial"/>
              <a:buChar char="•"/>
              <a:defRPr/>
            </a:pPr>
            <a:endParaRPr lang="sv-SE" dirty="0" smtClean="0">
              <a:ea typeface="+mn-ea"/>
            </a:endParaRPr>
          </a:p>
        </p:txBody>
      </p:sp>
    </p:spTree>
    <p:extLst>
      <p:ext uri="{BB962C8B-B14F-4D97-AF65-F5344CB8AC3E}">
        <p14:creationId xmlns:p14="http://schemas.microsoft.com/office/powerpoint/2010/main" val="4096787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idx="4294967295"/>
          </p:nvPr>
        </p:nvSpPr>
        <p:spPr>
          <a:xfrm>
            <a:off x="457200" y="274638"/>
            <a:ext cx="6346825" cy="1143000"/>
          </a:xfrm>
          <a:prstGeom prst="rect">
            <a:avLst/>
          </a:prstGeom>
        </p:spPr>
        <p:txBody>
          <a:bodyPr/>
          <a:lstStyle/>
          <a:p>
            <a:pPr eaLnBrk="1" hangingPunct="1"/>
            <a:endParaRPr lang="en-US" altLang="en-US" sz="3600" smtClean="0">
              <a:solidFill>
                <a:schemeClr val="tx2"/>
              </a:solidFill>
            </a:endParaRPr>
          </a:p>
        </p:txBody>
      </p:sp>
      <p:grpSp>
        <p:nvGrpSpPr>
          <p:cNvPr id="28675" name="Group 3"/>
          <p:cNvGrpSpPr>
            <a:grpSpLocks/>
          </p:cNvGrpSpPr>
          <p:nvPr/>
        </p:nvGrpSpPr>
        <p:grpSpPr bwMode="auto">
          <a:xfrm>
            <a:off x="681916" y="1792712"/>
            <a:ext cx="5907088" cy="4017963"/>
            <a:chOff x="676" y="1162"/>
            <a:chExt cx="3721" cy="2531"/>
          </a:xfrm>
        </p:grpSpPr>
        <p:pic>
          <p:nvPicPr>
            <p:cNvPr id="28676" name="Picture 16" descr="C:\mnt\project\1036 FLISE\graphics\fia_system\fia_system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 y="1162"/>
              <a:ext cx="2379" cy="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6"/>
            <p:cNvSpPr>
              <a:spLocks noChangeArrowheads="1"/>
            </p:cNvSpPr>
            <p:nvPr/>
          </p:nvSpPr>
          <p:spPr bwMode="auto">
            <a:xfrm rot="-5400000">
              <a:off x="2700" y="2653"/>
              <a:ext cx="855" cy="765"/>
            </a:xfrm>
            <a:prstGeom prst="hexagon">
              <a:avLst>
                <a:gd name="adj" fmla="val 25002"/>
                <a:gd name="vf" fmla="val 115470"/>
              </a:avLst>
            </a:prstGeom>
            <a:noFill/>
            <a:ln w="50800" cmpd="tri" algn="ctr">
              <a:solidFill>
                <a:srgbClr val="C64029"/>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eaLnBrk="1" hangingPunct="1">
                <a:lnSpc>
                  <a:spcPct val="100000"/>
                </a:lnSpc>
                <a:spcBef>
                  <a:spcPct val="0"/>
                </a:spcBef>
                <a:buFontTx/>
                <a:buNone/>
                <a:defRPr/>
              </a:pPr>
              <a:endParaRPr lang="sv-SE">
                <a:solidFill>
                  <a:schemeClr val="lt1"/>
                </a:solidFill>
                <a:latin typeface="+mn-lt"/>
                <a:cs typeface="+mn-cs"/>
              </a:endParaRPr>
            </a:p>
          </p:txBody>
        </p:sp>
        <p:sp>
          <p:nvSpPr>
            <p:cNvPr id="8" name="TextBox 7"/>
            <p:cNvSpPr txBox="1"/>
            <p:nvPr/>
          </p:nvSpPr>
          <p:spPr>
            <a:xfrm>
              <a:off x="676" y="1356"/>
              <a:ext cx="1305" cy="3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lvl1pPr>
                <a:spcBef>
                  <a:spcPct val="0"/>
                </a:spcBef>
                <a:defRPr>
                  <a:solidFill>
                    <a:schemeClr val="tx1"/>
                  </a:solidFill>
                  <a:latin typeface="Arial" pitchFamily="34" charset="0"/>
                  <a:cs typeface="Arial" pitchFamily="34" charset="0"/>
                </a:defRPr>
              </a:lvl1pPr>
              <a:lvl2pPr marL="742950" indent="-285750">
                <a:spcBef>
                  <a:spcPct val="0"/>
                </a:spcBef>
                <a:defRPr>
                  <a:solidFill>
                    <a:schemeClr val="tx1"/>
                  </a:solidFill>
                  <a:latin typeface="Arial" pitchFamily="34" charset="0"/>
                  <a:cs typeface="Arial" pitchFamily="34" charset="0"/>
                </a:defRPr>
              </a:lvl2pPr>
              <a:lvl3pPr marL="1143000" indent="-228600">
                <a:spcBef>
                  <a:spcPct val="0"/>
                </a:spcBef>
                <a:defRPr>
                  <a:solidFill>
                    <a:schemeClr val="tx1"/>
                  </a:solidFill>
                  <a:latin typeface="Arial" pitchFamily="34" charset="0"/>
                  <a:cs typeface="Arial" pitchFamily="34" charset="0"/>
                </a:defRPr>
              </a:lvl3pPr>
              <a:lvl4pPr marL="1600200" indent="-228600">
                <a:spcBef>
                  <a:spcPct val="0"/>
                </a:spcBef>
                <a:defRPr>
                  <a:solidFill>
                    <a:schemeClr val="tx1"/>
                  </a:solidFill>
                  <a:latin typeface="Arial" pitchFamily="34" charset="0"/>
                  <a:cs typeface="Arial" pitchFamily="34" charset="0"/>
                </a:defRPr>
              </a:lvl4pPr>
              <a:lvl5pPr marL="2057400" indent="-228600">
                <a:spcBef>
                  <a:spcPct val="0"/>
                </a:spcBef>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0000"/>
                </a:lnSpc>
                <a:buFontTx/>
                <a:buNone/>
                <a:defRPr/>
              </a:pPr>
              <a:r>
                <a:rPr lang="sv-SE" sz="1700" b="1" dirty="0" smtClean="0"/>
                <a:t>Information about the future itself  </a:t>
              </a:r>
            </a:p>
          </p:txBody>
        </p:sp>
        <p:sp>
          <p:nvSpPr>
            <p:cNvPr id="9" name="TextBox 8"/>
            <p:cNvSpPr txBox="1"/>
            <p:nvPr/>
          </p:nvSpPr>
          <p:spPr>
            <a:xfrm>
              <a:off x="1051" y="3305"/>
              <a:ext cx="1395" cy="3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95000"/>
                  <a:lumOff val="5000"/>
                </a:schemeClr>
              </a:solidFill>
            </a:ln>
          </p:spPr>
          <p:txBody>
            <a:bodyPr>
              <a:spAutoFit/>
            </a:bodyPr>
            <a:lstStyle>
              <a:lvl1pPr>
                <a:spcBef>
                  <a:spcPct val="0"/>
                </a:spcBef>
                <a:defRPr>
                  <a:solidFill>
                    <a:schemeClr val="tx1"/>
                  </a:solidFill>
                  <a:latin typeface="Arial" pitchFamily="34" charset="0"/>
                  <a:cs typeface="Arial" pitchFamily="34" charset="0"/>
                </a:defRPr>
              </a:lvl1pPr>
              <a:lvl2pPr marL="742950" indent="-285750">
                <a:spcBef>
                  <a:spcPct val="0"/>
                </a:spcBef>
                <a:defRPr>
                  <a:solidFill>
                    <a:schemeClr val="tx1"/>
                  </a:solidFill>
                  <a:latin typeface="Arial" pitchFamily="34" charset="0"/>
                  <a:cs typeface="Arial" pitchFamily="34" charset="0"/>
                </a:defRPr>
              </a:lvl2pPr>
              <a:lvl3pPr marL="1143000" indent="-228600">
                <a:spcBef>
                  <a:spcPct val="0"/>
                </a:spcBef>
                <a:defRPr>
                  <a:solidFill>
                    <a:schemeClr val="tx1"/>
                  </a:solidFill>
                  <a:latin typeface="Arial" pitchFamily="34" charset="0"/>
                  <a:cs typeface="Arial" pitchFamily="34" charset="0"/>
                </a:defRPr>
              </a:lvl3pPr>
              <a:lvl4pPr marL="1600200" indent="-228600">
                <a:spcBef>
                  <a:spcPct val="0"/>
                </a:spcBef>
                <a:defRPr>
                  <a:solidFill>
                    <a:schemeClr val="tx1"/>
                  </a:solidFill>
                  <a:latin typeface="Arial" pitchFamily="34" charset="0"/>
                  <a:cs typeface="Arial" pitchFamily="34" charset="0"/>
                </a:defRPr>
              </a:lvl4pPr>
              <a:lvl5pPr marL="2057400" indent="-228600">
                <a:spcBef>
                  <a:spcPct val="0"/>
                </a:spcBef>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0000"/>
                </a:lnSpc>
                <a:buFontTx/>
                <a:buNone/>
                <a:defRPr/>
              </a:pPr>
              <a:r>
                <a:rPr lang="sv-SE" sz="1700" b="1" dirty="0" smtClean="0"/>
                <a:t>Practice of studying the future</a:t>
              </a:r>
            </a:p>
          </p:txBody>
        </p:sp>
        <p:cxnSp>
          <p:nvCxnSpPr>
            <p:cNvPr id="10" name="Straight Arrow Connector 9"/>
            <p:cNvCxnSpPr>
              <a:stCxn id="8" idx="2"/>
            </p:cNvCxnSpPr>
            <p:nvPr/>
          </p:nvCxnSpPr>
          <p:spPr>
            <a:xfrm>
              <a:off x="1329" y="1745"/>
              <a:ext cx="1149" cy="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1329" y="1744"/>
              <a:ext cx="1932" cy="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p:cNvCxnSpPr>
            <p:nvPr/>
          </p:nvCxnSpPr>
          <p:spPr>
            <a:xfrm>
              <a:off x="1329" y="1744"/>
              <a:ext cx="967" cy="1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73" y="1772"/>
              <a:ext cx="2613" cy="8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p:cNvCxnSpPr>
            <p:nvPr/>
          </p:nvCxnSpPr>
          <p:spPr>
            <a:xfrm flipV="1">
              <a:off x="2446" y="3145"/>
              <a:ext cx="635" cy="35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446" y="3100"/>
              <a:ext cx="1285" cy="502"/>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bwMode="auto">
          <a:xfrm rot="4806501">
            <a:off x="6090827" y="3163552"/>
            <a:ext cx="2071688" cy="3539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lvl1pPr>
              <a:spcBef>
                <a:spcPct val="0"/>
              </a:spcBef>
              <a:defRPr>
                <a:solidFill>
                  <a:schemeClr val="tx1"/>
                </a:solidFill>
                <a:latin typeface="Arial" pitchFamily="34" charset="0"/>
                <a:cs typeface="Arial" pitchFamily="34" charset="0"/>
              </a:defRPr>
            </a:lvl1pPr>
            <a:lvl2pPr marL="742950" indent="-285750">
              <a:spcBef>
                <a:spcPct val="0"/>
              </a:spcBef>
              <a:defRPr>
                <a:solidFill>
                  <a:schemeClr val="tx1"/>
                </a:solidFill>
                <a:latin typeface="Arial" pitchFamily="34" charset="0"/>
                <a:cs typeface="Arial" pitchFamily="34" charset="0"/>
              </a:defRPr>
            </a:lvl2pPr>
            <a:lvl3pPr marL="1143000" indent="-228600">
              <a:spcBef>
                <a:spcPct val="0"/>
              </a:spcBef>
              <a:defRPr>
                <a:solidFill>
                  <a:schemeClr val="tx1"/>
                </a:solidFill>
                <a:latin typeface="Arial" pitchFamily="34" charset="0"/>
                <a:cs typeface="Arial" pitchFamily="34" charset="0"/>
              </a:defRPr>
            </a:lvl3pPr>
            <a:lvl4pPr marL="1600200" indent="-228600">
              <a:spcBef>
                <a:spcPct val="0"/>
              </a:spcBef>
              <a:defRPr>
                <a:solidFill>
                  <a:schemeClr val="tx1"/>
                </a:solidFill>
                <a:latin typeface="Arial" pitchFamily="34" charset="0"/>
                <a:cs typeface="Arial" pitchFamily="34" charset="0"/>
              </a:defRPr>
            </a:lvl4pPr>
            <a:lvl5pPr marL="2057400" indent="-228600">
              <a:spcBef>
                <a:spcPct val="0"/>
              </a:spcBef>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0000"/>
              </a:lnSpc>
              <a:buFontTx/>
              <a:buNone/>
              <a:defRPr/>
            </a:pPr>
            <a:r>
              <a:rPr lang="sv-SE" sz="1700" b="1" dirty="0" smtClean="0"/>
              <a:t>Capacity building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86" y="4290651"/>
            <a:ext cx="6026670" cy="1200329"/>
          </a:xfrm>
          <a:prstGeom prst="rect">
            <a:avLst/>
          </a:prstGeom>
        </p:spPr>
        <p:txBody>
          <a:bodyPr wrap="square">
            <a:spAutoFit/>
          </a:bodyPr>
          <a:lstStyle/>
          <a:p>
            <a:r>
              <a:rPr lang="en-GB" dirty="0" smtClean="0"/>
              <a:t>An Information Service is this part of an Information system that </a:t>
            </a:r>
            <a:r>
              <a:rPr lang="en-GB" b="1" dirty="0" smtClean="0"/>
              <a:t>serves data/knowledge/information to customers </a:t>
            </a:r>
            <a:r>
              <a:rPr lang="en-GB" dirty="0" smtClean="0"/>
              <a:t>and collects it from its contributors, to manage and store it by optionally using administrators.</a:t>
            </a:r>
            <a:endParaRPr lang="en-GB" dirty="0"/>
          </a:p>
        </p:txBody>
      </p:sp>
      <p:sp>
        <p:nvSpPr>
          <p:cNvPr id="3" name="Title 2"/>
          <p:cNvSpPr>
            <a:spLocks noGrp="1"/>
          </p:cNvSpPr>
          <p:nvPr>
            <p:ph type="title"/>
          </p:nvPr>
        </p:nvSpPr>
        <p:spPr/>
        <p:txBody>
          <a:bodyPr/>
          <a:lstStyle/>
          <a:p>
            <a:r>
              <a:rPr lang="en-GB" dirty="0"/>
              <a:t/>
            </a:r>
            <a:br>
              <a:rPr lang="en-GB" dirty="0"/>
            </a:br>
            <a:r>
              <a:rPr lang="en-GB" dirty="0" err="1" smtClean="0"/>
              <a:t>FLIServices</a:t>
            </a:r>
            <a:endParaRPr lang="en-GB"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590" y="5160046"/>
            <a:ext cx="2402409" cy="17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G:\IEA\IEA2- Strategic futures\Activities\1- FLIS\FLIS\Graphics\logoC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590" y="4159921"/>
            <a:ext cx="2406666" cy="1000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182" y="5652066"/>
            <a:ext cx="7920880" cy="646331"/>
          </a:xfrm>
          <a:prstGeom prst="rect">
            <a:avLst/>
          </a:prstGeom>
        </p:spPr>
        <p:txBody>
          <a:bodyPr wrap="square">
            <a:spAutoFit/>
          </a:bodyPr>
          <a:lstStyle/>
          <a:p>
            <a:r>
              <a:rPr lang="en-GB" dirty="0"/>
              <a:t>“service</a:t>
            </a:r>
            <a:r>
              <a:rPr lang="en-GB" dirty="0" smtClean="0"/>
              <a:t>,” reflects </a:t>
            </a:r>
            <a:r>
              <a:rPr lang="en-GB" dirty="0"/>
              <a:t>the process of doing something</a:t>
            </a:r>
          </a:p>
          <a:p>
            <a:r>
              <a:rPr lang="en-GB" dirty="0"/>
              <a:t>beneficial for and in conjunction with some entity</a:t>
            </a:r>
          </a:p>
        </p:txBody>
      </p:sp>
      <p:sp>
        <p:nvSpPr>
          <p:cNvPr id="4" name="Rectangle 3"/>
          <p:cNvSpPr/>
          <p:nvPr/>
        </p:nvSpPr>
        <p:spPr>
          <a:xfrm>
            <a:off x="78182" y="1340768"/>
            <a:ext cx="6510042" cy="2308324"/>
          </a:xfrm>
          <a:prstGeom prst="rect">
            <a:avLst/>
          </a:prstGeom>
        </p:spPr>
        <p:txBody>
          <a:bodyPr wrap="square">
            <a:spAutoFit/>
          </a:bodyPr>
          <a:lstStyle/>
          <a:p>
            <a:r>
              <a:rPr lang="en-GB" dirty="0">
                <a:solidFill>
                  <a:schemeClr val="bg1"/>
                </a:solidFill>
              </a:rPr>
              <a:t>To improve:</a:t>
            </a:r>
          </a:p>
          <a:p>
            <a:pPr marL="514350" indent="-514350">
              <a:buFont typeface="+mj-lt"/>
              <a:buAutoNum type="arabicPeriod"/>
            </a:pPr>
            <a:r>
              <a:rPr lang="en-GB" b="1" i="1" dirty="0">
                <a:solidFill>
                  <a:srgbClr val="FF0000"/>
                </a:solidFill>
              </a:rPr>
              <a:t>accessibility and transparency </a:t>
            </a:r>
            <a:r>
              <a:rPr lang="en-GB" dirty="0">
                <a:solidFill>
                  <a:schemeClr val="bg1"/>
                </a:solidFill>
              </a:rPr>
              <a:t>of forward-looking information for users; experts and non-experts</a:t>
            </a:r>
          </a:p>
          <a:p>
            <a:pPr marL="514350" indent="-514350">
              <a:buFont typeface="+mj-lt"/>
              <a:buAutoNum type="arabicPeriod"/>
            </a:pPr>
            <a:r>
              <a:rPr lang="en-GB" b="1" i="1" dirty="0">
                <a:solidFill>
                  <a:srgbClr val="FF0000"/>
                </a:solidFill>
              </a:rPr>
              <a:t>management, sharing and </a:t>
            </a:r>
            <a:r>
              <a:rPr lang="en-GB" b="1" i="1" u="sng" dirty="0">
                <a:solidFill>
                  <a:srgbClr val="FF0000"/>
                </a:solidFill>
              </a:rPr>
              <a:t>use</a:t>
            </a:r>
            <a:r>
              <a:rPr lang="en-GB" b="1" i="1" dirty="0">
                <a:solidFill>
                  <a:srgbClr val="FF0000"/>
                </a:solidFill>
              </a:rPr>
              <a:t> </a:t>
            </a:r>
            <a:r>
              <a:rPr lang="en-GB" b="1" dirty="0">
                <a:solidFill>
                  <a:srgbClr val="FF0000"/>
                </a:solidFill>
              </a:rPr>
              <a:t>of information </a:t>
            </a:r>
          </a:p>
          <a:p>
            <a:pPr marL="514350" indent="-514350">
              <a:buFont typeface="+mj-lt"/>
              <a:buAutoNum type="arabicPeriod"/>
            </a:pPr>
            <a:r>
              <a:rPr lang="en-GB" b="1" i="1" dirty="0">
                <a:solidFill>
                  <a:srgbClr val="FF0000"/>
                </a:solidFill>
              </a:rPr>
              <a:t>sharing of expert knowledge </a:t>
            </a:r>
            <a:r>
              <a:rPr lang="en-GB" dirty="0">
                <a:solidFill>
                  <a:schemeClr val="bg1"/>
                </a:solidFill>
              </a:rPr>
              <a:t>widely (cooperation and communication) </a:t>
            </a:r>
          </a:p>
          <a:p>
            <a:pPr marL="514350" lvl="0" indent="-514350">
              <a:buFont typeface="+mj-lt"/>
              <a:buAutoNum type="arabicPeriod"/>
            </a:pPr>
            <a:r>
              <a:rPr lang="en-GB" b="1" i="1" dirty="0">
                <a:solidFill>
                  <a:srgbClr val="FF0000"/>
                </a:solidFill>
              </a:rPr>
              <a:t>to reinforce institutional capacity </a:t>
            </a:r>
            <a:r>
              <a:rPr lang="en-GB" dirty="0">
                <a:solidFill>
                  <a:schemeClr val="bg1"/>
                </a:solidFill>
              </a:rPr>
              <a:t>in the EEA and member countries;</a:t>
            </a:r>
          </a:p>
        </p:txBody>
      </p:sp>
    </p:spTree>
    <p:extLst>
      <p:ext uri="{BB962C8B-B14F-4D97-AF65-F5344CB8AC3E}">
        <p14:creationId xmlns:p14="http://schemas.microsoft.com/office/powerpoint/2010/main" val="2302745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5949280"/>
            <a:ext cx="3576229" cy="719270"/>
          </a:xfrm>
          <a:prstGeom prst="rect">
            <a:avLst/>
          </a:prstGeom>
        </p:spPr>
      </p:pic>
      <p:sp>
        <p:nvSpPr>
          <p:cNvPr id="6" name="Rectangle 5"/>
          <p:cNvSpPr/>
          <p:nvPr/>
        </p:nvSpPr>
        <p:spPr>
          <a:xfrm>
            <a:off x="-36512" y="2600908"/>
            <a:ext cx="9180512" cy="16561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6416" y="3068960"/>
            <a:ext cx="8941950" cy="1015663"/>
          </a:xfrm>
          <a:prstGeom prst="rect">
            <a:avLst/>
          </a:prstGeom>
          <a:noFill/>
        </p:spPr>
        <p:txBody>
          <a:bodyPr wrap="square" rtlCol="0">
            <a:spAutoFit/>
          </a:bodyPr>
          <a:lstStyle/>
          <a:p>
            <a:pPr algn="ctr"/>
            <a:r>
              <a:rPr lang="en-GB" sz="3600" b="1" dirty="0" smtClean="0">
                <a:solidFill>
                  <a:schemeClr val="bg1"/>
                </a:solidFill>
              </a:rPr>
              <a:t>Thank you.</a:t>
            </a:r>
            <a:endParaRPr lang="en-GB" sz="2400" dirty="0">
              <a:solidFill>
                <a:schemeClr val="bg1"/>
              </a:solidFill>
            </a:endParaRPr>
          </a:p>
          <a:p>
            <a:endParaRPr lang="en-GB" sz="2400" dirty="0" smtClean="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96067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4191000" y="2514600"/>
            <a:ext cx="2397125" cy="1524000"/>
            <a:chOff x="3504" y="1584"/>
            <a:chExt cx="1152" cy="912"/>
          </a:xfrm>
        </p:grpSpPr>
        <p:sp>
          <p:nvSpPr>
            <p:cNvPr id="18457" name="Oval 3"/>
            <p:cNvSpPr>
              <a:spLocks noChangeArrowheads="1"/>
            </p:cNvSpPr>
            <p:nvPr/>
          </p:nvSpPr>
          <p:spPr bwMode="auto">
            <a:xfrm>
              <a:off x="3504" y="1584"/>
              <a:ext cx="1152" cy="912"/>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58" name="Text Box 4"/>
            <p:cNvSpPr txBox="1">
              <a:spLocks noChangeArrowheads="1"/>
            </p:cNvSpPr>
            <p:nvPr/>
          </p:nvSpPr>
          <p:spPr bwMode="auto">
            <a:xfrm>
              <a:off x="3648" y="1795"/>
              <a:ext cx="912" cy="420"/>
            </a:xfrm>
            <a:prstGeom prst="rect">
              <a:avLst/>
            </a:prstGeom>
            <a:noFill/>
            <a:ln>
              <a:noFill/>
            </a:ln>
            <a:effectLst/>
            <a:extLst>
              <a:ext uri="{909E8E84-426E-40DD-AFC4-6F175D3DCCD1}">
                <a14:hiddenFill xmlns:a14="http://schemas.microsoft.com/office/drawing/2010/main">
                  <a:solidFill>
                    <a:srgbClr val="E6E7F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000" b="1" i="1"/>
                <a:t>Outlooks - Projections</a:t>
              </a:r>
            </a:p>
          </p:txBody>
        </p:sp>
      </p:grpSp>
      <p:sp>
        <p:nvSpPr>
          <p:cNvPr id="18435" name="Rectangle 5"/>
          <p:cNvSpPr>
            <a:spLocks noGrp="1" noChangeArrowheads="1"/>
          </p:cNvSpPr>
          <p:nvPr>
            <p:ph type="title"/>
          </p:nvPr>
        </p:nvSpPr>
        <p:spPr/>
        <p:txBody>
          <a:bodyPr/>
          <a:lstStyle/>
          <a:p>
            <a:r>
              <a:rPr lang="en-GB" altLang="en-US" sz="3600" smtClean="0">
                <a:solidFill>
                  <a:srgbClr val="FF0000"/>
                </a:solidFill>
              </a:rPr>
              <a:t>Scenarios and modelling in policy cycle</a:t>
            </a:r>
          </a:p>
        </p:txBody>
      </p:sp>
      <p:sp>
        <p:nvSpPr>
          <p:cNvPr id="18449" name="Rectangle 26"/>
          <p:cNvSpPr>
            <a:spLocks noGrp="1" noChangeArrowheads="1"/>
          </p:cNvSpPr>
          <p:nvPr>
            <p:ph idx="1"/>
          </p:nvPr>
        </p:nvSpPr>
        <p:spPr/>
        <p:txBody>
          <a:bodyPr/>
          <a:lstStyle/>
          <a:p>
            <a:pPr algn="r">
              <a:buFontTx/>
              <a:buNone/>
            </a:pPr>
            <a:r>
              <a:rPr lang="de-DE" altLang="en-US" sz="2800" smtClean="0"/>
              <a:t>	</a:t>
            </a:r>
            <a:endParaRPr lang="en-GB" altLang="en-US" sz="2800" smtClean="0"/>
          </a:p>
        </p:txBody>
      </p:sp>
      <p:grpSp>
        <p:nvGrpSpPr>
          <p:cNvPr id="18436" name="Group 6"/>
          <p:cNvGrpSpPr>
            <a:grpSpLocks/>
          </p:cNvGrpSpPr>
          <p:nvPr/>
        </p:nvGrpSpPr>
        <p:grpSpPr bwMode="auto">
          <a:xfrm>
            <a:off x="2057400" y="2514600"/>
            <a:ext cx="2286000" cy="2819400"/>
            <a:chOff x="1296" y="1584"/>
            <a:chExt cx="1584" cy="1776"/>
          </a:xfrm>
        </p:grpSpPr>
        <p:sp>
          <p:nvSpPr>
            <p:cNvPr id="18455" name="Oval 7"/>
            <p:cNvSpPr>
              <a:spLocks noChangeArrowheads="1"/>
            </p:cNvSpPr>
            <p:nvPr/>
          </p:nvSpPr>
          <p:spPr bwMode="auto">
            <a:xfrm>
              <a:off x="1296" y="1584"/>
              <a:ext cx="1584" cy="1776"/>
            </a:xfrm>
            <a:prstGeom prst="ellipse">
              <a:avLst/>
            </a:prstGeom>
            <a:solidFill>
              <a:srgbClr val="EAEAEA"/>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800">
                <a:latin typeface="Times New Roman" pitchFamily="18" charset="0"/>
              </a:endParaRPr>
            </a:p>
          </p:txBody>
        </p:sp>
        <p:sp>
          <p:nvSpPr>
            <p:cNvPr id="18456" name="Text Box 8"/>
            <p:cNvSpPr txBox="1">
              <a:spLocks noChangeArrowheads="1"/>
            </p:cNvSpPr>
            <p:nvPr/>
          </p:nvSpPr>
          <p:spPr bwMode="auto">
            <a:xfrm>
              <a:off x="1481" y="2256"/>
              <a:ext cx="121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000" b="1" i="1"/>
                <a:t>Scenarios</a:t>
              </a:r>
              <a:r>
                <a:rPr lang="en-GB" altLang="en-US" sz="2000" i="1">
                  <a:latin typeface="Verdana" pitchFamily="34" charset="0"/>
                </a:rPr>
                <a:t>    </a:t>
              </a:r>
            </a:p>
          </p:txBody>
        </p:sp>
      </p:grpSp>
      <p:sp>
        <p:nvSpPr>
          <p:cNvPr id="18437" name="Rectangle 9"/>
          <p:cNvSpPr>
            <a:spLocks noChangeArrowheads="1"/>
          </p:cNvSpPr>
          <p:nvPr/>
        </p:nvSpPr>
        <p:spPr bwMode="auto">
          <a:xfrm>
            <a:off x="2068513" y="2486025"/>
            <a:ext cx="5399087" cy="2865438"/>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DDDDDD"/>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8" name="Freeform 10"/>
          <p:cNvSpPr>
            <a:spLocks/>
          </p:cNvSpPr>
          <p:nvPr/>
        </p:nvSpPr>
        <p:spPr bwMode="auto">
          <a:xfrm>
            <a:off x="3067050" y="2965450"/>
            <a:ext cx="4387850" cy="2381250"/>
          </a:xfrm>
          <a:custGeom>
            <a:avLst/>
            <a:gdLst>
              <a:gd name="T0" fmla="*/ 129142069 w 4776"/>
              <a:gd name="T1" fmla="*/ 1484629619 h 3747"/>
              <a:gd name="T2" fmla="*/ 207639199 w 4776"/>
              <a:gd name="T3" fmla="*/ 1444646607 h 3747"/>
              <a:gd name="T4" fmla="*/ 288669265 w 4776"/>
              <a:gd name="T5" fmla="*/ 1373564992 h 3747"/>
              <a:gd name="T6" fmla="*/ 384048960 w 4776"/>
              <a:gd name="T7" fmla="*/ 1256846247 h 3747"/>
              <a:gd name="T8" fmla="*/ 472675078 w 4776"/>
              <a:gd name="T9" fmla="*/ 1100144491 h 3747"/>
              <a:gd name="T10" fmla="*/ 517410752 w 4776"/>
              <a:gd name="T11" fmla="*/ 981810283 h 3747"/>
              <a:gd name="T12" fmla="*/ 575650825 w 4776"/>
              <a:gd name="T13" fmla="*/ 739487750 h 3747"/>
              <a:gd name="T14" fmla="*/ 630515487 w 4776"/>
              <a:gd name="T15" fmla="*/ 463644055 h 3747"/>
              <a:gd name="T16" fmla="*/ 660057220 w 4776"/>
              <a:gd name="T17" fmla="*/ 354598439 h 3747"/>
              <a:gd name="T18" fmla="*/ 697195923 w 4776"/>
              <a:gd name="T19" fmla="*/ 241918985 h 3747"/>
              <a:gd name="T20" fmla="*/ 730958298 w 4776"/>
              <a:gd name="T21" fmla="*/ 156298209 h 3747"/>
              <a:gd name="T22" fmla="*/ 791731306 w 4776"/>
              <a:gd name="T23" fmla="*/ 63407851 h 3747"/>
              <a:gd name="T24" fmla="*/ 849971379 w 4776"/>
              <a:gd name="T25" fmla="*/ 27059312 h 3747"/>
              <a:gd name="T26" fmla="*/ 922561081 w 4776"/>
              <a:gd name="T27" fmla="*/ 13327882 h 3747"/>
              <a:gd name="T28" fmla="*/ 980801154 w 4776"/>
              <a:gd name="T29" fmla="*/ 8077312 h 3747"/>
              <a:gd name="T30" fmla="*/ 1124291933 w 4776"/>
              <a:gd name="T31" fmla="*/ 44829399 h 3747"/>
              <a:gd name="T32" fmla="*/ 1200257965 w 4776"/>
              <a:gd name="T33" fmla="*/ 76735734 h 3747"/>
              <a:gd name="T34" fmla="*/ 1306610041 w 4776"/>
              <a:gd name="T35" fmla="*/ 131662090 h 3747"/>
              <a:gd name="T36" fmla="*/ 1396924783 w 4776"/>
              <a:gd name="T37" fmla="*/ 213243575 h 3747"/>
              <a:gd name="T38" fmla="*/ 1529442262 w 4776"/>
              <a:gd name="T39" fmla="*/ 341674740 h 3747"/>
              <a:gd name="T40" fmla="*/ 1781817136 w 4776"/>
              <a:gd name="T41" fmla="*/ 616710704 h 3747"/>
              <a:gd name="T42" fmla="*/ 2125351063 w 4776"/>
              <a:gd name="T43" fmla="*/ 890131840 h 3747"/>
              <a:gd name="T44" fmla="*/ 2147483647 w 4776"/>
              <a:gd name="T45" fmla="*/ 1046833597 h 3747"/>
              <a:gd name="T46" fmla="*/ 2147483647 w 4776"/>
              <a:gd name="T47" fmla="*/ 1155475030 h 3747"/>
              <a:gd name="T48" fmla="*/ 2147483647 w 4776"/>
              <a:gd name="T49" fmla="*/ 1279866904 h 3747"/>
              <a:gd name="T50" fmla="*/ 2147483647 w 4776"/>
              <a:gd name="T51" fmla="*/ 1355794906 h 3747"/>
              <a:gd name="T52" fmla="*/ 2147483647 w 4776"/>
              <a:gd name="T53" fmla="*/ 1394970186 h 3747"/>
              <a:gd name="T54" fmla="*/ 2147483647 w 4776"/>
              <a:gd name="T55" fmla="*/ 1407490337 h 3747"/>
              <a:gd name="T56" fmla="*/ 2147483647 w 4776"/>
              <a:gd name="T57" fmla="*/ 1392950540 h 3747"/>
              <a:gd name="T58" fmla="*/ 2147483647 w 4776"/>
              <a:gd name="T59" fmla="*/ 1383661950 h 3747"/>
              <a:gd name="T60" fmla="*/ 2147483647 w 4776"/>
              <a:gd name="T61" fmla="*/ 1344082486 h 3747"/>
              <a:gd name="T62" fmla="*/ 2147483647 w 4776"/>
              <a:gd name="T63" fmla="*/ 1268558667 h 3747"/>
              <a:gd name="T64" fmla="*/ 2147483647 w 4776"/>
              <a:gd name="T65" fmla="*/ 1144166158 h 3747"/>
              <a:gd name="T66" fmla="*/ 2147483647 w 4776"/>
              <a:gd name="T67" fmla="*/ 1061372758 h 3747"/>
              <a:gd name="T68" fmla="*/ 2146452432 w 4776"/>
              <a:gd name="T69" fmla="*/ 883669355 h 3747"/>
              <a:gd name="T70" fmla="*/ 1867067843 w 4776"/>
              <a:gd name="T71" fmla="*/ 665175210 h 3747"/>
              <a:gd name="T72" fmla="*/ 1598655635 w 4776"/>
              <a:gd name="T73" fmla="*/ 388523784 h 3747"/>
              <a:gd name="T74" fmla="*/ 1465293843 w 4776"/>
              <a:gd name="T75" fmla="*/ 245957641 h 3747"/>
              <a:gd name="T76" fmla="*/ 1339528103 w 4776"/>
              <a:gd name="T77" fmla="*/ 143778057 h 3747"/>
              <a:gd name="T78" fmla="*/ 1237396668 w 4776"/>
              <a:gd name="T79" fmla="*/ 78351196 h 3747"/>
              <a:gd name="T80" fmla="*/ 1139484956 w 4776"/>
              <a:gd name="T81" fmla="*/ 34733076 h 3747"/>
              <a:gd name="T82" fmla="*/ 980801154 w 4776"/>
              <a:gd name="T83" fmla="*/ 1615462 h 3747"/>
              <a:gd name="T84" fmla="*/ 872761372 w 4776"/>
              <a:gd name="T85" fmla="*/ 7269581 h 3747"/>
              <a:gd name="T86" fmla="*/ 785822960 w 4776"/>
              <a:gd name="T87" fmla="*/ 45637130 h 3747"/>
              <a:gd name="T88" fmla="*/ 724206558 w 4776"/>
              <a:gd name="T89" fmla="*/ 115911014 h 3747"/>
              <a:gd name="T90" fmla="*/ 687066935 w 4776"/>
              <a:gd name="T91" fmla="*/ 195473489 h 3747"/>
              <a:gd name="T92" fmla="*/ 635579521 w 4776"/>
              <a:gd name="T93" fmla="*/ 352982976 h 3747"/>
              <a:gd name="T94" fmla="*/ 609413199 w 4776"/>
              <a:gd name="T95" fmla="*/ 443450140 h 3747"/>
              <a:gd name="T96" fmla="*/ 559613490 w 4776"/>
              <a:gd name="T97" fmla="*/ 691426791 h 3747"/>
              <a:gd name="T98" fmla="*/ 497997088 w 4776"/>
              <a:gd name="T99" fmla="*/ 962424735 h 3747"/>
              <a:gd name="T100" fmla="*/ 474363702 w 4776"/>
              <a:gd name="T101" fmla="*/ 1066623329 h 3747"/>
              <a:gd name="T102" fmla="*/ 389957307 w 4776"/>
              <a:gd name="T103" fmla="*/ 1205150816 h 3747"/>
              <a:gd name="T104" fmla="*/ 295421924 w 4776"/>
              <a:gd name="T105" fmla="*/ 1333985528 h 3747"/>
              <a:gd name="T106" fmla="*/ 203419477 w 4776"/>
              <a:gd name="T107" fmla="*/ 1426068155 h 3747"/>
              <a:gd name="T108" fmla="*/ 145178485 w 4776"/>
              <a:gd name="T109" fmla="*/ 1462416693 h 3747"/>
              <a:gd name="T110" fmla="*/ 59084385 w 4776"/>
              <a:gd name="T111" fmla="*/ 1489880189 h 37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76" h="3747">
                <a:moveTo>
                  <a:pt x="0" y="3718"/>
                </a:moveTo>
                <a:lnTo>
                  <a:pt x="9" y="3747"/>
                </a:lnTo>
                <a:lnTo>
                  <a:pt x="46" y="3733"/>
                </a:lnTo>
                <a:lnTo>
                  <a:pt x="82" y="3718"/>
                </a:lnTo>
                <a:lnTo>
                  <a:pt x="116" y="3701"/>
                </a:lnTo>
                <a:lnTo>
                  <a:pt x="153" y="3676"/>
                </a:lnTo>
                <a:lnTo>
                  <a:pt x="158" y="3672"/>
                </a:lnTo>
                <a:lnTo>
                  <a:pt x="176" y="3659"/>
                </a:lnTo>
                <a:lnTo>
                  <a:pt x="193" y="3642"/>
                </a:lnTo>
                <a:lnTo>
                  <a:pt x="212" y="3623"/>
                </a:lnTo>
                <a:lnTo>
                  <a:pt x="229" y="3600"/>
                </a:lnTo>
                <a:lnTo>
                  <a:pt x="246" y="3577"/>
                </a:lnTo>
                <a:lnTo>
                  <a:pt x="250" y="3571"/>
                </a:lnTo>
                <a:lnTo>
                  <a:pt x="269" y="3542"/>
                </a:lnTo>
                <a:lnTo>
                  <a:pt x="286" y="3512"/>
                </a:lnTo>
                <a:lnTo>
                  <a:pt x="304" y="3479"/>
                </a:lnTo>
                <a:lnTo>
                  <a:pt x="323" y="3439"/>
                </a:lnTo>
                <a:lnTo>
                  <a:pt x="342" y="3401"/>
                </a:lnTo>
                <a:lnTo>
                  <a:pt x="359" y="3359"/>
                </a:lnTo>
                <a:lnTo>
                  <a:pt x="378" y="3315"/>
                </a:lnTo>
                <a:lnTo>
                  <a:pt x="397" y="3267"/>
                </a:lnTo>
                <a:lnTo>
                  <a:pt x="416" y="3219"/>
                </a:lnTo>
                <a:lnTo>
                  <a:pt x="436" y="3165"/>
                </a:lnTo>
                <a:lnTo>
                  <a:pt x="455" y="3112"/>
                </a:lnTo>
                <a:lnTo>
                  <a:pt x="472" y="3055"/>
                </a:lnTo>
                <a:lnTo>
                  <a:pt x="491" y="2995"/>
                </a:lnTo>
                <a:lnTo>
                  <a:pt x="508" y="2932"/>
                </a:lnTo>
                <a:lnTo>
                  <a:pt x="525" y="2865"/>
                </a:lnTo>
                <a:lnTo>
                  <a:pt x="543" y="2796"/>
                </a:lnTo>
                <a:lnTo>
                  <a:pt x="560" y="2724"/>
                </a:lnTo>
                <a:lnTo>
                  <a:pt x="575" y="2647"/>
                </a:lnTo>
                <a:lnTo>
                  <a:pt x="577" y="2641"/>
                </a:lnTo>
                <a:lnTo>
                  <a:pt x="592" y="2567"/>
                </a:lnTo>
                <a:lnTo>
                  <a:pt x="600" y="2521"/>
                </a:lnTo>
                <a:lnTo>
                  <a:pt x="608" y="2477"/>
                </a:lnTo>
                <a:lnTo>
                  <a:pt x="613" y="2431"/>
                </a:lnTo>
                <a:lnTo>
                  <a:pt x="621" y="2383"/>
                </a:lnTo>
                <a:lnTo>
                  <a:pt x="634" y="2282"/>
                </a:lnTo>
                <a:lnTo>
                  <a:pt x="646" y="2175"/>
                </a:lnTo>
                <a:lnTo>
                  <a:pt x="659" y="2064"/>
                </a:lnTo>
                <a:lnTo>
                  <a:pt x="671" y="1947"/>
                </a:lnTo>
                <a:lnTo>
                  <a:pt x="682" y="1831"/>
                </a:lnTo>
                <a:lnTo>
                  <a:pt x="694" y="1712"/>
                </a:lnTo>
                <a:lnTo>
                  <a:pt x="703" y="1593"/>
                </a:lnTo>
                <a:lnTo>
                  <a:pt x="715" y="1477"/>
                </a:lnTo>
                <a:lnTo>
                  <a:pt x="726" y="1362"/>
                </a:lnTo>
                <a:lnTo>
                  <a:pt x="736" y="1253"/>
                </a:lnTo>
                <a:lnTo>
                  <a:pt x="747" y="1148"/>
                </a:lnTo>
                <a:lnTo>
                  <a:pt x="753" y="1098"/>
                </a:lnTo>
                <a:lnTo>
                  <a:pt x="759" y="1048"/>
                </a:lnTo>
                <a:lnTo>
                  <a:pt x="764" y="1003"/>
                </a:lnTo>
                <a:lnTo>
                  <a:pt x="770" y="959"/>
                </a:lnTo>
                <a:lnTo>
                  <a:pt x="776" y="916"/>
                </a:lnTo>
                <a:lnTo>
                  <a:pt x="782" y="878"/>
                </a:lnTo>
                <a:lnTo>
                  <a:pt x="766" y="876"/>
                </a:lnTo>
                <a:lnTo>
                  <a:pt x="782" y="880"/>
                </a:lnTo>
                <a:lnTo>
                  <a:pt x="793" y="802"/>
                </a:lnTo>
                <a:lnTo>
                  <a:pt x="805" y="731"/>
                </a:lnTo>
                <a:lnTo>
                  <a:pt x="816" y="662"/>
                </a:lnTo>
                <a:lnTo>
                  <a:pt x="826" y="599"/>
                </a:lnTo>
                <a:lnTo>
                  <a:pt x="835" y="540"/>
                </a:lnTo>
                <a:lnTo>
                  <a:pt x="845" y="484"/>
                </a:lnTo>
                <a:lnTo>
                  <a:pt x="856" y="431"/>
                </a:lnTo>
                <a:lnTo>
                  <a:pt x="841" y="431"/>
                </a:lnTo>
                <a:lnTo>
                  <a:pt x="854" y="436"/>
                </a:lnTo>
                <a:lnTo>
                  <a:pt x="866" y="387"/>
                </a:lnTo>
                <a:lnTo>
                  <a:pt x="875" y="341"/>
                </a:lnTo>
                <a:lnTo>
                  <a:pt x="887" y="299"/>
                </a:lnTo>
                <a:lnTo>
                  <a:pt x="898" y="259"/>
                </a:lnTo>
                <a:lnTo>
                  <a:pt x="912" y="222"/>
                </a:lnTo>
                <a:lnTo>
                  <a:pt x="925" y="188"/>
                </a:lnTo>
                <a:lnTo>
                  <a:pt x="938" y="157"/>
                </a:lnTo>
                <a:lnTo>
                  <a:pt x="956" y="129"/>
                </a:lnTo>
                <a:lnTo>
                  <a:pt x="940" y="123"/>
                </a:lnTo>
                <a:lnTo>
                  <a:pt x="952" y="134"/>
                </a:lnTo>
                <a:lnTo>
                  <a:pt x="971" y="108"/>
                </a:lnTo>
                <a:lnTo>
                  <a:pt x="986" y="86"/>
                </a:lnTo>
                <a:lnTo>
                  <a:pt x="1007" y="67"/>
                </a:lnTo>
                <a:lnTo>
                  <a:pt x="1028" y="52"/>
                </a:lnTo>
                <a:lnTo>
                  <a:pt x="1017" y="42"/>
                </a:lnTo>
                <a:lnTo>
                  <a:pt x="1023" y="56"/>
                </a:lnTo>
                <a:lnTo>
                  <a:pt x="1046" y="46"/>
                </a:lnTo>
                <a:lnTo>
                  <a:pt x="1068" y="37"/>
                </a:lnTo>
                <a:lnTo>
                  <a:pt x="1093" y="33"/>
                </a:lnTo>
                <a:lnTo>
                  <a:pt x="1088" y="18"/>
                </a:lnTo>
                <a:lnTo>
                  <a:pt x="1088" y="33"/>
                </a:lnTo>
                <a:lnTo>
                  <a:pt x="1112" y="31"/>
                </a:lnTo>
                <a:lnTo>
                  <a:pt x="1137" y="33"/>
                </a:lnTo>
                <a:lnTo>
                  <a:pt x="1162" y="35"/>
                </a:lnTo>
                <a:lnTo>
                  <a:pt x="1162" y="20"/>
                </a:lnTo>
                <a:lnTo>
                  <a:pt x="1156" y="35"/>
                </a:lnTo>
                <a:lnTo>
                  <a:pt x="1181" y="41"/>
                </a:lnTo>
                <a:lnTo>
                  <a:pt x="1208" y="48"/>
                </a:lnTo>
                <a:lnTo>
                  <a:pt x="1235" y="58"/>
                </a:lnTo>
                <a:lnTo>
                  <a:pt x="1285" y="83"/>
                </a:lnTo>
                <a:lnTo>
                  <a:pt x="1332" y="111"/>
                </a:lnTo>
                <a:lnTo>
                  <a:pt x="1357" y="130"/>
                </a:lnTo>
                <a:lnTo>
                  <a:pt x="1363" y="115"/>
                </a:lnTo>
                <a:lnTo>
                  <a:pt x="1353" y="127"/>
                </a:lnTo>
                <a:lnTo>
                  <a:pt x="1376" y="146"/>
                </a:lnTo>
                <a:lnTo>
                  <a:pt x="1399" y="167"/>
                </a:lnTo>
                <a:lnTo>
                  <a:pt x="1422" y="190"/>
                </a:lnTo>
                <a:lnTo>
                  <a:pt x="1445" y="215"/>
                </a:lnTo>
                <a:lnTo>
                  <a:pt x="1468" y="241"/>
                </a:lnTo>
                <a:lnTo>
                  <a:pt x="1491" y="272"/>
                </a:lnTo>
                <a:lnTo>
                  <a:pt x="1514" y="303"/>
                </a:lnTo>
                <a:lnTo>
                  <a:pt x="1537" y="337"/>
                </a:lnTo>
                <a:lnTo>
                  <a:pt x="1548" y="326"/>
                </a:lnTo>
                <a:lnTo>
                  <a:pt x="1533" y="331"/>
                </a:lnTo>
                <a:lnTo>
                  <a:pt x="1558" y="368"/>
                </a:lnTo>
                <a:lnTo>
                  <a:pt x="1581" y="404"/>
                </a:lnTo>
                <a:lnTo>
                  <a:pt x="1606" y="444"/>
                </a:lnTo>
                <a:lnTo>
                  <a:pt x="1631" y="486"/>
                </a:lnTo>
                <a:lnTo>
                  <a:pt x="1655" y="528"/>
                </a:lnTo>
                <a:lnTo>
                  <a:pt x="1682" y="574"/>
                </a:lnTo>
                <a:lnTo>
                  <a:pt x="1709" y="624"/>
                </a:lnTo>
                <a:lnTo>
                  <a:pt x="1734" y="674"/>
                </a:lnTo>
                <a:lnTo>
                  <a:pt x="1761" y="727"/>
                </a:lnTo>
                <a:lnTo>
                  <a:pt x="1787" y="785"/>
                </a:lnTo>
                <a:lnTo>
                  <a:pt x="1812" y="846"/>
                </a:lnTo>
                <a:lnTo>
                  <a:pt x="1839" y="909"/>
                </a:lnTo>
                <a:lnTo>
                  <a:pt x="1866" y="974"/>
                </a:lnTo>
                <a:lnTo>
                  <a:pt x="1921" y="1110"/>
                </a:lnTo>
                <a:lnTo>
                  <a:pt x="1981" y="1249"/>
                </a:lnTo>
                <a:lnTo>
                  <a:pt x="2042" y="1389"/>
                </a:lnTo>
                <a:lnTo>
                  <a:pt x="2111" y="1527"/>
                </a:lnTo>
                <a:lnTo>
                  <a:pt x="2147" y="1595"/>
                </a:lnTo>
                <a:lnTo>
                  <a:pt x="2185" y="1662"/>
                </a:lnTo>
                <a:lnTo>
                  <a:pt x="2263" y="1792"/>
                </a:lnTo>
                <a:lnTo>
                  <a:pt x="2344" y="1930"/>
                </a:lnTo>
                <a:lnTo>
                  <a:pt x="2428" y="2068"/>
                </a:lnTo>
                <a:lnTo>
                  <a:pt x="2518" y="2204"/>
                </a:lnTo>
                <a:lnTo>
                  <a:pt x="2522" y="2209"/>
                </a:lnTo>
                <a:lnTo>
                  <a:pt x="2619" y="2343"/>
                </a:lnTo>
                <a:lnTo>
                  <a:pt x="2669" y="2408"/>
                </a:lnTo>
                <a:lnTo>
                  <a:pt x="2720" y="2471"/>
                </a:lnTo>
                <a:lnTo>
                  <a:pt x="2776" y="2532"/>
                </a:lnTo>
                <a:lnTo>
                  <a:pt x="2833" y="2592"/>
                </a:lnTo>
                <a:lnTo>
                  <a:pt x="2891" y="2649"/>
                </a:lnTo>
                <a:lnTo>
                  <a:pt x="2954" y="2705"/>
                </a:lnTo>
                <a:lnTo>
                  <a:pt x="3019" y="2756"/>
                </a:lnTo>
                <a:lnTo>
                  <a:pt x="3089" y="2808"/>
                </a:lnTo>
                <a:lnTo>
                  <a:pt x="3093" y="2812"/>
                </a:lnTo>
                <a:lnTo>
                  <a:pt x="3170" y="2861"/>
                </a:lnTo>
                <a:lnTo>
                  <a:pt x="3248" y="2909"/>
                </a:lnTo>
                <a:lnTo>
                  <a:pt x="3332" y="2957"/>
                </a:lnTo>
                <a:lnTo>
                  <a:pt x="3416" y="3003"/>
                </a:lnTo>
                <a:lnTo>
                  <a:pt x="3589" y="3089"/>
                </a:lnTo>
                <a:lnTo>
                  <a:pt x="3675" y="3129"/>
                </a:lnTo>
                <a:lnTo>
                  <a:pt x="3759" y="3169"/>
                </a:lnTo>
                <a:lnTo>
                  <a:pt x="3843" y="3206"/>
                </a:lnTo>
                <a:lnTo>
                  <a:pt x="3923" y="3240"/>
                </a:lnTo>
                <a:lnTo>
                  <a:pt x="3998" y="3273"/>
                </a:lnTo>
                <a:lnTo>
                  <a:pt x="4070" y="3303"/>
                </a:lnTo>
                <a:lnTo>
                  <a:pt x="4137" y="3330"/>
                </a:lnTo>
                <a:lnTo>
                  <a:pt x="4197" y="3357"/>
                </a:lnTo>
                <a:lnTo>
                  <a:pt x="4252" y="3380"/>
                </a:lnTo>
                <a:lnTo>
                  <a:pt x="4304" y="3399"/>
                </a:lnTo>
                <a:lnTo>
                  <a:pt x="4351" y="3416"/>
                </a:lnTo>
                <a:lnTo>
                  <a:pt x="4395" y="3431"/>
                </a:lnTo>
                <a:lnTo>
                  <a:pt x="4437" y="3443"/>
                </a:lnTo>
                <a:lnTo>
                  <a:pt x="4476" y="3454"/>
                </a:lnTo>
                <a:lnTo>
                  <a:pt x="4512" y="3462"/>
                </a:lnTo>
                <a:lnTo>
                  <a:pt x="4546" y="3470"/>
                </a:lnTo>
                <a:lnTo>
                  <a:pt x="4552" y="3471"/>
                </a:lnTo>
                <a:lnTo>
                  <a:pt x="4585" y="3475"/>
                </a:lnTo>
                <a:lnTo>
                  <a:pt x="4615" y="3479"/>
                </a:lnTo>
                <a:lnTo>
                  <a:pt x="4673" y="3485"/>
                </a:lnTo>
                <a:lnTo>
                  <a:pt x="4724" y="3487"/>
                </a:lnTo>
                <a:lnTo>
                  <a:pt x="4776" y="3487"/>
                </a:lnTo>
                <a:lnTo>
                  <a:pt x="4776" y="3456"/>
                </a:lnTo>
                <a:lnTo>
                  <a:pt x="4724" y="3456"/>
                </a:lnTo>
                <a:lnTo>
                  <a:pt x="4673" y="3454"/>
                </a:lnTo>
                <a:lnTo>
                  <a:pt x="4615" y="3449"/>
                </a:lnTo>
                <a:lnTo>
                  <a:pt x="4585" y="3445"/>
                </a:lnTo>
                <a:lnTo>
                  <a:pt x="4552" y="3441"/>
                </a:lnTo>
                <a:lnTo>
                  <a:pt x="4552" y="3456"/>
                </a:lnTo>
                <a:lnTo>
                  <a:pt x="4558" y="3441"/>
                </a:lnTo>
                <a:lnTo>
                  <a:pt x="4523" y="3433"/>
                </a:lnTo>
                <a:lnTo>
                  <a:pt x="4487" y="3426"/>
                </a:lnTo>
                <a:lnTo>
                  <a:pt x="4449" y="3414"/>
                </a:lnTo>
                <a:lnTo>
                  <a:pt x="4407" y="3403"/>
                </a:lnTo>
                <a:lnTo>
                  <a:pt x="4363" y="3387"/>
                </a:lnTo>
                <a:lnTo>
                  <a:pt x="4315" y="3370"/>
                </a:lnTo>
                <a:lnTo>
                  <a:pt x="4263" y="3351"/>
                </a:lnTo>
                <a:lnTo>
                  <a:pt x="4208" y="3328"/>
                </a:lnTo>
                <a:lnTo>
                  <a:pt x="4149" y="3301"/>
                </a:lnTo>
                <a:lnTo>
                  <a:pt x="4082" y="3275"/>
                </a:lnTo>
                <a:lnTo>
                  <a:pt x="4009" y="3244"/>
                </a:lnTo>
                <a:lnTo>
                  <a:pt x="3935" y="3211"/>
                </a:lnTo>
                <a:lnTo>
                  <a:pt x="3854" y="3177"/>
                </a:lnTo>
                <a:lnTo>
                  <a:pt x="3770" y="3141"/>
                </a:lnTo>
                <a:lnTo>
                  <a:pt x="3686" y="3100"/>
                </a:lnTo>
                <a:lnTo>
                  <a:pt x="3600" y="3060"/>
                </a:lnTo>
                <a:lnTo>
                  <a:pt x="3428" y="2974"/>
                </a:lnTo>
                <a:lnTo>
                  <a:pt x="3344" y="2928"/>
                </a:lnTo>
                <a:lnTo>
                  <a:pt x="3260" y="2881"/>
                </a:lnTo>
                <a:lnTo>
                  <a:pt x="3181" y="2833"/>
                </a:lnTo>
                <a:lnTo>
                  <a:pt x="3105" y="2783"/>
                </a:lnTo>
                <a:lnTo>
                  <a:pt x="3099" y="2796"/>
                </a:lnTo>
                <a:lnTo>
                  <a:pt x="3111" y="2787"/>
                </a:lnTo>
                <a:lnTo>
                  <a:pt x="3040" y="2735"/>
                </a:lnTo>
                <a:lnTo>
                  <a:pt x="2973" y="2682"/>
                </a:lnTo>
                <a:lnTo>
                  <a:pt x="2912" y="2628"/>
                </a:lnTo>
                <a:lnTo>
                  <a:pt x="2854" y="2571"/>
                </a:lnTo>
                <a:lnTo>
                  <a:pt x="2797" y="2511"/>
                </a:lnTo>
                <a:lnTo>
                  <a:pt x="2741" y="2450"/>
                </a:lnTo>
                <a:lnTo>
                  <a:pt x="2690" y="2387"/>
                </a:lnTo>
                <a:lnTo>
                  <a:pt x="2640" y="2322"/>
                </a:lnTo>
                <a:lnTo>
                  <a:pt x="2543" y="2188"/>
                </a:lnTo>
                <a:lnTo>
                  <a:pt x="2533" y="2198"/>
                </a:lnTo>
                <a:lnTo>
                  <a:pt x="2546" y="2192"/>
                </a:lnTo>
                <a:lnTo>
                  <a:pt x="2457" y="2056"/>
                </a:lnTo>
                <a:lnTo>
                  <a:pt x="2372" y="1919"/>
                </a:lnTo>
                <a:lnTo>
                  <a:pt x="2292" y="1781"/>
                </a:lnTo>
                <a:lnTo>
                  <a:pt x="2212" y="1647"/>
                </a:lnTo>
                <a:lnTo>
                  <a:pt x="2176" y="1584"/>
                </a:lnTo>
                <a:lnTo>
                  <a:pt x="2139" y="1515"/>
                </a:lnTo>
                <a:lnTo>
                  <a:pt x="2070" y="1377"/>
                </a:lnTo>
                <a:lnTo>
                  <a:pt x="2009" y="1238"/>
                </a:lnTo>
                <a:lnTo>
                  <a:pt x="1950" y="1098"/>
                </a:lnTo>
                <a:lnTo>
                  <a:pt x="1894" y="962"/>
                </a:lnTo>
                <a:lnTo>
                  <a:pt x="1868" y="897"/>
                </a:lnTo>
                <a:lnTo>
                  <a:pt x="1841" y="834"/>
                </a:lnTo>
                <a:lnTo>
                  <a:pt x="1816" y="773"/>
                </a:lnTo>
                <a:lnTo>
                  <a:pt x="1789" y="716"/>
                </a:lnTo>
                <a:lnTo>
                  <a:pt x="1763" y="662"/>
                </a:lnTo>
                <a:lnTo>
                  <a:pt x="1736" y="609"/>
                </a:lnTo>
                <a:lnTo>
                  <a:pt x="1711" y="563"/>
                </a:lnTo>
                <a:lnTo>
                  <a:pt x="1684" y="517"/>
                </a:lnTo>
                <a:lnTo>
                  <a:pt x="1659" y="475"/>
                </a:lnTo>
                <a:lnTo>
                  <a:pt x="1634" y="433"/>
                </a:lnTo>
                <a:lnTo>
                  <a:pt x="1610" y="392"/>
                </a:lnTo>
                <a:lnTo>
                  <a:pt x="1587" y="356"/>
                </a:lnTo>
                <a:lnTo>
                  <a:pt x="1562" y="320"/>
                </a:lnTo>
                <a:lnTo>
                  <a:pt x="1558" y="316"/>
                </a:lnTo>
                <a:lnTo>
                  <a:pt x="1535" y="282"/>
                </a:lnTo>
                <a:lnTo>
                  <a:pt x="1512" y="251"/>
                </a:lnTo>
                <a:lnTo>
                  <a:pt x="1489" y="220"/>
                </a:lnTo>
                <a:lnTo>
                  <a:pt x="1466" y="194"/>
                </a:lnTo>
                <a:lnTo>
                  <a:pt x="1443" y="169"/>
                </a:lnTo>
                <a:lnTo>
                  <a:pt x="1420" y="146"/>
                </a:lnTo>
                <a:lnTo>
                  <a:pt x="1397" y="125"/>
                </a:lnTo>
                <a:lnTo>
                  <a:pt x="1374" y="106"/>
                </a:lnTo>
                <a:lnTo>
                  <a:pt x="1369" y="102"/>
                </a:lnTo>
                <a:lnTo>
                  <a:pt x="1350" y="86"/>
                </a:lnTo>
                <a:lnTo>
                  <a:pt x="1296" y="54"/>
                </a:lnTo>
                <a:lnTo>
                  <a:pt x="1246" y="29"/>
                </a:lnTo>
                <a:lnTo>
                  <a:pt x="1220" y="20"/>
                </a:lnTo>
                <a:lnTo>
                  <a:pt x="1193" y="12"/>
                </a:lnTo>
                <a:lnTo>
                  <a:pt x="1168" y="6"/>
                </a:lnTo>
                <a:lnTo>
                  <a:pt x="1162" y="4"/>
                </a:lnTo>
                <a:lnTo>
                  <a:pt x="1137" y="2"/>
                </a:lnTo>
                <a:lnTo>
                  <a:pt x="1112" y="0"/>
                </a:lnTo>
                <a:lnTo>
                  <a:pt x="1088" y="2"/>
                </a:lnTo>
                <a:lnTo>
                  <a:pt x="1082" y="4"/>
                </a:lnTo>
                <a:lnTo>
                  <a:pt x="1057" y="8"/>
                </a:lnTo>
                <a:lnTo>
                  <a:pt x="1034" y="18"/>
                </a:lnTo>
                <a:lnTo>
                  <a:pt x="1011" y="27"/>
                </a:lnTo>
                <a:lnTo>
                  <a:pt x="1007" y="31"/>
                </a:lnTo>
                <a:lnTo>
                  <a:pt x="986" y="46"/>
                </a:lnTo>
                <a:lnTo>
                  <a:pt x="965" y="65"/>
                </a:lnTo>
                <a:lnTo>
                  <a:pt x="946" y="90"/>
                </a:lnTo>
                <a:lnTo>
                  <a:pt x="931" y="113"/>
                </a:lnTo>
                <a:lnTo>
                  <a:pt x="927" y="117"/>
                </a:lnTo>
                <a:lnTo>
                  <a:pt x="910" y="146"/>
                </a:lnTo>
                <a:lnTo>
                  <a:pt x="896" y="176"/>
                </a:lnTo>
                <a:lnTo>
                  <a:pt x="883" y="211"/>
                </a:lnTo>
                <a:lnTo>
                  <a:pt x="870" y="247"/>
                </a:lnTo>
                <a:lnTo>
                  <a:pt x="858" y="287"/>
                </a:lnTo>
                <a:lnTo>
                  <a:pt x="847" y="329"/>
                </a:lnTo>
                <a:lnTo>
                  <a:pt x="837" y="375"/>
                </a:lnTo>
                <a:lnTo>
                  <a:pt x="826" y="425"/>
                </a:lnTo>
                <a:lnTo>
                  <a:pt x="826" y="431"/>
                </a:lnTo>
                <a:lnTo>
                  <a:pt x="814" y="484"/>
                </a:lnTo>
                <a:lnTo>
                  <a:pt x="805" y="540"/>
                </a:lnTo>
                <a:lnTo>
                  <a:pt x="795" y="599"/>
                </a:lnTo>
                <a:lnTo>
                  <a:pt x="785" y="662"/>
                </a:lnTo>
                <a:lnTo>
                  <a:pt x="774" y="731"/>
                </a:lnTo>
                <a:lnTo>
                  <a:pt x="763" y="802"/>
                </a:lnTo>
                <a:lnTo>
                  <a:pt x="753" y="874"/>
                </a:lnTo>
                <a:lnTo>
                  <a:pt x="745" y="916"/>
                </a:lnTo>
                <a:lnTo>
                  <a:pt x="740" y="959"/>
                </a:lnTo>
                <a:lnTo>
                  <a:pt x="734" y="1003"/>
                </a:lnTo>
                <a:lnTo>
                  <a:pt x="728" y="1048"/>
                </a:lnTo>
                <a:lnTo>
                  <a:pt x="722" y="1098"/>
                </a:lnTo>
                <a:lnTo>
                  <a:pt x="717" y="1148"/>
                </a:lnTo>
                <a:lnTo>
                  <a:pt x="705" y="1253"/>
                </a:lnTo>
                <a:lnTo>
                  <a:pt x="696" y="1362"/>
                </a:lnTo>
                <a:lnTo>
                  <a:pt x="684" y="1477"/>
                </a:lnTo>
                <a:lnTo>
                  <a:pt x="673" y="1593"/>
                </a:lnTo>
                <a:lnTo>
                  <a:pt x="663" y="1712"/>
                </a:lnTo>
                <a:lnTo>
                  <a:pt x="652" y="1831"/>
                </a:lnTo>
                <a:lnTo>
                  <a:pt x="640" y="1947"/>
                </a:lnTo>
                <a:lnTo>
                  <a:pt x="629" y="2064"/>
                </a:lnTo>
                <a:lnTo>
                  <a:pt x="615" y="2175"/>
                </a:lnTo>
                <a:lnTo>
                  <a:pt x="604" y="2282"/>
                </a:lnTo>
                <a:lnTo>
                  <a:pt x="590" y="2383"/>
                </a:lnTo>
                <a:lnTo>
                  <a:pt x="583" y="2431"/>
                </a:lnTo>
                <a:lnTo>
                  <a:pt x="577" y="2477"/>
                </a:lnTo>
                <a:lnTo>
                  <a:pt x="569" y="2521"/>
                </a:lnTo>
                <a:lnTo>
                  <a:pt x="564" y="2561"/>
                </a:lnTo>
                <a:lnTo>
                  <a:pt x="546" y="2641"/>
                </a:lnTo>
                <a:lnTo>
                  <a:pt x="562" y="2641"/>
                </a:lnTo>
                <a:lnTo>
                  <a:pt x="546" y="2636"/>
                </a:lnTo>
                <a:lnTo>
                  <a:pt x="531" y="2712"/>
                </a:lnTo>
                <a:lnTo>
                  <a:pt x="514" y="2785"/>
                </a:lnTo>
                <a:lnTo>
                  <a:pt x="497" y="2854"/>
                </a:lnTo>
                <a:lnTo>
                  <a:pt x="480" y="2921"/>
                </a:lnTo>
                <a:lnTo>
                  <a:pt x="462" y="2984"/>
                </a:lnTo>
                <a:lnTo>
                  <a:pt x="443" y="3043"/>
                </a:lnTo>
                <a:lnTo>
                  <a:pt x="426" y="3100"/>
                </a:lnTo>
                <a:lnTo>
                  <a:pt x="407" y="3154"/>
                </a:lnTo>
                <a:lnTo>
                  <a:pt x="388" y="3208"/>
                </a:lnTo>
                <a:lnTo>
                  <a:pt x="369" y="3255"/>
                </a:lnTo>
                <a:lnTo>
                  <a:pt x="350" y="3303"/>
                </a:lnTo>
                <a:lnTo>
                  <a:pt x="330" y="3347"/>
                </a:lnTo>
                <a:lnTo>
                  <a:pt x="313" y="3389"/>
                </a:lnTo>
                <a:lnTo>
                  <a:pt x="294" y="3427"/>
                </a:lnTo>
                <a:lnTo>
                  <a:pt x="277" y="3466"/>
                </a:lnTo>
                <a:lnTo>
                  <a:pt x="258" y="3500"/>
                </a:lnTo>
                <a:lnTo>
                  <a:pt x="241" y="3531"/>
                </a:lnTo>
                <a:lnTo>
                  <a:pt x="221" y="3559"/>
                </a:lnTo>
                <a:lnTo>
                  <a:pt x="237" y="3565"/>
                </a:lnTo>
                <a:lnTo>
                  <a:pt x="225" y="3556"/>
                </a:lnTo>
                <a:lnTo>
                  <a:pt x="208" y="3579"/>
                </a:lnTo>
                <a:lnTo>
                  <a:pt x="191" y="3602"/>
                </a:lnTo>
                <a:lnTo>
                  <a:pt x="172" y="3621"/>
                </a:lnTo>
                <a:lnTo>
                  <a:pt x="155" y="3638"/>
                </a:lnTo>
                <a:lnTo>
                  <a:pt x="137" y="3651"/>
                </a:lnTo>
                <a:lnTo>
                  <a:pt x="147" y="3663"/>
                </a:lnTo>
                <a:lnTo>
                  <a:pt x="141" y="3647"/>
                </a:lnTo>
                <a:lnTo>
                  <a:pt x="105" y="3672"/>
                </a:lnTo>
                <a:lnTo>
                  <a:pt x="70" y="3689"/>
                </a:lnTo>
                <a:lnTo>
                  <a:pt x="34" y="3705"/>
                </a:lnTo>
                <a:lnTo>
                  <a:pt x="0" y="3718"/>
                </a:lnTo>
                <a:close/>
              </a:path>
            </a:pathLst>
          </a:custGeom>
          <a:solidFill>
            <a:srgbClr val="FF0000"/>
          </a:solidFill>
          <a:ln w="50800">
            <a:solidFill>
              <a:srgbClr val="FF6600"/>
            </a:solidFill>
            <a:round/>
            <a:headEnd/>
            <a:tailEnd/>
          </a:ln>
        </p:spPr>
        <p:txBody>
          <a:bodyPr/>
          <a:lstStyle/>
          <a:p>
            <a:endParaRPr lang="en-GB"/>
          </a:p>
        </p:txBody>
      </p:sp>
      <p:sp>
        <p:nvSpPr>
          <p:cNvPr id="18439" name="Rectangle 11"/>
          <p:cNvSpPr>
            <a:spLocks noChangeArrowheads="1"/>
          </p:cNvSpPr>
          <p:nvPr/>
        </p:nvSpPr>
        <p:spPr bwMode="auto">
          <a:xfrm>
            <a:off x="1371600" y="1905000"/>
            <a:ext cx="6324600" cy="388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40" name="Rectangle 12"/>
          <p:cNvSpPr>
            <a:spLocks noChangeArrowheads="1"/>
          </p:cNvSpPr>
          <p:nvPr/>
        </p:nvSpPr>
        <p:spPr bwMode="auto">
          <a:xfrm>
            <a:off x="3276600" y="1981200"/>
            <a:ext cx="10652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b="1">
                <a:solidFill>
                  <a:schemeClr val="bg2"/>
                </a:solidFill>
              </a:rPr>
              <a:t>Problem</a:t>
            </a:r>
          </a:p>
          <a:p>
            <a:pPr eaLnBrk="1" hangingPunct="1"/>
            <a:r>
              <a:rPr lang="en-GB" altLang="en-US" sz="1400" b="1">
                <a:solidFill>
                  <a:schemeClr val="bg2"/>
                </a:solidFill>
              </a:rPr>
              <a:t>recognised </a:t>
            </a:r>
            <a:endParaRPr lang="en-GB" altLang="en-US" sz="1400">
              <a:solidFill>
                <a:schemeClr val="bg2"/>
              </a:solidFill>
              <a:latin typeface="Times New Roman" pitchFamily="18" charset="0"/>
            </a:endParaRPr>
          </a:p>
        </p:txBody>
      </p:sp>
      <p:sp>
        <p:nvSpPr>
          <p:cNvPr id="18441" name="Rectangle 13"/>
          <p:cNvSpPr>
            <a:spLocks noChangeArrowheads="1"/>
          </p:cNvSpPr>
          <p:nvPr/>
        </p:nvSpPr>
        <p:spPr bwMode="auto">
          <a:xfrm>
            <a:off x="4572000" y="1981200"/>
            <a:ext cx="9382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b="1">
                <a:solidFill>
                  <a:schemeClr val="bg2"/>
                </a:solidFill>
              </a:rPr>
              <a:t>Measures </a:t>
            </a:r>
          </a:p>
          <a:p>
            <a:pPr eaLnBrk="1" hangingPunct="1"/>
            <a:r>
              <a:rPr lang="en-GB" altLang="en-US" sz="1400" b="1">
                <a:solidFill>
                  <a:schemeClr val="bg2"/>
                </a:solidFill>
              </a:rPr>
              <a:t>taken </a:t>
            </a:r>
            <a:endParaRPr lang="en-GB" altLang="en-US" sz="1400">
              <a:solidFill>
                <a:schemeClr val="bg2"/>
              </a:solidFill>
              <a:latin typeface="Times New Roman" pitchFamily="18" charset="0"/>
            </a:endParaRPr>
          </a:p>
        </p:txBody>
      </p:sp>
      <p:sp>
        <p:nvSpPr>
          <p:cNvPr id="18442" name="Rectangle 14"/>
          <p:cNvSpPr>
            <a:spLocks noChangeArrowheads="1"/>
          </p:cNvSpPr>
          <p:nvPr/>
        </p:nvSpPr>
        <p:spPr bwMode="auto">
          <a:xfrm>
            <a:off x="6096000" y="1981200"/>
            <a:ext cx="9588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b="1">
                <a:solidFill>
                  <a:schemeClr val="bg2"/>
                </a:solidFill>
              </a:rPr>
              <a:t>Problem</a:t>
            </a:r>
          </a:p>
          <a:p>
            <a:pPr eaLnBrk="1" hangingPunct="1"/>
            <a:r>
              <a:rPr lang="en-GB" altLang="en-US" sz="1400" b="1">
                <a:solidFill>
                  <a:schemeClr val="bg2"/>
                </a:solidFill>
              </a:rPr>
              <a:t>controlled</a:t>
            </a:r>
            <a:r>
              <a:rPr lang="en-GB" altLang="en-US" sz="900" b="1">
                <a:solidFill>
                  <a:schemeClr val="bg2"/>
                </a:solidFill>
              </a:rPr>
              <a:t> </a:t>
            </a:r>
            <a:endParaRPr lang="en-GB" altLang="en-US" sz="2400">
              <a:solidFill>
                <a:schemeClr val="bg2"/>
              </a:solidFill>
              <a:latin typeface="Times New Roman" pitchFamily="18" charset="0"/>
            </a:endParaRPr>
          </a:p>
        </p:txBody>
      </p:sp>
      <p:sp>
        <p:nvSpPr>
          <p:cNvPr id="18443" name="Rectangle 15"/>
          <p:cNvSpPr>
            <a:spLocks noChangeArrowheads="1"/>
          </p:cNvSpPr>
          <p:nvPr/>
        </p:nvSpPr>
        <p:spPr bwMode="auto">
          <a:xfrm rot="-5400000">
            <a:off x="230188" y="3732212"/>
            <a:ext cx="29527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b="1">
                <a:solidFill>
                  <a:schemeClr val="bg2"/>
                </a:solidFill>
              </a:rPr>
              <a:t>Public awareness / Policy attention</a:t>
            </a:r>
            <a:endParaRPr lang="en-GB" altLang="en-US" sz="1400">
              <a:solidFill>
                <a:schemeClr val="bg2"/>
              </a:solidFill>
              <a:latin typeface="Times New Roman" pitchFamily="18" charset="0"/>
            </a:endParaRPr>
          </a:p>
        </p:txBody>
      </p:sp>
      <p:sp>
        <p:nvSpPr>
          <p:cNvPr id="18444" name="Rectangle 16"/>
          <p:cNvSpPr>
            <a:spLocks noChangeArrowheads="1"/>
          </p:cNvSpPr>
          <p:nvPr/>
        </p:nvSpPr>
        <p:spPr bwMode="auto">
          <a:xfrm>
            <a:off x="2057400" y="1981200"/>
            <a:ext cx="10223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b="1">
                <a:solidFill>
                  <a:schemeClr val="bg2"/>
                </a:solidFill>
              </a:rPr>
              <a:t>Problem</a:t>
            </a:r>
          </a:p>
          <a:p>
            <a:pPr eaLnBrk="1" hangingPunct="1"/>
            <a:r>
              <a:rPr lang="en-GB" altLang="en-US" sz="1400" b="1">
                <a:solidFill>
                  <a:schemeClr val="bg2"/>
                </a:solidFill>
              </a:rPr>
              <a:t>signalled </a:t>
            </a:r>
            <a:endParaRPr lang="en-GB" altLang="en-US" sz="1400">
              <a:solidFill>
                <a:schemeClr val="bg2"/>
              </a:solidFill>
              <a:latin typeface="Times New Roman" pitchFamily="18" charset="0"/>
            </a:endParaRPr>
          </a:p>
        </p:txBody>
      </p:sp>
      <p:grpSp>
        <p:nvGrpSpPr>
          <p:cNvPr id="18445" name="Group 17"/>
          <p:cNvGrpSpPr>
            <a:grpSpLocks/>
          </p:cNvGrpSpPr>
          <p:nvPr/>
        </p:nvGrpSpPr>
        <p:grpSpPr bwMode="auto">
          <a:xfrm>
            <a:off x="1981200" y="2667000"/>
            <a:ext cx="4318000" cy="2636838"/>
            <a:chOff x="1248" y="1680"/>
            <a:chExt cx="2720" cy="1661"/>
          </a:xfrm>
        </p:grpSpPr>
        <p:sp>
          <p:nvSpPr>
            <p:cNvPr id="18450" name="Rectangle 18"/>
            <p:cNvSpPr>
              <a:spLocks noChangeArrowheads="1"/>
            </p:cNvSpPr>
            <p:nvPr/>
          </p:nvSpPr>
          <p:spPr bwMode="auto">
            <a:xfrm>
              <a:off x="1584" y="2232"/>
              <a:ext cx="13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200" b="1">
                <a:solidFill>
                  <a:schemeClr val="bg2"/>
                </a:solidFill>
                <a:cs typeface="Arial" charset="0"/>
              </a:endParaRPr>
            </a:p>
          </p:txBody>
        </p:sp>
        <p:sp>
          <p:nvSpPr>
            <p:cNvPr id="18451" name="Rectangle 19"/>
            <p:cNvSpPr>
              <a:spLocks noChangeArrowheads="1"/>
            </p:cNvSpPr>
            <p:nvPr/>
          </p:nvSpPr>
          <p:spPr bwMode="auto">
            <a:xfrm>
              <a:off x="2976" y="2544"/>
              <a:ext cx="9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200" b="1">
                <a:solidFill>
                  <a:schemeClr val="bg2"/>
                </a:solidFill>
                <a:cs typeface="Arial" charset="0"/>
              </a:endParaRPr>
            </a:p>
          </p:txBody>
        </p:sp>
        <p:sp>
          <p:nvSpPr>
            <p:cNvPr id="18452" name="Rectangle 20"/>
            <p:cNvSpPr>
              <a:spLocks noChangeArrowheads="1"/>
            </p:cNvSpPr>
            <p:nvPr/>
          </p:nvSpPr>
          <p:spPr bwMode="auto">
            <a:xfrm>
              <a:off x="1584" y="2688"/>
              <a:ext cx="12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200" b="1">
                <a:solidFill>
                  <a:schemeClr val="bg2"/>
                </a:solidFill>
                <a:cs typeface="Arial" charset="0"/>
              </a:endParaRPr>
            </a:p>
          </p:txBody>
        </p:sp>
        <p:sp>
          <p:nvSpPr>
            <p:cNvPr id="18453" name="Rectangle 21"/>
            <p:cNvSpPr>
              <a:spLocks noChangeArrowheads="1"/>
            </p:cNvSpPr>
            <p:nvPr/>
          </p:nvSpPr>
          <p:spPr bwMode="auto">
            <a:xfrm>
              <a:off x="1584" y="1680"/>
              <a:ext cx="10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200" b="1">
                <a:solidFill>
                  <a:schemeClr val="bg2"/>
                </a:solidFill>
                <a:cs typeface="Arial" charset="0"/>
              </a:endParaRPr>
            </a:p>
          </p:txBody>
        </p:sp>
        <p:sp>
          <p:nvSpPr>
            <p:cNvPr id="18454" name="Rectangle 22"/>
            <p:cNvSpPr>
              <a:spLocks noChangeArrowheads="1"/>
            </p:cNvSpPr>
            <p:nvPr/>
          </p:nvSpPr>
          <p:spPr bwMode="auto">
            <a:xfrm>
              <a:off x="1248" y="3168"/>
              <a:ext cx="1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200" b="1">
                <a:solidFill>
                  <a:schemeClr val="bg2"/>
                </a:solidFill>
                <a:cs typeface="Arial" charset="0"/>
              </a:endParaRPr>
            </a:p>
          </p:txBody>
        </p:sp>
      </p:grpSp>
      <p:sp>
        <p:nvSpPr>
          <p:cNvPr id="18446" name="Line 23"/>
          <p:cNvSpPr>
            <a:spLocks noChangeShapeType="1"/>
          </p:cNvSpPr>
          <p:nvPr/>
        </p:nvSpPr>
        <p:spPr bwMode="auto">
          <a:xfrm>
            <a:off x="3276600" y="1905000"/>
            <a:ext cx="0" cy="3429000"/>
          </a:xfrm>
          <a:prstGeom prst="line">
            <a:avLst/>
          </a:prstGeom>
          <a:noFill/>
          <a:ln w="28575">
            <a:solidFill>
              <a:schemeClr val="bg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7" name="Line 24"/>
          <p:cNvSpPr>
            <a:spLocks noChangeShapeType="1"/>
          </p:cNvSpPr>
          <p:nvPr/>
        </p:nvSpPr>
        <p:spPr bwMode="auto">
          <a:xfrm flipH="1">
            <a:off x="4572000" y="1905000"/>
            <a:ext cx="12700" cy="3429000"/>
          </a:xfrm>
          <a:prstGeom prst="line">
            <a:avLst/>
          </a:prstGeom>
          <a:noFill/>
          <a:ln w="28575">
            <a:solidFill>
              <a:schemeClr val="bg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8" name="Line 25"/>
          <p:cNvSpPr>
            <a:spLocks noChangeShapeType="1"/>
          </p:cNvSpPr>
          <p:nvPr/>
        </p:nvSpPr>
        <p:spPr bwMode="auto">
          <a:xfrm flipH="1">
            <a:off x="6019800" y="1905000"/>
            <a:ext cx="76200" cy="3429000"/>
          </a:xfrm>
          <a:prstGeom prst="line">
            <a:avLst/>
          </a:prstGeom>
          <a:noFill/>
          <a:ln w="28575">
            <a:solidFill>
              <a:schemeClr val="bg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01521195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0962" name="Slide Number Placeholder 1"/>
          <p:cNvSpPr>
            <a:spLocks noGrp="1"/>
          </p:cNvSpPr>
          <p:nvPr>
            <p:ph type="sldNum" sz="quarter" idx="4294967295"/>
          </p:nvPr>
        </p:nvSpPr>
        <p:spPr>
          <a:xfrm>
            <a:off x="7010400" y="6356350"/>
            <a:ext cx="2133600" cy="365125"/>
          </a:xfrm>
          <a:prstGeom prst="rect">
            <a:avLst/>
          </a:prstGeo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CF9A54-01C6-4D4D-AF62-075CC0D31C39}" type="slidenum">
              <a:rPr lang="en-GB" altLang="en-US" smtClean="0">
                <a:solidFill>
                  <a:srgbClr val="564B3C"/>
                </a:solidFill>
              </a:rPr>
              <a:pPr eaLnBrk="1" hangingPunct="1"/>
              <a:t>35</a:t>
            </a:fld>
            <a:endParaRPr lang="en-GB" altLang="en-US" smtClean="0">
              <a:solidFill>
                <a:srgbClr val="564B3C"/>
              </a:solidFill>
            </a:endParaRP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7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7504" y="1124744"/>
            <a:ext cx="8579295" cy="4525963"/>
          </a:xfrm>
          <a:prstGeom prst="rect">
            <a:avLst/>
          </a:prstGeom>
        </p:spPr>
        <p:txBody>
          <a:bodyPr/>
          <a:lstStyle/>
          <a:p>
            <a:pPr marL="0" indent="0">
              <a:buNone/>
            </a:pPr>
            <a:r>
              <a:rPr lang="en-GB" sz="2800" b="1" dirty="0"/>
              <a:t>Objective</a:t>
            </a:r>
          </a:p>
          <a:p>
            <a:r>
              <a:rPr lang="en-GB" sz="2800" dirty="0"/>
              <a:t>To measure, monitor and report on long term trends and sustainability transitions.</a:t>
            </a:r>
          </a:p>
          <a:p>
            <a:pPr marL="0" indent="0">
              <a:buNone/>
            </a:pPr>
            <a:endParaRPr lang="en-GB" sz="2800" b="1" dirty="0" smtClean="0"/>
          </a:p>
          <a:p>
            <a:pPr marL="0" indent="0">
              <a:buNone/>
            </a:pPr>
            <a:r>
              <a:rPr lang="en-GB" b="1" dirty="0" smtClean="0"/>
              <a:t>Specifically</a:t>
            </a:r>
            <a:r>
              <a:rPr lang="en-GB" b="1" dirty="0"/>
              <a:t>:</a:t>
            </a:r>
          </a:p>
          <a:p>
            <a:pPr lvl="0"/>
            <a:r>
              <a:rPr lang="en-GB" dirty="0"/>
              <a:t>to support transition pathways to the future with forward-looking assessments;</a:t>
            </a:r>
          </a:p>
          <a:p>
            <a:pPr lvl="0"/>
            <a:r>
              <a:rPr lang="en-GB" dirty="0"/>
              <a:t>to reflect on global megatrends;</a:t>
            </a:r>
          </a:p>
          <a:p>
            <a:pPr lvl="0"/>
            <a:r>
              <a:rPr lang="en-GB" dirty="0"/>
              <a:t>to facilitate the inclusion of environmental considerations into discussions of societal transition and governance models</a:t>
            </a:r>
            <a:r>
              <a:rPr lang="en-GB" sz="2800" dirty="0" smtClean="0"/>
              <a:t>.</a:t>
            </a:r>
            <a:endParaRPr lang="en-GB" sz="2800" dirty="0"/>
          </a:p>
        </p:txBody>
      </p:sp>
      <p:sp>
        <p:nvSpPr>
          <p:cNvPr id="4" name="Rectangle 3"/>
          <p:cNvSpPr/>
          <p:nvPr/>
        </p:nvSpPr>
        <p:spPr>
          <a:xfrm>
            <a:off x="1115616" y="404664"/>
            <a:ext cx="6840760" cy="584775"/>
          </a:xfrm>
          <a:prstGeom prst="rect">
            <a:avLst/>
          </a:prstGeom>
        </p:spPr>
        <p:txBody>
          <a:bodyPr wrap="square">
            <a:spAutoFit/>
          </a:bodyPr>
          <a:lstStyle/>
          <a:p>
            <a:r>
              <a:rPr lang="en-GB" sz="3200" b="1" dirty="0" smtClean="0">
                <a:solidFill>
                  <a:schemeClr val="bg1"/>
                </a:solidFill>
              </a:rPr>
              <a:t>MAWP 2014-2018: TRANSITIONS</a:t>
            </a:r>
            <a:endParaRPr lang="en-GB" sz="3200" b="1" dirty="0">
              <a:solidFill>
                <a:schemeClr val="bg1"/>
              </a:solidFill>
            </a:endParaRPr>
          </a:p>
        </p:txBody>
      </p:sp>
    </p:spTree>
    <p:extLst>
      <p:ext uri="{BB962C8B-B14F-4D97-AF65-F5344CB8AC3E}">
        <p14:creationId xmlns:p14="http://schemas.microsoft.com/office/powerpoint/2010/main" val="6831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ChangeArrowheads="1"/>
          </p:cNvSpPr>
          <p:nvPr/>
        </p:nvSpPr>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2800">
              <a:latin typeface="Trebuchet MS" pitchFamily="34" charset="0"/>
            </a:endParaRPr>
          </a:p>
        </p:txBody>
      </p:sp>
      <p:sp>
        <p:nvSpPr>
          <p:cNvPr id="21509" name="Rectangle 2"/>
          <p:cNvSpPr>
            <a:spLocks noChangeArrowheads="1"/>
          </p:cNvSpPr>
          <p:nvPr/>
        </p:nvSpPr>
        <p:spPr bwMode="auto">
          <a:xfrm>
            <a:off x="0" y="0"/>
            <a:ext cx="9144000" cy="1125538"/>
          </a:xfrm>
          <a:prstGeom prst="rect">
            <a:avLst/>
          </a:prstGeom>
          <a:gradFill rotWithShape="1">
            <a:gsLst>
              <a:gs pos="0">
                <a:srgbClr val="D3D3D3"/>
              </a:gs>
              <a:gs pos="100000">
                <a:schemeClr val="bg1">
                  <a:alpha val="31998"/>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3600">
              <a:solidFill>
                <a:schemeClr val="bg1"/>
              </a:solidFill>
              <a:latin typeface="Trebuchet MS" pitchFamily="34" charset="0"/>
            </a:endParaRPr>
          </a:p>
        </p:txBody>
      </p:sp>
      <p:sp>
        <p:nvSpPr>
          <p:cNvPr id="21510" name="Rectangle 6"/>
          <p:cNvSpPr>
            <a:spLocks noChangeArrowheads="1"/>
          </p:cNvSpPr>
          <p:nvPr/>
        </p:nvSpPr>
        <p:spPr bwMode="auto">
          <a:xfrm>
            <a:off x="0" y="115888"/>
            <a:ext cx="8893175" cy="865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Trebuchet MS" pitchFamily="34" charset="0"/>
            </a:endParaRPr>
          </a:p>
        </p:txBody>
      </p:sp>
      <p:sp>
        <p:nvSpPr>
          <p:cNvPr id="21511" name="Text Box 12"/>
          <p:cNvSpPr txBox="1">
            <a:spLocks noChangeArrowheads="1"/>
          </p:cNvSpPr>
          <p:nvPr/>
        </p:nvSpPr>
        <p:spPr bwMode="auto">
          <a:xfrm>
            <a:off x="250825" y="256093"/>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de-DE" altLang="en-US" sz="3200" dirty="0" smtClean="0">
                <a:solidFill>
                  <a:schemeClr val="bg1"/>
                </a:solidFill>
                <a:latin typeface="+mj-lt"/>
                <a:ea typeface="+mj-ea"/>
                <a:cs typeface="+mj-cs"/>
              </a:rPr>
              <a:t>SOER </a:t>
            </a:r>
            <a:r>
              <a:rPr lang="de-DE" altLang="en-US" sz="3200" dirty="0">
                <a:solidFill>
                  <a:schemeClr val="bg1"/>
                </a:solidFill>
                <a:latin typeface="+mj-lt"/>
                <a:ea typeface="+mj-ea"/>
                <a:cs typeface="+mj-cs"/>
              </a:rPr>
              <a:t>2005</a:t>
            </a:r>
          </a:p>
        </p:txBody>
      </p:sp>
      <p:pic>
        <p:nvPicPr>
          <p:cNvPr id="21512" name="Picture 8" descr="image_min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331913"/>
            <a:ext cx="13716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image_m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36913"/>
            <a:ext cx="1371600" cy="17922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a:spLocks noChangeArrowheads="1"/>
          </p:cNvSpPr>
          <p:nvPr/>
        </p:nvSpPr>
        <p:spPr bwMode="auto">
          <a:xfrm>
            <a:off x="250825" y="1341438"/>
            <a:ext cx="7292975"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GB" altLang="en-US" sz="2200" dirty="0">
                <a:solidFill>
                  <a:schemeClr val="bg1"/>
                </a:solidFill>
                <a:latin typeface="Trebuchet MS" pitchFamily="34" charset="0"/>
              </a:rPr>
              <a:t>Forward-looking information ‘sporadically’ embedded in the integrated assessment (‘Part A’)</a:t>
            </a:r>
          </a:p>
          <a:p>
            <a:pPr eaLnBrk="1" hangingPunct="1"/>
            <a:endParaRPr lang="en-GB" altLang="en-US" sz="2200" dirty="0">
              <a:solidFill>
                <a:schemeClr val="bg1"/>
              </a:solidFill>
              <a:latin typeface="Trebuchet MS" pitchFamily="34" charset="0"/>
            </a:endParaRPr>
          </a:p>
          <a:p>
            <a:pPr eaLnBrk="1" hangingPunct="1">
              <a:buFontTx/>
              <a:buChar char="•"/>
            </a:pPr>
            <a:r>
              <a:rPr lang="en-GB" altLang="en-US" sz="2200" dirty="0">
                <a:solidFill>
                  <a:schemeClr val="bg1"/>
                </a:solidFill>
                <a:latin typeface="Trebuchet MS" pitchFamily="34" charset="0"/>
              </a:rPr>
              <a:t>Complemented by a dedicated sub-report ‘European Environment Outlook 2005’</a:t>
            </a:r>
          </a:p>
          <a:p>
            <a:pPr eaLnBrk="1" hangingPunct="1">
              <a:buFontTx/>
              <a:buChar char="•"/>
            </a:pPr>
            <a:endParaRPr lang="en-GB" altLang="en-US" sz="2200" dirty="0">
              <a:solidFill>
                <a:schemeClr val="bg1"/>
              </a:solidFill>
              <a:latin typeface="Trebuchet MS" pitchFamily="34" charset="0"/>
            </a:endParaRPr>
          </a:p>
          <a:p>
            <a:pPr eaLnBrk="1" hangingPunct="1">
              <a:buFontTx/>
              <a:buChar char="•"/>
            </a:pPr>
            <a:r>
              <a:rPr lang="en-GB" altLang="en-US" sz="2200" dirty="0">
                <a:solidFill>
                  <a:schemeClr val="bg1"/>
                </a:solidFill>
                <a:latin typeface="Trebuchet MS" pitchFamily="34" charset="0"/>
              </a:rPr>
              <a:t>Approach: Coherent assumptions across themes</a:t>
            </a:r>
            <a:br>
              <a:rPr lang="en-GB" altLang="en-US" sz="2200" dirty="0">
                <a:solidFill>
                  <a:schemeClr val="bg1"/>
                </a:solidFill>
                <a:latin typeface="Trebuchet MS" pitchFamily="34" charset="0"/>
              </a:rPr>
            </a:br>
            <a:r>
              <a:rPr lang="en-GB" altLang="en-US" sz="2200" dirty="0">
                <a:solidFill>
                  <a:schemeClr val="bg1"/>
                </a:solidFill>
                <a:latin typeface="Trebuchet MS" pitchFamily="34" charset="0"/>
              </a:rPr>
              <a:t>- Baseline scenario - assumptions (EU CAFE) </a:t>
            </a:r>
            <a:br>
              <a:rPr lang="en-GB" altLang="en-US" sz="2200" dirty="0">
                <a:solidFill>
                  <a:schemeClr val="bg1"/>
                </a:solidFill>
                <a:latin typeface="Trebuchet MS" pitchFamily="34" charset="0"/>
              </a:rPr>
            </a:br>
            <a:r>
              <a:rPr lang="en-GB" altLang="en-US" sz="2200" dirty="0">
                <a:solidFill>
                  <a:schemeClr val="bg1"/>
                </a:solidFill>
                <a:latin typeface="Trebuchet MS" pitchFamily="34" charset="0"/>
              </a:rPr>
              <a:t>- Alternative (policy) scenarios by theme</a:t>
            </a:r>
          </a:p>
          <a:p>
            <a:pPr eaLnBrk="1" hangingPunct="1">
              <a:buFontTx/>
              <a:buChar char="•"/>
            </a:pPr>
            <a:endParaRPr lang="en-GB" altLang="en-US" sz="2200" dirty="0">
              <a:solidFill>
                <a:schemeClr val="bg1"/>
              </a:solidFill>
              <a:latin typeface="Trebuchet MS" pitchFamily="34" charset="0"/>
            </a:endParaRPr>
          </a:p>
          <a:p>
            <a:pPr eaLnBrk="1" hangingPunct="1">
              <a:buFontTx/>
              <a:buChar char="•"/>
            </a:pPr>
            <a:r>
              <a:rPr lang="en-GB" altLang="en-US" sz="2200" dirty="0">
                <a:solidFill>
                  <a:schemeClr val="bg1"/>
                </a:solidFill>
                <a:latin typeface="Trebuchet MS" pitchFamily="34" charset="0"/>
              </a:rPr>
              <a:t>Time-Horizon: 2020/2030 (&amp; 2100 for climate)</a:t>
            </a:r>
          </a:p>
          <a:p>
            <a:pPr eaLnBrk="1" hangingPunct="1">
              <a:buFontTx/>
              <a:buChar char="•"/>
            </a:pPr>
            <a:endParaRPr lang="en-GB" altLang="en-US" sz="2200" dirty="0">
              <a:solidFill>
                <a:schemeClr val="bg1"/>
              </a:solidFill>
              <a:latin typeface="Trebuchet MS" pitchFamily="34" charset="0"/>
            </a:endParaRPr>
          </a:p>
          <a:p>
            <a:pPr eaLnBrk="1" hangingPunct="1">
              <a:buFontTx/>
              <a:buChar char="•"/>
            </a:pPr>
            <a:r>
              <a:rPr lang="en-GB" altLang="en-US" sz="2200" dirty="0">
                <a:solidFill>
                  <a:schemeClr val="bg1"/>
                </a:solidFill>
                <a:latin typeface="Trebuchet MS" pitchFamily="34" charset="0"/>
              </a:rPr>
              <a:t>Focus issues: Socio-economic trends, GHG, waste, water resources, agriculture, air quality</a:t>
            </a:r>
          </a:p>
          <a:p>
            <a:pPr eaLnBrk="1" hangingPunct="1">
              <a:buFontTx/>
              <a:buChar char="•"/>
            </a:pPr>
            <a:endParaRPr lang="en-GB" altLang="en-US" sz="2200" dirty="0">
              <a:solidFill>
                <a:schemeClr val="bg1"/>
              </a:solidFill>
              <a:latin typeface="Trebuchet MS" pitchFamily="34" charset="0"/>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52597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image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366838"/>
            <a:ext cx="134937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image_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12976"/>
            <a:ext cx="1349375" cy="1739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a:spLocks noChangeArrowheads="1"/>
          </p:cNvSpPr>
          <p:nvPr/>
        </p:nvSpPr>
        <p:spPr bwMode="auto">
          <a:xfrm>
            <a:off x="250825" y="1506264"/>
            <a:ext cx="72929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GB" altLang="en-US" sz="2200" dirty="0">
                <a:solidFill>
                  <a:schemeClr val="bg1"/>
                </a:solidFill>
                <a:latin typeface="Trebuchet MS" pitchFamily="34" charset="0"/>
              </a:rPr>
              <a:t>Forward-looking information embedded in all parts</a:t>
            </a:r>
            <a:br>
              <a:rPr lang="en-GB" altLang="en-US" sz="2200" dirty="0">
                <a:solidFill>
                  <a:schemeClr val="bg1"/>
                </a:solidFill>
                <a:latin typeface="Trebuchet MS" pitchFamily="34" charset="0"/>
              </a:rPr>
            </a:br>
            <a:r>
              <a:rPr lang="en-GB" altLang="en-US" sz="2200" dirty="0">
                <a:solidFill>
                  <a:schemeClr val="bg1"/>
                </a:solidFill>
                <a:latin typeface="Trebuchet MS" pitchFamily="34" charset="0"/>
              </a:rPr>
              <a:t>(at least that was the ambition)</a:t>
            </a:r>
          </a:p>
          <a:p>
            <a:pPr eaLnBrk="1" hangingPunct="1"/>
            <a:endParaRPr lang="en-GB" altLang="en-US" sz="2200" dirty="0">
              <a:solidFill>
                <a:schemeClr val="bg1"/>
              </a:solidFill>
              <a:latin typeface="Trebuchet MS" pitchFamily="34" charset="0"/>
            </a:endParaRPr>
          </a:p>
          <a:p>
            <a:pPr eaLnBrk="1" hangingPunct="1">
              <a:buFontTx/>
              <a:buChar char="•"/>
            </a:pPr>
            <a:r>
              <a:rPr lang="en-GB" altLang="en-US" sz="2200" dirty="0">
                <a:solidFill>
                  <a:schemeClr val="bg1"/>
                </a:solidFill>
                <a:latin typeface="Trebuchet MS" pitchFamily="34" charset="0"/>
              </a:rPr>
              <a:t>Dedicated publication on long-term trends (‘Part A’)</a:t>
            </a:r>
          </a:p>
          <a:p>
            <a:pPr eaLnBrk="1" hangingPunct="1">
              <a:buFontTx/>
              <a:buChar char="•"/>
            </a:pPr>
            <a:endParaRPr lang="en-GB" altLang="en-US" sz="2200" dirty="0" smtClean="0">
              <a:solidFill>
                <a:schemeClr val="bg1"/>
              </a:solidFill>
              <a:latin typeface="Trebuchet MS" pitchFamily="34" charset="0"/>
            </a:endParaRPr>
          </a:p>
          <a:p>
            <a:pPr eaLnBrk="1" hangingPunct="1">
              <a:buFontTx/>
              <a:buChar char="•"/>
            </a:pPr>
            <a:r>
              <a:rPr lang="en-GB" altLang="en-US" sz="2200" dirty="0" smtClean="0">
                <a:solidFill>
                  <a:schemeClr val="bg1"/>
                </a:solidFill>
                <a:latin typeface="Trebuchet MS" pitchFamily="34" charset="0"/>
              </a:rPr>
              <a:t>Approach</a:t>
            </a:r>
            <a:r>
              <a:rPr lang="en-GB" altLang="en-US" sz="2200" dirty="0">
                <a:solidFill>
                  <a:schemeClr val="bg1"/>
                </a:solidFill>
                <a:latin typeface="Trebuchet MS" pitchFamily="34" charset="0"/>
              </a:rPr>
              <a:t>: </a:t>
            </a:r>
            <a:endParaRPr lang="en-GB" altLang="en-US" sz="2200" dirty="0" smtClean="0">
              <a:solidFill>
                <a:schemeClr val="bg1"/>
              </a:solidFill>
              <a:latin typeface="Trebuchet MS" pitchFamily="34" charset="0"/>
            </a:endParaRPr>
          </a:p>
          <a:p>
            <a:pPr lvl="1" eaLnBrk="1" hangingPunct="1">
              <a:buFontTx/>
              <a:buChar char="•"/>
            </a:pPr>
            <a:r>
              <a:rPr lang="en-GB" altLang="en-US" sz="2200" dirty="0" smtClean="0">
                <a:solidFill>
                  <a:schemeClr val="bg1"/>
                </a:solidFill>
                <a:latin typeface="Trebuchet MS" pitchFamily="34" charset="0"/>
              </a:rPr>
              <a:t>Making </a:t>
            </a:r>
            <a:r>
              <a:rPr lang="en-GB" altLang="en-US" sz="2200" dirty="0">
                <a:solidFill>
                  <a:schemeClr val="bg1"/>
                </a:solidFill>
                <a:latin typeface="Trebuchet MS" pitchFamily="34" charset="0"/>
              </a:rPr>
              <a:t>use of existing outlooks and projections (i.e. no new coherent set of assumptions</a:t>
            </a:r>
            <a:r>
              <a:rPr lang="en-GB" altLang="en-US" sz="2200" dirty="0" smtClean="0">
                <a:solidFill>
                  <a:schemeClr val="bg1"/>
                </a:solidFill>
                <a:latin typeface="Trebuchet MS" pitchFamily="34" charset="0"/>
              </a:rPr>
              <a:t>)</a:t>
            </a:r>
          </a:p>
          <a:p>
            <a:pPr lvl="1" eaLnBrk="1" hangingPunct="1">
              <a:buFontTx/>
              <a:buChar char="•"/>
            </a:pPr>
            <a:r>
              <a:rPr lang="en-GB" altLang="en-US" sz="2200" dirty="0" smtClean="0">
                <a:solidFill>
                  <a:schemeClr val="bg1"/>
                </a:solidFill>
                <a:latin typeface="Trebuchet MS" pitchFamily="34" charset="0"/>
              </a:rPr>
              <a:t>Explorative long term assessment</a:t>
            </a:r>
            <a:endParaRPr lang="en-GB" altLang="en-US" sz="2200" dirty="0">
              <a:solidFill>
                <a:schemeClr val="bg1"/>
              </a:solidFill>
              <a:latin typeface="Trebuchet MS" pitchFamily="34" charset="0"/>
            </a:endParaRPr>
          </a:p>
          <a:p>
            <a:pPr eaLnBrk="1" hangingPunct="1">
              <a:buFontTx/>
              <a:buChar char="•"/>
            </a:pPr>
            <a:endParaRPr lang="en-GB" altLang="en-US" sz="2200" dirty="0">
              <a:solidFill>
                <a:schemeClr val="bg1"/>
              </a:solidFill>
              <a:latin typeface="Trebuchet MS" pitchFamily="34" charset="0"/>
            </a:endParaRPr>
          </a:p>
          <a:p>
            <a:pPr eaLnBrk="1" hangingPunct="1">
              <a:buFontTx/>
              <a:buChar char="•"/>
            </a:pPr>
            <a:r>
              <a:rPr lang="en-GB" altLang="en-US" sz="2200" dirty="0">
                <a:solidFill>
                  <a:schemeClr val="bg1"/>
                </a:solidFill>
                <a:latin typeface="Trebuchet MS" pitchFamily="34" charset="0"/>
              </a:rPr>
              <a:t>Time-horizon: depends on issue; 2020/2030 for most thematic assessments, 2050 for global megatrends</a:t>
            </a:r>
          </a:p>
          <a:p>
            <a:pPr eaLnBrk="1" hangingPunct="1">
              <a:buFontTx/>
              <a:buChar char="•"/>
            </a:pPr>
            <a:endParaRPr lang="en-GB" altLang="en-US" sz="2200" dirty="0">
              <a:solidFill>
                <a:schemeClr val="bg1"/>
              </a:solidFill>
              <a:latin typeface="Trebuchet MS" pitchFamily="34" charset="0"/>
            </a:endParaRPr>
          </a:p>
          <a:p>
            <a:pPr eaLnBrk="1" hangingPunct="1">
              <a:buFontTx/>
              <a:buChar char="•"/>
            </a:pPr>
            <a:endParaRPr lang="en-GB" altLang="en-US" sz="2200" dirty="0">
              <a:solidFill>
                <a:schemeClr val="bg1"/>
              </a:solidFill>
              <a:latin typeface="Trebuchet MS" pitchFamily="34" charset="0"/>
            </a:endParaRPr>
          </a:p>
        </p:txBody>
      </p:sp>
      <p:sp>
        <p:nvSpPr>
          <p:cNvPr id="2" name="Title 1"/>
          <p:cNvSpPr>
            <a:spLocks noGrp="1"/>
          </p:cNvSpPr>
          <p:nvPr>
            <p:ph type="title"/>
          </p:nvPr>
        </p:nvSpPr>
        <p:spPr/>
        <p:txBody>
          <a:bodyPr/>
          <a:lstStyle/>
          <a:p>
            <a:r>
              <a:rPr lang="en-GB" dirty="0" smtClean="0"/>
              <a:t/>
            </a:r>
            <a:br>
              <a:rPr lang="en-GB" dirty="0" smtClean="0"/>
            </a:br>
            <a:r>
              <a:rPr lang="en-GB" dirty="0" smtClean="0"/>
              <a:t>SOER 2010</a:t>
            </a:r>
            <a:endParaRPr lang="en-GB" dirty="0"/>
          </a:p>
        </p:txBody>
      </p:sp>
      <p:pic>
        <p:nvPicPr>
          <p:cNvPr id="8" name="Image 11" descr="globe.psd"/>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4952875"/>
            <a:ext cx="1349375" cy="94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07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p:txBody>
          <a:bodyPr/>
          <a:lstStyle/>
          <a:p>
            <a:endParaRPr lang="en-GB" altLang="en-US" dirty="0" smtClean="0"/>
          </a:p>
        </p:txBody>
      </p:sp>
      <p:sp>
        <p:nvSpPr>
          <p:cNvPr id="2" name="Text Placeholder 1"/>
          <p:cNvSpPr>
            <a:spLocks noGrp="1"/>
          </p:cNvSpPr>
          <p:nvPr>
            <p:ph type="body" sz="quarter" idx="10"/>
          </p:nvPr>
        </p:nvSpPr>
        <p:spPr/>
        <p:txBody>
          <a:bodyPr/>
          <a:lstStyle/>
          <a:p>
            <a:pPr marL="0" indent="0">
              <a:buNone/>
            </a:pPr>
            <a:endParaRPr lang="en-GB" altLang="en-US" dirty="0" smtClean="0"/>
          </a:p>
          <a:p>
            <a:pPr marL="0" indent="0">
              <a:buNone/>
            </a:pPr>
            <a:endParaRPr lang="en-GB" altLang="en-US" dirty="0"/>
          </a:p>
          <a:p>
            <a:pPr marL="0" indent="0">
              <a:buNone/>
            </a:pPr>
            <a:endParaRPr lang="en-GB" altLang="en-US" dirty="0" smtClean="0"/>
          </a:p>
          <a:p>
            <a:pPr marL="0" indent="0">
              <a:buNone/>
            </a:pPr>
            <a:r>
              <a:rPr lang="en-GB" altLang="en-US" sz="4000" b="1" dirty="0" smtClean="0">
                <a:solidFill>
                  <a:srgbClr val="FF0000"/>
                </a:solidFill>
              </a:rPr>
              <a:t>W</a:t>
            </a:r>
            <a:r>
              <a:rPr lang="en-GB" altLang="en-US" sz="4000" b="1" dirty="0" smtClean="0">
                <a:solidFill>
                  <a:srgbClr val="9EEF31"/>
                </a:solidFill>
              </a:rPr>
              <a:t>h</a:t>
            </a:r>
            <a:r>
              <a:rPr lang="en-GB" altLang="en-US" sz="4000" b="1" dirty="0" smtClean="0">
                <a:solidFill>
                  <a:srgbClr val="FFFF00"/>
                </a:solidFill>
              </a:rPr>
              <a:t>y</a:t>
            </a:r>
            <a:r>
              <a:rPr lang="en-GB" altLang="en-US" sz="4000" b="1" dirty="0" smtClean="0"/>
              <a:t> </a:t>
            </a:r>
            <a:r>
              <a:rPr lang="en-GB" altLang="en-US" sz="4000" b="1" dirty="0" smtClean="0">
                <a:solidFill>
                  <a:srgbClr val="FF00FF"/>
                </a:solidFill>
              </a:rPr>
              <a:t>thinking</a:t>
            </a:r>
            <a:r>
              <a:rPr lang="en-GB" altLang="en-US" sz="4000" b="1" dirty="0" smtClean="0"/>
              <a:t> a</a:t>
            </a:r>
            <a:r>
              <a:rPr lang="en-GB" altLang="en-US" sz="4000" b="1" dirty="0" smtClean="0">
                <a:solidFill>
                  <a:srgbClr val="FF0000"/>
                </a:solidFill>
              </a:rPr>
              <a:t>bout</a:t>
            </a:r>
            <a:r>
              <a:rPr lang="en-GB" altLang="en-US" sz="4000" b="1" dirty="0" smtClean="0"/>
              <a:t>  </a:t>
            </a:r>
            <a:r>
              <a:rPr lang="en-GB" altLang="en-US" sz="4000" b="1" dirty="0" smtClean="0">
                <a:solidFill>
                  <a:srgbClr val="FF0000"/>
                </a:solidFill>
              </a:rPr>
              <a:t>future</a:t>
            </a:r>
            <a:r>
              <a:rPr lang="en-GB" altLang="en-US" sz="4000" b="1" dirty="0" smtClean="0">
                <a:solidFill>
                  <a:srgbClr val="FFFF00"/>
                </a:solidFill>
              </a:rPr>
              <a:t>?</a:t>
            </a:r>
            <a:endParaRPr lang="sl-SI" altLang="en-US" sz="4000" b="1" dirty="0" smtClean="0">
              <a:solidFill>
                <a:srgbClr val="FFFF00"/>
              </a:solidFill>
            </a:endParaRPr>
          </a:p>
          <a:p>
            <a:pPr marL="0" indent="0">
              <a:buNone/>
            </a:pPr>
            <a:endParaRPr lang="sl-SI" altLang="en-US" sz="4000" b="1" dirty="0">
              <a:solidFill>
                <a:srgbClr val="FFFF00"/>
              </a:solidFill>
            </a:endParaRPr>
          </a:p>
          <a:p>
            <a:pPr marL="0" indent="0">
              <a:buNone/>
            </a:pPr>
            <a:r>
              <a:rPr lang="sl-SI" altLang="en-US" sz="2000" b="1" dirty="0" smtClean="0">
                <a:solidFill>
                  <a:srgbClr val="FFFF00"/>
                </a:solidFill>
              </a:rPr>
              <a:t>Why doing forward looking environment assesment?</a:t>
            </a:r>
            <a:r>
              <a:rPr lang="en-GB" altLang="en-US" sz="4000" b="1" dirty="0"/>
              <a:t/>
            </a:r>
            <a:br>
              <a:rPr lang="en-GB" altLang="en-US" sz="4000" b="1" dirty="0"/>
            </a:br>
            <a:endParaRPr lang="en-GB" sz="4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pPr eaLnBrk="1" hangingPunct="1"/>
            <a:r>
              <a:rPr lang="sl-SI" sz="4000" dirty="0" smtClean="0">
                <a:solidFill>
                  <a:schemeClr val="accent1"/>
                </a:solidFill>
              </a:rPr>
              <a:t/>
            </a:r>
            <a:br>
              <a:rPr lang="sl-SI" sz="4000" dirty="0" smtClean="0">
                <a:solidFill>
                  <a:schemeClr val="accent1"/>
                </a:solidFill>
              </a:rPr>
            </a:br>
            <a:r>
              <a:rPr lang="sl-SI" sz="4000" dirty="0" smtClean="0">
                <a:solidFill>
                  <a:schemeClr val="accent1"/>
                </a:solidFill>
              </a:rPr>
              <a:t>becouse we don‘t know the future</a:t>
            </a:r>
            <a:endParaRPr lang="en-GB" sz="4000" dirty="0" smtClean="0">
              <a:solidFill>
                <a:schemeClr val="accent1"/>
              </a:solidFill>
            </a:endParaRPr>
          </a:p>
        </p:txBody>
      </p:sp>
      <p:sp>
        <p:nvSpPr>
          <p:cNvPr id="129027" name="Rectangle 3"/>
          <p:cNvSpPr>
            <a:spLocks noGrp="1" noChangeArrowheads="1"/>
          </p:cNvSpPr>
          <p:nvPr>
            <p:ph sz="quarter" idx="4294967295"/>
          </p:nvPr>
        </p:nvSpPr>
        <p:spPr>
          <a:xfrm>
            <a:off x="446855" y="1698898"/>
            <a:ext cx="7772400" cy="4285456"/>
          </a:xfrm>
          <a:prstGeom prst="rect">
            <a:avLst/>
          </a:prstGeom>
        </p:spPr>
        <p:txBody>
          <a:bodyPr>
            <a:normAutofit/>
          </a:bodyPr>
          <a:lstStyle/>
          <a:p>
            <a:r>
              <a:rPr lang="en-GB" sz="2400" dirty="0" smtClean="0"/>
              <a:t>We </a:t>
            </a:r>
            <a:r>
              <a:rPr lang="en-GB" sz="2400" dirty="0"/>
              <a:t>all think about the future every </a:t>
            </a:r>
            <a:r>
              <a:rPr lang="en-GB" sz="2400" dirty="0" smtClean="0"/>
              <a:t>day</a:t>
            </a:r>
          </a:p>
          <a:p>
            <a:r>
              <a:rPr lang="en-GB" sz="2400" dirty="0" smtClean="0"/>
              <a:t> </a:t>
            </a:r>
            <a:r>
              <a:rPr lang="en-GB" sz="2400" dirty="0"/>
              <a:t>… there are no future </a:t>
            </a:r>
            <a:r>
              <a:rPr lang="en-GB" sz="2400" dirty="0" smtClean="0"/>
              <a:t>facts</a:t>
            </a:r>
          </a:p>
          <a:p>
            <a:pPr marL="714375" indent="0">
              <a:spcBef>
                <a:spcPts val="0"/>
              </a:spcBef>
              <a:buNone/>
            </a:pPr>
            <a:r>
              <a:rPr lang="en-GB" sz="2400" dirty="0" smtClean="0">
                <a:solidFill>
                  <a:srgbClr val="D6A300"/>
                </a:solidFill>
              </a:rPr>
              <a:t>“</a:t>
            </a:r>
            <a:r>
              <a:rPr lang="en-GB" sz="2400" dirty="0">
                <a:solidFill>
                  <a:srgbClr val="D6A300"/>
                </a:solidFill>
              </a:rPr>
              <a:t>Life can only be understood backwards; but it </a:t>
            </a:r>
            <a:r>
              <a:rPr lang="en-GB" sz="2400" dirty="0" smtClean="0">
                <a:solidFill>
                  <a:srgbClr val="D6A300"/>
                </a:solidFill>
              </a:rPr>
              <a:t> must </a:t>
            </a:r>
            <a:r>
              <a:rPr lang="en-GB" sz="2400" dirty="0">
                <a:solidFill>
                  <a:srgbClr val="D6A300"/>
                </a:solidFill>
              </a:rPr>
              <a:t>be </a:t>
            </a:r>
            <a:r>
              <a:rPr lang="en-GB" sz="2400" dirty="0" smtClean="0">
                <a:solidFill>
                  <a:srgbClr val="D6A300"/>
                </a:solidFill>
              </a:rPr>
              <a:t>lived </a:t>
            </a:r>
            <a:r>
              <a:rPr lang="en-GB" sz="2400" dirty="0">
                <a:solidFill>
                  <a:srgbClr val="D6A300"/>
                </a:solidFill>
              </a:rPr>
              <a:t>forwards.” </a:t>
            </a:r>
            <a:r>
              <a:rPr lang="en-GB" sz="2400" dirty="0" smtClean="0">
                <a:solidFill>
                  <a:srgbClr val="D6A300"/>
                </a:solidFill>
              </a:rPr>
              <a:t> </a:t>
            </a:r>
          </a:p>
          <a:p>
            <a:pPr marL="0" indent="0">
              <a:spcBef>
                <a:spcPts val="0"/>
              </a:spcBef>
              <a:buNone/>
            </a:pPr>
            <a:r>
              <a:rPr lang="en-GB" sz="2400" dirty="0">
                <a:solidFill>
                  <a:srgbClr val="D6A300"/>
                </a:solidFill>
              </a:rPr>
              <a:t> </a:t>
            </a:r>
            <a:r>
              <a:rPr lang="en-GB" sz="2400" dirty="0" smtClean="0">
                <a:solidFill>
                  <a:srgbClr val="D6A300"/>
                </a:solidFill>
              </a:rPr>
              <a:t>        </a:t>
            </a:r>
            <a:r>
              <a:rPr lang="en-GB" sz="2000" dirty="0" err="1">
                <a:solidFill>
                  <a:srgbClr val="D6A300"/>
                </a:solidFill>
              </a:rPr>
              <a:t>Søren</a:t>
            </a:r>
            <a:r>
              <a:rPr lang="en-GB" sz="2000" dirty="0">
                <a:solidFill>
                  <a:srgbClr val="D6A300"/>
                </a:solidFill>
              </a:rPr>
              <a:t> Kierkegaard</a:t>
            </a:r>
          </a:p>
          <a:p>
            <a:endParaRPr lang="sl-SI" sz="2400" dirty="0" smtClean="0"/>
          </a:p>
          <a:p>
            <a:pPr marL="0" indent="0">
              <a:buNone/>
            </a:pPr>
            <a:r>
              <a:rPr lang="en-GB" sz="2400" dirty="0" smtClean="0"/>
              <a:t>there is increasing interest and need </a:t>
            </a:r>
          </a:p>
          <a:p>
            <a:pPr marL="0" indent="0">
              <a:buNone/>
            </a:pPr>
            <a:r>
              <a:rPr lang="en-GB" sz="2400" dirty="0" smtClean="0"/>
              <a:t>because of increasing dynamic, </a:t>
            </a:r>
          </a:p>
          <a:p>
            <a:pPr marL="0" indent="0">
              <a:buNone/>
            </a:pPr>
            <a:r>
              <a:rPr lang="en-GB" dirty="0"/>
              <a:t>c</a:t>
            </a:r>
            <a:r>
              <a:rPr lang="en-GB" sz="2400" dirty="0" smtClean="0"/>
              <a:t>hanges </a:t>
            </a:r>
            <a:r>
              <a:rPr lang="en-GB" sz="2400" dirty="0" smtClean="0"/>
              <a:t>and complexity    </a:t>
            </a:r>
            <a:endParaRPr lang="en-GB" sz="2400" dirty="0"/>
          </a:p>
          <a:p>
            <a:pPr lvl="1">
              <a:spcBef>
                <a:spcPct val="0"/>
              </a:spcBef>
              <a:buFontTx/>
              <a:buNone/>
            </a:pPr>
            <a:endParaRPr lang="en-US" dirty="0" smtClean="0"/>
          </a:p>
          <a:p>
            <a:pPr lvl="1">
              <a:spcBef>
                <a:spcPct val="0"/>
              </a:spcBef>
              <a:buFontTx/>
              <a:buNone/>
            </a:pPr>
            <a:endParaRPr lang="en-US"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573016"/>
            <a:ext cx="3065717" cy="25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3212976"/>
            <a:ext cx="639905" cy="84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215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sl-SI" altLang="en-US" dirty="0">
                <a:solidFill>
                  <a:srgbClr val="2D4E9E"/>
                </a:solidFill>
              </a:rPr>
              <a:t/>
            </a:r>
            <a:br>
              <a:rPr lang="sl-SI" altLang="en-US" dirty="0">
                <a:solidFill>
                  <a:srgbClr val="2D4E9E"/>
                </a:solidFill>
              </a:rPr>
            </a:br>
            <a:r>
              <a:rPr lang="sl-SI" altLang="en-US" sz="3600" dirty="0">
                <a:solidFill>
                  <a:schemeClr val="accent1"/>
                </a:solidFill>
              </a:rPr>
              <a:t>..becouse we need to</a:t>
            </a:r>
            <a:endParaRPr lang="en-GB" altLang="en-US" sz="3600" dirty="0">
              <a:solidFill>
                <a:schemeClr val="accent1"/>
              </a:solidFill>
            </a:endParaRPr>
          </a:p>
        </p:txBody>
      </p:sp>
      <p:sp>
        <p:nvSpPr>
          <p:cNvPr id="26627" name="Content Placeholder 2"/>
          <p:cNvSpPr>
            <a:spLocks noGrp="1"/>
          </p:cNvSpPr>
          <p:nvPr>
            <p:ph idx="4294967295"/>
          </p:nvPr>
        </p:nvSpPr>
        <p:spPr>
          <a:xfrm>
            <a:off x="287524" y="1052736"/>
            <a:ext cx="8280920" cy="4525962"/>
          </a:xfrm>
          <a:prstGeom prst="rect">
            <a:avLst/>
          </a:prstGeom>
        </p:spPr>
        <p:txBody>
          <a:bodyPr/>
          <a:lstStyle/>
          <a:p>
            <a:pPr>
              <a:lnSpc>
                <a:spcPct val="90000"/>
              </a:lnSpc>
              <a:buNone/>
            </a:pPr>
            <a:r>
              <a:rPr lang="en-GB" dirty="0" smtClean="0"/>
              <a:t>Europe </a:t>
            </a:r>
            <a:r>
              <a:rPr lang="en-GB" dirty="0"/>
              <a:t>and the world face challenges of great complexity, uncertainty and dynamism and if society is going to adapt to a more sustainable path policymakers need to understand these challenges and their long-term implications better. </a:t>
            </a:r>
            <a:endParaRPr lang="en-GB" altLang="en-US" sz="2400" dirty="0" smtClean="0"/>
          </a:p>
          <a:p>
            <a:pPr>
              <a:lnSpc>
                <a:spcPct val="90000"/>
              </a:lnSpc>
              <a:buFont typeface="Arial" pitchFamily="34" charset="0"/>
              <a:buNone/>
            </a:pPr>
            <a:endParaRPr lang="en-GB" altLang="en-US" sz="2400" dirty="0" smtClean="0"/>
          </a:p>
          <a:p>
            <a:pPr>
              <a:lnSpc>
                <a:spcPct val="90000"/>
              </a:lnSpc>
              <a:buFont typeface="Arial" pitchFamily="34" charset="0"/>
              <a:buNone/>
            </a:pPr>
            <a:r>
              <a:rPr lang="en-GB" altLang="en-US" sz="2400" dirty="0" smtClean="0">
                <a:solidFill>
                  <a:srgbClr val="C00000"/>
                </a:solidFill>
              </a:rPr>
              <a:t>“For future success in almost any area, we have to incorporate future effects into our current decision policy making.” (</a:t>
            </a:r>
            <a:r>
              <a:rPr lang="en-GB" altLang="en-US" sz="2000" i="1" dirty="0" smtClean="0">
                <a:solidFill>
                  <a:srgbClr val="C00000"/>
                </a:solidFill>
              </a:rPr>
              <a:t>Commissioner </a:t>
            </a:r>
            <a:r>
              <a:rPr lang="en-GB" altLang="en-US" sz="2000" i="1" dirty="0" err="1" smtClean="0">
                <a:solidFill>
                  <a:srgbClr val="C00000"/>
                </a:solidFill>
              </a:rPr>
              <a:t>Potočnik</a:t>
            </a:r>
            <a:r>
              <a:rPr lang="en-GB" altLang="en-US" sz="2400" dirty="0" smtClean="0">
                <a:solidFill>
                  <a:srgbClr val="C00000"/>
                </a:solidFill>
              </a:rPr>
              <a:t>)</a:t>
            </a:r>
          </a:p>
        </p:txBody>
      </p:sp>
      <p:sp>
        <p:nvSpPr>
          <p:cNvPr id="26628" name="AutoShape 8"/>
          <p:cNvSpPr>
            <a:spLocks noChangeArrowheads="1"/>
          </p:cNvSpPr>
          <p:nvPr/>
        </p:nvSpPr>
        <p:spPr bwMode="auto">
          <a:xfrm>
            <a:off x="4716016" y="4184068"/>
            <a:ext cx="2520280" cy="1943670"/>
          </a:xfrm>
          <a:prstGeom prst="sun">
            <a:avLst>
              <a:gd name="adj" fmla="val 2500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9pPr>
          </a:lstStyle>
          <a:p>
            <a:pPr algn="ctr" eaLnBrk="1" hangingPunct="1">
              <a:lnSpc>
                <a:spcPct val="100000"/>
              </a:lnSpc>
              <a:spcBef>
                <a:spcPct val="0"/>
              </a:spcBef>
              <a:buFontTx/>
              <a:buNone/>
            </a:pPr>
            <a:r>
              <a:rPr lang="en-GB" altLang="en-US" sz="2200" b="1" dirty="0">
                <a:solidFill>
                  <a:srgbClr val="002060"/>
                </a:solidFill>
              </a:rPr>
              <a:t>New thinking</a:t>
            </a:r>
          </a:p>
        </p:txBody>
      </p:sp>
      <p:sp>
        <p:nvSpPr>
          <p:cNvPr id="26629" name="Rectangle 6"/>
          <p:cNvSpPr>
            <a:spLocks noChangeArrowheads="1"/>
          </p:cNvSpPr>
          <p:nvPr/>
        </p:nvSpPr>
        <p:spPr bwMode="auto">
          <a:xfrm>
            <a:off x="755576" y="4439398"/>
            <a:ext cx="2808288" cy="122359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6pPr>
            <a:lvl7pPr marL="29718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7pPr>
            <a:lvl8pPr marL="34290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8pPr>
            <a:lvl9pPr marL="3886200" indent="-228600" eaLnBrk="0" fontAlgn="base" hangingPunct="0">
              <a:lnSpc>
                <a:spcPct val="90000"/>
              </a:lnSpc>
              <a:spcBef>
                <a:spcPct val="20000"/>
              </a:spcBef>
              <a:spcAft>
                <a:spcPct val="0"/>
              </a:spcAft>
              <a:buFont typeface="Arial" pitchFamily="34" charset="0"/>
              <a:defRPr>
                <a:solidFill>
                  <a:schemeClr val="tx1"/>
                </a:solidFill>
                <a:latin typeface="Arial" pitchFamily="34" charset="0"/>
                <a:cs typeface="Arial" pitchFamily="34" charset="0"/>
              </a:defRPr>
            </a:lvl9pPr>
          </a:lstStyle>
          <a:p>
            <a:pPr algn="ctr" eaLnBrk="1" hangingPunct="1">
              <a:lnSpc>
                <a:spcPct val="100000"/>
              </a:lnSpc>
              <a:spcBef>
                <a:spcPct val="0"/>
              </a:spcBef>
              <a:buFontTx/>
              <a:buNone/>
            </a:pPr>
            <a:r>
              <a:rPr lang="en-GB" altLang="en-US" sz="2400" b="1" dirty="0">
                <a:solidFill>
                  <a:schemeClr val="accent2">
                    <a:lumMod val="50000"/>
                  </a:schemeClr>
                </a:solidFill>
              </a:rPr>
              <a:t>Preparedness</a:t>
            </a:r>
          </a:p>
        </p:txBody>
      </p:sp>
      <p:sp>
        <p:nvSpPr>
          <p:cNvPr id="6" name="Content Placeholder 2"/>
          <p:cNvSpPr txBox="1">
            <a:spLocks/>
          </p:cNvSpPr>
          <p:nvPr/>
        </p:nvSpPr>
        <p:spPr>
          <a:xfrm>
            <a:off x="7075023" y="4214185"/>
            <a:ext cx="2068977" cy="1872208"/>
          </a:xfrm>
          <a:prstGeom prst="rect">
            <a:avLst/>
          </a:prstGeom>
        </p:spPr>
        <p:txBody>
          <a:bodyPr/>
          <a:lstStyle>
            <a:lvl1pPr marL="228600" indent="-228600" algn="l" rtl="0" eaLnBrk="0" fontAlgn="base" hangingPunct="0">
              <a:lnSpc>
                <a:spcPct val="110000"/>
              </a:lnSpc>
              <a:spcBef>
                <a:spcPct val="20000"/>
              </a:spcBef>
              <a:spcAft>
                <a:spcPct val="0"/>
              </a:spcAft>
              <a:buClr>
                <a:schemeClr val="bg1"/>
              </a:buClr>
              <a:buChar char="•"/>
              <a:defRPr sz="2400">
                <a:solidFill>
                  <a:schemeClr val="bg1"/>
                </a:solidFill>
                <a:latin typeface="+mn-lt"/>
                <a:ea typeface="+mn-ea"/>
                <a:cs typeface="+mn-cs"/>
              </a:defRPr>
            </a:lvl1pPr>
            <a:lvl2pPr marL="685800" indent="-228600" algn="l" rtl="0" eaLnBrk="0" fontAlgn="base" hangingPunct="0">
              <a:lnSpc>
                <a:spcPct val="110000"/>
              </a:lnSpc>
              <a:spcBef>
                <a:spcPct val="20000"/>
              </a:spcBef>
              <a:spcAft>
                <a:spcPct val="0"/>
              </a:spcAft>
              <a:buClr>
                <a:schemeClr val="bg1"/>
              </a:buClr>
              <a:buChar char="•"/>
              <a:defRPr sz="2400">
                <a:solidFill>
                  <a:schemeClr val="bg1"/>
                </a:solidFill>
                <a:latin typeface="+mn-lt"/>
              </a:defRPr>
            </a:lvl2pPr>
            <a:lvl3pPr marL="1143000" indent="-228600" algn="l" rtl="0" eaLnBrk="0" fontAlgn="base" hangingPunct="0">
              <a:lnSpc>
                <a:spcPct val="110000"/>
              </a:lnSpc>
              <a:spcBef>
                <a:spcPct val="20000"/>
              </a:spcBef>
              <a:spcAft>
                <a:spcPct val="0"/>
              </a:spcAft>
              <a:buClr>
                <a:schemeClr val="bg1"/>
              </a:buClr>
              <a:buChar char="•"/>
              <a:defRPr sz="2400">
                <a:solidFill>
                  <a:schemeClr val="bg1"/>
                </a:solidFill>
                <a:latin typeface="+mn-lt"/>
              </a:defRPr>
            </a:lvl3pPr>
            <a:lvl4pPr marL="1600200" indent="-228600" algn="l" rtl="0" eaLnBrk="0" fontAlgn="base" hangingPunct="0">
              <a:lnSpc>
                <a:spcPct val="110000"/>
              </a:lnSpc>
              <a:spcBef>
                <a:spcPct val="20000"/>
              </a:spcBef>
              <a:spcAft>
                <a:spcPct val="0"/>
              </a:spcAft>
              <a:buClr>
                <a:schemeClr val="bg1"/>
              </a:buClr>
              <a:buChar char="•"/>
              <a:defRPr sz="2000">
                <a:solidFill>
                  <a:schemeClr val="bg1"/>
                </a:solidFill>
                <a:latin typeface="+mn-lt"/>
              </a:defRPr>
            </a:lvl4pPr>
            <a:lvl5pPr marL="2057400" indent="-228600" algn="l" rtl="0" eaLnBrk="0" fontAlgn="base" hangingPunct="0">
              <a:lnSpc>
                <a:spcPct val="110000"/>
              </a:lnSpc>
              <a:spcBef>
                <a:spcPct val="20000"/>
              </a:spcBef>
              <a:spcAft>
                <a:spcPct val="0"/>
              </a:spcAft>
              <a:buClr>
                <a:schemeClr val="bg1"/>
              </a:buClr>
              <a:buChar char="•"/>
              <a:defRPr sz="2000">
                <a:solidFill>
                  <a:schemeClr val="bg1"/>
                </a:solidFill>
                <a:latin typeface="+mn-lt"/>
              </a:defRPr>
            </a:lvl5pPr>
            <a:lvl6pPr marL="2514600" indent="-228600" algn="l" rtl="0" fontAlgn="base">
              <a:spcBef>
                <a:spcPct val="20000"/>
              </a:spcBef>
              <a:spcAft>
                <a:spcPct val="0"/>
              </a:spcAft>
              <a:buClr>
                <a:srgbClr val="B4CB4C"/>
              </a:buClr>
              <a:buChar char="•"/>
              <a:defRPr sz="2000">
                <a:solidFill>
                  <a:schemeClr val="tx1"/>
                </a:solidFill>
                <a:latin typeface="+mn-lt"/>
              </a:defRPr>
            </a:lvl6pPr>
            <a:lvl7pPr marL="2971800" indent="-228600" algn="l" rtl="0" fontAlgn="base">
              <a:spcBef>
                <a:spcPct val="20000"/>
              </a:spcBef>
              <a:spcAft>
                <a:spcPct val="0"/>
              </a:spcAft>
              <a:buClr>
                <a:srgbClr val="B4CB4C"/>
              </a:buClr>
              <a:buChar char="•"/>
              <a:defRPr sz="2000">
                <a:solidFill>
                  <a:schemeClr val="tx1"/>
                </a:solidFill>
                <a:latin typeface="+mn-lt"/>
              </a:defRPr>
            </a:lvl7pPr>
            <a:lvl8pPr marL="3429000" indent="-228600" algn="l" rtl="0" fontAlgn="base">
              <a:spcBef>
                <a:spcPct val="20000"/>
              </a:spcBef>
              <a:spcAft>
                <a:spcPct val="0"/>
              </a:spcAft>
              <a:buClr>
                <a:srgbClr val="B4CB4C"/>
              </a:buClr>
              <a:buChar char="•"/>
              <a:defRPr sz="2000">
                <a:solidFill>
                  <a:schemeClr val="tx1"/>
                </a:solidFill>
                <a:latin typeface="+mn-lt"/>
              </a:defRPr>
            </a:lvl8pPr>
            <a:lvl9pPr marL="3886200" indent="-228600" algn="l" rtl="0" fontAlgn="base">
              <a:spcBef>
                <a:spcPct val="20000"/>
              </a:spcBef>
              <a:spcAft>
                <a:spcPct val="0"/>
              </a:spcAft>
              <a:buClr>
                <a:srgbClr val="B4CB4C"/>
              </a:buClr>
              <a:buChar char="•"/>
              <a:defRPr sz="2000">
                <a:solidFill>
                  <a:schemeClr val="tx1"/>
                </a:solidFill>
                <a:latin typeface="+mn-lt"/>
              </a:defRPr>
            </a:lvl9pPr>
          </a:lstStyle>
          <a:p>
            <a:pPr>
              <a:lnSpc>
                <a:spcPct val="90000"/>
              </a:lnSpc>
              <a:buFont typeface="Arial" pitchFamily="34" charset="0"/>
              <a:buNone/>
            </a:pPr>
            <a:r>
              <a:rPr lang="en-GB" kern="0" dirty="0" smtClean="0"/>
              <a:t>“</a:t>
            </a:r>
            <a:r>
              <a:rPr lang="en-GB" sz="1200" kern="0" dirty="0" smtClean="0"/>
              <a:t>The world we have made, as a result of thinking we have done thus far, creates problems we can not solve at the same level of thinking at which we created them.” (Einstein)</a:t>
            </a:r>
          </a:p>
          <a:p>
            <a:pPr>
              <a:lnSpc>
                <a:spcPct val="90000"/>
              </a:lnSpc>
              <a:buFont typeface="Arial" pitchFamily="34" charset="0"/>
              <a:buNone/>
            </a:pPr>
            <a:endParaRPr lang="en-GB" sz="1200" kern="0" dirty="0" smtClean="0"/>
          </a:p>
        </p:txBody>
      </p:sp>
    </p:spTree>
    <p:extLst>
      <p:ext uri="{BB962C8B-B14F-4D97-AF65-F5344CB8AC3E}">
        <p14:creationId xmlns:p14="http://schemas.microsoft.com/office/powerpoint/2010/main" val="6322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p:txBody>
          <a:bodyPr/>
          <a:lstStyle/>
          <a:p>
            <a:endParaRPr lang="en-GB" altLang="en-US" dirty="0" smtClean="0"/>
          </a:p>
        </p:txBody>
      </p:sp>
      <p:sp>
        <p:nvSpPr>
          <p:cNvPr id="2" name="Text Placeholder 1"/>
          <p:cNvSpPr>
            <a:spLocks noGrp="1"/>
          </p:cNvSpPr>
          <p:nvPr>
            <p:ph type="body" sz="quarter" idx="10"/>
          </p:nvPr>
        </p:nvSpPr>
        <p:spPr/>
        <p:txBody>
          <a:bodyPr/>
          <a:lstStyle/>
          <a:p>
            <a:pPr marL="0" indent="0">
              <a:buNone/>
            </a:pPr>
            <a:endParaRPr lang="en-GB" altLang="en-US" dirty="0" smtClean="0"/>
          </a:p>
          <a:p>
            <a:pPr marL="0" indent="0">
              <a:buNone/>
            </a:pPr>
            <a:endParaRPr lang="en-GB" altLang="en-US" dirty="0"/>
          </a:p>
          <a:p>
            <a:pPr marL="0" indent="0">
              <a:buNone/>
            </a:pPr>
            <a:endParaRPr lang="en-GB" altLang="en-US" dirty="0" smtClean="0"/>
          </a:p>
          <a:p>
            <a:pPr marL="0" indent="0">
              <a:buNone/>
            </a:pPr>
            <a:r>
              <a:rPr lang="en-GB" altLang="en-US" sz="4000" b="1" dirty="0" smtClean="0">
                <a:solidFill>
                  <a:srgbClr val="FF0000"/>
                </a:solidFill>
              </a:rPr>
              <a:t>W</a:t>
            </a:r>
            <a:r>
              <a:rPr lang="en-GB" altLang="en-US" sz="4000" b="1" dirty="0" smtClean="0">
                <a:solidFill>
                  <a:srgbClr val="9EEF31"/>
                </a:solidFill>
              </a:rPr>
              <a:t>h</a:t>
            </a:r>
            <a:r>
              <a:rPr lang="en-GB" altLang="en-US" sz="4000" b="1" dirty="0" smtClean="0">
                <a:solidFill>
                  <a:srgbClr val="FFFF00"/>
                </a:solidFill>
              </a:rPr>
              <a:t>y</a:t>
            </a:r>
            <a:r>
              <a:rPr lang="en-GB" altLang="en-US" sz="4000" b="1" dirty="0" smtClean="0"/>
              <a:t> is </a:t>
            </a:r>
            <a:r>
              <a:rPr lang="en-GB" altLang="en-US" sz="4000" b="1" dirty="0" smtClean="0">
                <a:solidFill>
                  <a:srgbClr val="FF00FF"/>
                </a:solidFill>
              </a:rPr>
              <a:t>dealing with </a:t>
            </a:r>
            <a:r>
              <a:rPr lang="en-GB" altLang="en-US" sz="4000" b="1" dirty="0" smtClean="0">
                <a:solidFill>
                  <a:srgbClr val="FF0000"/>
                </a:solidFill>
              </a:rPr>
              <a:t>future difficult</a:t>
            </a:r>
            <a:r>
              <a:rPr lang="en-GB" altLang="en-US" sz="4000" b="1" dirty="0" smtClean="0">
                <a:solidFill>
                  <a:srgbClr val="FFFF00"/>
                </a:solidFill>
              </a:rPr>
              <a:t>?</a:t>
            </a:r>
            <a:r>
              <a:rPr lang="en-GB" altLang="en-US" sz="4000" b="1" dirty="0"/>
              <a:t/>
            </a:r>
            <a:br>
              <a:rPr lang="en-GB" altLang="en-US" sz="4000" b="1" dirty="0"/>
            </a:br>
            <a:endParaRPr lang="en-GB" sz="4000" b="1" dirty="0"/>
          </a:p>
        </p:txBody>
      </p:sp>
    </p:spTree>
    <p:extLst>
      <p:ext uri="{BB962C8B-B14F-4D97-AF65-F5344CB8AC3E}">
        <p14:creationId xmlns:p14="http://schemas.microsoft.com/office/powerpoint/2010/main" val="177021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SOER presentation_blue_white">
  <a:themeElements>
    <a:clrScheme name="EEA_GENEREL_P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OER presentation_blue_whi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EA_GENEREL_P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EA_GENEREL_P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EA_GENEREL_P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EA_GENEREL_P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EA_GENEREL_P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EA_GENEREL_P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EA_GENEREL_P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EA_GENEREL_P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EA_GENEREL_P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EA_GENEREL_P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EA_GENEREL_P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EA_GENEREL_P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PSDescription xmlns="BBE8A471-935B-4C30-B8AE-D4F22FA3A932" xsi:nil="true"/>
    <Ignore_x0020_updates xmlns="083b2e46-4b6e-4333-83a5-2dd41558a9bf">false</Ignore_x0020_update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8AA3AE3BAAF64D900BA8BFD4A88046" ma:contentTypeVersion="1" ma:contentTypeDescription="Create a new document." ma:contentTypeScope="" ma:versionID="ac708ece41e4fb0d75ab42ea57091108">
  <xsd:schema xmlns:xsd="http://www.w3.org/2001/XMLSchema" xmlns:p="http://schemas.microsoft.com/office/2006/metadata/properties" xmlns:ns2="083b2e46-4b6e-4333-83a5-2dd41558a9bf" xmlns:ns3="BBE8A471-935B-4C30-B8AE-D4F22FA3A932" targetNamespace="http://schemas.microsoft.com/office/2006/metadata/properties" ma:root="true" ma:fieldsID="2a4b68411b785e44b85ebe69d8cfe21c" ns2:_="" ns3:_="">
    <xsd:import namespace="083b2e46-4b6e-4333-83a5-2dd41558a9bf"/>
    <xsd:import namespace="BBE8A471-935B-4C30-B8AE-D4F22FA3A932"/>
    <xsd:element name="properties">
      <xsd:complexType>
        <xsd:sequence>
          <xsd:element name="documentManagement">
            <xsd:complexType>
              <xsd:all>
                <xsd:element ref="ns2:Ignore_x0020_updates" minOccurs="0"/>
                <xsd:element ref="ns3:SPSDescription" minOccurs="0"/>
              </xsd:all>
            </xsd:complexType>
          </xsd:element>
        </xsd:sequence>
      </xsd:complexType>
    </xsd:element>
  </xsd:schema>
  <xsd:schema xmlns:xsd="http://www.w3.org/2001/XMLSchema" xmlns:dms="http://schemas.microsoft.com/office/2006/documentManagement/types" targetNamespace="083b2e46-4b6e-4333-83a5-2dd41558a9bf" elementFormDefault="qualified">
    <xsd:import namespace="http://schemas.microsoft.com/office/2006/documentManagement/types"/>
    <xsd:element name="Ignore_x0020_updates" ma:index="8" nillable="true" ma:displayName="Ignore updates" ma:default="0" ma:description="Set this flag if you do not want this document update to show up in the list of recently created/modified documents" ma:internalName="Ignore_x0020_updates">
      <xsd:simpleType>
        <xsd:restriction base="dms:Boolean"/>
      </xsd:simpleType>
    </xsd:element>
  </xsd:schema>
  <xsd:schema xmlns:xsd="http://www.w3.org/2001/XMLSchema" xmlns:dms="http://schemas.microsoft.com/office/2006/documentManagement/types" targetNamespace="BBE8A471-935B-4C30-B8AE-D4F22FA3A932" elementFormDefault="qualified">
    <xsd:import namespace="http://schemas.microsoft.com/office/2006/documentManagement/types"/>
    <xsd:element name="SPSDescription" ma:index="9" nillable="true" ma:displayName="Description" ma:internalName="SPS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0CFF774-161E-4A5A-9613-13F4A0AC41CC}">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purl.org/dc/elements/1.1/"/>
    <ds:schemaRef ds:uri="083b2e46-4b6e-4333-83a5-2dd41558a9bf"/>
    <ds:schemaRef ds:uri="http://schemas.openxmlformats.org/package/2006/metadata/core-properties"/>
    <ds:schemaRef ds:uri="BBE8A471-935B-4C30-B8AE-D4F22FA3A932"/>
  </ds:schemaRefs>
</ds:datastoreItem>
</file>

<file path=customXml/itemProps2.xml><?xml version="1.0" encoding="utf-8"?>
<ds:datastoreItem xmlns:ds="http://schemas.openxmlformats.org/officeDocument/2006/customXml" ds:itemID="{665460B9-8D6A-4BD3-B4BA-20160E3D90D4}">
  <ds:schemaRefs>
    <ds:schemaRef ds:uri="http://schemas.microsoft.com/sharepoint/v3/contenttype/forms"/>
  </ds:schemaRefs>
</ds:datastoreItem>
</file>

<file path=customXml/itemProps3.xml><?xml version="1.0" encoding="utf-8"?>
<ds:datastoreItem xmlns:ds="http://schemas.openxmlformats.org/officeDocument/2006/customXml" ds:itemID="{066FAF2A-C263-408C-86B3-EE20F4AFD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3b2e46-4b6e-4333-83a5-2dd41558a9bf"/>
    <ds:schemaRef ds:uri="BBE8A471-935B-4C30-B8AE-D4F22FA3A93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EEA-Blue</Template>
  <TotalTime>5781</TotalTime>
  <Words>2047</Words>
  <Application>Microsoft Office PowerPoint</Application>
  <PresentationFormat>On-screen Show (4:3)</PresentationFormat>
  <Paragraphs>340</Paragraphs>
  <Slides>36</Slides>
  <Notes>15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3_SOER presentation_blue_white</vt:lpstr>
      <vt:lpstr>PowerPoint Presentation</vt:lpstr>
      <vt:lpstr> Aims of the presentation</vt:lpstr>
      <vt:lpstr> </vt:lpstr>
      <vt:lpstr>PowerPoint Presentation</vt:lpstr>
      <vt:lpstr> SOER 2010</vt:lpstr>
      <vt:lpstr>PowerPoint Presentation</vt:lpstr>
      <vt:lpstr> becouse we don‘t know the future</vt:lpstr>
      <vt:lpstr> ..becouse we need to</vt:lpstr>
      <vt:lpstr>PowerPoint Presentation</vt:lpstr>
      <vt:lpstr> </vt:lpstr>
      <vt:lpstr>PowerPoint Presentation</vt:lpstr>
      <vt:lpstr> ...becouse we live in different worlds</vt:lpstr>
      <vt:lpstr>PowerPoint Presentation</vt:lpstr>
      <vt:lpstr>PowerPoint Presentation</vt:lpstr>
      <vt:lpstr>What can forward-looking assessments provide</vt:lpstr>
      <vt:lpstr>PowerPoint Presentation</vt:lpstr>
      <vt:lpstr>PowerPoint Presentation</vt:lpstr>
      <vt:lpstr>PowerPoint Presentation</vt:lpstr>
      <vt:lpstr>Scenarios : Forecast  </vt:lpstr>
      <vt:lpstr>PowerPoint Presentation</vt:lpstr>
      <vt:lpstr>Scenarios ≠ Strategy                ≠ Visions   </vt:lpstr>
      <vt:lpstr> Scenarios used to challenge management thinking</vt:lpstr>
      <vt:lpstr>      </vt:lpstr>
      <vt:lpstr> Conlusions on how to improve usefulness of future studies </vt:lpstr>
      <vt:lpstr>PowerPoint Presentation</vt:lpstr>
      <vt:lpstr>PowerPoint Presentation</vt:lpstr>
      <vt:lpstr> EEA structures</vt:lpstr>
      <vt:lpstr> NRC for Forward-looking information and scenarios</vt:lpstr>
      <vt:lpstr> NRC FLIS –terms of references</vt:lpstr>
      <vt:lpstr> EIONET – FLIS Vision</vt:lpstr>
      <vt:lpstr>PowerPoint Presentation</vt:lpstr>
      <vt:lpstr> FLIServices</vt:lpstr>
      <vt:lpstr>PowerPoint Presentation</vt:lpstr>
      <vt:lpstr>Scenarios and modelling in policy cycle</vt:lpstr>
      <vt:lpstr>PowerPoint Presentation</vt:lpstr>
      <vt:lpstr>PowerPoint Presentation</vt:lpstr>
    </vt:vector>
  </TitlesOfParts>
  <Company>European Environment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kuchling</dc:creator>
  <cp:lastModifiedBy>eeauser</cp:lastModifiedBy>
  <cp:revision>152</cp:revision>
  <cp:lastPrinted>2013-09-26T14:34:21Z</cp:lastPrinted>
  <dcterms:created xsi:type="dcterms:W3CDTF">2010-11-15T14:44:33Z</dcterms:created>
  <dcterms:modified xsi:type="dcterms:W3CDTF">2013-10-01T18:40:29Z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0x010100F08AA3AE3BAAF64D900BA8BFD4A88046</vt:lpwstr>
  </property>
  <property fmtid="{D5CDD505-2E9C-101B-9397-08002B2CF9AE}" pid="3" name="_AdHocReviewCycleID">
    <vt:i4>293491107</vt:i4>
  </property>
  <property fmtid="{D5CDD505-2E9C-101B-9397-08002B2CF9AE}" pid="4" name="_NewReviewCycle">
    <vt:lpwstr/>
  </property>
  <property fmtid="{D5CDD505-2E9C-101B-9397-08002B2CF9AE}" pid="5" name="_EmailSubject">
    <vt:lpwstr>a ves, kje lahko dobis EEA template prazen?</vt:lpwstr>
  </property>
  <property fmtid="{D5CDD505-2E9C-101B-9397-08002B2CF9AE}" pid="6" name="_AuthorEmail">
    <vt:lpwstr>Darja.Lihteneger@eea.europa.eu</vt:lpwstr>
  </property>
  <property fmtid="{D5CDD505-2E9C-101B-9397-08002B2CF9AE}" pid="7" name="_AuthorEmailDisplayName">
    <vt:lpwstr>Darja Lihteneger</vt:lpwstr>
  </property>
</Properties>
</file>