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7" r:id="rId2"/>
    <p:sldId id="290" r:id="rId3"/>
    <p:sldId id="272" r:id="rId4"/>
    <p:sldId id="261" r:id="rId5"/>
    <p:sldId id="291" r:id="rId6"/>
    <p:sldId id="262" r:id="rId7"/>
    <p:sldId id="293" r:id="rId8"/>
    <p:sldId id="294" r:id="rId9"/>
    <p:sldId id="283" r:id="rId10"/>
    <p:sldId id="269" r:id="rId11"/>
    <p:sldId id="289" r:id="rId12"/>
    <p:sldId id="276" r:id="rId13"/>
    <p:sldId id="278" r:id="rId14"/>
    <p:sldId id="277" r:id="rId15"/>
    <p:sldId id="296" r:id="rId16"/>
    <p:sldId id="287" r:id="rId17"/>
    <p:sldId id="298" r:id="rId18"/>
    <p:sldId id="280" r:id="rId19"/>
    <p:sldId id="281" r:id="rId20"/>
    <p:sldId id="299" r:id="rId21"/>
    <p:sldId id="300" r:id="rId22"/>
    <p:sldId id="282" r:id="rId23"/>
    <p:sldId id="284" r:id="rId24"/>
    <p:sldId id="297" r:id="rId25"/>
  </p:sldIdLst>
  <p:sldSz cx="9144000" cy="6858000" type="screen4x3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CCFF"/>
    <a:srgbClr val="006600"/>
    <a:srgbClr val="99CC00"/>
    <a:srgbClr val="FFFFCC"/>
    <a:srgbClr val="F8F8F8"/>
    <a:srgbClr val="CCECFF"/>
    <a:srgbClr val="FFFFFF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9636" autoAdjust="0"/>
  </p:normalViewPr>
  <p:slideViewPr>
    <p:cSldViewPr>
      <p:cViewPr>
        <p:scale>
          <a:sx n="100" d="100"/>
          <a:sy n="100" d="100"/>
        </p:scale>
        <p:origin x="-210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40D09-44F9-455B-BD31-1F0930DBAE05}" type="datetimeFigureOut">
              <a:rPr lang="sl-SI" smtClean="0"/>
              <a:pPr/>
              <a:t>1.10.2013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39774-33B3-4D55-92ED-962697C421D7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D0120-BEB6-42DF-BC9F-CD74419B17E3}" type="datetimeFigureOut">
              <a:rPr lang="sl-SI" smtClean="0"/>
              <a:pPr/>
              <a:t>1.10.2013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D346-E53B-4C13-8BED-1AAF736D4FB0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80530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D346-E53B-4C13-8BED-1AAF736D4FB0}" type="slidenum">
              <a:rPr lang="sl-SI" smtClean="0"/>
              <a:pPr/>
              <a:t>11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D346-E53B-4C13-8BED-1AAF736D4FB0}" type="slidenum">
              <a:rPr lang="sl-SI" smtClean="0"/>
              <a:pPr/>
              <a:t>16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D346-E53B-4C13-8BED-1AAF736D4FB0}" type="slidenum">
              <a:rPr lang="sl-SI" smtClean="0"/>
              <a:pPr/>
              <a:t>17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7C4977-ED63-4D7E-A43D-1880E32917C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87F91-F6FB-4A32-9A57-31A1EDBA285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3493F-F394-43AC-9ED0-792CB9FB1F00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C90B3-6C9D-432B-A0BE-28465881D1C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60E07-2AF0-48BD-8E57-33D994D018B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4192D-BF3A-4680-BBEA-3E57A648A5C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D434F-8FE0-4742-AED1-16C520C8AA9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3D3F6-07EC-4138-BE6F-E40B3F261B84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C161C-5147-4244-B11C-1BD4BD8AA30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C90B3-6C9D-432B-A0BE-28465881D1C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EDD00-727E-4D18-962F-8F3F1311FC88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l-SI" smtClean="0"/>
              <a:t>april 2013 DRAFT</a:t>
            </a: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1C90B3-6C9D-432B-A0BE-28465881D1C9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urska.kusar@gov.si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kazalci.arso.gov.si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azalci.arso.gov.s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3"/>
          <p:cNvSpPr txBox="1">
            <a:spLocks noChangeArrowheads="1"/>
          </p:cNvSpPr>
          <p:nvPr/>
        </p:nvSpPr>
        <p:spPr bwMode="auto">
          <a:xfrm>
            <a:off x="395288" y="1884363"/>
            <a:ext cx="845978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System of</a:t>
            </a:r>
          </a:p>
          <a:p>
            <a:pPr algn="ctr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Environmental indicators in Slovenia</a:t>
            </a:r>
          </a:p>
          <a:p>
            <a:pPr algn="ctr"/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and state of the environment reporting</a:t>
            </a:r>
          </a:p>
        </p:txBody>
      </p:sp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4572000" y="5445125"/>
            <a:ext cx="35820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i="1" dirty="0"/>
              <a:t>Slovenian </a:t>
            </a:r>
            <a:r>
              <a:rPr lang="sl-SI" i="1" dirty="0" smtClean="0"/>
              <a:t>Environment </a:t>
            </a:r>
            <a:r>
              <a:rPr lang="sl-SI" i="1" dirty="0"/>
              <a:t>Agency</a:t>
            </a:r>
          </a:p>
          <a:p>
            <a:r>
              <a:rPr lang="sl-SI" i="1" dirty="0" smtClean="0"/>
              <a:t>Urška </a:t>
            </a:r>
            <a:r>
              <a:rPr lang="sl-SI" i="1" dirty="0"/>
              <a:t>Kušar, </a:t>
            </a:r>
            <a:r>
              <a:rPr lang="sl-SI" i="1" dirty="0" err="1">
                <a:hlinkClick r:id="rId2"/>
              </a:rPr>
              <a:t>urska.kusar@gov.si</a:t>
            </a:r>
            <a:endParaRPr lang="sl-SI" i="1" dirty="0"/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-24"/>
            <a:ext cx="9144032" cy="14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276600" y="3419477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>
                <a:hlinkClick r:id="rId4"/>
              </a:rPr>
              <a:t>http://kazalci.</a:t>
            </a:r>
            <a:r>
              <a:rPr lang="sl-SI" dirty="0" err="1">
                <a:hlinkClick r:id="rId4"/>
              </a:rPr>
              <a:t>arso</a:t>
            </a:r>
            <a:r>
              <a:rPr lang="sl-SI" dirty="0">
                <a:hlinkClick r:id="rId4"/>
              </a:rPr>
              <a:t>.</a:t>
            </a:r>
            <a:r>
              <a:rPr lang="sl-SI" dirty="0" err="1">
                <a:hlinkClick r:id="rId4"/>
              </a:rPr>
              <a:t>gov</a:t>
            </a:r>
            <a:r>
              <a:rPr lang="sl-SI" dirty="0">
                <a:hlinkClick r:id="rId4"/>
              </a:rPr>
              <a:t>.si/</a:t>
            </a:r>
            <a:endParaRPr lang="sl-SI" dirty="0"/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983394" y="4014621"/>
            <a:ext cx="2834237" cy="19389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Introduction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Indicator model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Network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Applicability in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SOE</a:t>
            </a:r>
            <a:endParaRPr lang="sl-SI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SENSE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928662" y="6357958"/>
            <a:ext cx="7358114" cy="369332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b="1" i="1" dirty="0" smtClean="0">
                <a:latin typeface="+mn-lt"/>
              </a:rPr>
              <a:t>EIONET-SI &amp; EEA </a:t>
            </a:r>
            <a:r>
              <a:rPr lang="sl-SI" b="1" i="1" dirty="0" err="1" smtClean="0">
                <a:latin typeface="+mn-lt"/>
              </a:rPr>
              <a:t>meeting</a:t>
            </a:r>
            <a:r>
              <a:rPr lang="sl-SI" b="1" i="1" dirty="0" smtClean="0">
                <a:latin typeface="+mn-lt"/>
              </a:rPr>
              <a:t>, 2.10.2013</a:t>
            </a:r>
            <a:endParaRPr lang="sl-SI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Ograda besedila 2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500" y="2997200"/>
            <a:ext cx="42545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2852738"/>
            <a:ext cx="4560887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 Box 8"/>
          <p:cNvSpPr txBox="1">
            <a:spLocks noChangeArrowheads="1"/>
          </p:cNvSpPr>
          <p:nvPr/>
        </p:nvSpPr>
        <p:spPr bwMode="auto">
          <a:xfrm>
            <a:off x="107504" y="995244"/>
            <a:ext cx="92170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WEB application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“KOS-2”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 managing and browsing the content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built on 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Zope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and </a:t>
            </a:r>
            <a:r>
              <a:rPr lang="en-GB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PostgreSQL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XML descriptions used for transferring graphs and tables from </a:t>
            </a:r>
            <a:r>
              <a:rPr lang="en-GB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Excel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§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GB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bilingual: Slovene and English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2597150" y="2492375"/>
            <a:ext cx="2190750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administration form</a:t>
            </a:r>
          </a:p>
        </p:txBody>
      </p:sp>
      <p:sp>
        <p:nvSpPr>
          <p:cNvPr id="25606" name="Text Box 10"/>
          <p:cNvSpPr txBox="1">
            <a:spLocks noChangeArrowheads="1"/>
          </p:cNvSpPr>
          <p:nvPr/>
        </p:nvSpPr>
        <p:spPr bwMode="auto">
          <a:xfrm>
            <a:off x="6804248" y="2565400"/>
            <a:ext cx="2254250" cy="366713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“input” form – graph:</a:t>
            </a:r>
          </a:p>
        </p:txBody>
      </p:sp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107504" y="56818"/>
            <a:ext cx="63367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WEB application </a:t>
            </a:r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“KOS-2”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4767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sp>
        <p:nvSpPr>
          <p:cNvPr id="13" name="PoljeZBesedilom 12"/>
          <p:cNvSpPr txBox="1"/>
          <p:nvPr/>
        </p:nvSpPr>
        <p:spPr>
          <a:xfrm>
            <a:off x="214282" y="785794"/>
            <a:ext cx="892971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+mn-lt"/>
              </a:rPr>
              <a:t>+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multi-functional structure of indicators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for different groups of users</a:t>
            </a:r>
          </a:p>
          <a:p>
            <a:pPr lvl="1"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for different proposes (overview for reports, questionnaires, …)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improved clarity and transparency of certain environment-related information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explanation of uncertainties in the data, methodology and interpretation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easy to manage web-publishing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58174" y="3913323"/>
            <a:ext cx="848579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b="1" dirty="0">
                <a:solidFill>
                  <a:srgbClr val="C00000"/>
                </a:solidFill>
                <a:latin typeface="+mn-lt"/>
              </a:rPr>
              <a:t>-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only on general (state) level and annual data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not automatic</a:t>
            </a:r>
            <a:r>
              <a:rPr lang="sl-SI" sz="2200" b="1" dirty="0" smtClean="0">
                <a:latin typeface="+mn-lt"/>
              </a:rPr>
              <a:t> – </a:t>
            </a:r>
            <a:r>
              <a:rPr lang="en-US" sz="2200" b="1" dirty="0" smtClean="0">
                <a:latin typeface="+mn-lt"/>
              </a:rPr>
              <a:t>extra work and subjectivity of authors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not fully compliant structure with international indicator models (metadata,…)</a:t>
            </a:r>
            <a:endParaRPr lang="en-US" sz="2200" b="1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16632"/>
            <a:ext cx="35590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 model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Line 9"/>
          <p:cNvSpPr>
            <a:spLocks noChangeShapeType="1"/>
          </p:cNvSpPr>
          <p:nvPr/>
        </p:nvSpPr>
        <p:spPr bwMode="auto">
          <a:xfrm>
            <a:off x="8207375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285720" y="1928802"/>
            <a:ext cx="25558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/>
              <a:t>EIONET</a:t>
            </a:r>
            <a:r>
              <a:rPr lang="sl-SI" sz="1600" b="1" dirty="0"/>
              <a:t> </a:t>
            </a:r>
            <a:r>
              <a:rPr lang="en-US" sz="1600" b="1" dirty="0" smtClean="0"/>
              <a:t>nominations</a:t>
            </a:r>
            <a:r>
              <a:rPr lang="sl-SI" sz="1600" b="1" dirty="0"/>
              <a:t>:</a:t>
            </a:r>
          </a:p>
          <a:p>
            <a:r>
              <a:rPr lang="sl-SI" sz="1600" b="1" dirty="0">
                <a:solidFill>
                  <a:srgbClr val="006600"/>
                </a:solidFill>
              </a:rPr>
              <a:t>NFP, PCPs</a:t>
            </a:r>
          </a:p>
          <a:p>
            <a:r>
              <a:rPr lang="sl-SI" sz="1600" b="1" dirty="0">
                <a:solidFill>
                  <a:srgbClr val="002060"/>
                </a:solidFill>
              </a:rPr>
              <a:t>NRCs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07950" y="178178"/>
            <a:ext cx="7488386" cy="156966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Integrated Environmental Indicators Network </a:t>
            </a: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and EIONET-SI (EEA)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authors (100), institutions (20), data sources (around 80) and knowledge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3000364" y="1428736"/>
            <a:ext cx="593407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6600"/>
                </a:solidFill>
              </a:rPr>
              <a:t>Slovenian Environment Agency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Ministry of Agriculture and Environment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Statistical Office of the Republic of Slovenia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Agricultural Institute of Slovenia </a:t>
            </a:r>
          </a:p>
          <a:p>
            <a:pPr>
              <a:lnSpc>
                <a:spcPct val="120000"/>
              </a:lnSpc>
              <a:buClr>
                <a:srgbClr val="339933"/>
              </a:buClr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National Institute of Public Health of the Republic of Slovenia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err="1" smtClean="0">
                <a:solidFill>
                  <a:srgbClr val="002060"/>
                </a:solidFill>
              </a:rPr>
              <a:t>Jožef</a:t>
            </a:r>
            <a:r>
              <a:rPr lang="en-US" sz="1400" b="1" dirty="0" smtClean="0">
                <a:solidFill>
                  <a:srgbClr val="002060"/>
                </a:solidFill>
              </a:rPr>
              <a:t> Stefan Institute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Marine Biology Station,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Forestry Institute of Slovenia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Institute of Macroeconomic Analysis and Development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Urban Planning Institute of the Republic of Slovenia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Institute of Biology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Morigenos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(NGO)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Biotechnical Faculty - Department of Biology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Biotechnical Faculty  - Forestry department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Slovenia Forest Service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DOPPS (NGO)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ERICO (business)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Slovenian Academy of Science - Anton </a:t>
            </a:r>
            <a:r>
              <a:rPr lang="en-U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Melik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Geographical Institute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Institute of Waters of the Republic of Slovenia 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Faculty of Arts, Department of Geography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285720" y="3643314"/>
            <a:ext cx="2331023" cy="461665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sl-SI" sz="2400" b="1" dirty="0" err="1" smtClean="0">
                <a:latin typeface="+mn-lt"/>
              </a:rPr>
              <a:t>Thematic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err="1" smtClean="0">
                <a:latin typeface="+mn-lt"/>
              </a:rPr>
              <a:t>editors</a:t>
            </a:r>
            <a:endParaRPr lang="sl-SI" sz="2400" b="1" dirty="0">
              <a:latin typeface="+mn-lt"/>
            </a:endParaRPr>
          </a:p>
        </p:txBody>
      </p:sp>
      <p:cxnSp>
        <p:nvCxnSpPr>
          <p:cNvPr id="11" name="Raven puščični konektor 10"/>
          <p:cNvCxnSpPr>
            <a:endCxn id="7" idx="0"/>
          </p:cNvCxnSpPr>
          <p:nvPr/>
        </p:nvCxnSpPr>
        <p:spPr>
          <a:xfrm rot="16200000" flipH="1">
            <a:off x="618443" y="2810525"/>
            <a:ext cx="1214446" cy="451132"/>
          </a:xfrm>
          <a:prstGeom prst="straightConnector1">
            <a:avLst/>
          </a:prstGeom>
          <a:ln w="28575">
            <a:solidFill>
              <a:srgbClr val="CCFF33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357562"/>
            <a:ext cx="6548909" cy="31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Elipsa 41"/>
          <p:cNvSpPr/>
          <p:nvPr/>
        </p:nvSpPr>
        <p:spPr>
          <a:xfrm>
            <a:off x="4071934" y="1214422"/>
            <a:ext cx="2000264" cy="857256"/>
          </a:xfrm>
          <a:prstGeom prst="ellips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Elipsa 37"/>
          <p:cNvSpPr/>
          <p:nvPr/>
        </p:nvSpPr>
        <p:spPr>
          <a:xfrm>
            <a:off x="7215206" y="1214422"/>
            <a:ext cx="1857388" cy="857256"/>
          </a:xfrm>
          <a:prstGeom prst="ellips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5286380" y="2928934"/>
            <a:ext cx="3143272" cy="857256"/>
          </a:xfrm>
          <a:prstGeom prst="ellipse">
            <a:avLst/>
          </a:prstGeom>
          <a:solidFill>
            <a:srgbClr val="CCFF33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07504" y="44624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 system management</a:t>
            </a:r>
          </a:p>
        </p:txBody>
      </p:sp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4219302" y="1347490"/>
            <a:ext cx="1720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l-SI" b="1" dirty="0"/>
              <a:t>EDITOR</a:t>
            </a:r>
          </a:p>
          <a:p>
            <a:pPr algn="ctr"/>
            <a:r>
              <a:rPr lang="sl-SI" dirty="0"/>
              <a:t>(EIONET PCP)</a:t>
            </a:r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7572396" y="1412776"/>
            <a:ext cx="11721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 b="1" dirty="0"/>
              <a:t>AUTHOR</a:t>
            </a:r>
          </a:p>
        </p:txBody>
      </p:sp>
      <p:sp>
        <p:nvSpPr>
          <p:cNvPr id="18438" name="Text Box 15"/>
          <p:cNvSpPr txBox="1">
            <a:spLocks noChangeArrowheads="1"/>
          </p:cNvSpPr>
          <p:nvPr/>
        </p:nvSpPr>
        <p:spPr bwMode="auto">
          <a:xfrm>
            <a:off x="5572132" y="3071810"/>
            <a:ext cx="2447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Thematic working group of authors</a:t>
            </a:r>
            <a:endParaRPr lang="en-US" b="1" dirty="0">
              <a:latin typeface="+mn-lt"/>
            </a:endParaRPr>
          </a:p>
        </p:txBody>
      </p:sp>
      <p:cxnSp>
        <p:nvCxnSpPr>
          <p:cNvPr id="18439" name="AutoShape 16"/>
          <p:cNvCxnSpPr>
            <a:cxnSpLocks noChangeShapeType="1"/>
            <a:stCxn id="42" idx="6"/>
            <a:endCxn id="38" idx="2"/>
          </p:cNvCxnSpPr>
          <p:nvPr/>
        </p:nvCxnSpPr>
        <p:spPr bwMode="auto">
          <a:xfrm>
            <a:off x="6072198" y="1643050"/>
            <a:ext cx="114300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8440" name="AutoShape 17"/>
          <p:cNvCxnSpPr>
            <a:cxnSpLocks noChangeShapeType="1"/>
            <a:stCxn id="42" idx="4"/>
            <a:endCxn id="15" idx="0"/>
          </p:cNvCxnSpPr>
          <p:nvPr/>
        </p:nvCxnSpPr>
        <p:spPr bwMode="auto">
          <a:xfrm rot="16200000" flipH="1">
            <a:off x="5536413" y="1607331"/>
            <a:ext cx="857256" cy="178595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cxnSp>
        <p:nvCxnSpPr>
          <p:cNvPr id="18441" name="AutoShape 18"/>
          <p:cNvCxnSpPr>
            <a:cxnSpLocks noChangeShapeType="1"/>
            <a:stCxn id="15" idx="0"/>
            <a:endCxn id="38" idx="4"/>
          </p:cNvCxnSpPr>
          <p:nvPr/>
        </p:nvCxnSpPr>
        <p:spPr bwMode="auto">
          <a:xfrm rot="5400000" flipH="1" flipV="1">
            <a:off x="7072330" y="1857364"/>
            <a:ext cx="857256" cy="1285884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</p:spPr>
      </p:cxn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4910139" y="421483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sl-SI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182798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sl-SI" sz="2400" b="1" dirty="0">
                <a:solidFill>
                  <a:prstClr val="black"/>
                </a:solidFill>
                <a:latin typeface="Calibri"/>
              </a:rPr>
              <a:t>Selection of indicators</a:t>
            </a:r>
          </a:p>
          <a:p>
            <a:pPr lvl="0">
              <a:buFontTx/>
              <a:buChar char="•"/>
            </a:pPr>
            <a:r>
              <a:rPr lang="sl-SI" sz="2400" b="1" dirty="0">
                <a:solidFill>
                  <a:prstClr val="black"/>
                </a:solidFill>
                <a:latin typeface="Calibri"/>
              </a:rPr>
              <a:t>Review of definition and methodology</a:t>
            </a:r>
          </a:p>
          <a:p>
            <a:pPr lvl="0">
              <a:buFontTx/>
              <a:buChar char="•"/>
            </a:pPr>
            <a:r>
              <a:rPr lang="sl-SI" sz="2400" b="1" dirty="0">
                <a:solidFill>
                  <a:prstClr val="black"/>
                </a:solidFill>
                <a:latin typeface="Calibri"/>
              </a:rPr>
              <a:t>Review of indicators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680" y="1481758"/>
            <a:ext cx="5472608" cy="363066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323528" y="1044887"/>
            <a:ext cx="8784976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NATIONAL PRIORITIES (National Environmental Action Plan)</a:t>
            </a:r>
          </a:p>
          <a:p>
            <a:pPr lvl="3">
              <a:lnSpc>
                <a:spcPct val="125000"/>
              </a:lnSpc>
            </a:pPr>
            <a:r>
              <a:rPr lang="en-US" sz="2000" b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streamlinening</a:t>
            </a:r>
            <a:r>
              <a:rPr lang="en-US" sz="20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of international sets of indicators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u="sng" dirty="0" smtClean="0">
                <a:latin typeface="+mn-lt"/>
              </a:rPr>
              <a:t> CSI (Core Set of Indicators, EEA)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AEI (</a:t>
            </a:r>
            <a:r>
              <a:rPr lang="en-US" sz="2000" b="1" dirty="0" err="1" smtClean="0">
                <a:latin typeface="+mn-lt"/>
              </a:rPr>
              <a:t>Agri</a:t>
            </a:r>
            <a:r>
              <a:rPr lang="en-US" sz="2000" b="1" dirty="0" smtClean="0">
                <a:latin typeface="+mn-lt"/>
              </a:rPr>
              <a:t>-Environmental Indicators, IRENA, EEA and EUROSTAT)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EERM (Indicators of environmental integration of the energy sector, EEA)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TERM (Transport and Environment reporting mechanism, </a:t>
            </a:r>
            <a:r>
              <a:rPr lang="en-US" sz="2000" b="1" dirty="0" err="1" smtClean="0">
                <a:latin typeface="+mn-lt"/>
              </a:rPr>
              <a:t>Eurostat</a:t>
            </a:r>
            <a:r>
              <a:rPr lang="en-US" sz="2000" b="1" dirty="0" smtClean="0">
                <a:latin typeface="+mn-lt"/>
              </a:rPr>
              <a:t>, DGs, EEA)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SEBI 2010 (Streamlining European 2010 Biodiversity Indicators, EEA)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CLIM </a:t>
            </a:r>
            <a:r>
              <a:rPr lang="en-US" sz="2000" b="1" dirty="0">
                <a:latin typeface="+mn-lt"/>
              </a:rPr>
              <a:t>(EEA)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ENHIS (Environment </a:t>
            </a:r>
            <a:r>
              <a:rPr lang="en-US" sz="2000" b="1" dirty="0">
                <a:latin typeface="+mn-lt"/>
              </a:rPr>
              <a:t>and health </a:t>
            </a:r>
            <a:r>
              <a:rPr lang="en-US" sz="2000" b="1" dirty="0" smtClean="0">
                <a:latin typeface="+mn-lt"/>
              </a:rPr>
              <a:t>Information System, WHO)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KEI, CEI (Key- and Core environmental Indicators, OECD)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SDI (Sustainable Development Indicators, </a:t>
            </a:r>
            <a:r>
              <a:rPr lang="en-US" sz="2000" b="1" dirty="0" err="1" smtClean="0">
                <a:latin typeface="+mn-lt"/>
              </a:rPr>
              <a:t>Eurostat</a:t>
            </a:r>
            <a:r>
              <a:rPr lang="en-US" sz="2000" b="1" dirty="0" smtClean="0">
                <a:latin typeface="+mn-lt"/>
              </a:rPr>
              <a:t>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SI (</a:t>
            </a:r>
            <a:r>
              <a:rPr lang="en-US" sz="2000" b="1" dirty="0" err="1" smtClean="0">
                <a:latin typeface="+mn-lt"/>
              </a:rPr>
              <a:t>Structoral</a:t>
            </a:r>
            <a:r>
              <a:rPr lang="en-US" sz="2000" b="1" dirty="0" smtClean="0">
                <a:latin typeface="+mn-lt"/>
              </a:rPr>
              <a:t> Indicators, </a:t>
            </a:r>
            <a:r>
              <a:rPr lang="en-US" sz="2000" b="1" dirty="0" err="1" smtClean="0">
                <a:latin typeface="+mn-lt"/>
              </a:rPr>
              <a:t>Eurostat</a:t>
            </a:r>
            <a:r>
              <a:rPr lang="en-US" sz="2000" b="1" dirty="0" smtClean="0">
                <a:latin typeface="+mn-lt"/>
              </a:rPr>
              <a:t>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ISD (Indicators of Sustainable Development)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000" b="1" dirty="0" smtClean="0">
                <a:latin typeface="+mn-lt"/>
              </a:rPr>
              <a:t> EPI (Environmental Pressure Indicators, </a:t>
            </a:r>
            <a:r>
              <a:rPr lang="en-US" sz="2000" b="1" dirty="0" err="1" smtClean="0">
                <a:latin typeface="+mn-lt"/>
              </a:rPr>
              <a:t>Eurostat</a:t>
            </a:r>
            <a:r>
              <a:rPr lang="en-US" sz="2000" b="1" dirty="0" smtClean="0">
                <a:latin typeface="+mn-lt"/>
              </a:rPr>
              <a:t> and DG </a:t>
            </a:r>
            <a:r>
              <a:rPr lang="en-US" sz="2000" b="1" dirty="0" err="1" smtClean="0">
                <a:latin typeface="+mn-lt"/>
              </a:rPr>
              <a:t>Env</a:t>
            </a:r>
            <a:r>
              <a:rPr lang="en-US" sz="2000" b="1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179512" y="116632"/>
            <a:ext cx="6265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Selection of indicators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572008"/>
            <a:ext cx="26177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1"/>
          <p:cNvSpPr txBox="1">
            <a:spLocks noChangeArrowheads="1"/>
          </p:cNvSpPr>
          <p:nvPr/>
        </p:nvSpPr>
        <p:spPr bwMode="auto">
          <a:xfrm>
            <a:off x="179512" y="116632"/>
            <a:ext cx="6265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Selection of indicators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290"/>
            <a:ext cx="1872208" cy="97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20" y="1643050"/>
          <a:ext cx="8001058" cy="4572677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822022"/>
                <a:gridCol w="844996"/>
                <a:gridCol w="1333510"/>
                <a:gridCol w="1333510"/>
                <a:gridCol w="1333510"/>
                <a:gridCol w="1333510"/>
              </a:tblGrid>
              <a:tr h="975351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AIR</a:t>
                      </a:r>
                      <a:endParaRPr lang="sl-SI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WATER</a:t>
                      </a:r>
                      <a:endParaRPr lang="sl-SI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BIOSPHERE&amp;</a:t>
                      </a:r>
                      <a:r>
                        <a:rPr lang="sl-SI" baseline="0" dirty="0" smtClean="0"/>
                        <a:t> </a:t>
                      </a:r>
                      <a:r>
                        <a:rPr lang="sl-SI" dirty="0" smtClean="0"/>
                        <a:t>SOIL </a:t>
                      </a:r>
                    </a:p>
                    <a:p>
                      <a:r>
                        <a:rPr lang="sl-SI" dirty="0" smtClean="0"/>
                        <a:t>&amp;</a:t>
                      </a:r>
                      <a:r>
                        <a:rPr lang="sl-SI" baseline="0" dirty="0" smtClean="0"/>
                        <a:t> LAND</a:t>
                      </a:r>
                      <a:endParaRPr lang="sl-SI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NON ENERGY</a:t>
                      </a:r>
                      <a:r>
                        <a:rPr lang="sl-SI" baseline="0" dirty="0" smtClean="0"/>
                        <a:t> RESOURCES</a:t>
                      </a:r>
                      <a:endParaRPr lang="sl-SI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ENERGY SOURCES</a:t>
                      </a:r>
                      <a:endParaRPr lang="sl-SI" dirty="0"/>
                    </a:p>
                  </a:txBody>
                  <a:tcPr anchor="ctr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6">
                <a:tc>
                  <a:txBody>
                    <a:bodyPr/>
                    <a:lstStyle/>
                    <a:p>
                      <a:r>
                        <a:rPr lang="sl-SI" dirty="0" smtClean="0"/>
                        <a:t>AGRICULTURE</a:t>
                      </a:r>
                      <a:endParaRPr lang="sl-SI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46">
                <a:tc>
                  <a:txBody>
                    <a:bodyPr/>
                    <a:lstStyle/>
                    <a:p>
                      <a:r>
                        <a:rPr lang="sl-SI" dirty="0" smtClean="0"/>
                        <a:t>ENERGY</a:t>
                      </a:r>
                      <a:r>
                        <a:rPr lang="sl-SI" baseline="0" dirty="0" smtClean="0"/>
                        <a:t> PRODUCTION</a:t>
                      </a:r>
                      <a:endParaRPr lang="sl-SI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538">
                <a:tc>
                  <a:txBody>
                    <a:bodyPr/>
                    <a:lstStyle/>
                    <a:p>
                      <a:r>
                        <a:rPr lang="sl-SI" dirty="0" smtClean="0"/>
                        <a:t>INDUSTRIAL</a:t>
                      </a:r>
                      <a:r>
                        <a:rPr lang="sl-SI" baseline="0" dirty="0" smtClean="0"/>
                        <a:t> PRODUCTION</a:t>
                      </a:r>
                      <a:endParaRPr lang="sl-SI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3578">
                <a:tc>
                  <a:txBody>
                    <a:bodyPr/>
                    <a:lstStyle/>
                    <a:p>
                      <a:r>
                        <a:rPr lang="sl-SI" dirty="0" smtClean="0"/>
                        <a:t>TRANSPORT</a:t>
                      </a:r>
                      <a:endParaRPr lang="sl-SI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18">
                <a:tc>
                  <a:txBody>
                    <a:bodyPr/>
                    <a:lstStyle/>
                    <a:p>
                      <a:r>
                        <a:rPr lang="sl-SI" dirty="0" smtClean="0"/>
                        <a:t>COMMERCE</a:t>
                      </a:r>
                      <a:r>
                        <a:rPr lang="sl-SI" baseline="0" dirty="0" smtClean="0"/>
                        <a:t> AND SERVICES</a:t>
                      </a:r>
                      <a:endParaRPr lang="sl-SI" dirty="0"/>
                    </a:p>
                  </a:txBody>
                  <a:tcPr anchor="ctr"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151" y="2714620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81" y="3293526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79" y="3286124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007906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73" y="2722022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000504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57760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4865162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000504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795" y="4000504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5579542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579542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73" y="5572140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4857760"/>
            <a:ext cx="440031" cy="42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Elipsa 27"/>
          <p:cNvSpPr/>
          <p:nvPr/>
        </p:nvSpPr>
        <p:spPr>
          <a:xfrm>
            <a:off x="1857356" y="2643182"/>
            <a:ext cx="6572296" cy="3429024"/>
          </a:xfrm>
          <a:prstGeom prst="ellipse">
            <a:avLst/>
          </a:prstGeom>
          <a:solidFill>
            <a:srgbClr val="66CCFF">
              <a:alpha val="4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>
                <a:solidFill>
                  <a:srgbClr val="002060"/>
                </a:solidFill>
              </a:rPr>
              <a:t>HUMAN HEALTH AND WELLBEING</a:t>
            </a:r>
            <a:endParaRPr lang="sl-SI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9042" y="244805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 system management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4767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PoljeZBesedilom 12"/>
          <p:cNvSpPr txBox="1"/>
          <p:nvPr/>
        </p:nvSpPr>
        <p:spPr>
          <a:xfrm>
            <a:off x="285720" y="1857364"/>
            <a:ext cx="7643759" cy="3116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+</a:t>
            </a:r>
            <a:endParaRPr lang="en-US" sz="4000" b="1" dirty="0" smtClean="0"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network of experts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multi - institutional,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cross - sectorial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framework as a “tool” for </a:t>
            </a:r>
            <a:r>
              <a:rPr lang="sl-SI" sz="2400" b="1" dirty="0" smtClean="0">
                <a:latin typeface="+mn-lt"/>
              </a:rPr>
              <a:t>cooperation</a:t>
            </a:r>
            <a:endParaRPr lang="en-US" sz="2400" b="1" dirty="0" smtClean="0"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expert </a:t>
            </a:r>
            <a:r>
              <a:rPr lang="sl-SI" sz="2400" b="1" dirty="0" smtClean="0">
                <a:latin typeface="+mn-lt"/>
              </a:rPr>
              <a:t>cooperation</a:t>
            </a:r>
            <a:endParaRPr lang="en-US" sz="2400" b="1" dirty="0" smtClean="0"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</a:rPr>
              <a:t> knowledge and awareness raising in institutions (sectors)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309042" y="244805"/>
            <a:ext cx="7128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 system management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8442" name="Text Box 19"/>
          <p:cNvSpPr txBox="1">
            <a:spLocks noChangeArrowheads="1"/>
          </p:cNvSpPr>
          <p:nvPr/>
        </p:nvSpPr>
        <p:spPr bwMode="auto">
          <a:xfrm>
            <a:off x="4767263" y="10001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PoljeZBesedilom 13"/>
          <p:cNvSpPr txBox="1"/>
          <p:nvPr/>
        </p:nvSpPr>
        <p:spPr>
          <a:xfrm>
            <a:off x="285720" y="1048670"/>
            <a:ext cx="8715436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>
                <a:solidFill>
                  <a:srgbClr val="C00000"/>
                </a:solidFill>
                <a:latin typeface="+mn-lt"/>
              </a:rPr>
              <a:t>-</a:t>
            </a:r>
            <a:endParaRPr lang="en-US" sz="4400" b="1" dirty="0" smtClean="0">
              <a:solidFill>
                <a:srgbClr val="C00000"/>
              </a:solidFill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issue of “official status” and ownership of the</a:t>
            </a:r>
            <a:r>
              <a:rPr lang="sl-SI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data/information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difficulties with management of many different forms of </a:t>
            </a:r>
            <a:r>
              <a:rPr lang="sl-SI" sz="2200" b="1" dirty="0" err="1" smtClean="0">
                <a:latin typeface="+mn-lt"/>
              </a:rPr>
              <a:t>co</a:t>
            </a:r>
            <a:r>
              <a:rPr lang="sl-SI" sz="2200" b="1" dirty="0" smtClean="0">
                <a:latin typeface="+mn-lt"/>
              </a:rPr>
              <a:t>-</a:t>
            </a:r>
            <a:r>
              <a:rPr lang="sl-SI" sz="2200" b="1" dirty="0" err="1" smtClean="0">
                <a:latin typeface="+mn-lt"/>
              </a:rPr>
              <a:t>working</a:t>
            </a:r>
            <a:r>
              <a:rPr lang="sl-SI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(agreements, contracts, exchange of information and services,…)</a:t>
            </a:r>
            <a:endParaRPr lang="sl-SI" sz="2200" b="1" dirty="0" smtClean="0"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“missing links”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balance between stability and adaptability (“core set” of indicators vs. emerging themes)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en-US" sz="2200" b="1" dirty="0" smtClean="0">
                <a:latin typeface="+mn-lt"/>
              </a:rPr>
              <a:t> only partly translated in English</a:t>
            </a:r>
            <a:endParaRPr lang="sl-SI" sz="2200" b="1" dirty="0" smtClean="0">
              <a:latin typeface="+mn-lt"/>
            </a:endParaRP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l-SI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not enough promotion (live presentation of results, printed editions,..)</a:t>
            </a:r>
            <a:r>
              <a:rPr lang="sl-SI" sz="2200" b="1" dirty="0" smtClean="0">
                <a:latin typeface="+mn-lt"/>
              </a:rPr>
              <a:t> </a:t>
            </a:r>
          </a:p>
          <a:p>
            <a:pPr>
              <a:spcAft>
                <a:spcPts val="300"/>
              </a:spcAft>
              <a:buFont typeface="Arial" pitchFamily="34" charset="0"/>
              <a:buChar char="•"/>
            </a:pPr>
            <a:r>
              <a:rPr lang="sl-SI" sz="2200" b="1" dirty="0" smtClean="0">
                <a:latin typeface="+mn-lt"/>
              </a:rPr>
              <a:t> </a:t>
            </a:r>
            <a:r>
              <a:rPr lang="en-US" sz="2200" b="1" dirty="0" smtClean="0">
                <a:latin typeface="+mn-lt"/>
              </a:rPr>
              <a:t>re</a:t>
            </a:r>
            <a:r>
              <a:rPr lang="sl-SI" sz="2200" b="1" dirty="0" smtClean="0">
                <a:latin typeface="+mn-lt"/>
              </a:rPr>
              <a:t>s</a:t>
            </a:r>
            <a:r>
              <a:rPr lang="en-US" sz="2200" b="1" dirty="0" smtClean="0">
                <a:latin typeface="+mn-lt"/>
              </a:rPr>
              <a:t>our</a:t>
            </a:r>
            <a:r>
              <a:rPr lang="sl-SI" sz="2200" b="1" dirty="0" smtClean="0">
                <a:latin typeface="+mn-lt"/>
              </a:rPr>
              <a:t>c</a:t>
            </a:r>
            <a:r>
              <a:rPr lang="en-US" sz="2200" b="1" dirty="0" err="1" smtClean="0">
                <a:latin typeface="+mn-lt"/>
              </a:rPr>
              <a:t>es</a:t>
            </a:r>
            <a:r>
              <a:rPr lang="en-US" sz="2200" b="1" dirty="0" smtClean="0">
                <a:latin typeface="+mn-lt"/>
              </a:rPr>
              <a:t>!</a:t>
            </a:r>
          </a:p>
          <a:p>
            <a:pPr>
              <a:buFontTx/>
              <a:buChar char="-"/>
            </a:pPr>
            <a:endParaRPr lang="en-US" sz="2400" b="1" dirty="0" smtClean="0">
              <a:latin typeface="+mn-lt"/>
            </a:endParaRPr>
          </a:p>
          <a:p>
            <a:endParaRPr lang="en-US" sz="2400" b="1" dirty="0" smtClean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039" y="1700213"/>
            <a:ext cx="5040313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2276475"/>
            <a:ext cx="58324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627139" y="3141663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4211315" y="3644900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5507459" y="4077072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2627784" y="4293220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4499992" y="6021388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7" name="Text Box 17"/>
          <p:cNvSpPr txBox="1">
            <a:spLocks noChangeArrowheads="1"/>
          </p:cNvSpPr>
          <p:nvPr/>
        </p:nvSpPr>
        <p:spPr bwMode="auto">
          <a:xfrm>
            <a:off x="251520" y="116632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Use of KOS indicators </a:t>
            </a:r>
          </a:p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SOE report 2009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6" y="1628800"/>
            <a:ext cx="2277803" cy="830997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sl-SI" sz="2400" b="1" dirty="0" smtClean="0">
                <a:latin typeface="+mn-lt"/>
              </a:rPr>
              <a:t>Indicators - </a:t>
            </a:r>
          </a:p>
          <a:p>
            <a:r>
              <a:rPr lang="sl-SI" sz="2400" b="1" dirty="0">
                <a:latin typeface="+mn-lt"/>
              </a:rPr>
              <a:t>f</a:t>
            </a:r>
            <a:r>
              <a:rPr lang="sl-SI" sz="2400" b="1" dirty="0" smtClean="0">
                <a:latin typeface="+mn-lt"/>
              </a:rPr>
              <a:t>acts and figures</a:t>
            </a:r>
            <a:endParaRPr lang="sl-SI" sz="2400" b="1" dirty="0">
              <a:latin typeface="+mn-lt"/>
            </a:endParaRPr>
          </a:p>
        </p:txBody>
      </p:sp>
      <p:cxnSp>
        <p:nvCxnSpPr>
          <p:cNvPr id="4" name="Straight Arrow Connector 3"/>
          <p:cNvCxnSpPr>
            <a:stCxn id="2" idx="2"/>
            <a:endCxn id="26635" idx="2"/>
          </p:cNvCxnSpPr>
          <p:nvPr/>
        </p:nvCxnSpPr>
        <p:spPr>
          <a:xfrm>
            <a:off x="1174398" y="2459797"/>
            <a:ext cx="1452741" cy="7898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" idx="2"/>
            <a:endCxn id="26639" idx="1"/>
          </p:cNvCxnSpPr>
          <p:nvPr/>
        </p:nvCxnSpPr>
        <p:spPr>
          <a:xfrm>
            <a:off x="1174398" y="2459797"/>
            <a:ext cx="1558934" cy="1865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" idx="2"/>
          </p:cNvCxnSpPr>
          <p:nvPr/>
        </p:nvCxnSpPr>
        <p:spPr>
          <a:xfrm>
            <a:off x="1174398" y="2459797"/>
            <a:ext cx="2651069" cy="89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95" y="5445125"/>
            <a:ext cx="640873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619" y="1333028"/>
            <a:ext cx="6624637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3203923" y="5949950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1403698" y="6237288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3346798" y="6381750"/>
            <a:ext cx="720725" cy="2159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07504" y="44624"/>
            <a:ext cx="87700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 of KOS indicators </a:t>
            </a:r>
          </a:p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</a:t>
            </a:r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SOER 2010 (country assessment)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00562" y="3643314"/>
            <a:ext cx="4027368" cy="1938992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n-lt"/>
              </a:rPr>
              <a:t>SENSE -1:</a:t>
            </a:r>
          </a:p>
          <a:p>
            <a:r>
              <a:rPr lang="sl-SI" sz="2400" b="1" dirty="0" err="1" smtClean="0">
                <a:latin typeface="+mn-lt"/>
              </a:rPr>
              <a:t>Working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smtClean="0">
                <a:latin typeface="+mn-lt"/>
              </a:rPr>
              <a:t>with EEA on </a:t>
            </a:r>
          </a:p>
          <a:p>
            <a:r>
              <a:rPr lang="sl-SI" sz="2400" b="1" dirty="0" smtClean="0">
                <a:latin typeface="+mn-lt"/>
              </a:rPr>
              <a:t>web-based approaches for </a:t>
            </a:r>
            <a:r>
              <a:rPr lang="sl-SI" sz="2400" b="1" dirty="0" err="1" smtClean="0">
                <a:latin typeface="+mn-lt"/>
              </a:rPr>
              <a:t>sharing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err="1" smtClean="0"/>
              <a:t>texts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and</a:t>
            </a:r>
            <a:r>
              <a:rPr lang="sl-SI" sz="2400" b="1" dirty="0" smtClean="0"/>
              <a:t> </a:t>
            </a:r>
            <a:r>
              <a:rPr lang="sl-SI" sz="2400" b="1" dirty="0" err="1" smtClean="0"/>
              <a:t>graphics</a:t>
            </a:r>
            <a:endParaRPr lang="sl-SI" sz="2400" b="1" dirty="0" smtClean="0">
              <a:latin typeface="+mn-lt"/>
            </a:endParaRPr>
          </a:p>
          <a:p>
            <a:r>
              <a:rPr lang="sl-SI" sz="2400" b="1" dirty="0" smtClean="0">
                <a:latin typeface="+mn-lt"/>
              </a:rPr>
              <a:t>(</a:t>
            </a:r>
            <a:r>
              <a:rPr lang="sl-SI" sz="2400" b="1" i="1" dirty="0" smtClean="0">
                <a:latin typeface="+mn-lt"/>
              </a:rPr>
              <a:t>RDF feeds</a:t>
            </a:r>
            <a:r>
              <a:rPr lang="sl-SI" sz="2400" b="1" dirty="0" smtClean="0">
                <a:latin typeface="+mn-lt"/>
              </a:rPr>
              <a:t>)</a:t>
            </a:r>
            <a:endParaRPr lang="sl-SI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4282" y="785794"/>
            <a:ext cx="6143668" cy="60016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17 chapters, 181 indicators</a:t>
            </a:r>
          </a:p>
          <a:p>
            <a:endParaRPr lang="en-US" sz="24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l-SI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Published</a:t>
            </a:r>
            <a:r>
              <a:rPr lang="sl-SI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since 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2004</a:t>
            </a:r>
            <a:endParaRPr lang="sl-SI" sz="24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  <a:hlinkClick r:id="rId2"/>
              </a:rPr>
              <a:t>http://kazalci.arso.gov.si/</a:t>
            </a:r>
            <a:endParaRPr lang="sl-SI" sz="24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l-SI" sz="24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rinted v. 2002, 2003, 2005</a:t>
            </a:r>
            <a:endParaRPr lang="en-US" sz="24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endParaRPr lang="sl-SI" sz="2400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l-SI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Institution: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Ministry of Agriculture and Environment</a:t>
            </a: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Slovenian Environment Agency 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-</a:t>
            </a: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International Cooperation Service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(3-5 editors)</a:t>
            </a:r>
            <a:b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20 institutions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100 experts</a:t>
            </a:r>
          </a:p>
          <a:p>
            <a:endParaRPr lang="en-US" sz="2400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sl-SI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Legal basis: </a:t>
            </a: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Environmental Protection Act </a:t>
            </a:r>
          </a:p>
          <a:p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(report and </a:t>
            </a:r>
            <a:r>
              <a:rPr lang="en-US" sz="24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indica</a:t>
            </a:r>
            <a:r>
              <a:rPr lang="sl-SI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sz="24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ors</a:t>
            </a:r>
            <a:r>
              <a:rPr lang="en-US" sz="24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1477" y="1643026"/>
            <a:ext cx="272252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79511" y="116632"/>
            <a:ext cx="83271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Environmental Indicators in Slovenia</a:t>
            </a:r>
            <a:endParaRPr lang="sl-SI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07504" y="44624"/>
            <a:ext cx="87700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 of KOS indicators </a:t>
            </a:r>
          </a:p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</a:t>
            </a:r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SOER 2010 (country assessment)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5786478" cy="468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357686" y="3643314"/>
            <a:ext cx="4170244" cy="1938992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n-lt"/>
              </a:rPr>
              <a:t>SENSE -1:</a:t>
            </a:r>
          </a:p>
          <a:p>
            <a:r>
              <a:rPr lang="sl-SI" sz="2400" b="1" dirty="0" err="1" smtClean="0">
                <a:latin typeface="+mn-lt"/>
              </a:rPr>
              <a:t>Working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smtClean="0">
                <a:latin typeface="+mn-lt"/>
              </a:rPr>
              <a:t>with EEA on </a:t>
            </a:r>
          </a:p>
          <a:p>
            <a:r>
              <a:rPr lang="sl-SI" sz="2400" b="1" dirty="0" smtClean="0">
                <a:latin typeface="+mn-lt"/>
              </a:rPr>
              <a:t>web-based approaches for </a:t>
            </a:r>
            <a:r>
              <a:rPr lang="sl-SI" sz="2400" b="1" dirty="0" err="1" smtClean="0">
                <a:latin typeface="+mn-lt"/>
              </a:rPr>
              <a:t>sharing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err="1" smtClean="0">
                <a:latin typeface="+mn-lt"/>
              </a:rPr>
              <a:t>texts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err="1" smtClean="0">
                <a:latin typeface="+mn-lt"/>
              </a:rPr>
              <a:t>and</a:t>
            </a:r>
            <a:r>
              <a:rPr lang="sl-SI" sz="2400" b="1" dirty="0" smtClean="0">
                <a:latin typeface="+mn-lt"/>
              </a:rPr>
              <a:t> </a:t>
            </a:r>
            <a:r>
              <a:rPr lang="sl-SI" sz="2400" b="1" dirty="0" err="1" smtClean="0">
                <a:latin typeface="+mn-lt"/>
              </a:rPr>
              <a:t>graphics</a:t>
            </a:r>
            <a:endParaRPr lang="sl-SI" sz="2400" b="1" dirty="0" smtClean="0">
              <a:latin typeface="+mn-lt"/>
            </a:endParaRPr>
          </a:p>
          <a:p>
            <a:r>
              <a:rPr lang="sl-SI" sz="2400" b="1" dirty="0" smtClean="0">
                <a:latin typeface="+mn-lt"/>
              </a:rPr>
              <a:t>(</a:t>
            </a:r>
            <a:r>
              <a:rPr lang="sl-SI" sz="2400" b="1" i="1" dirty="0" smtClean="0">
                <a:latin typeface="+mn-lt"/>
              </a:rPr>
              <a:t>RDF feeds</a:t>
            </a:r>
            <a:r>
              <a:rPr lang="sl-SI" sz="2400" b="1" dirty="0" smtClean="0">
                <a:latin typeface="+mn-lt"/>
              </a:rPr>
              <a:t>)</a:t>
            </a:r>
            <a:endParaRPr lang="sl-SI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78760"/>
            <a:ext cx="7143800" cy="387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107504" y="44624"/>
            <a:ext cx="87700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 of KOS indicators </a:t>
            </a:r>
          </a:p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 </a:t>
            </a:r>
            <a:r>
              <a:rPr lang="sl-SI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state</a:t>
            </a:r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of</a:t>
            </a:r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the</a:t>
            </a:r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environment</a:t>
            </a:r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reporting</a:t>
            </a:r>
            <a:endParaRPr lang="sl-SI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3438" y="3857628"/>
            <a:ext cx="4170244" cy="267765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latin typeface="+mn-lt"/>
              </a:rPr>
              <a:t>SENSE 2:</a:t>
            </a:r>
          </a:p>
          <a:p>
            <a:r>
              <a:rPr lang="en-US" sz="2400" b="1" dirty="0" smtClean="0">
                <a:latin typeface="+mn-lt"/>
              </a:rPr>
              <a:t>Sharing environmental indicators in </a:t>
            </a:r>
            <a:r>
              <a:rPr lang="en-US" sz="2400" b="1" dirty="0" err="1" smtClean="0">
                <a:latin typeface="+mn-lt"/>
              </a:rPr>
              <a:t>Eionet</a:t>
            </a:r>
            <a:r>
              <a:rPr lang="en-US" sz="2400" b="1" dirty="0" smtClean="0">
                <a:latin typeface="+mn-lt"/>
              </a:rPr>
              <a:t> with Linked Data </a:t>
            </a:r>
            <a:r>
              <a:rPr lang="en-US" sz="2400" b="1" dirty="0" smtClean="0">
                <a:latin typeface="+mn-lt"/>
              </a:rPr>
              <a:t>principles</a:t>
            </a:r>
            <a:endParaRPr lang="en-US" sz="2400" b="1" dirty="0" smtClean="0">
              <a:latin typeface="+mn-lt"/>
            </a:endParaRPr>
          </a:p>
          <a:p>
            <a:endParaRPr lang="en-US" sz="2400" b="1" dirty="0" smtClean="0">
              <a:latin typeface="+mn-lt"/>
            </a:endParaRPr>
          </a:p>
          <a:p>
            <a:r>
              <a:rPr lang="en-US" sz="2400" b="1" dirty="0" smtClean="0">
                <a:latin typeface="+mn-lt"/>
              </a:rPr>
              <a:t>- indicator mapping (7 of 9)</a:t>
            </a:r>
          </a:p>
          <a:p>
            <a:r>
              <a:rPr lang="en-US" sz="2400" b="1" dirty="0" smtClean="0">
                <a:latin typeface="+mn-lt"/>
              </a:rPr>
              <a:t>- RDF feeds (manually)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8"/>
          <p:cNvSpPr txBox="1">
            <a:spLocks noChangeArrowheads="1"/>
          </p:cNvSpPr>
          <p:nvPr/>
        </p:nvSpPr>
        <p:spPr bwMode="auto">
          <a:xfrm>
            <a:off x="251916" y="188640"/>
            <a:ext cx="8064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Use of KOS indicators </a:t>
            </a:r>
          </a:p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	in other reports</a:t>
            </a:r>
          </a:p>
          <a:p>
            <a:r>
              <a:rPr lang="sl-SI" sz="2400" b="1" dirty="0">
                <a:solidFill>
                  <a:schemeClr val="accent2"/>
                </a:solidFill>
                <a:latin typeface="+mn-lt"/>
              </a:rPr>
              <a:t>	</a:t>
            </a: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142844" y="1500174"/>
            <a:ext cx="879656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sl-SI" sz="24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Environmental Performance Review – Slovenia (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OECD)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Development Report (Institute for Macroeconomics and Development)</a:t>
            </a: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Measuring of Well-being in Slovenia (government’s </a:t>
            </a:r>
            <a:r>
              <a:rPr lang="sl-SI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project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National Energy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Programme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Rural 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Development 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Programme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National Strategy on Health and Environment (“Parma Strategy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”)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Mirror to the Government (NGO’s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Resource efficiency – Country profile (EIONET - EEA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)</a:t>
            </a: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Strategic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Environmental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Assessment</a:t>
            </a:r>
            <a:endParaRPr lang="sl-SI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lvl="1">
              <a:buFontTx/>
              <a:buChar char="•"/>
            </a:pP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>
              <a:buFontTx/>
              <a:buChar char="•"/>
            </a:pP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Rural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</a:t>
            </a:r>
            <a:r>
              <a:rPr lang="sl-SI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l-SI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Programme</a:t>
            </a:r>
            <a:endParaRPr lang="sl-SI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buFontTx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sl-SI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</a:t>
            </a:r>
            <a:r>
              <a:rPr lang="sl-SI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tc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2304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Forward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64914" y="1052736"/>
            <a:ext cx="792162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Updates of indicators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Update of sets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Environment and health</a:t>
            </a:r>
          </a:p>
          <a:p>
            <a:pPr lvl="1"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Green economy / resource efficiency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Integration of </a:t>
            </a:r>
            <a:r>
              <a:rPr lang="en-US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forward looking </a:t>
            </a:r>
            <a:r>
              <a:rPr lang="en-US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information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Development of KOS application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Connection with KPV (Catalogue of data sources) and </a:t>
            </a:r>
          </a:p>
          <a:p>
            <a:pPr>
              <a:lnSpc>
                <a:spcPct val="125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  <a:r>
              <a:rPr lang="sl-SI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	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Atlas of the environment (GIS viewer) 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Printed version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Communication and usability testing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-1"/>
            <a:ext cx="2131251" cy="204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571472" y="2643182"/>
            <a:ext cx="5929354" cy="1200329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Indicators are very useful tool for communicating with the general and expert public</a:t>
            </a:r>
            <a:r>
              <a:rPr lang="sl-SI" sz="2400" b="1" dirty="0" smtClean="0">
                <a:latin typeface="+mn-lt"/>
              </a:rPr>
              <a:t>s</a:t>
            </a:r>
            <a:r>
              <a:rPr lang="en-US" sz="2400" b="1" dirty="0" smtClean="0">
                <a:latin typeface="+mn-lt"/>
              </a:rPr>
              <a:t> and for supporting decision making.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642066"/>
            <a:ext cx="1285884" cy="121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jeZBesedilom 6"/>
          <p:cNvSpPr txBox="1"/>
          <p:nvPr/>
        </p:nvSpPr>
        <p:spPr>
          <a:xfrm>
            <a:off x="5429256" y="5357826"/>
            <a:ext cx="2799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i="1" dirty="0" err="1" smtClean="0">
                <a:latin typeface="+mn-lt"/>
              </a:rPr>
              <a:t>Comments</a:t>
            </a:r>
            <a:r>
              <a:rPr lang="sl-SI" sz="2400" i="1" dirty="0" smtClean="0">
                <a:latin typeface="+mn-lt"/>
              </a:rPr>
              <a:t> </a:t>
            </a:r>
            <a:r>
              <a:rPr lang="sl-SI" sz="2400" i="1" dirty="0" err="1" smtClean="0">
                <a:latin typeface="+mn-lt"/>
              </a:rPr>
              <a:t>welcome</a:t>
            </a:r>
            <a:r>
              <a:rPr lang="sl-SI" sz="2400" i="1" dirty="0" smtClean="0">
                <a:latin typeface="+mn-lt"/>
              </a:rPr>
              <a:t>!</a:t>
            </a:r>
          </a:p>
          <a:p>
            <a:r>
              <a:rPr lang="sl-SI" sz="2400" dirty="0" err="1" smtClean="0">
                <a:latin typeface="+mn-lt"/>
              </a:rPr>
              <a:t>urska.kusar@gov.si</a:t>
            </a:r>
            <a:endParaRPr lang="sl-SI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8650"/>
            <a:ext cx="63373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oljeZBesedilom 13"/>
          <p:cNvSpPr txBox="1"/>
          <p:nvPr/>
        </p:nvSpPr>
        <p:spPr>
          <a:xfrm>
            <a:off x="6072198" y="2000240"/>
            <a:ext cx="2860090" cy="341632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 environmental indicator is a measure, generally quantitative, that can</a:t>
            </a:r>
            <a:r>
              <a:rPr lang="sl-SI" dirty="0" smtClean="0"/>
              <a:t> </a:t>
            </a:r>
            <a:r>
              <a:rPr lang="en-US" dirty="0" smtClean="0"/>
              <a:t>be used to </a:t>
            </a:r>
            <a:r>
              <a:rPr lang="en-US" b="1" dirty="0" smtClean="0"/>
              <a:t>illustrate and communicate</a:t>
            </a:r>
            <a:r>
              <a:rPr lang="sl-SI" b="1" dirty="0" smtClean="0"/>
              <a:t> </a:t>
            </a:r>
            <a:r>
              <a:rPr lang="en-US" dirty="0" smtClean="0"/>
              <a:t>complex environmental phenomena</a:t>
            </a:r>
            <a:r>
              <a:rPr lang="sl-SI" dirty="0" smtClean="0"/>
              <a:t> </a:t>
            </a:r>
            <a:r>
              <a:rPr lang="en-US" dirty="0" smtClean="0"/>
              <a:t>simply, including </a:t>
            </a:r>
            <a:r>
              <a:rPr lang="en-US" b="1" dirty="0" smtClean="0"/>
              <a:t>trends and progress</a:t>
            </a:r>
            <a:r>
              <a:rPr lang="en-US" dirty="0" smtClean="0"/>
              <a:t> over time — and thus helps provide</a:t>
            </a:r>
          </a:p>
          <a:p>
            <a:r>
              <a:rPr lang="en-US" dirty="0" smtClean="0"/>
              <a:t>insight into the state of the environment (EEA, 2005).</a:t>
            </a:r>
            <a:endParaRPr lang="sl-SI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9512" y="116632"/>
            <a:ext cx="6265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</a:t>
            </a:r>
            <a:endParaRPr lang="sl-SI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3419475" y="1484313"/>
            <a:ext cx="2159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l-SI"/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267744" y="2300634"/>
            <a:ext cx="3816350" cy="385762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 dirty="0"/>
              <a:t>POLICY GOAL</a:t>
            </a:r>
          </a:p>
        </p:txBody>
      </p:sp>
      <p:sp>
        <p:nvSpPr>
          <p:cNvPr id="22533" name="Text Box 14"/>
          <p:cNvSpPr txBox="1">
            <a:spLocks noChangeArrowheads="1"/>
          </p:cNvSpPr>
          <p:nvPr/>
        </p:nvSpPr>
        <p:spPr bwMode="auto">
          <a:xfrm>
            <a:off x="510701" y="1020028"/>
            <a:ext cx="7459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layer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– “multi</a:t>
            </a:r>
            <a:r>
              <a:rPr lang="sl-SI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-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functional”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different level of details, for different audiences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cxnSp>
        <p:nvCxnSpPr>
          <p:cNvPr id="11" name="Raven puščični konektor 10"/>
          <p:cNvCxnSpPr>
            <a:stCxn id="8" idx="0"/>
            <a:endCxn id="9" idx="2"/>
          </p:cNvCxnSpPr>
          <p:nvPr/>
        </p:nvCxnSpPr>
        <p:spPr>
          <a:xfrm flipH="1" flipV="1">
            <a:off x="7937986" y="3140968"/>
            <a:ext cx="12120" cy="2592288"/>
          </a:xfrm>
          <a:prstGeom prst="straightConnector1">
            <a:avLst/>
          </a:prstGeom>
          <a:ln w="50800">
            <a:solidFill>
              <a:srgbClr val="CCFF3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oljeZBesedilom 8"/>
          <p:cNvSpPr txBox="1"/>
          <p:nvPr/>
        </p:nvSpPr>
        <p:spPr>
          <a:xfrm>
            <a:off x="7127507" y="2771636"/>
            <a:ext cx="1620957" cy="369332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general public</a:t>
            </a:r>
            <a:endParaRPr lang="en-US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7164288" y="5733256"/>
            <a:ext cx="1571636" cy="369332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sl-SI" dirty="0" err="1" smtClean="0"/>
              <a:t>experts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1982"/>
            <a:ext cx="60483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9512" y="116632"/>
            <a:ext cx="6265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Indicator model</a:t>
            </a:r>
            <a:endParaRPr lang="sl-SI" sz="40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160628"/>
            <a:ext cx="3643338" cy="60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jeZBesedilom 6"/>
          <p:cNvSpPr txBox="1"/>
          <p:nvPr/>
        </p:nvSpPr>
        <p:spPr>
          <a:xfrm>
            <a:off x="928662" y="150017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Source database:</a:t>
            </a:r>
          </a:p>
          <a:p>
            <a:r>
              <a:rPr lang="en-US" sz="2400" b="1" dirty="0" smtClean="0">
                <a:latin typeface="+mj-lt"/>
              </a:rPr>
              <a:t>Data administrator:</a:t>
            </a:r>
          </a:p>
          <a:p>
            <a:r>
              <a:rPr lang="en-US" sz="2400" b="1" dirty="0" smtClean="0">
                <a:latin typeface="+mj-lt"/>
              </a:rPr>
              <a:t>Data acquisition date for this indicator:</a:t>
            </a:r>
          </a:p>
          <a:p>
            <a:r>
              <a:rPr lang="en-US" sz="2400" b="1" dirty="0" smtClean="0">
                <a:latin typeface="+mj-lt"/>
              </a:rPr>
              <a:t>Methodology and frequency of data collection:</a:t>
            </a:r>
          </a:p>
          <a:p>
            <a:r>
              <a:rPr lang="en-US" sz="2400" b="1" dirty="0" smtClean="0">
                <a:latin typeface="+mj-lt"/>
              </a:rPr>
              <a:t>Data processing methodology</a:t>
            </a:r>
            <a:r>
              <a:rPr lang="sl-SI" sz="2400" b="1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Information concerning data quality</a:t>
            </a:r>
            <a:r>
              <a:rPr lang="sl-SI" sz="2400" b="1" dirty="0" smtClean="0">
                <a:latin typeface="+mj-lt"/>
              </a:rPr>
              <a:t>:</a:t>
            </a:r>
          </a:p>
          <a:p>
            <a:r>
              <a:rPr lang="en-US" sz="2400" dirty="0" smtClean="0">
                <a:latin typeface="+mj-lt"/>
              </a:rPr>
              <a:t>( 1 to 3 assessment mark, comments</a:t>
            </a:r>
            <a:r>
              <a:rPr lang="sl-SI" sz="2400" dirty="0" smtClean="0">
                <a:latin typeface="+mj-lt"/>
              </a:rPr>
              <a:t> )</a:t>
            </a:r>
            <a:endParaRPr lang="en-US" sz="24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2400" dirty="0" smtClean="0">
                <a:latin typeface="+mj-lt"/>
              </a:rPr>
              <a:t> Advantages and disadvantages of this indicator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 relevance, </a:t>
            </a:r>
            <a:endParaRPr lang="sl-SI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accuracy, </a:t>
            </a:r>
            <a:endParaRPr lang="sl-SI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completeness over time, </a:t>
            </a:r>
            <a:endParaRPr lang="sl-SI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sl-SI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completeness over space, 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4653136"/>
            <a:ext cx="1863523" cy="830997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sl-SI" sz="2400" b="1" dirty="0">
                <a:latin typeface="+mn-lt"/>
              </a:rPr>
              <a:t>e</a:t>
            </a:r>
            <a:r>
              <a:rPr lang="sl-SI" sz="2400" b="1" dirty="0" smtClean="0">
                <a:latin typeface="+mn-lt"/>
              </a:rPr>
              <a:t>xplaining </a:t>
            </a:r>
          </a:p>
          <a:p>
            <a:r>
              <a:rPr lang="sl-SI" sz="2400" b="1" dirty="0" smtClean="0">
                <a:latin typeface="+mn-lt"/>
              </a:rPr>
              <a:t>uncertainties</a:t>
            </a:r>
            <a:endParaRPr lang="sl-SI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3203575" y="2924175"/>
            <a:ext cx="930275" cy="376238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STATE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9388" y="1700213"/>
            <a:ext cx="4033837" cy="385762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 dirty="0"/>
              <a:t>POLICY GOAL – NATIONAL LEVEL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981075" cy="376237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TREND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651500" y="2908300"/>
            <a:ext cx="2233613" cy="376238"/>
          </a:xfrm>
          <a:prstGeom prst="rect">
            <a:avLst/>
          </a:prstGeom>
          <a:solidFill>
            <a:srgbClr val="CCECFF"/>
          </a:solidFill>
          <a:ln w="9525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BENCHMARKING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4356100" y="1700213"/>
            <a:ext cx="4716463" cy="385762"/>
          </a:xfrm>
          <a:prstGeom prst="rect">
            <a:avLst/>
          </a:prstGeom>
          <a:solidFill>
            <a:srgbClr val="99CC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/>
              <a:t>POLICY GOAL – INTERNATIONAL LEVEL</a:t>
            </a:r>
          </a:p>
        </p:txBody>
      </p:sp>
      <p:sp>
        <p:nvSpPr>
          <p:cNvPr id="21510" name="Oval 10"/>
          <p:cNvSpPr>
            <a:spLocks noChangeArrowheads="1"/>
          </p:cNvSpPr>
          <p:nvPr/>
        </p:nvSpPr>
        <p:spPr bwMode="auto">
          <a:xfrm>
            <a:off x="3059113" y="3500438"/>
            <a:ext cx="1079500" cy="358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 b="1"/>
              <a:t>SPACE</a:t>
            </a:r>
          </a:p>
        </p:txBody>
      </p:sp>
      <p:sp>
        <p:nvSpPr>
          <p:cNvPr id="21511" name="Oval 11"/>
          <p:cNvSpPr>
            <a:spLocks noChangeArrowheads="1"/>
          </p:cNvSpPr>
          <p:nvPr/>
        </p:nvSpPr>
        <p:spPr bwMode="auto">
          <a:xfrm>
            <a:off x="539750" y="3500438"/>
            <a:ext cx="1152525" cy="3587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sl-SI" sz="1400" b="1"/>
              <a:t>TIME</a:t>
            </a:r>
          </a:p>
        </p:txBody>
      </p:sp>
      <p:pic>
        <p:nvPicPr>
          <p:cNvPr id="2151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573463"/>
            <a:ext cx="2232025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21"/>
          <p:cNvSpPr txBox="1">
            <a:spLocks noChangeArrowheads="1"/>
          </p:cNvSpPr>
          <p:nvPr/>
        </p:nvSpPr>
        <p:spPr bwMode="auto">
          <a:xfrm>
            <a:off x="8604250" y="63087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8</a:t>
            </a:r>
          </a:p>
        </p:txBody>
      </p:sp>
      <p:cxnSp>
        <p:nvCxnSpPr>
          <p:cNvPr id="21514" name="AutoShape 23"/>
          <p:cNvCxnSpPr>
            <a:cxnSpLocks noChangeShapeType="1"/>
            <a:stCxn id="21506" idx="2"/>
            <a:endCxn id="21507" idx="0"/>
          </p:cNvCxnSpPr>
          <p:nvPr/>
        </p:nvCxnSpPr>
        <p:spPr bwMode="auto">
          <a:xfrm flipH="1">
            <a:off x="1101725" y="2095500"/>
            <a:ext cx="1095375" cy="7572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5" name="AutoShape 26"/>
          <p:cNvCxnSpPr>
            <a:cxnSpLocks noChangeShapeType="1"/>
            <a:stCxn id="21506" idx="2"/>
            <a:endCxn id="21505" idx="0"/>
          </p:cNvCxnSpPr>
          <p:nvPr/>
        </p:nvCxnSpPr>
        <p:spPr bwMode="auto">
          <a:xfrm>
            <a:off x="2197100" y="2095500"/>
            <a:ext cx="1471613" cy="8286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6" name="AutoShape 27"/>
          <p:cNvCxnSpPr>
            <a:cxnSpLocks noChangeShapeType="1"/>
            <a:stCxn id="21509" idx="2"/>
            <a:endCxn id="21508" idx="0"/>
          </p:cNvCxnSpPr>
          <p:nvPr/>
        </p:nvCxnSpPr>
        <p:spPr bwMode="auto">
          <a:xfrm>
            <a:off x="6715125" y="2095500"/>
            <a:ext cx="53975" cy="812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8225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152" y="5858647"/>
            <a:ext cx="1797020" cy="45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3754438"/>
            <a:ext cx="2160587" cy="154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194300"/>
            <a:ext cx="158432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2" name="Text Box 34"/>
          <p:cNvSpPr txBox="1">
            <a:spLocks noChangeArrowheads="1"/>
          </p:cNvSpPr>
          <p:nvPr/>
        </p:nvSpPr>
        <p:spPr bwMode="auto">
          <a:xfrm>
            <a:off x="2268538" y="5554663"/>
            <a:ext cx="1533525" cy="3952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HOT SPOTS</a:t>
            </a:r>
          </a:p>
        </p:txBody>
      </p:sp>
      <p:cxnSp>
        <p:nvCxnSpPr>
          <p:cNvPr id="21523" name="AutoShape 36"/>
          <p:cNvCxnSpPr>
            <a:cxnSpLocks noChangeShapeType="1"/>
            <a:stCxn id="21522" idx="0"/>
            <a:endCxn id="21506" idx="2"/>
          </p:cNvCxnSpPr>
          <p:nvPr/>
        </p:nvCxnSpPr>
        <p:spPr bwMode="auto">
          <a:xfrm flipH="1" flipV="1">
            <a:off x="2197100" y="2095500"/>
            <a:ext cx="838200" cy="3444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pic>
        <p:nvPicPr>
          <p:cNvPr id="21524" name="Picture 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897313"/>
            <a:ext cx="1728788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0704" y="116632"/>
            <a:ext cx="21990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16632"/>
            <a:ext cx="21990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4761" y="785794"/>
            <a:ext cx="626109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PoljeZBesedilom 23"/>
          <p:cNvSpPr txBox="1"/>
          <p:nvPr/>
        </p:nvSpPr>
        <p:spPr>
          <a:xfrm>
            <a:off x="285720" y="3214686"/>
            <a:ext cx="2539285" cy="1200329"/>
          </a:xfrm>
          <a:prstGeom prst="rect">
            <a:avLst/>
          </a:prstGeom>
          <a:solidFill>
            <a:srgbClr val="CCFF33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dealing with</a:t>
            </a:r>
          </a:p>
          <a:p>
            <a:r>
              <a:rPr lang="en-US" sz="2400" b="1" dirty="0" smtClean="0">
                <a:latin typeface="+mj-lt"/>
              </a:rPr>
              <a:t>data inconsistency</a:t>
            </a:r>
            <a:endParaRPr lang="sl-SI" sz="2400" b="1" dirty="0" smtClean="0">
              <a:latin typeface="+mj-lt"/>
            </a:endParaRPr>
          </a:p>
          <a:p>
            <a:r>
              <a:rPr lang="sl-SI" sz="2400" b="1" dirty="0">
                <a:latin typeface="+mj-lt"/>
              </a:rPr>
              <a:t>i</a:t>
            </a:r>
            <a:r>
              <a:rPr lang="sl-SI" sz="2400" b="1" dirty="0" smtClean="0">
                <a:latin typeface="+mj-lt"/>
              </a:rPr>
              <a:t>n graphics</a:t>
            </a:r>
            <a:endParaRPr lang="en-US" sz="2400" b="1" dirty="0"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2714644" cy="136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6429396"/>
            <a:ext cx="600079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4251194"/>
            <a:ext cx="6500857" cy="84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8715404" cy="152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853902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PoljeZBesedilom 11"/>
          <p:cNvSpPr txBox="1"/>
          <p:nvPr/>
        </p:nvSpPr>
        <p:spPr>
          <a:xfrm>
            <a:off x="179512" y="47526"/>
            <a:ext cx="48034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Trend assessment </a:t>
            </a:r>
            <a:endParaRPr lang="sl-SI" sz="4000" b="1" dirty="0" smtClean="0"/>
          </a:p>
          <a:p>
            <a:r>
              <a:rPr lang="en-US" sz="4000" b="1" dirty="0" smtClean="0"/>
              <a:t>&amp; key message</a:t>
            </a:r>
            <a:endParaRPr lang="en-US" sz="4000" b="1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0" y="4251194"/>
            <a:ext cx="913214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7"/>
          <p:cNvSpPr txBox="1">
            <a:spLocks noChangeArrowheads="1"/>
          </p:cNvSpPr>
          <p:nvPr/>
        </p:nvSpPr>
        <p:spPr bwMode="auto">
          <a:xfrm>
            <a:off x="179635" y="116632"/>
            <a:ext cx="48244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Templates</a:t>
            </a:r>
          </a:p>
        </p:txBody>
      </p:sp>
      <p:pic>
        <p:nvPicPr>
          <p:cNvPr id="24579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1438"/>
            <a:ext cx="62642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20"/>
          <p:cNvSpPr txBox="1">
            <a:spLocks noChangeArrowheads="1"/>
          </p:cNvSpPr>
          <p:nvPr/>
        </p:nvSpPr>
        <p:spPr bwMode="auto">
          <a:xfrm>
            <a:off x="4932040" y="1098610"/>
            <a:ext cx="2736552" cy="400110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Word template for texts</a:t>
            </a:r>
          </a:p>
        </p:txBody>
      </p: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2843213" y="2636837"/>
            <a:ext cx="6089650" cy="3384550"/>
            <a:chOff x="1791" y="1661"/>
            <a:chExt cx="3836" cy="2132"/>
          </a:xfrm>
        </p:grpSpPr>
        <p:pic>
          <p:nvPicPr>
            <p:cNvPr id="24582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91" y="1661"/>
              <a:ext cx="3536" cy="2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3" name="Text Box 21"/>
            <p:cNvSpPr txBox="1">
              <a:spLocks noChangeArrowheads="1"/>
            </p:cNvSpPr>
            <p:nvPr/>
          </p:nvSpPr>
          <p:spPr bwMode="auto">
            <a:xfrm>
              <a:off x="4402" y="1661"/>
              <a:ext cx="1225" cy="442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latin typeface="+mn-lt"/>
                </a:rPr>
                <a:t>Excel template for data</a:t>
              </a: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188" y="0"/>
            <a:ext cx="1250955" cy="119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10394</TotalTime>
  <Words>1089</Words>
  <Application>Microsoft Office PowerPoint</Application>
  <PresentationFormat>Diaprojekcija na zaslonu (4:3)</PresentationFormat>
  <Paragraphs>223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24</vt:i4>
      </vt:variant>
    </vt:vector>
  </HeadingPairs>
  <TitlesOfParts>
    <vt:vector size="25" baseType="lpstr">
      <vt:lpstr>Officeova tema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</vt:vector>
  </TitlesOfParts>
  <Company>ARSO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Urska Kusar</dc:creator>
  <cp:lastModifiedBy>kusar</cp:lastModifiedBy>
  <cp:revision>732</cp:revision>
  <dcterms:created xsi:type="dcterms:W3CDTF">2011-09-22T11:40:20Z</dcterms:created>
  <dcterms:modified xsi:type="dcterms:W3CDTF">2013-10-02T11:02:14Z</dcterms:modified>
</cp:coreProperties>
</file>