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2" r:id="rId5"/>
    <p:sldId id="263" r:id="rId6"/>
    <p:sldId id="266" r:id="rId7"/>
    <p:sldId id="267" r:id="rId8"/>
    <p:sldId id="265" r:id="rId9"/>
    <p:sldId id="268" r:id="rId10"/>
    <p:sldId id="269" r:id="rId11"/>
    <p:sldId id="270" r:id="rId12"/>
    <p:sldId id="271" r:id="rId13"/>
  </p:sldIdLst>
  <p:sldSz cx="9144000" cy="6858000" type="screen4x3"/>
  <p:notesSz cx="6858000" cy="994727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0" autoAdjust="0"/>
  </p:normalViewPr>
  <p:slideViewPr>
    <p:cSldViewPr>
      <p:cViewPr varScale="1">
        <p:scale>
          <a:sx n="105" d="100"/>
          <a:sy n="105" d="100"/>
        </p:scale>
        <p:origin x="-5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74" y="-7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A28DF-DD2B-4103-80DD-F60465FB834B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446CC-16A8-4835-A835-6AAC00947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18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F354BCD-2E35-49EE-AAD1-C15C1DAA5228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l-S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A32E344-D4DA-4B89-BE96-CD8E4DAA65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333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3638" cy="3730625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3FE94-40E7-4004-983F-DB805402FDF3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A2F13-D51C-4BA9-AF01-C75A6EB860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D8A6D-49D1-42DA-9DFE-042D1BE85171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DC64F-5908-435E-9D89-237F277924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C5D12-DA63-4F83-8992-ED4B5FF54461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A7E19-C2B0-40FA-B77D-E138D975B6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133E2-52CB-4103-96AC-8A0BA46158E3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7001C-8B8E-4883-9C79-73C95E7B535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BC5B-1FC2-472C-86C0-12DEB1E8A0D5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EF123-E6BC-4559-AB94-CDB24C9E9B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EF075-BF18-4E04-8967-BED17A225F88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950BD-1849-4CAB-84C2-7A7DC8EB9C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E50F2-1A6B-4662-A31F-93D02B25E0C3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F103-03B1-4159-934D-2569F50F84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AEB21-9F12-4562-AB66-66FE9D5EB443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26E06-BE6A-40B1-8B10-594689377E8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0FAA-D30B-42BF-BFF4-1C2C97CB31A1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0D7AF-375D-4F77-A4DD-5EDEE874DC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DAA05-F8F0-428B-AA74-EE53115CF5AA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59E4-CE29-45DC-B8A6-E0C595857A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ECD77-B72B-44EE-B503-E1BA29F5F615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AAED6-F46D-4E66-9185-CD217318329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A4A780-3F3D-4815-8B3E-D5FB03F9C1A3}" type="datetimeFigureOut">
              <a:rPr lang="sl-SI"/>
              <a:pPr>
                <a:defRPr/>
              </a:pPr>
              <a:t>1.10.2013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05C5D2-90A0-43DC-A2BF-B2D450208D5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Work for ETC ICM 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Prepared by Dr. Monika </a:t>
            </a:r>
            <a:r>
              <a:rPr lang="en-GB" dirty="0" err="1" smtClean="0"/>
              <a:t>Peterlin</a:t>
            </a:r>
            <a:endParaRPr lang="en-GB" dirty="0" smtClean="0"/>
          </a:p>
          <a:p>
            <a:r>
              <a:rPr lang="en-GB" dirty="0" smtClean="0"/>
              <a:t>Institute for water of the Republic of Slovenia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EIONET NRC MEETING, Ljubljana,  </a:t>
            </a:r>
          </a:p>
          <a:p>
            <a:r>
              <a:rPr lang="en-GB" dirty="0" smtClean="0"/>
              <a:t>2.-3.October, 2013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4817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064" cy="1143000"/>
          </a:xfrm>
        </p:spPr>
        <p:txBody>
          <a:bodyPr/>
          <a:lstStyle/>
          <a:p>
            <a:r>
              <a:rPr lang="en-GB" dirty="0" smtClean="0"/>
              <a:t>Products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800" b="1" dirty="0" smtClean="0"/>
              <a:t>Reports:</a:t>
            </a:r>
          </a:p>
          <a:p>
            <a:r>
              <a:rPr lang="en-GB" sz="2800" dirty="0" smtClean="0"/>
              <a:t>Bathing waters report (yearly)</a:t>
            </a:r>
          </a:p>
          <a:p>
            <a:r>
              <a:rPr lang="en-GB" sz="2800" dirty="0" smtClean="0"/>
              <a:t>Environmental state and outlook report 2010</a:t>
            </a:r>
          </a:p>
          <a:p>
            <a:r>
              <a:rPr lang="en-GB" sz="2800" dirty="0" smtClean="0"/>
              <a:t>Water report (2012)</a:t>
            </a:r>
          </a:p>
          <a:p>
            <a:r>
              <a:rPr lang="en-GB" sz="2800" dirty="0" smtClean="0"/>
              <a:t>MSFD Data report (2013)</a:t>
            </a:r>
          </a:p>
          <a:p>
            <a:r>
              <a:rPr lang="en-GB" sz="2800" dirty="0" smtClean="0"/>
              <a:t>Marine Baseline Assessment (2014)</a:t>
            </a:r>
            <a:endParaRPr lang="sl-SI" sz="2800" dirty="0" smtClean="0"/>
          </a:p>
          <a:p>
            <a:pPr marL="0" indent="0">
              <a:buNone/>
            </a:pPr>
            <a:r>
              <a:rPr lang="sl-SI" sz="2800" b="1" dirty="0" err="1" smtClean="0"/>
              <a:t>Other</a:t>
            </a:r>
            <a:r>
              <a:rPr lang="sl-SI" sz="2800" b="1" dirty="0" smtClean="0"/>
              <a:t>:</a:t>
            </a:r>
          </a:p>
          <a:p>
            <a:r>
              <a:rPr lang="en-GB" sz="2800" dirty="0"/>
              <a:t>Wise maps</a:t>
            </a:r>
          </a:p>
          <a:p>
            <a:r>
              <a:rPr lang="en-GB" sz="2800" dirty="0"/>
              <a:t>Indicators (yearly)</a:t>
            </a:r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15590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4584" y="-27384"/>
            <a:ext cx="8229600" cy="1143000"/>
          </a:xfrm>
        </p:spPr>
        <p:txBody>
          <a:bodyPr/>
          <a:lstStyle/>
          <a:p>
            <a:r>
              <a:rPr lang="en-GB" dirty="0" smtClean="0"/>
              <a:t>Experience from ETC work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Requires discipline and long term planning;</a:t>
            </a:r>
          </a:p>
          <a:p>
            <a:r>
              <a:rPr lang="en-US" sz="2000" dirty="0" smtClean="0"/>
              <a:t>Many deadlines, needs good work organization;</a:t>
            </a:r>
          </a:p>
          <a:p>
            <a:r>
              <a:rPr lang="en-US" sz="2000" dirty="0" smtClean="0"/>
              <a:t>Many opportunities to learn and gather new experience;</a:t>
            </a:r>
          </a:p>
          <a:p>
            <a:r>
              <a:rPr lang="en-US" sz="2000" dirty="0" smtClean="0"/>
              <a:t>Exchange of knowledge with experts on EU level;</a:t>
            </a:r>
          </a:p>
          <a:p>
            <a:r>
              <a:rPr lang="en-US" sz="2000" dirty="0" smtClean="0"/>
              <a:t>Intensive learning process for junior staff, language skills improvement;</a:t>
            </a:r>
          </a:p>
          <a:p>
            <a:r>
              <a:rPr lang="en-US" sz="2000" dirty="0" smtClean="0"/>
              <a:t>Opportunity to participate in shaping policy and work on products with high international visibility;</a:t>
            </a:r>
          </a:p>
          <a:p>
            <a:r>
              <a:rPr lang="en-US" sz="2000" dirty="0" smtClean="0"/>
              <a:t>Networking</a:t>
            </a:r>
          </a:p>
          <a:p>
            <a:endParaRPr lang="en-US" sz="900" dirty="0" smtClean="0"/>
          </a:p>
          <a:p>
            <a:pPr>
              <a:buNone/>
            </a:pPr>
            <a:r>
              <a:rPr lang="en-US" sz="2000" dirty="0" smtClean="0"/>
              <a:t>Contribution to work on national level:</a:t>
            </a:r>
          </a:p>
          <a:p>
            <a:r>
              <a:rPr lang="en-US" sz="2000" dirty="0" smtClean="0"/>
              <a:t>Improvement of competence;</a:t>
            </a:r>
          </a:p>
          <a:p>
            <a:r>
              <a:rPr lang="en-US" sz="2000" dirty="0" smtClean="0"/>
              <a:t>Exchange of experience and knowledge with </a:t>
            </a:r>
            <a:r>
              <a:rPr lang="sl-SI" sz="2000" dirty="0" err="1" smtClean="0"/>
              <a:t>many</a:t>
            </a:r>
            <a:r>
              <a:rPr lang="en-US" sz="2000" dirty="0" smtClean="0"/>
              <a:t> experts from different fields</a:t>
            </a:r>
            <a:r>
              <a:rPr lang="sl-SI" sz="2000" dirty="0" smtClean="0"/>
              <a:t> </a:t>
            </a:r>
            <a:r>
              <a:rPr lang="sl-SI" sz="2000" dirty="0" err="1" smtClean="0"/>
              <a:t>and</a:t>
            </a:r>
            <a:r>
              <a:rPr lang="sl-SI" sz="2000" dirty="0" smtClean="0"/>
              <a:t> </a:t>
            </a:r>
            <a:r>
              <a:rPr lang="sl-SI" sz="2000" dirty="0" err="1" smtClean="0"/>
              <a:t>different</a:t>
            </a:r>
            <a:r>
              <a:rPr lang="sl-SI" sz="2000" dirty="0" smtClean="0"/>
              <a:t> </a:t>
            </a:r>
            <a:r>
              <a:rPr lang="sl-SI" sz="2000" dirty="0" err="1" smtClean="0"/>
              <a:t>countries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Discuss ideas and approaches with colleges from other countries on regular basis;</a:t>
            </a:r>
          </a:p>
          <a:p>
            <a:r>
              <a:rPr lang="en-US" sz="2000" dirty="0" smtClean="0"/>
              <a:t>Improved technical knowledge</a:t>
            </a:r>
            <a:r>
              <a:rPr lang="sl-SI" sz="2000" dirty="0" smtClean="0"/>
              <a:t>…..</a:t>
            </a:r>
            <a:endParaRPr lang="en-US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78294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Thank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2980928"/>
          </a:xfrm>
        </p:spPr>
        <p:txBody>
          <a:bodyPr/>
          <a:lstStyle/>
          <a:p>
            <a:r>
              <a:rPr lang="en-GB" dirty="0" smtClean="0"/>
              <a:t>Organisation of ETC ICM</a:t>
            </a:r>
          </a:p>
          <a:p>
            <a:r>
              <a:rPr lang="en-GB" dirty="0" smtClean="0"/>
              <a:t>Content of work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447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1410" y="15081"/>
            <a:ext cx="9144000" cy="1125538"/>
          </a:xfrm>
          <a:prstGeom prst="rect">
            <a:avLst/>
          </a:prstGeom>
          <a:gradFill rotWithShape="1">
            <a:gsLst>
              <a:gs pos="0">
                <a:srgbClr val="23476B"/>
              </a:gs>
              <a:gs pos="100000">
                <a:srgbClr val="84ADD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0" rIns="0" bIns="36000" anchor="b"/>
          <a:lstStyle/>
          <a:p>
            <a:pPr marL="177800" fontAlgn="base">
              <a:spcBef>
                <a:spcPct val="0"/>
              </a:spcBef>
              <a:spcAft>
                <a:spcPct val="0"/>
              </a:spcAft>
            </a:pPr>
            <a:endParaRPr lang="en-GB" sz="3600" smtClean="0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12291" name="Rectangle 19"/>
          <p:cNvSpPr>
            <a:spLocks noChangeArrowheads="1"/>
          </p:cNvSpPr>
          <p:nvPr/>
        </p:nvSpPr>
        <p:spPr bwMode="auto">
          <a:xfrm>
            <a:off x="0" y="115888"/>
            <a:ext cx="8893175" cy="865187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2292" name="Text Box 21"/>
          <p:cNvSpPr txBox="1">
            <a:spLocks noChangeArrowheads="1"/>
          </p:cNvSpPr>
          <p:nvPr/>
        </p:nvSpPr>
        <p:spPr bwMode="auto">
          <a:xfrm>
            <a:off x="107950" y="115888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e-DE" sz="2400" b="1" dirty="0" smtClean="0">
                <a:solidFill>
                  <a:srgbClr val="FFFFFF"/>
                </a:solidFill>
                <a:latin typeface="Trebuchet MS" pitchFamily="34" charset="0"/>
              </a:rPr>
              <a:t>EEA regular dataflow: Eionet and the WISE SoE dataflow</a:t>
            </a:r>
            <a:endParaRPr lang="de-DE" sz="1200" b="1" dirty="0" smtClean="0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0343" y="1484784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 core objective of the EEA is to produce European, pan-European and regional </a:t>
            </a:r>
            <a:r>
              <a:rPr lang="en-GB" sz="2000" dirty="0" smtClean="0"/>
              <a:t>thematic and integrated assessments.</a:t>
            </a:r>
            <a:endParaRPr lang="en-GB" sz="2000" dirty="0"/>
          </a:p>
        </p:txBody>
      </p:sp>
      <p:pic>
        <p:nvPicPr>
          <p:cNvPr id="1026" name="Content Placeholder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07"/>
          <a:stretch>
            <a:fillRect/>
          </a:stretch>
        </p:blipFill>
        <p:spPr bwMode="auto">
          <a:xfrm>
            <a:off x="1854299" y="2768880"/>
            <a:ext cx="5184576" cy="253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96043" y="5805264"/>
            <a:ext cx="6028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Timely</a:t>
            </a:r>
            <a:r>
              <a:rPr lang="en-GB" dirty="0"/>
              <a:t>, nationally validated, high-quality </a:t>
            </a:r>
            <a:r>
              <a:rPr lang="en-GB" dirty="0" smtClean="0"/>
              <a:t>data &amp; expertise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47174" y="2406208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Eionet</a:t>
            </a:r>
            <a:endParaRPr lang="en-GB" sz="2000" dirty="0"/>
          </a:p>
        </p:txBody>
      </p:sp>
      <p:sp>
        <p:nvSpPr>
          <p:cNvPr id="5" name="Right Arrow 4"/>
          <p:cNvSpPr/>
          <p:nvPr/>
        </p:nvSpPr>
        <p:spPr>
          <a:xfrm rot="5400000">
            <a:off x="4191208" y="5333369"/>
            <a:ext cx="42436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02110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3645024"/>
            <a:ext cx="5256584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- 1 consortium</a:t>
            </a:r>
            <a:br>
              <a:rPr lang="en-GB" sz="3200" dirty="0" smtClean="0"/>
            </a:br>
            <a:r>
              <a:rPr lang="en-GB" sz="3200" dirty="0" smtClean="0"/>
              <a:t>- 21 partners </a:t>
            </a:r>
            <a:br>
              <a:rPr lang="en-GB" sz="3200" dirty="0" smtClean="0"/>
            </a:br>
            <a:r>
              <a:rPr lang="en-GB" sz="3200" dirty="0" smtClean="0"/>
              <a:t>- from 14 countries</a:t>
            </a:r>
            <a:br>
              <a:rPr lang="en-GB" sz="3200" dirty="0" smtClean="0"/>
            </a:br>
            <a:r>
              <a:rPr lang="en-GB" sz="3200" dirty="0" smtClean="0"/>
              <a:t>DE, CZ, NL, DK, EL, ES, IT, UK, NO, FR, FI, SI, AT, HU</a:t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400" dirty="0" smtClean="0"/>
              <a:t>- Lead Partner: CENIA</a:t>
            </a:r>
            <a:br>
              <a:rPr lang="en-GB" sz="2400" dirty="0" smtClean="0"/>
            </a:br>
            <a:r>
              <a:rPr lang="en-GB" sz="2400" dirty="0" smtClean="0"/>
              <a:t>- Fresh water team lead: NIVA</a:t>
            </a:r>
            <a:br>
              <a:rPr lang="en-GB" sz="2400" dirty="0" smtClean="0"/>
            </a:br>
            <a:r>
              <a:rPr lang="en-GB" sz="2400" dirty="0" smtClean="0"/>
              <a:t>- Marine team lead: IWRS (M. Peterlin)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- ETC-ICM 2014-2018 – </a:t>
            </a:r>
            <a:r>
              <a:rPr lang="sl-SI" sz="2400" dirty="0" err="1" smtClean="0"/>
              <a:t>new</a:t>
            </a:r>
            <a:r>
              <a:rPr lang="sl-SI" sz="2400" dirty="0" smtClean="0"/>
              <a:t> </a:t>
            </a:r>
            <a:r>
              <a:rPr lang="sl-SI" sz="2400" dirty="0" err="1" smtClean="0"/>
              <a:t>contract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sl-SI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785845"/>
              </p:ext>
            </p:extLst>
          </p:nvPr>
        </p:nvGraphicFramePr>
        <p:xfrm>
          <a:off x="395536" y="332656"/>
          <a:ext cx="2232248" cy="6191208"/>
        </p:xfrm>
        <a:graphic>
          <a:graphicData uri="http://schemas.openxmlformats.org/drawingml/2006/table">
            <a:tbl>
              <a:tblPr/>
              <a:tblGrid>
                <a:gridCol w="2232248"/>
              </a:tblGrid>
              <a:tr h="60771"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600" b="1" i="0" u="none" strike="noStrike" dirty="0" smtClean="0">
                          <a:latin typeface="Arial"/>
                        </a:rPr>
                        <a:t>Partners</a:t>
                      </a:r>
                      <a:r>
                        <a:rPr lang="en-GB" sz="1600" b="1" i="0" u="none" strike="noStrike" dirty="0" smtClean="0">
                          <a:latin typeface="Arial"/>
                        </a:rPr>
                        <a:t> 2011-2013</a:t>
                      </a:r>
                      <a:endParaRPr lang="sl-SI" sz="1600" b="1" i="0" u="none" strike="noStrike" dirty="0">
                        <a:latin typeface="Arial"/>
                      </a:endParaRPr>
                    </a:p>
                  </a:txBody>
                  <a:tcPr marL="8484" marR="8484" marT="84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BGR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CENIA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Deltares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DHI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Ecologic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HCMR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ICES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IFREMER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Indra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INGV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IMARES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IWRS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JNCC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74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NERC-CEH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NIVA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NTUA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SAHFOS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SYKE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>
                          <a:latin typeface="Arial"/>
                        </a:rPr>
                        <a:t>SZIU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32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TC Vode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204"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dirty="0">
                          <a:latin typeface="Arial"/>
                        </a:rPr>
                        <a:t>UBA</a:t>
                      </a:r>
                    </a:p>
                  </a:txBody>
                  <a:tcPr marL="8484" marR="8484" marT="84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0761" y="476672"/>
            <a:ext cx="391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ETC ICM 2011-2013</a:t>
            </a:r>
            <a:endParaRPr lang="sl-SI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82784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en-GB" dirty="0" smtClean="0"/>
              <a:t>Work planning and </a:t>
            </a:r>
            <a:r>
              <a:rPr lang="sl-SI" dirty="0" err="1" smtClean="0"/>
              <a:t>work</a:t>
            </a:r>
            <a:r>
              <a:rPr lang="sl-SI" dirty="0" smtClean="0"/>
              <a:t> </a:t>
            </a:r>
            <a:r>
              <a:rPr lang="en-GB" dirty="0" smtClean="0"/>
              <a:t>division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000" b="1" dirty="0" smtClean="0"/>
              <a:t>3 teams:</a:t>
            </a:r>
          </a:p>
          <a:p>
            <a:r>
              <a:rPr lang="en-GB" sz="2000" dirty="0" smtClean="0"/>
              <a:t>Marine team</a:t>
            </a:r>
          </a:p>
          <a:p>
            <a:r>
              <a:rPr lang="en-GB" sz="2000" dirty="0" smtClean="0"/>
              <a:t>Fresh water team</a:t>
            </a:r>
          </a:p>
          <a:p>
            <a:r>
              <a:rPr lang="en-GB" sz="2000" dirty="0" smtClean="0"/>
              <a:t>Data team</a:t>
            </a:r>
          </a:p>
          <a:p>
            <a:endParaRPr lang="en-GB" sz="1600" dirty="0" smtClean="0"/>
          </a:p>
          <a:p>
            <a:pPr>
              <a:buNone/>
            </a:pPr>
            <a:r>
              <a:rPr lang="en-GB" sz="2400" b="1" dirty="0" smtClean="0"/>
              <a:t>Yearly work planning: Implementation Plan (2013)</a:t>
            </a:r>
          </a:p>
          <a:p>
            <a:pPr>
              <a:buNone/>
            </a:pPr>
            <a:r>
              <a:rPr lang="sl-SI" sz="2000" b="1" dirty="0"/>
              <a:t>IWRS </a:t>
            </a:r>
            <a:r>
              <a:rPr lang="sl-SI" sz="2000" b="1" dirty="0" err="1"/>
              <a:t>tasks</a:t>
            </a:r>
            <a:r>
              <a:rPr lang="sl-SI" sz="2000" b="1" dirty="0"/>
              <a:t> </a:t>
            </a:r>
            <a:r>
              <a:rPr lang="sl-SI" sz="2000" b="1" dirty="0" err="1"/>
              <a:t>related</a:t>
            </a:r>
            <a:r>
              <a:rPr lang="sl-SI" sz="2000" b="1" dirty="0"/>
              <a:t> to m</a:t>
            </a:r>
            <a:r>
              <a:rPr lang="en-US" sz="2000" b="1" dirty="0" err="1"/>
              <a:t>arine</a:t>
            </a:r>
            <a:r>
              <a:rPr lang="sl-SI" sz="2000" b="1" dirty="0"/>
              <a:t>:</a:t>
            </a:r>
          </a:p>
          <a:p>
            <a:r>
              <a:rPr lang="pt-BR" sz="2000" dirty="0"/>
              <a:t>Marine and maritime data</a:t>
            </a:r>
            <a:endParaRPr lang="sl-SI" sz="2000" dirty="0"/>
          </a:p>
          <a:p>
            <a:r>
              <a:rPr lang="en-US" sz="2000" dirty="0"/>
              <a:t>Marine and Maritime Indicators and Assessments</a:t>
            </a:r>
            <a:endParaRPr lang="sl-SI" sz="2000" dirty="0"/>
          </a:p>
          <a:p>
            <a:pPr>
              <a:buNone/>
            </a:pPr>
            <a:endParaRPr lang="sl-SI" sz="2000" b="1" dirty="0" smtClean="0"/>
          </a:p>
          <a:p>
            <a:pPr>
              <a:buNone/>
            </a:pPr>
            <a:r>
              <a:rPr lang="sl-SI" sz="2000" b="1" dirty="0" smtClean="0"/>
              <a:t>IWRS </a:t>
            </a:r>
            <a:r>
              <a:rPr lang="sl-SI" sz="2000" b="1" dirty="0" err="1" smtClean="0"/>
              <a:t>tasks</a:t>
            </a:r>
            <a:r>
              <a:rPr lang="sl-SI" sz="2000" b="1" dirty="0" smtClean="0"/>
              <a:t> </a:t>
            </a:r>
            <a:r>
              <a:rPr lang="sl-SI" sz="2000" b="1" dirty="0" err="1" smtClean="0"/>
              <a:t>related</a:t>
            </a:r>
            <a:r>
              <a:rPr lang="sl-SI" sz="2000" b="1" dirty="0" smtClean="0"/>
              <a:t> to f</a:t>
            </a:r>
            <a:r>
              <a:rPr lang="en-US" sz="2000" b="1" dirty="0" err="1" smtClean="0"/>
              <a:t>resh</a:t>
            </a:r>
            <a:r>
              <a:rPr lang="sl-SI" sz="2000" b="1" dirty="0" smtClean="0"/>
              <a:t> </a:t>
            </a:r>
            <a:r>
              <a:rPr lang="en-US" sz="2000" b="1" dirty="0" smtClean="0"/>
              <a:t>water</a:t>
            </a:r>
            <a:r>
              <a:rPr lang="sl-SI" sz="2000" b="1" dirty="0" smtClean="0"/>
              <a:t>:</a:t>
            </a:r>
            <a:r>
              <a:rPr lang="en-US" sz="2000" b="1" dirty="0" smtClean="0"/>
              <a:t>	</a:t>
            </a:r>
            <a:endParaRPr lang="sl-SI" sz="2000" b="1" dirty="0" smtClean="0"/>
          </a:p>
          <a:p>
            <a:r>
              <a:rPr lang="en-US" sz="2000" dirty="0" smtClean="0"/>
              <a:t>Inland water data centre – WISE and data flows</a:t>
            </a:r>
            <a:endParaRPr lang="sl-SI" sz="2000" dirty="0" smtClean="0"/>
          </a:p>
          <a:p>
            <a:r>
              <a:rPr lang="en-US" sz="2000" dirty="0" smtClean="0"/>
              <a:t>WISE infrastructure and systems – SEIS implementation</a:t>
            </a:r>
            <a:endParaRPr lang="sl-SI" sz="2000" dirty="0" smtClean="0"/>
          </a:p>
          <a:p>
            <a:r>
              <a:rPr lang="en-US" sz="2000" dirty="0" smtClean="0"/>
              <a:t>Inland water indicators and assessments</a:t>
            </a: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15718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GB" dirty="0" smtClean="0"/>
              <a:t>IWRS Tasks 2013 (MT)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50728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smtClean="0"/>
              <a:t>1.5.1. Marine and maritime data     </a:t>
            </a:r>
          </a:p>
          <a:p>
            <a:r>
              <a:rPr lang="sl-SI" sz="2000" dirty="0" smtClean="0"/>
              <a:t> 1.5.1.a  Support to MSFD implementation and development of WISE Marine </a:t>
            </a:r>
          </a:p>
          <a:p>
            <a:pPr>
              <a:buNone/>
            </a:pPr>
            <a:r>
              <a:rPr lang="sl-SI" sz="2000" dirty="0" smtClean="0"/>
              <a:t> 	- MSFD data visualisation in WISE Marine </a:t>
            </a:r>
          </a:p>
          <a:p>
            <a:r>
              <a:rPr lang="sl-SI" sz="2000" dirty="0" smtClean="0"/>
              <a:t> 1.5.1.d  WISE SoE data flows                                     </a:t>
            </a:r>
          </a:p>
          <a:p>
            <a:pPr>
              <a:buNone/>
            </a:pPr>
            <a:r>
              <a:rPr lang="sl-SI" sz="2000" dirty="0" smtClean="0"/>
              <a:t>	-  Update of WISE SoE and priority data flows on TCM needed for CSIs </a:t>
            </a:r>
          </a:p>
          <a:p>
            <a:pPr>
              <a:buNone/>
            </a:pPr>
            <a:r>
              <a:rPr lang="sl-SI" sz="2000" dirty="0" smtClean="0"/>
              <a:t>	-  Support for indicators and data reports </a:t>
            </a:r>
          </a:p>
          <a:p>
            <a:pPr>
              <a:buNone/>
            </a:pPr>
            <a:r>
              <a:rPr lang="sl-SI" sz="2000" dirty="0" smtClean="0"/>
              <a:t>	-  2013 reference databases </a:t>
            </a:r>
          </a:p>
          <a:p>
            <a:r>
              <a:rPr lang="sl-SI" sz="2000" b="1" dirty="0" smtClean="0">
                <a:solidFill>
                  <a:srgbClr val="00B050"/>
                </a:solidFill>
              </a:rPr>
              <a:t> 1.5.1.e Implementation of a marine litter watch</a:t>
            </a:r>
            <a:r>
              <a:rPr lang="en-GB" sz="2000" b="1" dirty="0" smtClean="0">
                <a:solidFill>
                  <a:srgbClr val="00B050"/>
                </a:solidFill>
              </a:rPr>
              <a:t> (IWRS lead)</a:t>
            </a:r>
            <a:endParaRPr lang="sl-SI" sz="2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sl-SI" sz="2000" b="1" dirty="0" smtClean="0">
                <a:solidFill>
                  <a:srgbClr val="00B050"/>
                </a:solidFill>
              </a:rPr>
              <a:t>		-  Coordination</a:t>
            </a:r>
          </a:p>
          <a:p>
            <a:pPr>
              <a:buNone/>
            </a:pPr>
            <a:r>
              <a:rPr lang="sl-SI" sz="2000" b="1" dirty="0" smtClean="0">
                <a:solidFill>
                  <a:srgbClr val="00B050"/>
                </a:solidFill>
              </a:rPr>
              <a:t>		-  Pilot case studies for the EoE Watch on marine litter  </a:t>
            </a:r>
          </a:p>
          <a:p>
            <a:pPr>
              <a:buNone/>
            </a:pPr>
            <a:r>
              <a:rPr lang="sl-SI" sz="2000" b="1" dirty="0" smtClean="0">
                <a:solidFill>
                  <a:srgbClr val="00B050"/>
                </a:solidFill>
              </a:rPr>
              <a:t>		-  Support the TSG Marine Litter 2013 beach litter activities </a:t>
            </a:r>
          </a:p>
          <a:p>
            <a:r>
              <a:rPr lang="sl-SI" sz="2000" dirty="0" smtClean="0"/>
              <a:t> 1.5.1.f  Bathing water reporting and visualisation – coastal part   </a:t>
            </a:r>
            <a:r>
              <a:rPr lang="sl-SI" sz="2000" dirty="0" smtClean="0">
                <a:solidFill>
                  <a:srgbClr val="FF0000"/>
                </a:solidFill>
              </a:rPr>
              <a:t>                                        </a:t>
            </a:r>
          </a:p>
          <a:p>
            <a:pPr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35544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</p:spPr>
        <p:txBody>
          <a:bodyPr/>
          <a:lstStyle/>
          <a:p>
            <a:r>
              <a:rPr lang="en-GB" dirty="0" smtClean="0"/>
              <a:t>IWRS Tasks 2013 (MT)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dirty="0" smtClean="0"/>
              <a:t>1.5.2.	 Marine assessments and indicators    </a:t>
            </a:r>
          </a:p>
          <a:p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b="1" dirty="0" smtClean="0">
                <a:solidFill>
                  <a:srgbClr val="00B050"/>
                </a:solidFill>
              </a:rPr>
              <a:t>1.5.2.b 2014 Marine Baseline Assessment   </a:t>
            </a:r>
            <a:r>
              <a:rPr lang="en-GB" b="1" dirty="0" smtClean="0">
                <a:solidFill>
                  <a:srgbClr val="00B050"/>
                </a:solidFill>
              </a:rPr>
              <a:t>(IWRS &amp; JNCC lead)</a:t>
            </a:r>
            <a:r>
              <a:rPr lang="sl-SI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		- Coordination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 		- Data extraction from MSFD database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 		- Static maps based on MSFD database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		- Filled MSFD output content reports</a:t>
            </a:r>
          </a:p>
          <a:p>
            <a:pPr>
              <a:buNone/>
            </a:pPr>
            <a:r>
              <a:rPr lang="en-GB" b="1" dirty="0" smtClean="0">
                <a:solidFill>
                  <a:srgbClr val="00B050"/>
                </a:solidFill>
              </a:rPr>
              <a:t>	</a:t>
            </a:r>
            <a:r>
              <a:rPr lang="sl-SI" b="1" dirty="0" smtClean="0">
                <a:solidFill>
                  <a:srgbClr val="00B050"/>
                </a:solidFill>
              </a:rPr>
              <a:t> 	- Proposal for MSFD regional and European level assessment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 		- EEA/ETC Workshop on first analysis for milestone 1-3, May 2013</a:t>
            </a:r>
          </a:p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 		- Marine team meeting</a:t>
            </a:r>
          </a:p>
          <a:p>
            <a:r>
              <a:rPr lang="sl-SI" dirty="0" smtClean="0"/>
              <a:t> 1.5.2.d  Assessment of marine protected areas</a:t>
            </a:r>
          </a:p>
          <a:p>
            <a:pPr>
              <a:buNone/>
            </a:pPr>
            <a:r>
              <a:rPr lang="sl-SI" dirty="0" smtClean="0"/>
              <a:t>		- Spatial statistics on marine protected areas</a:t>
            </a:r>
          </a:p>
          <a:p>
            <a:pPr>
              <a:buNone/>
            </a:pPr>
            <a:r>
              <a:rPr lang="sl-SI" dirty="0" smtClean="0"/>
              <a:t>		-  Spatial statistics on national designated marine sites</a:t>
            </a:r>
          </a:p>
          <a:p>
            <a:r>
              <a:rPr lang="sl-SI" dirty="0" smtClean="0"/>
              <a:t>6.0.10.b Networking with Eionet</a:t>
            </a:r>
          </a:p>
          <a:p>
            <a:pPr>
              <a:buNone/>
            </a:pPr>
            <a:r>
              <a:rPr lang="sl-SI" dirty="0" smtClean="0"/>
              <a:t>		- NFP/Eionet meetings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584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064" cy="1143000"/>
          </a:xfrm>
        </p:spPr>
        <p:txBody>
          <a:bodyPr/>
          <a:lstStyle/>
          <a:p>
            <a:r>
              <a:rPr lang="en-GB" dirty="0" smtClean="0"/>
              <a:t>IWRS Tasks 2013 (FW)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sl-SI" dirty="0" smtClean="0"/>
              <a:t>1.4.1</a:t>
            </a:r>
            <a:r>
              <a:rPr lang="en-GB" dirty="0" smtClean="0"/>
              <a:t> </a:t>
            </a:r>
            <a:r>
              <a:rPr lang="sl-SI" dirty="0" smtClean="0"/>
              <a:t>Freshwater data centre – WISE</a:t>
            </a:r>
            <a:endParaRPr lang="en-GB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 1.4.1.a WISE SOE data flows and visualisation (maintenance and development of new datasets)</a:t>
            </a:r>
          </a:p>
          <a:p>
            <a:pPr>
              <a:buNone/>
            </a:pPr>
            <a:r>
              <a:rPr lang="sl-SI" dirty="0" smtClean="0"/>
              <a:t> 		- Update of WISE interactive maps</a:t>
            </a:r>
          </a:p>
          <a:p>
            <a:r>
              <a:rPr lang="sl-SI" dirty="0" smtClean="0"/>
              <a:t> 1.4.1.b  WISE Water Directives data flows (maintenance and development of new datasets, streamlining European level water reporting)</a:t>
            </a:r>
          </a:p>
          <a:p>
            <a:pPr>
              <a:buNone/>
            </a:pPr>
            <a:r>
              <a:rPr lang="sl-SI" dirty="0" smtClean="0"/>
              <a:t> 		- ROD </a:t>
            </a:r>
          </a:p>
          <a:p>
            <a:pPr>
              <a:buNone/>
            </a:pPr>
            <a:r>
              <a:rPr lang="sl-SI" dirty="0" smtClean="0"/>
              <a:t> 		- Update of EEA water web pages </a:t>
            </a:r>
          </a:p>
          <a:p>
            <a:r>
              <a:rPr lang="sl-SI" dirty="0" smtClean="0"/>
              <a:t> 1.4.1.c Bathing water reporting and visualisation – freshwater part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sl-SI" dirty="0" smtClean="0"/>
              <a:t>1.4.3. Freshwater indicators and assessments         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9151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IWRS staff</a:t>
            </a:r>
            <a:r>
              <a:rPr lang="sl-SI" dirty="0" smtClean="0"/>
              <a:t> 2013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en-GB" dirty="0" smtClean="0"/>
              <a:t>Fresh waters – 1</a:t>
            </a:r>
            <a:r>
              <a:rPr lang="sl-SI" dirty="0"/>
              <a:t> </a:t>
            </a:r>
            <a:r>
              <a:rPr lang="en-GB" dirty="0" smtClean="0"/>
              <a:t> </a:t>
            </a:r>
          </a:p>
          <a:p>
            <a:r>
              <a:rPr lang="en-GB" dirty="0" smtClean="0"/>
              <a:t>Marine waters – 4</a:t>
            </a:r>
          </a:p>
          <a:p>
            <a:endParaRPr lang="en-GB" dirty="0" smtClean="0"/>
          </a:p>
          <a:p>
            <a:r>
              <a:rPr lang="en-GB" dirty="0" smtClean="0"/>
              <a:t>Time used for the ETC work depends on the task, varies 10-80% per person in 2013</a:t>
            </a:r>
            <a:r>
              <a:rPr lang="sl-SI" dirty="0" smtClean="0"/>
              <a:t>;</a:t>
            </a:r>
            <a:r>
              <a:rPr lang="en-GB" dirty="0" smtClean="0"/>
              <a:t> </a:t>
            </a:r>
            <a:endParaRPr lang="sl-SI" dirty="0" smtClean="0"/>
          </a:p>
          <a:p>
            <a:r>
              <a:rPr lang="sl-SI" dirty="0" err="1" smtClean="0"/>
              <a:t>Requirements</a:t>
            </a:r>
            <a:r>
              <a:rPr lang="sl-SI" dirty="0" smtClean="0"/>
              <a:t> </a:t>
            </a:r>
            <a:r>
              <a:rPr lang="en-GB" dirty="0" err="1" smtClean="0"/>
              <a:t>var</a:t>
            </a:r>
            <a:r>
              <a:rPr lang="sl-SI" dirty="0" smtClean="0"/>
              <a:t>y</a:t>
            </a:r>
            <a:r>
              <a:rPr lang="en-GB" dirty="0" smtClean="0"/>
              <a:t> from year to year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4524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405</Words>
  <Application>Microsoft Office PowerPoint</Application>
  <PresentationFormat>On-screen Show (4:3)</PresentationFormat>
  <Paragraphs>129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Work for ETC ICM </vt:lpstr>
      <vt:lpstr>Content</vt:lpstr>
      <vt:lpstr>PowerPoint Presentation</vt:lpstr>
      <vt:lpstr>- 1 consortium - 21 partners  - from 14 countries DE, CZ, NL, DK, EL, ES, IT, UK, NO, FR, FI, SI, AT, HU  - Lead Partner: CENIA - Fresh water team lead: NIVA - Marine team lead: IWRS (M. Peterlin) - ETC-ICM 2014-2018 – new contract </vt:lpstr>
      <vt:lpstr>Work planning and work division</vt:lpstr>
      <vt:lpstr>IWRS Tasks 2013 (MT)</vt:lpstr>
      <vt:lpstr>IWRS Tasks 2013 (MT)</vt:lpstr>
      <vt:lpstr>IWRS Tasks 2013 (FW)</vt:lpstr>
      <vt:lpstr>IWRS staff 2013</vt:lpstr>
      <vt:lpstr>Products</vt:lpstr>
      <vt:lpstr>Experience from ETC 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</dc:creator>
  <cp:lastModifiedBy>mpeterlin</cp:lastModifiedBy>
  <cp:revision>19</cp:revision>
  <cp:lastPrinted>2013-10-01T14:04:29Z</cp:lastPrinted>
  <dcterms:created xsi:type="dcterms:W3CDTF">2011-10-03T06:18:32Z</dcterms:created>
  <dcterms:modified xsi:type="dcterms:W3CDTF">2013-10-01T14:06:59Z</dcterms:modified>
</cp:coreProperties>
</file>