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98" r:id="rId1"/>
    <p:sldMasterId id="2147483692" r:id="rId2"/>
    <p:sldMasterId id="2147483749" r:id="rId3"/>
  </p:sldMasterIdLst>
  <p:notesMasterIdLst>
    <p:notesMasterId r:id="rId12"/>
  </p:notesMasterIdLst>
  <p:handoutMasterIdLst>
    <p:handoutMasterId r:id="rId13"/>
  </p:handoutMasterIdLst>
  <p:sldIdLst>
    <p:sldId id="483" r:id="rId4"/>
    <p:sldId id="484" r:id="rId5"/>
    <p:sldId id="494" r:id="rId6"/>
    <p:sldId id="495" r:id="rId7"/>
    <p:sldId id="496" r:id="rId8"/>
    <p:sldId id="488" r:id="rId9"/>
    <p:sldId id="499" r:id="rId10"/>
    <p:sldId id="459" r:id="rId11"/>
  </p:sldIdLst>
  <p:sldSz cx="9144000" cy="6858000" type="screen4x3"/>
  <p:notesSz cx="6864350" cy="9998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903" userDrawn="1">
          <p15:clr>
            <a:srgbClr val="A4A3A4"/>
          </p15:clr>
        </p15:guide>
      </p15:sldGuideLst>
    </p:ext>
    <p:ext uri="{2D200454-40CA-4A62-9FC3-DE9A4176ACB9}">
      <p15:notesGuideLst xmlns:p15="http://schemas.microsoft.com/office/powerpoint/2012/main">
        <p15:guide id="1" orient="horz" pos="3149" userDrawn="1">
          <p15:clr>
            <a:srgbClr val="A4A3A4"/>
          </p15:clr>
        </p15:guide>
        <p15:guide id="2" pos="216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6357"/>
    <a:srgbClr val="006666"/>
    <a:srgbClr val="008080"/>
    <a:srgbClr val="D0A230"/>
    <a:srgbClr val="A50021"/>
    <a:srgbClr val="D69D2A"/>
    <a:srgbClr val="113A60"/>
    <a:srgbClr val="FFCC66"/>
    <a:srgbClr val="006654"/>
    <a:srgbClr val="D4C02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111" autoAdjust="0"/>
    <p:restoredTop sz="80710" autoAdjust="0"/>
  </p:normalViewPr>
  <p:slideViewPr>
    <p:cSldViewPr snapToGrid="0">
      <p:cViewPr varScale="1">
        <p:scale>
          <a:sx n="79" d="100"/>
          <a:sy n="79" d="100"/>
        </p:scale>
        <p:origin x="2436" y="66"/>
      </p:cViewPr>
      <p:guideLst>
        <p:guide orient="horz" pos="2160"/>
        <p:guide pos="2903"/>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4194"/>
    </p:cViewPr>
  </p:sorterViewPr>
  <p:notesViewPr>
    <p:cSldViewPr snapToGrid="0">
      <p:cViewPr varScale="1">
        <p:scale>
          <a:sx n="143" d="100"/>
          <a:sy n="143" d="100"/>
        </p:scale>
        <p:origin x="-1832" y="-104"/>
      </p:cViewPr>
      <p:guideLst>
        <p:guide orient="horz" pos="3149"/>
        <p:guide pos="216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E586BC-9DE4-4DB3-B75C-79D23DBEF9AD}" type="doc">
      <dgm:prSet loTypeId="urn:microsoft.com/office/officeart/2005/8/layout/chevron1" loCatId="process" qsTypeId="urn:microsoft.com/office/officeart/2005/8/quickstyle/simple2" qsCatId="simple" csTypeId="urn:microsoft.com/office/officeart/2005/8/colors/accent1_4" csCatId="accent1" phldr="1"/>
      <dgm:spPr/>
      <dgm:t>
        <a:bodyPr/>
        <a:lstStyle/>
        <a:p>
          <a:endParaRPr lang="en-GB"/>
        </a:p>
      </dgm:t>
    </dgm:pt>
    <dgm:pt modelId="{DAAD336C-23EF-4718-81FD-08186DF23298}">
      <dgm:prSet phldrT="[Text]"/>
      <dgm:spPr>
        <a:solidFill>
          <a:schemeClr val="accent1">
            <a:lumMod val="40000"/>
            <a:lumOff val="60000"/>
          </a:schemeClr>
        </a:solidFill>
        <a:ln>
          <a:noFill/>
        </a:ln>
        <a:effectLst/>
      </dgm:spPr>
      <dgm:t>
        <a:bodyPr/>
        <a:lstStyle/>
        <a:p>
          <a:r>
            <a:rPr lang="en-GB" dirty="0"/>
            <a:t>2016</a:t>
          </a:r>
        </a:p>
      </dgm:t>
    </dgm:pt>
    <dgm:pt modelId="{9DEA8A98-ECD1-4AA3-AADA-CEB35A017FE1}" type="parTrans" cxnId="{C612675B-4CA0-48B3-8E31-039846F27189}">
      <dgm:prSet/>
      <dgm:spPr/>
      <dgm:t>
        <a:bodyPr/>
        <a:lstStyle/>
        <a:p>
          <a:endParaRPr lang="en-GB"/>
        </a:p>
      </dgm:t>
    </dgm:pt>
    <dgm:pt modelId="{95E17C88-4412-4E3D-BA19-F6B54F2375B4}" type="sibTrans" cxnId="{C612675B-4CA0-48B3-8E31-039846F27189}">
      <dgm:prSet/>
      <dgm:spPr/>
      <dgm:t>
        <a:bodyPr/>
        <a:lstStyle/>
        <a:p>
          <a:endParaRPr lang="en-GB"/>
        </a:p>
      </dgm:t>
    </dgm:pt>
    <dgm:pt modelId="{9332A4D7-2A06-466B-8338-EDC87B97A587}">
      <dgm:prSet phldrT="[Text]"/>
      <dgm:spPr>
        <a:solidFill>
          <a:schemeClr val="accent1">
            <a:lumMod val="60000"/>
            <a:lumOff val="40000"/>
          </a:schemeClr>
        </a:solidFill>
        <a:ln>
          <a:noFill/>
        </a:ln>
        <a:effectLst/>
      </dgm:spPr>
      <dgm:t>
        <a:bodyPr/>
        <a:lstStyle/>
        <a:p>
          <a:r>
            <a:rPr lang="en-GB" dirty="0"/>
            <a:t>2017</a:t>
          </a:r>
        </a:p>
      </dgm:t>
    </dgm:pt>
    <dgm:pt modelId="{5E4AE71E-705A-438C-BD0A-4683BE959182}" type="parTrans" cxnId="{84AE8BF0-7FCB-434F-8BF2-1BA32F75E32D}">
      <dgm:prSet/>
      <dgm:spPr/>
      <dgm:t>
        <a:bodyPr/>
        <a:lstStyle/>
        <a:p>
          <a:endParaRPr lang="en-GB"/>
        </a:p>
      </dgm:t>
    </dgm:pt>
    <dgm:pt modelId="{9E6CA19F-8395-49AC-8A62-E5A24BB60E0F}" type="sibTrans" cxnId="{84AE8BF0-7FCB-434F-8BF2-1BA32F75E32D}">
      <dgm:prSet/>
      <dgm:spPr/>
      <dgm:t>
        <a:bodyPr/>
        <a:lstStyle/>
        <a:p>
          <a:endParaRPr lang="en-GB"/>
        </a:p>
      </dgm:t>
    </dgm:pt>
    <dgm:pt modelId="{7A93AB1D-DD36-4515-82D8-F5AECD23FD8E}">
      <dgm:prSet phldrT="[Text]"/>
      <dgm:spPr>
        <a:solidFill>
          <a:schemeClr val="accent1">
            <a:lumMod val="75000"/>
          </a:schemeClr>
        </a:solidFill>
        <a:ln>
          <a:noFill/>
        </a:ln>
        <a:effectLst/>
      </dgm:spPr>
      <dgm:t>
        <a:bodyPr/>
        <a:lstStyle/>
        <a:p>
          <a:r>
            <a:rPr lang="en-GB" dirty="0"/>
            <a:t>2018</a:t>
          </a:r>
        </a:p>
      </dgm:t>
    </dgm:pt>
    <dgm:pt modelId="{448C8245-BCF7-4F17-BAAD-B686C29464C3}" type="parTrans" cxnId="{3D8AD394-4F7F-4FB3-A606-67FC3E54F6BA}">
      <dgm:prSet/>
      <dgm:spPr/>
      <dgm:t>
        <a:bodyPr/>
        <a:lstStyle/>
        <a:p>
          <a:endParaRPr lang="en-GB"/>
        </a:p>
      </dgm:t>
    </dgm:pt>
    <dgm:pt modelId="{938C98D4-5AFD-430A-ACFA-F1192E838C3A}" type="sibTrans" cxnId="{3D8AD394-4F7F-4FB3-A606-67FC3E54F6BA}">
      <dgm:prSet/>
      <dgm:spPr/>
      <dgm:t>
        <a:bodyPr/>
        <a:lstStyle/>
        <a:p>
          <a:endParaRPr lang="en-GB"/>
        </a:p>
      </dgm:t>
    </dgm:pt>
    <dgm:pt modelId="{EDE92B48-6E5D-460B-9DF4-4DEC2EBAFAD1}">
      <dgm:prSet phldrT="[Text]"/>
      <dgm:spPr>
        <a:solidFill>
          <a:schemeClr val="accent1">
            <a:lumMod val="50000"/>
          </a:schemeClr>
        </a:solidFill>
        <a:ln>
          <a:noFill/>
        </a:ln>
        <a:effectLst/>
      </dgm:spPr>
      <dgm:t>
        <a:bodyPr/>
        <a:lstStyle/>
        <a:p>
          <a:r>
            <a:rPr lang="en-GB" dirty="0"/>
            <a:t>2019</a:t>
          </a:r>
        </a:p>
      </dgm:t>
    </dgm:pt>
    <dgm:pt modelId="{F740DF0C-10A9-4DA7-BA60-9CA2C99093A0}" type="parTrans" cxnId="{25167FEF-7E7D-4F45-B272-10A3A58C15F8}">
      <dgm:prSet/>
      <dgm:spPr/>
      <dgm:t>
        <a:bodyPr/>
        <a:lstStyle/>
        <a:p>
          <a:endParaRPr lang="en-GB"/>
        </a:p>
      </dgm:t>
    </dgm:pt>
    <dgm:pt modelId="{F7B45314-B2FA-4E43-BCDB-84FBCC98A70F}" type="sibTrans" cxnId="{25167FEF-7E7D-4F45-B272-10A3A58C15F8}">
      <dgm:prSet/>
      <dgm:spPr/>
      <dgm:t>
        <a:bodyPr/>
        <a:lstStyle/>
        <a:p>
          <a:endParaRPr lang="en-GB"/>
        </a:p>
      </dgm:t>
    </dgm:pt>
    <dgm:pt modelId="{5C942307-A2C8-4B6B-97FD-0CAF39E00C3E}">
      <dgm:prSet phldrT="[Text]"/>
      <dgm:spPr>
        <a:solidFill>
          <a:schemeClr val="accent5">
            <a:lumMod val="50000"/>
          </a:schemeClr>
        </a:solidFill>
        <a:ln>
          <a:noFill/>
        </a:ln>
        <a:effectLst/>
      </dgm:spPr>
      <dgm:t>
        <a:bodyPr/>
        <a:lstStyle/>
        <a:p>
          <a:r>
            <a:rPr lang="en-GB" dirty="0"/>
            <a:t>2020</a:t>
          </a:r>
        </a:p>
      </dgm:t>
    </dgm:pt>
    <dgm:pt modelId="{56B3E753-CB1E-4620-B30B-0DB95C6EC99F}" type="parTrans" cxnId="{DE255963-B11E-4FEF-B80F-85D2456A14C9}">
      <dgm:prSet/>
      <dgm:spPr/>
      <dgm:t>
        <a:bodyPr/>
        <a:lstStyle/>
        <a:p>
          <a:endParaRPr lang="en-GB"/>
        </a:p>
      </dgm:t>
    </dgm:pt>
    <dgm:pt modelId="{3B3B05BB-E86B-41D1-A7E4-2E78BE0A109F}" type="sibTrans" cxnId="{DE255963-B11E-4FEF-B80F-85D2456A14C9}">
      <dgm:prSet/>
      <dgm:spPr/>
      <dgm:t>
        <a:bodyPr/>
        <a:lstStyle/>
        <a:p>
          <a:endParaRPr lang="en-GB"/>
        </a:p>
      </dgm:t>
    </dgm:pt>
    <dgm:pt modelId="{5B9C6F10-AC77-4206-9369-658BE87D2919}" type="pres">
      <dgm:prSet presAssocID="{B2E586BC-9DE4-4DB3-B75C-79D23DBEF9AD}" presName="Name0" presStyleCnt="0">
        <dgm:presLayoutVars>
          <dgm:dir/>
          <dgm:animLvl val="lvl"/>
          <dgm:resizeHandles val="exact"/>
        </dgm:presLayoutVars>
      </dgm:prSet>
      <dgm:spPr/>
      <dgm:t>
        <a:bodyPr/>
        <a:lstStyle/>
        <a:p>
          <a:endParaRPr lang="en-GB"/>
        </a:p>
      </dgm:t>
    </dgm:pt>
    <dgm:pt modelId="{4AE8EA9C-465B-4D16-8D71-2E553E875998}" type="pres">
      <dgm:prSet presAssocID="{DAAD336C-23EF-4718-81FD-08186DF23298}" presName="parTxOnly" presStyleLbl="node1" presStyleIdx="0" presStyleCnt="5">
        <dgm:presLayoutVars>
          <dgm:chMax val="0"/>
          <dgm:chPref val="0"/>
          <dgm:bulletEnabled val="1"/>
        </dgm:presLayoutVars>
      </dgm:prSet>
      <dgm:spPr/>
      <dgm:t>
        <a:bodyPr/>
        <a:lstStyle/>
        <a:p>
          <a:endParaRPr lang="en-GB"/>
        </a:p>
      </dgm:t>
    </dgm:pt>
    <dgm:pt modelId="{0C225AFF-C660-4DDD-A226-E79F7D9045A3}" type="pres">
      <dgm:prSet presAssocID="{95E17C88-4412-4E3D-BA19-F6B54F2375B4}" presName="parTxOnlySpace" presStyleCnt="0"/>
      <dgm:spPr/>
    </dgm:pt>
    <dgm:pt modelId="{2EBD5E46-082D-479B-9E48-BAC9A10CF839}" type="pres">
      <dgm:prSet presAssocID="{9332A4D7-2A06-466B-8338-EDC87B97A587}" presName="parTxOnly" presStyleLbl="node1" presStyleIdx="1" presStyleCnt="5">
        <dgm:presLayoutVars>
          <dgm:chMax val="0"/>
          <dgm:chPref val="0"/>
          <dgm:bulletEnabled val="1"/>
        </dgm:presLayoutVars>
      </dgm:prSet>
      <dgm:spPr/>
      <dgm:t>
        <a:bodyPr/>
        <a:lstStyle/>
        <a:p>
          <a:endParaRPr lang="en-GB"/>
        </a:p>
      </dgm:t>
    </dgm:pt>
    <dgm:pt modelId="{3747D828-28D6-4812-BE88-A551AB0F2A36}" type="pres">
      <dgm:prSet presAssocID="{9E6CA19F-8395-49AC-8A62-E5A24BB60E0F}" presName="parTxOnlySpace" presStyleCnt="0"/>
      <dgm:spPr/>
    </dgm:pt>
    <dgm:pt modelId="{6E7346D2-4236-4B9E-BAC9-9DEBB47EC85F}" type="pres">
      <dgm:prSet presAssocID="{7A93AB1D-DD36-4515-82D8-F5AECD23FD8E}" presName="parTxOnly" presStyleLbl="node1" presStyleIdx="2" presStyleCnt="5" custLinFactNeighborX="2973" custLinFactNeighborY="-800">
        <dgm:presLayoutVars>
          <dgm:chMax val="0"/>
          <dgm:chPref val="0"/>
          <dgm:bulletEnabled val="1"/>
        </dgm:presLayoutVars>
      </dgm:prSet>
      <dgm:spPr/>
      <dgm:t>
        <a:bodyPr/>
        <a:lstStyle/>
        <a:p>
          <a:endParaRPr lang="en-GB"/>
        </a:p>
      </dgm:t>
    </dgm:pt>
    <dgm:pt modelId="{BF6A51B8-2CFA-4D29-8499-5BF94B7DD341}" type="pres">
      <dgm:prSet presAssocID="{938C98D4-5AFD-430A-ACFA-F1192E838C3A}" presName="parTxOnlySpace" presStyleCnt="0"/>
      <dgm:spPr/>
    </dgm:pt>
    <dgm:pt modelId="{90BF9314-B414-47A8-AA18-6F6674598313}" type="pres">
      <dgm:prSet presAssocID="{EDE92B48-6E5D-460B-9DF4-4DEC2EBAFAD1}" presName="parTxOnly" presStyleLbl="node1" presStyleIdx="3" presStyleCnt="5">
        <dgm:presLayoutVars>
          <dgm:chMax val="0"/>
          <dgm:chPref val="0"/>
          <dgm:bulletEnabled val="1"/>
        </dgm:presLayoutVars>
      </dgm:prSet>
      <dgm:spPr/>
      <dgm:t>
        <a:bodyPr/>
        <a:lstStyle/>
        <a:p>
          <a:endParaRPr lang="en-GB"/>
        </a:p>
      </dgm:t>
    </dgm:pt>
    <dgm:pt modelId="{1F998D5D-3832-4914-A2B1-4C6784D3BB16}" type="pres">
      <dgm:prSet presAssocID="{F7B45314-B2FA-4E43-BCDB-84FBCC98A70F}" presName="parTxOnlySpace" presStyleCnt="0"/>
      <dgm:spPr/>
    </dgm:pt>
    <dgm:pt modelId="{E2561C52-4360-449F-8CF2-43F2635FDEFC}" type="pres">
      <dgm:prSet presAssocID="{5C942307-A2C8-4B6B-97FD-0CAF39E00C3E}" presName="parTxOnly" presStyleLbl="node1" presStyleIdx="4" presStyleCnt="5">
        <dgm:presLayoutVars>
          <dgm:chMax val="0"/>
          <dgm:chPref val="0"/>
          <dgm:bulletEnabled val="1"/>
        </dgm:presLayoutVars>
      </dgm:prSet>
      <dgm:spPr/>
      <dgm:t>
        <a:bodyPr/>
        <a:lstStyle/>
        <a:p>
          <a:endParaRPr lang="en-GB"/>
        </a:p>
      </dgm:t>
    </dgm:pt>
  </dgm:ptLst>
  <dgm:cxnLst>
    <dgm:cxn modelId="{3D8AD394-4F7F-4FB3-A606-67FC3E54F6BA}" srcId="{B2E586BC-9DE4-4DB3-B75C-79D23DBEF9AD}" destId="{7A93AB1D-DD36-4515-82D8-F5AECD23FD8E}" srcOrd="2" destOrd="0" parTransId="{448C8245-BCF7-4F17-BAAD-B686C29464C3}" sibTransId="{938C98D4-5AFD-430A-ACFA-F1192E838C3A}"/>
    <dgm:cxn modelId="{C612675B-4CA0-48B3-8E31-039846F27189}" srcId="{B2E586BC-9DE4-4DB3-B75C-79D23DBEF9AD}" destId="{DAAD336C-23EF-4718-81FD-08186DF23298}" srcOrd="0" destOrd="0" parTransId="{9DEA8A98-ECD1-4AA3-AADA-CEB35A017FE1}" sibTransId="{95E17C88-4412-4E3D-BA19-F6B54F2375B4}"/>
    <dgm:cxn modelId="{1BF27861-5E7A-4018-B892-A650A6EFBA73}" type="presOf" srcId="{9332A4D7-2A06-466B-8338-EDC87B97A587}" destId="{2EBD5E46-082D-479B-9E48-BAC9A10CF839}" srcOrd="0" destOrd="0" presId="urn:microsoft.com/office/officeart/2005/8/layout/chevron1"/>
    <dgm:cxn modelId="{DE255963-B11E-4FEF-B80F-85D2456A14C9}" srcId="{B2E586BC-9DE4-4DB3-B75C-79D23DBEF9AD}" destId="{5C942307-A2C8-4B6B-97FD-0CAF39E00C3E}" srcOrd="4" destOrd="0" parTransId="{56B3E753-CB1E-4620-B30B-0DB95C6EC99F}" sibTransId="{3B3B05BB-E86B-41D1-A7E4-2E78BE0A109F}"/>
    <dgm:cxn modelId="{1B4F8107-89EF-4A2C-9BE4-CEBCA8E112EE}" type="presOf" srcId="{B2E586BC-9DE4-4DB3-B75C-79D23DBEF9AD}" destId="{5B9C6F10-AC77-4206-9369-658BE87D2919}" srcOrd="0" destOrd="0" presId="urn:microsoft.com/office/officeart/2005/8/layout/chevron1"/>
    <dgm:cxn modelId="{DB6C33C4-78F9-404C-97C0-E9DE7605E9EF}" type="presOf" srcId="{5C942307-A2C8-4B6B-97FD-0CAF39E00C3E}" destId="{E2561C52-4360-449F-8CF2-43F2635FDEFC}" srcOrd="0" destOrd="0" presId="urn:microsoft.com/office/officeart/2005/8/layout/chevron1"/>
    <dgm:cxn modelId="{B4DEED3B-9977-4A13-9372-528CF002E5D3}" type="presOf" srcId="{DAAD336C-23EF-4718-81FD-08186DF23298}" destId="{4AE8EA9C-465B-4D16-8D71-2E553E875998}" srcOrd="0" destOrd="0" presId="urn:microsoft.com/office/officeart/2005/8/layout/chevron1"/>
    <dgm:cxn modelId="{E295CF15-A3BA-495B-8208-80DF393AB342}" type="presOf" srcId="{7A93AB1D-DD36-4515-82D8-F5AECD23FD8E}" destId="{6E7346D2-4236-4B9E-BAC9-9DEBB47EC85F}" srcOrd="0" destOrd="0" presId="urn:microsoft.com/office/officeart/2005/8/layout/chevron1"/>
    <dgm:cxn modelId="{84AE8BF0-7FCB-434F-8BF2-1BA32F75E32D}" srcId="{B2E586BC-9DE4-4DB3-B75C-79D23DBEF9AD}" destId="{9332A4D7-2A06-466B-8338-EDC87B97A587}" srcOrd="1" destOrd="0" parTransId="{5E4AE71E-705A-438C-BD0A-4683BE959182}" sibTransId="{9E6CA19F-8395-49AC-8A62-E5A24BB60E0F}"/>
    <dgm:cxn modelId="{25167FEF-7E7D-4F45-B272-10A3A58C15F8}" srcId="{B2E586BC-9DE4-4DB3-B75C-79D23DBEF9AD}" destId="{EDE92B48-6E5D-460B-9DF4-4DEC2EBAFAD1}" srcOrd="3" destOrd="0" parTransId="{F740DF0C-10A9-4DA7-BA60-9CA2C99093A0}" sibTransId="{F7B45314-B2FA-4E43-BCDB-84FBCC98A70F}"/>
    <dgm:cxn modelId="{ED536DE5-7CB3-4481-BD8A-9A582CCAF7E8}" type="presOf" srcId="{EDE92B48-6E5D-460B-9DF4-4DEC2EBAFAD1}" destId="{90BF9314-B414-47A8-AA18-6F6674598313}" srcOrd="0" destOrd="0" presId="urn:microsoft.com/office/officeart/2005/8/layout/chevron1"/>
    <dgm:cxn modelId="{FF97A613-5A66-44C4-A17B-FDB77E71D1F0}" type="presParOf" srcId="{5B9C6F10-AC77-4206-9369-658BE87D2919}" destId="{4AE8EA9C-465B-4D16-8D71-2E553E875998}" srcOrd="0" destOrd="0" presId="urn:microsoft.com/office/officeart/2005/8/layout/chevron1"/>
    <dgm:cxn modelId="{0AE0DF92-C9BA-4C44-A7A5-C854E2733A27}" type="presParOf" srcId="{5B9C6F10-AC77-4206-9369-658BE87D2919}" destId="{0C225AFF-C660-4DDD-A226-E79F7D9045A3}" srcOrd="1" destOrd="0" presId="urn:microsoft.com/office/officeart/2005/8/layout/chevron1"/>
    <dgm:cxn modelId="{435B52BC-2F5F-41F0-994E-209442C49AFD}" type="presParOf" srcId="{5B9C6F10-AC77-4206-9369-658BE87D2919}" destId="{2EBD5E46-082D-479B-9E48-BAC9A10CF839}" srcOrd="2" destOrd="0" presId="urn:microsoft.com/office/officeart/2005/8/layout/chevron1"/>
    <dgm:cxn modelId="{45841786-C760-4401-86E7-7B654E0B82FD}" type="presParOf" srcId="{5B9C6F10-AC77-4206-9369-658BE87D2919}" destId="{3747D828-28D6-4812-BE88-A551AB0F2A36}" srcOrd="3" destOrd="0" presId="urn:microsoft.com/office/officeart/2005/8/layout/chevron1"/>
    <dgm:cxn modelId="{AC606E86-ED88-460C-BCF1-9AC4007BB81E}" type="presParOf" srcId="{5B9C6F10-AC77-4206-9369-658BE87D2919}" destId="{6E7346D2-4236-4B9E-BAC9-9DEBB47EC85F}" srcOrd="4" destOrd="0" presId="urn:microsoft.com/office/officeart/2005/8/layout/chevron1"/>
    <dgm:cxn modelId="{27476119-7681-4CA2-A294-EBA017D9CCDA}" type="presParOf" srcId="{5B9C6F10-AC77-4206-9369-658BE87D2919}" destId="{BF6A51B8-2CFA-4D29-8499-5BF94B7DD341}" srcOrd="5" destOrd="0" presId="urn:microsoft.com/office/officeart/2005/8/layout/chevron1"/>
    <dgm:cxn modelId="{89ADF6B2-A08C-4898-8FA8-24190BC848AC}" type="presParOf" srcId="{5B9C6F10-AC77-4206-9369-658BE87D2919}" destId="{90BF9314-B414-47A8-AA18-6F6674598313}" srcOrd="6" destOrd="0" presId="urn:microsoft.com/office/officeart/2005/8/layout/chevron1"/>
    <dgm:cxn modelId="{D539800B-7919-4F61-A40E-519544DA7163}" type="presParOf" srcId="{5B9C6F10-AC77-4206-9369-658BE87D2919}" destId="{1F998D5D-3832-4914-A2B1-4C6784D3BB16}" srcOrd="7" destOrd="0" presId="urn:microsoft.com/office/officeart/2005/8/layout/chevron1"/>
    <dgm:cxn modelId="{EF33EF92-AD62-412E-80E4-9C861CF4085A}" type="presParOf" srcId="{5B9C6F10-AC77-4206-9369-658BE87D2919}" destId="{E2561C52-4360-449F-8CF2-43F2635FDEFC}" srcOrd="8" destOrd="0" presId="urn:microsoft.com/office/officeart/2005/8/layout/chevron1"/>
  </dgm:cxnLst>
  <dgm:bg>
    <a:solidFill>
      <a:schemeClr val="bg1"/>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E8EA9C-465B-4D16-8D71-2E553E875998}">
      <dsp:nvSpPr>
        <dsp:cNvPr id="0" name=""/>
        <dsp:cNvSpPr/>
      </dsp:nvSpPr>
      <dsp:spPr>
        <a:xfrm>
          <a:off x="2168" y="52320"/>
          <a:ext cx="1930088" cy="772035"/>
        </a:xfrm>
        <a:prstGeom prst="chevron">
          <a:avLst/>
        </a:prstGeom>
        <a:solidFill>
          <a:schemeClr val="accent1">
            <a:lumMod val="40000"/>
            <a:lumOff val="60000"/>
          </a:schemeClr>
        </a:solidFill>
        <a:ln w="38100" cap="flat" cmpd="sng" algn="ctr">
          <a:no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36017" tIns="45339" rIns="45339" bIns="45339" numCol="1" spcCol="1270" anchor="ctr" anchorCtr="0">
          <a:noAutofit/>
        </a:bodyPr>
        <a:lstStyle/>
        <a:p>
          <a:pPr lvl="0" algn="ctr" defTabSz="1511300">
            <a:lnSpc>
              <a:spcPct val="90000"/>
            </a:lnSpc>
            <a:spcBef>
              <a:spcPct val="0"/>
            </a:spcBef>
            <a:spcAft>
              <a:spcPct val="35000"/>
            </a:spcAft>
          </a:pPr>
          <a:r>
            <a:rPr lang="en-GB" sz="3400" kern="1200" dirty="0"/>
            <a:t>2016</a:t>
          </a:r>
        </a:p>
      </dsp:txBody>
      <dsp:txXfrm>
        <a:off x="388186" y="52320"/>
        <a:ext cx="1158053" cy="772035"/>
      </dsp:txXfrm>
    </dsp:sp>
    <dsp:sp modelId="{2EBD5E46-082D-479B-9E48-BAC9A10CF839}">
      <dsp:nvSpPr>
        <dsp:cNvPr id="0" name=""/>
        <dsp:cNvSpPr/>
      </dsp:nvSpPr>
      <dsp:spPr>
        <a:xfrm>
          <a:off x="1739248" y="52320"/>
          <a:ext cx="1930088" cy="772035"/>
        </a:xfrm>
        <a:prstGeom prst="chevron">
          <a:avLst/>
        </a:prstGeom>
        <a:solidFill>
          <a:schemeClr val="accent1">
            <a:lumMod val="60000"/>
            <a:lumOff val="40000"/>
          </a:schemeClr>
        </a:solidFill>
        <a:ln w="38100" cap="flat" cmpd="sng" algn="ctr">
          <a:no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36017" tIns="45339" rIns="45339" bIns="45339" numCol="1" spcCol="1270" anchor="ctr" anchorCtr="0">
          <a:noAutofit/>
        </a:bodyPr>
        <a:lstStyle/>
        <a:p>
          <a:pPr lvl="0" algn="ctr" defTabSz="1511300">
            <a:lnSpc>
              <a:spcPct val="90000"/>
            </a:lnSpc>
            <a:spcBef>
              <a:spcPct val="0"/>
            </a:spcBef>
            <a:spcAft>
              <a:spcPct val="35000"/>
            </a:spcAft>
          </a:pPr>
          <a:r>
            <a:rPr lang="en-GB" sz="3400" kern="1200" dirty="0"/>
            <a:t>2017</a:t>
          </a:r>
        </a:p>
      </dsp:txBody>
      <dsp:txXfrm>
        <a:off x="2125266" y="52320"/>
        <a:ext cx="1158053" cy="772035"/>
      </dsp:txXfrm>
    </dsp:sp>
    <dsp:sp modelId="{6E7346D2-4236-4B9E-BAC9-9DEBB47EC85F}">
      <dsp:nvSpPr>
        <dsp:cNvPr id="0" name=""/>
        <dsp:cNvSpPr/>
      </dsp:nvSpPr>
      <dsp:spPr>
        <a:xfrm>
          <a:off x="3482065" y="46144"/>
          <a:ext cx="1930088" cy="772035"/>
        </a:xfrm>
        <a:prstGeom prst="chevron">
          <a:avLst/>
        </a:prstGeom>
        <a:solidFill>
          <a:schemeClr val="accent1">
            <a:lumMod val="75000"/>
          </a:schemeClr>
        </a:solidFill>
        <a:ln w="38100" cap="flat" cmpd="sng" algn="ctr">
          <a:no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36017" tIns="45339" rIns="45339" bIns="45339" numCol="1" spcCol="1270" anchor="ctr" anchorCtr="0">
          <a:noAutofit/>
        </a:bodyPr>
        <a:lstStyle/>
        <a:p>
          <a:pPr lvl="0" algn="ctr" defTabSz="1511300">
            <a:lnSpc>
              <a:spcPct val="90000"/>
            </a:lnSpc>
            <a:spcBef>
              <a:spcPct val="0"/>
            </a:spcBef>
            <a:spcAft>
              <a:spcPct val="35000"/>
            </a:spcAft>
          </a:pPr>
          <a:r>
            <a:rPr lang="en-GB" sz="3400" kern="1200" dirty="0"/>
            <a:t>2018</a:t>
          </a:r>
        </a:p>
      </dsp:txBody>
      <dsp:txXfrm>
        <a:off x="3868083" y="46144"/>
        <a:ext cx="1158053" cy="772035"/>
      </dsp:txXfrm>
    </dsp:sp>
    <dsp:sp modelId="{90BF9314-B414-47A8-AA18-6F6674598313}">
      <dsp:nvSpPr>
        <dsp:cNvPr id="0" name=""/>
        <dsp:cNvSpPr/>
      </dsp:nvSpPr>
      <dsp:spPr>
        <a:xfrm>
          <a:off x="5213406" y="52320"/>
          <a:ext cx="1930088" cy="772035"/>
        </a:xfrm>
        <a:prstGeom prst="chevron">
          <a:avLst/>
        </a:prstGeom>
        <a:solidFill>
          <a:schemeClr val="accent1">
            <a:lumMod val="50000"/>
          </a:schemeClr>
        </a:solidFill>
        <a:ln w="38100" cap="flat" cmpd="sng" algn="ctr">
          <a:no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36017" tIns="45339" rIns="45339" bIns="45339" numCol="1" spcCol="1270" anchor="ctr" anchorCtr="0">
          <a:noAutofit/>
        </a:bodyPr>
        <a:lstStyle/>
        <a:p>
          <a:pPr lvl="0" algn="ctr" defTabSz="1511300">
            <a:lnSpc>
              <a:spcPct val="90000"/>
            </a:lnSpc>
            <a:spcBef>
              <a:spcPct val="0"/>
            </a:spcBef>
            <a:spcAft>
              <a:spcPct val="35000"/>
            </a:spcAft>
          </a:pPr>
          <a:r>
            <a:rPr lang="en-GB" sz="3400" kern="1200" dirty="0"/>
            <a:t>2019</a:t>
          </a:r>
        </a:p>
      </dsp:txBody>
      <dsp:txXfrm>
        <a:off x="5599424" y="52320"/>
        <a:ext cx="1158053" cy="772035"/>
      </dsp:txXfrm>
    </dsp:sp>
    <dsp:sp modelId="{E2561C52-4360-449F-8CF2-43F2635FDEFC}">
      <dsp:nvSpPr>
        <dsp:cNvPr id="0" name=""/>
        <dsp:cNvSpPr/>
      </dsp:nvSpPr>
      <dsp:spPr>
        <a:xfrm>
          <a:off x="6950486" y="52320"/>
          <a:ext cx="1930088" cy="772035"/>
        </a:xfrm>
        <a:prstGeom prst="chevron">
          <a:avLst/>
        </a:prstGeom>
        <a:solidFill>
          <a:schemeClr val="accent5">
            <a:lumMod val="50000"/>
          </a:schemeClr>
        </a:solidFill>
        <a:ln w="38100" cap="flat" cmpd="sng" algn="ctr">
          <a:no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36017" tIns="45339" rIns="45339" bIns="45339" numCol="1" spcCol="1270" anchor="ctr" anchorCtr="0">
          <a:noAutofit/>
        </a:bodyPr>
        <a:lstStyle/>
        <a:p>
          <a:pPr lvl="0" algn="ctr" defTabSz="1511300">
            <a:lnSpc>
              <a:spcPct val="90000"/>
            </a:lnSpc>
            <a:spcBef>
              <a:spcPct val="0"/>
            </a:spcBef>
            <a:spcAft>
              <a:spcPct val="35000"/>
            </a:spcAft>
          </a:pPr>
          <a:r>
            <a:rPr lang="en-GB" sz="3400" kern="1200" dirty="0"/>
            <a:t>2020</a:t>
          </a:r>
        </a:p>
      </dsp:txBody>
      <dsp:txXfrm>
        <a:off x="7336504" y="52320"/>
        <a:ext cx="1158053" cy="772035"/>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74552" cy="501639"/>
          </a:xfrm>
          <a:prstGeom prst="rect">
            <a:avLst/>
          </a:prstGeom>
        </p:spPr>
        <p:txBody>
          <a:bodyPr vert="horz" lIns="93591" tIns="46796" rIns="93591" bIns="46796" rtlCol="0"/>
          <a:lstStyle>
            <a:lvl1pPr algn="l">
              <a:defRPr sz="1200"/>
            </a:lvl1pPr>
          </a:lstStyle>
          <a:p>
            <a:endParaRPr lang="en-GB" dirty="0"/>
          </a:p>
        </p:txBody>
      </p:sp>
      <p:sp>
        <p:nvSpPr>
          <p:cNvPr id="3" name="Date Placeholder 2"/>
          <p:cNvSpPr>
            <a:spLocks noGrp="1"/>
          </p:cNvSpPr>
          <p:nvPr>
            <p:ph type="dt" sz="quarter" idx="1"/>
          </p:nvPr>
        </p:nvSpPr>
        <p:spPr>
          <a:xfrm>
            <a:off x="3888212" y="1"/>
            <a:ext cx="2974552" cy="501639"/>
          </a:xfrm>
          <a:prstGeom prst="rect">
            <a:avLst/>
          </a:prstGeom>
        </p:spPr>
        <p:txBody>
          <a:bodyPr vert="horz" lIns="93591" tIns="46796" rIns="93591" bIns="46796" rtlCol="0"/>
          <a:lstStyle>
            <a:lvl1pPr algn="r">
              <a:defRPr sz="1200"/>
            </a:lvl1pPr>
          </a:lstStyle>
          <a:p>
            <a:fld id="{2A3EE131-D7AE-47FD-A14B-A4590389E309}" type="datetimeFigureOut">
              <a:rPr lang="en-GB" smtClean="0"/>
              <a:pPr/>
              <a:t>05/06/2017</a:t>
            </a:fld>
            <a:endParaRPr lang="en-GB" dirty="0"/>
          </a:p>
        </p:txBody>
      </p:sp>
      <p:sp>
        <p:nvSpPr>
          <p:cNvPr id="4" name="Footer Placeholder 3"/>
          <p:cNvSpPr>
            <a:spLocks noGrp="1"/>
          </p:cNvSpPr>
          <p:nvPr>
            <p:ph type="ftr" sz="quarter" idx="2"/>
          </p:nvPr>
        </p:nvSpPr>
        <p:spPr>
          <a:xfrm>
            <a:off x="1" y="9496441"/>
            <a:ext cx="2974552" cy="501639"/>
          </a:xfrm>
          <a:prstGeom prst="rect">
            <a:avLst/>
          </a:prstGeom>
        </p:spPr>
        <p:txBody>
          <a:bodyPr vert="horz" lIns="93591" tIns="46796" rIns="93591" bIns="46796"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88212" y="9496441"/>
            <a:ext cx="2974552" cy="501639"/>
          </a:xfrm>
          <a:prstGeom prst="rect">
            <a:avLst/>
          </a:prstGeom>
        </p:spPr>
        <p:txBody>
          <a:bodyPr vert="horz" lIns="93591" tIns="46796" rIns="93591" bIns="46796" rtlCol="0" anchor="b"/>
          <a:lstStyle>
            <a:lvl1pPr algn="r">
              <a:defRPr sz="1200"/>
            </a:lvl1pPr>
          </a:lstStyle>
          <a:p>
            <a:fld id="{AE2E2C6C-1A46-49B2-95A1-874E5B60CA1F}" type="slidenum">
              <a:rPr lang="en-GB" smtClean="0"/>
              <a:pPr/>
              <a:t>‹#›</a:t>
            </a:fld>
            <a:endParaRPr lang="en-GB" dirty="0"/>
          </a:p>
        </p:txBody>
      </p:sp>
    </p:spTree>
    <p:extLst>
      <p:ext uri="{BB962C8B-B14F-4D97-AF65-F5344CB8AC3E}">
        <p14:creationId xmlns:p14="http://schemas.microsoft.com/office/powerpoint/2010/main" val="12547168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5300" cy="500464"/>
          </a:xfrm>
          <a:prstGeom prst="rect">
            <a:avLst/>
          </a:prstGeom>
        </p:spPr>
        <p:txBody>
          <a:bodyPr vert="horz" lIns="93591" tIns="46796" rIns="93591" bIns="46796" rtlCol="0"/>
          <a:lstStyle>
            <a:lvl1pPr algn="l">
              <a:defRPr sz="1200"/>
            </a:lvl1pPr>
          </a:lstStyle>
          <a:p>
            <a:endParaRPr lang="en-GB" dirty="0"/>
          </a:p>
        </p:txBody>
      </p:sp>
      <p:sp>
        <p:nvSpPr>
          <p:cNvPr id="3" name="Date Placeholder 2"/>
          <p:cNvSpPr>
            <a:spLocks noGrp="1"/>
          </p:cNvSpPr>
          <p:nvPr>
            <p:ph type="dt" idx="1"/>
          </p:nvPr>
        </p:nvSpPr>
        <p:spPr>
          <a:xfrm>
            <a:off x="3887449" y="1"/>
            <a:ext cx="2975300" cy="500464"/>
          </a:xfrm>
          <a:prstGeom prst="rect">
            <a:avLst/>
          </a:prstGeom>
        </p:spPr>
        <p:txBody>
          <a:bodyPr vert="horz" lIns="93591" tIns="46796" rIns="93591" bIns="46796" rtlCol="0"/>
          <a:lstStyle>
            <a:lvl1pPr algn="r">
              <a:defRPr sz="1200"/>
            </a:lvl1pPr>
          </a:lstStyle>
          <a:p>
            <a:fld id="{54F6B5D3-2AB1-4063-BA50-FEBA813E0814}" type="datetimeFigureOut">
              <a:rPr lang="en-GB" smtClean="0"/>
              <a:pPr/>
              <a:t>05/06/2017</a:t>
            </a:fld>
            <a:endParaRPr lang="en-GB" dirty="0"/>
          </a:p>
        </p:txBody>
      </p:sp>
      <p:sp>
        <p:nvSpPr>
          <p:cNvPr id="4" name="Slide Image Placeholder 3"/>
          <p:cNvSpPr>
            <a:spLocks noGrp="1" noRot="1" noChangeAspect="1"/>
          </p:cNvSpPr>
          <p:nvPr>
            <p:ph type="sldImg" idx="2"/>
          </p:nvPr>
        </p:nvSpPr>
        <p:spPr>
          <a:xfrm>
            <a:off x="1184275" y="1249363"/>
            <a:ext cx="4495800" cy="3373437"/>
          </a:xfrm>
          <a:prstGeom prst="rect">
            <a:avLst/>
          </a:prstGeom>
          <a:noFill/>
          <a:ln w="12700">
            <a:solidFill>
              <a:prstClr val="black"/>
            </a:solidFill>
          </a:ln>
        </p:spPr>
        <p:txBody>
          <a:bodyPr vert="horz" lIns="93591" tIns="46796" rIns="93591" bIns="46796" rtlCol="0" anchor="ctr"/>
          <a:lstStyle/>
          <a:p>
            <a:endParaRPr lang="en-GB" dirty="0"/>
          </a:p>
        </p:txBody>
      </p:sp>
      <p:sp>
        <p:nvSpPr>
          <p:cNvPr id="5" name="Notes Placeholder 4"/>
          <p:cNvSpPr>
            <a:spLocks noGrp="1"/>
          </p:cNvSpPr>
          <p:nvPr>
            <p:ph type="body" sz="quarter" idx="3"/>
          </p:nvPr>
        </p:nvSpPr>
        <p:spPr>
          <a:xfrm>
            <a:off x="686118" y="4811167"/>
            <a:ext cx="5492121" cy="3936552"/>
          </a:xfrm>
          <a:prstGeom prst="rect">
            <a:avLst/>
          </a:prstGeom>
        </p:spPr>
        <p:txBody>
          <a:bodyPr vert="horz" lIns="93591" tIns="46796" rIns="93591" bIns="4679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97613"/>
            <a:ext cx="2975300" cy="500464"/>
          </a:xfrm>
          <a:prstGeom prst="rect">
            <a:avLst/>
          </a:prstGeom>
        </p:spPr>
        <p:txBody>
          <a:bodyPr vert="horz" lIns="93591" tIns="46796" rIns="93591" bIns="46796"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7449" y="9497613"/>
            <a:ext cx="2975300" cy="500464"/>
          </a:xfrm>
          <a:prstGeom prst="rect">
            <a:avLst/>
          </a:prstGeom>
        </p:spPr>
        <p:txBody>
          <a:bodyPr vert="horz" lIns="93591" tIns="46796" rIns="93591" bIns="46796" rtlCol="0" anchor="b"/>
          <a:lstStyle>
            <a:lvl1pPr algn="r">
              <a:defRPr sz="1200"/>
            </a:lvl1pPr>
          </a:lstStyle>
          <a:p>
            <a:fld id="{777201BC-94E4-4101-962D-54511777D224}" type="slidenum">
              <a:rPr lang="en-GB" smtClean="0"/>
              <a:pPr/>
              <a:t>‹#›</a:t>
            </a:fld>
            <a:endParaRPr lang="en-GB" dirty="0"/>
          </a:p>
        </p:txBody>
      </p:sp>
    </p:spTree>
    <p:extLst>
      <p:ext uri="{BB962C8B-B14F-4D97-AF65-F5344CB8AC3E}">
        <p14:creationId xmlns:p14="http://schemas.microsoft.com/office/powerpoint/2010/main" val="3247234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33450" y="1824038"/>
            <a:ext cx="6567488" cy="4926012"/>
          </a:xfrm>
        </p:spPr>
      </p:sp>
      <p:sp>
        <p:nvSpPr>
          <p:cNvPr id="3" name="Notes Placeholder 2"/>
          <p:cNvSpPr>
            <a:spLocks noGrp="1"/>
          </p:cNvSpPr>
          <p:nvPr>
            <p:ph type="body" idx="1"/>
          </p:nvPr>
        </p:nvSpPr>
        <p:spPr/>
        <p:txBody>
          <a:bodyPr/>
          <a:lstStyle/>
          <a:p>
            <a:r>
              <a:rPr lang="en-GB" dirty="0"/>
              <a:t>You have received the SOER</a:t>
            </a:r>
            <a:r>
              <a:rPr lang="en-GB" baseline="0" dirty="0"/>
              <a:t> 2020 Project plan as a background information.</a:t>
            </a:r>
          </a:p>
          <a:p>
            <a:r>
              <a:rPr lang="en-GB" baseline="0" dirty="0"/>
              <a:t>I will present the logic of the SOER structure and some aspects of the project plan, especially those planned for 2017.</a:t>
            </a:r>
            <a:endParaRPr lang="en-GB" dirty="0"/>
          </a:p>
        </p:txBody>
      </p:sp>
      <p:sp>
        <p:nvSpPr>
          <p:cNvPr id="4" name="Slide Number Placeholder 3"/>
          <p:cNvSpPr>
            <a:spLocks noGrp="1"/>
          </p:cNvSpPr>
          <p:nvPr>
            <p:ph type="sldNum" sz="quarter" idx="10"/>
          </p:nvPr>
        </p:nvSpPr>
        <p:spPr/>
        <p:txBody>
          <a:bodyPr/>
          <a:lstStyle/>
          <a:p>
            <a:pPr defTabSz="921898">
              <a:defRPr/>
            </a:pPr>
            <a:fld id="{777201BC-94E4-4101-962D-54511777D224}" type="slidenum">
              <a:rPr lang="en-GB">
                <a:solidFill>
                  <a:prstClr val="black"/>
                </a:solidFill>
                <a:latin typeface="Calibri"/>
              </a:rPr>
              <a:pPr defTabSz="921898">
                <a:defRPr/>
              </a:pPr>
              <a:t>1</a:t>
            </a:fld>
            <a:endParaRPr lang="en-GB" dirty="0">
              <a:solidFill>
                <a:prstClr val="black"/>
              </a:solidFill>
              <a:latin typeface="Calibri"/>
            </a:endParaRPr>
          </a:p>
        </p:txBody>
      </p:sp>
    </p:spTree>
    <p:extLst>
      <p:ext uri="{BB962C8B-B14F-4D97-AF65-F5344CB8AC3E}">
        <p14:creationId xmlns:p14="http://schemas.microsoft.com/office/powerpoint/2010/main" val="5642294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a:p>
            <a:r>
              <a:rPr lang="en-US" dirty="0" smtClean="0"/>
              <a:t>V </a:t>
            </a:r>
            <a:r>
              <a:rPr lang="en-US" dirty="0" err="1" smtClean="0"/>
              <a:t>preteklih</a:t>
            </a:r>
            <a:r>
              <a:rPr lang="en-US" dirty="0" smtClean="0"/>
              <a:t> SOER </a:t>
            </a:r>
            <a:r>
              <a:rPr lang="en-US" dirty="0" err="1" smtClean="0"/>
              <a:t>porocilih</a:t>
            </a:r>
            <a:r>
              <a:rPr lang="en-US" baseline="0" dirty="0" smtClean="0"/>
              <a:t> </a:t>
            </a:r>
            <a:r>
              <a:rPr lang="en-US" baseline="0" dirty="0" err="1" smtClean="0"/>
              <a:t>smo</a:t>
            </a:r>
            <a:r>
              <a:rPr lang="en-US" baseline="0" dirty="0" smtClean="0"/>
              <a:t> </a:t>
            </a:r>
            <a:r>
              <a:rPr lang="en-US" baseline="0" dirty="0" err="1" smtClean="0"/>
              <a:t>izdatno</a:t>
            </a:r>
            <a:r>
              <a:rPr lang="en-US" baseline="0" dirty="0" smtClean="0"/>
              <a:t> </a:t>
            </a:r>
            <a:r>
              <a:rPr lang="en-US" baseline="0" dirty="0" err="1" smtClean="0"/>
              <a:t>ana;lizirali</a:t>
            </a:r>
            <a:r>
              <a:rPr lang="en-US" baseline="0" dirty="0" smtClean="0"/>
              <a:t> </a:t>
            </a:r>
            <a:r>
              <a:rPr lang="en-US" baseline="0" dirty="0" err="1" smtClean="0"/>
              <a:t>okoljske</a:t>
            </a:r>
            <a:r>
              <a:rPr lang="en-US" baseline="0" dirty="0" smtClean="0"/>
              <a:t> problem in </a:t>
            </a:r>
            <a:r>
              <a:rPr lang="en-US" baseline="0" dirty="0" err="1" smtClean="0"/>
              <a:t>jih</a:t>
            </a:r>
            <a:r>
              <a:rPr lang="en-US" baseline="0" dirty="0" smtClean="0"/>
              <a:t> </a:t>
            </a:r>
            <a:r>
              <a:rPr lang="en-US" baseline="0" dirty="0" err="1" smtClean="0"/>
              <a:t>ocenili</a:t>
            </a:r>
            <a:r>
              <a:rPr lang="en-US" baseline="0" dirty="0" smtClean="0"/>
              <a:t> v </a:t>
            </a:r>
            <a:r>
              <a:rPr lang="en-US" baseline="0" dirty="0" err="1" smtClean="0"/>
              <a:t>zvezi</a:t>
            </a:r>
            <a:r>
              <a:rPr lang="en-US" baseline="0" dirty="0" smtClean="0"/>
              <a:t> z </a:t>
            </a:r>
            <a:r>
              <a:rPr lang="en-US" baseline="0" dirty="0" err="1" smtClean="0"/>
              <a:t>Evropskimi</a:t>
            </a:r>
            <a:r>
              <a:rPr lang="en-US" baseline="0" dirty="0" smtClean="0"/>
              <a:t> </a:t>
            </a:r>
            <a:r>
              <a:rPr lang="en-US" baseline="0" dirty="0" err="1" smtClean="0"/>
              <a:t>programi</a:t>
            </a:r>
            <a:r>
              <a:rPr lang="en-US" baseline="0" dirty="0" smtClean="0"/>
              <a:t>. </a:t>
            </a:r>
            <a:r>
              <a:rPr lang="en-US" baseline="0" dirty="0" err="1" smtClean="0"/>
              <a:t>Zelo</a:t>
            </a:r>
            <a:r>
              <a:rPr lang="en-US" baseline="0" dirty="0" smtClean="0"/>
              <a:t> </a:t>
            </a:r>
            <a:r>
              <a:rPr lang="en-US" baseline="0" dirty="0" err="1" smtClean="0"/>
              <a:t>smo</a:t>
            </a:r>
            <a:r>
              <a:rPr lang="en-US" baseline="0" dirty="0" smtClean="0"/>
              <a:t> </a:t>
            </a:r>
            <a:r>
              <a:rPr lang="en-US" baseline="0" dirty="0" err="1" smtClean="0"/>
              <a:t>vplivali</a:t>
            </a:r>
            <a:r>
              <a:rPr lang="en-US" baseline="0" dirty="0" smtClean="0"/>
              <a:t> </a:t>
            </a:r>
            <a:r>
              <a:rPr lang="en-US" baseline="0" dirty="0" err="1" smtClean="0"/>
              <a:t>na</a:t>
            </a:r>
            <a:r>
              <a:rPr lang="en-US" baseline="0" dirty="0" smtClean="0"/>
              <a:t> </a:t>
            </a:r>
            <a:r>
              <a:rPr lang="en-US" baseline="0" dirty="0" err="1" smtClean="0"/>
              <a:t>zadnji</a:t>
            </a:r>
            <a:r>
              <a:rPr lang="en-US" baseline="0" dirty="0" smtClean="0"/>
              <a:t> 7EAP. </a:t>
            </a:r>
          </a:p>
          <a:p>
            <a:r>
              <a:rPr lang="en-US" baseline="0" dirty="0" smtClean="0"/>
              <a:t>V </a:t>
            </a:r>
            <a:r>
              <a:rPr lang="en-US" baseline="0" dirty="0" err="1" smtClean="0"/>
              <a:t>prihodnjem</a:t>
            </a:r>
            <a:r>
              <a:rPr lang="en-US" baseline="0" dirty="0" smtClean="0"/>
              <a:t> </a:t>
            </a:r>
            <a:r>
              <a:rPr lang="en-US" baseline="0" dirty="0" err="1" smtClean="0"/>
              <a:t>porocilu</a:t>
            </a:r>
            <a:r>
              <a:rPr lang="en-US" baseline="0" dirty="0" smtClean="0"/>
              <a:t> </a:t>
            </a:r>
            <a:r>
              <a:rPr lang="en-US" baseline="0" dirty="0" err="1" smtClean="0"/>
              <a:t>bomo</a:t>
            </a:r>
            <a:r>
              <a:rPr lang="en-US" baseline="0" dirty="0" smtClean="0"/>
              <a:t> </a:t>
            </a:r>
            <a:r>
              <a:rPr lang="en-US" baseline="0" dirty="0" err="1" smtClean="0"/>
              <a:t>analizo</a:t>
            </a:r>
            <a:r>
              <a:rPr lang="en-US" baseline="0" dirty="0" smtClean="0"/>
              <a:t> </a:t>
            </a:r>
            <a:r>
              <a:rPr lang="en-US" baseline="0" dirty="0" err="1" smtClean="0"/>
              <a:t>problemov</a:t>
            </a:r>
            <a:r>
              <a:rPr lang="en-US" baseline="0" dirty="0" smtClean="0"/>
              <a:t> in </a:t>
            </a:r>
            <a:r>
              <a:rPr lang="en-US" baseline="0" dirty="0" err="1" smtClean="0"/>
              <a:t>okoljskih</a:t>
            </a:r>
            <a:r>
              <a:rPr lang="en-US" baseline="0" dirty="0" smtClean="0"/>
              <a:t> </a:t>
            </a:r>
            <a:r>
              <a:rPr lang="en-US" baseline="0" dirty="0" err="1" smtClean="0"/>
              <a:t>politik</a:t>
            </a:r>
            <a:r>
              <a:rPr lang="en-US" baseline="0" dirty="0" smtClean="0"/>
              <a:t> </a:t>
            </a:r>
            <a:r>
              <a:rPr lang="en-US" baseline="0" dirty="0" err="1" smtClean="0"/>
              <a:t>nadgradili</a:t>
            </a:r>
            <a:r>
              <a:rPr lang="en-US" baseline="0" dirty="0" smtClean="0"/>
              <a:t> z </a:t>
            </a:r>
            <a:r>
              <a:rPr lang="en-US" baseline="0" dirty="0" err="1" smtClean="0"/>
              <a:t>analizo</a:t>
            </a:r>
            <a:r>
              <a:rPr lang="en-US" baseline="0" dirty="0" smtClean="0"/>
              <a:t> </a:t>
            </a:r>
            <a:r>
              <a:rPr lang="en-US" baseline="0" dirty="0" err="1" smtClean="0"/>
              <a:t>moznosti</a:t>
            </a:r>
            <a:r>
              <a:rPr lang="en-US" baseline="0" dirty="0" smtClean="0"/>
              <a:t> in </a:t>
            </a:r>
            <a:r>
              <a:rPr lang="en-US" baseline="0" dirty="0" err="1" smtClean="0"/>
              <a:t>potreb</a:t>
            </a:r>
            <a:r>
              <a:rPr lang="en-US" baseline="0" dirty="0" smtClean="0"/>
              <a:t> </a:t>
            </a:r>
            <a:r>
              <a:rPr lang="en-US" baseline="0" dirty="0" err="1" smtClean="0"/>
              <a:t>za</a:t>
            </a:r>
            <a:r>
              <a:rPr lang="en-US" baseline="0" dirty="0" smtClean="0"/>
              <a:t> </a:t>
            </a:r>
            <a:r>
              <a:rPr lang="en-US" baseline="0" dirty="0" err="1" smtClean="0"/>
              <a:t>tranzicjo</a:t>
            </a:r>
            <a:r>
              <a:rPr lang="en-US" baseline="0" dirty="0" smtClean="0"/>
              <a:t> k </a:t>
            </a:r>
            <a:r>
              <a:rPr lang="en-US" baseline="0" dirty="0" err="1" smtClean="0"/>
              <a:t>dolgorocnim</a:t>
            </a:r>
            <a:r>
              <a:rPr lang="en-US" baseline="0" dirty="0" smtClean="0"/>
              <a:t> </a:t>
            </a:r>
            <a:r>
              <a:rPr lang="en-US" baseline="0" dirty="0" err="1" smtClean="0"/>
              <a:t>ciljem</a:t>
            </a:r>
            <a:r>
              <a:rPr lang="en-US" baseline="0" dirty="0" smtClean="0"/>
              <a:t> v </a:t>
            </a:r>
            <a:r>
              <a:rPr lang="en-US" baseline="0" dirty="0" err="1" smtClean="0"/>
              <a:t>Evropi</a:t>
            </a:r>
            <a:r>
              <a:rPr lang="en-US" baseline="0" dirty="0" smtClean="0"/>
              <a:t>. </a:t>
            </a:r>
            <a:r>
              <a:rPr lang="en-US" baseline="0" dirty="0" err="1" smtClean="0"/>
              <a:t>Porocilo</a:t>
            </a:r>
            <a:r>
              <a:rPr lang="en-US" baseline="0" dirty="0" smtClean="0"/>
              <a:t> 2015 je </a:t>
            </a:r>
            <a:r>
              <a:rPr lang="en-US" baseline="0" dirty="0" err="1" smtClean="0"/>
              <a:t>zakjucilo</a:t>
            </a:r>
            <a:r>
              <a:rPr lang="en-US" baseline="0" dirty="0" smtClean="0"/>
              <a:t> da je </a:t>
            </a:r>
            <a:r>
              <a:rPr lang="en-US" baseline="0" dirty="0" err="1" smtClean="0"/>
              <a:t>Visija</a:t>
            </a:r>
            <a:r>
              <a:rPr lang="en-US" baseline="0" dirty="0" smtClean="0"/>
              <a:t> 7EAP do 2050 </a:t>
            </a:r>
            <a:r>
              <a:rPr lang="en-US" baseline="0" dirty="0" err="1" smtClean="0"/>
              <a:t>neuresnicljiva</a:t>
            </a:r>
            <a:r>
              <a:rPr lang="en-US" baseline="0" dirty="0" smtClean="0"/>
              <a:t> </a:t>
            </a:r>
            <a:r>
              <a:rPr lang="en-US" baseline="0" dirty="0" err="1" smtClean="0"/>
              <a:t>ce</a:t>
            </a:r>
            <a:r>
              <a:rPr lang="en-US" baseline="0" dirty="0" smtClean="0"/>
              <a:t> ne </a:t>
            </a:r>
            <a:r>
              <a:rPr lang="en-US" baseline="0" dirty="0" err="1" smtClean="0"/>
              <a:t>spremenimo</a:t>
            </a:r>
            <a:r>
              <a:rPr lang="en-US" baseline="0" dirty="0" smtClean="0"/>
              <a:t> </a:t>
            </a:r>
            <a:r>
              <a:rPr lang="en-US" baseline="0" dirty="0" err="1" smtClean="0"/>
              <a:t>korenito</a:t>
            </a:r>
            <a:r>
              <a:rPr lang="en-US" baseline="0" dirty="0" smtClean="0"/>
              <a:t> </a:t>
            </a:r>
            <a:r>
              <a:rPr lang="en-US" baseline="0" dirty="0" err="1" smtClean="0"/>
              <a:t>delovanje</a:t>
            </a:r>
            <a:r>
              <a:rPr lang="en-US" baseline="0" dirty="0" smtClean="0"/>
              <a:t> </a:t>
            </a:r>
            <a:r>
              <a:rPr lang="en-US" baseline="0" dirty="0" err="1" smtClean="0"/>
              <a:t>osnovnih</a:t>
            </a:r>
            <a:r>
              <a:rPr lang="en-US" baseline="0" dirty="0" smtClean="0"/>
              <a:t> </a:t>
            </a:r>
            <a:r>
              <a:rPr lang="en-US" baseline="0" dirty="0" err="1" smtClean="0"/>
              <a:t>sistemov</a:t>
            </a:r>
            <a:r>
              <a:rPr lang="en-US" baseline="0" dirty="0" smtClean="0"/>
              <a:t> v </a:t>
            </a:r>
            <a:r>
              <a:rPr lang="en-US" baseline="0" dirty="0" err="1" smtClean="0"/>
              <a:t>drzavi</a:t>
            </a:r>
            <a:r>
              <a:rPr lang="en-US" baseline="0" dirty="0" smtClean="0"/>
              <a:t>, </a:t>
            </a:r>
            <a:r>
              <a:rPr lang="en-US" baseline="0" dirty="0" err="1" smtClean="0"/>
              <a:t>hrana</a:t>
            </a:r>
            <a:r>
              <a:rPr lang="en-US" baseline="0" dirty="0" smtClean="0"/>
              <a:t>, </a:t>
            </a:r>
            <a:r>
              <a:rPr lang="en-US" baseline="0" dirty="0" err="1" smtClean="0"/>
              <a:t>energija</a:t>
            </a:r>
            <a:r>
              <a:rPr lang="en-US" baseline="0" dirty="0" smtClean="0"/>
              <a:t>, </a:t>
            </a:r>
            <a:r>
              <a:rPr lang="en-US" baseline="0" dirty="0" err="1" smtClean="0"/>
              <a:t>promet</a:t>
            </a:r>
            <a:r>
              <a:rPr lang="en-US" baseline="0" dirty="0" smtClean="0"/>
              <a:t>, </a:t>
            </a:r>
            <a:r>
              <a:rPr lang="en-US" baseline="0" dirty="0" err="1" smtClean="0"/>
              <a:t>urbani</a:t>
            </a:r>
            <a:r>
              <a:rPr lang="en-US" baseline="0" dirty="0" smtClean="0"/>
              <a:t>. </a:t>
            </a:r>
            <a:r>
              <a:rPr lang="en-US" baseline="0" dirty="0" err="1" smtClean="0"/>
              <a:t>Posvetili</a:t>
            </a:r>
            <a:r>
              <a:rPr lang="en-US" baseline="0" dirty="0" smtClean="0"/>
              <a:t> se </a:t>
            </a:r>
            <a:r>
              <a:rPr lang="en-US" baseline="0" dirty="0" err="1" smtClean="0"/>
              <a:t>bomo</a:t>
            </a:r>
            <a:r>
              <a:rPr lang="en-US" baseline="0" dirty="0" smtClean="0"/>
              <a:t> </a:t>
            </a:r>
            <a:r>
              <a:rPr lang="en-US" baseline="0" dirty="0" err="1" smtClean="0"/>
              <a:t>isaknju</a:t>
            </a:r>
            <a:r>
              <a:rPr lang="en-US" baseline="0" dirty="0" smtClean="0"/>
              <a:t> </a:t>
            </a:r>
            <a:r>
              <a:rPr lang="en-US" baseline="0" dirty="0" err="1" smtClean="0"/>
              <a:t>moznih</a:t>
            </a:r>
            <a:r>
              <a:rPr lang="en-US" baseline="0" dirty="0" smtClean="0"/>
              <a:t> </a:t>
            </a:r>
            <a:r>
              <a:rPr lang="en-US" baseline="0" dirty="0" err="1" smtClean="0"/>
              <a:t>resitev</a:t>
            </a:r>
            <a:r>
              <a:rPr lang="en-US" baseline="0" dirty="0" smtClean="0"/>
              <a:t>, </a:t>
            </a:r>
            <a:r>
              <a:rPr lang="en-US" baseline="0" dirty="0" err="1" smtClean="0"/>
              <a:t>ki</a:t>
            </a:r>
            <a:r>
              <a:rPr lang="en-US" baseline="0" dirty="0" smtClean="0"/>
              <a:t> </a:t>
            </a:r>
            <a:r>
              <a:rPr lang="en-US" baseline="0" dirty="0" err="1" smtClean="0"/>
              <a:t>jih</a:t>
            </a:r>
            <a:r>
              <a:rPr lang="en-US" baseline="0" dirty="0" smtClean="0"/>
              <a:t> </a:t>
            </a:r>
            <a:r>
              <a:rPr lang="en-US" baseline="0" dirty="0" err="1" smtClean="0"/>
              <a:t>lahko</a:t>
            </a:r>
            <a:r>
              <a:rPr lang="en-US" baseline="0" dirty="0" smtClean="0"/>
              <a:t> </a:t>
            </a:r>
            <a:r>
              <a:rPr lang="en-US" baseline="0" dirty="0" err="1" smtClean="0"/>
              <a:t>predlagamo</a:t>
            </a:r>
            <a:r>
              <a:rPr lang="en-US" baseline="0" dirty="0" smtClean="0"/>
              <a:t> </a:t>
            </a:r>
            <a:r>
              <a:rPr lang="en-US" baseline="0" dirty="0" err="1" smtClean="0"/>
              <a:t>politikam</a:t>
            </a:r>
            <a:r>
              <a:rPr lang="en-US" baseline="0" dirty="0" smtClean="0"/>
              <a:t> </a:t>
            </a:r>
            <a:r>
              <a:rPr lang="en-US" baseline="0" dirty="0" err="1" smtClean="0"/>
              <a:t>za</a:t>
            </a:r>
            <a:r>
              <a:rPr lang="en-US" baseline="0" dirty="0" smtClean="0"/>
              <a:t> </a:t>
            </a:r>
            <a:r>
              <a:rPr lang="en-US" baseline="0" dirty="0" err="1" smtClean="0"/>
              <a:t>dosego</a:t>
            </a:r>
            <a:r>
              <a:rPr lang="en-US" baseline="0" dirty="0" smtClean="0"/>
              <a:t> </a:t>
            </a:r>
            <a:r>
              <a:rPr lang="en-US" baseline="0" dirty="0" err="1" smtClean="0"/>
              <a:t>dolgorocnih</a:t>
            </a:r>
            <a:r>
              <a:rPr lang="en-US" baseline="0" dirty="0" smtClean="0"/>
              <a:t> </a:t>
            </a:r>
            <a:r>
              <a:rPr lang="en-US" baseline="0" dirty="0" err="1" smtClean="0"/>
              <a:t>ciljev</a:t>
            </a:r>
            <a:r>
              <a:rPr lang="en-US" baseline="0" dirty="0" smtClean="0"/>
              <a:t> EAP in SDG.</a:t>
            </a:r>
          </a:p>
          <a:p>
            <a:endParaRPr lang="en-US" baseline="0" dirty="0" smtClean="0"/>
          </a:p>
        </p:txBody>
      </p:sp>
      <p:sp>
        <p:nvSpPr>
          <p:cNvPr id="4" name="Slide Number Placeholder 3"/>
          <p:cNvSpPr>
            <a:spLocks noGrp="1"/>
          </p:cNvSpPr>
          <p:nvPr>
            <p:ph type="sldNum" sz="quarter" idx="10"/>
          </p:nvPr>
        </p:nvSpPr>
        <p:spPr/>
        <p:txBody>
          <a:bodyPr/>
          <a:lstStyle/>
          <a:p>
            <a:pPr defTabSz="921898">
              <a:defRPr/>
            </a:pPr>
            <a:fld id="{777201BC-94E4-4101-962D-54511777D224}" type="slidenum">
              <a:rPr lang="en-GB">
                <a:solidFill>
                  <a:prstClr val="black"/>
                </a:solidFill>
                <a:latin typeface="Calibri"/>
              </a:rPr>
              <a:pPr defTabSz="921898">
                <a:defRPr/>
              </a:pPr>
              <a:t>2</a:t>
            </a:fld>
            <a:endParaRPr lang="en-GB" dirty="0">
              <a:solidFill>
                <a:prstClr val="black"/>
              </a:solidFill>
              <a:latin typeface="Calibri"/>
            </a:endParaRPr>
          </a:p>
        </p:txBody>
      </p:sp>
    </p:spTree>
    <p:extLst>
      <p:ext uri="{BB962C8B-B14F-4D97-AF65-F5344CB8AC3E}">
        <p14:creationId xmlns:p14="http://schemas.microsoft.com/office/powerpoint/2010/main" val="30837452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Na </a:t>
            </a:r>
            <a:r>
              <a:rPr lang="en-GB" dirty="0" err="1" smtClean="0"/>
              <a:t>osnovi</a:t>
            </a:r>
            <a:r>
              <a:rPr lang="en-GB" dirty="0" smtClean="0"/>
              <a:t> </a:t>
            </a:r>
            <a:r>
              <a:rPr lang="en-GB" dirty="0" err="1" smtClean="0"/>
              <a:t>izsledkov</a:t>
            </a:r>
            <a:r>
              <a:rPr lang="en-GB" dirty="0" smtClean="0"/>
              <a:t> </a:t>
            </a:r>
            <a:r>
              <a:rPr lang="en-GB" dirty="0" err="1" smtClean="0"/>
              <a:t>porocila</a:t>
            </a:r>
            <a:r>
              <a:rPr lang="en-GB" dirty="0" smtClean="0"/>
              <a:t> 2015</a:t>
            </a:r>
            <a:r>
              <a:rPr lang="en-GB" baseline="0" dirty="0" smtClean="0"/>
              <a:t> in </a:t>
            </a:r>
            <a:r>
              <a:rPr lang="en-GB" baseline="0" dirty="0" err="1" smtClean="0"/>
              <a:t>zahtev</a:t>
            </a:r>
            <a:r>
              <a:rPr lang="en-GB" baseline="0" dirty="0" smtClean="0"/>
              <a:t> 7EAP </a:t>
            </a:r>
            <a:r>
              <a:rPr lang="en-GB" baseline="0" dirty="0" err="1" smtClean="0"/>
              <a:t>bomo</a:t>
            </a:r>
            <a:r>
              <a:rPr lang="en-GB" baseline="0" dirty="0" smtClean="0"/>
              <a:t> </a:t>
            </a:r>
            <a:r>
              <a:rPr lang="en-GB" baseline="0" dirty="0" err="1" smtClean="0"/>
              <a:t>pristopili</a:t>
            </a:r>
            <a:r>
              <a:rPr lang="en-GB" baseline="0" dirty="0" smtClean="0"/>
              <a:t> k </a:t>
            </a:r>
            <a:r>
              <a:rPr lang="en-GB" baseline="0" dirty="0" err="1" smtClean="0"/>
              <a:t>analizi</a:t>
            </a:r>
            <a:r>
              <a:rPr lang="en-GB" baseline="0" dirty="0" smtClean="0"/>
              <a:t> </a:t>
            </a:r>
            <a:r>
              <a:rPr lang="en-GB" baseline="0" dirty="0" err="1" smtClean="0"/>
              <a:t>klasicnih</a:t>
            </a:r>
            <a:r>
              <a:rPr lang="en-GB" baseline="0" dirty="0" smtClean="0"/>
              <a:t> </a:t>
            </a:r>
            <a:r>
              <a:rPr lang="en-GB" baseline="0" dirty="0" err="1" smtClean="0"/>
              <a:t>tematskih</a:t>
            </a:r>
            <a:r>
              <a:rPr lang="en-GB" baseline="0" dirty="0" smtClean="0"/>
              <a:t> podrocij-8: </a:t>
            </a:r>
            <a:r>
              <a:rPr lang="en-GB" baseline="0" dirty="0" err="1" smtClean="0"/>
              <a:t>biodiverziteta</a:t>
            </a:r>
            <a:r>
              <a:rPr lang="en-GB" baseline="0" dirty="0" smtClean="0"/>
              <a:t>, </a:t>
            </a:r>
            <a:r>
              <a:rPr lang="en-GB" baseline="0" dirty="0" err="1" smtClean="0"/>
              <a:t>voda</a:t>
            </a:r>
            <a:r>
              <a:rPr lang="en-GB" baseline="0" dirty="0" smtClean="0"/>
              <a:t>, </a:t>
            </a:r>
            <a:r>
              <a:rPr lang="en-GB" baseline="0" dirty="0" err="1" smtClean="0"/>
              <a:t>morja</a:t>
            </a:r>
            <a:r>
              <a:rPr lang="en-GB" baseline="0" dirty="0" smtClean="0"/>
              <a:t>, </a:t>
            </a:r>
            <a:r>
              <a:rPr lang="en-GB" baseline="0" dirty="0" err="1" smtClean="0"/>
              <a:t>tla</a:t>
            </a:r>
            <a:r>
              <a:rPr lang="en-GB" baseline="0" dirty="0" smtClean="0"/>
              <a:t>, </a:t>
            </a:r>
            <a:r>
              <a:rPr lang="en-GB" baseline="0" dirty="0" err="1" smtClean="0"/>
              <a:t>klimatske</a:t>
            </a:r>
            <a:r>
              <a:rPr lang="en-GB" baseline="0" dirty="0" smtClean="0"/>
              <a:t> </a:t>
            </a:r>
            <a:r>
              <a:rPr lang="en-GB" baseline="0" dirty="0" err="1" smtClean="0"/>
              <a:t>spremembe</a:t>
            </a:r>
            <a:r>
              <a:rPr lang="en-GB" baseline="0" dirty="0" smtClean="0"/>
              <a:t>, </a:t>
            </a:r>
            <a:r>
              <a:rPr lang="en-GB" baseline="0" dirty="0" err="1" smtClean="0"/>
              <a:t>odaptki</a:t>
            </a:r>
            <a:r>
              <a:rPr lang="en-GB" baseline="0" dirty="0" smtClean="0"/>
              <a:t> in </a:t>
            </a:r>
            <a:r>
              <a:rPr lang="en-GB" baseline="0" dirty="0" err="1" smtClean="0"/>
              <a:t>ucnikovita</a:t>
            </a:r>
            <a:r>
              <a:rPr lang="en-GB" baseline="0" dirty="0" smtClean="0"/>
              <a:t> </a:t>
            </a:r>
            <a:r>
              <a:rPr lang="en-GB" baseline="0" dirty="0" err="1" smtClean="0"/>
              <a:t>raba</a:t>
            </a:r>
            <a:r>
              <a:rPr lang="en-GB" baseline="0" dirty="0" smtClean="0"/>
              <a:t> </a:t>
            </a:r>
            <a:r>
              <a:rPr lang="en-GB" baseline="0" dirty="0" err="1" smtClean="0"/>
              <a:t>virov</a:t>
            </a:r>
            <a:r>
              <a:rPr lang="en-GB" baseline="0" dirty="0" smtClean="0"/>
              <a:t>, </a:t>
            </a:r>
            <a:r>
              <a:rPr lang="en-GB" baseline="0" dirty="0" err="1" smtClean="0"/>
              <a:t>kemikalije</a:t>
            </a:r>
            <a:r>
              <a:rPr lang="en-GB" baseline="0" dirty="0" smtClean="0"/>
              <a:t>, </a:t>
            </a:r>
            <a:r>
              <a:rPr lang="en-GB" baseline="0" dirty="0" err="1" smtClean="0"/>
              <a:t>hrup</a:t>
            </a:r>
            <a:r>
              <a:rPr lang="en-GB" baseline="0" dirty="0" smtClean="0"/>
              <a:t> in </a:t>
            </a:r>
            <a:r>
              <a:rPr lang="en-GB" baseline="0" dirty="0" err="1" smtClean="0"/>
              <a:t>zdravje</a:t>
            </a:r>
            <a:r>
              <a:rPr lang="en-GB" baseline="0" dirty="0" smtClean="0"/>
              <a:t>. To </a:t>
            </a:r>
            <a:r>
              <a:rPr lang="en-GB" baseline="0" dirty="0" err="1" smtClean="0"/>
              <a:t>bomo</a:t>
            </a:r>
            <a:r>
              <a:rPr lang="en-GB" baseline="0" dirty="0" smtClean="0"/>
              <a:t> </a:t>
            </a:r>
            <a:r>
              <a:rPr lang="en-GB" baseline="0" dirty="0" err="1" smtClean="0"/>
              <a:t>nadgradili</a:t>
            </a:r>
            <a:r>
              <a:rPr lang="en-GB" baseline="0" dirty="0" smtClean="0"/>
              <a:t> z </a:t>
            </a:r>
            <a:r>
              <a:rPr lang="en-GB" baseline="0" dirty="0" err="1" smtClean="0"/>
              <a:t>anlizo</a:t>
            </a:r>
            <a:r>
              <a:rPr lang="en-GB" baseline="0" dirty="0" smtClean="0"/>
              <a:t> </a:t>
            </a:r>
            <a:r>
              <a:rPr lang="en-GB" baseline="0" dirty="0" err="1" smtClean="0"/>
              <a:t>sektorjev</a:t>
            </a:r>
            <a:r>
              <a:rPr lang="en-GB" baseline="0" dirty="0" smtClean="0"/>
              <a:t> </a:t>
            </a:r>
            <a:r>
              <a:rPr lang="en-GB" baseline="0" dirty="0" err="1" smtClean="0"/>
              <a:t>kako</a:t>
            </a:r>
            <a:r>
              <a:rPr lang="en-GB" baseline="0" dirty="0" smtClean="0"/>
              <a:t> se </a:t>
            </a:r>
            <a:r>
              <a:rPr lang="en-GB" baseline="0" dirty="0" err="1" smtClean="0"/>
              <a:t>okoljski</a:t>
            </a:r>
            <a:r>
              <a:rPr lang="en-GB" baseline="0" dirty="0" smtClean="0"/>
              <a:t> </a:t>
            </a:r>
            <a:r>
              <a:rPr lang="en-GB" baseline="0" dirty="0" err="1" smtClean="0"/>
              <a:t>vidiki</a:t>
            </a:r>
            <a:r>
              <a:rPr lang="en-GB" baseline="0" dirty="0" smtClean="0"/>
              <a:t> </a:t>
            </a:r>
            <a:r>
              <a:rPr lang="en-GB" baseline="0" dirty="0" err="1" smtClean="0"/>
              <a:t>upostevajo</a:t>
            </a:r>
            <a:r>
              <a:rPr lang="en-GB" baseline="0" dirty="0" smtClean="0"/>
              <a:t> in </a:t>
            </a:r>
            <a:r>
              <a:rPr lang="en-GB" baseline="0" dirty="0" err="1" smtClean="0"/>
              <a:t>pojavljajo</a:t>
            </a:r>
            <a:r>
              <a:rPr lang="en-GB" baseline="0" dirty="0" smtClean="0"/>
              <a:t> v </a:t>
            </a:r>
            <a:r>
              <a:rPr lang="en-GB" baseline="0" dirty="0" err="1" smtClean="0"/>
              <a:t>sektorskih</a:t>
            </a:r>
            <a:r>
              <a:rPr lang="en-GB" baseline="0" dirty="0" smtClean="0"/>
              <a:t> </a:t>
            </a:r>
            <a:r>
              <a:rPr lang="en-GB" baseline="0" dirty="0" err="1" smtClean="0"/>
              <a:t>politikah</a:t>
            </a:r>
            <a:r>
              <a:rPr lang="en-GB" baseline="0" dirty="0" smtClean="0"/>
              <a:t> (</a:t>
            </a:r>
            <a:r>
              <a:rPr lang="en-GB" baseline="0" dirty="0" err="1" smtClean="0"/>
              <a:t>energetika,kmetijstvo</a:t>
            </a:r>
            <a:r>
              <a:rPr lang="en-GB" baseline="0" dirty="0" smtClean="0"/>
              <a:t>, </a:t>
            </a:r>
            <a:r>
              <a:rPr lang="en-GB" baseline="0" dirty="0" err="1" smtClean="0"/>
              <a:t>promet</a:t>
            </a:r>
            <a:r>
              <a:rPr lang="en-GB" baseline="0" dirty="0" smtClean="0"/>
              <a:t>, </a:t>
            </a:r>
            <a:r>
              <a:rPr lang="en-GB" baseline="0" dirty="0" err="1" smtClean="0"/>
              <a:t>gozdarstvo</a:t>
            </a:r>
            <a:r>
              <a:rPr lang="en-GB" baseline="0" dirty="0" smtClean="0"/>
              <a:t>, </a:t>
            </a:r>
            <a:r>
              <a:rPr lang="en-GB" baseline="0" dirty="0" err="1" smtClean="0"/>
              <a:t>ribistvo</a:t>
            </a:r>
            <a:r>
              <a:rPr lang="en-GB" baseline="0" dirty="0" smtClean="0"/>
              <a:t> </a:t>
            </a:r>
            <a:r>
              <a:rPr lang="en-GB" baseline="0" dirty="0" err="1" smtClean="0"/>
              <a:t>itd</a:t>
            </a:r>
            <a:r>
              <a:rPr lang="en-GB" baseline="0" dirty="0" smtClean="0"/>
              <a:t>).</a:t>
            </a:r>
          </a:p>
          <a:p>
            <a:r>
              <a:rPr lang="en-GB" baseline="0" dirty="0" smtClean="0"/>
              <a:t>V </a:t>
            </a:r>
            <a:r>
              <a:rPr lang="en-GB" baseline="0" dirty="0" err="1" smtClean="0"/>
              <a:t>sintezi</a:t>
            </a:r>
            <a:r>
              <a:rPr lang="en-GB" baseline="0" dirty="0" smtClean="0"/>
              <a:t> </a:t>
            </a:r>
            <a:r>
              <a:rPr lang="en-GB" baseline="0" dirty="0" err="1" smtClean="0"/>
              <a:t>bomo</a:t>
            </a:r>
            <a:r>
              <a:rPr lang="en-GB" baseline="0" dirty="0" smtClean="0"/>
              <a:t> </a:t>
            </a:r>
            <a:r>
              <a:rPr lang="en-GB" baseline="0" dirty="0" err="1" smtClean="0"/>
              <a:t>ocenili</a:t>
            </a:r>
            <a:r>
              <a:rPr lang="en-GB" baseline="0" dirty="0" smtClean="0"/>
              <a:t> </a:t>
            </a:r>
            <a:r>
              <a:rPr lang="en-GB" baseline="0" dirty="0" err="1" smtClean="0"/>
              <a:t>vlogo</a:t>
            </a:r>
            <a:r>
              <a:rPr lang="en-GB" baseline="0" dirty="0" smtClean="0"/>
              <a:t> in </a:t>
            </a:r>
            <a:r>
              <a:rPr lang="en-GB" baseline="0" dirty="0" err="1" smtClean="0"/>
              <a:t>dosezge</a:t>
            </a:r>
            <a:r>
              <a:rPr lang="en-GB" baseline="0" dirty="0" smtClean="0"/>
              <a:t> </a:t>
            </a:r>
            <a:r>
              <a:rPr lang="en-GB" baseline="0" dirty="0" err="1" smtClean="0"/>
              <a:t>na</a:t>
            </a:r>
            <a:r>
              <a:rPr lang="en-GB" baseline="0" dirty="0" smtClean="0"/>
              <a:t> </a:t>
            </a:r>
            <a:r>
              <a:rPr lang="en-GB" baseline="0" dirty="0" err="1" smtClean="0"/>
              <a:t>podrocju</a:t>
            </a:r>
            <a:r>
              <a:rPr lang="en-GB" baseline="0" dirty="0" smtClean="0"/>
              <a:t> </a:t>
            </a:r>
            <a:r>
              <a:rPr lang="en-GB" baseline="0" dirty="0" err="1" smtClean="0"/>
              <a:t>okolja</a:t>
            </a:r>
            <a:r>
              <a:rPr lang="en-GB" baseline="0" dirty="0" smtClean="0"/>
              <a:t> (</a:t>
            </a:r>
            <a:r>
              <a:rPr lang="en-GB" baseline="0" dirty="0" err="1" smtClean="0"/>
              <a:t>zavarovani</a:t>
            </a:r>
            <a:r>
              <a:rPr lang="en-GB" baseline="0" dirty="0" smtClean="0"/>
              <a:t> </a:t>
            </a:r>
            <a:r>
              <a:rPr lang="en-GB" baseline="0" dirty="0" err="1" smtClean="0"/>
              <a:t>naravni</a:t>
            </a:r>
            <a:r>
              <a:rPr lang="en-GB" baseline="0" dirty="0" smtClean="0"/>
              <a:t> capital), </a:t>
            </a:r>
            <a:r>
              <a:rPr lang="en-GB" baseline="0" dirty="0" err="1" smtClean="0"/>
              <a:t>ekonomije</a:t>
            </a:r>
            <a:r>
              <a:rPr lang="en-GB" baseline="0" dirty="0" smtClean="0"/>
              <a:t> (</a:t>
            </a:r>
            <a:r>
              <a:rPr lang="en-GB" baseline="0" dirty="0" err="1" smtClean="0"/>
              <a:t>ucinkovita</a:t>
            </a:r>
            <a:r>
              <a:rPr lang="en-GB" baseline="0" dirty="0" smtClean="0"/>
              <a:t> </a:t>
            </a:r>
            <a:r>
              <a:rPr lang="en-GB" baseline="0" dirty="0" err="1" smtClean="0"/>
              <a:t>raba</a:t>
            </a:r>
            <a:r>
              <a:rPr lang="en-GB" baseline="0" dirty="0" smtClean="0"/>
              <a:t> </a:t>
            </a:r>
            <a:r>
              <a:rPr lang="en-GB" baseline="0" dirty="0" err="1" smtClean="0"/>
              <a:t>virov</a:t>
            </a:r>
            <a:r>
              <a:rPr lang="en-GB" baseline="0" dirty="0" smtClean="0"/>
              <a:t>) in </a:t>
            </a:r>
            <a:r>
              <a:rPr lang="en-GB" baseline="0" dirty="0" err="1" smtClean="0"/>
              <a:t>bv</a:t>
            </a:r>
            <a:r>
              <a:rPr lang="en-GB" baseline="0" dirty="0" smtClean="0"/>
              <a:t> </a:t>
            </a:r>
            <a:r>
              <a:rPr lang="en-GB" baseline="0" dirty="0" err="1" smtClean="0"/>
              <a:t>zvezi</a:t>
            </a:r>
            <a:r>
              <a:rPr lang="en-GB" baseline="0" dirty="0" smtClean="0"/>
              <a:t> z </a:t>
            </a:r>
            <a:r>
              <a:rPr lang="en-GB" baseline="0" dirty="0" err="1" smtClean="0"/>
              <a:t>ljudmi-zdravje</a:t>
            </a:r>
            <a:r>
              <a:rPr lang="en-GB" baseline="0" dirty="0" smtClean="0"/>
              <a:t> in well being. </a:t>
            </a:r>
            <a:r>
              <a:rPr lang="en-GB" baseline="0" dirty="0" err="1" smtClean="0"/>
              <a:t>Analize</a:t>
            </a:r>
            <a:r>
              <a:rPr lang="en-GB" baseline="0" dirty="0" smtClean="0"/>
              <a:t> </a:t>
            </a:r>
            <a:r>
              <a:rPr lang="en-GB" baseline="0" dirty="0" err="1" smtClean="0"/>
              <a:t>bodo</a:t>
            </a:r>
            <a:r>
              <a:rPr lang="en-GB" baseline="0" dirty="0" smtClean="0"/>
              <a:t> </a:t>
            </a:r>
            <a:r>
              <a:rPr lang="en-GB" baseline="0" dirty="0" err="1" smtClean="0"/>
              <a:t>opremljne</a:t>
            </a:r>
            <a:r>
              <a:rPr lang="en-GB" baseline="0" dirty="0" smtClean="0"/>
              <a:t> z </a:t>
            </a:r>
            <a:r>
              <a:rPr lang="en-GB" baseline="0" dirty="0" err="1" smtClean="0"/>
              <a:t>kazalci</a:t>
            </a:r>
            <a:r>
              <a:rPr lang="en-GB" baseline="0" dirty="0" smtClean="0"/>
              <a:t> in </a:t>
            </a:r>
            <a:r>
              <a:rPr lang="en-GB" baseline="0" dirty="0" err="1" smtClean="0"/>
              <a:t>izgledi</a:t>
            </a:r>
            <a:r>
              <a:rPr lang="en-GB" baseline="0" dirty="0" smtClean="0"/>
              <a:t> do 2030, </a:t>
            </a:r>
            <a:r>
              <a:rPr lang="en-GB" baseline="0" dirty="0" err="1" smtClean="0"/>
              <a:t>podalga</a:t>
            </a:r>
            <a:r>
              <a:rPr lang="en-GB" baseline="0" dirty="0" smtClean="0"/>
              <a:t> </a:t>
            </a:r>
            <a:r>
              <a:rPr lang="en-GB" baseline="0" dirty="0" err="1" smtClean="0"/>
              <a:t>bo</a:t>
            </a:r>
            <a:r>
              <a:rPr lang="en-GB" baseline="0" dirty="0" smtClean="0"/>
              <a:t> </a:t>
            </a:r>
            <a:r>
              <a:rPr lang="en-GB" baseline="0" dirty="0" err="1" smtClean="0"/>
              <a:t>okoljski</a:t>
            </a:r>
            <a:r>
              <a:rPr lang="en-GB" baseline="0" dirty="0" smtClean="0"/>
              <a:t> </a:t>
            </a:r>
            <a:r>
              <a:rPr lang="en-GB" baseline="0" dirty="0" err="1" smtClean="0"/>
              <a:t>aquis</a:t>
            </a:r>
            <a:r>
              <a:rPr lang="en-GB" baseline="0" dirty="0" smtClean="0"/>
              <a:t>.</a:t>
            </a:r>
            <a:endParaRPr lang="en-GB" dirty="0"/>
          </a:p>
        </p:txBody>
      </p:sp>
      <p:sp>
        <p:nvSpPr>
          <p:cNvPr id="4" name="Slide Number Placeholder 3"/>
          <p:cNvSpPr>
            <a:spLocks noGrp="1"/>
          </p:cNvSpPr>
          <p:nvPr>
            <p:ph type="sldNum" sz="quarter" idx="10"/>
          </p:nvPr>
        </p:nvSpPr>
        <p:spPr/>
        <p:txBody>
          <a:bodyPr/>
          <a:lstStyle/>
          <a:p>
            <a:fld id="{777201BC-94E4-4101-962D-54511777D224}" type="slidenum">
              <a:rPr lang="en-GB" smtClean="0"/>
              <a:pPr/>
              <a:t>3</a:t>
            </a:fld>
            <a:endParaRPr lang="en-GB" dirty="0"/>
          </a:p>
        </p:txBody>
      </p:sp>
    </p:spTree>
    <p:extLst>
      <p:ext uri="{BB962C8B-B14F-4D97-AF65-F5344CB8AC3E}">
        <p14:creationId xmlns:p14="http://schemas.microsoft.com/office/powerpoint/2010/main" val="38882433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50000"/>
              </a:spcBef>
            </a:pPr>
            <a:endParaRPr lang="en-GB" altLang="en-US" dirty="0">
              <a:solidFill>
                <a:schemeClr val="accent5">
                  <a:lumMod val="75000"/>
                </a:schemeClr>
              </a:solidFill>
            </a:endParaRPr>
          </a:p>
          <a:p>
            <a:pPr eaLnBrk="1" hangingPunct="1">
              <a:spcBef>
                <a:spcPct val="50000"/>
              </a:spcBef>
            </a:pPr>
            <a:r>
              <a:rPr lang="en-GB" altLang="en-US" dirty="0" err="1">
                <a:solidFill>
                  <a:schemeClr val="accent5">
                    <a:lumMod val="75000"/>
                  </a:schemeClr>
                </a:solidFill>
              </a:rPr>
              <a:t>Pricakujemo</a:t>
            </a:r>
            <a:r>
              <a:rPr lang="en-GB" altLang="en-US" dirty="0">
                <a:solidFill>
                  <a:schemeClr val="accent5">
                    <a:lumMod val="75000"/>
                  </a:schemeClr>
                </a:solidFill>
              </a:rPr>
              <a:t> da </a:t>
            </a:r>
            <a:r>
              <a:rPr lang="en-GB" altLang="en-US" dirty="0" err="1">
                <a:solidFill>
                  <a:schemeClr val="accent5">
                    <a:lumMod val="75000"/>
                  </a:schemeClr>
                </a:solidFill>
              </a:rPr>
              <a:t>bodo</a:t>
            </a:r>
            <a:r>
              <a:rPr lang="en-GB" altLang="en-US" dirty="0">
                <a:solidFill>
                  <a:schemeClr val="accent5">
                    <a:lumMod val="75000"/>
                  </a:schemeClr>
                </a:solidFill>
              </a:rPr>
              <a:t> </a:t>
            </a:r>
            <a:r>
              <a:rPr lang="en-GB" altLang="en-US" dirty="0" err="1">
                <a:solidFill>
                  <a:schemeClr val="accent5">
                    <a:lumMod val="75000"/>
                  </a:schemeClr>
                </a:solidFill>
              </a:rPr>
              <a:t>tematske</a:t>
            </a:r>
            <a:r>
              <a:rPr lang="en-GB" altLang="en-US" dirty="0">
                <a:solidFill>
                  <a:schemeClr val="accent5">
                    <a:lumMod val="75000"/>
                  </a:schemeClr>
                </a:solidFill>
              </a:rPr>
              <a:t> </a:t>
            </a:r>
            <a:r>
              <a:rPr lang="en-GB" altLang="en-US" dirty="0" err="1">
                <a:solidFill>
                  <a:schemeClr val="accent5">
                    <a:lumMod val="75000"/>
                  </a:schemeClr>
                </a:solidFill>
              </a:rPr>
              <a:t>anlize</a:t>
            </a:r>
            <a:r>
              <a:rPr lang="en-GB" altLang="en-US" dirty="0">
                <a:solidFill>
                  <a:schemeClr val="accent5">
                    <a:lumMod val="75000"/>
                  </a:schemeClr>
                </a:solidFill>
              </a:rPr>
              <a:t> </a:t>
            </a:r>
            <a:r>
              <a:rPr lang="en-GB" altLang="en-US" dirty="0" err="1">
                <a:solidFill>
                  <a:schemeClr val="accent5">
                    <a:lumMod val="75000"/>
                  </a:schemeClr>
                </a:solidFill>
              </a:rPr>
              <a:t>pokazale</a:t>
            </a:r>
            <a:r>
              <a:rPr lang="en-GB" altLang="en-US" dirty="0">
                <a:solidFill>
                  <a:schemeClr val="accent5">
                    <a:lumMod val="75000"/>
                  </a:schemeClr>
                </a:solidFill>
              </a:rPr>
              <a:t> </a:t>
            </a:r>
            <a:r>
              <a:rPr lang="en-GB" altLang="en-US" dirty="0" err="1">
                <a:solidFill>
                  <a:schemeClr val="accent5">
                    <a:lumMod val="75000"/>
                  </a:schemeClr>
                </a:solidFill>
              </a:rPr>
              <a:t>podobno</a:t>
            </a:r>
            <a:r>
              <a:rPr lang="en-GB" altLang="en-US" dirty="0">
                <a:solidFill>
                  <a:schemeClr val="accent5">
                    <a:lumMod val="75000"/>
                  </a:schemeClr>
                </a:solidFill>
              </a:rPr>
              <a:t> </a:t>
            </a:r>
            <a:r>
              <a:rPr lang="en-GB" altLang="en-US" dirty="0" err="1">
                <a:solidFill>
                  <a:schemeClr val="accent5">
                    <a:lumMod val="75000"/>
                  </a:schemeClr>
                </a:solidFill>
              </a:rPr>
              <a:t>sliko</a:t>
            </a:r>
            <a:r>
              <a:rPr lang="en-GB" altLang="en-US" dirty="0">
                <a:solidFill>
                  <a:schemeClr val="accent5">
                    <a:lumMod val="75000"/>
                  </a:schemeClr>
                </a:solidFill>
              </a:rPr>
              <a:t> </a:t>
            </a:r>
            <a:r>
              <a:rPr lang="en-GB" altLang="en-US" dirty="0" err="1">
                <a:solidFill>
                  <a:schemeClr val="accent5">
                    <a:lumMod val="75000"/>
                  </a:schemeClr>
                </a:solidFill>
              </a:rPr>
              <a:t>kot</a:t>
            </a:r>
            <a:r>
              <a:rPr lang="en-GB" altLang="en-US" dirty="0">
                <a:solidFill>
                  <a:schemeClr val="accent5">
                    <a:lumMod val="75000"/>
                  </a:schemeClr>
                </a:solidFill>
              </a:rPr>
              <a:t> 2015, </a:t>
            </a:r>
            <a:r>
              <a:rPr lang="en-GB" altLang="en-US" dirty="0" err="1">
                <a:solidFill>
                  <a:schemeClr val="accent5">
                    <a:lumMod val="75000"/>
                  </a:schemeClr>
                </a:solidFill>
              </a:rPr>
              <a:t>nezasciten</a:t>
            </a:r>
            <a:r>
              <a:rPr lang="en-GB" altLang="en-US" dirty="0">
                <a:solidFill>
                  <a:schemeClr val="accent5">
                    <a:lumMod val="75000"/>
                  </a:schemeClr>
                </a:solidFill>
              </a:rPr>
              <a:t> </a:t>
            </a:r>
            <a:r>
              <a:rPr lang="en-GB" altLang="en-US" dirty="0" err="1">
                <a:solidFill>
                  <a:schemeClr val="accent5">
                    <a:lumMod val="75000"/>
                  </a:schemeClr>
                </a:solidFill>
              </a:rPr>
              <a:t>naravni</a:t>
            </a:r>
            <a:r>
              <a:rPr lang="en-GB" altLang="en-US" dirty="0">
                <a:solidFill>
                  <a:schemeClr val="accent5">
                    <a:lumMod val="75000"/>
                  </a:schemeClr>
                </a:solidFill>
              </a:rPr>
              <a:t> capital, </a:t>
            </a:r>
            <a:r>
              <a:rPr lang="en-GB" altLang="en-US" dirty="0" err="1">
                <a:solidFill>
                  <a:schemeClr val="accent5">
                    <a:lumMod val="75000"/>
                  </a:schemeClr>
                </a:solidFill>
              </a:rPr>
              <a:t>narascajoci</a:t>
            </a:r>
            <a:r>
              <a:rPr lang="en-GB" altLang="en-US" dirty="0">
                <a:solidFill>
                  <a:schemeClr val="accent5">
                    <a:lumMod val="75000"/>
                  </a:schemeClr>
                </a:solidFill>
              </a:rPr>
              <a:t> problem v </a:t>
            </a:r>
            <a:r>
              <a:rPr lang="en-GB" altLang="en-US" dirty="0" err="1">
                <a:solidFill>
                  <a:schemeClr val="accent5">
                    <a:lumMod val="75000"/>
                  </a:schemeClr>
                </a:solidFill>
              </a:rPr>
              <a:t>zvezi</a:t>
            </a:r>
            <a:r>
              <a:rPr lang="en-GB" altLang="en-US" dirty="0">
                <a:solidFill>
                  <a:schemeClr val="accent5">
                    <a:lumMod val="75000"/>
                  </a:schemeClr>
                </a:solidFill>
              </a:rPr>
              <a:t> z </a:t>
            </a:r>
            <a:r>
              <a:rPr lang="en-GB" altLang="en-US" dirty="0" err="1">
                <a:solidFill>
                  <a:schemeClr val="accent5">
                    <a:lumMod val="75000"/>
                  </a:schemeClr>
                </a:solidFill>
              </a:rPr>
              <a:t>zdravjem</a:t>
            </a:r>
            <a:r>
              <a:rPr lang="en-GB" altLang="en-US" dirty="0">
                <a:solidFill>
                  <a:schemeClr val="accent5">
                    <a:lumMod val="75000"/>
                  </a:schemeClr>
                </a:solidFill>
              </a:rPr>
              <a:t> in wellbeing, in </a:t>
            </a:r>
            <a:r>
              <a:rPr lang="en-GB" altLang="en-US" dirty="0" err="1">
                <a:solidFill>
                  <a:schemeClr val="accent5">
                    <a:lumMod val="75000"/>
                  </a:schemeClr>
                </a:solidFill>
              </a:rPr>
              <a:t>nekaterimi</a:t>
            </a:r>
            <a:r>
              <a:rPr lang="en-GB" altLang="en-US" dirty="0">
                <a:solidFill>
                  <a:schemeClr val="accent5">
                    <a:lumMod val="75000"/>
                  </a:schemeClr>
                </a:solidFill>
              </a:rPr>
              <a:t> </a:t>
            </a:r>
            <a:r>
              <a:rPr lang="en-GB" altLang="en-US" dirty="0" err="1">
                <a:solidFill>
                  <a:schemeClr val="accent5">
                    <a:lumMod val="75000"/>
                  </a:schemeClr>
                </a:solidFill>
              </a:rPr>
              <a:t>naravnimi</a:t>
            </a:r>
            <a:r>
              <a:rPr lang="en-GB" altLang="en-US" dirty="0">
                <a:solidFill>
                  <a:schemeClr val="accent5">
                    <a:lumMod val="75000"/>
                  </a:schemeClr>
                </a:solidFill>
              </a:rPr>
              <a:t> </a:t>
            </a:r>
            <a:r>
              <a:rPr lang="en-GB" altLang="en-US" dirty="0" err="1">
                <a:solidFill>
                  <a:schemeClr val="accent5">
                    <a:lumMod val="75000"/>
                  </a:schemeClr>
                </a:solidFill>
              </a:rPr>
              <a:t>viri</a:t>
            </a:r>
            <a:r>
              <a:rPr lang="en-GB" altLang="en-US" dirty="0">
                <a:solidFill>
                  <a:schemeClr val="accent5">
                    <a:lumMod val="75000"/>
                  </a:schemeClr>
                </a:solidFill>
              </a:rPr>
              <a:t> (</a:t>
            </a:r>
            <a:r>
              <a:rPr lang="en-GB" altLang="en-US" dirty="0" err="1">
                <a:solidFill>
                  <a:schemeClr val="accent5">
                    <a:lumMod val="75000"/>
                  </a:schemeClr>
                </a:solidFill>
              </a:rPr>
              <a:t>morja</a:t>
            </a:r>
            <a:r>
              <a:rPr lang="en-GB" altLang="en-US" dirty="0">
                <a:solidFill>
                  <a:schemeClr val="accent5">
                    <a:lumMod val="75000"/>
                  </a:schemeClr>
                </a:solidFill>
              </a:rPr>
              <a:t>, </a:t>
            </a:r>
            <a:r>
              <a:rPr lang="en-GB" altLang="en-US" dirty="0" err="1">
                <a:solidFill>
                  <a:schemeClr val="accent5">
                    <a:lumMod val="75000"/>
                  </a:schemeClr>
                </a:solidFill>
              </a:rPr>
              <a:t>tla</a:t>
            </a:r>
            <a:r>
              <a:rPr lang="en-GB" altLang="en-US" dirty="0">
                <a:solidFill>
                  <a:schemeClr val="accent5">
                    <a:lumMod val="75000"/>
                  </a:schemeClr>
                </a:solidFill>
              </a:rPr>
              <a:t>..) </a:t>
            </a:r>
            <a:r>
              <a:rPr lang="en-GB" altLang="en-US" dirty="0" err="1">
                <a:solidFill>
                  <a:schemeClr val="accent5">
                    <a:lumMod val="75000"/>
                  </a:schemeClr>
                </a:solidFill>
              </a:rPr>
              <a:t>Leta</a:t>
            </a:r>
            <a:r>
              <a:rPr lang="en-GB" altLang="en-US" dirty="0">
                <a:solidFill>
                  <a:schemeClr val="accent5">
                    <a:lumMod val="75000"/>
                  </a:schemeClr>
                </a:solidFill>
              </a:rPr>
              <a:t> 2015 </a:t>
            </a:r>
            <a:r>
              <a:rPr lang="en-GB" altLang="en-US" dirty="0" err="1">
                <a:solidFill>
                  <a:schemeClr val="accent5">
                    <a:lumMod val="75000"/>
                  </a:schemeClr>
                </a:solidFill>
              </a:rPr>
              <a:t>smo</a:t>
            </a:r>
            <a:r>
              <a:rPr lang="en-GB" altLang="en-US" dirty="0">
                <a:solidFill>
                  <a:schemeClr val="accent5">
                    <a:lumMod val="75000"/>
                  </a:schemeClr>
                </a:solidFill>
              </a:rPr>
              <a:t> </a:t>
            </a:r>
            <a:r>
              <a:rPr lang="en-GB" altLang="en-US" dirty="0" err="1">
                <a:solidFill>
                  <a:schemeClr val="accent5">
                    <a:lumMod val="75000"/>
                  </a:schemeClr>
                </a:solidFill>
              </a:rPr>
              <a:t>tudi</a:t>
            </a:r>
            <a:r>
              <a:rPr lang="en-GB" altLang="en-US" dirty="0">
                <a:solidFill>
                  <a:schemeClr val="accent5">
                    <a:lumMod val="75000"/>
                  </a:schemeClr>
                </a:solidFill>
              </a:rPr>
              <a:t> </a:t>
            </a:r>
            <a:r>
              <a:rPr lang="en-GB" altLang="en-US" dirty="0" err="1">
                <a:solidFill>
                  <a:schemeClr val="accent5">
                    <a:lumMod val="75000"/>
                  </a:schemeClr>
                </a:solidFill>
              </a:rPr>
              <a:t>ugotovili</a:t>
            </a:r>
            <a:r>
              <a:rPr lang="en-GB" altLang="en-US" dirty="0">
                <a:solidFill>
                  <a:schemeClr val="accent5">
                    <a:lumMod val="75000"/>
                  </a:schemeClr>
                </a:solidFill>
              </a:rPr>
              <a:t> da </a:t>
            </a:r>
            <a:r>
              <a:rPr lang="en-GB" altLang="en-US" dirty="0" err="1">
                <a:solidFill>
                  <a:schemeClr val="accent5">
                    <a:lumMod val="75000"/>
                  </a:schemeClr>
                </a:solidFill>
              </a:rPr>
              <a:t>dogorocni</a:t>
            </a:r>
            <a:r>
              <a:rPr lang="en-GB" altLang="en-US" dirty="0">
                <a:solidFill>
                  <a:schemeClr val="accent5">
                    <a:lumMod val="75000"/>
                  </a:schemeClr>
                </a:solidFill>
              </a:rPr>
              <a:t> </a:t>
            </a:r>
            <a:r>
              <a:rPr lang="en-GB" altLang="en-US" dirty="0" err="1">
                <a:solidFill>
                  <a:schemeClr val="accent5">
                    <a:lumMod val="75000"/>
                  </a:schemeClr>
                </a:solidFill>
              </a:rPr>
              <a:t>trendi</a:t>
            </a:r>
            <a:r>
              <a:rPr lang="en-GB" altLang="en-US" dirty="0">
                <a:solidFill>
                  <a:schemeClr val="accent5">
                    <a:lumMod val="75000"/>
                  </a:schemeClr>
                </a:solidFill>
              </a:rPr>
              <a:t> </a:t>
            </a:r>
            <a:r>
              <a:rPr lang="en-GB" altLang="en-US" dirty="0" err="1">
                <a:solidFill>
                  <a:schemeClr val="accent5">
                    <a:lumMod val="75000"/>
                  </a:schemeClr>
                </a:solidFill>
              </a:rPr>
              <a:t>niso</a:t>
            </a:r>
            <a:r>
              <a:rPr lang="en-GB" altLang="en-US" dirty="0">
                <a:solidFill>
                  <a:schemeClr val="accent5">
                    <a:lumMod val="75000"/>
                  </a:schemeClr>
                </a:solidFill>
              </a:rPr>
              <a:t> </a:t>
            </a:r>
            <a:r>
              <a:rPr lang="en-GB" altLang="en-US" dirty="0" err="1">
                <a:solidFill>
                  <a:schemeClr val="accent5">
                    <a:lumMod val="75000"/>
                  </a:schemeClr>
                </a:solidFill>
              </a:rPr>
              <a:t>tako</a:t>
            </a:r>
            <a:r>
              <a:rPr lang="en-GB" altLang="en-US" dirty="0">
                <a:solidFill>
                  <a:schemeClr val="accent5">
                    <a:lumMod val="75000"/>
                  </a:schemeClr>
                </a:solidFill>
              </a:rPr>
              <a:t> </a:t>
            </a:r>
            <a:r>
              <a:rPr lang="en-GB" altLang="en-US" dirty="0" err="1">
                <a:solidFill>
                  <a:schemeClr val="accent5">
                    <a:lumMod val="75000"/>
                  </a:schemeClr>
                </a:solidFill>
              </a:rPr>
              <a:t>pozitivni</a:t>
            </a:r>
            <a:r>
              <a:rPr lang="en-GB" altLang="en-US" dirty="0">
                <a:solidFill>
                  <a:schemeClr val="accent5">
                    <a:lumMod val="75000"/>
                  </a:schemeClr>
                </a:solidFill>
              </a:rPr>
              <a:t> </a:t>
            </a:r>
            <a:r>
              <a:rPr lang="en-GB" altLang="en-US" dirty="0" err="1">
                <a:solidFill>
                  <a:schemeClr val="accent5">
                    <a:lumMod val="75000"/>
                  </a:schemeClr>
                </a:solidFill>
              </a:rPr>
              <a:t>ceprav</a:t>
            </a:r>
            <a:r>
              <a:rPr lang="en-GB" altLang="en-US" dirty="0">
                <a:solidFill>
                  <a:schemeClr val="accent5">
                    <a:lumMod val="75000"/>
                  </a:schemeClr>
                </a:solidFill>
              </a:rPr>
              <a:t> so v </a:t>
            </a:r>
            <a:r>
              <a:rPr lang="en-GB" altLang="en-US" dirty="0" err="1">
                <a:solidFill>
                  <a:schemeClr val="accent5">
                    <a:lumMod val="75000"/>
                  </a:schemeClr>
                </a:solidFill>
              </a:rPr>
              <a:t>kratkem</a:t>
            </a:r>
            <a:r>
              <a:rPr lang="en-GB" altLang="en-US" dirty="0">
                <a:solidFill>
                  <a:schemeClr val="accent5">
                    <a:lumMod val="75000"/>
                  </a:schemeClr>
                </a:solidFill>
              </a:rPr>
              <a:t> </a:t>
            </a:r>
            <a:r>
              <a:rPr lang="en-GB" altLang="en-US" dirty="0" err="1">
                <a:solidFill>
                  <a:schemeClr val="accent5">
                    <a:lumMod val="75000"/>
                  </a:schemeClr>
                </a:solidFill>
              </a:rPr>
              <a:t>roku</a:t>
            </a:r>
            <a:r>
              <a:rPr lang="en-GB" altLang="en-US" dirty="0">
                <a:solidFill>
                  <a:schemeClr val="accent5">
                    <a:lumMod val="75000"/>
                  </a:schemeClr>
                </a:solidFill>
              </a:rPr>
              <a:t> </a:t>
            </a:r>
            <a:r>
              <a:rPr lang="en-GB" altLang="en-US" dirty="0" err="1">
                <a:solidFill>
                  <a:schemeClr val="accent5">
                    <a:lumMod val="75000"/>
                  </a:schemeClr>
                </a:solidFill>
              </a:rPr>
              <a:t>pozitivni</a:t>
            </a:r>
            <a:r>
              <a:rPr lang="en-GB" altLang="en-US" dirty="0">
                <a:solidFill>
                  <a:schemeClr val="accent5">
                    <a:lumMod val="75000"/>
                  </a:schemeClr>
                </a:solidFill>
              </a:rPr>
              <a:t> </a:t>
            </a:r>
            <a:r>
              <a:rPr lang="en-GB" altLang="en-US" dirty="0" err="1">
                <a:solidFill>
                  <a:schemeClr val="accent5">
                    <a:lumMod val="75000"/>
                  </a:schemeClr>
                </a:solidFill>
              </a:rPr>
              <a:t>ali</a:t>
            </a:r>
            <a:r>
              <a:rPr lang="en-GB" altLang="en-US" dirty="0">
                <a:solidFill>
                  <a:schemeClr val="accent5">
                    <a:lumMod val="75000"/>
                  </a:schemeClr>
                </a:solidFill>
              </a:rPr>
              <a:t> </a:t>
            </a:r>
            <a:r>
              <a:rPr lang="en-GB" altLang="en-US" dirty="0" err="1">
                <a:solidFill>
                  <a:schemeClr val="accent5">
                    <a:lumMod val="75000"/>
                  </a:schemeClr>
                </a:solidFill>
              </a:rPr>
              <a:t>neutralni</a:t>
            </a:r>
            <a:r>
              <a:rPr lang="en-GB" altLang="en-US" dirty="0">
                <a:solidFill>
                  <a:schemeClr val="accent5">
                    <a:lumMod val="75000"/>
                  </a:schemeClr>
                </a:solidFill>
              </a:rPr>
              <a:t>. (</a:t>
            </a:r>
            <a:r>
              <a:rPr lang="en-GB" altLang="en-US" dirty="0" err="1">
                <a:solidFill>
                  <a:schemeClr val="accent5">
                    <a:lumMod val="75000"/>
                  </a:schemeClr>
                </a:solidFill>
              </a:rPr>
              <a:t>glej</a:t>
            </a:r>
            <a:r>
              <a:rPr lang="en-GB" altLang="en-US" dirty="0">
                <a:solidFill>
                  <a:schemeClr val="accent5">
                    <a:lumMod val="75000"/>
                  </a:schemeClr>
                </a:solidFill>
              </a:rPr>
              <a:t> </a:t>
            </a:r>
            <a:r>
              <a:rPr lang="en-GB" altLang="en-US" dirty="0" err="1">
                <a:solidFill>
                  <a:schemeClr val="accent5">
                    <a:lumMod val="75000"/>
                  </a:schemeClr>
                </a:solidFill>
              </a:rPr>
              <a:t>spodnjo</a:t>
            </a:r>
            <a:r>
              <a:rPr lang="en-GB" altLang="en-US" dirty="0">
                <a:solidFill>
                  <a:schemeClr val="accent5">
                    <a:lumMod val="75000"/>
                  </a:schemeClr>
                </a:solidFill>
              </a:rPr>
              <a:t> </a:t>
            </a:r>
            <a:r>
              <a:rPr lang="en-GB" altLang="en-US" dirty="0" err="1">
                <a:solidFill>
                  <a:schemeClr val="accent5">
                    <a:lumMod val="75000"/>
                  </a:schemeClr>
                </a:solidFill>
              </a:rPr>
              <a:t>vrstico</a:t>
            </a:r>
            <a:r>
              <a:rPr lang="en-GB" altLang="en-US" dirty="0">
                <a:solidFill>
                  <a:schemeClr val="accent5">
                    <a:lumMod val="75000"/>
                  </a:schemeClr>
                </a:solidFill>
              </a:rPr>
              <a:t> </a:t>
            </a:r>
            <a:r>
              <a:rPr lang="en-GB" altLang="en-US" dirty="0" err="1">
                <a:solidFill>
                  <a:schemeClr val="accent5">
                    <a:lumMod val="75000"/>
                  </a:schemeClr>
                </a:solidFill>
              </a:rPr>
              <a:t>na</a:t>
            </a:r>
            <a:r>
              <a:rPr lang="en-GB" altLang="en-US" dirty="0">
                <a:solidFill>
                  <a:schemeClr val="accent5">
                    <a:lumMod val="75000"/>
                  </a:schemeClr>
                </a:solidFill>
              </a:rPr>
              <a:t> piano </a:t>
            </a:r>
            <a:r>
              <a:rPr lang="en-GB" altLang="en-US" dirty="0" err="1">
                <a:solidFill>
                  <a:schemeClr val="accent5">
                    <a:lumMod val="75000"/>
                  </a:schemeClr>
                </a:solidFill>
              </a:rPr>
              <a:t>table,kjer</a:t>
            </a:r>
            <a:r>
              <a:rPr lang="en-GB" altLang="en-US" dirty="0">
                <a:solidFill>
                  <a:schemeClr val="accent5">
                    <a:lumMod val="75000"/>
                  </a:schemeClr>
                </a:solidFill>
              </a:rPr>
              <a:t> se </a:t>
            </a:r>
            <a:r>
              <a:rPr lang="en-GB" altLang="en-US" dirty="0" err="1">
                <a:solidFill>
                  <a:schemeClr val="accent5">
                    <a:lumMod val="75000"/>
                  </a:schemeClr>
                </a:solidFill>
              </a:rPr>
              <a:t>rumena</a:t>
            </a:r>
            <a:r>
              <a:rPr lang="en-GB" altLang="en-US" dirty="0">
                <a:solidFill>
                  <a:schemeClr val="accent5">
                    <a:lumMod val="75000"/>
                  </a:schemeClr>
                </a:solidFill>
              </a:rPr>
              <a:t> </a:t>
            </a:r>
            <a:r>
              <a:rPr lang="en-GB" altLang="en-US" dirty="0" err="1">
                <a:solidFill>
                  <a:schemeClr val="accent5">
                    <a:lumMod val="75000"/>
                  </a:schemeClr>
                </a:solidFill>
              </a:rPr>
              <a:t>prelevi</a:t>
            </a:r>
            <a:r>
              <a:rPr lang="en-GB" altLang="en-US" dirty="0">
                <a:solidFill>
                  <a:schemeClr val="accent5">
                    <a:lumMod val="75000"/>
                  </a:schemeClr>
                </a:solidFill>
              </a:rPr>
              <a:t> v </a:t>
            </a:r>
            <a:r>
              <a:rPr lang="en-GB" altLang="en-US" dirty="0" err="1">
                <a:solidFill>
                  <a:schemeClr val="accent5">
                    <a:lumMod val="75000"/>
                  </a:schemeClr>
                </a:solidFill>
              </a:rPr>
              <a:t>rdeco</a:t>
            </a:r>
            <a:r>
              <a:rPr lang="en-GB" altLang="en-US" dirty="0">
                <a:solidFill>
                  <a:schemeClr val="accent5">
                    <a:lumMod val="75000"/>
                  </a:schemeClr>
                </a:solidFill>
              </a:rPr>
              <a:t>). </a:t>
            </a:r>
            <a:r>
              <a:rPr lang="en-GB" altLang="en-US" dirty="0" err="1">
                <a:solidFill>
                  <a:schemeClr val="accent5">
                    <a:lumMod val="75000"/>
                  </a:schemeClr>
                </a:solidFill>
              </a:rPr>
              <a:t>Vzrok</a:t>
            </a:r>
            <a:r>
              <a:rPr lang="en-GB" altLang="en-US" dirty="0">
                <a:solidFill>
                  <a:schemeClr val="accent5">
                    <a:lumMod val="75000"/>
                  </a:schemeClr>
                </a:solidFill>
              </a:rPr>
              <a:t> so </a:t>
            </a:r>
            <a:r>
              <a:rPr lang="en-GB" altLang="en-US" dirty="0" err="1">
                <a:solidFill>
                  <a:schemeClr val="accent5">
                    <a:lumMod val="75000"/>
                  </a:schemeClr>
                </a:solidFill>
              </a:rPr>
              <a:t>globalni</a:t>
            </a:r>
            <a:r>
              <a:rPr lang="en-GB" altLang="en-US" dirty="0">
                <a:solidFill>
                  <a:schemeClr val="accent5">
                    <a:lumMod val="75000"/>
                  </a:schemeClr>
                </a:solidFill>
              </a:rPr>
              <a:t> </a:t>
            </a:r>
            <a:r>
              <a:rPr lang="en-GB" altLang="en-US" dirty="0" err="1">
                <a:solidFill>
                  <a:schemeClr val="accent5">
                    <a:lumMod val="75000"/>
                  </a:schemeClr>
                </a:solidFill>
              </a:rPr>
              <a:t>trendi</a:t>
            </a:r>
            <a:r>
              <a:rPr lang="en-GB" altLang="en-US" dirty="0">
                <a:solidFill>
                  <a:schemeClr val="accent5">
                    <a:lumMod val="75000"/>
                  </a:schemeClr>
                </a:solidFill>
              </a:rPr>
              <a:t> in </a:t>
            </a:r>
            <a:r>
              <a:rPr lang="en-GB" altLang="en-US" dirty="0" err="1">
                <a:solidFill>
                  <a:schemeClr val="accent5">
                    <a:lumMod val="75000"/>
                  </a:schemeClr>
                </a:solidFill>
              </a:rPr>
              <a:t>kompleksnost</a:t>
            </a:r>
            <a:r>
              <a:rPr lang="en-GB" altLang="en-US" dirty="0">
                <a:solidFill>
                  <a:schemeClr val="accent5">
                    <a:lumMod val="75000"/>
                  </a:schemeClr>
                </a:solidFill>
              </a:rPr>
              <a:t> </a:t>
            </a:r>
            <a:r>
              <a:rPr lang="en-GB" altLang="en-US" dirty="0" err="1">
                <a:solidFill>
                  <a:schemeClr val="accent5">
                    <a:lumMod val="75000"/>
                  </a:schemeClr>
                </a:solidFill>
              </a:rPr>
              <a:t>problemov</a:t>
            </a:r>
            <a:r>
              <a:rPr lang="en-GB" altLang="en-US" dirty="0">
                <a:solidFill>
                  <a:schemeClr val="accent5">
                    <a:lumMod val="75000"/>
                  </a:schemeClr>
                </a:solidFill>
              </a:rPr>
              <a:t>.</a:t>
            </a:r>
          </a:p>
          <a:p>
            <a:pPr eaLnBrk="1" hangingPunct="1">
              <a:spcBef>
                <a:spcPct val="50000"/>
              </a:spcBef>
            </a:pPr>
            <a:endParaRPr lang="en-GB" altLang="en-US" dirty="0">
              <a:solidFill>
                <a:schemeClr val="accent5">
                  <a:lumMod val="75000"/>
                </a:schemeClr>
              </a:solidFill>
            </a:endParaRPr>
          </a:p>
          <a:p>
            <a:pPr eaLnBrk="1" hangingPunct="1">
              <a:spcBef>
                <a:spcPct val="50000"/>
              </a:spcBef>
            </a:pPr>
            <a:r>
              <a:rPr lang="en-GB" altLang="en-US" dirty="0">
                <a:solidFill>
                  <a:schemeClr val="accent5">
                    <a:lumMod val="75000"/>
                  </a:schemeClr>
                </a:solidFill>
              </a:rPr>
              <a:t>Piano table: </a:t>
            </a:r>
            <a:r>
              <a:rPr lang="en-GB" altLang="en-US" dirty="0" err="1">
                <a:solidFill>
                  <a:schemeClr val="accent5">
                    <a:lumMod val="75000"/>
                  </a:schemeClr>
                </a:solidFill>
              </a:rPr>
              <a:t>kolone</a:t>
            </a:r>
            <a:r>
              <a:rPr lang="en-GB" altLang="en-US" dirty="0">
                <a:solidFill>
                  <a:schemeClr val="accent5">
                    <a:lumMod val="75000"/>
                  </a:schemeClr>
                </a:solidFill>
              </a:rPr>
              <a:t> so</a:t>
            </a:r>
          </a:p>
          <a:p>
            <a:pPr marL="230475" indent="-230475">
              <a:spcBef>
                <a:spcPct val="50000"/>
              </a:spcBef>
              <a:buAutoNum type="arabicPeriod"/>
            </a:pPr>
            <a:r>
              <a:rPr lang="en-GB" altLang="en-US" dirty="0" err="1">
                <a:solidFill>
                  <a:schemeClr val="accent5">
                    <a:lumMod val="75000"/>
                  </a:schemeClr>
                </a:solidFill>
              </a:rPr>
              <a:t>Trendi</a:t>
            </a:r>
            <a:r>
              <a:rPr lang="en-GB" altLang="en-US" dirty="0">
                <a:solidFill>
                  <a:schemeClr val="accent5">
                    <a:lumMod val="75000"/>
                  </a:schemeClr>
                </a:solidFill>
              </a:rPr>
              <a:t> </a:t>
            </a:r>
            <a:r>
              <a:rPr lang="en-GB" altLang="en-US" dirty="0" err="1">
                <a:solidFill>
                  <a:schemeClr val="accent5">
                    <a:lumMod val="75000"/>
                  </a:schemeClr>
                </a:solidFill>
              </a:rPr>
              <a:t>za</a:t>
            </a:r>
            <a:r>
              <a:rPr lang="en-GB" altLang="en-US" dirty="0">
                <a:solidFill>
                  <a:schemeClr val="accent5">
                    <a:lumMod val="75000"/>
                  </a:schemeClr>
                </a:solidFill>
              </a:rPr>
              <a:t> </a:t>
            </a:r>
            <a:r>
              <a:rPr lang="en-GB" altLang="en-US" dirty="0" err="1">
                <a:solidFill>
                  <a:schemeClr val="accent5">
                    <a:lumMod val="75000"/>
                  </a:schemeClr>
                </a:solidFill>
              </a:rPr>
              <a:t>zascito</a:t>
            </a:r>
            <a:r>
              <a:rPr lang="en-GB" altLang="en-US" dirty="0">
                <a:solidFill>
                  <a:schemeClr val="accent5">
                    <a:lumMod val="75000"/>
                  </a:schemeClr>
                </a:solidFill>
              </a:rPr>
              <a:t> </a:t>
            </a:r>
            <a:r>
              <a:rPr lang="en-GB" altLang="en-US" dirty="0" err="1">
                <a:solidFill>
                  <a:schemeClr val="accent5">
                    <a:lumMod val="75000"/>
                  </a:schemeClr>
                </a:solidFill>
              </a:rPr>
              <a:t>naravnegag</a:t>
            </a:r>
            <a:r>
              <a:rPr lang="en-GB" altLang="en-US" dirty="0">
                <a:solidFill>
                  <a:schemeClr val="accent5">
                    <a:lumMod val="75000"/>
                  </a:schemeClr>
                </a:solidFill>
              </a:rPr>
              <a:t> </a:t>
            </a:r>
            <a:r>
              <a:rPr lang="en-GB" altLang="en-US" dirty="0" err="1">
                <a:solidFill>
                  <a:schemeClr val="accent5">
                    <a:lumMod val="75000"/>
                  </a:schemeClr>
                </a:solidFill>
              </a:rPr>
              <a:t>kapitala</a:t>
            </a:r>
            <a:endParaRPr lang="en-GB" altLang="en-US" dirty="0">
              <a:solidFill>
                <a:schemeClr val="accent5">
                  <a:lumMod val="75000"/>
                </a:schemeClr>
              </a:solidFill>
            </a:endParaRPr>
          </a:p>
          <a:p>
            <a:pPr marL="230475" indent="-230475">
              <a:spcBef>
                <a:spcPct val="50000"/>
              </a:spcBef>
              <a:buAutoNum type="arabicPeriod"/>
            </a:pPr>
            <a:r>
              <a:rPr lang="en-GB" altLang="en-US" dirty="0">
                <a:solidFill>
                  <a:schemeClr val="accent5">
                    <a:lumMod val="75000"/>
                  </a:schemeClr>
                </a:solidFill>
              </a:rPr>
              <a:t>2.ucinkovita </a:t>
            </a:r>
            <a:r>
              <a:rPr lang="en-GB" altLang="en-US" dirty="0" err="1">
                <a:solidFill>
                  <a:schemeClr val="accent5">
                    <a:lumMod val="75000"/>
                  </a:schemeClr>
                </a:solidFill>
              </a:rPr>
              <a:t>raba</a:t>
            </a:r>
            <a:r>
              <a:rPr lang="en-GB" altLang="en-US" dirty="0">
                <a:solidFill>
                  <a:schemeClr val="accent5">
                    <a:lumMod val="75000"/>
                  </a:schemeClr>
                </a:solidFill>
              </a:rPr>
              <a:t> </a:t>
            </a:r>
            <a:r>
              <a:rPr lang="en-GB" altLang="en-US" dirty="0" err="1">
                <a:solidFill>
                  <a:schemeClr val="accent5">
                    <a:lumMod val="75000"/>
                  </a:schemeClr>
                </a:solidFill>
              </a:rPr>
              <a:t>naravnih</a:t>
            </a:r>
            <a:r>
              <a:rPr lang="en-GB" altLang="en-US" dirty="0">
                <a:solidFill>
                  <a:schemeClr val="accent5">
                    <a:lumMod val="75000"/>
                  </a:schemeClr>
                </a:solidFill>
              </a:rPr>
              <a:t> </a:t>
            </a:r>
            <a:r>
              <a:rPr lang="en-GB" altLang="en-US" dirty="0" err="1">
                <a:solidFill>
                  <a:schemeClr val="accent5">
                    <a:lumMod val="75000"/>
                  </a:schemeClr>
                </a:solidFill>
              </a:rPr>
              <a:t>virov</a:t>
            </a:r>
            <a:endParaRPr lang="en-GB" altLang="en-US" dirty="0">
              <a:solidFill>
                <a:schemeClr val="accent5">
                  <a:lumMod val="75000"/>
                </a:schemeClr>
              </a:solidFill>
            </a:endParaRPr>
          </a:p>
          <a:p>
            <a:pPr marL="230475" indent="-230475">
              <a:spcBef>
                <a:spcPct val="50000"/>
              </a:spcBef>
              <a:buAutoNum type="arabicPeriod"/>
            </a:pPr>
            <a:r>
              <a:rPr lang="en-GB" altLang="en-US" dirty="0">
                <a:solidFill>
                  <a:schemeClr val="accent5">
                    <a:lumMod val="75000"/>
                  </a:schemeClr>
                </a:solidFill>
              </a:rPr>
              <a:t>3.zdravje in wellbeing</a:t>
            </a:r>
          </a:p>
          <a:p>
            <a:pPr marL="230475" indent="-230475">
              <a:spcBef>
                <a:spcPct val="50000"/>
              </a:spcBef>
              <a:buAutoNum type="arabicPeriod"/>
            </a:pPr>
            <a:r>
              <a:rPr lang="en-GB" altLang="en-US" dirty="0" err="1">
                <a:solidFill>
                  <a:schemeClr val="accent5">
                    <a:lumMod val="75000"/>
                  </a:schemeClr>
                </a:solidFill>
              </a:rPr>
              <a:t>Vrstice</a:t>
            </a:r>
            <a:r>
              <a:rPr lang="en-GB" altLang="en-US" dirty="0">
                <a:solidFill>
                  <a:schemeClr val="accent5">
                    <a:lumMod val="75000"/>
                  </a:schemeClr>
                </a:solidFill>
              </a:rPr>
              <a:t> so </a:t>
            </a:r>
          </a:p>
          <a:p>
            <a:pPr marL="230475" indent="-230475">
              <a:spcBef>
                <a:spcPct val="50000"/>
              </a:spcBef>
              <a:buAutoNum type="arabicPeriod"/>
            </a:pPr>
            <a:r>
              <a:rPr lang="en-GB" altLang="en-US" dirty="0">
                <a:solidFill>
                  <a:schemeClr val="accent5">
                    <a:lumMod val="75000"/>
                  </a:schemeClr>
                </a:solidFill>
              </a:rPr>
              <a:t>1. </a:t>
            </a:r>
            <a:r>
              <a:rPr lang="en-GB" altLang="en-US" dirty="0" err="1">
                <a:solidFill>
                  <a:schemeClr val="accent5">
                    <a:lumMod val="75000"/>
                  </a:schemeClr>
                </a:solidFill>
              </a:rPr>
              <a:t>kratkorocni</a:t>
            </a:r>
            <a:r>
              <a:rPr lang="en-GB" altLang="en-US" dirty="0">
                <a:solidFill>
                  <a:schemeClr val="accent5">
                    <a:lumMod val="75000"/>
                  </a:schemeClr>
                </a:solidFill>
              </a:rPr>
              <a:t> </a:t>
            </a:r>
            <a:r>
              <a:rPr lang="en-GB" altLang="en-US" dirty="0" err="1">
                <a:solidFill>
                  <a:schemeClr val="accent5">
                    <a:lumMod val="75000"/>
                  </a:schemeClr>
                </a:solidFill>
              </a:rPr>
              <a:t>trendi</a:t>
            </a:r>
            <a:endParaRPr lang="en-GB" altLang="en-US" dirty="0">
              <a:solidFill>
                <a:schemeClr val="accent5">
                  <a:lumMod val="75000"/>
                </a:schemeClr>
              </a:solidFill>
            </a:endParaRPr>
          </a:p>
          <a:p>
            <a:pPr marL="230475" indent="-230475">
              <a:spcBef>
                <a:spcPct val="50000"/>
              </a:spcBef>
              <a:buAutoNum type="arabicPeriod"/>
            </a:pPr>
            <a:r>
              <a:rPr lang="en-GB" altLang="en-US" dirty="0">
                <a:solidFill>
                  <a:schemeClr val="accent5">
                    <a:lumMod val="75000"/>
                  </a:schemeClr>
                </a:solidFill>
              </a:rPr>
              <a:t>2. </a:t>
            </a:r>
            <a:r>
              <a:rPr lang="en-GB" altLang="en-US" dirty="0" err="1">
                <a:solidFill>
                  <a:schemeClr val="accent5">
                    <a:lumMod val="75000"/>
                  </a:schemeClr>
                </a:solidFill>
              </a:rPr>
              <a:t>dogorocni</a:t>
            </a:r>
            <a:r>
              <a:rPr lang="en-GB" altLang="en-US" dirty="0">
                <a:solidFill>
                  <a:schemeClr val="accent5">
                    <a:lumMod val="75000"/>
                  </a:schemeClr>
                </a:solidFill>
              </a:rPr>
              <a:t> </a:t>
            </a:r>
            <a:r>
              <a:rPr lang="en-GB" altLang="en-US" dirty="0" err="1">
                <a:solidFill>
                  <a:schemeClr val="accent5">
                    <a:lumMod val="75000"/>
                  </a:schemeClr>
                </a:solidFill>
              </a:rPr>
              <a:t>trendi</a:t>
            </a:r>
            <a:r>
              <a:rPr lang="en-GB" altLang="en-US" dirty="0">
                <a:solidFill>
                  <a:schemeClr val="accent5">
                    <a:lumMod val="75000"/>
                  </a:schemeClr>
                </a:solidFill>
              </a:rPr>
              <a:t>.</a:t>
            </a:r>
          </a:p>
          <a:p>
            <a:pPr eaLnBrk="1" hangingPunct="1">
              <a:spcBef>
                <a:spcPct val="50000"/>
              </a:spcBef>
            </a:pPr>
            <a:endParaRPr lang="en-GB" altLang="en-US" dirty="0">
              <a:solidFill>
                <a:schemeClr val="accent5">
                  <a:lumMod val="75000"/>
                </a:schemeClr>
              </a:solidFill>
            </a:endParaRPr>
          </a:p>
          <a:p>
            <a:pPr eaLnBrk="1" hangingPunct="1">
              <a:spcBef>
                <a:spcPct val="50000"/>
              </a:spcBef>
            </a:pPr>
            <a:r>
              <a:rPr lang="en-GB" altLang="en-US" dirty="0" err="1">
                <a:solidFill>
                  <a:schemeClr val="accent5">
                    <a:lumMod val="75000"/>
                  </a:schemeClr>
                </a:solidFill>
              </a:rPr>
              <a:t>Vizija</a:t>
            </a:r>
            <a:r>
              <a:rPr lang="en-GB" altLang="en-US" dirty="0">
                <a:solidFill>
                  <a:schemeClr val="accent5">
                    <a:lumMod val="75000"/>
                  </a:schemeClr>
                </a:solidFill>
              </a:rPr>
              <a:t> 7 EAP </a:t>
            </a:r>
            <a:r>
              <a:rPr lang="en-GB" altLang="en-US" dirty="0" err="1">
                <a:solidFill>
                  <a:schemeClr val="accent5">
                    <a:lumMod val="75000"/>
                  </a:schemeClr>
                </a:solidFill>
              </a:rPr>
              <a:t>ni</a:t>
            </a:r>
            <a:r>
              <a:rPr lang="en-GB" altLang="en-US" dirty="0">
                <a:solidFill>
                  <a:schemeClr val="accent5">
                    <a:lumMod val="75000"/>
                  </a:schemeClr>
                </a:solidFill>
              </a:rPr>
              <a:t> </a:t>
            </a:r>
            <a:r>
              <a:rPr lang="en-GB" altLang="en-US" dirty="0" err="1">
                <a:solidFill>
                  <a:schemeClr val="accent5">
                    <a:lumMod val="75000"/>
                  </a:schemeClr>
                </a:solidFill>
              </a:rPr>
              <a:t>uresnicljica</a:t>
            </a:r>
            <a:r>
              <a:rPr lang="en-GB" altLang="en-US" dirty="0">
                <a:solidFill>
                  <a:schemeClr val="accent5">
                    <a:lumMod val="75000"/>
                  </a:schemeClr>
                </a:solidFill>
              </a:rPr>
              <a:t> v </a:t>
            </a:r>
            <a:r>
              <a:rPr lang="en-GB" altLang="en-US" dirty="0" err="1">
                <a:solidFill>
                  <a:schemeClr val="accent5">
                    <a:lumMod val="75000"/>
                  </a:schemeClr>
                </a:solidFill>
              </a:rPr>
              <a:t>sedanjih</a:t>
            </a:r>
            <a:r>
              <a:rPr lang="en-GB" altLang="en-US" dirty="0">
                <a:solidFill>
                  <a:schemeClr val="accent5">
                    <a:lumMod val="75000"/>
                  </a:schemeClr>
                </a:solidFill>
              </a:rPr>
              <a:t> </a:t>
            </a:r>
            <a:r>
              <a:rPr lang="en-GB" altLang="en-US" dirty="0" err="1">
                <a:solidFill>
                  <a:schemeClr val="accent5">
                    <a:lumMod val="75000"/>
                  </a:schemeClr>
                </a:solidFill>
              </a:rPr>
              <a:t>okvirih</a:t>
            </a:r>
            <a:r>
              <a:rPr lang="en-GB" altLang="en-US" dirty="0">
                <a:solidFill>
                  <a:schemeClr val="accent5">
                    <a:lumMod val="75000"/>
                  </a:schemeClr>
                </a:solidFill>
              </a:rPr>
              <a:t> in </a:t>
            </a:r>
            <a:r>
              <a:rPr lang="en-GB" altLang="en-US" dirty="0" err="1">
                <a:solidFill>
                  <a:schemeClr val="accent5">
                    <a:lumMod val="75000"/>
                  </a:schemeClr>
                </a:solidFill>
              </a:rPr>
              <a:t>trendih</a:t>
            </a:r>
            <a:r>
              <a:rPr lang="en-GB" altLang="en-US" dirty="0">
                <a:solidFill>
                  <a:schemeClr val="accent5">
                    <a:lumMod val="75000"/>
                  </a:schemeClr>
                </a:solidFill>
              </a:rPr>
              <a:t>.</a:t>
            </a:r>
          </a:p>
          <a:p>
            <a:pPr eaLnBrk="1" hangingPunct="1">
              <a:spcBef>
                <a:spcPct val="50000"/>
              </a:spcBef>
            </a:pPr>
            <a:r>
              <a:rPr lang="en-GB" altLang="en-US" dirty="0">
                <a:solidFill>
                  <a:schemeClr val="accent5">
                    <a:lumMod val="75000"/>
                  </a:schemeClr>
                </a:solidFill>
              </a:rPr>
              <a:t>Na </a:t>
            </a:r>
            <a:r>
              <a:rPr lang="en-GB" altLang="en-US" dirty="0" err="1">
                <a:solidFill>
                  <a:schemeClr val="accent5">
                    <a:lumMod val="75000"/>
                  </a:schemeClr>
                </a:solidFill>
              </a:rPr>
              <a:t>osnovi</a:t>
            </a:r>
            <a:r>
              <a:rPr lang="en-GB" altLang="en-US" dirty="0">
                <a:solidFill>
                  <a:schemeClr val="accent5">
                    <a:lumMod val="75000"/>
                  </a:schemeClr>
                </a:solidFill>
              </a:rPr>
              <a:t> the </a:t>
            </a:r>
            <a:r>
              <a:rPr lang="en-GB" altLang="en-US" dirty="0" err="1">
                <a:solidFill>
                  <a:schemeClr val="accent5">
                    <a:lumMod val="75000"/>
                  </a:schemeClr>
                </a:solidFill>
              </a:rPr>
              <a:t>kazalcev</a:t>
            </a:r>
            <a:r>
              <a:rPr lang="en-GB" altLang="en-US" dirty="0">
                <a:solidFill>
                  <a:schemeClr val="accent5">
                    <a:lumMod val="75000"/>
                  </a:schemeClr>
                </a:solidFill>
              </a:rPr>
              <a:t> so </a:t>
            </a:r>
            <a:r>
              <a:rPr lang="en-GB" altLang="en-US" dirty="0" err="1">
                <a:solidFill>
                  <a:schemeClr val="accent5">
                    <a:lumMod val="75000"/>
                  </a:schemeClr>
                </a:solidFill>
              </a:rPr>
              <a:t>politike</a:t>
            </a:r>
            <a:r>
              <a:rPr lang="en-GB" altLang="en-US" dirty="0">
                <a:solidFill>
                  <a:schemeClr val="accent5">
                    <a:lumMod val="75000"/>
                  </a:schemeClr>
                </a:solidFill>
              </a:rPr>
              <a:t> </a:t>
            </a:r>
            <a:r>
              <a:rPr lang="en-GB" altLang="en-US" dirty="0" err="1">
                <a:solidFill>
                  <a:schemeClr val="accent5">
                    <a:lumMod val="75000"/>
                  </a:schemeClr>
                </a:solidFill>
              </a:rPr>
              <a:t>ze</a:t>
            </a:r>
            <a:r>
              <a:rPr lang="en-GB" altLang="en-US" dirty="0">
                <a:solidFill>
                  <a:schemeClr val="accent5">
                    <a:lumMod val="75000"/>
                  </a:schemeClr>
                </a:solidFill>
              </a:rPr>
              <a:t> </a:t>
            </a:r>
            <a:r>
              <a:rPr lang="en-GB" altLang="en-US" dirty="0" err="1">
                <a:solidFill>
                  <a:schemeClr val="accent5">
                    <a:lumMod val="75000"/>
                  </a:schemeClr>
                </a:solidFill>
              </a:rPr>
              <a:t>pristopile</a:t>
            </a:r>
            <a:r>
              <a:rPr lang="en-GB" altLang="en-US" dirty="0">
                <a:solidFill>
                  <a:schemeClr val="accent5">
                    <a:lumMod val="75000"/>
                  </a:schemeClr>
                </a:solidFill>
              </a:rPr>
              <a:t> k </a:t>
            </a:r>
            <a:r>
              <a:rPr lang="en-GB" altLang="en-US" dirty="0" err="1">
                <a:solidFill>
                  <a:schemeClr val="accent5">
                    <a:lumMod val="75000"/>
                  </a:schemeClr>
                </a:solidFill>
              </a:rPr>
              <a:t>prestrukturiranju</a:t>
            </a:r>
            <a:r>
              <a:rPr lang="en-GB" altLang="en-US" dirty="0">
                <a:solidFill>
                  <a:schemeClr val="accent5">
                    <a:lumMod val="75000"/>
                  </a:schemeClr>
                </a:solidFill>
              </a:rPr>
              <a:t>: </a:t>
            </a:r>
            <a:r>
              <a:rPr lang="en-GB" altLang="en-US" dirty="0" err="1">
                <a:solidFill>
                  <a:schemeClr val="accent5">
                    <a:lumMod val="75000"/>
                  </a:schemeClr>
                </a:solidFill>
              </a:rPr>
              <a:t>dobili</a:t>
            </a:r>
            <a:r>
              <a:rPr lang="en-GB" altLang="en-US" dirty="0">
                <a:solidFill>
                  <a:schemeClr val="accent5">
                    <a:lumMod val="75000"/>
                  </a:schemeClr>
                </a:solidFill>
              </a:rPr>
              <a:t> </a:t>
            </a:r>
            <a:r>
              <a:rPr lang="en-GB" altLang="en-US" dirty="0" err="1">
                <a:solidFill>
                  <a:schemeClr val="accent5">
                    <a:lumMod val="75000"/>
                  </a:schemeClr>
                </a:solidFill>
              </a:rPr>
              <a:t>smo</a:t>
            </a:r>
            <a:r>
              <a:rPr lang="en-GB" altLang="en-US" dirty="0">
                <a:solidFill>
                  <a:schemeClr val="accent5">
                    <a:lumMod val="75000"/>
                  </a:schemeClr>
                </a:solidFill>
              </a:rPr>
              <a:t> Low-carbon economy politico, politico </a:t>
            </a:r>
            <a:r>
              <a:rPr lang="en-GB" altLang="en-US" dirty="0" err="1">
                <a:solidFill>
                  <a:schemeClr val="accent5">
                    <a:lumMod val="75000"/>
                  </a:schemeClr>
                </a:solidFill>
              </a:rPr>
              <a:t>za</a:t>
            </a:r>
            <a:r>
              <a:rPr lang="en-GB" altLang="en-US" dirty="0">
                <a:solidFill>
                  <a:schemeClr val="accent5">
                    <a:lumMod val="75000"/>
                  </a:schemeClr>
                </a:solidFill>
              </a:rPr>
              <a:t> </a:t>
            </a:r>
            <a:r>
              <a:rPr lang="en-GB" altLang="en-US" dirty="0" err="1">
                <a:solidFill>
                  <a:schemeClr val="accent5">
                    <a:lumMod val="75000"/>
                  </a:schemeClr>
                </a:solidFill>
              </a:rPr>
              <a:t>krozno</a:t>
            </a:r>
            <a:r>
              <a:rPr lang="en-GB" altLang="en-US" dirty="0">
                <a:solidFill>
                  <a:schemeClr val="accent5">
                    <a:lumMod val="75000"/>
                  </a:schemeClr>
                </a:solidFill>
              </a:rPr>
              <a:t> </a:t>
            </a:r>
            <a:r>
              <a:rPr lang="en-GB" altLang="en-US" dirty="0" err="1">
                <a:solidFill>
                  <a:schemeClr val="accent5">
                    <a:lumMod val="75000"/>
                  </a:schemeClr>
                </a:solidFill>
              </a:rPr>
              <a:t>gospodarstvo</a:t>
            </a:r>
            <a:r>
              <a:rPr lang="en-GB" altLang="en-US" dirty="0">
                <a:solidFill>
                  <a:schemeClr val="accent5">
                    <a:lumMod val="75000"/>
                  </a:schemeClr>
                </a:solidFill>
              </a:rPr>
              <a:t> in v </a:t>
            </a:r>
            <a:r>
              <a:rPr lang="en-GB" altLang="en-US" dirty="0" err="1">
                <a:solidFill>
                  <a:schemeClr val="accent5">
                    <a:lumMod val="75000"/>
                  </a:schemeClr>
                </a:solidFill>
              </a:rPr>
              <a:t>rpedlogih</a:t>
            </a:r>
            <a:r>
              <a:rPr lang="en-GB" altLang="en-US" dirty="0">
                <a:solidFill>
                  <a:schemeClr val="accent5">
                    <a:lumMod val="75000"/>
                  </a:schemeClr>
                </a:solidFill>
              </a:rPr>
              <a:t> in </a:t>
            </a:r>
            <a:r>
              <a:rPr lang="en-GB" altLang="en-US" dirty="0" err="1">
                <a:solidFill>
                  <a:schemeClr val="accent5">
                    <a:lumMod val="75000"/>
                  </a:schemeClr>
                </a:solidFill>
              </a:rPr>
              <a:t>ocenah</a:t>
            </a:r>
            <a:r>
              <a:rPr lang="en-GB" altLang="en-US" dirty="0">
                <a:solidFill>
                  <a:schemeClr val="accent5">
                    <a:lumMod val="75000"/>
                  </a:schemeClr>
                </a:solidFill>
              </a:rPr>
              <a:t> so bio </a:t>
            </a:r>
            <a:r>
              <a:rPr lang="en-GB" altLang="en-US" dirty="0" err="1">
                <a:solidFill>
                  <a:schemeClr val="accent5">
                    <a:lumMod val="75000"/>
                  </a:schemeClr>
                </a:solidFill>
              </a:rPr>
              <a:t>ekonomija</a:t>
            </a:r>
            <a:r>
              <a:rPr lang="en-GB" altLang="en-US" dirty="0">
                <a:solidFill>
                  <a:schemeClr val="accent5">
                    <a:lumMod val="75000"/>
                  </a:schemeClr>
                </a:solidFill>
              </a:rPr>
              <a:t> in </a:t>
            </a:r>
            <a:r>
              <a:rPr lang="en-GB" altLang="en-US" dirty="0" err="1">
                <a:solidFill>
                  <a:schemeClr val="accent5">
                    <a:lumMod val="75000"/>
                  </a:schemeClr>
                </a:solidFill>
              </a:rPr>
              <a:t>modra</a:t>
            </a:r>
            <a:r>
              <a:rPr lang="en-GB" altLang="en-US" dirty="0">
                <a:solidFill>
                  <a:schemeClr val="accent5">
                    <a:lumMod val="75000"/>
                  </a:schemeClr>
                </a:solidFill>
              </a:rPr>
              <a:t> </a:t>
            </a:r>
            <a:r>
              <a:rPr lang="en-GB" altLang="en-US" dirty="0" err="1">
                <a:solidFill>
                  <a:schemeClr val="accent5">
                    <a:lumMod val="75000"/>
                  </a:schemeClr>
                </a:solidFill>
              </a:rPr>
              <a:t>ekonomija</a:t>
            </a:r>
            <a:r>
              <a:rPr lang="en-GB" altLang="en-US" dirty="0">
                <a:solidFill>
                  <a:schemeClr val="accent5">
                    <a:lumMod val="75000"/>
                  </a:schemeClr>
                </a:solidFill>
              </a:rPr>
              <a:t>.</a:t>
            </a:r>
          </a:p>
          <a:p>
            <a:pPr eaLnBrk="1" hangingPunct="1">
              <a:spcBef>
                <a:spcPct val="50000"/>
              </a:spcBef>
            </a:pPr>
            <a:endParaRPr lang="en-GB" altLang="en-US" dirty="0">
              <a:solidFill>
                <a:schemeClr val="accent5">
                  <a:lumMod val="75000"/>
                </a:schemeClr>
              </a:solidFill>
            </a:endParaRPr>
          </a:p>
          <a:p>
            <a:pPr eaLnBrk="1" hangingPunct="1">
              <a:spcBef>
                <a:spcPct val="50000"/>
              </a:spcBef>
            </a:pPr>
            <a:r>
              <a:rPr lang="en-GB" altLang="en-US" dirty="0" err="1">
                <a:solidFill>
                  <a:schemeClr val="accent5">
                    <a:lumMod val="75000"/>
                  </a:schemeClr>
                </a:solidFill>
              </a:rPr>
              <a:t>Zatomoramo</a:t>
            </a:r>
            <a:r>
              <a:rPr lang="en-GB" altLang="en-US" dirty="0">
                <a:solidFill>
                  <a:schemeClr val="accent5">
                    <a:lumMod val="75000"/>
                  </a:schemeClr>
                </a:solidFill>
              </a:rPr>
              <a:t> v </a:t>
            </a:r>
            <a:r>
              <a:rPr lang="en-GB" altLang="en-US" dirty="0" err="1">
                <a:solidFill>
                  <a:schemeClr val="accent5">
                    <a:lumMod val="75000"/>
                  </a:schemeClr>
                </a:solidFill>
              </a:rPr>
              <a:t>drugem</a:t>
            </a:r>
            <a:r>
              <a:rPr lang="en-GB" altLang="en-US" dirty="0">
                <a:solidFill>
                  <a:schemeClr val="accent5">
                    <a:lumMod val="75000"/>
                  </a:schemeClr>
                </a:solidFill>
              </a:rPr>
              <a:t> </a:t>
            </a:r>
            <a:r>
              <a:rPr lang="en-GB" altLang="en-US" dirty="0" err="1">
                <a:solidFill>
                  <a:schemeClr val="accent5">
                    <a:lumMod val="75000"/>
                  </a:schemeClr>
                </a:solidFill>
              </a:rPr>
              <a:t>delu</a:t>
            </a:r>
            <a:r>
              <a:rPr lang="en-GB" altLang="en-US" dirty="0">
                <a:solidFill>
                  <a:schemeClr val="accent5">
                    <a:lumMod val="75000"/>
                  </a:schemeClr>
                </a:solidFill>
              </a:rPr>
              <a:t> </a:t>
            </a:r>
            <a:r>
              <a:rPr lang="en-GB" altLang="en-US" dirty="0" err="1">
                <a:solidFill>
                  <a:schemeClr val="accent5">
                    <a:lumMod val="75000"/>
                  </a:schemeClr>
                </a:solidFill>
              </a:rPr>
              <a:t>anliz</a:t>
            </a:r>
            <a:r>
              <a:rPr lang="en-GB" altLang="en-US" dirty="0">
                <a:solidFill>
                  <a:schemeClr val="accent5">
                    <a:lumMod val="75000"/>
                  </a:schemeClr>
                </a:solidFill>
              </a:rPr>
              <a:t> </a:t>
            </a:r>
            <a:r>
              <a:rPr lang="en-GB" altLang="en-US" dirty="0" err="1">
                <a:solidFill>
                  <a:schemeClr val="accent5">
                    <a:lumMod val="75000"/>
                  </a:schemeClr>
                </a:solidFill>
              </a:rPr>
              <a:t>pristopiti</a:t>
            </a:r>
            <a:r>
              <a:rPr lang="en-GB" altLang="en-US" dirty="0">
                <a:solidFill>
                  <a:schemeClr val="accent5">
                    <a:lumMod val="75000"/>
                  </a:schemeClr>
                </a:solidFill>
              </a:rPr>
              <a:t> in </a:t>
            </a:r>
            <a:r>
              <a:rPr lang="en-GB" altLang="en-US" dirty="0" err="1">
                <a:solidFill>
                  <a:schemeClr val="accent5">
                    <a:lumMod val="75000"/>
                  </a:schemeClr>
                </a:solidFill>
              </a:rPr>
              <a:t>razviti</a:t>
            </a:r>
            <a:r>
              <a:rPr lang="en-GB" altLang="en-US" dirty="0">
                <a:solidFill>
                  <a:schemeClr val="accent5">
                    <a:lumMod val="75000"/>
                  </a:schemeClr>
                </a:solidFill>
              </a:rPr>
              <a:t> se </a:t>
            </a:r>
            <a:r>
              <a:rPr lang="en-GB" altLang="en-US" dirty="0" err="1">
                <a:solidFill>
                  <a:schemeClr val="accent5">
                    <a:lumMod val="75000"/>
                  </a:schemeClr>
                </a:solidFill>
              </a:rPr>
              <a:t>druge</a:t>
            </a:r>
            <a:r>
              <a:rPr lang="en-GB" altLang="en-US" dirty="0">
                <a:solidFill>
                  <a:schemeClr val="accent5">
                    <a:lumMod val="75000"/>
                  </a:schemeClr>
                </a:solidFill>
              </a:rPr>
              <a:t> </a:t>
            </a:r>
            <a:r>
              <a:rPr lang="en-GB" altLang="en-US" dirty="0" err="1">
                <a:solidFill>
                  <a:schemeClr val="accent5">
                    <a:lumMod val="75000"/>
                  </a:schemeClr>
                </a:solidFill>
              </a:rPr>
              <a:t>analize</a:t>
            </a:r>
            <a:r>
              <a:rPr lang="en-GB" altLang="en-US" dirty="0">
                <a:solidFill>
                  <a:schemeClr val="accent5">
                    <a:lumMod val="75000"/>
                  </a:schemeClr>
                </a:solidFill>
              </a:rPr>
              <a:t>, </a:t>
            </a:r>
            <a:r>
              <a:rPr lang="en-GB" altLang="en-US" dirty="0" err="1">
                <a:solidFill>
                  <a:schemeClr val="accent5">
                    <a:lumMod val="75000"/>
                  </a:schemeClr>
                </a:solidFill>
              </a:rPr>
              <a:t>ki</a:t>
            </a:r>
            <a:r>
              <a:rPr lang="en-GB" altLang="en-US" dirty="0">
                <a:solidFill>
                  <a:schemeClr val="accent5">
                    <a:lumMod val="75000"/>
                  </a:schemeClr>
                </a:solidFill>
              </a:rPr>
              <a:t> </a:t>
            </a:r>
            <a:r>
              <a:rPr lang="en-GB" altLang="en-US" dirty="0" err="1">
                <a:solidFill>
                  <a:schemeClr val="accent5">
                    <a:lumMod val="75000"/>
                  </a:schemeClr>
                </a:solidFill>
              </a:rPr>
              <a:t>niso</a:t>
            </a:r>
            <a:r>
              <a:rPr lang="en-GB" altLang="en-US" dirty="0">
                <a:solidFill>
                  <a:schemeClr val="accent5">
                    <a:lumMod val="75000"/>
                  </a:schemeClr>
                </a:solidFill>
              </a:rPr>
              <a:t> bile </a:t>
            </a:r>
            <a:r>
              <a:rPr lang="en-GB" altLang="en-US" dirty="0" err="1">
                <a:solidFill>
                  <a:schemeClr val="accent5">
                    <a:lumMod val="75000"/>
                  </a:schemeClr>
                </a:solidFill>
              </a:rPr>
              <a:t>prej</a:t>
            </a:r>
            <a:r>
              <a:rPr lang="en-GB" altLang="en-US" dirty="0">
                <a:solidFill>
                  <a:schemeClr val="accent5">
                    <a:lumMod val="75000"/>
                  </a:schemeClr>
                </a:solidFill>
              </a:rPr>
              <a:t> </a:t>
            </a:r>
            <a:r>
              <a:rPr lang="en-GB" altLang="en-US" dirty="0" err="1">
                <a:solidFill>
                  <a:schemeClr val="accent5">
                    <a:lumMod val="75000"/>
                  </a:schemeClr>
                </a:solidFill>
              </a:rPr>
              <a:t>tako</a:t>
            </a:r>
            <a:r>
              <a:rPr lang="en-GB" altLang="en-US" dirty="0">
                <a:solidFill>
                  <a:schemeClr val="accent5">
                    <a:lumMod val="75000"/>
                  </a:schemeClr>
                </a:solidFill>
              </a:rPr>
              <a:t> </a:t>
            </a:r>
            <a:r>
              <a:rPr lang="en-GB" altLang="en-US" dirty="0" err="1">
                <a:solidFill>
                  <a:schemeClr val="accent5">
                    <a:lumMod val="75000"/>
                  </a:schemeClr>
                </a:solidFill>
              </a:rPr>
              <a:t>prisotne</a:t>
            </a:r>
            <a:r>
              <a:rPr lang="en-GB" altLang="en-US" dirty="0">
                <a:solidFill>
                  <a:schemeClr val="accent5">
                    <a:lumMod val="75000"/>
                  </a:schemeClr>
                </a:solidFill>
              </a:rPr>
              <a:t> v nashi </a:t>
            </a:r>
            <a:r>
              <a:rPr lang="en-GB" altLang="en-US" dirty="0" err="1">
                <a:solidFill>
                  <a:schemeClr val="accent5">
                    <a:lumMod val="75000"/>
                  </a:schemeClr>
                </a:solidFill>
              </a:rPr>
              <a:t>porocilih</a:t>
            </a:r>
            <a:r>
              <a:rPr lang="en-GB" altLang="en-US" dirty="0">
                <a:solidFill>
                  <a:schemeClr val="accent5">
                    <a:lumMod val="75000"/>
                  </a:schemeClr>
                </a:solidFill>
              </a:rPr>
              <a:t>.</a:t>
            </a:r>
          </a:p>
          <a:p>
            <a:pPr eaLnBrk="1" hangingPunct="1">
              <a:spcBef>
                <a:spcPct val="50000"/>
              </a:spcBef>
            </a:pPr>
            <a:endParaRPr lang="en-GB" altLang="en-US" dirty="0">
              <a:solidFill>
                <a:schemeClr val="accent5">
                  <a:lumMod val="75000"/>
                </a:schemeClr>
              </a:solidFill>
            </a:endParaRPr>
          </a:p>
          <a:p>
            <a:pPr eaLnBrk="1" hangingPunct="1">
              <a:spcBef>
                <a:spcPct val="50000"/>
              </a:spcBef>
            </a:pPr>
            <a:r>
              <a:rPr lang="en-GB" altLang="en-US" dirty="0">
                <a:solidFill>
                  <a:schemeClr val="accent5">
                    <a:lumMod val="75000"/>
                  </a:schemeClr>
                </a:solidFill>
              </a:rPr>
              <a:t>---------------</a:t>
            </a:r>
          </a:p>
          <a:p>
            <a:endParaRPr lang="en-GB" dirty="0"/>
          </a:p>
        </p:txBody>
      </p:sp>
      <p:sp>
        <p:nvSpPr>
          <p:cNvPr id="4" name="Slide Number Placeholder 3"/>
          <p:cNvSpPr>
            <a:spLocks noGrp="1"/>
          </p:cNvSpPr>
          <p:nvPr>
            <p:ph type="sldNum" sz="quarter" idx="10"/>
          </p:nvPr>
        </p:nvSpPr>
        <p:spPr/>
        <p:txBody>
          <a:bodyPr/>
          <a:lstStyle/>
          <a:p>
            <a:fld id="{777201BC-94E4-4101-962D-54511777D224}" type="slidenum">
              <a:rPr lang="en-GB" smtClean="0"/>
              <a:pPr/>
              <a:t>4</a:t>
            </a:fld>
            <a:endParaRPr lang="en-GB" dirty="0"/>
          </a:p>
        </p:txBody>
      </p:sp>
    </p:spTree>
    <p:extLst>
      <p:ext uri="{BB962C8B-B14F-4D97-AF65-F5344CB8AC3E}">
        <p14:creationId xmlns:p14="http://schemas.microsoft.com/office/powerpoint/2010/main" val="8332843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1898">
              <a:defRPr/>
            </a:pPr>
            <a:r>
              <a:rPr lang="en-GB" dirty="0" err="1" smtClean="0"/>
              <a:t>Analizirali</a:t>
            </a:r>
            <a:r>
              <a:rPr lang="en-GB" dirty="0" smtClean="0"/>
              <a:t> </a:t>
            </a:r>
            <a:r>
              <a:rPr lang="en-GB" dirty="0" err="1" smtClean="0"/>
              <a:t>bomo</a:t>
            </a:r>
            <a:r>
              <a:rPr lang="en-GB" dirty="0" smtClean="0"/>
              <a:t> </a:t>
            </a:r>
            <a:r>
              <a:rPr lang="en-GB" dirty="0" err="1" smtClean="0"/>
              <a:t>osnovne</a:t>
            </a:r>
            <a:r>
              <a:rPr lang="en-GB" dirty="0" smtClean="0"/>
              <a:t> </a:t>
            </a:r>
            <a:r>
              <a:rPr lang="en-GB" dirty="0" err="1" smtClean="0"/>
              <a:t>druzbene</a:t>
            </a:r>
            <a:r>
              <a:rPr lang="en-GB" dirty="0" smtClean="0"/>
              <a:t> </a:t>
            </a:r>
            <a:r>
              <a:rPr lang="en-GB" dirty="0" err="1" smtClean="0"/>
              <a:t>sisteme</a:t>
            </a:r>
            <a:r>
              <a:rPr lang="en-GB" baseline="0" dirty="0" smtClean="0"/>
              <a:t> (</a:t>
            </a:r>
            <a:r>
              <a:rPr lang="en-GB" baseline="0" dirty="0" err="1" smtClean="0"/>
              <a:t>energetski</a:t>
            </a:r>
            <a:r>
              <a:rPr lang="en-GB" baseline="0" dirty="0" smtClean="0"/>
              <a:t>, </a:t>
            </a:r>
            <a:r>
              <a:rPr lang="en-GB" baseline="0" dirty="0" err="1" smtClean="0"/>
              <a:t>prometni</a:t>
            </a:r>
            <a:r>
              <a:rPr lang="en-GB" baseline="0" dirty="0" smtClean="0"/>
              <a:t>, </a:t>
            </a:r>
            <a:r>
              <a:rPr lang="en-GB" baseline="0" dirty="0" err="1" smtClean="0"/>
              <a:t>zivilski</a:t>
            </a:r>
            <a:r>
              <a:rPr lang="en-GB" baseline="0" dirty="0" smtClean="0"/>
              <a:t>, </a:t>
            </a:r>
            <a:r>
              <a:rPr lang="en-GB" baseline="0" dirty="0" err="1" smtClean="0"/>
              <a:t>urbani</a:t>
            </a:r>
            <a:r>
              <a:rPr lang="en-GB" baseline="0" dirty="0" smtClean="0"/>
              <a:t>) in </a:t>
            </a:r>
            <a:r>
              <a:rPr lang="en-GB" baseline="0" dirty="0" err="1" smtClean="0"/>
              <a:t>njihovo</a:t>
            </a:r>
            <a:r>
              <a:rPr lang="en-GB" baseline="0" dirty="0" smtClean="0"/>
              <a:t> </a:t>
            </a:r>
            <a:r>
              <a:rPr lang="en-GB" baseline="0" dirty="0" err="1" smtClean="0"/>
              <a:t>vplivena</a:t>
            </a:r>
            <a:r>
              <a:rPr lang="en-GB" baseline="0" dirty="0" smtClean="0"/>
              <a:t> </a:t>
            </a:r>
            <a:r>
              <a:rPr lang="en-GB" baseline="0" dirty="0" err="1" smtClean="0"/>
              <a:t>naravne</a:t>
            </a:r>
            <a:r>
              <a:rPr lang="en-GB" baseline="0" dirty="0" smtClean="0"/>
              <a:t> </a:t>
            </a:r>
            <a:r>
              <a:rPr lang="en-GB" baseline="0" dirty="0" err="1" smtClean="0"/>
              <a:t>vire</a:t>
            </a:r>
            <a:r>
              <a:rPr lang="en-GB" baseline="0" dirty="0" smtClean="0"/>
              <a:t> v </a:t>
            </a:r>
            <a:r>
              <a:rPr lang="en-GB" baseline="0" dirty="0" err="1" smtClean="0"/>
              <a:t>medsebojni</a:t>
            </a:r>
            <a:r>
              <a:rPr lang="en-GB" baseline="0" dirty="0" smtClean="0"/>
              <a:t> </a:t>
            </a:r>
            <a:r>
              <a:rPr lang="en-GB" baseline="0" dirty="0" err="1" smtClean="0"/>
              <a:t>povezavi</a:t>
            </a:r>
            <a:r>
              <a:rPr lang="en-GB" baseline="0" dirty="0" smtClean="0"/>
              <a:t>. To </a:t>
            </a:r>
            <a:r>
              <a:rPr lang="en-GB" baseline="0" dirty="0" err="1" smtClean="0"/>
              <a:t>bo</a:t>
            </a:r>
            <a:r>
              <a:rPr lang="en-GB" baseline="0" dirty="0" smtClean="0"/>
              <a:t> </a:t>
            </a:r>
            <a:r>
              <a:rPr lang="en-GB" baseline="0" dirty="0" err="1" smtClean="0"/>
              <a:t>pokazalo</a:t>
            </a:r>
            <a:r>
              <a:rPr lang="en-GB" baseline="0" dirty="0" smtClean="0"/>
              <a:t> </a:t>
            </a:r>
            <a:r>
              <a:rPr lang="en-GB" baseline="0" dirty="0" err="1" smtClean="0"/>
              <a:t>na</a:t>
            </a:r>
            <a:r>
              <a:rPr lang="en-GB" baseline="0" dirty="0" smtClean="0"/>
              <a:t> </a:t>
            </a:r>
            <a:r>
              <a:rPr lang="en-GB" baseline="0" dirty="0" err="1" smtClean="0"/>
              <a:t>neizbezne</a:t>
            </a:r>
            <a:r>
              <a:rPr lang="en-GB" baseline="0" dirty="0" smtClean="0"/>
              <a:t> </a:t>
            </a:r>
            <a:r>
              <a:rPr lang="en-GB" baseline="0" dirty="0" err="1" smtClean="0"/>
              <a:t>compromise,ki</a:t>
            </a:r>
            <a:r>
              <a:rPr lang="en-GB" baseline="0" dirty="0" smtClean="0"/>
              <a:t> </a:t>
            </a:r>
            <a:r>
              <a:rPr lang="en-GB" baseline="0" dirty="0" err="1" smtClean="0"/>
              <a:t>jih</a:t>
            </a:r>
            <a:r>
              <a:rPr lang="en-GB" baseline="0" dirty="0" smtClean="0"/>
              <a:t> </a:t>
            </a:r>
            <a:r>
              <a:rPr lang="en-GB" baseline="0" dirty="0" err="1" smtClean="0"/>
              <a:t>bomo</a:t>
            </a:r>
            <a:r>
              <a:rPr lang="en-GB" baseline="0" dirty="0" smtClean="0"/>
              <a:t> </a:t>
            </a:r>
            <a:r>
              <a:rPr lang="en-GB" baseline="0" dirty="0" err="1" smtClean="0"/>
              <a:t>morali</a:t>
            </a:r>
            <a:r>
              <a:rPr lang="en-GB" baseline="0" dirty="0" smtClean="0"/>
              <a:t> </a:t>
            </a:r>
            <a:r>
              <a:rPr lang="en-GB" baseline="0" dirty="0" err="1" smtClean="0"/>
              <a:t>preuciti</a:t>
            </a:r>
            <a:r>
              <a:rPr lang="en-GB" baseline="0" dirty="0" smtClean="0"/>
              <a:t> in </a:t>
            </a:r>
            <a:r>
              <a:rPr lang="en-GB" baseline="0" dirty="0" err="1" smtClean="0"/>
              <a:t>ponuditi</a:t>
            </a:r>
            <a:r>
              <a:rPr lang="en-GB" baseline="0" dirty="0" smtClean="0"/>
              <a:t> </a:t>
            </a:r>
            <a:r>
              <a:rPr lang="en-GB" baseline="0" dirty="0" err="1" smtClean="0"/>
              <a:t>politiki</a:t>
            </a:r>
            <a:r>
              <a:rPr lang="en-GB" baseline="0" dirty="0" smtClean="0"/>
              <a:t>. </a:t>
            </a:r>
            <a:r>
              <a:rPr lang="en-GB" baseline="0" dirty="0" err="1" smtClean="0"/>
              <a:t>Analizirali</a:t>
            </a:r>
            <a:r>
              <a:rPr lang="en-GB" baseline="0" dirty="0" smtClean="0"/>
              <a:t> </a:t>
            </a:r>
            <a:r>
              <a:rPr lang="en-GB" baseline="0" dirty="0" err="1" smtClean="0"/>
              <a:t>jih</a:t>
            </a:r>
            <a:r>
              <a:rPr lang="en-GB" baseline="0" dirty="0" smtClean="0"/>
              <a:t> </a:t>
            </a:r>
            <a:r>
              <a:rPr lang="en-GB" baseline="0" dirty="0" err="1" smtClean="0"/>
              <a:t>bomo</a:t>
            </a:r>
            <a:r>
              <a:rPr lang="en-GB" baseline="0" dirty="0" smtClean="0"/>
              <a:t> </a:t>
            </a:r>
            <a:r>
              <a:rPr lang="en-GB" baseline="0" dirty="0" err="1" smtClean="0"/>
              <a:t>tudi</a:t>
            </a:r>
            <a:r>
              <a:rPr lang="en-GB" baseline="0" dirty="0" smtClean="0"/>
              <a:t> v </a:t>
            </a:r>
            <a:r>
              <a:rPr lang="en-GB" baseline="0" dirty="0" err="1" smtClean="0"/>
              <a:t>odnosu</a:t>
            </a:r>
            <a:r>
              <a:rPr lang="en-GB" baseline="0" dirty="0" smtClean="0"/>
              <a:t> do </a:t>
            </a:r>
            <a:r>
              <a:rPr lang="en-GB" baseline="0" dirty="0" err="1" smtClean="0"/>
              <a:t>finanacnih</a:t>
            </a:r>
            <a:r>
              <a:rPr lang="en-GB" baseline="0" dirty="0" smtClean="0"/>
              <a:t> in </a:t>
            </a:r>
            <a:r>
              <a:rPr lang="en-GB" baseline="0" dirty="0" err="1" smtClean="0"/>
              <a:t>fiskalnih</a:t>
            </a:r>
            <a:r>
              <a:rPr lang="en-GB" baseline="0" dirty="0" smtClean="0"/>
              <a:t> </a:t>
            </a:r>
            <a:r>
              <a:rPr lang="en-GB" baseline="0" dirty="0" err="1" smtClean="0"/>
              <a:t>sitemov</a:t>
            </a:r>
            <a:r>
              <a:rPr lang="en-GB" baseline="0" dirty="0" smtClean="0"/>
              <a:t>. (</a:t>
            </a:r>
            <a:r>
              <a:rPr lang="en-GB" baseline="0" dirty="0" err="1" smtClean="0"/>
              <a:t>sredina</a:t>
            </a:r>
            <a:r>
              <a:rPr lang="en-GB" baseline="0" dirty="0" smtClean="0"/>
              <a:t> </a:t>
            </a:r>
            <a:r>
              <a:rPr lang="en-GB" baseline="0" dirty="0" err="1" smtClean="0"/>
              <a:t>slike</a:t>
            </a:r>
            <a:r>
              <a:rPr lang="en-GB" baseline="0" dirty="0" smtClean="0"/>
              <a:t>)</a:t>
            </a:r>
          </a:p>
          <a:p>
            <a:endParaRPr lang="en-GB" baseline="0" dirty="0" smtClean="0"/>
          </a:p>
          <a:p>
            <a:r>
              <a:rPr lang="en-GB" baseline="0" dirty="0" err="1" smtClean="0"/>
              <a:t>Te</a:t>
            </a:r>
            <a:r>
              <a:rPr lang="en-GB" baseline="0" dirty="0" smtClean="0"/>
              <a:t> </a:t>
            </a:r>
            <a:r>
              <a:rPr lang="en-GB" baseline="0" dirty="0" err="1" smtClean="0"/>
              <a:t>analize</a:t>
            </a:r>
            <a:r>
              <a:rPr lang="en-GB" baseline="0" dirty="0" smtClean="0"/>
              <a:t> </a:t>
            </a:r>
            <a:r>
              <a:rPr lang="en-GB" baseline="0" dirty="0" err="1" smtClean="0"/>
              <a:t>bomo</a:t>
            </a:r>
            <a:r>
              <a:rPr lang="en-GB" baseline="0" dirty="0" smtClean="0"/>
              <a:t> </a:t>
            </a:r>
            <a:r>
              <a:rPr lang="en-GB" baseline="0" dirty="0" err="1" smtClean="0"/>
              <a:t>morali</a:t>
            </a:r>
            <a:r>
              <a:rPr lang="en-GB" baseline="0" dirty="0" smtClean="0"/>
              <a:t> </a:t>
            </a:r>
            <a:r>
              <a:rPr lang="en-GB" baseline="0" dirty="0" err="1" smtClean="0"/>
              <a:t>postaviti</a:t>
            </a:r>
            <a:r>
              <a:rPr lang="en-GB" baseline="0" dirty="0" smtClean="0"/>
              <a:t> v </a:t>
            </a:r>
            <a:r>
              <a:rPr lang="en-GB" baseline="0" dirty="0" err="1" smtClean="0"/>
              <a:t>tesne</a:t>
            </a:r>
            <a:r>
              <a:rPr lang="en-GB" baseline="0" dirty="0" smtClean="0"/>
              <a:t> </a:t>
            </a:r>
            <a:r>
              <a:rPr lang="en-GB" baseline="0" dirty="0" err="1" smtClean="0"/>
              <a:t>povezave</a:t>
            </a:r>
            <a:r>
              <a:rPr lang="en-GB" baseline="0" dirty="0" smtClean="0"/>
              <a:t> z </a:t>
            </a:r>
            <a:r>
              <a:rPr lang="en-GB" baseline="0" dirty="0" err="1" smtClean="0"/>
              <a:t>globalnimi</a:t>
            </a:r>
            <a:r>
              <a:rPr lang="en-GB" baseline="0" dirty="0" smtClean="0"/>
              <a:t> </a:t>
            </a:r>
            <a:r>
              <a:rPr lang="en-GB" baseline="0" dirty="0" err="1" smtClean="0"/>
              <a:t>trendi</a:t>
            </a:r>
            <a:r>
              <a:rPr lang="en-GB" baseline="0" dirty="0" smtClean="0"/>
              <a:t> in </a:t>
            </a:r>
            <a:r>
              <a:rPr lang="en-GB" baseline="0" dirty="0" err="1" smtClean="0"/>
              <a:t>ekoloskimi</a:t>
            </a:r>
            <a:r>
              <a:rPr lang="en-GB" baseline="0" dirty="0" smtClean="0"/>
              <a:t> </a:t>
            </a:r>
            <a:r>
              <a:rPr lang="en-GB" baseline="0" dirty="0" err="1" smtClean="0"/>
              <a:t>omejitvami</a:t>
            </a:r>
            <a:r>
              <a:rPr lang="en-GB" baseline="0" dirty="0" smtClean="0"/>
              <a:t> </a:t>
            </a:r>
            <a:r>
              <a:rPr lang="en-GB" baseline="0" dirty="0" err="1" smtClean="0"/>
              <a:t>planeta,saj</a:t>
            </a:r>
            <a:r>
              <a:rPr lang="en-GB" baseline="0" dirty="0" smtClean="0"/>
              <a:t> je </a:t>
            </a:r>
            <a:r>
              <a:rPr lang="en-GB" baseline="0" dirty="0" err="1" smtClean="0"/>
              <a:t>Evropski</a:t>
            </a:r>
            <a:r>
              <a:rPr lang="en-GB" baseline="0" dirty="0" smtClean="0"/>
              <a:t> </a:t>
            </a:r>
            <a:r>
              <a:rPr lang="en-GB" baseline="0" dirty="0" err="1" smtClean="0"/>
              <a:t>vpliv</a:t>
            </a:r>
            <a:r>
              <a:rPr lang="en-GB" baseline="0" dirty="0" smtClean="0"/>
              <a:t> v </a:t>
            </a:r>
            <a:r>
              <a:rPr lang="en-GB" baseline="0" dirty="0" err="1" smtClean="0"/>
              <a:t>drugih</a:t>
            </a:r>
            <a:r>
              <a:rPr lang="en-GB" baseline="0" dirty="0" smtClean="0"/>
              <a:t> </a:t>
            </a:r>
            <a:r>
              <a:rPr lang="en-GB" baseline="0" dirty="0" err="1" smtClean="0"/>
              <a:t>delih</a:t>
            </a:r>
            <a:r>
              <a:rPr lang="en-GB" baseline="0" dirty="0" smtClean="0"/>
              <a:t> </a:t>
            </a:r>
            <a:r>
              <a:rPr lang="en-GB" baseline="0" dirty="0" err="1" smtClean="0"/>
              <a:t>sveta</a:t>
            </a:r>
            <a:r>
              <a:rPr lang="en-GB" baseline="0" dirty="0" smtClean="0"/>
              <a:t> </a:t>
            </a:r>
            <a:r>
              <a:rPr lang="en-GB" baseline="0" dirty="0" err="1" smtClean="0"/>
              <a:t>precejsni</a:t>
            </a:r>
            <a:r>
              <a:rPr lang="en-GB" baseline="0" dirty="0" smtClean="0"/>
              <a:t> ( </a:t>
            </a:r>
            <a:r>
              <a:rPr lang="en-GB" baseline="0" dirty="0" err="1" smtClean="0"/>
              <a:t>outsoursing</a:t>
            </a:r>
            <a:r>
              <a:rPr lang="en-GB" baseline="0" dirty="0" smtClean="0"/>
              <a:t> of industry, </a:t>
            </a:r>
            <a:r>
              <a:rPr lang="en-GB" baseline="0" dirty="0" err="1" smtClean="0"/>
              <a:t>uvoz</a:t>
            </a:r>
            <a:r>
              <a:rPr lang="en-GB" baseline="0" dirty="0" smtClean="0"/>
              <a:t> </a:t>
            </a:r>
            <a:r>
              <a:rPr lang="en-GB" baseline="0" dirty="0" err="1" smtClean="0"/>
              <a:t>materialov</a:t>
            </a:r>
            <a:r>
              <a:rPr lang="en-GB" baseline="0" dirty="0" smtClean="0"/>
              <a:t> etc.) (leva </a:t>
            </a:r>
            <a:r>
              <a:rPr lang="en-GB" baseline="0" dirty="0" err="1" smtClean="0"/>
              <a:t>stran</a:t>
            </a:r>
            <a:r>
              <a:rPr lang="en-GB" baseline="0" dirty="0" smtClean="0"/>
              <a:t> </a:t>
            </a:r>
            <a:r>
              <a:rPr lang="en-GB" baseline="0" dirty="0" err="1" smtClean="0"/>
              <a:t>slike</a:t>
            </a:r>
            <a:r>
              <a:rPr lang="en-GB" baseline="0" dirty="0" smtClean="0"/>
              <a:t>).</a:t>
            </a:r>
          </a:p>
          <a:p>
            <a:r>
              <a:rPr lang="en-GB" baseline="0" dirty="0" err="1" smtClean="0"/>
              <a:t>Koncno</a:t>
            </a:r>
            <a:r>
              <a:rPr lang="en-GB" baseline="0" dirty="0" smtClean="0"/>
              <a:t> </a:t>
            </a:r>
            <a:r>
              <a:rPr lang="en-GB" baseline="0" dirty="0" err="1" smtClean="0"/>
              <a:t>bomo</a:t>
            </a:r>
            <a:r>
              <a:rPr lang="en-GB" baseline="0" dirty="0" smtClean="0"/>
              <a:t> </a:t>
            </a:r>
            <a:r>
              <a:rPr lang="en-GB" baseline="0" dirty="0" err="1" smtClean="0"/>
              <a:t>morali</a:t>
            </a:r>
            <a:r>
              <a:rPr lang="en-GB" baseline="0" dirty="0" smtClean="0"/>
              <a:t> </a:t>
            </a:r>
            <a:r>
              <a:rPr lang="en-GB" baseline="0" dirty="0" err="1" smtClean="0"/>
              <a:t>napraviti</a:t>
            </a:r>
            <a:r>
              <a:rPr lang="en-GB" baseline="0" dirty="0" smtClean="0"/>
              <a:t> </a:t>
            </a:r>
            <a:r>
              <a:rPr lang="en-GB" baseline="0" dirty="0" err="1" smtClean="0"/>
              <a:t>ocene</a:t>
            </a:r>
            <a:r>
              <a:rPr lang="en-GB" baseline="0" dirty="0" smtClean="0"/>
              <a:t> </a:t>
            </a:r>
            <a:r>
              <a:rPr lang="en-GB" baseline="0" dirty="0" err="1" smtClean="0"/>
              <a:t>kaj</a:t>
            </a:r>
            <a:r>
              <a:rPr lang="en-GB" baseline="0" dirty="0" smtClean="0"/>
              <a:t> </a:t>
            </a:r>
            <a:r>
              <a:rPr lang="en-GB" baseline="0" dirty="0" err="1" smtClean="0"/>
              <a:t>topomeni</a:t>
            </a:r>
            <a:r>
              <a:rPr lang="en-GB" baseline="0" dirty="0" smtClean="0"/>
              <a:t> </a:t>
            </a:r>
            <a:r>
              <a:rPr lang="en-GB" baseline="0" dirty="0" err="1" smtClean="0"/>
              <a:t>za</a:t>
            </a:r>
            <a:r>
              <a:rPr lang="en-GB" baseline="0" dirty="0" smtClean="0"/>
              <a:t> </a:t>
            </a:r>
            <a:r>
              <a:rPr lang="en-GB" baseline="0" dirty="0" err="1" smtClean="0"/>
              <a:t>uresnicitev</a:t>
            </a:r>
            <a:r>
              <a:rPr lang="en-GB" baseline="0" dirty="0" smtClean="0"/>
              <a:t> </a:t>
            </a:r>
            <a:r>
              <a:rPr lang="en-GB" baseline="0" dirty="0" err="1" smtClean="0"/>
              <a:t>nizko</a:t>
            </a:r>
            <a:r>
              <a:rPr lang="en-GB" baseline="0" dirty="0" smtClean="0"/>
              <a:t> </a:t>
            </a:r>
            <a:r>
              <a:rPr lang="en-GB" baseline="0" dirty="0" err="1" smtClean="0"/>
              <a:t>ogljicne</a:t>
            </a:r>
            <a:r>
              <a:rPr lang="en-GB" baseline="0" dirty="0" smtClean="0"/>
              <a:t> </a:t>
            </a:r>
            <a:r>
              <a:rPr lang="en-GB" baseline="0" dirty="0" err="1" smtClean="0"/>
              <a:t>politike</a:t>
            </a:r>
            <a:r>
              <a:rPr lang="en-GB" baseline="0" dirty="0" smtClean="0"/>
              <a:t>, </a:t>
            </a:r>
            <a:r>
              <a:rPr lang="en-GB" baseline="0" dirty="0" err="1" smtClean="0"/>
              <a:t>kroznega</a:t>
            </a:r>
            <a:r>
              <a:rPr lang="en-GB" baseline="0" dirty="0" smtClean="0"/>
              <a:t> </a:t>
            </a:r>
            <a:r>
              <a:rPr lang="en-GB" baseline="0" dirty="0" err="1" smtClean="0"/>
              <a:t>gospodarstva</a:t>
            </a:r>
            <a:r>
              <a:rPr lang="en-GB" baseline="0" dirty="0" smtClean="0"/>
              <a:t>, SDG in 7 EAP. </a:t>
            </a:r>
            <a:r>
              <a:rPr lang="en-GB" baseline="0" dirty="0" err="1" smtClean="0"/>
              <a:t>Kaksne</a:t>
            </a:r>
            <a:r>
              <a:rPr lang="en-GB" baseline="0" dirty="0" smtClean="0"/>
              <a:t> </a:t>
            </a:r>
            <a:r>
              <a:rPr lang="en-GB" baseline="0" dirty="0" err="1" smtClean="0"/>
              <a:t>tranzicije</a:t>
            </a:r>
            <a:r>
              <a:rPr lang="en-GB" baseline="0" dirty="0" smtClean="0"/>
              <a:t> so </a:t>
            </a:r>
            <a:r>
              <a:rPr lang="en-GB" baseline="0" dirty="0" err="1" smtClean="0"/>
              <a:t>potrebne,v</a:t>
            </a:r>
            <a:r>
              <a:rPr lang="en-GB" baseline="0" dirty="0" smtClean="0"/>
              <a:t> </a:t>
            </a:r>
            <a:r>
              <a:rPr lang="en-GB" baseline="0" dirty="0" err="1" smtClean="0"/>
              <a:t>akterih</a:t>
            </a:r>
            <a:r>
              <a:rPr lang="en-GB" baseline="0" dirty="0" smtClean="0"/>
              <a:t> </a:t>
            </a:r>
            <a:r>
              <a:rPr lang="en-GB" baseline="0" dirty="0" err="1" smtClean="0"/>
              <a:t>sistemih</a:t>
            </a:r>
            <a:r>
              <a:rPr lang="en-GB" baseline="0" dirty="0" smtClean="0"/>
              <a:t>, </a:t>
            </a:r>
            <a:r>
              <a:rPr lang="en-GB" baseline="0" dirty="0" err="1" smtClean="0"/>
              <a:t>kje</a:t>
            </a:r>
            <a:r>
              <a:rPr lang="en-GB" baseline="0" dirty="0" smtClean="0"/>
              <a:t> so </a:t>
            </a:r>
            <a:r>
              <a:rPr lang="en-GB" baseline="0" dirty="0" err="1" smtClean="0"/>
              <a:t>najvecji</a:t>
            </a:r>
            <a:r>
              <a:rPr lang="en-GB" baseline="0" dirty="0" smtClean="0"/>
              <a:t> problem. </a:t>
            </a:r>
            <a:r>
              <a:rPr lang="en-GB" baseline="0" dirty="0" err="1" smtClean="0"/>
              <a:t>Podali</a:t>
            </a:r>
            <a:r>
              <a:rPr lang="en-GB" baseline="0" dirty="0" smtClean="0"/>
              <a:t> </a:t>
            </a:r>
            <a:r>
              <a:rPr lang="en-GB" baseline="0" dirty="0" err="1" smtClean="0"/>
              <a:t>bomo</a:t>
            </a:r>
            <a:r>
              <a:rPr lang="en-GB" baseline="0" dirty="0" smtClean="0"/>
              <a:t> </a:t>
            </a:r>
            <a:r>
              <a:rPr lang="en-GB" baseline="0" dirty="0" err="1" smtClean="0"/>
              <a:t>tudi</a:t>
            </a:r>
            <a:r>
              <a:rPr lang="en-GB" baseline="0" dirty="0" smtClean="0"/>
              <a:t> </a:t>
            </a:r>
            <a:r>
              <a:rPr lang="en-GB" baseline="0" dirty="0" err="1" smtClean="0"/>
              <a:t>primere</a:t>
            </a:r>
            <a:r>
              <a:rPr lang="en-GB" baseline="0" dirty="0" smtClean="0"/>
              <a:t> </a:t>
            </a:r>
            <a:r>
              <a:rPr lang="en-GB" baseline="0" dirty="0" err="1" smtClean="0"/>
              <a:t>drzav</a:t>
            </a:r>
            <a:r>
              <a:rPr lang="en-GB" baseline="0" dirty="0" smtClean="0"/>
              <a:t> o </a:t>
            </a:r>
            <a:r>
              <a:rPr lang="en-GB" baseline="0" dirty="0" err="1" smtClean="0"/>
              <a:t>dobrih</a:t>
            </a:r>
            <a:r>
              <a:rPr lang="en-GB" baseline="0" dirty="0" smtClean="0"/>
              <a:t> </a:t>
            </a:r>
            <a:r>
              <a:rPr lang="en-GB" baseline="0" dirty="0" err="1" smtClean="0"/>
              <a:t>praksah</a:t>
            </a:r>
            <a:r>
              <a:rPr lang="en-GB" baseline="0" dirty="0" smtClean="0"/>
              <a:t> </a:t>
            </a:r>
            <a:r>
              <a:rPr lang="en-GB" baseline="0" dirty="0" err="1" smtClean="0"/>
              <a:t>izvedbe</a:t>
            </a:r>
            <a:r>
              <a:rPr lang="en-GB" baseline="0" dirty="0" smtClean="0"/>
              <a:t> </a:t>
            </a:r>
            <a:r>
              <a:rPr lang="en-GB" baseline="0" dirty="0" err="1" smtClean="0"/>
              <a:t>tranzicij</a:t>
            </a:r>
            <a:r>
              <a:rPr lang="en-GB" baseline="0" dirty="0" smtClean="0"/>
              <a:t>.</a:t>
            </a:r>
          </a:p>
          <a:p>
            <a:endParaRPr lang="en-GB" baseline="0" dirty="0" smtClean="0"/>
          </a:p>
          <a:p>
            <a:r>
              <a:rPr lang="en-GB" baseline="0" dirty="0" err="1" smtClean="0"/>
              <a:t>Kajti</a:t>
            </a:r>
            <a:r>
              <a:rPr lang="en-GB" baseline="0" dirty="0" smtClean="0"/>
              <a:t> </a:t>
            </a:r>
            <a:r>
              <a:rPr lang="en-GB" baseline="0" dirty="0" err="1" smtClean="0"/>
              <a:t>te</a:t>
            </a:r>
            <a:r>
              <a:rPr lang="en-GB" baseline="0" dirty="0" smtClean="0"/>
              <a:t> </a:t>
            </a:r>
            <a:r>
              <a:rPr lang="en-GB" baseline="0" dirty="0" err="1" smtClean="0"/>
              <a:t>koncne</a:t>
            </a:r>
            <a:r>
              <a:rPr lang="en-GB" baseline="0" dirty="0" smtClean="0"/>
              <a:t> </a:t>
            </a:r>
            <a:r>
              <a:rPr lang="en-GB" baseline="0" dirty="0" err="1" smtClean="0"/>
              <a:t>ocene</a:t>
            </a:r>
            <a:r>
              <a:rPr lang="en-GB" baseline="0" dirty="0" smtClean="0"/>
              <a:t> </a:t>
            </a:r>
            <a:r>
              <a:rPr lang="en-GB" baseline="0" dirty="0" err="1" smtClean="0"/>
              <a:t>vplivajo</a:t>
            </a:r>
            <a:r>
              <a:rPr lang="en-GB" baseline="0" dirty="0" smtClean="0"/>
              <a:t> </a:t>
            </a:r>
            <a:r>
              <a:rPr lang="en-GB" baseline="0" dirty="0" err="1" smtClean="0"/>
              <a:t>na</a:t>
            </a:r>
            <a:r>
              <a:rPr lang="en-GB" baseline="0" dirty="0" smtClean="0"/>
              <a:t> well being </a:t>
            </a:r>
            <a:r>
              <a:rPr lang="en-GB" baseline="0" dirty="0" err="1" smtClean="0"/>
              <a:t>celotne</a:t>
            </a:r>
            <a:r>
              <a:rPr lang="en-GB" baseline="0" dirty="0" smtClean="0"/>
              <a:t> </a:t>
            </a:r>
            <a:r>
              <a:rPr lang="en-GB" baseline="0" dirty="0" err="1" smtClean="0"/>
              <a:t>druzbe</a:t>
            </a:r>
            <a:r>
              <a:rPr lang="en-GB" baseline="0" dirty="0" smtClean="0"/>
              <a:t>. (</a:t>
            </a:r>
            <a:r>
              <a:rPr lang="en-GB" baseline="0" dirty="0" err="1" smtClean="0"/>
              <a:t>desna</a:t>
            </a:r>
            <a:r>
              <a:rPr lang="en-GB" baseline="0" dirty="0" smtClean="0"/>
              <a:t> </a:t>
            </a:r>
            <a:r>
              <a:rPr lang="en-GB" baseline="0" dirty="0" err="1" smtClean="0"/>
              <a:t>stran</a:t>
            </a:r>
            <a:r>
              <a:rPr lang="en-GB" baseline="0" dirty="0" smtClean="0"/>
              <a:t>)</a:t>
            </a:r>
            <a:endParaRPr lang="en-GB" dirty="0"/>
          </a:p>
        </p:txBody>
      </p:sp>
      <p:sp>
        <p:nvSpPr>
          <p:cNvPr id="4" name="Slide Number Placeholder 3"/>
          <p:cNvSpPr>
            <a:spLocks noGrp="1"/>
          </p:cNvSpPr>
          <p:nvPr>
            <p:ph type="sldNum" sz="quarter" idx="10"/>
          </p:nvPr>
        </p:nvSpPr>
        <p:spPr/>
        <p:txBody>
          <a:bodyPr/>
          <a:lstStyle/>
          <a:p>
            <a:fld id="{777201BC-94E4-4101-962D-54511777D224}" type="slidenum">
              <a:rPr lang="en-GB" smtClean="0"/>
              <a:pPr/>
              <a:t>5</a:t>
            </a:fld>
            <a:endParaRPr lang="en-GB" dirty="0"/>
          </a:p>
        </p:txBody>
      </p:sp>
    </p:spTree>
    <p:extLst>
      <p:ext uri="{BB962C8B-B14F-4D97-AF65-F5344CB8AC3E}">
        <p14:creationId xmlns:p14="http://schemas.microsoft.com/office/powerpoint/2010/main" val="36058111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err="1" smtClean="0"/>
              <a:t>Planiramo</a:t>
            </a:r>
            <a:r>
              <a:rPr lang="en-GB" baseline="0" dirty="0" smtClean="0"/>
              <a:t> </a:t>
            </a:r>
            <a:r>
              <a:rPr lang="en-GB" baseline="0" dirty="0" err="1" smtClean="0"/>
              <a:t>objaviti</a:t>
            </a:r>
            <a:r>
              <a:rPr lang="en-GB" baseline="0" dirty="0" smtClean="0"/>
              <a:t> </a:t>
            </a:r>
            <a:r>
              <a:rPr lang="en-GB" baseline="0" dirty="0" err="1" smtClean="0"/>
              <a:t>te</a:t>
            </a:r>
            <a:r>
              <a:rPr lang="en-GB" baseline="0" dirty="0" smtClean="0"/>
              <a:t> </a:t>
            </a:r>
            <a:r>
              <a:rPr lang="en-GB" baseline="0" dirty="0" err="1" smtClean="0"/>
              <a:t>analize</a:t>
            </a:r>
            <a:r>
              <a:rPr lang="en-GB" baseline="0" dirty="0" smtClean="0"/>
              <a:t> v </a:t>
            </a:r>
            <a:r>
              <a:rPr lang="en-GB" baseline="0" dirty="0" err="1" smtClean="0"/>
              <a:t>letu</a:t>
            </a:r>
            <a:r>
              <a:rPr lang="en-GB" baseline="0" dirty="0" smtClean="0"/>
              <a:t> 2019. </a:t>
            </a:r>
            <a:r>
              <a:rPr lang="en-GB" baseline="0" dirty="0" err="1" smtClean="0"/>
              <a:t>potem</a:t>
            </a:r>
            <a:r>
              <a:rPr lang="en-GB" baseline="0" dirty="0" smtClean="0"/>
              <a:t> </a:t>
            </a:r>
            <a:r>
              <a:rPr lang="en-GB" baseline="0" dirty="0" err="1" smtClean="0"/>
              <a:t>bomo</a:t>
            </a:r>
            <a:r>
              <a:rPr lang="en-GB" baseline="0" dirty="0" smtClean="0"/>
              <a:t> </a:t>
            </a:r>
            <a:r>
              <a:rPr lang="en-GB" baseline="0" dirty="0" err="1" smtClean="0"/>
              <a:t>vkljucili</a:t>
            </a:r>
            <a:r>
              <a:rPr lang="en-GB" baseline="0" dirty="0" smtClean="0"/>
              <a:t> </a:t>
            </a:r>
            <a:r>
              <a:rPr lang="en-GB" baseline="0" dirty="0" err="1" smtClean="0"/>
              <a:t>deleznike</a:t>
            </a:r>
            <a:r>
              <a:rPr lang="en-GB" baseline="0" dirty="0" smtClean="0"/>
              <a:t> z </a:t>
            </a:r>
            <a:r>
              <a:rPr lang="en-GB" baseline="0" dirty="0" err="1" smtClean="0"/>
              <a:t>njihovimi</a:t>
            </a:r>
            <a:r>
              <a:rPr lang="en-GB" baseline="0" dirty="0" smtClean="0"/>
              <a:t> </a:t>
            </a:r>
            <a:r>
              <a:rPr lang="en-GB" baseline="0" dirty="0" err="1" smtClean="0"/>
              <a:t>perspektivami</a:t>
            </a:r>
            <a:r>
              <a:rPr lang="en-GB" baseline="0" dirty="0" smtClean="0"/>
              <a:t> </a:t>
            </a:r>
            <a:r>
              <a:rPr lang="en-GB" baseline="0" dirty="0" err="1" smtClean="0"/>
              <a:t>na</a:t>
            </a:r>
            <a:r>
              <a:rPr lang="en-GB" baseline="0" dirty="0" smtClean="0"/>
              <a:t> </a:t>
            </a:r>
            <a:r>
              <a:rPr lang="en-GB" baseline="0" dirty="0" err="1" smtClean="0"/>
              <a:t>ocenjene</a:t>
            </a:r>
            <a:r>
              <a:rPr lang="en-GB" baseline="0" dirty="0" smtClean="0"/>
              <a:t> </a:t>
            </a:r>
            <a:r>
              <a:rPr lang="en-GB" baseline="0" dirty="0" err="1" smtClean="0"/>
              <a:t>probleme</a:t>
            </a:r>
            <a:r>
              <a:rPr lang="en-GB" baseline="0" dirty="0" smtClean="0"/>
              <a:t> in v </a:t>
            </a:r>
            <a:r>
              <a:rPr lang="en-GB" baseline="0" dirty="0" err="1" smtClean="0"/>
              <a:t>letu</a:t>
            </a:r>
            <a:r>
              <a:rPr lang="en-GB" baseline="0" dirty="0" smtClean="0"/>
              <a:t> 2020 </a:t>
            </a:r>
            <a:r>
              <a:rPr lang="en-GB" baseline="0" dirty="0" err="1" smtClean="0"/>
              <a:t>objavili</a:t>
            </a:r>
            <a:r>
              <a:rPr lang="en-GB" baseline="0" dirty="0" smtClean="0"/>
              <a:t> </a:t>
            </a:r>
            <a:r>
              <a:rPr lang="en-GB" baseline="0" dirty="0" err="1" smtClean="0"/>
              <a:t>sintezo</a:t>
            </a:r>
            <a:r>
              <a:rPr lang="en-GB" baseline="0" dirty="0" smtClean="0"/>
              <a:t> </a:t>
            </a:r>
            <a:r>
              <a:rPr lang="en-GB" baseline="0" dirty="0" err="1" smtClean="0"/>
              <a:t>ki</a:t>
            </a:r>
            <a:r>
              <a:rPr lang="en-GB" baseline="0" dirty="0" smtClean="0"/>
              <a:t> </a:t>
            </a:r>
            <a:r>
              <a:rPr lang="en-GB" baseline="0" dirty="0" err="1" smtClean="0"/>
              <a:t>vkljucuje</a:t>
            </a:r>
            <a:r>
              <a:rPr lang="en-GB" baseline="0" dirty="0" smtClean="0"/>
              <a:t> </a:t>
            </a:r>
            <a:r>
              <a:rPr lang="en-GB" baseline="0" dirty="0" err="1" smtClean="0"/>
              <a:t>vse</a:t>
            </a:r>
            <a:r>
              <a:rPr lang="en-GB" baseline="0" dirty="0" smtClean="0"/>
              <a:t>  </a:t>
            </a:r>
            <a:r>
              <a:rPr lang="en-GB" baseline="0" dirty="0" err="1" smtClean="0"/>
              <a:t>perspektive</a:t>
            </a:r>
            <a:r>
              <a:rPr lang="en-GB" baseline="0" dirty="0" smtClean="0"/>
              <a:t> </a:t>
            </a:r>
            <a:r>
              <a:rPr lang="en-GB" baseline="0" smtClean="0"/>
              <a:t>delznikov</a:t>
            </a:r>
            <a:r>
              <a:rPr lang="en-GB" baseline="0" dirty="0" smtClean="0"/>
              <a:t>.</a:t>
            </a:r>
            <a:endParaRPr lang="en-GB" baseline="0" dirty="0"/>
          </a:p>
        </p:txBody>
      </p:sp>
      <p:sp>
        <p:nvSpPr>
          <p:cNvPr id="4" name="Slide Number Placeholder 3"/>
          <p:cNvSpPr>
            <a:spLocks noGrp="1"/>
          </p:cNvSpPr>
          <p:nvPr>
            <p:ph type="sldNum" sz="quarter" idx="10"/>
          </p:nvPr>
        </p:nvSpPr>
        <p:spPr/>
        <p:txBody>
          <a:bodyPr/>
          <a:lstStyle/>
          <a:p>
            <a:pPr defTabSz="921898">
              <a:defRPr/>
            </a:pPr>
            <a:fld id="{777201BC-94E4-4101-962D-54511777D224}" type="slidenum">
              <a:rPr lang="en-GB">
                <a:solidFill>
                  <a:prstClr val="black"/>
                </a:solidFill>
                <a:latin typeface="Calibri"/>
              </a:rPr>
              <a:pPr defTabSz="921898">
                <a:defRPr/>
              </a:pPr>
              <a:t>6</a:t>
            </a:fld>
            <a:endParaRPr lang="en-GB" dirty="0">
              <a:solidFill>
                <a:prstClr val="black"/>
              </a:solidFill>
              <a:latin typeface="Calibri"/>
            </a:endParaRPr>
          </a:p>
        </p:txBody>
      </p:sp>
    </p:spTree>
    <p:extLst>
      <p:ext uri="{BB962C8B-B14F-4D97-AF65-F5344CB8AC3E}">
        <p14:creationId xmlns:p14="http://schemas.microsoft.com/office/powerpoint/2010/main" val="11523004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77201BC-94E4-4101-962D-54511777D224}" type="slidenum">
              <a:rPr lang="en-GB" smtClean="0"/>
              <a:pPr/>
              <a:t>7</a:t>
            </a:fld>
            <a:endParaRPr lang="en-GB" dirty="0"/>
          </a:p>
        </p:txBody>
      </p:sp>
    </p:spTree>
    <p:extLst>
      <p:ext uri="{BB962C8B-B14F-4D97-AF65-F5344CB8AC3E}">
        <p14:creationId xmlns:p14="http://schemas.microsoft.com/office/powerpoint/2010/main" val="5254359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Lead author(s): Tobias Lung (EEA) Contributing author(s): Lisa Eichler (Triple-E), Hans-Martin Füssel (EEA) </a:t>
            </a:r>
            <a:r>
              <a:rPr lang="en-GB" b="1" dirty="0"/>
              <a:t>Key messages </a:t>
            </a:r>
            <a:endParaRPr lang="en-GB" dirty="0"/>
          </a:p>
          <a:p>
            <a:r>
              <a:rPr lang="en-GB" dirty="0"/>
              <a:t> Several recent studies have suggested that climate change will have much stronger negative impacts on the global economy than previously assumed, with poor countries being disproportionally affected. </a:t>
            </a:r>
          </a:p>
          <a:p>
            <a:r>
              <a:rPr lang="en-GB" dirty="0"/>
              <a:t> In a highly interconnected and globalised world, Europe is susceptible to spill-over effects from climate change impacts occurring outside the European territory through various pathways. Past extreme events, such as the Russian heat wave in 2010, have had negative economic consequences for Europe (here understood as the EEA member and cooperating countries). </a:t>
            </a:r>
          </a:p>
          <a:p>
            <a:r>
              <a:rPr lang="en-GB" dirty="0"/>
              <a:t> Six major pathways have been identified from the available literature: trade of agricultural commodities, trade of non-agricultural commodities, infrastructure and transport, geopolitics and security risks, human migration, and finance. Many of these pathways affect the value chains of European products, which are increasingly complex. </a:t>
            </a:r>
          </a:p>
          <a:p>
            <a:r>
              <a:rPr lang="en-GB" dirty="0"/>
              <a:t> The strongest evidence for Europe’s sensitivity to cross-border impacts exists for economic effects through climate-caused global price volatilities; for transportation networks such as ports; and for changes in the Arctic environment, such as new shipping routes. The Mediterranean area has been identified as the most vulnerable to shocks in the flow of agricultural commodities, while small, open and highly developed European economies are regarded as particularly vulnerable to shocks in the flow of non-agricultural commodities. </a:t>
            </a:r>
          </a:p>
          <a:p>
            <a:r>
              <a:rPr lang="en-GB" dirty="0"/>
              <a:t> An increasing body of recent literature suggests that unprecedented climatic changes in North African regions, such as the Sahel and Maghreb, as well as in the Middle East will increase the strategic importance of these regions for Europe, with respect both to potential climate-induced human migration flows and to geopolitical and security considerations. </a:t>
            </a:r>
          </a:p>
          <a:p>
            <a:r>
              <a:rPr lang="en-GB" dirty="0"/>
              <a:t> European vulnerability to cross-border effects is expected to increase in the coming decades, although quantitative projections are not yet available. </a:t>
            </a:r>
          </a:p>
          <a:p>
            <a:r>
              <a:rPr lang="en-GB" dirty="0"/>
              <a:t>	</a:t>
            </a:r>
          </a:p>
          <a:p>
            <a:endParaRPr lang="en-GB" dirty="0"/>
          </a:p>
        </p:txBody>
      </p:sp>
      <p:sp>
        <p:nvSpPr>
          <p:cNvPr id="4" name="Slide Number Placeholder 3"/>
          <p:cNvSpPr>
            <a:spLocks noGrp="1"/>
          </p:cNvSpPr>
          <p:nvPr>
            <p:ph type="sldNum" sz="quarter" idx="10"/>
          </p:nvPr>
        </p:nvSpPr>
        <p:spPr/>
        <p:txBody>
          <a:bodyPr/>
          <a:lstStyle/>
          <a:p>
            <a:fld id="{777201BC-94E4-4101-962D-54511777D224}" type="slidenum">
              <a:rPr lang="en-GB" smtClean="0"/>
              <a:pPr/>
              <a:t>8</a:t>
            </a:fld>
            <a:endParaRPr lang="en-GB" dirty="0"/>
          </a:p>
        </p:txBody>
      </p:sp>
    </p:spTree>
    <p:extLst>
      <p:ext uri="{BB962C8B-B14F-4D97-AF65-F5344CB8AC3E}">
        <p14:creationId xmlns:p14="http://schemas.microsoft.com/office/powerpoint/2010/main" val="38937999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Graphs_European Briefings">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583173" y="2110710"/>
            <a:ext cx="8080530" cy="3184525"/>
          </a:xfrm>
          <a:prstGeom prst="rect">
            <a:avLst/>
          </a:prstGeom>
        </p:spPr>
        <p:txBody>
          <a:bodyPr/>
          <a:lstStyle>
            <a:lvl1pPr>
              <a:defRPr sz="3600">
                <a:solidFill>
                  <a:srgbClr val="006654"/>
                </a:solidFill>
                <a:latin typeface="Calibri" panose="020F0502020204030204" pitchFamily="34" charset="0"/>
                <a:cs typeface="Calibri" panose="020F0502020204030204" pitchFamily="34" charset="0"/>
              </a:defRPr>
            </a:lvl1pPr>
            <a:lvl2pPr>
              <a:defRPr sz="3200">
                <a:solidFill>
                  <a:srgbClr val="006654"/>
                </a:solidFill>
                <a:latin typeface="Calibri" panose="020F0502020204030204" pitchFamily="34" charset="0"/>
                <a:cs typeface="Calibri" panose="020F0502020204030204" pitchFamily="34" charset="0"/>
              </a:defRPr>
            </a:lvl2pPr>
            <a:lvl3pPr>
              <a:defRPr sz="2800">
                <a:solidFill>
                  <a:srgbClr val="006654"/>
                </a:solidFill>
                <a:latin typeface="Calibri" panose="020F0502020204030204" pitchFamily="34" charset="0"/>
                <a:cs typeface="Calibri" panose="020F0502020204030204" pitchFamily="34" charset="0"/>
              </a:defRPr>
            </a:lvl3pPr>
            <a:lvl4pPr>
              <a:defRPr sz="2400">
                <a:solidFill>
                  <a:srgbClr val="006654"/>
                </a:solidFill>
                <a:latin typeface="Calibri" panose="020F0502020204030204" pitchFamily="34" charset="0"/>
                <a:cs typeface="Calibri" panose="020F0502020204030204" pitchFamily="34" charset="0"/>
              </a:defRPr>
            </a:lvl4pPr>
            <a:lvl5pPr>
              <a:defRPr sz="2400">
                <a:solidFill>
                  <a:srgbClr val="006654"/>
                </a:solidFill>
                <a:latin typeface="Calibri" panose="020F0502020204030204" pitchFamily="34" charset="0"/>
                <a:cs typeface="Calibri" panose="020F050202020403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ext Placeholder 4"/>
          <p:cNvSpPr>
            <a:spLocks noGrp="1"/>
          </p:cNvSpPr>
          <p:nvPr>
            <p:ph type="body" sz="quarter" idx="11" hasCustomPrompt="1"/>
          </p:nvPr>
        </p:nvSpPr>
        <p:spPr>
          <a:xfrm>
            <a:off x="583174" y="465513"/>
            <a:ext cx="8080182" cy="998162"/>
          </a:xfrm>
          <a:prstGeom prst="rect">
            <a:avLst/>
          </a:prstGeom>
        </p:spPr>
        <p:txBody>
          <a:bodyPr/>
          <a:lstStyle>
            <a:lvl1pPr marL="0" indent="0">
              <a:buNone/>
              <a:defRPr sz="3200" b="1" baseline="0">
                <a:solidFill>
                  <a:schemeClr val="bg1"/>
                </a:solidFill>
                <a:latin typeface="Calibri" panose="020F0502020204030204" pitchFamily="34" charset="0"/>
                <a:cs typeface="Calibri" panose="020F0502020204030204" pitchFamily="34" charset="0"/>
              </a:defRPr>
            </a:lvl1pPr>
            <a:lvl2pPr marL="422052" indent="0">
              <a:buNone/>
              <a:defRPr/>
            </a:lvl2pPr>
            <a:lvl3pPr marL="844104" indent="0">
              <a:buNone/>
              <a:defRPr/>
            </a:lvl3pPr>
            <a:lvl4pPr marL="1266155" indent="0">
              <a:buNone/>
              <a:defRPr/>
            </a:lvl4pPr>
            <a:lvl5pPr marL="1688208" indent="0">
              <a:buNone/>
              <a:defRPr/>
            </a:lvl5pPr>
          </a:lstStyle>
          <a:p>
            <a:pPr lvl="0"/>
            <a:r>
              <a:rPr lang="en-US" dirty="0" smtClean="0"/>
              <a:t>Slide title goes here</a:t>
            </a:r>
            <a:br>
              <a:rPr lang="en-US" dirty="0" smtClean="0"/>
            </a:br>
            <a:r>
              <a:rPr lang="en-US" dirty="0" smtClean="0"/>
              <a:t>Max two lines</a:t>
            </a:r>
          </a:p>
        </p:txBody>
      </p:sp>
    </p:spTree>
    <p:extLst>
      <p:ext uri="{BB962C8B-B14F-4D97-AF65-F5344CB8AC3E}">
        <p14:creationId xmlns:p14="http://schemas.microsoft.com/office/powerpoint/2010/main" val="358796420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143000"/>
          </a:xfrm>
          <a:prstGeom prst="rect">
            <a:avLst/>
          </a:prstGeom>
        </p:spPr>
        <p:txBody>
          <a:bodyPr/>
          <a:lstStyle>
            <a:lvl1pPr marL="177800" indent="-177800" algn="l">
              <a:defRPr/>
            </a:lvl1pPr>
          </a:lstStyle>
          <a:p>
            <a:r>
              <a:rPr lang="en-US" dirty="0" smtClean="0"/>
              <a:t/>
            </a:r>
            <a:br>
              <a:rPr lang="en-US" dirty="0" smtClean="0"/>
            </a:br>
            <a:r>
              <a:rPr lang="en-US" dirty="0" smtClean="0"/>
              <a:t>	Click to edit Master title style</a:t>
            </a:r>
            <a:endParaRPr lang="de-AT" dirty="0"/>
          </a:p>
        </p:txBody>
      </p:sp>
    </p:spTree>
    <p:extLst>
      <p:ext uri="{BB962C8B-B14F-4D97-AF65-F5344CB8AC3E}">
        <p14:creationId xmlns:p14="http://schemas.microsoft.com/office/powerpoint/2010/main" val="203855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Graphs_introduction">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211015" y="609600"/>
            <a:ext cx="6189785" cy="228600"/>
          </a:xfrm>
          <a:prstGeom prst="rect">
            <a:avLst/>
          </a:prstGeom>
        </p:spPr>
        <p:txBody>
          <a:bodyPr/>
          <a:lstStyle>
            <a:lvl1pPr marL="0" indent="0">
              <a:buNone/>
              <a:defRPr lang="en-US" sz="1292" kern="1200" baseline="0" dirty="0" smtClean="0">
                <a:solidFill>
                  <a:srgbClr val="202661"/>
                </a:solidFill>
                <a:latin typeface="Open Sans Extrabold" pitchFamily="34" charset="0"/>
                <a:ea typeface="Open Sans Extrabold" pitchFamily="34" charset="0"/>
                <a:cs typeface="Open Sans Extrabold" pitchFamily="34" charset="0"/>
              </a:defRPr>
            </a:lvl1pPr>
            <a:lvl2pPr marL="422041" indent="0">
              <a:buNone/>
              <a:defRPr lang="en-US" sz="1292" kern="1200" baseline="0" dirty="0" smtClean="0">
                <a:solidFill>
                  <a:srgbClr val="202661"/>
                </a:solidFill>
                <a:latin typeface="Open Sans Extrabold" pitchFamily="34" charset="0"/>
                <a:ea typeface="Open Sans Extrabold" pitchFamily="34" charset="0"/>
                <a:cs typeface="Open Sans Extrabold" pitchFamily="34" charset="0"/>
              </a:defRPr>
            </a:lvl2pPr>
            <a:lvl3pPr marL="844083" indent="0">
              <a:buNone/>
              <a:defRPr lang="en-US" sz="1292" kern="1200" baseline="0" dirty="0" smtClean="0">
                <a:solidFill>
                  <a:srgbClr val="202661"/>
                </a:solidFill>
                <a:latin typeface="Open Sans Extrabold" pitchFamily="34" charset="0"/>
                <a:ea typeface="Open Sans Extrabold" pitchFamily="34" charset="0"/>
                <a:cs typeface="Open Sans Extrabold" pitchFamily="34" charset="0"/>
              </a:defRPr>
            </a:lvl3pPr>
            <a:lvl4pPr marL="1266124" indent="0">
              <a:buNone/>
              <a:defRPr lang="en-US" sz="1292" kern="1200" baseline="0" dirty="0" smtClean="0">
                <a:solidFill>
                  <a:srgbClr val="202661"/>
                </a:solidFill>
                <a:latin typeface="Open Sans Extrabold" pitchFamily="34" charset="0"/>
                <a:ea typeface="Open Sans Extrabold" pitchFamily="34" charset="0"/>
                <a:cs typeface="Open Sans Extrabold" pitchFamily="34" charset="0"/>
              </a:defRPr>
            </a:lvl4pPr>
            <a:lvl5pPr marL="1688165" indent="0">
              <a:buNone/>
              <a:defRPr lang="en-GB" sz="1292" kern="1200" baseline="0" dirty="0">
                <a:solidFill>
                  <a:srgbClr val="202661"/>
                </a:solidFill>
                <a:latin typeface="Open Sans Extrabold" pitchFamily="34" charset="0"/>
                <a:ea typeface="Open Sans Extrabold" pitchFamily="34" charset="0"/>
                <a:cs typeface="Open Sans Extrabold" pitchFamily="34" charset="0"/>
              </a:defRPr>
            </a:lvl5pPr>
          </a:lstStyle>
          <a:p>
            <a:pPr lvl="0"/>
            <a:r>
              <a:rPr lang="en-US" dirty="0" smtClean="0"/>
              <a:t>Click to edit Master text styles</a:t>
            </a:r>
          </a:p>
        </p:txBody>
      </p:sp>
      <p:sp>
        <p:nvSpPr>
          <p:cNvPr id="8" name="Rectangle 7">
            <a:hlinkClick r:id="" action="ppaction://noaction"/>
          </p:cNvPr>
          <p:cNvSpPr/>
          <p:nvPr userDrawn="1"/>
        </p:nvSpPr>
        <p:spPr>
          <a:xfrm>
            <a:off x="162839" y="152400"/>
            <a:ext cx="664307" cy="2308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62"/>
          </a:p>
        </p:txBody>
      </p:sp>
      <p:sp>
        <p:nvSpPr>
          <p:cNvPr id="7" name="Text Placeholder 8"/>
          <p:cNvSpPr>
            <a:spLocks noGrp="1"/>
          </p:cNvSpPr>
          <p:nvPr>
            <p:ph type="body" sz="quarter" idx="12"/>
          </p:nvPr>
        </p:nvSpPr>
        <p:spPr>
          <a:xfrm>
            <a:off x="162840" y="5452534"/>
            <a:ext cx="8840484" cy="482599"/>
          </a:xfrm>
          <a:prstGeom prst="rect">
            <a:avLst/>
          </a:prstGeom>
        </p:spPr>
        <p:txBody>
          <a:bodyPr anchor="b"/>
          <a:lstStyle>
            <a:lvl1pPr marL="0" indent="0" algn="r">
              <a:buNone/>
              <a:defRPr sz="646">
                <a:solidFill>
                  <a:schemeClr val="bg1">
                    <a:lumMod val="65000"/>
                  </a:schemeClr>
                </a:solidFill>
                <a:latin typeface="+mn-lt"/>
              </a:defRPr>
            </a:lvl1pPr>
            <a:lvl2pPr marL="422041" indent="0" algn="r">
              <a:buNone/>
              <a:defRPr sz="646">
                <a:solidFill>
                  <a:schemeClr val="bg1">
                    <a:lumMod val="65000"/>
                  </a:schemeClr>
                </a:solidFill>
                <a:latin typeface="+mn-lt"/>
              </a:defRPr>
            </a:lvl2pPr>
            <a:lvl3pPr marL="844083" indent="0" algn="r">
              <a:buNone/>
              <a:defRPr sz="646">
                <a:solidFill>
                  <a:schemeClr val="bg1">
                    <a:lumMod val="65000"/>
                  </a:schemeClr>
                </a:solidFill>
                <a:latin typeface="+mn-lt"/>
              </a:defRPr>
            </a:lvl3pPr>
            <a:lvl4pPr marL="1266124" indent="0" algn="r">
              <a:buNone/>
              <a:defRPr sz="646">
                <a:solidFill>
                  <a:schemeClr val="bg1">
                    <a:lumMod val="65000"/>
                  </a:schemeClr>
                </a:solidFill>
                <a:latin typeface="+mn-lt"/>
              </a:defRPr>
            </a:lvl4pPr>
            <a:lvl5pPr marL="1688165" indent="0" algn="r">
              <a:buNone/>
              <a:defRPr sz="646">
                <a:solidFill>
                  <a:schemeClr val="bg1">
                    <a:lumMod val="65000"/>
                  </a:schemeClr>
                </a:solidFill>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168745490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D6B120F-4557-47DB-9B6B-EE2F11BB77E9}" type="datetimeFigureOut">
              <a:rPr lang="en-GB" smtClean="0">
                <a:solidFill>
                  <a:prstClr val="black">
                    <a:tint val="75000"/>
                  </a:prstClr>
                </a:solidFill>
              </a:rPr>
              <a:pPr/>
              <a:t>05/06/2017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146CCD95-FDE0-4E06-BB2D-49E7BE19D6E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7220425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D6B120F-4557-47DB-9B6B-EE2F11BB77E9}" type="datetimeFigureOut">
              <a:rPr lang="en-GB" smtClean="0">
                <a:solidFill>
                  <a:prstClr val="black">
                    <a:tint val="75000"/>
                  </a:prstClr>
                </a:solidFill>
              </a:rPr>
              <a:pPr/>
              <a:t>05/06/2017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146CCD95-FDE0-4E06-BB2D-49E7BE19D6E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5298672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6B120F-4557-47DB-9B6B-EE2F11BB77E9}" type="datetimeFigureOut">
              <a:rPr lang="en-GB" smtClean="0">
                <a:solidFill>
                  <a:prstClr val="black">
                    <a:tint val="75000"/>
                  </a:prstClr>
                </a:solidFill>
              </a:rPr>
              <a:pPr/>
              <a:t>05/06/2017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146CCD95-FDE0-4E06-BB2D-49E7BE19D6E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2262358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D6B120F-4557-47DB-9B6B-EE2F11BB77E9}" type="datetimeFigureOut">
              <a:rPr lang="en-GB" smtClean="0">
                <a:solidFill>
                  <a:prstClr val="black">
                    <a:tint val="75000"/>
                  </a:prstClr>
                </a:solidFill>
              </a:rPr>
              <a:pPr/>
              <a:t>05/06/2017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146CCD95-FDE0-4E06-BB2D-49E7BE19D6E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8776727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D6B120F-4557-47DB-9B6B-EE2F11BB77E9}" type="datetimeFigureOut">
              <a:rPr lang="en-GB" smtClean="0">
                <a:solidFill>
                  <a:prstClr val="black">
                    <a:tint val="75000"/>
                  </a:prstClr>
                </a:solidFill>
              </a:rPr>
              <a:pPr/>
              <a:t>05/06/2017</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146CCD95-FDE0-4E06-BB2D-49E7BE19D6E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6853902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D6B120F-4557-47DB-9B6B-EE2F11BB77E9}" type="datetimeFigureOut">
              <a:rPr lang="en-GB" smtClean="0">
                <a:solidFill>
                  <a:prstClr val="black">
                    <a:tint val="75000"/>
                  </a:prstClr>
                </a:solidFill>
              </a:rPr>
              <a:pPr/>
              <a:t>05/06/2017</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146CCD95-FDE0-4E06-BB2D-49E7BE19D6E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1061329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6B120F-4557-47DB-9B6B-EE2F11BB77E9}" type="datetimeFigureOut">
              <a:rPr lang="en-GB" smtClean="0">
                <a:solidFill>
                  <a:prstClr val="black">
                    <a:tint val="75000"/>
                  </a:prstClr>
                </a:solidFill>
              </a:rPr>
              <a:pPr/>
              <a:t>05/06/2017</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146CCD95-FDE0-4E06-BB2D-49E7BE19D6E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5729350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6B120F-4557-47DB-9B6B-EE2F11BB77E9}" type="datetimeFigureOut">
              <a:rPr lang="en-GB" smtClean="0">
                <a:solidFill>
                  <a:prstClr val="black">
                    <a:tint val="75000"/>
                  </a:prstClr>
                </a:solidFill>
              </a:rPr>
              <a:pPr/>
              <a:t>05/06/2017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146CCD95-FDE0-4E06-BB2D-49E7BE19D6E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386565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a:prstGeom prst="rect">
            <a:avLst/>
          </a:prstGeo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22041" indent="0" algn="ctr">
              <a:buNone/>
              <a:defRPr>
                <a:solidFill>
                  <a:schemeClr val="tx1">
                    <a:tint val="75000"/>
                  </a:schemeClr>
                </a:solidFill>
              </a:defRPr>
            </a:lvl2pPr>
            <a:lvl3pPr marL="844083" indent="0" algn="ctr">
              <a:buNone/>
              <a:defRPr>
                <a:solidFill>
                  <a:schemeClr val="tx1">
                    <a:tint val="75000"/>
                  </a:schemeClr>
                </a:solidFill>
              </a:defRPr>
            </a:lvl3pPr>
            <a:lvl4pPr marL="1266124" indent="0" algn="ctr">
              <a:buNone/>
              <a:defRPr>
                <a:solidFill>
                  <a:schemeClr val="tx1">
                    <a:tint val="75000"/>
                  </a:schemeClr>
                </a:solidFill>
              </a:defRPr>
            </a:lvl4pPr>
            <a:lvl5pPr marL="1688165" indent="0" algn="ctr">
              <a:buNone/>
              <a:defRPr>
                <a:solidFill>
                  <a:schemeClr val="tx1">
                    <a:tint val="75000"/>
                  </a:schemeClr>
                </a:solidFill>
              </a:defRPr>
            </a:lvl5pPr>
            <a:lvl6pPr marL="2110207" indent="0" algn="ctr">
              <a:buNone/>
              <a:defRPr>
                <a:solidFill>
                  <a:schemeClr val="tx1">
                    <a:tint val="75000"/>
                  </a:schemeClr>
                </a:solidFill>
              </a:defRPr>
            </a:lvl6pPr>
            <a:lvl7pPr marL="2532248" indent="0" algn="ctr">
              <a:buNone/>
              <a:defRPr>
                <a:solidFill>
                  <a:schemeClr val="tx1">
                    <a:tint val="75000"/>
                  </a:schemeClr>
                </a:solidFill>
              </a:defRPr>
            </a:lvl7pPr>
            <a:lvl8pPr marL="2954289" indent="0" algn="ctr">
              <a:buNone/>
              <a:defRPr>
                <a:solidFill>
                  <a:schemeClr val="tx1">
                    <a:tint val="75000"/>
                  </a:schemeClr>
                </a:solidFill>
              </a:defRPr>
            </a:lvl8pPr>
            <a:lvl9pPr marL="3376331"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a:xfrm>
            <a:off x="457200" y="6356352"/>
            <a:ext cx="2133600" cy="365125"/>
          </a:xfrm>
          <a:prstGeom prst="rect">
            <a:avLst/>
          </a:prstGeom>
        </p:spPr>
        <p:txBody>
          <a:bodyPr/>
          <a:lstStyle/>
          <a:p>
            <a:fld id="{30A4029E-DCCC-4D24-A06B-4C0F290A8C64}" type="datetimeFigureOut">
              <a:rPr lang="en-GB" smtClean="0"/>
              <a:t>05/06/2017</a:t>
            </a:fld>
            <a:endParaRPr lang="en-GB"/>
          </a:p>
        </p:txBody>
      </p:sp>
      <p:sp>
        <p:nvSpPr>
          <p:cNvPr id="5" name="Footer Placeholder 4"/>
          <p:cNvSpPr>
            <a:spLocks noGrp="1"/>
          </p:cNvSpPr>
          <p:nvPr>
            <p:ph type="ftr" sz="quarter" idx="11"/>
          </p:nvPr>
        </p:nvSpPr>
        <p:spPr>
          <a:xfrm>
            <a:off x="3124200" y="6356352"/>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817312" y="6381330"/>
            <a:ext cx="2133600" cy="365125"/>
          </a:xfrm>
          <a:prstGeom prst="rect">
            <a:avLst/>
          </a:prstGeom>
        </p:spPr>
        <p:txBody>
          <a:bodyPr/>
          <a:lstStyle/>
          <a:p>
            <a:fld id="{CC4F5C1E-44D3-4B05-9F33-3E348AF8459C}" type="slidenum">
              <a:rPr lang="en-GB" smtClean="0"/>
              <a:t>‹#›</a:t>
            </a:fld>
            <a:endParaRPr lang="en-GB" dirty="0"/>
          </a:p>
        </p:txBody>
      </p:sp>
      <p:sp>
        <p:nvSpPr>
          <p:cNvPr id="9" name="Rectangle 6"/>
          <p:cNvSpPr txBox="1">
            <a:spLocks noChangeArrowheads="1"/>
          </p:cNvSpPr>
          <p:nvPr userDrawn="1"/>
        </p:nvSpPr>
        <p:spPr>
          <a:xfrm>
            <a:off x="5868144" y="5661248"/>
            <a:ext cx="2133600" cy="476250"/>
          </a:xfrm>
          <a:prstGeom prst="rect">
            <a:avLst/>
          </a:prstGeom>
          <a:ln/>
        </p:spPr>
        <p:txBody>
          <a:bodyPr vert="horz" lIns="84406" tIns="42203" rIns="84406" bIns="42203"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79324D7E-B67A-48EB-AC25-66725D49DEA4}" type="slidenum">
              <a:rPr lang="da-DK" sz="1108" smtClean="0"/>
              <a:pPr>
                <a:defRPr/>
              </a:pPr>
              <a:t>‹#›</a:t>
            </a:fld>
            <a:endParaRPr lang="da-DK" sz="1108" dirty="0"/>
          </a:p>
        </p:txBody>
      </p:sp>
    </p:spTree>
    <p:extLst>
      <p:ext uri="{BB962C8B-B14F-4D97-AF65-F5344CB8AC3E}">
        <p14:creationId xmlns:p14="http://schemas.microsoft.com/office/powerpoint/2010/main" val="15333688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6B120F-4557-47DB-9B6B-EE2F11BB77E9}" type="datetimeFigureOut">
              <a:rPr lang="en-GB" smtClean="0">
                <a:solidFill>
                  <a:prstClr val="black">
                    <a:tint val="75000"/>
                  </a:prstClr>
                </a:solidFill>
              </a:rPr>
              <a:pPr/>
              <a:t>05/06/2017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146CCD95-FDE0-4E06-BB2D-49E7BE19D6E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563368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D6B120F-4557-47DB-9B6B-EE2F11BB77E9}" type="datetimeFigureOut">
              <a:rPr lang="en-GB" smtClean="0">
                <a:solidFill>
                  <a:prstClr val="black">
                    <a:tint val="75000"/>
                  </a:prstClr>
                </a:solidFill>
              </a:rPr>
              <a:pPr/>
              <a:t>05/06/2017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146CCD95-FDE0-4E06-BB2D-49E7BE19D6E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0712413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D6B120F-4557-47DB-9B6B-EE2F11BB77E9}" type="datetimeFigureOut">
              <a:rPr lang="en-GB" smtClean="0">
                <a:solidFill>
                  <a:prstClr val="black">
                    <a:tint val="75000"/>
                  </a:prstClr>
                </a:solidFill>
              </a:rPr>
              <a:pPr/>
              <a:t>05/06/2017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146CCD95-FDE0-4E06-BB2D-49E7BE19D6E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8202420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key message_image_Synthesis">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a:xfrm>
            <a:off x="675197" y="75538"/>
            <a:ext cx="7765420" cy="531292"/>
          </a:xfrm>
          <a:prstGeom prst="rect">
            <a:avLst/>
          </a:prstGeom>
        </p:spPr>
        <p:txBody>
          <a:bodyPr/>
          <a:lstStyle>
            <a:lvl1pPr marL="0" indent="0">
              <a:buNone/>
              <a:defRPr sz="2585" b="1">
                <a:solidFill>
                  <a:srgbClr val="002060"/>
                </a:solidFill>
              </a:defRPr>
            </a:lvl1pPr>
          </a:lstStyle>
          <a:p>
            <a:pPr lvl="0"/>
            <a:r>
              <a:rPr lang="en-US" dirty="0" smtClean="0"/>
              <a:t>Slide title goes here</a:t>
            </a:r>
            <a:endParaRPr lang="en-GB" dirty="0"/>
          </a:p>
        </p:txBody>
      </p:sp>
      <p:sp>
        <p:nvSpPr>
          <p:cNvPr id="3" name="Content Placeholder 2"/>
          <p:cNvSpPr>
            <a:spLocks noGrp="1"/>
          </p:cNvSpPr>
          <p:nvPr>
            <p:ph sz="quarter" idx="11"/>
          </p:nvPr>
        </p:nvSpPr>
        <p:spPr>
          <a:xfrm>
            <a:off x="675085" y="1249363"/>
            <a:ext cx="7765256" cy="4583112"/>
          </a:xfrm>
          <a:prstGeom prst="rect">
            <a:avLst/>
          </a:prstGeom>
        </p:spPr>
        <p:txBody>
          <a:bodyPr/>
          <a:lstStyle>
            <a:lvl1pPr>
              <a:defRPr>
                <a:solidFill>
                  <a:srgbClr val="113A60"/>
                </a:solidFill>
                <a:latin typeface="Verdana" panose="020B0604030504040204" pitchFamily="34" charset="0"/>
                <a:ea typeface="Verdana" panose="020B0604030504040204" pitchFamily="34" charset="0"/>
                <a:cs typeface="Verdana" panose="020B0604030504040204" pitchFamily="34" charset="0"/>
              </a:defRPr>
            </a:lvl1pPr>
            <a:lvl2pPr>
              <a:defRPr>
                <a:solidFill>
                  <a:srgbClr val="113A60"/>
                </a:solidFill>
                <a:latin typeface="Verdana" panose="020B0604030504040204" pitchFamily="34" charset="0"/>
                <a:ea typeface="Verdana" panose="020B0604030504040204" pitchFamily="34" charset="0"/>
                <a:cs typeface="Verdana" panose="020B0604030504040204" pitchFamily="34" charset="0"/>
              </a:defRPr>
            </a:lvl2pPr>
            <a:lvl3pPr>
              <a:defRPr>
                <a:solidFill>
                  <a:srgbClr val="113A60"/>
                </a:solidFill>
                <a:latin typeface="Verdana" panose="020B0604030504040204" pitchFamily="34" charset="0"/>
                <a:ea typeface="Verdana" panose="020B0604030504040204" pitchFamily="34" charset="0"/>
                <a:cs typeface="Verdana" panose="020B0604030504040204" pitchFamily="34" charset="0"/>
              </a:defRPr>
            </a:lvl3pPr>
            <a:lvl4pPr>
              <a:defRPr>
                <a:solidFill>
                  <a:srgbClr val="113A60"/>
                </a:solidFill>
                <a:latin typeface="Verdana" panose="020B0604030504040204" pitchFamily="34" charset="0"/>
                <a:ea typeface="Verdana" panose="020B0604030504040204" pitchFamily="34" charset="0"/>
                <a:cs typeface="Verdana" panose="020B0604030504040204" pitchFamily="34" charset="0"/>
              </a:defRPr>
            </a:lvl4pPr>
            <a:lvl5pPr>
              <a:defRPr>
                <a:solidFill>
                  <a:srgbClr val="113A60"/>
                </a:solidFill>
                <a:latin typeface="Verdana" panose="020B0604030504040204" pitchFamily="34" charset="0"/>
                <a:ea typeface="Verdana" panose="020B0604030504040204" pitchFamily="34" charset="0"/>
                <a:cs typeface="Verdan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16721659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3" name="Text Placeholder 2"/>
          <p:cNvSpPr>
            <a:spLocks noGrp="1"/>
          </p:cNvSpPr>
          <p:nvPr>
            <p:ph type="body" sz="quarter" idx="10" hasCustomPrompt="1"/>
          </p:nvPr>
        </p:nvSpPr>
        <p:spPr>
          <a:xfrm>
            <a:off x="421551" y="390871"/>
            <a:ext cx="2732171" cy="265834"/>
          </a:xfrm>
          <a:prstGeom prst="rect">
            <a:avLst/>
          </a:prstGeom>
        </p:spPr>
        <p:txBody>
          <a:bodyPr/>
          <a:lstStyle>
            <a:lvl1pPr marL="0" indent="0">
              <a:buNone/>
              <a:defRPr sz="825" b="1">
                <a:solidFill>
                  <a:schemeClr val="bg1"/>
                </a:solidFill>
                <a:latin typeface="Calibri" panose="020F0502020204030204" pitchFamily="34" charset="0"/>
                <a:cs typeface="Calibri" panose="020F0502020204030204" pitchFamily="34" charset="0"/>
              </a:defRPr>
            </a:lvl1pPr>
          </a:lstStyle>
          <a:p>
            <a:pPr lvl="0"/>
            <a:r>
              <a:rPr lang="en-US" dirty="0"/>
              <a:t>Speaker I Date I Venue</a:t>
            </a:r>
            <a:endParaRPr lang="en-GB" dirty="0"/>
          </a:p>
        </p:txBody>
      </p:sp>
      <p:sp>
        <p:nvSpPr>
          <p:cNvPr id="4" name="Text Placeholder 3"/>
          <p:cNvSpPr>
            <a:spLocks noGrp="1"/>
          </p:cNvSpPr>
          <p:nvPr>
            <p:ph type="body" sz="quarter" idx="11" hasCustomPrompt="1"/>
          </p:nvPr>
        </p:nvSpPr>
        <p:spPr>
          <a:xfrm>
            <a:off x="421552" y="914400"/>
            <a:ext cx="8287169" cy="1463040"/>
          </a:xfrm>
          <a:prstGeom prst="rect">
            <a:avLst/>
          </a:prstGeom>
        </p:spPr>
        <p:txBody>
          <a:bodyPr/>
          <a:lstStyle>
            <a:lvl1pPr marL="0" indent="0" algn="r">
              <a:buNone/>
              <a:defRPr sz="3000" b="1">
                <a:solidFill>
                  <a:schemeClr val="bg1"/>
                </a:solidFill>
                <a:latin typeface="Calibri" panose="020F0502020204030204" pitchFamily="34" charset="0"/>
                <a:cs typeface="Calibri" panose="020F0502020204030204" pitchFamily="34"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Presentation title goes here</a:t>
            </a:r>
          </a:p>
          <a:p>
            <a:pPr lvl="0"/>
            <a:r>
              <a:rPr lang="en-US" dirty="0"/>
              <a:t>Max two lines</a:t>
            </a:r>
            <a:endParaRPr lang="en-GB" dirty="0"/>
          </a:p>
        </p:txBody>
      </p:sp>
    </p:spTree>
    <p:extLst>
      <p:ext uri="{BB962C8B-B14F-4D97-AF65-F5344CB8AC3E}">
        <p14:creationId xmlns:p14="http://schemas.microsoft.com/office/powerpoint/2010/main" val="967560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key message_image_Synthesis">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a:xfrm>
            <a:off x="675197" y="75538"/>
            <a:ext cx="7765420" cy="531292"/>
          </a:xfrm>
          <a:prstGeom prst="rect">
            <a:avLst/>
          </a:prstGeom>
        </p:spPr>
        <p:txBody>
          <a:bodyPr/>
          <a:lstStyle>
            <a:lvl1pPr marL="0" indent="0">
              <a:buNone/>
              <a:defRPr sz="2585" b="1">
                <a:solidFill>
                  <a:srgbClr val="002060"/>
                </a:solidFill>
              </a:defRPr>
            </a:lvl1pPr>
          </a:lstStyle>
          <a:p>
            <a:pPr lvl="0"/>
            <a:r>
              <a:rPr lang="en-US" dirty="0"/>
              <a:t>Slide title goes here</a:t>
            </a:r>
            <a:endParaRPr lang="en-GB" dirty="0"/>
          </a:p>
        </p:txBody>
      </p:sp>
      <p:sp>
        <p:nvSpPr>
          <p:cNvPr id="3" name="Content Placeholder 2"/>
          <p:cNvSpPr>
            <a:spLocks noGrp="1"/>
          </p:cNvSpPr>
          <p:nvPr>
            <p:ph sz="quarter" idx="11"/>
          </p:nvPr>
        </p:nvSpPr>
        <p:spPr>
          <a:xfrm>
            <a:off x="675085" y="1249363"/>
            <a:ext cx="7765256" cy="4583112"/>
          </a:xfrm>
          <a:prstGeom prst="rect">
            <a:avLst/>
          </a:prstGeom>
        </p:spPr>
        <p:txBody>
          <a:bodyPr/>
          <a:lstStyle>
            <a:lvl1pPr>
              <a:defRPr>
                <a:solidFill>
                  <a:srgbClr val="113A60"/>
                </a:solidFill>
                <a:latin typeface="Verdana" panose="020B0604030504040204" pitchFamily="34" charset="0"/>
                <a:ea typeface="Verdana" panose="020B0604030504040204" pitchFamily="34" charset="0"/>
                <a:cs typeface="Verdana" panose="020B0604030504040204" pitchFamily="34" charset="0"/>
              </a:defRPr>
            </a:lvl1pPr>
            <a:lvl2pPr>
              <a:defRPr>
                <a:solidFill>
                  <a:srgbClr val="113A60"/>
                </a:solidFill>
                <a:latin typeface="Verdana" panose="020B0604030504040204" pitchFamily="34" charset="0"/>
                <a:ea typeface="Verdana" panose="020B0604030504040204" pitchFamily="34" charset="0"/>
                <a:cs typeface="Verdana" panose="020B0604030504040204" pitchFamily="34" charset="0"/>
              </a:defRPr>
            </a:lvl2pPr>
            <a:lvl3pPr>
              <a:defRPr>
                <a:solidFill>
                  <a:srgbClr val="113A60"/>
                </a:solidFill>
                <a:latin typeface="Verdana" panose="020B0604030504040204" pitchFamily="34" charset="0"/>
                <a:ea typeface="Verdana" panose="020B0604030504040204" pitchFamily="34" charset="0"/>
                <a:cs typeface="Verdana" panose="020B0604030504040204" pitchFamily="34" charset="0"/>
              </a:defRPr>
            </a:lvl3pPr>
            <a:lvl4pPr>
              <a:defRPr>
                <a:solidFill>
                  <a:srgbClr val="113A60"/>
                </a:solidFill>
                <a:latin typeface="Verdana" panose="020B0604030504040204" pitchFamily="34" charset="0"/>
                <a:ea typeface="Verdana" panose="020B0604030504040204" pitchFamily="34" charset="0"/>
                <a:cs typeface="Verdana" panose="020B0604030504040204" pitchFamily="34" charset="0"/>
              </a:defRPr>
            </a:lvl4pPr>
            <a:lvl5pPr>
              <a:defRPr>
                <a:solidFill>
                  <a:srgbClr val="113A60"/>
                </a:solidFill>
                <a:latin typeface="Verdana" panose="020B0604030504040204" pitchFamily="34" charset="0"/>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457804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3_key message_image_Synthesis">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a:xfrm>
            <a:off x="675197" y="75538"/>
            <a:ext cx="7765420" cy="531292"/>
          </a:xfrm>
          <a:prstGeom prst="rect">
            <a:avLst/>
          </a:prstGeom>
        </p:spPr>
        <p:txBody>
          <a:bodyPr/>
          <a:lstStyle>
            <a:lvl1pPr marL="0" indent="0">
              <a:buNone/>
              <a:defRPr sz="3000" b="1">
                <a:solidFill>
                  <a:srgbClr val="002060"/>
                </a:solidFill>
                <a:latin typeface="Calibri" panose="020F0502020204030204" pitchFamily="34" charset="0"/>
                <a:cs typeface="Calibri" panose="020F0502020204030204" pitchFamily="34" charset="0"/>
              </a:defRPr>
            </a:lvl1pPr>
          </a:lstStyle>
          <a:p>
            <a:pPr lvl="0"/>
            <a:r>
              <a:rPr lang="en-US" dirty="0"/>
              <a:t>Slide title goes here</a:t>
            </a:r>
            <a:endParaRPr lang="en-GB" dirty="0"/>
          </a:p>
        </p:txBody>
      </p:sp>
      <p:sp>
        <p:nvSpPr>
          <p:cNvPr id="3" name="Content Placeholder 2"/>
          <p:cNvSpPr>
            <a:spLocks noGrp="1"/>
          </p:cNvSpPr>
          <p:nvPr>
            <p:ph sz="quarter" idx="11"/>
          </p:nvPr>
        </p:nvSpPr>
        <p:spPr>
          <a:xfrm>
            <a:off x="675085" y="1249363"/>
            <a:ext cx="7765256" cy="4583112"/>
          </a:xfrm>
          <a:prstGeom prst="rect">
            <a:avLst/>
          </a:prstGeom>
        </p:spPr>
        <p:txBody>
          <a:bodyPr/>
          <a:lstStyle>
            <a:lvl1pPr>
              <a:defRPr sz="3000">
                <a:solidFill>
                  <a:srgbClr val="113A60"/>
                </a:solidFill>
                <a:latin typeface="Verdana" panose="020B0604030504040204" pitchFamily="34" charset="0"/>
                <a:ea typeface="Verdana" panose="020B0604030504040204" pitchFamily="34" charset="0"/>
                <a:cs typeface="Verdana" panose="020B0604030504040204" pitchFamily="34" charset="0"/>
              </a:defRPr>
            </a:lvl1pPr>
            <a:lvl2pPr>
              <a:defRPr sz="2700">
                <a:solidFill>
                  <a:srgbClr val="113A60"/>
                </a:solidFill>
                <a:latin typeface="Verdana" panose="020B0604030504040204" pitchFamily="34" charset="0"/>
                <a:ea typeface="Verdana" panose="020B0604030504040204" pitchFamily="34" charset="0"/>
                <a:cs typeface="Verdana" panose="020B0604030504040204" pitchFamily="34" charset="0"/>
              </a:defRPr>
            </a:lvl2pPr>
            <a:lvl3pPr>
              <a:defRPr sz="2400">
                <a:solidFill>
                  <a:srgbClr val="113A60"/>
                </a:solidFill>
                <a:latin typeface="Verdana" panose="020B0604030504040204" pitchFamily="34" charset="0"/>
                <a:ea typeface="Verdana" panose="020B0604030504040204" pitchFamily="34" charset="0"/>
                <a:cs typeface="Verdana" panose="020B0604030504040204" pitchFamily="34" charset="0"/>
              </a:defRPr>
            </a:lvl3pPr>
            <a:lvl4pPr>
              <a:defRPr sz="2100">
                <a:solidFill>
                  <a:srgbClr val="113A60"/>
                </a:solidFill>
                <a:latin typeface="Verdana" panose="020B0604030504040204" pitchFamily="34" charset="0"/>
                <a:ea typeface="Verdana" panose="020B0604030504040204" pitchFamily="34" charset="0"/>
                <a:cs typeface="Verdana" panose="020B0604030504040204" pitchFamily="34" charset="0"/>
              </a:defRPr>
            </a:lvl4pPr>
            <a:lvl5pPr>
              <a:defRPr sz="2100">
                <a:solidFill>
                  <a:srgbClr val="113A60"/>
                </a:solidFill>
                <a:latin typeface="Verdana" panose="020B0604030504040204" pitchFamily="34" charset="0"/>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Text Placeholder 3"/>
          <p:cNvSpPr>
            <a:spLocks noGrp="1"/>
          </p:cNvSpPr>
          <p:nvPr>
            <p:ph type="body" sz="quarter" idx="12" hasCustomPrompt="1"/>
          </p:nvPr>
        </p:nvSpPr>
        <p:spPr>
          <a:xfrm>
            <a:off x="675084" y="6191250"/>
            <a:ext cx="2414588" cy="260350"/>
          </a:xfrm>
          <a:prstGeom prst="rect">
            <a:avLst/>
          </a:prstGeom>
        </p:spPr>
        <p:txBody>
          <a:bodyPr/>
          <a:lstStyle>
            <a:lvl1pPr marL="0" indent="0">
              <a:buNone/>
              <a:defRPr sz="825" baseline="0">
                <a:solidFill>
                  <a:srgbClr val="001746"/>
                </a:solidFill>
                <a:latin typeface="Calibri" panose="020F0502020204030204" pitchFamily="34" charset="0"/>
                <a:cs typeface="Calibri" panose="020F0502020204030204" pitchFamily="34" charset="0"/>
              </a:defRPr>
            </a:lvl1pPr>
            <a:lvl2pPr marL="422063" indent="0">
              <a:buNone/>
              <a:defRPr/>
            </a:lvl2pPr>
            <a:lvl3pPr marL="844124" indent="0">
              <a:buNone/>
              <a:defRPr/>
            </a:lvl3pPr>
            <a:lvl4pPr marL="1266187" indent="0">
              <a:buNone/>
              <a:defRPr/>
            </a:lvl4pPr>
            <a:lvl5pPr marL="1688250" indent="0">
              <a:buNone/>
              <a:defRPr/>
            </a:lvl5pPr>
          </a:lstStyle>
          <a:p>
            <a:pPr lvl="0"/>
            <a:r>
              <a:rPr lang="en-US" sz="825" dirty="0">
                <a:latin typeface="Calibri" panose="020F0502020204030204" pitchFamily="34" charset="0"/>
                <a:cs typeface="Calibri" panose="020F0502020204030204" pitchFamily="34" charset="0"/>
              </a:rPr>
              <a:t>Source reference for illustration</a:t>
            </a:r>
            <a:endParaRPr lang="en-US" dirty="0"/>
          </a:p>
        </p:txBody>
      </p:sp>
    </p:spTree>
    <p:extLst>
      <p:ext uri="{BB962C8B-B14F-4D97-AF65-F5344CB8AC3E}">
        <p14:creationId xmlns:p14="http://schemas.microsoft.com/office/powerpoint/2010/main" val="79484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5_key message_image_Synthesis">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a:xfrm>
            <a:off x="675197" y="75538"/>
            <a:ext cx="7765420" cy="531292"/>
          </a:xfrm>
          <a:prstGeom prst="rect">
            <a:avLst/>
          </a:prstGeom>
        </p:spPr>
        <p:txBody>
          <a:bodyPr/>
          <a:lstStyle>
            <a:lvl1pPr marL="0" indent="0">
              <a:buNone/>
              <a:defRPr sz="2585" b="1">
                <a:solidFill>
                  <a:srgbClr val="002060"/>
                </a:solidFill>
              </a:defRPr>
            </a:lvl1pPr>
          </a:lstStyle>
          <a:p>
            <a:pPr lvl="0"/>
            <a:r>
              <a:rPr lang="en-US" dirty="0" smtClean="0"/>
              <a:t>Slide title goes here</a:t>
            </a:r>
            <a:endParaRPr lang="en-GB" dirty="0"/>
          </a:p>
        </p:txBody>
      </p:sp>
      <p:sp>
        <p:nvSpPr>
          <p:cNvPr id="3" name="Content Placeholder 2"/>
          <p:cNvSpPr>
            <a:spLocks noGrp="1"/>
          </p:cNvSpPr>
          <p:nvPr>
            <p:ph sz="quarter" idx="11"/>
          </p:nvPr>
        </p:nvSpPr>
        <p:spPr>
          <a:xfrm>
            <a:off x="675085" y="1249363"/>
            <a:ext cx="7765256" cy="4583112"/>
          </a:xfrm>
          <a:prstGeom prst="rect">
            <a:avLst/>
          </a:prstGeom>
        </p:spPr>
        <p:txBody>
          <a:bodyPr/>
          <a:lstStyle>
            <a:lvl1pPr>
              <a:defRPr>
                <a:solidFill>
                  <a:srgbClr val="113A60"/>
                </a:solidFill>
                <a:latin typeface="Verdana" panose="020B0604030504040204" pitchFamily="34" charset="0"/>
                <a:ea typeface="Verdana" panose="020B0604030504040204" pitchFamily="34" charset="0"/>
                <a:cs typeface="Verdana" panose="020B0604030504040204" pitchFamily="34" charset="0"/>
              </a:defRPr>
            </a:lvl1pPr>
            <a:lvl2pPr>
              <a:defRPr>
                <a:solidFill>
                  <a:srgbClr val="113A60"/>
                </a:solidFill>
                <a:latin typeface="Verdana" panose="020B0604030504040204" pitchFamily="34" charset="0"/>
                <a:ea typeface="Verdana" panose="020B0604030504040204" pitchFamily="34" charset="0"/>
                <a:cs typeface="Verdana" panose="020B0604030504040204" pitchFamily="34" charset="0"/>
              </a:defRPr>
            </a:lvl2pPr>
            <a:lvl3pPr>
              <a:defRPr>
                <a:solidFill>
                  <a:srgbClr val="113A60"/>
                </a:solidFill>
                <a:latin typeface="Verdana" panose="020B0604030504040204" pitchFamily="34" charset="0"/>
                <a:ea typeface="Verdana" panose="020B0604030504040204" pitchFamily="34" charset="0"/>
                <a:cs typeface="Verdana" panose="020B0604030504040204" pitchFamily="34" charset="0"/>
              </a:defRPr>
            </a:lvl3pPr>
            <a:lvl4pPr>
              <a:defRPr>
                <a:solidFill>
                  <a:srgbClr val="113A60"/>
                </a:solidFill>
                <a:latin typeface="Verdana" panose="020B0604030504040204" pitchFamily="34" charset="0"/>
                <a:ea typeface="Verdana" panose="020B0604030504040204" pitchFamily="34" charset="0"/>
                <a:cs typeface="Verdana" panose="020B0604030504040204" pitchFamily="34" charset="0"/>
              </a:defRPr>
            </a:lvl4pPr>
            <a:lvl5pPr>
              <a:defRPr>
                <a:solidFill>
                  <a:srgbClr val="113A60"/>
                </a:solidFill>
                <a:latin typeface="Verdana" panose="020B0604030504040204" pitchFamily="34" charset="0"/>
                <a:ea typeface="Verdana" panose="020B0604030504040204" pitchFamily="34" charset="0"/>
                <a:cs typeface="Verdan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54475351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4_key message_image_Synthesis">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a:xfrm>
            <a:off x="675197" y="75539"/>
            <a:ext cx="7765420" cy="647669"/>
          </a:xfrm>
          <a:prstGeom prst="rect">
            <a:avLst/>
          </a:prstGeom>
        </p:spPr>
        <p:txBody>
          <a:bodyPr/>
          <a:lstStyle>
            <a:lvl1pPr marL="0" indent="0">
              <a:buNone/>
              <a:defRPr sz="3000" b="1">
                <a:solidFill>
                  <a:srgbClr val="002060"/>
                </a:solidFill>
                <a:latin typeface="Calibri" panose="020F0502020204030204" pitchFamily="34" charset="0"/>
                <a:cs typeface="Calibri" panose="020F0502020204030204" pitchFamily="34" charset="0"/>
              </a:defRPr>
            </a:lvl1pPr>
          </a:lstStyle>
          <a:p>
            <a:pPr lvl="0"/>
            <a:r>
              <a:rPr lang="en-US" dirty="0" smtClean="0"/>
              <a:t>Slide title goes here</a:t>
            </a:r>
            <a:endParaRPr lang="en-GB" dirty="0"/>
          </a:p>
        </p:txBody>
      </p:sp>
      <p:sp>
        <p:nvSpPr>
          <p:cNvPr id="3" name="Content Placeholder 2"/>
          <p:cNvSpPr>
            <a:spLocks noGrp="1"/>
          </p:cNvSpPr>
          <p:nvPr>
            <p:ph sz="quarter" idx="11"/>
          </p:nvPr>
        </p:nvSpPr>
        <p:spPr>
          <a:xfrm>
            <a:off x="675544" y="1152526"/>
            <a:ext cx="7765073" cy="4633913"/>
          </a:xfrm>
          <a:prstGeom prst="rect">
            <a:avLst/>
          </a:prstGeom>
        </p:spPr>
        <p:txBody>
          <a:bodyPr/>
          <a:lstStyle>
            <a:lvl1pPr>
              <a:defRPr sz="2400">
                <a:solidFill>
                  <a:srgbClr val="002060"/>
                </a:solidFill>
              </a:defRPr>
            </a:lvl1pPr>
            <a:lvl2pPr>
              <a:defRPr sz="2100">
                <a:solidFill>
                  <a:srgbClr val="002060"/>
                </a:solidFill>
              </a:defRPr>
            </a:lvl2pPr>
            <a:lvl3pPr>
              <a:defRPr sz="1800">
                <a:solidFill>
                  <a:srgbClr val="002060"/>
                </a:solidFill>
              </a:defRPr>
            </a:lvl3pPr>
            <a:lvl4pPr>
              <a:defRPr sz="1500">
                <a:solidFill>
                  <a:srgbClr val="002060"/>
                </a:solidFill>
              </a:defRPr>
            </a:lvl4pPr>
            <a:lvl5pPr>
              <a:defRPr sz="1500">
                <a:solidFill>
                  <a:srgbClr val="00206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Text Placeholder 3"/>
          <p:cNvSpPr>
            <a:spLocks noGrp="1"/>
          </p:cNvSpPr>
          <p:nvPr>
            <p:ph type="body" sz="quarter" idx="12" hasCustomPrompt="1"/>
          </p:nvPr>
        </p:nvSpPr>
        <p:spPr>
          <a:xfrm>
            <a:off x="674689" y="6200775"/>
            <a:ext cx="2967037" cy="241300"/>
          </a:xfrm>
          <a:prstGeom prst="rect">
            <a:avLst/>
          </a:prstGeom>
        </p:spPr>
        <p:txBody>
          <a:bodyPr/>
          <a:lstStyle>
            <a:lvl1pPr marL="0" indent="0">
              <a:buNone/>
              <a:defRPr sz="825" baseline="0">
                <a:solidFill>
                  <a:srgbClr val="001746"/>
                </a:solidFill>
              </a:defRPr>
            </a:lvl1pPr>
            <a:lvl2pPr marL="316531" indent="0">
              <a:buNone/>
              <a:defRPr/>
            </a:lvl2pPr>
            <a:lvl3pPr marL="633062" indent="0">
              <a:buNone/>
              <a:defRPr/>
            </a:lvl3pPr>
            <a:lvl4pPr marL="949593" indent="0">
              <a:buNone/>
              <a:defRPr/>
            </a:lvl4pPr>
            <a:lvl5pPr marL="1266124" indent="0">
              <a:buNone/>
              <a:defRPr/>
            </a:lvl5pPr>
          </a:lstStyle>
          <a:p>
            <a:pPr lvl="0"/>
            <a:r>
              <a:rPr lang="en-US" dirty="0" smtClean="0"/>
              <a:t>Illustration reference goes here</a:t>
            </a:r>
          </a:p>
        </p:txBody>
      </p:sp>
    </p:spTree>
    <p:extLst>
      <p:ext uri="{BB962C8B-B14F-4D97-AF65-F5344CB8AC3E}">
        <p14:creationId xmlns:p14="http://schemas.microsoft.com/office/powerpoint/2010/main" val="116289576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key message_image_Synthesis">
    <p:spTree>
      <p:nvGrpSpPr>
        <p:cNvPr id="1" name=""/>
        <p:cNvGrpSpPr/>
        <p:nvPr/>
      </p:nvGrpSpPr>
      <p:grpSpPr>
        <a:xfrm>
          <a:off x="0" y="0"/>
          <a:ext cx="0" cy="0"/>
          <a:chOff x="0" y="0"/>
          <a:chExt cx="0" cy="0"/>
        </a:xfrm>
      </p:grpSpPr>
      <p:sp>
        <p:nvSpPr>
          <p:cNvPr id="3" name="Text Placeholder 2"/>
          <p:cNvSpPr>
            <a:spLocks noGrp="1"/>
          </p:cNvSpPr>
          <p:nvPr>
            <p:ph type="body" sz="quarter" idx="10" hasCustomPrompt="1"/>
          </p:nvPr>
        </p:nvSpPr>
        <p:spPr>
          <a:xfrm>
            <a:off x="337038" y="190501"/>
            <a:ext cx="8563708" cy="524395"/>
          </a:xfrm>
          <a:prstGeom prst="rect">
            <a:avLst/>
          </a:prstGeom>
        </p:spPr>
        <p:txBody>
          <a:bodyPr/>
          <a:lstStyle>
            <a:lvl1pPr marL="0" indent="0">
              <a:buNone/>
              <a:defRPr sz="3200" b="1">
                <a:solidFill>
                  <a:schemeClr val="bg1"/>
                </a:solidFill>
                <a:latin typeface="Calibri" panose="020F0502020204030204" pitchFamily="34" charset="0"/>
                <a:cs typeface="Calibri" panose="020F0502020204030204" pitchFamily="34" charset="0"/>
              </a:defRPr>
            </a:lvl1pPr>
          </a:lstStyle>
          <a:p>
            <a:pPr lvl="0"/>
            <a:r>
              <a:rPr lang="en-US" dirty="0" smtClean="0"/>
              <a:t>Slide title goes here</a:t>
            </a:r>
          </a:p>
        </p:txBody>
      </p:sp>
      <p:sp>
        <p:nvSpPr>
          <p:cNvPr id="6" name="Content Placeholder 5"/>
          <p:cNvSpPr>
            <a:spLocks noGrp="1"/>
          </p:cNvSpPr>
          <p:nvPr>
            <p:ph sz="quarter" idx="11"/>
          </p:nvPr>
        </p:nvSpPr>
        <p:spPr>
          <a:xfrm>
            <a:off x="337038" y="1147764"/>
            <a:ext cx="8563708" cy="4562475"/>
          </a:xfrm>
          <a:prstGeom prst="rect">
            <a:avLst/>
          </a:prstGeom>
        </p:spPr>
        <p:txBody>
          <a:bodyPr/>
          <a:lstStyle>
            <a:lvl1pPr>
              <a:defRPr sz="3600">
                <a:solidFill>
                  <a:srgbClr val="006654"/>
                </a:solidFill>
                <a:latin typeface="Calibri" panose="020F0502020204030204" pitchFamily="34" charset="0"/>
                <a:cs typeface="Calibri" panose="020F0502020204030204" pitchFamily="34" charset="0"/>
              </a:defRPr>
            </a:lvl1pPr>
            <a:lvl2pPr>
              <a:defRPr sz="3200">
                <a:solidFill>
                  <a:srgbClr val="006654"/>
                </a:solidFill>
                <a:latin typeface="Calibri" panose="020F0502020204030204" pitchFamily="34" charset="0"/>
                <a:cs typeface="Calibri" panose="020F0502020204030204" pitchFamily="34" charset="0"/>
              </a:defRPr>
            </a:lvl2pPr>
            <a:lvl3pPr>
              <a:defRPr sz="2800">
                <a:solidFill>
                  <a:srgbClr val="006654"/>
                </a:solidFill>
                <a:latin typeface="Calibri" panose="020F0502020204030204" pitchFamily="34" charset="0"/>
                <a:cs typeface="Calibri" panose="020F0502020204030204" pitchFamily="34" charset="0"/>
              </a:defRPr>
            </a:lvl3pPr>
            <a:lvl4pPr>
              <a:defRPr sz="2400">
                <a:solidFill>
                  <a:srgbClr val="006654"/>
                </a:solidFill>
                <a:latin typeface="Calibri" panose="020F0502020204030204" pitchFamily="34" charset="0"/>
                <a:cs typeface="Calibri" panose="020F0502020204030204" pitchFamily="34" charset="0"/>
              </a:defRPr>
            </a:lvl4pPr>
            <a:lvl5pPr>
              <a:defRPr sz="2400">
                <a:solidFill>
                  <a:srgbClr val="006654"/>
                </a:solidFill>
                <a:latin typeface="Calibri" panose="020F0502020204030204" pitchFamily="34" charset="0"/>
                <a:cs typeface="Calibri" panose="020F050202020403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Text Placeholder 3"/>
          <p:cNvSpPr>
            <a:spLocks noGrp="1"/>
          </p:cNvSpPr>
          <p:nvPr>
            <p:ph type="body" sz="quarter" idx="12" hasCustomPrompt="1"/>
          </p:nvPr>
        </p:nvSpPr>
        <p:spPr>
          <a:xfrm>
            <a:off x="336550" y="6184900"/>
            <a:ext cx="3013075" cy="231775"/>
          </a:xfrm>
          <a:prstGeom prst="rect">
            <a:avLst/>
          </a:prstGeom>
        </p:spPr>
        <p:txBody>
          <a:bodyPr/>
          <a:lstStyle>
            <a:lvl1pPr marL="0" indent="0">
              <a:buNone/>
              <a:defRPr sz="1100" baseline="0">
                <a:solidFill>
                  <a:srgbClr val="006654"/>
                </a:solidFill>
                <a:latin typeface="Calibri" panose="020F0502020204030204" pitchFamily="34" charset="0"/>
                <a:cs typeface="Calibri" panose="020F0502020204030204" pitchFamily="34" charset="0"/>
              </a:defRPr>
            </a:lvl1pPr>
            <a:lvl2pPr marL="422053" indent="0">
              <a:buNone/>
              <a:defRPr/>
            </a:lvl2pPr>
            <a:lvl3pPr marL="844103" indent="0">
              <a:buNone/>
              <a:defRPr/>
            </a:lvl3pPr>
            <a:lvl4pPr marL="1266156" indent="0">
              <a:buNone/>
              <a:defRPr/>
            </a:lvl4pPr>
            <a:lvl5pPr marL="1688208" indent="0">
              <a:buNone/>
              <a:defRPr/>
            </a:lvl5pPr>
          </a:lstStyle>
          <a:p>
            <a:pPr lvl="0"/>
            <a:r>
              <a:rPr lang="en-US" dirty="0" smtClean="0"/>
              <a:t>Source reference for illustration</a:t>
            </a:r>
          </a:p>
        </p:txBody>
      </p:sp>
    </p:spTree>
    <p:extLst>
      <p:ext uri="{BB962C8B-B14F-4D97-AF65-F5344CB8AC3E}">
        <p14:creationId xmlns:p14="http://schemas.microsoft.com/office/powerpoint/2010/main" val="281068254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de-AT" dirty="0"/>
          </a:p>
        </p:txBody>
      </p:sp>
    </p:spTree>
    <p:extLst>
      <p:ext uri="{BB962C8B-B14F-4D97-AF65-F5344CB8AC3E}">
        <p14:creationId xmlns:p14="http://schemas.microsoft.com/office/powerpoint/2010/main" val="651875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0.xml"/><Relationship Id="rId7" Type="http://schemas.openxmlformats.org/officeDocument/2006/relationships/image" Target="../media/image1.png"/><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 Target="../slides/slide5.xml"/><Relationship Id="rId5" Type="http://schemas.openxmlformats.org/officeDocument/2006/relationships/theme" Target="../theme/theme2.xml"/><Relationship Id="rId4"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3.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0" y="0"/>
            <a:ext cx="9144000" cy="1790732"/>
          </a:xfrm>
          <a:prstGeom prst="rect">
            <a:avLst/>
          </a:prstGeom>
          <a:solidFill>
            <a:srgbClr val="00665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sz="1662"/>
          </a:p>
        </p:txBody>
      </p:sp>
      <p:pic>
        <p:nvPicPr>
          <p:cNvPr id="10" name="Picture 9"/>
          <p:cNvPicPr>
            <a:picLocks noChangeAspect="1"/>
          </p:cNvPicPr>
          <p:nvPr userDrawn="1"/>
        </p:nvPicPr>
        <p:blipFill>
          <a:blip r:embed="rId9" cstate="screen">
            <a:extLst>
              <a:ext uri="{28A0092B-C50C-407E-A947-70E740481C1C}">
                <a14:useLocalDpi xmlns:a14="http://schemas.microsoft.com/office/drawing/2010/main" val="0"/>
              </a:ext>
            </a:extLst>
          </a:blip>
          <a:stretch>
            <a:fillRect/>
          </a:stretch>
        </p:blipFill>
        <p:spPr>
          <a:xfrm>
            <a:off x="6945231" y="6228003"/>
            <a:ext cx="1993846" cy="434430"/>
          </a:xfrm>
          <a:prstGeom prst="rect">
            <a:avLst/>
          </a:prstGeom>
        </p:spPr>
      </p:pic>
    </p:spTree>
    <p:extLst>
      <p:ext uri="{BB962C8B-B14F-4D97-AF65-F5344CB8AC3E}">
        <p14:creationId xmlns:p14="http://schemas.microsoft.com/office/powerpoint/2010/main" val="548637722"/>
      </p:ext>
    </p:extLst>
  </p:cSld>
  <p:clrMap bg1="lt1" tx1="dk1" bg2="lt2" tx2="dk2" accent1="accent1" accent2="accent2" accent3="accent3" accent4="accent4" accent5="accent5" accent6="accent6" hlink="hlink" folHlink="folHlink"/>
  <p:sldLayoutIdLst>
    <p:sldLayoutId id="2147483708" r:id="rId1"/>
    <p:sldLayoutId id="2147483722" r:id="rId2"/>
    <p:sldLayoutId id="2147483730" r:id="rId3"/>
    <p:sldLayoutId id="2147483731" r:id="rId4"/>
    <p:sldLayoutId id="2147483733" r:id="rId5"/>
    <p:sldLayoutId id="2147483762" r:id="rId6"/>
    <p:sldLayoutId id="2147483763" r:id="rId7"/>
  </p:sldLayoutIdLst>
  <p:timing>
    <p:tnLst>
      <p:par>
        <p:cTn id="1" dur="indefinite" restart="never" nodeType="tmRoot"/>
      </p:par>
    </p:tnLst>
  </p:timing>
  <p:hf hdr="0" ftr="0" dt="0"/>
  <p:txStyles>
    <p:titleStyle>
      <a:lvl1pPr algn="ctr" defTabSz="844104" rtl="0" eaLnBrk="1" latinLnBrk="0" hangingPunct="1">
        <a:spcBef>
          <a:spcPct val="0"/>
        </a:spcBef>
        <a:buNone/>
        <a:defRPr sz="4063" kern="1200">
          <a:solidFill>
            <a:schemeClr val="tx1"/>
          </a:solidFill>
          <a:latin typeface="+mj-lt"/>
          <a:ea typeface="+mj-ea"/>
          <a:cs typeface="+mj-cs"/>
        </a:defRPr>
      </a:lvl1pPr>
    </p:titleStyle>
    <p:bodyStyle>
      <a:lvl1pPr marL="316538" indent="-316538" algn="l" defTabSz="844104" rtl="0" eaLnBrk="1" latinLnBrk="0" hangingPunct="1">
        <a:spcBef>
          <a:spcPct val="20000"/>
        </a:spcBef>
        <a:buFont typeface="Arial" pitchFamily="34" charset="0"/>
        <a:buChar char="•"/>
        <a:defRPr sz="2954" kern="1200">
          <a:solidFill>
            <a:schemeClr val="tx1"/>
          </a:solidFill>
          <a:latin typeface="+mn-lt"/>
          <a:ea typeface="+mn-ea"/>
          <a:cs typeface="+mn-cs"/>
        </a:defRPr>
      </a:lvl1pPr>
      <a:lvl2pPr marL="685835" indent="-263782" algn="l" defTabSz="844104" rtl="0" eaLnBrk="1" latinLnBrk="0" hangingPunct="1">
        <a:spcBef>
          <a:spcPct val="20000"/>
        </a:spcBef>
        <a:buFont typeface="Arial" pitchFamily="34" charset="0"/>
        <a:buChar char="–"/>
        <a:defRPr sz="2585" kern="1200">
          <a:solidFill>
            <a:schemeClr val="tx1"/>
          </a:solidFill>
          <a:latin typeface="+mn-lt"/>
          <a:ea typeface="+mn-ea"/>
          <a:cs typeface="+mn-cs"/>
        </a:defRPr>
      </a:lvl2pPr>
      <a:lvl3pPr marL="1055129" indent="-211026" algn="l" defTabSz="844104" rtl="0" eaLnBrk="1" latinLnBrk="0" hangingPunct="1">
        <a:spcBef>
          <a:spcPct val="20000"/>
        </a:spcBef>
        <a:buFont typeface="Arial" pitchFamily="34" charset="0"/>
        <a:buChar char="•"/>
        <a:defRPr sz="2215" kern="1200">
          <a:solidFill>
            <a:schemeClr val="tx1"/>
          </a:solidFill>
          <a:latin typeface="+mn-lt"/>
          <a:ea typeface="+mn-ea"/>
          <a:cs typeface="+mn-cs"/>
        </a:defRPr>
      </a:lvl3pPr>
      <a:lvl4pPr marL="1477182" indent="-211026" algn="l" defTabSz="844104" rtl="0" eaLnBrk="1" latinLnBrk="0" hangingPunct="1">
        <a:spcBef>
          <a:spcPct val="20000"/>
        </a:spcBef>
        <a:buFont typeface="Arial" pitchFamily="34" charset="0"/>
        <a:buChar char="–"/>
        <a:defRPr sz="1846" kern="1200">
          <a:solidFill>
            <a:schemeClr val="tx1"/>
          </a:solidFill>
          <a:latin typeface="+mn-lt"/>
          <a:ea typeface="+mn-ea"/>
          <a:cs typeface="+mn-cs"/>
        </a:defRPr>
      </a:lvl4pPr>
      <a:lvl5pPr marL="1899234" indent="-211026" algn="l" defTabSz="844104" rtl="0" eaLnBrk="1" latinLnBrk="0" hangingPunct="1">
        <a:spcBef>
          <a:spcPct val="20000"/>
        </a:spcBef>
        <a:buFont typeface="Arial" pitchFamily="34" charset="0"/>
        <a:buChar char="»"/>
        <a:defRPr sz="1846" kern="1200">
          <a:solidFill>
            <a:schemeClr val="tx1"/>
          </a:solidFill>
          <a:latin typeface="+mn-lt"/>
          <a:ea typeface="+mn-ea"/>
          <a:cs typeface="+mn-cs"/>
        </a:defRPr>
      </a:lvl5pPr>
      <a:lvl6pPr marL="2321285" indent="-211026" algn="l" defTabSz="844104" rtl="0" eaLnBrk="1" latinLnBrk="0" hangingPunct="1">
        <a:spcBef>
          <a:spcPct val="20000"/>
        </a:spcBef>
        <a:buFont typeface="Arial" pitchFamily="34" charset="0"/>
        <a:buChar char="•"/>
        <a:defRPr sz="1846" kern="1200">
          <a:solidFill>
            <a:schemeClr val="tx1"/>
          </a:solidFill>
          <a:latin typeface="+mn-lt"/>
          <a:ea typeface="+mn-ea"/>
          <a:cs typeface="+mn-cs"/>
        </a:defRPr>
      </a:lvl6pPr>
      <a:lvl7pPr marL="2743337" indent="-211026" algn="l" defTabSz="844104" rtl="0" eaLnBrk="1" latinLnBrk="0" hangingPunct="1">
        <a:spcBef>
          <a:spcPct val="20000"/>
        </a:spcBef>
        <a:buFont typeface="Arial" pitchFamily="34" charset="0"/>
        <a:buChar char="•"/>
        <a:defRPr sz="1846" kern="1200">
          <a:solidFill>
            <a:schemeClr val="tx1"/>
          </a:solidFill>
          <a:latin typeface="+mn-lt"/>
          <a:ea typeface="+mn-ea"/>
          <a:cs typeface="+mn-cs"/>
        </a:defRPr>
      </a:lvl7pPr>
      <a:lvl8pPr marL="3165389" indent="-211026" algn="l" defTabSz="844104" rtl="0" eaLnBrk="1" latinLnBrk="0" hangingPunct="1">
        <a:spcBef>
          <a:spcPct val="20000"/>
        </a:spcBef>
        <a:buFont typeface="Arial" pitchFamily="34" charset="0"/>
        <a:buChar char="•"/>
        <a:defRPr sz="1846" kern="1200">
          <a:solidFill>
            <a:schemeClr val="tx1"/>
          </a:solidFill>
          <a:latin typeface="+mn-lt"/>
          <a:ea typeface="+mn-ea"/>
          <a:cs typeface="+mn-cs"/>
        </a:defRPr>
      </a:lvl8pPr>
      <a:lvl9pPr marL="3587441" indent="-211026" algn="l" defTabSz="844104" rtl="0" eaLnBrk="1" latinLnBrk="0" hangingPunct="1">
        <a:spcBef>
          <a:spcPct val="20000"/>
        </a:spcBef>
        <a:buFont typeface="Arial" pitchFamily="34" charset="0"/>
        <a:buChar char="•"/>
        <a:defRPr sz="1846" kern="1200">
          <a:solidFill>
            <a:schemeClr val="tx1"/>
          </a:solidFill>
          <a:latin typeface="+mn-lt"/>
          <a:ea typeface="+mn-ea"/>
          <a:cs typeface="+mn-cs"/>
        </a:defRPr>
      </a:lvl9pPr>
    </p:bodyStyle>
    <p:otherStyle>
      <a:defPPr>
        <a:defRPr lang="en-US"/>
      </a:defPPr>
      <a:lvl1pPr marL="0" algn="l" defTabSz="844104" rtl="0" eaLnBrk="1" latinLnBrk="0" hangingPunct="1">
        <a:defRPr sz="1662" kern="1200">
          <a:solidFill>
            <a:schemeClr val="tx1"/>
          </a:solidFill>
          <a:latin typeface="+mn-lt"/>
          <a:ea typeface="+mn-ea"/>
          <a:cs typeface="+mn-cs"/>
        </a:defRPr>
      </a:lvl1pPr>
      <a:lvl2pPr marL="422052" algn="l" defTabSz="844104" rtl="0" eaLnBrk="1" latinLnBrk="0" hangingPunct="1">
        <a:defRPr sz="1662" kern="1200">
          <a:solidFill>
            <a:schemeClr val="tx1"/>
          </a:solidFill>
          <a:latin typeface="+mn-lt"/>
          <a:ea typeface="+mn-ea"/>
          <a:cs typeface="+mn-cs"/>
        </a:defRPr>
      </a:lvl2pPr>
      <a:lvl3pPr marL="844104" algn="l" defTabSz="844104" rtl="0" eaLnBrk="1" latinLnBrk="0" hangingPunct="1">
        <a:defRPr sz="1662" kern="1200">
          <a:solidFill>
            <a:schemeClr val="tx1"/>
          </a:solidFill>
          <a:latin typeface="+mn-lt"/>
          <a:ea typeface="+mn-ea"/>
          <a:cs typeface="+mn-cs"/>
        </a:defRPr>
      </a:lvl3pPr>
      <a:lvl4pPr marL="1266155" algn="l" defTabSz="844104" rtl="0" eaLnBrk="1" latinLnBrk="0" hangingPunct="1">
        <a:defRPr sz="1662" kern="1200">
          <a:solidFill>
            <a:schemeClr val="tx1"/>
          </a:solidFill>
          <a:latin typeface="+mn-lt"/>
          <a:ea typeface="+mn-ea"/>
          <a:cs typeface="+mn-cs"/>
        </a:defRPr>
      </a:lvl4pPr>
      <a:lvl5pPr marL="1688208" algn="l" defTabSz="844104" rtl="0" eaLnBrk="1" latinLnBrk="0" hangingPunct="1">
        <a:defRPr sz="1662" kern="1200">
          <a:solidFill>
            <a:schemeClr val="tx1"/>
          </a:solidFill>
          <a:latin typeface="+mn-lt"/>
          <a:ea typeface="+mn-ea"/>
          <a:cs typeface="+mn-cs"/>
        </a:defRPr>
      </a:lvl5pPr>
      <a:lvl6pPr marL="2110259" algn="l" defTabSz="844104" rtl="0" eaLnBrk="1" latinLnBrk="0" hangingPunct="1">
        <a:defRPr sz="1662" kern="1200">
          <a:solidFill>
            <a:schemeClr val="tx1"/>
          </a:solidFill>
          <a:latin typeface="+mn-lt"/>
          <a:ea typeface="+mn-ea"/>
          <a:cs typeface="+mn-cs"/>
        </a:defRPr>
      </a:lvl6pPr>
      <a:lvl7pPr marL="2532312" algn="l" defTabSz="844104" rtl="0" eaLnBrk="1" latinLnBrk="0" hangingPunct="1">
        <a:defRPr sz="1662" kern="1200">
          <a:solidFill>
            <a:schemeClr val="tx1"/>
          </a:solidFill>
          <a:latin typeface="+mn-lt"/>
          <a:ea typeface="+mn-ea"/>
          <a:cs typeface="+mn-cs"/>
        </a:defRPr>
      </a:lvl7pPr>
      <a:lvl8pPr marL="2954363" algn="l" defTabSz="844104" rtl="0" eaLnBrk="1" latinLnBrk="0" hangingPunct="1">
        <a:defRPr sz="1662" kern="1200">
          <a:solidFill>
            <a:schemeClr val="tx1"/>
          </a:solidFill>
          <a:latin typeface="+mn-lt"/>
          <a:ea typeface="+mn-ea"/>
          <a:cs typeface="+mn-cs"/>
        </a:defRPr>
      </a:lvl8pPr>
      <a:lvl9pPr marL="3376415" algn="l" defTabSz="844104" rtl="0" eaLnBrk="1" latinLnBrk="0" hangingPunct="1">
        <a:defRPr sz="1662"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Rectangle 12">
            <a:hlinkClick r:id="rId6" action="ppaction://hlinksldjump"/>
          </p:cNvPr>
          <p:cNvSpPr/>
          <p:nvPr userDrawn="1"/>
        </p:nvSpPr>
        <p:spPr>
          <a:xfrm>
            <a:off x="1758464" y="152400"/>
            <a:ext cx="664307" cy="2308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62" dirty="0"/>
          </a:p>
        </p:txBody>
      </p:sp>
      <p:sp>
        <p:nvSpPr>
          <p:cNvPr id="25" name="Rectangle 24"/>
          <p:cNvSpPr/>
          <p:nvPr userDrawn="1"/>
        </p:nvSpPr>
        <p:spPr>
          <a:xfrm>
            <a:off x="0" y="5"/>
            <a:ext cx="9144000" cy="778149"/>
          </a:xfrm>
          <a:prstGeom prst="rect">
            <a:avLst/>
          </a:prstGeom>
          <a:solidFill>
            <a:srgbClr val="00665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sz="1662"/>
          </a:p>
        </p:txBody>
      </p:sp>
      <p:pic>
        <p:nvPicPr>
          <p:cNvPr id="26" name="Picture 9"/>
          <p:cNvPicPr>
            <a:picLocks noChangeAspect="1"/>
          </p:cNvPicPr>
          <p:nvPr userDrawn="1"/>
        </p:nvPicPr>
        <p:blipFill>
          <a:blip r:embed="rId7" cstate="screen">
            <a:extLst>
              <a:ext uri="{28A0092B-C50C-407E-A947-70E740481C1C}">
                <a14:useLocalDpi xmlns:a14="http://schemas.microsoft.com/office/drawing/2010/main" val="0"/>
              </a:ext>
            </a:extLst>
          </a:blip>
          <a:stretch>
            <a:fillRect/>
          </a:stretch>
        </p:blipFill>
        <p:spPr>
          <a:xfrm>
            <a:off x="6945231" y="6228000"/>
            <a:ext cx="1993846" cy="434436"/>
          </a:xfrm>
          <a:prstGeom prst="rect">
            <a:avLst/>
          </a:prstGeom>
        </p:spPr>
      </p:pic>
    </p:spTree>
    <p:extLst>
      <p:ext uri="{BB962C8B-B14F-4D97-AF65-F5344CB8AC3E}">
        <p14:creationId xmlns:p14="http://schemas.microsoft.com/office/powerpoint/2010/main" val="413110343"/>
      </p:ext>
    </p:extLst>
  </p:cSld>
  <p:clrMap bg1="lt1" tx1="dk1" bg2="lt2" tx2="dk2" accent1="accent1" accent2="accent2" accent3="accent3" accent4="accent4" accent5="accent5" accent6="accent6" hlink="hlink" folHlink="folHlink"/>
  <p:sldLayoutIdLst>
    <p:sldLayoutId id="2147483712" r:id="rId1"/>
    <p:sldLayoutId id="2147483718" r:id="rId2"/>
    <p:sldLayoutId id="2147483719" r:id="rId3"/>
    <p:sldLayoutId id="2147483720" r:id="rId4"/>
  </p:sldLayoutIdLst>
  <p:timing>
    <p:tnLst>
      <p:par>
        <p:cTn id="1" dur="indefinite" restart="never" nodeType="tmRoot"/>
      </p:par>
    </p:tnLst>
  </p:timing>
  <p:hf hdr="0" ftr="0" dt="0"/>
  <p:txStyles>
    <p:titleStyle>
      <a:lvl1pPr algn="ctr" defTabSz="844104" rtl="0" eaLnBrk="1" latinLnBrk="0" hangingPunct="1">
        <a:spcBef>
          <a:spcPct val="0"/>
        </a:spcBef>
        <a:buNone/>
        <a:defRPr sz="4063" kern="1200">
          <a:solidFill>
            <a:schemeClr val="tx1"/>
          </a:solidFill>
          <a:latin typeface="+mj-lt"/>
          <a:ea typeface="+mj-ea"/>
          <a:cs typeface="+mj-cs"/>
        </a:defRPr>
      </a:lvl1pPr>
    </p:titleStyle>
    <p:bodyStyle>
      <a:lvl1pPr marL="316538" indent="-316538" algn="l" defTabSz="844104" rtl="0" eaLnBrk="1" latinLnBrk="0" hangingPunct="1">
        <a:spcBef>
          <a:spcPct val="20000"/>
        </a:spcBef>
        <a:buFont typeface="Arial" pitchFamily="34" charset="0"/>
        <a:buChar char="•"/>
        <a:defRPr sz="2954" kern="1200">
          <a:solidFill>
            <a:schemeClr val="tx1"/>
          </a:solidFill>
          <a:latin typeface="+mn-lt"/>
          <a:ea typeface="+mn-ea"/>
          <a:cs typeface="+mn-cs"/>
        </a:defRPr>
      </a:lvl1pPr>
      <a:lvl2pPr marL="685835" indent="-263782" algn="l" defTabSz="844104" rtl="0" eaLnBrk="1" latinLnBrk="0" hangingPunct="1">
        <a:spcBef>
          <a:spcPct val="20000"/>
        </a:spcBef>
        <a:buFont typeface="Arial" pitchFamily="34" charset="0"/>
        <a:buChar char="–"/>
        <a:defRPr sz="2585" kern="1200">
          <a:solidFill>
            <a:schemeClr val="tx1"/>
          </a:solidFill>
          <a:latin typeface="+mn-lt"/>
          <a:ea typeface="+mn-ea"/>
          <a:cs typeface="+mn-cs"/>
        </a:defRPr>
      </a:lvl2pPr>
      <a:lvl3pPr marL="1055129" indent="-211026" algn="l" defTabSz="844104" rtl="0" eaLnBrk="1" latinLnBrk="0" hangingPunct="1">
        <a:spcBef>
          <a:spcPct val="20000"/>
        </a:spcBef>
        <a:buFont typeface="Arial" pitchFamily="34" charset="0"/>
        <a:buChar char="•"/>
        <a:defRPr sz="2215" kern="1200">
          <a:solidFill>
            <a:schemeClr val="tx1"/>
          </a:solidFill>
          <a:latin typeface="+mn-lt"/>
          <a:ea typeface="+mn-ea"/>
          <a:cs typeface="+mn-cs"/>
        </a:defRPr>
      </a:lvl3pPr>
      <a:lvl4pPr marL="1477182" indent="-211026" algn="l" defTabSz="844104" rtl="0" eaLnBrk="1" latinLnBrk="0" hangingPunct="1">
        <a:spcBef>
          <a:spcPct val="20000"/>
        </a:spcBef>
        <a:buFont typeface="Arial" pitchFamily="34" charset="0"/>
        <a:buChar char="–"/>
        <a:defRPr sz="1846" kern="1200">
          <a:solidFill>
            <a:schemeClr val="tx1"/>
          </a:solidFill>
          <a:latin typeface="+mn-lt"/>
          <a:ea typeface="+mn-ea"/>
          <a:cs typeface="+mn-cs"/>
        </a:defRPr>
      </a:lvl4pPr>
      <a:lvl5pPr marL="1899234" indent="-211026" algn="l" defTabSz="844104" rtl="0" eaLnBrk="1" latinLnBrk="0" hangingPunct="1">
        <a:spcBef>
          <a:spcPct val="20000"/>
        </a:spcBef>
        <a:buFont typeface="Arial" pitchFamily="34" charset="0"/>
        <a:buChar char="»"/>
        <a:defRPr sz="1846" kern="1200">
          <a:solidFill>
            <a:schemeClr val="tx1"/>
          </a:solidFill>
          <a:latin typeface="+mn-lt"/>
          <a:ea typeface="+mn-ea"/>
          <a:cs typeface="+mn-cs"/>
        </a:defRPr>
      </a:lvl5pPr>
      <a:lvl6pPr marL="2321285" indent="-211026" algn="l" defTabSz="844104" rtl="0" eaLnBrk="1" latinLnBrk="0" hangingPunct="1">
        <a:spcBef>
          <a:spcPct val="20000"/>
        </a:spcBef>
        <a:buFont typeface="Arial" pitchFamily="34" charset="0"/>
        <a:buChar char="•"/>
        <a:defRPr sz="1846" kern="1200">
          <a:solidFill>
            <a:schemeClr val="tx1"/>
          </a:solidFill>
          <a:latin typeface="+mn-lt"/>
          <a:ea typeface="+mn-ea"/>
          <a:cs typeface="+mn-cs"/>
        </a:defRPr>
      </a:lvl6pPr>
      <a:lvl7pPr marL="2743337" indent="-211026" algn="l" defTabSz="844104" rtl="0" eaLnBrk="1" latinLnBrk="0" hangingPunct="1">
        <a:spcBef>
          <a:spcPct val="20000"/>
        </a:spcBef>
        <a:buFont typeface="Arial" pitchFamily="34" charset="0"/>
        <a:buChar char="•"/>
        <a:defRPr sz="1846" kern="1200">
          <a:solidFill>
            <a:schemeClr val="tx1"/>
          </a:solidFill>
          <a:latin typeface="+mn-lt"/>
          <a:ea typeface="+mn-ea"/>
          <a:cs typeface="+mn-cs"/>
        </a:defRPr>
      </a:lvl7pPr>
      <a:lvl8pPr marL="3165389" indent="-211026" algn="l" defTabSz="844104" rtl="0" eaLnBrk="1" latinLnBrk="0" hangingPunct="1">
        <a:spcBef>
          <a:spcPct val="20000"/>
        </a:spcBef>
        <a:buFont typeface="Arial" pitchFamily="34" charset="0"/>
        <a:buChar char="•"/>
        <a:defRPr sz="1846" kern="1200">
          <a:solidFill>
            <a:schemeClr val="tx1"/>
          </a:solidFill>
          <a:latin typeface="+mn-lt"/>
          <a:ea typeface="+mn-ea"/>
          <a:cs typeface="+mn-cs"/>
        </a:defRPr>
      </a:lvl8pPr>
      <a:lvl9pPr marL="3587441" indent="-211026" algn="l" defTabSz="844104" rtl="0" eaLnBrk="1" latinLnBrk="0" hangingPunct="1">
        <a:spcBef>
          <a:spcPct val="20000"/>
        </a:spcBef>
        <a:buFont typeface="Arial" pitchFamily="34" charset="0"/>
        <a:buChar char="•"/>
        <a:defRPr sz="1846" kern="1200">
          <a:solidFill>
            <a:schemeClr val="tx1"/>
          </a:solidFill>
          <a:latin typeface="+mn-lt"/>
          <a:ea typeface="+mn-ea"/>
          <a:cs typeface="+mn-cs"/>
        </a:defRPr>
      </a:lvl9pPr>
    </p:bodyStyle>
    <p:otherStyle>
      <a:defPPr>
        <a:defRPr lang="en-US"/>
      </a:defPPr>
      <a:lvl1pPr marL="0" algn="l" defTabSz="844104" rtl="0" eaLnBrk="1" latinLnBrk="0" hangingPunct="1">
        <a:defRPr sz="1662" kern="1200">
          <a:solidFill>
            <a:schemeClr val="tx1"/>
          </a:solidFill>
          <a:latin typeface="+mn-lt"/>
          <a:ea typeface="+mn-ea"/>
          <a:cs typeface="+mn-cs"/>
        </a:defRPr>
      </a:lvl1pPr>
      <a:lvl2pPr marL="422052" algn="l" defTabSz="844104" rtl="0" eaLnBrk="1" latinLnBrk="0" hangingPunct="1">
        <a:defRPr sz="1662" kern="1200">
          <a:solidFill>
            <a:schemeClr val="tx1"/>
          </a:solidFill>
          <a:latin typeface="+mn-lt"/>
          <a:ea typeface="+mn-ea"/>
          <a:cs typeface="+mn-cs"/>
        </a:defRPr>
      </a:lvl2pPr>
      <a:lvl3pPr marL="844104" algn="l" defTabSz="844104" rtl="0" eaLnBrk="1" latinLnBrk="0" hangingPunct="1">
        <a:defRPr sz="1662" kern="1200">
          <a:solidFill>
            <a:schemeClr val="tx1"/>
          </a:solidFill>
          <a:latin typeface="+mn-lt"/>
          <a:ea typeface="+mn-ea"/>
          <a:cs typeface="+mn-cs"/>
        </a:defRPr>
      </a:lvl3pPr>
      <a:lvl4pPr marL="1266155" algn="l" defTabSz="844104" rtl="0" eaLnBrk="1" latinLnBrk="0" hangingPunct="1">
        <a:defRPr sz="1662" kern="1200">
          <a:solidFill>
            <a:schemeClr val="tx1"/>
          </a:solidFill>
          <a:latin typeface="+mn-lt"/>
          <a:ea typeface="+mn-ea"/>
          <a:cs typeface="+mn-cs"/>
        </a:defRPr>
      </a:lvl4pPr>
      <a:lvl5pPr marL="1688208" algn="l" defTabSz="844104" rtl="0" eaLnBrk="1" latinLnBrk="0" hangingPunct="1">
        <a:defRPr sz="1662" kern="1200">
          <a:solidFill>
            <a:schemeClr val="tx1"/>
          </a:solidFill>
          <a:latin typeface="+mn-lt"/>
          <a:ea typeface="+mn-ea"/>
          <a:cs typeface="+mn-cs"/>
        </a:defRPr>
      </a:lvl5pPr>
      <a:lvl6pPr marL="2110259" algn="l" defTabSz="844104" rtl="0" eaLnBrk="1" latinLnBrk="0" hangingPunct="1">
        <a:defRPr sz="1662" kern="1200">
          <a:solidFill>
            <a:schemeClr val="tx1"/>
          </a:solidFill>
          <a:latin typeface="+mn-lt"/>
          <a:ea typeface="+mn-ea"/>
          <a:cs typeface="+mn-cs"/>
        </a:defRPr>
      </a:lvl6pPr>
      <a:lvl7pPr marL="2532312" algn="l" defTabSz="844104" rtl="0" eaLnBrk="1" latinLnBrk="0" hangingPunct="1">
        <a:defRPr sz="1662" kern="1200">
          <a:solidFill>
            <a:schemeClr val="tx1"/>
          </a:solidFill>
          <a:latin typeface="+mn-lt"/>
          <a:ea typeface="+mn-ea"/>
          <a:cs typeface="+mn-cs"/>
        </a:defRPr>
      </a:lvl7pPr>
      <a:lvl8pPr marL="2954363" algn="l" defTabSz="844104" rtl="0" eaLnBrk="1" latinLnBrk="0" hangingPunct="1">
        <a:defRPr sz="1662" kern="1200">
          <a:solidFill>
            <a:schemeClr val="tx1"/>
          </a:solidFill>
          <a:latin typeface="+mn-lt"/>
          <a:ea typeface="+mn-ea"/>
          <a:cs typeface="+mn-cs"/>
        </a:defRPr>
      </a:lvl8pPr>
      <a:lvl9pPr marL="3376415" algn="l" defTabSz="844104" rtl="0" eaLnBrk="1" latinLnBrk="0" hangingPunct="1">
        <a:defRPr sz="1662"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D6B120F-4557-47DB-9B6B-EE2F11BB77E9}" type="datetimeFigureOut">
              <a:rPr lang="en-GB" smtClean="0">
                <a:solidFill>
                  <a:prstClr val="black">
                    <a:tint val="75000"/>
                  </a:prstClr>
                </a:solidFill>
              </a:rPr>
              <a:pPr/>
              <a:t>05/06/2017</a:t>
            </a:fld>
            <a:endParaRPr lang="en-GB">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46CCD95-FDE0-4E06-BB2D-49E7BE19D6E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915108122"/>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 id="2147483761"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1.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0.xml"/><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6666"/>
        </a:solidFill>
        <a:effectLst/>
      </p:bgPr>
    </p:bg>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114718" y="1083957"/>
            <a:ext cx="8980227" cy="1109749"/>
          </a:xfrm>
        </p:spPr>
        <p:txBody>
          <a:bodyPr/>
          <a:lstStyle/>
          <a:p>
            <a:r>
              <a:rPr lang="en-GB" altLang="en-US" sz="2850" i="1" dirty="0">
                <a:latin typeface="Verdana" panose="020B0604030504040204" pitchFamily="34" charset="0"/>
              </a:rPr>
              <a:t>The European environment – </a:t>
            </a:r>
            <a:br>
              <a:rPr lang="en-GB" altLang="en-US" sz="2850" i="1" dirty="0">
                <a:latin typeface="Verdana" panose="020B0604030504040204" pitchFamily="34" charset="0"/>
              </a:rPr>
            </a:br>
            <a:r>
              <a:rPr lang="en-GB" altLang="en-US" sz="2850" i="1" dirty="0">
                <a:latin typeface="Verdana" panose="020B0604030504040204" pitchFamily="34" charset="0"/>
              </a:rPr>
              <a:t>state and outlook 2020 </a:t>
            </a:r>
            <a:br>
              <a:rPr lang="en-GB" altLang="en-US" sz="2850" i="1" dirty="0">
                <a:latin typeface="Verdana" panose="020B0604030504040204" pitchFamily="34" charset="0"/>
              </a:rPr>
            </a:br>
            <a:endParaRPr lang="en-GB" altLang="en-US" sz="2850" dirty="0">
              <a:latin typeface="Verdana" panose="020B0604030504040204" pitchFamily="34" charset="0"/>
            </a:endParaRPr>
          </a:p>
          <a:p>
            <a:r>
              <a:rPr lang="en-GB" altLang="en-US" sz="2850" dirty="0">
                <a:latin typeface="Verdana" panose="020B0604030504040204" pitchFamily="34" charset="0"/>
              </a:rPr>
              <a:t>SOER 2020</a:t>
            </a:r>
            <a:br>
              <a:rPr lang="en-GB" altLang="en-US" sz="2850" dirty="0">
                <a:latin typeface="Verdana" panose="020B0604030504040204" pitchFamily="34" charset="0"/>
              </a:rPr>
            </a:br>
            <a:endParaRPr lang="en-GB" altLang="en-US" sz="2850" dirty="0">
              <a:latin typeface="Verdana" panose="020B0604030504040204" pitchFamily="34" charset="0"/>
            </a:endParaRPr>
          </a:p>
          <a:p>
            <a:r>
              <a:rPr lang="en-GB" altLang="en-US" sz="1050" dirty="0">
                <a:latin typeface="Verdana" panose="020B0604030504040204" pitchFamily="34" charset="0"/>
              </a:rPr>
              <a:t>Anita Pirc Velkavrh</a:t>
            </a:r>
          </a:p>
          <a:p>
            <a:r>
              <a:rPr lang="en-GB" altLang="en-US" sz="1050" dirty="0">
                <a:latin typeface="Verdana" panose="020B0604030504040204" pitchFamily="34" charset="0"/>
              </a:rPr>
              <a:t>Head of Foresight and Sustainability group</a:t>
            </a:r>
          </a:p>
          <a:p>
            <a:r>
              <a:rPr lang="en-GB" altLang="en-US" sz="1050" dirty="0">
                <a:latin typeface="Verdana" panose="020B0604030504040204" pitchFamily="34" charset="0"/>
              </a:rPr>
              <a:t>Integrated assessment programme</a:t>
            </a:r>
          </a:p>
          <a:p>
            <a:r>
              <a:rPr lang="en-GB" altLang="en-US" sz="1050" dirty="0">
                <a:latin typeface="Verdana" panose="020B0604030504040204" pitchFamily="34" charset="0"/>
              </a:rPr>
              <a:t>EEA</a:t>
            </a:r>
          </a:p>
          <a:p>
            <a:endParaRPr lang="en-GB" altLang="en-US" sz="1200" dirty="0">
              <a:latin typeface="Verdana" panose="020B0604030504040204" pitchFamily="34" charset="0"/>
            </a:endParaRPr>
          </a:p>
          <a:p>
            <a:endParaRPr lang="en-GB" altLang="en-US" sz="1200" dirty="0">
              <a:latin typeface="Verdana" panose="020B0604030504040204" pitchFamily="34" charset="0"/>
            </a:endParaRPr>
          </a:p>
          <a:p>
            <a:r>
              <a:rPr lang="en-GB" altLang="en-US" sz="1200" dirty="0" smtClean="0">
                <a:latin typeface="Verdana" panose="020B0604030504040204" pitchFamily="34" charset="0"/>
              </a:rPr>
              <a:t> </a:t>
            </a:r>
            <a:endParaRPr lang="en-GB" altLang="en-US" sz="1200" dirty="0">
              <a:latin typeface="Verdana" panose="020B0604030504040204" pitchFamily="34" charset="0"/>
            </a:endParaRPr>
          </a:p>
          <a:p>
            <a:r>
              <a:rPr lang="en-GB" altLang="en-US" sz="1200" dirty="0" smtClean="0">
                <a:latin typeface="Verdana" panose="020B0604030504040204" pitchFamily="34" charset="0"/>
              </a:rPr>
              <a:t>5.7.2017, </a:t>
            </a:r>
            <a:r>
              <a:rPr lang="en-GB" altLang="en-US" sz="1200" dirty="0">
                <a:latin typeface="Verdana" panose="020B0604030504040204" pitchFamily="34" charset="0"/>
              </a:rPr>
              <a:t>Ljubljana</a:t>
            </a:r>
          </a:p>
        </p:txBody>
      </p:sp>
    </p:spTree>
    <p:extLst>
      <p:ext uri="{BB962C8B-B14F-4D97-AF65-F5344CB8AC3E}">
        <p14:creationId xmlns:p14="http://schemas.microsoft.com/office/powerpoint/2010/main" val="259332595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327713" y="2913442"/>
            <a:ext cx="9230712" cy="2637090"/>
            <a:chOff x="-436951" y="2741589"/>
            <a:chExt cx="12307616" cy="3516120"/>
          </a:xfrm>
        </p:grpSpPr>
        <p:cxnSp>
          <p:nvCxnSpPr>
            <p:cNvPr id="6" name="Straight Arrow Connector 5"/>
            <p:cNvCxnSpPr/>
            <p:nvPr/>
          </p:nvCxnSpPr>
          <p:spPr>
            <a:xfrm>
              <a:off x="1696939" y="4201879"/>
              <a:ext cx="3621121" cy="37555"/>
            </a:xfrm>
            <a:prstGeom prst="straightConnector1">
              <a:avLst/>
            </a:prstGeom>
            <a:ln w="107950">
              <a:tailEnd type="triangle"/>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3"/>
            <a:stretch>
              <a:fillRect/>
            </a:stretch>
          </p:blipFill>
          <p:spPr>
            <a:xfrm>
              <a:off x="5466209" y="3305436"/>
              <a:ext cx="1366145" cy="1939928"/>
            </a:xfrm>
            <a:prstGeom prst="rect">
              <a:avLst/>
            </a:prstGeom>
          </p:spPr>
        </p:pic>
        <p:sp>
          <p:nvSpPr>
            <p:cNvPr id="9" name="Rectangle 8"/>
            <p:cNvSpPr/>
            <p:nvPr/>
          </p:nvSpPr>
          <p:spPr>
            <a:xfrm>
              <a:off x="10634173" y="3305436"/>
              <a:ext cx="1236492" cy="1939928"/>
            </a:xfrm>
            <a:prstGeom prst="rect">
              <a:avLst/>
            </a:prstGeom>
            <a:solidFill>
              <a:schemeClr val="bg1"/>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GB" sz="1350" b="1">
                <a:solidFill>
                  <a:prstClr val="white"/>
                </a:solidFill>
                <a:latin typeface="Open Sans"/>
              </a:endParaRPr>
            </a:p>
          </p:txBody>
        </p:sp>
        <p:cxnSp>
          <p:nvCxnSpPr>
            <p:cNvPr id="10" name="Straight Arrow Connector 9"/>
            <p:cNvCxnSpPr/>
            <p:nvPr/>
          </p:nvCxnSpPr>
          <p:spPr>
            <a:xfrm>
              <a:off x="6943354" y="4221163"/>
              <a:ext cx="3621121" cy="37555"/>
            </a:xfrm>
            <a:prstGeom prst="straightConnector1">
              <a:avLst/>
            </a:prstGeom>
            <a:ln w="107950">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0745093" y="3574325"/>
              <a:ext cx="897735" cy="677108"/>
            </a:xfrm>
            <a:prstGeom prst="rect">
              <a:avLst/>
            </a:prstGeom>
            <a:noFill/>
          </p:spPr>
          <p:txBody>
            <a:bodyPr wrap="square" rtlCol="0">
              <a:spAutoFit/>
            </a:bodyPr>
            <a:lstStyle/>
            <a:p>
              <a:pPr algn="ctr" defTabSz="685800">
                <a:spcAft>
                  <a:spcPts val="900"/>
                </a:spcAft>
              </a:pPr>
              <a:r>
                <a:rPr lang="en-GB" sz="1350" dirty="0">
                  <a:solidFill>
                    <a:srgbClr val="002060"/>
                  </a:solidFill>
                  <a:latin typeface="Open Sans"/>
                </a:rPr>
                <a:t>SOER 2020</a:t>
              </a:r>
            </a:p>
          </p:txBody>
        </p:sp>
        <p:pic>
          <p:nvPicPr>
            <p:cNvPr id="12" name="Picture 11"/>
            <p:cNvPicPr>
              <a:picLocks noChangeAspect="1"/>
            </p:cNvPicPr>
            <p:nvPr/>
          </p:nvPicPr>
          <p:blipFill>
            <a:blip r:embed="rId4"/>
            <a:stretch>
              <a:fillRect/>
            </a:stretch>
          </p:blipFill>
          <p:spPr>
            <a:xfrm>
              <a:off x="2945623" y="3476544"/>
              <a:ext cx="1262607" cy="671648"/>
            </a:xfrm>
            <a:prstGeom prst="rect">
              <a:avLst/>
            </a:prstGeom>
          </p:spPr>
        </p:pic>
        <p:pic>
          <p:nvPicPr>
            <p:cNvPr id="14" name="Picture 13"/>
            <p:cNvPicPr>
              <a:picLocks noChangeAspect="1"/>
            </p:cNvPicPr>
            <p:nvPr/>
          </p:nvPicPr>
          <p:blipFill>
            <a:blip r:embed="rId5"/>
            <a:stretch>
              <a:fillRect/>
            </a:stretch>
          </p:blipFill>
          <p:spPr>
            <a:xfrm>
              <a:off x="3242934" y="4382408"/>
              <a:ext cx="529130" cy="727043"/>
            </a:xfrm>
            <a:prstGeom prst="rect">
              <a:avLst/>
            </a:prstGeom>
            <a:ln w="28575">
              <a:solidFill>
                <a:schemeClr val="accent1"/>
              </a:solidFill>
            </a:ln>
          </p:spPr>
        </p:pic>
        <p:sp>
          <p:nvSpPr>
            <p:cNvPr id="15" name="Left Brace 14"/>
            <p:cNvSpPr/>
            <p:nvPr/>
          </p:nvSpPr>
          <p:spPr>
            <a:xfrm rot="5400000">
              <a:off x="3057856" y="281818"/>
              <a:ext cx="478510" cy="5398477"/>
            </a:xfrm>
            <a:prstGeom prst="leftBrace">
              <a:avLst/>
            </a:prstGeom>
            <a:ln w="38100">
              <a:solidFill>
                <a:srgbClr val="113A60"/>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685800"/>
              <a:endParaRPr lang="en-GB" sz="1350">
                <a:solidFill>
                  <a:prstClr val="black"/>
                </a:solidFill>
                <a:latin typeface="Open Sans"/>
              </a:endParaRPr>
            </a:p>
          </p:txBody>
        </p:sp>
        <p:sp>
          <p:nvSpPr>
            <p:cNvPr id="16" name="Left Brace 15"/>
            <p:cNvSpPr/>
            <p:nvPr/>
          </p:nvSpPr>
          <p:spPr>
            <a:xfrm rot="5400000">
              <a:off x="8593997" y="281605"/>
              <a:ext cx="478510" cy="5398477"/>
            </a:xfrm>
            <a:prstGeom prst="leftBrace">
              <a:avLst/>
            </a:prstGeom>
            <a:ln w="38100">
              <a:solidFill>
                <a:srgbClr val="113A60"/>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685800"/>
              <a:endParaRPr lang="en-GB" sz="1350">
                <a:solidFill>
                  <a:prstClr val="black"/>
                </a:solidFill>
                <a:latin typeface="Open Sans"/>
              </a:endParaRPr>
            </a:p>
          </p:txBody>
        </p:sp>
        <p:sp>
          <p:nvSpPr>
            <p:cNvPr id="18" name="TextBox 17"/>
            <p:cNvSpPr txBox="1"/>
            <p:nvPr/>
          </p:nvSpPr>
          <p:spPr>
            <a:xfrm>
              <a:off x="-436951" y="5765266"/>
              <a:ext cx="6800771" cy="492443"/>
            </a:xfrm>
            <a:prstGeom prst="rect">
              <a:avLst/>
            </a:prstGeom>
            <a:noFill/>
            <a:ln>
              <a:noFill/>
            </a:ln>
          </p:spPr>
          <p:txBody>
            <a:bodyPr wrap="square" lIns="54000" rIns="27000" rtlCol="0">
              <a:spAutoFit/>
            </a:bodyPr>
            <a:lstStyle/>
            <a:p>
              <a:pPr algn="ctr" defTabSz="685800">
                <a:spcAft>
                  <a:spcPts val="900"/>
                </a:spcAft>
              </a:pPr>
              <a:r>
                <a:rPr lang="en-GB" i="1" dirty="0">
                  <a:solidFill>
                    <a:srgbClr val="002060"/>
                  </a:solidFill>
                  <a:latin typeface="Open Sans"/>
                </a:rPr>
                <a:t>From mainly problem-focused knowledge</a:t>
              </a:r>
            </a:p>
          </p:txBody>
        </p:sp>
        <p:sp>
          <p:nvSpPr>
            <p:cNvPr id="19" name="TextBox 18"/>
            <p:cNvSpPr txBox="1"/>
            <p:nvPr/>
          </p:nvSpPr>
          <p:spPr>
            <a:xfrm>
              <a:off x="6193872" y="5756793"/>
              <a:ext cx="5350271" cy="492443"/>
            </a:xfrm>
            <a:prstGeom prst="rect">
              <a:avLst/>
            </a:prstGeom>
            <a:noFill/>
            <a:ln>
              <a:noFill/>
            </a:ln>
          </p:spPr>
          <p:txBody>
            <a:bodyPr wrap="square" lIns="54000" rIns="27000" rtlCol="0">
              <a:spAutoFit/>
            </a:bodyPr>
            <a:lstStyle/>
            <a:p>
              <a:pPr algn="ctr" defTabSz="685800">
                <a:spcAft>
                  <a:spcPts val="900"/>
                </a:spcAft>
              </a:pPr>
              <a:r>
                <a:rPr lang="en-GB" i="1" dirty="0">
                  <a:solidFill>
                    <a:srgbClr val="002060"/>
                  </a:solidFill>
                  <a:latin typeface="Open Sans"/>
                </a:rPr>
                <a:t>To more solutions-oriented knowledge</a:t>
              </a:r>
            </a:p>
          </p:txBody>
        </p:sp>
        <p:grpSp>
          <p:nvGrpSpPr>
            <p:cNvPr id="20" name="Group 19"/>
            <p:cNvGrpSpPr/>
            <p:nvPr/>
          </p:nvGrpSpPr>
          <p:grpSpPr>
            <a:xfrm>
              <a:off x="7714017" y="3599296"/>
              <a:ext cx="1683360" cy="579705"/>
              <a:chOff x="7714017" y="3531056"/>
              <a:chExt cx="1683360" cy="579705"/>
            </a:xfrm>
          </p:grpSpPr>
          <p:sp>
            <p:nvSpPr>
              <p:cNvPr id="21" name="Rectangle 20"/>
              <p:cNvSpPr/>
              <p:nvPr/>
            </p:nvSpPr>
            <p:spPr>
              <a:xfrm>
                <a:off x="7731347" y="3531056"/>
                <a:ext cx="490089" cy="49196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GB" sz="1350">
                  <a:solidFill>
                    <a:prstClr val="white"/>
                  </a:solidFill>
                  <a:latin typeface="Open Sans"/>
                </a:endParaRPr>
              </a:p>
            </p:txBody>
          </p:sp>
          <p:sp>
            <p:nvSpPr>
              <p:cNvPr id="22" name="TextBox 21"/>
              <p:cNvSpPr txBox="1"/>
              <p:nvPr/>
            </p:nvSpPr>
            <p:spPr>
              <a:xfrm>
                <a:off x="7714017" y="3616669"/>
                <a:ext cx="555368" cy="492443"/>
              </a:xfrm>
              <a:prstGeom prst="rect">
                <a:avLst/>
              </a:prstGeom>
              <a:noFill/>
            </p:spPr>
            <p:txBody>
              <a:bodyPr wrap="square" rtlCol="0">
                <a:spAutoFit/>
              </a:bodyPr>
              <a:lstStyle/>
              <a:p>
                <a:pPr defTabSz="685800"/>
                <a:r>
                  <a:rPr lang="en-GB" sz="900" dirty="0">
                    <a:solidFill>
                      <a:srgbClr val="002060"/>
                    </a:solidFill>
                    <a:latin typeface="Open Sans"/>
                  </a:rPr>
                  <a:t>2016</a:t>
                </a:r>
                <a:endParaRPr lang="en-GB" dirty="0">
                  <a:solidFill>
                    <a:srgbClr val="002060"/>
                  </a:solidFill>
                  <a:latin typeface="Open Sans"/>
                </a:endParaRPr>
              </a:p>
            </p:txBody>
          </p:sp>
          <p:sp>
            <p:nvSpPr>
              <p:cNvPr id="23" name="Rectangle 22"/>
              <p:cNvSpPr/>
              <p:nvPr/>
            </p:nvSpPr>
            <p:spPr>
              <a:xfrm>
                <a:off x="8291134" y="3531056"/>
                <a:ext cx="490089" cy="49196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GB" sz="1350">
                  <a:solidFill>
                    <a:prstClr val="white"/>
                  </a:solidFill>
                  <a:latin typeface="Open Sans"/>
                </a:endParaRPr>
              </a:p>
            </p:txBody>
          </p:sp>
          <p:sp>
            <p:nvSpPr>
              <p:cNvPr id="24" name="Rectangle 23"/>
              <p:cNvSpPr/>
              <p:nvPr/>
            </p:nvSpPr>
            <p:spPr>
              <a:xfrm>
                <a:off x="8859238" y="3538743"/>
                <a:ext cx="490089" cy="49196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GB" sz="1350">
                  <a:solidFill>
                    <a:prstClr val="white"/>
                  </a:solidFill>
                  <a:latin typeface="Open Sans"/>
                </a:endParaRPr>
              </a:p>
            </p:txBody>
          </p:sp>
          <p:sp>
            <p:nvSpPr>
              <p:cNvPr id="25" name="TextBox 24"/>
              <p:cNvSpPr txBox="1"/>
              <p:nvPr/>
            </p:nvSpPr>
            <p:spPr>
              <a:xfrm>
                <a:off x="8282121" y="3616671"/>
                <a:ext cx="555368" cy="492443"/>
              </a:xfrm>
              <a:prstGeom prst="rect">
                <a:avLst/>
              </a:prstGeom>
              <a:noFill/>
            </p:spPr>
            <p:txBody>
              <a:bodyPr wrap="square" rtlCol="0">
                <a:spAutoFit/>
              </a:bodyPr>
              <a:lstStyle/>
              <a:p>
                <a:pPr defTabSz="685800"/>
                <a:r>
                  <a:rPr lang="en-GB" sz="900" dirty="0">
                    <a:solidFill>
                      <a:srgbClr val="002060"/>
                    </a:solidFill>
                    <a:latin typeface="Open Sans"/>
                  </a:rPr>
                  <a:t>2017  </a:t>
                </a:r>
              </a:p>
            </p:txBody>
          </p:sp>
          <p:sp>
            <p:nvSpPr>
              <p:cNvPr id="26" name="TextBox 25"/>
              <p:cNvSpPr txBox="1"/>
              <p:nvPr/>
            </p:nvSpPr>
            <p:spPr>
              <a:xfrm>
                <a:off x="8842009" y="3618319"/>
                <a:ext cx="555368" cy="492442"/>
              </a:xfrm>
              <a:prstGeom prst="rect">
                <a:avLst/>
              </a:prstGeom>
              <a:noFill/>
            </p:spPr>
            <p:txBody>
              <a:bodyPr wrap="square" rtlCol="0">
                <a:spAutoFit/>
              </a:bodyPr>
              <a:lstStyle/>
              <a:p>
                <a:pPr defTabSz="685800"/>
                <a:r>
                  <a:rPr lang="en-GB" sz="900" dirty="0">
                    <a:solidFill>
                      <a:srgbClr val="002060"/>
                    </a:solidFill>
                    <a:latin typeface="Open Sans"/>
                  </a:rPr>
                  <a:t>2018</a:t>
                </a:r>
              </a:p>
            </p:txBody>
          </p:sp>
        </p:grpSp>
      </p:grpSp>
      <p:pic>
        <p:nvPicPr>
          <p:cNvPr id="3" name="Picture 2"/>
          <p:cNvPicPr>
            <a:picLocks noChangeAspect="1"/>
          </p:cNvPicPr>
          <p:nvPr/>
        </p:nvPicPr>
        <p:blipFill>
          <a:blip r:embed="rId6"/>
          <a:stretch>
            <a:fillRect/>
          </a:stretch>
        </p:blipFill>
        <p:spPr>
          <a:xfrm>
            <a:off x="164344" y="3340081"/>
            <a:ext cx="1025111" cy="1454892"/>
          </a:xfrm>
          <a:prstGeom prst="rect">
            <a:avLst/>
          </a:prstGeom>
          <a:ln>
            <a:solidFill>
              <a:schemeClr val="bg1">
                <a:lumMod val="50000"/>
              </a:schemeClr>
            </a:solidFill>
          </a:ln>
        </p:spPr>
      </p:pic>
      <p:sp>
        <p:nvSpPr>
          <p:cNvPr id="4" name="Rectangle 3"/>
          <p:cNvSpPr/>
          <p:nvPr/>
        </p:nvSpPr>
        <p:spPr>
          <a:xfrm>
            <a:off x="2020356" y="2365900"/>
            <a:ext cx="247184" cy="369332"/>
          </a:xfrm>
          <a:prstGeom prst="rect">
            <a:avLst/>
          </a:prstGeom>
        </p:spPr>
        <p:txBody>
          <a:bodyPr wrap="none">
            <a:spAutoFit/>
          </a:bodyPr>
          <a:lstStyle/>
          <a:p>
            <a:pPr defTabSz="633062">
              <a:spcAft>
                <a:spcPts val="900"/>
              </a:spcAft>
            </a:pPr>
            <a:r>
              <a:rPr lang="en-GB" dirty="0">
                <a:solidFill>
                  <a:srgbClr val="002060"/>
                </a:solidFill>
                <a:latin typeface="Open Sans"/>
              </a:rPr>
              <a:t> </a:t>
            </a:r>
          </a:p>
        </p:txBody>
      </p:sp>
      <p:sp>
        <p:nvSpPr>
          <p:cNvPr id="27" name="TextBox 26"/>
          <p:cNvSpPr txBox="1"/>
          <p:nvPr/>
        </p:nvSpPr>
        <p:spPr>
          <a:xfrm>
            <a:off x="-59226" y="2059395"/>
            <a:ext cx="5100578" cy="761747"/>
          </a:xfrm>
          <a:prstGeom prst="rect">
            <a:avLst/>
          </a:prstGeom>
          <a:noFill/>
          <a:ln>
            <a:noFill/>
          </a:ln>
        </p:spPr>
        <p:txBody>
          <a:bodyPr wrap="square" lIns="54000" rIns="27000" rtlCol="0">
            <a:spAutoFit/>
          </a:bodyPr>
          <a:lstStyle/>
          <a:p>
            <a:pPr algn="ctr" defTabSz="685800">
              <a:spcAft>
                <a:spcPts val="900"/>
              </a:spcAft>
            </a:pPr>
            <a:r>
              <a:rPr lang="en-GB" i="1" dirty="0">
                <a:solidFill>
                  <a:srgbClr val="002060"/>
                </a:solidFill>
                <a:latin typeface="Open Sans"/>
              </a:rPr>
              <a:t>Environmental acquis, 7</a:t>
            </a:r>
            <a:r>
              <a:rPr lang="en-GB" i="1" baseline="30000" dirty="0">
                <a:solidFill>
                  <a:srgbClr val="002060"/>
                </a:solidFill>
                <a:latin typeface="Open Sans"/>
              </a:rPr>
              <a:t>th</a:t>
            </a:r>
            <a:r>
              <a:rPr lang="en-GB" i="1" dirty="0">
                <a:solidFill>
                  <a:srgbClr val="002060"/>
                </a:solidFill>
                <a:latin typeface="Open Sans"/>
              </a:rPr>
              <a:t> EAP</a:t>
            </a:r>
          </a:p>
          <a:p>
            <a:pPr algn="ctr" defTabSz="685800">
              <a:spcAft>
                <a:spcPts val="900"/>
              </a:spcAft>
            </a:pPr>
            <a:r>
              <a:rPr lang="en-GB" i="1" dirty="0">
                <a:solidFill>
                  <a:srgbClr val="002060"/>
                </a:solidFill>
                <a:latin typeface="Open Sans"/>
              </a:rPr>
              <a:t>Europe 2020 strategy</a:t>
            </a:r>
          </a:p>
        </p:txBody>
      </p:sp>
      <p:sp>
        <p:nvSpPr>
          <p:cNvPr id="28" name="TextBox 27"/>
          <p:cNvSpPr txBox="1"/>
          <p:nvPr/>
        </p:nvSpPr>
        <p:spPr>
          <a:xfrm>
            <a:off x="4719418" y="2071750"/>
            <a:ext cx="4183581" cy="761747"/>
          </a:xfrm>
          <a:prstGeom prst="rect">
            <a:avLst/>
          </a:prstGeom>
          <a:noFill/>
          <a:ln>
            <a:noFill/>
          </a:ln>
        </p:spPr>
        <p:txBody>
          <a:bodyPr wrap="square" lIns="54000" rIns="27000" rtlCol="0">
            <a:spAutoFit/>
          </a:bodyPr>
          <a:lstStyle/>
          <a:p>
            <a:pPr algn="ctr" defTabSz="685800">
              <a:spcAft>
                <a:spcPts val="900"/>
              </a:spcAft>
            </a:pPr>
            <a:r>
              <a:rPr lang="en-GB" i="1" dirty="0">
                <a:solidFill>
                  <a:srgbClr val="002060"/>
                </a:solidFill>
                <a:latin typeface="Open Sans"/>
              </a:rPr>
              <a:t>Env. acquis, 7</a:t>
            </a:r>
            <a:r>
              <a:rPr lang="en-GB" i="1" baseline="30000" dirty="0">
                <a:solidFill>
                  <a:srgbClr val="002060"/>
                </a:solidFill>
                <a:latin typeface="Open Sans"/>
              </a:rPr>
              <a:t>th</a:t>
            </a:r>
            <a:r>
              <a:rPr lang="en-GB" i="1" dirty="0">
                <a:solidFill>
                  <a:srgbClr val="002060"/>
                </a:solidFill>
                <a:latin typeface="Open Sans"/>
              </a:rPr>
              <a:t> EAP, SDGs</a:t>
            </a:r>
          </a:p>
          <a:p>
            <a:pPr algn="ctr" defTabSz="685800">
              <a:spcAft>
                <a:spcPts val="900"/>
              </a:spcAft>
            </a:pPr>
            <a:r>
              <a:rPr lang="en-GB" i="1" dirty="0">
                <a:solidFill>
                  <a:srgbClr val="002060"/>
                </a:solidFill>
                <a:latin typeface="Open Sans"/>
              </a:rPr>
              <a:t>Circular, low-carbon economy transition</a:t>
            </a:r>
          </a:p>
        </p:txBody>
      </p:sp>
      <p:sp>
        <p:nvSpPr>
          <p:cNvPr id="29" name="Text Placeholder 28"/>
          <p:cNvSpPr>
            <a:spLocks noGrp="1"/>
          </p:cNvSpPr>
          <p:nvPr>
            <p:ph type="body" sz="quarter" idx="12"/>
          </p:nvPr>
        </p:nvSpPr>
        <p:spPr/>
        <p:txBody>
          <a:bodyPr/>
          <a:lstStyle/>
          <a:p>
            <a:endParaRPr lang="en-GB"/>
          </a:p>
        </p:txBody>
      </p:sp>
    </p:spTree>
    <p:extLst>
      <p:ext uri="{BB962C8B-B14F-4D97-AF65-F5344CB8AC3E}">
        <p14:creationId xmlns:p14="http://schemas.microsoft.com/office/powerpoint/2010/main" val="39130063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54"/>
          <p:cNvSpPr/>
          <p:nvPr/>
        </p:nvSpPr>
        <p:spPr>
          <a:xfrm>
            <a:off x="347379" y="1286104"/>
            <a:ext cx="8513427" cy="4010706"/>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53" name="Rectangle 52"/>
          <p:cNvSpPr/>
          <p:nvPr/>
        </p:nvSpPr>
        <p:spPr>
          <a:xfrm>
            <a:off x="5465240" y="1569571"/>
            <a:ext cx="3395567" cy="3587772"/>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1" name="Rectangle 20"/>
          <p:cNvSpPr/>
          <p:nvPr/>
        </p:nvSpPr>
        <p:spPr>
          <a:xfrm>
            <a:off x="2431801" y="1596946"/>
            <a:ext cx="2617226" cy="3587772"/>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4" name="Rectangle 3"/>
          <p:cNvSpPr/>
          <p:nvPr/>
        </p:nvSpPr>
        <p:spPr>
          <a:xfrm>
            <a:off x="2649107" y="1725599"/>
            <a:ext cx="197708" cy="2740141"/>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6" name="TextBox 5"/>
          <p:cNvSpPr txBox="1"/>
          <p:nvPr/>
        </p:nvSpPr>
        <p:spPr>
          <a:xfrm rot="16200000">
            <a:off x="1540812" y="3143175"/>
            <a:ext cx="2414296" cy="230832"/>
          </a:xfrm>
          <a:prstGeom prst="rect">
            <a:avLst/>
          </a:prstGeom>
          <a:noFill/>
        </p:spPr>
        <p:txBody>
          <a:bodyPr wrap="square" rtlCol="0">
            <a:spAutoFit/>
          </a:bodyPr>
          <a:lstStyle/>
          <a:p>
            <a:r>
              <a:rPr lang="da-DK" sz="900" b="1" dirty="0">
                <a:solidFill>
                  <a:schemeClr val="bg1"/>
                </a:solidFill>
              </a:rPr>
              <a:t>Biodiversity &amp; nature</a:t>
            </a:r>
            <a:endParaRPr lang="en-GB" sz="900" b="1" dirty="0">
              <a:solidFill>
                <a:schemeClr val="bg1"/>
              </a:solidFill>
            </a:endParaRPr>
          </a:p>
        </p:txBody>
      </p:sp>
      <p:sp>
        <p:nvSpPr>
          <p:cNvPr id="7" name="Rectangle 6"/>
          <p:cNvSpPr/>
          <p:nvPr/>
        </p:nvSpPr>
        <p:spPr>
          <a:xfrm>
            <a:off x="2924360" y="1725599"/>
            <a:ext cx="197708" cy="2740141"/>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8" name="TextBox 7"/>
          <p:cNvSpPr txBox="1"/>
          <p:nvPr/>
        </p:nvSpPr>
        <p:spPr>
          <a:xfrm rot="16200000">
            <a:off x="1816065" y="3143175"/>
            <a:ext cx="2414296" cy="230832"/>
          </a:xfrm>
          <a:prstGeom prst="rect">
            <a:avLst/>
          </a:prstGeom>
          <a:noFill/>
        </p:spPr>
        <p:txBody>
          <a:bodyPr wrap="square" rtlCol="0">
            <a:spAutoFit/>
          </a:bodyPr>
          <a:lstStyle/>
          <a:p>
            <a:r>
              <a:rPr lang="da-DK" sz="900" b="1" dirty="0">
                <a:solidFill>
                  <a:schemeClr val="bg1"/>
                </a:solidFill>
              </a:rPr>
              <a:t>Freshwater</a:t>
            </a:r>
            <a:endParaRPr lang="en-GB" sz="900" b="1" dirty="0">
              <a:solidFill>
                <a:schemeClr val="bg1"/>
              </a:solidFill>
            </a:endParaRPr>
          </a:p>
        </p:txBody>
      </p:sp>
      <p:sp>
        <p:nvSpPr>
          <p:cNvPr id="9" name="Rectangle 8"/>
          <p:cNvSpPr/>
          <p:nvPr/>
        </p:nvSpPr>
        <p:spPr>
          <a:xfrm>
            <a:off x="3209655" y="1725599"/>
            <a:ext cx="197708" cy="2740141"/>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0" name="TextBox 9"/>
          <p:cNvSpPr txBox="1"/>
          <p:nvPr/>
        </p:nvSpPr>
        <p:spPr>
          <a:xfrm rot="16200000">
            <a:off x="2101360" y="3143175"/>
            <a:ext cx="2414296" cy="230832"/>
          </a:xfrm>
          <a:prstGeom prst="rect">
            <a:avLst/>
          </a:prstGeom>
          <a:noFill/>
        </p:spPr>
        <p:txBody>
          <a:bodyPr wrap="square" rtlCol="0">
            <a:spAutoFit/>
          </a:bodyPr>
          <a:lstStyle/>
          <a:p>
            <a:r>
              <a:rPr lang="da-DK" sz="900" b="1" dirty="0">
                <a:solidFill>
                  <a:schemeClr val="bg1"/>
                </a:solidFill>
              </a:rPr>
              <a:t>Marine</a:t>
            </a:r>
            <a:endParaRPr lang="en-GB" sz="900" b="1" dirty="0">
              <a:solidFill>
                <a:schemeClr val="bg1"/>
              </a:solidFill>
            </a:endParaRPr>
          </a:p>
        </p:txBody>
      </p:sp>
      <p:sp>
        <p:nvSpPr>
          <p:cNvPr id="11" name="Rectangle 10"/>
          <p:cNvSpPr/>
          <p:nvPr/>
        </p:nvSpPr>
        <p:spPr>
          <a:xfrm>
            <a:off x="3485655" y="1725599"/>
            <a:ext cx="197708" cy="2740141"/>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2" name="TextBox 11"/>
          <p:cNvSpPr txBox="1"/>
          <p:nvPr/>
        </p:nvSpPr>
        <p:spPr>
          <a:xfrm rot="16200000">
            <a:off x="2377360" y="3143175"/>
            <a:ext cx="2414296" cy="230832"/>
          </a:xfrm>
          <a:prstGeom prst="rect">
            <a:avLst/>
          </a:prstGeom>
          <a:noFill/>
        </p:spPr>
        <p:txBody>
          <a:bodyPr wrap="square" rtlCol="0">
            <a:spAutoFit/>
          </a:bodyPr>
          <a:lstStyle/>
          <a:p>
            <a:r>
              <a:rPr lang="da-DK" sz="900" b="1" dirty="0">
                <a:solidFill>
                  <a:schemeClr val="bg1"/>
                </a:solidFill>
              </a:rPr>
              <a:t>Land &amp; soil</a:t>
            </a:r>
            <a:endParaRPr lang="en-GB" sz="900" b="1" dirty="0">
              <a:solidFill>
                <a:schemeClr val="bg1"/>
              </a:solidFill>
            </a:endParaRPr>
          </a:p>
        </p:txBody>
      </p:sp>
      <p:sp>
        <p:nvSpPr>
          <p:cNvPr id="13" name="Rectangle 12"/>
          <p:cNvSpPr/>
          <p:nvPr/>
        </p:nvSpPr>
        <p:spPr>
          <a:xfrm>
            <a:off x="3771697" y="1725599"/>
            <a:ext cx="197708" cy="2740141"/>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4" name="TextBox 13"/>
          <p:cNvSpPr txBox="1"/>
          <p:nvPr/>
        </p:nvSpPr>
        <p:spPr>
          <a:xfrm rot="16200000">
            <a:off x="2663402" y="3143175"/>
            <a:ext cx="2414296" cy="230832"/>
          </a:xfrm>
          <a:prstGeom prst="rect">
            <a:avLst/>
          </a:prstGeom>
          <a:noFill/>
        </p:spPr>
        <p:txBody>
          <a:bodyPr wrap="square" rtlCol="0">
            <a:spAutoFit/>
          </a:bodyPr>
          <a:lstStyle/>
          <a:p>
            <a:r>
              <a:rPr lang="da-DK" sz="900" b="1" dirty="0">
                <a:solidFill>
                  <a:schemeClr val="bg1"/>
                </a:solidFill>
              </a:rPr>
              <a:t>Climate change</a:t>
            </a:r>
            <a:endParaRPr lang="en-GB" sz="900" b="1" dirty="0">
              <a:solidFill>
                <a:schemeClr val="bg1"/>
              </a:solidFill>
            </a:endParaRPr>
          </a:p>
        </p:txBody>
      </p:sp>
      <p:sp>
        <p:nvSpPr>
          <p:cNvPr id="15" name="Rectangle 14"/>
          <p:cNvSpPr/>
          <p:nvPr/>
        </p:nvSpPr>
        <p:spPr>
          <a:xfrm>
            <a:off x="4067780" y="1725599"/>
            <a:ext cx="197708" cy="2740141"/>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6" name="TextBox 15"/>
          <p:cNvSpPr txBox="1"/>
          <p:nvPr/>
        </p:nvSpPr>
        <p:spPr>
          <a:xfrm rot="16200000">
            <a:off x="2959485" y="3143175"/>
            <a:ext cx="2414296" cy="230832"/>
          </a:xfrm>
          <a:prstGeom prst="rect">
            <a:avLst/>
          </a:prstGeom>
          <a:noFill/>
        </p:spPr>
        <p:txBody>
          <a:bodyPr wrap="square" rtlCol="0">
            <a:spAutoFit/>
          </a:bodyPr>
          <a:lstStyle/>
          <a:p>
            <a:r>
              <a:rPr lang="da-DK" sz="900" b="1" dirty="0">
                <a:solidFill>
                  <a:schemeClr val="bg1"/>
                </a:solidFill>
              </a:rPr>
              <a:t>Air pollution</a:t>
            </a:r>
            <a:endParaRPr lang="en-GB" sz="900" b="1" dirty="0">
              <a:solidFill>
                <a:schemeClr val="bg1"/>
              </a:solidFill>
            </a:endParaRPr>
          </a:p>
        </p:txBody>
      </p:sp>
      <p:sp>
        <p:nvSpPr>
          <p:cNvPr id="17" name="Rectangle 16"/>
          <p:cNvSpPr/>
          <p:nvPr/>
        </p:nvSpPr>
        <p:spPr>
          <a:xfrm>
            <a:off x="4373905" y="1725599"/>
            <a:ext cx="197708" cy="2740141"/>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8" name="TextBox 17"/>
          <p:cNvSpPr txBox="1"/>
          <p:nvPr/>
        </p:nvSpPr>
        <p:spPr>
          <a:xfrm rot="16200000">
            <a:off x="3265610" y="3143175"/>
            <a:ext cx="2414296" cy="230832"/>
          </a:xfrm>
          <a:prstGeom prst="rect">
            <a:avLst/>
          </a:prstGeom>
          <a:noFill/>
        </p:spPr>
        <p:txBody>
          <a:bodyPr wrap="square" rtlCol="0">
            <a:spAutoFit/>
          </a:bodyPr>
          <a:lstStyle/>
          <a:p>
            <a:r>
              <a:rPr lang="da-DK" sz="900" b="1" dirty="0">
                <a:solidFill>
                  <a:schemeClr val="bg1"/>
                </a:solidFill>
              </a:rPr>
              <a:t>Waste &amp; resources</a:t>
            </a:r>
            <a:endParaRPr lang="en-GB" sz="900" b="1" dirty="0">
              <a:solidFill>
                <a:schemeClr val="bg1"/>
              </a:solidFill>
            </a:endParaRPr>
          </a:p>
        </p:txBody>
      </p:sp>
      <p:sp>
        <p:nvSpPr>
          <p:cNvPr id="19" name="Rectangle 18"/>
          <p:cNvSpPr/>
          <p:nvPr/>
        </p:nvSpPr>
        <p:spPr>
          <a:xfrm>
            <a:off x="4662989" y="1725599"/>
            <a:ext cx="197708" cy="274014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0" name="TextBox 19"/>
          <p:cNvSpPr txBox="1"/>
          <p:nvPr/>
        </p:nvSpPr>
        <p:spPr>
          <a:xfrm rot="16200000">
            <a:off x="3554694" y="3143174"/>
            <a:ext cx="2414296" cy="230832"/>
          </a:xfrm>
          <a:prstGeom prst="rect">
            <a:avLst/>
          </a:prstGeom>
          <a:noFill/>
        </p:spPr>
        <p:txBody>
          <a:bodyPr wrap="square" rtlCol="0">
            <a:spAutoFit/>
          </a:bodyPr>
          <a:lstStyle/>
          <a:p>
            <a:r>
              <a:rPr lang="da-DK" sz="900" b="1" dirty="0">
                <a:solidFill>
                  <a:schemeClr val="bg1"/>
                </a:solidFill>
              </a:rPr>
              <a:t>Chemicals &amp; health</a:t>
            </a:r>
            <a:endParaRPr lang="en-GB" sz="900" b="1" dirty="0">
              <a:solidFill>
                <a:schemeClr val="bg1"/>
              </a:solidFill>
            </a:endParaRPr>
          </a:p>
        </p:txBody>
      </p:sp>
      <p:sp>
        <p:nvSpPr>
          <p:cNvPr id="24" name="Rectangle 23"/>
          <p:cNvSpPr/>
          <p:nvPr/>
        </p:nvSpPr>
        <p:spPr>
          <a:xfrm>
            <a:off x="2568102" y="2613076"/>
            <a:ext cx="3857537" cy="198731"/>
          </a:xfrm>
          <a:prstGeom prst="rect">
            <a:avLst/>
          </a:prstGeom>
          <a:solidFill>
            <a:schemeClr val="accent1">
              <a:lumMod val="60000"/>
              <a:lumOff val="40000"/>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5" name="Rectangle 24"/>
          <p:cNvSpPr/>
          <p:nvPr/>
        </p:nvSpPr>
        <p:spPr>
          <a:xfrm>
            <a:off x="2568102" y="2841750"/>
            <a:ext cx="3857537" cy="200005"/>
          </a:xfrm>
          <a:prstGeom prst="rect">
            <a:avLst/>
          </a:prstGeom>
          <a:solidFill>
            <a:schemeClr val="accent1">
              <a:lumMod val="60000"/>
              <a:lumOff val="40000"/>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6" name="Rectangle 25"/>
          <p:cNvSpPr/>
          <p:nvPr/>
        </p:nvSpPr>
        <p:spPr>
          <a:xfrm>
            <a:off x="2568102" y="2282791"/>
            <a:ext cx="3857537" cy="202226"/>
          </a:xfrm>
          <a:prstGeom prst="rect">
            <a:avLst/>
          </a:prstGeom>
          <a:solidFill>
            <a:schemeClr val="accent1">
              <a:lumMod val="60000"/>
              <a:lumOff val="40000"/>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8" name="TextBox 27"/>
          <p:cNvSpPr txBox="1"/>
          <p:nvPr/>
        </p:nvSpPr>
        <p:spPr>
          <a:xfrm>
            <a:off x="4220790" y="2598257"/>
            <a:ext cx="2255922" cy="230832"/>
          </a:xfrm>
          <a:prstGeom prst="rect">
            <a:avLst/>
          </a:prstGeom>
          <a:noFill/>
        </p:spPr>
        <p:txBody>
          <a:bodyPr wrap="square" rtlCol="0">
            <a:spAutoFit/>
          </a:bodyPr>
          <a:lstStyle/>
          <a:p>
            <a:pPr algn="r"/>
            <a:r>
              <a:rPr lang="da-DK" sz="900" b="1" dirty="0">
                <a:solidFill>
                  <a:schemeClr val="bg1"/>
                </a:solidFill>
              </a:rPr>
              <a:t>Energy</a:t>
            </a:r>
            <a:endParaRPr lang="en-GB" sz="900" b="1" dirty="0">
              <a:solidFill>
                <a:schemeClr val="bg1"/>
              </a:solidFill>
            </a:endParaRPr>
          </a:p>
        </p:txBody>
      </p:sp>
      <p:sp>
        <p:nvSpPr>
          <p:cNvPr id="29" name="TextBox 28"/>
          <p:cNvSpPr txBox="1"/>
          <p:nvPr/>
        </p:nvSpPr>
        <p:spPr>
          <a:xfrm>
            <a:off x="4280642" y="2843034"/>
            <a:ext cx="2196070" cy="230832"/>
          </a:xfrm>
          <a:prstGeom prst="rect">
            <a:avLst/>
          </a:prstGeom>
          <a:noFill/>
        </p:spPr>
        <p:txBody>
          <a:bodyPr wrap="square" rtlCol="0">
            <a:spAutoFit/>
          </a:bodyPr>
          <a:lstStyle/>
          <a:p>
            <a:pPr algn="r"/>
            <a:r>
              <a:rPr lang="da-DK" sz="900" b="1" dirty="0">
                <a:solidFill>
                  <a:schemeClr val="bg1"/>
                </a:solidFill>
              </a:rPr>
              <a:t>Transport</a:t>
            </a:r>
            <a:endParaRPr lang="en-GB" sz="900" b="1" dirty="0">
              <a:solidFill>
                <a:schemeClr val="bg1"/>
              </a:solidFill>
            </a:endParaRPr>
          </a:p>
        </p:txBody>
      </p:sp>
      <p:sp>
        <p:nvSpPr>
          <p:cNvPr id="30" name="TextBox 29"/>
          <p:cNvSpPr txBox="1"/>
          <p:nvPr/>
        </p:nvSpPr>
        <p:spPr>
          <a:xfrm>
            <a:off x="4215769" y="2279137"/>
            <a:ext cx="2260942" cy="230832"/>
          </a:xfrm>
          <a:prstGeom prst="rect">
            <a:avLst/>
          </a:prstGeom>
          <a:noFill/>
        </p:spPr>
        <p:txBody>
          <a:bodyPr wrap="square" rtlCol="0">
            <a:spAutoFit/>
          </a:bodyPr>
          <a:lstStyle/>
          <a:p>
            <a:pPr algn="r"/>
            <a:r>
              <a:rPr lang="da-DK" sz="900" b="1" dirty="0">
                <a:solidFill>
                  <a:schemeClr val="bg1"/>
                </a:solidFill>
              </a:rPr>
              <a:t>Agriculture</a:t>
            </a:r>
            <a:endParaRPr lang="en-GB" sz="900" b="1" dirty="0">
              <a:solidFill>
                <a:schemeClr val="bg1"/>
              </a:solidFill>
            </a:endParaRPr>
          </a:p>
        </p:txBody>
      </p:sp>
      <p:sp>
        <p:nvSpPr>
          <p:cNvPr id="31" name="Rectangle 30"/>
          <p:cNvSpPr/>
          <p:nvPr/>
        </p:nvSpPr>
        <p:spPr>
          <a:xfrm>
            <a:off x="2568102" y="2039790"/>
            <a:ext cx="3857536" cy="199175"/>
          </a:xfrm>
          <a:prstGeom prst="rect">
            <a:avLst/>
          </a:prstGeom>
          <a:solidFill>
            <a:schemeClr val="accent1">
              <a:lumMod val="60000"/>
              <a:lumOff val="40000"/>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32" name="TextBox 31"/>
          <p:cNvSpPr txBox="1"/>
          <p:nvPr/>
        </p:nvSpPr>
        <p:spPr>
          <a:xfrm>
            <a:off x="3951694" y="2042820"/>
            <a:ext cx="2510126" cy="230832"/>
          </a:xfrm>
          <a:prstGeom prst="rect">
            <a:avLst/>
          </a:prstGeom>
          <a:noFill/>
        </p:spPr>
        <p:txBody>
          <a:bodyPr wrap="square" rtlCol="0">
            <a:spAutoFit/>
          </a:bodyPr>
          <a:lstStyle/>
          <a:p>
            <a:pPr algn="r"/>
            <a:r>
              <a:rPr lang="da-DK" sz="900" b="1" dirty="0">
                <a:solidFill>
                  <a:schemeClr val="bg1"/>
                </a:solidFill>
              </a:rPr>
              <a:t>Forestry</a:t>
            </a:r>
            <a:endParaRPr lang="en-GB" sz="900" b="1" dirty="0">
              <a:solidFill>
                <a:schemeClr val="bg1"/>
              </a:solidFill>
            </a:endParaRPr>
          </a:p>
        </p:txBody>
      </p:sp>
      <p:sp>
        <p:nvSpPr>
          <p:cNvPr id="33" name="Rectangle 32"/>
          <p:cNvSpPr/>
          <p:nvPr/>
        </p:nvSpPr>
        <p:spPr>
          <a:xfrm>
            <a:off x="2568103" y="1796790"/>
            <a:ext cx="3857537" cy="201446"/>
          </a:xfrm>
          <a:prstGeom prst="rect">
            <a:avLst/>
          </a:prstGeom>
          <a:solidFill>
            <a:schemeClr val="accent1">
              <a:lumMod val="60000"/>
              <a:lumOff val="40000"/>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34" name="TextBox 33"/>
          <p:cNvSpPr txBox="1"/>
          <p:nvPr/>
        </p:nvSpPr>
        <p:spPr>
          <a:xfrm>
            <a:off x="3929426" y="1790966"/>
            <a:ext cx="2547285" cy="230832"/>
          </a:xfrm>
          <a:prstGeom prst="rect">
            <a:avLst/>
          </a:prstGeom>
          <a:noFill/>
        </p:spPr>
        <p:txBody>
          <a:bodyPr wrap="square" rtlCol="0">
            <a:spAutoFit/>
          </a:bodyPr>
          <a:lstStyle/>
          <a:p>
            <a:pPr algn="r"/>
            <a:r>
              <a:rPr lang="da-DK" sz="900" b="1" dirty="0">
                <a:solidFill>
                  <a:schemeClr val="bg1"/>
                </a:solidFill>
              </a:rPr>
              <a:t>Fisheries &amp; acquaculture</a:t>
            </a:r>
            <a:endParaRPr lang="en-GB" sz="900" b="1" dirty="0">
              <a:solidFill>
                <a:schemeClr val="bg1"/>
              </a:solidFill>
            </a:endParaRPr>
          </a:p>
        </p:txBody>
      </p:sp>
      <p:sp>
        <p:nvSpPr>
          <p:cNvPr id="35" name="Oval 34"/>
          <p:cNvSpPr/>
          <p:nvPr/>
        </p:nvSpPr>
        <p:spPr>
          <a:xfrm>
            <a:off x="6367475" y="2854313"/>
            <a:ext cx="1518557" cy="1427584"/>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36" name="Oval 35"/>
          <p:cNvSpPr/>
          <p:nvPr/>
        </p:nvSpPr>
        <p:spPr>
          <a:xfrm>
            <a:off x="7312147" y="2854312"/>
            <a:ext cx="1518557" cy="1427584"/>
          </a:xfrm>
          <a:prstGeom prst="ellipse">
            <a:avLst/>
          </a:prstGeom>
          <a:solidFill>
            <a:srgbClr val="996600">
              <a:alpha val="2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37" name="Oval 36"/>
          <p:cNvSpPr/>
          <p:nvPr/>
        </p:nvSpPr>
        <p:spPr>
          <a:xfrm>
            <a:off x="6723079" y="2117764"/>
            <a:ext cx="1518557" cy="1427584"/>
          </a:xfrm>
          <a:prstGeom prst="ellipse">
            <a:avLst/>
          </a:prstGeom>
          <a:solidFill>
            <a:schemeClr val="accent4">
              <a:alpha val="5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38" name="TextBox 37"/>
          <p:cNvSpPr txBox="1"/>
          <p:nvPr/>
        </p:nvSpPr>
        <p:spPr>
          <a:xfrm>
            <a:off x="6989479" y="2508062"/>
            <a:ext cx="1219220" cy="369332"/>
          </a:xfrm>
          <a:prstGeom prst="rect">
            <a:avLst/>
          </a:prstGeom>
          <a:noFill/>
        </p:spPr>
        <p:txBody>
          <a:bodyPr wrap="square" rtlCol="0">
            <a:spAutoFit/>
          </a:bodyPr>
          <a:lstStyle/>
          <a:p>
            <a:pPr algn="ctr"/>
            <a:r>
              <a:rPr lang="da-DK" sz="900" b="1" dirty="0">
                <a:solidFill>
                  <a:schemeClr val="bg1"/>
                </a:solidFill>
              </a:rPr>
              <a:t>Human health &amp;</a:t>
            </a:r>
          </a:p>
          <a:p>
            <a:pPr algn="ctr"/>
            <a:r>
              <a:rPr lang="da-DK" sz="900" b="1" dirty="0">
                <a:solidFill>
                  <a:schemeClr val="bg1"/>
                </a:solidFill>
              </a:rPr>
              <a:t>well-being</a:t>
            </a:r>
            <a:endParaRPr lang="en-GB" sz="900" b="1" dirty="0">
              <a:solidFill>
                <a:schemeClr val="bg1"/>
              </a:solidFill>
            </a:endParaRPr>
          </a:p>
        </p:txBody>
      </p:sp>
      <p:sp>
        <p:nvSpPr>
          <p:cNvPr id="39" name="TextBox 38"/>
          <p:cNvSpPr txBox="1"/>
          <p:nvPr/>
        </p:nvSpPr>
        <p:spPr>
          <a:xfrm>
            <a:off x="6425872" y="3453831"/>
            <a:ext cx="1073053" cy="369332"/>
          </a:xfrm>
          <a:prstGeom prst="rect">
            <a:avLst/>
          </a:prstGeom>
          <a:noFill/>
        </p:spPr>
        <p:txBody>
          <a:bodyPr wrap="square" rtlCol="0">
            <a:spAutoFit/>
          </a:bodyPr>
          <a:lstStyle/>
          <a:p>
            <a:pPr algn="ctr"/>
            <a:r>
              <a:rPr lang="da-DK" sz="900" b="1" dirty="0">
                <a:solidFill>
                  <a:schemeClr val="bg1"/>
                </a:solidFill>
              </a:rPr>
              <a:t>Natural </a:t>
            </a:r>
          </a:p>
          <a:p>
            <a:pPr algn="ctr"/>
            <a:r>
              <a:rPr lang="da-DK" sz="900" b="1" dirty="0">
                <a:solidFill>
                  <a:schemeClr val="bg1"/>
                </a:solidFill>
              </a:rPr>
              <a:t>capital</a:t>
            </a:r>
            <a:endParaRPr lang="en-GB" sz="900" b="1" dirty="0">
              <a:solidFill>
                <a:schemeClr val="bg1"/>
              </a:solidFill>
            </a:endParaRPr>
          </a:p>
        </p:txBody>
      </p:sp>
      <p:sp>
        <p:nvSpPr>
          <p:cNvPr id="40" name="TextBox 39"/>
          <p:cNvSpPr txBox="1"/>
          <p:nvPr/>
        </p:nvSpPr>
        <p:spPr>
          <a:xfrm>
            <a:off x="7748758" y="3453832"/>
            <a:ext cx="994321" cy="369332"/>
          </a:xfrm>
          <a:prstGeom prst="rect">
            <a:avLst/>
          </a:prstGeom>
          <a:noFill/>
        </p:spPr>
        <p:txBody>
          <a:bodyPr wrap="square" rtlCol="0">
            <a:spAutoFit/>
          </a:bodyPr>
          <a:lstStyle/>
          <a:p>
            <a:pPr algn="ctr"/>
            <a:r>
              <a:rPr lang="da-DK" sz="900" b="1" dirty="0">
                <a:solidFill>
                  <a:schemeClr val="bg1"/>
                </a:solidFill>
              </a:rPr>
              <a:t>Resource efficiency</a:t>
            </a:r>
            <a:endParaRPr lang="en-GB" sz="900" b="1" dirty="0">
              <a:solidFill>
                <a:schemeClr val="bg1"/>
              </a:solidFill>
            </a:endParaRPr>
          </a:p>
        </p:txBody>
      </p:sp>
      <p:sp>
        <p:nvSpPr>
          <p:cNvPr id="42" name="TextBox 41"/>
          <p:cNvSpPr txBox="1"/>
          <p:nvPr/>
        </p:nvSpPr>
        <p:spPr>
          <a:xfrm>
            <a:off x="5508928" y="3291457"/>
            <a:ext cx="930927" cy="253916"/>
          </a:xfrm>
          <a:prstGeom prst="rect">
            <a:avLst/>
          </a:prstGeom>
          <a:noFill/>
        </p:spPr>
        <p:txBody>
          <a:bodyPr wrap="square" rtlCol="0">
            <a:spAutoFit/>
          </a:bodyPr>
          <a:lstStyle/>
          <a:p>
            <a:pPr algn="r"/>
            <a:r>
              <a:rPr lang="da-DK" sz="1050" b="1" dirty="0"/>
              <a:t>Sectors</a:t>
            </a:r>
            <a:endParaRPr lang="en-GB" sz="1050" b="1" dirty="0"/>
          </a:p>
        </p:txBody>
      </p:sp>
      <p:sp>
        <p:nvSpPr>
          <p:cNvPr id="43" name="TextBox 42"/>
          <p:cNvSpPr txBox="1"/>
          <p:nvPr/>
        </p:nvSpPr>
        <p:spPr>
          <a:xfrm rot="16200000">
            <a:off x="1894301" y="3687421"/>
            <a:ext cx="1305834" cy="253916"/>
          </a:xfrm>
          <a:prstGeom prst="rect">
            <a:avLst/>
          </a:prstGeom>
          <a:noFill/>
        </p:spPr>
        <p:txBody>
          <a:bodyPr wrap="square" rtlCol="0">
            <a:spAutoFit/>
          </a:bodyPr>
          <a:lstStyle/>
          <a:p>
            <a:r>
              <a:rPr lang="da-DK" sz="1050" b="1" dirty="0"/>
              <a:t>Themes*</a:t>
            </a:r>
            <a:endParaRPr lang="en-GB" sz="1050" b="1" dirty="0"/>
          </a:p>
        </p:txBody>
      </p:sp>
      <p:sp>
        <p:nvSpPr>
          <p:cNvPr id="2" name="Right Arrow 1"/>
          <p:cNvSpPr/>
          <p:nvPr/>
        </p:nvSpPr>
        <p:spPr>
          <a:xfrm>
            <a:off x="5046813" y="3472481"/>
            <a:ext cx="419914" cy="292896"/>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46" name="Rectangle 45"/>
          <p:cNvSpPr/>
          <p:nvPr/>
        </p:nvSpPr>
        <p:spPr>
          <a:xfrm>
            <a:off x="2565471" y="3084750"/>
            <a:ext cx="3860167" cy="208866"/>
          </a:xfrm>
          <a:prstGeom prst="rect">
            <a:avLst/>
          </a:prstGeom>
          <a:solidFill>
            <a:schemeClr val="accent1">
              <a:lumMod val="60000"/>
              <a:lumOff val="40000"/>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47" name="TextBox 46"/>
          <p:cNvSpPr txBox="1"/>
          <p:nvPr/>
        </p:nvSpPr>
        <p:spPr>
          <a:xfrm>
            <a:off x="1948000" y="3071531"/>
            <a:ext cx="4528712" cy="230832"/>
          </a:xfrm>
          <a:prstGeom prst="rect">
            <a:avLst/>
          </a:prstGeom>
          <a:noFill/>
        </p:spPr>
        <p:txBody>
          <a:bodyPr wrap="square" rtlCol="0">
            <a:spAutoFit/>
          </a:bodyPr>
          <a:lstStyle/>
          <a:p>
            <a:pPr algn="r"/>
            <a:r>
              <a:rPr lang="da-DK" sz="900" b="1" dirty="0">
                <a:solidFill>
                  <a:schemeClr val="bg1"/>
                </a:solidFill>
              </a:rPr>
              <a:t>Industry</a:t>
            </a:r>
            <a:endParaRPr lang="en-GB" sz="900" b="1" dirty="0">
              <a:solidFill>
                <a:schemeClr val="bg1"/>
              </a:solidFill>
            </a:endParaRPr>
          </a:p>
        </p:txBody>
      </p:sp>
      <p:sp>
        <p:nvSpPr>
          <p:cNvPr id="49" name="TextBox 48"/>
          <p:cNvSpPr txBox="1"/>
          <p:nvPr/>
        </p:nvSpPr>
        <p:spPr>
          <a:xfrm>
            <a:off x="1999426" y="4660497"/>
            <a:ext cx="3137535" cy="577081"/>
          </a:xfrm>
          <a:prstGeom prst="rect">
            <a:avLst/>
          </a:prstGeom>
          <a:noFill/>
        </p:spPr>
        <p:txBody>
          <a:bodyPr wrap="square" rtlCol="0">
            <a:spAutoFit/>
          </a:bodyPr>
          <a:lstStyle/>
          <a:p>
            <a:pPr algn="ctr"/>
            <a:r>
              <a:rPr lang="da-DK" sz="1050" b="1" dirty="0"/>
              <a:t>Integrated assesments from a </a:t>
            </a:r>
            <a:br>
              <a:rPr lang="da-DK" sz="1050" b="1" dirty="0"/>
            </a:br>
            <a:r>
              <a:rPr lang="da-DK" sz="1050" b="1" dirty="0"/>
              <a:t>thematic perspective</a:t>
            </a:r>
          </a:p>
          <a:p>
            <a:pPr algn="ctr"/>
            <a:r>
              <a:rPr lang="da-DK" sz="1050" i="1" dirty="0">
                <a:solidFill>
                  <a:schemeClr val="accent1">
                    <a:lumMod val="50000"/>
                  </a:schemeClr>
                </a:solidFill>
              </a:rPr>
              <a:t>Environmental acquis</a:t>
            </a:r>
          </a:p>
        </p:txBody>
      </p:sp>
      <p:sp>
        <p:nvSpPr>
          <p:cNvPr id="50" name="TextBox 49"/>
          <p:cNvSpPr txBox="1"/>
          <p:nvPr/>
        </p:nvSpPr>
        <p:spPr>
          <a:xfrm>
            <a:off x="5136961" y="4660497"/>
            <a:ext cx="3979583" cy="577081"/>
          </a:xfrm>
          <a:prstGeom prst="rect">
            <a:avLst/>
          </a:prstGeom>
          <a:noFill/>
        </p:spPr>
        <p:txBody>
          <a:bodyPr wrap="square" rtlCol="0">
            <a:spAutoFit/>
          </a:bodyPr>
          <a:lstStyle/>
          <a:p>
            <a:pPr algn="ctr"/>
            <a:r>
              <a:rPr lang="da-DK" sz="1050" b="1" dirty="0"/>
              <a:t>Integrated assessments from a </a:t>
            </a:r>
            <a:br>
              <a:rPr lang="da-DK" sz="1050" b="1" dirty="0"/>
            </a:br>
            <a:r>
              <a:rPr lang="da-DK" sz="1050" b="1" dirty="0"/>
              <a:t>cross-cutting perspective</a:t>
            </a:r>
          </a:p>
          <a:p>
            <a:pPr algn="ctr"/>
            <a:r>
              <a:rPr lang="da-DK" sz="1050" i="1" dirty="0">
                <a:solidFill>
                  <a:schemeClr val="accent1">
                    <a:lumMod val="50000"/>
                  </a:schemeClr>
                </a:solidFill>
              </a:rPr>
              <a:t>Sectors, 7th EAP objectives, summary assessment</a:t>
            </a:r>
          </a:p>
        </p:txBody>
      </p:sp>
      <p:sp>
        <p:nvSpPr>
          <p:cNvPr id="48" name="Rectangle 47"/>
          <p:cNvSpPr/>
          <p:nvPr/>
        </p:nvSpPr>
        <p:spPr>
          <a:xfrm>
            <a:off x="783609" y="1603342"/>
            <a:ext cx="1244540" cy="3587772"/>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pic>
        <p:nvPicPr>
          <p:cNvPr id="1026" name="Picture 2" descr="epub_cov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0592" y="1823608"/>
            <a:ext cx="791468" cy="1122650"/>
          </a:xfrm>
          <a:prstGeom prst="rect">
            <a:avLst/>
          </a:prstGeom>
          <a:noFill/>
          <a:extLst>
            <a:ext uri="{909E8E84-426E-40DD-AFC4-6F175D3DCCD1}">
              <a14:hiddenFill xmlns:a14="http://schemas.microsoft.com/office/drawing/2010/main">
                <a:solidFill>
                  <a:srgbClr val="FFFFFF"/>
                </a:solidFill>
              </a14:hiddenFill>
            </a:ext>
          </a:extLst>
        </p:spPr>
      </p:pic>
      <p:grpSp>
        <p:nvGrpSpPr>
          <p:cNvPr id="3" name="Group 2"/>
          <p:cNvGrpSpPr/>
          <p:nvPr/>
        </p:nvGrpSpPr>
        <p:grpSpPr>
          <a:xfrm>
            <a:off x="1017338" y="3083397"/>
            <a:ext cx="823320" cy="1080007"/>
            <a:chOff x="1773177" y="-103831"/>
            <a:chExt cx="3096065" cy="4347797"/>
          </a:xfrm>
        </p:grpSpPr>
        <p:sp>
          <p:nvSpPr>
            <p:cNvPr id="51" name="Rectangle 50"/>
            <p:cNvSpPr/>
            <p:nvPr/>
          </p:nvSpPr>
          <p:spPr>
            <a:xfrm>
              <a:off x="1773177" y="-103831"/>
              <a:ext cx="2924908" cy="4347797"/>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GB" sz="1247"/>
            </a:p>
          </p:txBody>
        </p:sp>
        <p:pic>
          <p:nvPicPr>
            <p:cNvPr id="52"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51516" y="1023611"/>
              <a:ext cx="2846774" cy="30390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4" name="TextBox 2"/>
            <p:cNvSpPr txBox="1">
              <a:spLocks noChangeArrowheads="1"/>
            </p:cNvSpPr>
            <p:nvPr/>
          </p:nvSpPr>
          <p:spPr bwMode="auto">
            <a:xfrm>
              <a:off x="1812451" y="16240"/>
              <a:ext cx="3056791" cy="1022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de-DE" altLang="en-US" sz="1050" b="1" dirty="0"/>
                <a:t>7EAP</a:t>
              </a:r>
              <a:endParaRPr lang="en-GB" altLang="en-US" sz="1050" b="1" dirty="0"/>
            </a:p>
          </p:txBody>
        </p:sp>
      </p:grpSp>
      <p:sp>
        <p:nvSpPr>
          <p:cNvPr id="56" name="TextBox 55"/>
          <p:cNvSpPr txBox="1"/>
          <p:nvPr/>
        </p:nvSpPr>
        <p:spPr>
          <a:xfrm>
            <a:off x="783609" y="4398841"/>
            <a:ext cx="1254056" cy="738664"/>
          </a:xfrm>
          <a:prstGeom prst="rect">
            <a:avLst/>
          </a:prstGeom>
          <a:noFill/>
        </p:spPr>
        <p:txBody>
          <a:bodyPr wrap="square" rtlCol="0">
            <a:spAutoFit/>
          </a:bodyPr>
          <a:lstStyle/>
          <a:p>
            <a:pPr algn="ctr"/>
            <a:r>
              <a:rPr lang="da-DK" sz="1050" b="1" dirty="0"/>
              <a:t>Context</a:t>
            </a:r>
          </a:p>
          <a:p>
            <a:pPr algn="ctr"/>
            <a:r>
              <a:rPr lang="da-DK" sz="1050" i="1" dirty="0">
                <a:solidFill>
                  <a:schemeClr val="accent5">
                    <a:lumMod val="50000"/>
                  </a:schemeClr>
                </a:solidFill>
              </a:rPr>
              <a:t>Policy context</a:t>
            </a:r>
          </a:p>
          <a:p>
            <a:pPr algn="ctr"/>
            <a:r>
              <a:rPr lang="da-DK" sz="1050" i="1" dirty="0" smtClean="0">
                <a:solidFill>
                  <a:schemeClr val="accent5">
                    <a:lumMod val="50000"/>
                  </a:schemeClr>
                </a:solidFill>
              </a:rPr>
              <a:t>SOER2015 </a:t>
            </a:r>
            <a:endParaRPr lang="da-DK" sz="1050" i="1" dirty="0">
              <a:solidFill>
                <a:schemeClr val="accent5">
                  <a:lumMod val="50000"/>
                </a:schemeClr>
              </a:solidFill>
            </a:endParaRPr>
          </a:p>
          <a:p>
            <a:pPr algn="ctr"/>
            <a:endParaRPr lang="da-DK" sz="1050" i="1" dirty="0">
              <a:solidFill>
                <a:schemeClr val="accent5">
                  <a:lumMod val="50000"/>
                </a:schemeClr>
              </a:solidFill>
            </a:endParaRPr>
          </a:p>
        </p:txBody>
      </p:sp>
      <p:sp>
        <p:nvSpPr>
          <p:cNvPr id="57" name="Right Arrow 56"/>
          <p:cNvSpPr/>
          <p:nvPr/>
        </p:nvSpPr>
        <p:spPr>
          <a:xfrm>
            <a:off x="2037665" y="3477238"/>
            <a:ext cx="419914" cy="292896"/>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2" name="Text Placeholder 21"/>
          <p:cNvSpPr>
            <a:spLocks noGrp="1"/>
          </p:cNvSpPr>
          <p:nvPr>
            <p:ph type="body" sz="quarter" idx="10"/>
          </p:nvPr>
        </p:nvSpPr>
        <p:spPr>
          <a:xfrm>
            <a:off x="347379" y="116988"/>
            <a:ext cx="7861320" cy="574252"/>
          </a:xfrm>
        </p:spPr>
        <p:txBody>
          <a:bodyPr>
            <a:normAutofit/>
          </a:bodyPr>
          <a:lstStyle/>
          <a:p>
            <a:r>
              <a:rPr lang="en-GB" sz="2800" b="1" dirty="0" smtClean="0">
                <a:solidFill>
                  <a:schemeClr val="bg1"/>
                </a:solidFill>
              </a:rPr>
              <a:t>SOER 2020 assessment logic</a:t>
            </a:r>
            <a:endParaRPr lang="en-GB" sz="2800" b="1" dirty="0">
              <a:solidFill>
                <a:schemeClr val="bg1"/>
              </a:solidFill>
            </a:endParaRPr>
          </a:p>
        </p:txBody>
      </p:sp>
      <p:sp>
        <p:nvSpPr>
          <p:cNvPr id="27" name="Rectangle 26"/>
          <p:cNvSpPr/>
          <p:nvPr/>
        </p:nvSpPr>
        <p:spPr>
          <a:xfrm>
            <a:off x="7156580" y="2282791"/>
            <a:ext cx="758464" cy="192920"/>
          </a:xfrm>
          <a:prstGeom prst="rect">
            <a:avLst/>
          </a:prstGeom>
          <a:no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t>PEOPLE</a:t>
            </a:r>
            <a:endParaRPr lang="en-GB" sz="900" dirty="0"/>
          </a:p>
        </p:txBody>
      </p:sp>
      <p:sp>
        <p:nvSpPr>
          <p:cNvPr id="58" name="Rectangle 57"/>
          <p:cNvSpPr/>
          <p:nvPr/>
        </p:nvSpPr>
        <p:spPr>
          <a:xfrm>
            <a:off x="6503183" y="3180547"/>
            <a:ext cx="1089557" cy="270242"/>
          </a:xfrm>
          <a:prstGeom prst="rect">
            <a:avLst/>
          </a:prstGeom>
          <a:no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t>ENVIRONMENT</a:t>
            </a:r>
            <a:endParaRPr lang="en-GB" sz="900" dirty="0"/>
          </a:p>
        </p:txBody>
      </p:sp>
      <p:sp>
        <p:nvSpPr>
          <p:cNvPr id="59" name="Rectangle 58"/>
          <p:cNvSpPr/>
          <p:nvPr/>
        </p:nvSpPr>
        <p:spPr>
          <a:xfrm>
            <a:off x="7799357" y="3240181"/>
            <a:ext cx="858492" cy="213650"/>
          </a:xfrm>
          <a:prstGeom prst="rect">
            <a:avLst/>
          </a:prstGeom>
          <a:no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t>ECONOMY</a:t>
            </a:r>
            <a:endParaRPr lang="en-GB" sz="900" dirty="0"/>
          </a:p>
        </p:txBody>
      </p:sp>
      <p:sp>
        <p:nvSpPr>
          <p:cNvPr id="60" name="Rectangle 59"/>
          <p:cNvSpPr/>
          <p:nvPr/>
        </p:nvSpPr>
        <p:spPr>
          <a:xfrm>
            <a:off x="209007" y="5366485"/>
            <a:ext cx="8621698" cy="1323439"/>
          </a:xfrm>
          <a:prstGeom prst="rect">
            <a:avLst/>
          </a:prstGeom>
          <a:noFill/>
        </p:spPr>
        <p:txBody>
          <a:bodyPr wrap="square" lIns="91440" tIns="45720" rIns="91440" bIns="45720">
            <a:spAutoFit/>
          </a:bodyPr>
          <a:lstStyle/>
          <a:p>
            <a:pPr algn="ctr"/>
            <a:r>
              <a:rPr lang="en-US" sz="4000" b="1" cap="none" spc="0"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2030 perspective</a:t>
            </a:r>
          </a:p>
          <a:p>
            <a:pPr algn="ctr"/>
            <a:r>
              <a:rPr lang="en-US" sz="4000" b="1" dirty="0" err="1"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aquis</a:t>
            </a:r>
            <a:endParaRPr lang="en-US" sz="40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spTree>
    <p:extLst>
      <p:ext uri="{BB962C8B-B14F-4D97-AF65-F5344CB8AC3E}">
        <p14:creationId xmlns:p14="http://schemas.microsoft.com/office/powerpoint/2010/main" val="41415712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Content Placeholder 17"/>
          <p:cNvSpPr>
            <a:spLocks noGrp="1"/>
          </p:cNvSpPr>
          <p:nvPr>
            <p:ph sz="half" idx="1"/>
          </p:nvPr>
        </p:nvSpPr>
        <p:spPr>
          <a:xfrm>
            <a:off x="266642" y="966457"/>
            <a:ext cx="4138129" cy="5891544"/>
          </a:xfrm>
        </p:spPr>
        <p:txBody>
          <a:bodyPr>
            <a:normAutofit/>
          </a:bodyPr>
          <a:lstStyle/>
          <a:p>
            <a:r>
              <a:rPr lang="en-GB" dirty="0" smtClean="0">
                <a:solidFill>
                  <a:srgbClr val="FF0000"/>
                </a:solidFill>
              </a:rPr>
              <a:t>The </a:t>
            </a:r>
            <a:r>
              <a:rPr lang="en-GB" dirty="0">
                <a:solidFill>
                  <a:srgbClr val="FF0000"/>
                </a:solidFill>
              </a:rPr>
              <a:t>long-term outlook is not as positive as recent trends suggest</a:t>
            </a:r>
            <a:endParaRPr lang="en-GB" dirty="0"/>
          </a:p>
          <a:p>
            <a:endParaRPr lang="en-GB" dirty="0" smtClean="0">
              <a:solidFill>
                <a:srgbClr val="FF0000"/>
              </a:solidFill>
            </a:endParaRPr>
          </a:p>
          <a:p>
            <a:r>
              <a:rPr lang="en-GB" dirty="0" smtClean="0">
                <a:solidFill>
                  <a:srgbClr val="FF0000"/>
                </a:solidFill>
              </a:rPr>
              <a:t>Living </a:t>
            </a:r>
            <a:r>
              <a:rPr lang="en-GB" dirty="0">
                <a:solidFill>
                  <a:srgbClr val="FF0000"/>
                </a:solidFill>
              </a:rPr>
              <a:t>well within the planet’s ecological limits in 2050 </a:t>
            </a:r>
            <a:r>
              <a:rPr lang="en-GB" dirty="0" smtClean="0">
                <a:solidFill>
                  <a:srgbClr val="FF0000"/>
                </a:solidFill>
              </a:rPr>
              <a:t>requires </a:t>
            </a:r>
            <a:r>
              <a:rPr lang="en-GB" dirty="0" err="1" smtClean="0">
                <a:solidFill>
                  <a:srgbClr val="FF0000"/>
                </a:solidFill>
              </a:rPr>
              <a:t>foundamental</a:t>
            </a:r>
            <a:r>
              <a:rPr lang="en-GB" dirty="0" smtClean="0">
                <a:solidFill>
                  <a:srgbClr val="FF0000"/>
                </a:solidFill>
              </a:rPr>
              <a:t> </a:t>
            </a:r>
            <a:r>
              <a:rPr lang="en-GB" dirty="0">
                <a:solidFill>
                  <a:srgbClr val="FF0000"/>
                </a:solidFill>
              </a:rPr>
              <a:t>transitions </a:t>
            </a:r>
            <a:r>
              <a:rPr lang="en-GB" dirty="0">
                <a:solidFill>
                  <a:srgbClr val="002060"/>
                </a:solidFill>
              </a:rPr>
              <a:t>in systems of production and consumptions </a:t>
            </a:r>
            <a:r>
              <a:rPr lang="en-GB" sz="1400" dirty="0">
                <a:solidFill>
                  <a:srgbClr val="002060"/>
                </a:solidFill>
              </a:rPr>
              <a:t>(e.g. energy, mobility, food) </a:t>
            </a:r>
            <a:endParaRPr lang="en-GB" sz="1400" dirty="0" smtClean="0">
              <a:solidFill>
                <a:srgbClr val="002060"/>
              </a:solidFill>
            </a:endParaRPr>
          </a:p>
          <a:p>
            <a:endParaRPr lang="en-GB" sz="1400" dirty="0">
              <a:solidFill>
                <a:srgbClr val="002060"/>
              </a:solidFill>
            </a:endParaRPr>
          </a:p>
          <a:p>
            <a:endParaRPr lang="en-GB" sz="1400" dirty="0" smtClean="0">
              <a:solidFill>
                <a:srgbClr val="002060"/>
              </a:solidFill>
            </a:endParaRPr>
          </a:p>
          <a:p>
            <a:pPr marL="0" indent="0" algn="ctr">
              <a:buNone/>
            </a:pPr>
            <a:r>
              <a:rPr lang="en-GB" dirty="0" smtClean="0">
                <a:solidFill>
                  <a:srgbClr val="002060"/>
                </a:solidFill>
              </a:rPr>
              <a:t>(SOER 2015)</a:t>
            </a:r>
            <a:endParaRPr lang="en-GB" dirty="0">
              <a:solidFill>
                <a:srgbClr val="002060"/>
              </a:solidFill>
            </a:endParaRPr>
          </a:p>
        </p:txBody>
      </p:sp>
      <p:grpSp>
        <p:nvGrpSpPr>
          <p:cNvPr id="3" name="Group 2"/>
          <p:cNvGrpSpPr/>
          <p:nvPr/>
        </p:nvGrpSpPr>
        <p:grpSpPr>
          <a:xfrm>
            <a:off x="5350962" y="2767819"/>
            <a:ext cx="3353181" cy="3090739"/>
            <a:chOff x="4062002" y="1747360"/>
            <a:chExt cx="3284307" cy="2885510"/>
          </a:xfrm>
        </p:grpSpPr>
        <p:grpSp>
          <p:nvGrpSpPr>
            <p:cNvPr id="2" name="Group 1"/>
            <p:cNvGrpSpPr/>
            <p:nvPr/>
          </p:nvGrpSpPr>
          <p:grpSpPr>
            <a:xfrm>
              <a:off x="4062002" y="1747360"/>
              <a:ext cx="3284307" cy="2885510"/>
              <a:chOff x="4062002" y="1747360"/>
              <a:chExt cx="3284307" cy="2885510"/>
            </a:xfrm>
          </p:grpSpPr>
          <p:sp>
            <p:nvSpPr>
              <p:cNvPr id="35" name="Oval 34"/>
              <p:cNvSpPr/>
              <p:nvPr/>
            </p:nvSpPr>
            <p:spPr>
              <a:xfrm>
                <a:off x="4062003" y="2729425"/>
                <a:ext cx="2024743" cy="1903445"/>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36" name="Oval 35"/>
              <p:cNvSpPr/>
              <p:nvPr/>
            </p:nvSpPr>
            <p:spPr>
              <a:xfrm>
                <a:off x="5321566" y="2729424"/>
                <a:ext cx="2024743" cy="1903445"/>
              </a:xfrm>
              <a:prstGeom prst="ellipse">
                <a:avLst/>
              </a:prstGeom>
              <a:solidFill>
                <a:schemeClr val="accent1">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37" name="Oval 36"/>
              <p:cNvSpPr/>
              <p:nvPr/>
            </p:nvSpPr>
            <p:spPr>
              <a:xfrm>
                <a:off x="4691784" y="1747360"/>
                <a:ext cx="2024743" cy="1903445"/>
              </a:xfrm>
              <a:prstGeom prst="ellipse">
                <a:avLst/>
              </a:prstGeom>
              <a:solidFill>
                <a:schemeClr val="tx2">
                  <a:alpha val="5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38" name="TextBox 37"/>
              <p:cNvSpPr txBox="1"/>
              <p:nvPr/>
            </p:nvSpPr>
            <p:spPr>
              <a:xfrm>
                <a:off x="4963714" y="2058962"/>
                <a:ext cx="1480882" cy="948222"/>
              </a:xfrm>
              <a:prstGeom prst="rect">
                <a:avLst/>
              </a:prstGeom>
              <a:noFill/>
            </p:spPr>
            <p:txBody>
              <a:bodyPr wrap="square" rtlCol="0">
                <a:spAutoFit/>
              </a:bodyPr>
              <a:lstStyle/>
              <a:p>
                <a:pPr algn="ctr"/>
                <a:r>
                  <a:rPr lang="da-DK" sz="2000" b="1" dirty="0">
                    <a:solidFill>
                      <a:schemeClr val="bg1"/>
                    </a:solidFill>
                  </a:rPr>
                  <a:t>Low – carbon </a:t>
                </a:r>
                <a:r>
                  <a:rPr lang="da-DK" sz="2000" b="1" dirty="0" smtClean="0">
                    <a:solidFill>
                      <a:schemeClr val="bg1"/>
                    </a:solidFill>
                  </a:rPr>
                  <a:t>economy</a:t>
                </a:r>
              </a:p>
            </p:txBody>
          </p:sp>
          <p:sp>
            <p:nvSpPr>
              <p:cNvPr id="39" name="TextBox 38"/>
              <p:cNvSpPr txBox="1"/>
              <p:nvPr/>
            </p:nvSpPr>
            <p:spPr>
              <a:xfrm>
                <a:off x="4062002" y="3444565"/>
                <a:ext cx="1920186" cy="660881"/>
              </a:xfrm>
              <a:prstGeom prst="rect">
                <a:avLst/>
              </a:prstGeom>
              <a:noFill/>
            </p:spPr>
            <p:txBody>
              <a:bodyPr wrap="square" rtlCol="0">
                <a:spAutoFit/>
              </a:bodyPr>
              <a:lstStyle/>
              <a:p>
                <a:pPr algn="ctr"/>
                <a:r>
                  <a:rPr lang="da-DK" sz="2000" b="1" dirty="0">
                    <a:solidFill>
                      <a:schemeClr val="bg1"/>
                    </a:solidFill>
                  </a:rPr>
                  <a:t>Bio-economy, Blue </a:t>
                </a:r>
                <a:r>
                  <a:rPr lang="da-DK" sz="2000" b="1" dirty="0" smtClean="0">
                    <a:solidFill>
                      <a:schemeClr val="bg1"/>
                    </a:solidFill>
                  </a:rPr>
                  <a:t>economy</a:t>
                </a:r>
              </a:p>
            </p:txBody>
          </p:sp>
        </p:grpSp>
        <p:sp>
          <p:nvSpPr>
            <p:cNvPr id="40" name="TextBox 39"/>
            <p:cNvSpPr txBox="1"/>
            <p:nvPr/>
          </p:nvSpPr>
          <p:spPr>
            <a:xfrm>
              <a:off x="5903715" y="3528784"/>
              <a:ext cx="1243037" cy="660881"/>
            </a:xfrm>
            <a:prstGeom prst="rect">
              <a:avLst/>
            </a:prstGeom>
            <a:noFill/>
          </p:spPr>
          <p:txBody>
            <a:bodyPr wrap="square" rtlCol="0">
              <a:spAutoFit/>
            </a:bodyPr>
            <a:lstStyle/>
            <a:p>
              <a:pPr algn="ctr"/>
              <a:r>
                <a:rPr lang="da-DK" sz="2000" b="1" dirty="0">
                  <a:solidFill>
                    <a:schemeClr val="bg1"/>
                  </a:solidFill>
                </a:rPr>
                <a:t>Circular </a:t>
              </a:r>
              <a:r>
                <a:rPr lang="da-DK" sz="2000" b="1" dirty="0" smtClean="0">
                  <a:solidFill>
                    <a:schemeClr val="bg1"/>
                  </a:solidFill>
                </a:rPr>
                <a:t>economy</a:t>
              </a:r>
            </a:p>
          </p:txBody>
        </p:sp>
      </p:grpSp>
      <p:sp>
        <p:nvSpPr>
          <p:cNvPr id="41" name="TextBox 40"/>
          <p:cNvSpPr txBox="1"/>
          <p:nvPr/>
        </p:nvSpPr>
        <p:spPr>
          <a:xfrm>
            <a:off x="5541865" y="1751932"/>
            <a:ext cx="2971377" cy="707886"/>
          </a:xfrm>
          <a:prstGeom prst="rect">
            <a:avLst/>
          </a:prstGeom>
          <a:noFill/>
        </p:spPr>
        <p:txBody>
          <a:bodyPr wrap="square" rtlCol="0">
            <a:spAutoFit/>
          </a:bodyPr>
          <a:lstStyle/>
          <a:p>
            <a:pPr algn="ctr"/>
            <a:r>
              <a:rPr lang="da-DK" sz="2000" b="1" dirty="0" smtClean="0">
                <a:solidFill>
                  <a:schemeClr val="accent1">
                    <a:lumMod val="50000"/>
                  </a:schemeClr>
                </a:solidFill>
              </a:rPr>
              <a:t>EU policy agendas for long term transitions</a:t>
            </a:r>
            <a:endParaRPr lang="en-GB" sz="2000" b="1" dirty="0">
              <a:solidFill>
                <a:schemeClr val="accent1">
                  <a:lumMod val="50000"/>
                </a:schemeClr>
              </a:solidFill>
            </a:endParaRPr>
          </a:p>
        </p:txBody>
      </p:sp>
      <p:pic>
        <p:nvPicPr>
          <p:cNvPr id="15"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09111" y="3821345"/>
            <a:ext cx="2977458" cy="17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Box 15"/>
          <p:cNvSpPr txBox="1"/>
          <p:nvPr/>
        </p:nvSpPr>
        <p:spPr>
          <a:xfrm>
            <a:off x="637827" y="4645127"/>
            <a:ext cx="2157199" cy="253916"/>
          </a:xfrm>
          <a:prstGeom prst="rect">
            <a:avLst/>
          </a:prstGeom>
          <a:noFill/>
        </p:spPr>
        <p:txBody>
          <a:bodyPr wrap="square" rtlCol="0">
            <a:spAutoFit/>
          </a:bodyPr>
          <a:lstStyle/>
          <a:p>
            <a:pPr algn="ctr"/>
            <a:r>
              <a:rPr lang="da-DK" sz="1050" b="1" dirty="0" smtClean="0">
                <a:solidFill>
                  <a:schemeClr val="accent1">
                    <a:lumMod val="50000"/>
                  </a:schemeClr>
                </a:solidFill>
              </a:rPr>
              <a:t>Worsening long term trends</a:t>
            </a:r>
            <a:endParaRPr lang="en-GB" sz="1050" b="1" dirty="0">
              <a:solidFill>
                <a:schemeClr val="accent1">
                  <a:lumMod val="50000"/>
                </a:schemeClr>
              </a:solidFill>
            </a:endParaRPr>
          </a:p>
        </p:txBody>
      </p:sp>
      <p:sp>
        <p:nvSpPr>
          <p:cNvPr id="12" name="Title 11"/>
          <p:cNvSpPr>
            <a:spLocks noGrp="1"/>
          </p:cNvSpPr>
          <p:nvPr>
            <p:ph type="title"/>
          </p:nvPr>
        </p:nvSpPr>
        <p:spPr>
          <a:xfrm>
            <a:off x="0" y="-16650"/>
            <a:ext cx="9144000" cy="834470"/>
          </a:xfrm>
          <a:solidFill>
            <a:srgbClr val="006666"/>
          </a:solidFill>
        </p:spPr>
        <p:txBody>
          <a:bodyPr>
            <a:normAutofit fontScale="90000"/>
          </a:bodyPr>
          <a:lstStyle/>
          <a:p>
            <a:r>
              <a:rPr lang="en-GB" dirty="0" smtClean="0"/>
              <a:t/>
            </a:r>
            <a:br>
              <a:rPr lang="en-GB" dirty="0" smtClean="0"/>
            </a:br>
            <a:endParaRPr lang="en-GB" dirty="0"/>
          </a:p>
        </p:txBody>
      </p:sp>
      <p:sp>
        <p:nvSpPr>
          <p:cNvPr id="10" name="Right Arrow 9"/>
          <p:cNvSpPr/>
          <p:nvPr/>
        </p:nvSpPr>
        <p:spPr>
          <a:xfrm>
            <a:off x="3771282" y="3921303"/>
            <a:ext cx="1562926" cy="39188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234421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Rectangle 117"/>
          <p:cNvSpPr/>
          <p:nvPr/>
        </p:nvSpPr>
        <p:spPr>
          <a:xfrm>
            <a:off x="320240" y="1102405"/>
            <a:ext cx="8576546" cy="4010706"/>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54" name="Rectangle 53"/>
          <p:cNvSpPr/>
          <p:nvPr/>
        </p:nvSpPr>
        <p:spPr>
          <a:xfrm>
            <a:off x="3880027" y="1616080"/>
            <a:ext cx="2081583" cy="3571865"/>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50" dirty="0" smtClean="0"/>
              <a:t>(</a:t>
            </a:r>
            <a:r>
              <a:rPr lang="en-GB" sz="1350" dirty="0" err="1" smtClean="0"/>
              <a:t>Produkcijsko</a:t>
            </a:r>
            <a:r>
              <a:rPr lang="en-GB" sz="1350" dirty="0" smtClean="0"/>
              <a:t>  </a:t>
            </a:r>
            <a:r>
              <a:rPr lang="en-GB" sz="1350" dirty="0" err="1" smtClean="0"/>
              <a:t>potrošniški</a:t>
            </a:r>
            <a:r>
              <a:rPr lang="en-GB" sz="1350" dirty="0" smtClean="0"/>
              <a:t> </a:t>
            </a:r>
            <a:r>
              <a:rPr lang="en-GB" sz="1350" dirty="0" err="1" smtClean="0"/>
              <a:t>sistemi</a:t>
            </a:r>
            <a:r>
              <a:rPr lang="en-GB" sz="1350" dirty="0" smtClean="0"/>
              <a:t> )</a:t>
            </a:r>
            <a:endParaRPr lang="en-GB" sz="1350" dirty="0"/>
          </a:p>
        </p:txBody>
      </p:sp>
      <p:sp>
        <p:nvSpPr>
          <p:cNvPr id="53" name="Rectangle 52"/>
          <p:cNvSpPr/>
          <p:nvPr/>
        </p:nvSpPr>
        <p:spPr>
          <a:xfrm>
            <a:off x="6145244" y="1643089"/>
            <a:ext cx="2567273" cy="3555905"/>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8" name="TextBox 17"/>
          <p:cNvSpPr txBox="1"/>
          <p:nvPr/>
        </p:nvSpPr>
        <p:spPr>
          <a:xfrm>
            <a:off x="795678" y="4209456"/>
            <a:ext cx="2454638" cy="900246"/>
          </a:xfrm>
          <a:prstGeom prst="rect">
            <a:avLst/>
          </a:prstGeom>
          <a:noFill/>
        </p:spPr>
        <p:txBody>
          <a:bodyPr wrap="square" rtlCol="0">
            <a:spAutoFit/>
          </a:bodyPr>
          <a:lstStyle/>
          <a:p>
            <a:pPr algn="ctr"/>
            <a:r>
              <a:rPr lang="da-DK" sz="1050" b="1" dirty="0"/>
              <a:t>Context: Europe’s sustainability goals </a:t>
            </a:r>
            <a:br>
              <a:rPr lang="da-DK" sz="1050" b="1" dirty="0"/>
            </a:br>
            <a:r>
              <a:rPr lang="da-DK" sz="1050" b="1" dirty="0"/>
              <a:t>and long-term challenges</a:t>
            </a:r>
          </a:p>
          <a:p>
            <a:pPr algn="ctr"/>
            <a:r>
              <a:rPr lang="da-DK" sz="1050" dirty="0">
                <a:solidFill>
                  <a:schemeClr val="bg1">
                    <a:lumMod val="50000"/>
                  </a:schemeClr>
                </a:solidFill>
              </a:rPr>
              <a:t>Global megatrends</a:t>
            </a:r>
          </a:p>
          <a:p>
            <a:pPr algn="ctr"/>
            <a:r>
              <a:rPr lang="da-DK" sz="1050" dirty="0">
                <a:solidFill>
                  <a:schemeClr val="bg1">
                    <a:lumMod val="50000"/>
                  </a:schemeClr>
                </a:solidFill>
              </a:rPr>
              <a:t>Planetary boundaries</a:t>
            </a:r>
          </a:p>
        </p:txBody>
      </p:sp>
      <p:cxnSp>
        <p:nvCxnSpPr>
          <p:cNvPr id="32" name="Straight Arrow Connector 31"/>
          <p:cNvCxnSpPr>
            <a:stCxn id="38" idx="4"/>
            <a:endCxn id="9" idx="0"/>
          </p:cNvCxnSpPr>
          <p:nvPr/>
        </p:nvCxnSpPr>
        <p:spPr>
          <a:xfrm flipH="1">
            <a:off x="7190125" y="2751074"/>
            <a:ext cx="7853" cy="455614"/>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31" name="Group 30"/>
          <p:cNvGrpSpPr/>
          <p:nvPr/>
        </p:nvGrpSpPr>
        <p:grpSpPr>
          <a:xfrm>
            <a:off x="6678401" y="2020200"/>
            <a:ext cx="1890000" cy="1890029"/>
            <a:chOff x="8137403" y="1106213"/>
            <a:chExt cx="3424335" cy="3387065"/>
          </a:xfrm>
        </p:grpSpPr>
        <p:sp>
          <p:nvSpPr>
            <p:cNvPr id="3" name="Oval 2"/>
            <p:cNvSpPr/>
            <p:nvPr/>
          </p:nvSpPr>
          <p:spPr>
            <a:xfrm>
              <a:off x="8137403" y="1106266"/>
              <a:ext cx="3424335" cy="3387012"/>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750"/>
            </a:p>
          </p:txBody>
        </p:sp>
        <p:grpSp>
          <p:nvGrpSpPr>
            <p:cNvPr id="30" name="Group 29"/>
            <p:cNvGrpSpPr/>
            <p:nvPr/>
          </p:nvGrpSpPr>
          <p:grpSpPr>
            <a:xfrm>
              <a:off x="8334079" y="1106213"/>
              <a:ext cx="3028950" cy="2903823"/>
              <a:chOff x="8334079" y="1106213"/>
              <a:chExt cx="3028950" cy="2903823"/>
            </a:xfrm>
          </p:grpSpPr>
          <p:sp>
            <p:nvSpPr>
              <p:cNvPr id="5" name="Oval 4"/>
              <p:cNvSpPr/>
              <p:nvPr/>
            </p:nvSpPr>
            <p:spPr>
              <a:xfrm>
                <a:off x="8660164" y="1578791"/>
                <a:ext cx="2332653" cy="2360645"/>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750"/>
              </a:p>
            </p:txBody>
          </p:sp>
          <p:grpSp>
            <p:nvGrpSpPr>
              <p:cNvPr id="28" name="Group 27"/>
              <p:cNvGrpSpPr/>
              <p:nvPr/>
            </p:nvGrpSpPr>
            <p:grpSpPr>
              <a:xfrm>
                <a:off x="8334079" y="1106213"/>
                <a:ext cx="3028950" cy="2903823"/>
                <a:chOff x="1176192" y="957678"/>
                <a:chExt cx="3028950" cy="2903823"/>
              </a:xfrm>
            </p:grpSpPr>
            <p:sp>
              <p:nvSpPr>
                <p:cNvPr id="38" name="Oval 37"/>
                <p:cNvSpPr/>
                <p:nvPr/>
              </p:nvSpPr>
              <p:spPr>
                <a:xfrm>
                  <a:off x="1524341" y="1489904"/>
                  <a:ext cx="793103" cy="777552"/>
                </a:xfrm>
                <a:prstGeom prst="ellipse">
                  <a:avLst/>
                </a:prstGeom>
                <a:solidFill>
                  <a:schemeClr val="accent1">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750"/>
                </a:p>
              </p:txBody>
            </p:sp>
            <p:sp>
              <p:nvSpPr>
                <p:cNvPr id="40" name="Oval 39"/>
                <p:cNvSpPr/>
                <p:nvPr/>
              </p:nvSpPr>
              <p:spPr>
                <a:xfrm>
                  <a:off x="3054069" y="1481112"/>
                  <a:ext cx="793103" cy="777552"/>
                </a:xfrm>
                <a:prstGeom prst="ellipse">
                  <a:avLst/>
                </a:prstGeom>
                <a:solidFill>
                  <a:schemeClr val="accent1">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750"/>
                </a:p>
              </p:txBody>
            </p:sp>
            <p:sp>
              <p:nvSpPr>
                <p:cNvPr id="9" name="Oval 8"/>
                <p:cNvSpPr/>
                <p:nvPr/>
              </p:nvSpPr>
              <p:spPr>
                <a:xfrm>
                  <a:off x="1510113" y="3083949"/>
                  <a:ext cx="793103" cy="777552"/>
                </a:xfrm>
                <a:prstGeom prst="ellipse">
                  <a:avLst/>
                </a:prstGeom>
                <a:solidFill>
                  <a:schemeClr val="accent1">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750"/>
                </a:p>
              </p:txBody>
            </p:sp>
            <p:sp>
              <p:nvSpPr>
                <p:cNvPr id="10" name="Oval 9"/>
                <p:cNvSpPr/>
                <p:nvPr/>
              </p:nvSpPr>
              <p:spPr>
                <a:xfrm>
                  <a:off x="3048633" y="3083949"/>
                  <a:ext cx="793103" cy="777552"/>
                </a:xfrm>
                <a:prstGeom prst="ellipse">
                  <a:avLst/>
                </a:prstGeom>
                <a:solidFill>
                  <a:schemeClr val="accent1">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750"/>
                </a:p>
              </p:txBody>
            </p:sp>
            <p:sp>
              <p:nvSpPr>
                <p:cNvPr id="11" name="Oval 10"/>
                <p:cNvSpPr/>
                <p:nvPr/>
              </p:nvSpPr>
              <p:spPr>
                <a:xfrm>
                  <a:off x="2246738" y="2281515"/>
                  <a:ext cx="793103" cy="777552"/>
                </a:xfrm>
                <a:prstGeom prst="ellipse">
                  <a:avLst/>
                </a:prstGeom>
                <a:solidFill>
                  <a:schemeClr val="accent4">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750"/>
                </a:p>
              </p:txBody>
            </p:sp>
            <p:sp>
              <p:nvSpPr>
                <p:cNvPr id="4" name="TextBox 3"/>
                <p:cNvSpPr txBox="1"/>
                <p:nvPr/>
              </p:nvSpPr>
              <p:spPr>
                <a:xfrm>
                  <a:off x="1176192" y="957678"/>
                  <a:ext cx="3028950" cy="992804"/>
                </a:xfrm>
                <a:prstGeom prst="rect">
                  <a:avLst/>
                </a:prstGeom>
                <a:noFill/>
              </p:spPr>
              <p:txBody>
                <a:bodyPr wrap="square" rtlCol="0">
                  <a:spAutoFit/>
                </a:bodyPr>
                <a:lstStyle/>
                <a:p>
                  <a:pPr algn="ctr"/>
                  <a:r>
                    <a:rPr lang="da-DK" sz="750" dirty="0">
                      <a:solidFill>
                        <a:schemeClr val="bg1"/>
                      </a:solidFill>
                    </a:rPr>
                    <a:t>Global</a:t>
                  </a:r>
                </a:p>
                <a:p>
                  <a:pPr algn="ctr"/>
                  <a:r>
                    <a:rPr lang="da-DK" sz="750" dirty="0">
                      <a:solidFill>
                        <a:schemeClr val="bg1"/>
                      </a:solidFill>
                    </a:rPr>
                    <a:t>&amp;</a:t>
                  </a:r>
                </a:p>
                <a:p>
                  <a:pPr algn="ctr"/>
                  <a:r>
                    <a:rPr lang="da-DK" sz="750" dirty="0">
                      <a:solidFill>
                        <a:schemeClr val="bg1"/>
                      </a:solidFill>
                    </a:rPr>
                    <a:t>European </a:t>
                  </a:r>
                </a:p>
                <a:p>
                  <a:pPr algn="ctr"/>
                  <a:r>
                    <a:rPr lang="da-DK" sz="750" dirty="0">
                      <a:solidFill>
                        <a:schemeClr val="bg1"/>
                      </a:solidFill>
                    </a:rPr>
                    <a:t>ecosystems</a:t>
                  </a:r>
                  <a:endParaRPr lang="en-GB" sz="750" dirty="0">
                    <a:solidFill>
                      <a:schemeClr val="bg1"/>
                    </a:solidFill>
                  </a:endParaRPr>
                </a:p>
              </p:txBody>
            </p:sp>
            <p:sp>
              <p:nvSpPr>
                <p:cNvPr id="13" name="TextBox 12"/>
                <p:cNvSpPr txBox="1"/>
                <p:nvPr/>
              </p:nvSpPr>
              <p:spPr>
                <a:xfrm>
                  <a:off x="1283147" y="1711588"/>
                  <a:ext cx="1281405" cy="372301"/>
                </a:xfrm>
                <a:prstGeom prst="rect">
                  <a:avLst/>
                </a:prstGeom>
                <a:noFill/>
              </p:spPr>
              <p:txBody>
                <a:bodyPr wrap="square" rtlCol="0">
                  <a:spAutoFit/>
                </a:bodyPr>
                <a:lstStyle/>
                <a:p>
                  <a:pPr algn="ctr"/>
                  <a:r>
                    <a:rPr lang="da-DK" sz="750" dirty="0"/>
                    <a:t>Food</a:t>
                  </a:r>
                </a:p>
              </p:txBody>
            </p:sp>
            <p:sp>
              <p:nvSpPr>
                <p:cNvPr id="14" name="TextBox 13"/>
                <p:cNvSpPr txBox="1"/>
                <p:nvPr/>
              </p:nvSpPr>
              <p:spPr>
                <a:xfrm>
                  <a:off x="1236042" y="3302223"/>
                  <a:ext cx="1281405" cy="372301"/>
                </a:xfrm>
                <a:prstGeom prst="rect">
                  <a:avLst/>
                </a:prstGeom>
                <a:noFill/>
              </p:spPr>
              <p:txBody>
                <a:bodyPr wrap="square" rtlCol="0">
                  <a:spAutoFit/>
                </a:bodyPr>
                <a:lstStyle/>
                <a:p>
                  <a:pPr algn="ctr"/>
                  <a:r>
                    <a:rPr lang="da-DK" sz="750" dirty="0"/>
                    <a:t>Housing</a:t>
                  </a:r>
                  <a:endParaRPr lang="en-GB" sz="750" dirty="0"/>
                </a:p>
              </p:txBody>
            </p:sp>
            <p:sp>
              <p:nvSpPr>
                <p:cNvPr id="15" name="TextBox 14"/>
                <p:cNvSpPr txBox="1"/>
                <p:nvPr/>
              </p:nvSpPr>
              <p:spPr>
                <a:xfrm>
                  <a:off x="2829132" y="1714751"/>
                  <a:ext cx="1281405" cy="372301"/>
                </a:xfrm>
                <a:prstGeom prst="rect">
                  <a:avLst/>
                </a:prstGeom>
                <a:noFill/>
              </p:spPr>
              <p:txBody>
                <a:bodyPr wrap="square" rtlCol="0">
                  <a:spAutoFit/>
                </a:bodyPr>
                <a:lstStyle/>
                <a:p>
                  <a:pPr algn="ctr"/>
                  <a:r>
                    <a:rPr lang="da-DK" sz="750" dirty="0"/>
                    <a:t>Transport</a:t>
                  </a:r>
                  <a:endParaRPr lang="en-GB" sz="750" dirty="0"/>
                </a:p>
              </p:txBody>
            </p:sp>
            <p:sp>
              <p:nvSpPr>
                <p:cNvPr id="16" name="TextBox 15"/>
                <p:cNvSpPr txBox="1"/>
                <p:nvPr/>
              </p:nvSpPr>
              <p:spPr>
                <a:xfrm>
                  <a:off x="2911747" y="3277100"/>
                  <a:ext cx="1071853" cy="372301"/>
                </a:xfrm>
                <a:prstGeom prst="rect">
                  <a:avLst/>
                </a:prstGeom>
                <a:noFill/>
              </p:spPr>
              <p:txBody>
                <a:bodyPr wrap="square" rtlCol="0">
                  <a:spAutoFit/>
                </a:bodyPr>
                <a:lstStyle/>
                <a:p>
                  <a:pPr algn="ctr"/>
                  <a:r>
                    <a:rPr lang="da-DK" sz="750" dirty="0"/>
                    <a:t>Energy</a:t>
                  </a:r>
                  <a:endParaRPr lang="en-GB" sz="750" dirty="0"/>
                </a:p>
              </p:txBody>
            </p:sp>
            <p:sp>
              <p:nvSpPr>
                <p:cNvPr id="17" name="TextBox 16"/>
                <p:cNvSpPr txBox="1"/>
                <p:nvPr/>
              </p:nvSpPr>
              <p:spPr>
                <a:xfrm>
                  <a:off x="2134649" y="2305869"/>
                  <a:ext cx="1055895" cy="785970"/>
                </a:xfrm>
                <a:prstGeom prst="rect">
                  <a:avLst/>
                </a:prstGeom>
                <a:noFill/>
              </p:spPr>
              <p:txBody>
                <a:bodyPr wrap="square" rtlCol="0">
                  <a:spAutoFit/>
                </a:bodyPr>
                <a:lstStyle/>
                <a:p>
                  <a:pPr algn="ctr"/>
                  <a:r>
                    <a:rPr lang="da-DK" sz="750" dirty="0">
                      <a:solidFill>
                        <a:schemeClr val="bg1"/>
                      </a:solidFill>
                    </a:rPr>
                    <a:t>Human well-being</a:t>
                  </a:r>
                  <a:endParaRPr lang="en-GB" sz="750" dirty="0">
                    <a:solidFill>
                      <a:schemeClr val="bg1"/>
                    </a:solidFill>
                  </a:endParaRPr>
                </a:p>
              </p:txBody>
            </p:sp>
            <p:cxnSp>
              <p:nvCxnSpPr>
                <p:cNvPr id="7" name="Straight Arrow Connector 6"/>
                <p:cNvCxnSpPr>
                  <a:stCxn id="40" idx="3"/>
                  <a:endCxn id="11" idx="7"/>
                </p:cNvCxnSpPr>
                <p:nvPr/>
              </p:nvCxnSpPr>
              <p:spPr>
                <a:xfrm flipH="1">
                  <a:off x="2923694" y="2144794"/>
                  <a:ext cx="246522" cy="25059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38" idx="5"/>
                </p:cNvCxnSpPr>
                <p:nvPr/>
              </p:nvCxnSpPr>
              <p:spPr>
                <a:xfrm>
                  <a:off x="2201297" y="2153586"/>
                  <a:ext cx="175816" cy="26817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H="1" flipV="1">
                  <a:off x="2932486" y="2927613"/>
                  <a:ext cx="241086" cy="25262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9" idx="7"/>
                  <a:endCxn id="11" idx="3"/>
                </p:cNvCxnSpPr>
                <p:nvPr/>
              </p:nvCxnSpPr>
              <p:spPr>
                <a:xfrm flipV="1">
                  <a:off x="2187069" y="2945197"/>
                  <a:ext cx="175816" cy="25262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V="1">
                  <a:off x="2317444" y="1877412"/>
                  <a:ext cx="732451" cy="8812"/>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stCxn id="40" idx="4"/>
                  <a:endCxn id="10" idx="0"/>
                </p:cNvCxnSpPr>
                <p:nvPr/>
              </p:nvCxnSpPr>
              <p:spPr>
                <a:xfrm flipH="1">
                  <a:off x="3445185" y="2258664"/>
                  <a:ext cx="5436" cy="825285"/>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4" name="Down Arrow 43"/>
                <p:cNvSpPr/>
                <p:nvPr/>
              </p:nvSpPr>
              <p:spPr>
                <a:xfrm>
                  <a:off x="2588368" y="2117248"/>
                  <a:ext cx="148228" cy="134087"/>
                </a:xfrm>
                <a:prstGeom prst="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750"/>
                </a:p>
              </p:txBody>
            </p:sp>
            <p:sp>
              <p:nvSpPr>
                <p:cNvPr id="47" name="Right Arrow 46"/>
                <p:cNvSpPr/>
                <p:nvPr/>
              </p:nvSpPr>
              <p:spPr>
                <a:xfrm>
                  <a:off x="2111366" y="2592371"/>
                  <a:ext cx="143564" cy="149391"/>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750"/>
                </a:p>
              </p:txBody>
            </p:sp>
            <p:sp>
              <p:nvSpPr>
                <p:cNvPr id="49" name="Up Arrow 48"/>
                <p:cNvSpPr/>
                <p:nvPr/>
              </p:nvSpPr>
              <p:spPr>
                <a:xfrm>
                  <a:off x="2588367" y="3077901"/>
                  <a:ext cx="171069" cy="119918"/>
                </a:xfrm>
                <a:prstGeom prst="up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750"/>
                </a:p>
              </p:txBody>
            </p:sp>
            <p:sp>
              <p:nvSpPr>
                <p:cNvPr id="50" name="Left Arrow 49"/>
                <p:cNvSpPr/>
                <p:nvPr/>
              </p:nvSpPr>
              <p:spPr>
                <a:xfrm>
                  <a:off x="3026375" y="2584908"/>
                  <a:ext cx="129613" cy="134473"/>
                </a:xfrm>
                <a:prstGeom prst="lef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750"/>
                </a:p>
              </p:txBody>
            </p:sp>
          </p:grpSp>
        </p:grpSp>
      </p:grpSp>
      <p:sp>
        <p:nvSpPr>
          <p:cNvPr id="94" name="Down Arrow 93"/>
          <p:cNvSpPr/>
          <p:nvPr/>
        </p:nvSpPr>
        <p:spPr>
          <a:xfrm rot="16200000">
            <a:off x="3304703" y="3363413"/>
            <a:ext cx="265592" cy="340119"/>
          </a:xfrm>
          <a:prstGeom prst="down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95" name="TextBox 94"/>
          <p:cNvSpPr txBox="1"/>
          <p:nvPr/>
        </p:nvSpPr>
        <p:spPr>
          <a:xfrm>
            <a:off x="3721706" y="4094562"/>
            <a:ext cx="2484147" cy="900246"/>
          </a:xfrm>
          <a:prstGeom prst="rect">
            <a:avLst/>
          </a:prstGeom>
          <a:noFill/>
        </p:spPr>
        <p:txBody>
          <a:bodyPr wrap="square" rtlCol="0">
            <a:spAutoFit/>
          </a:bodyPr>
          <a:lstStyle/>
          <a:p>
            <a:pPr algn="ctr"/>
            <a:r>
              <a:rPr lang="da-DK" sz="1050" b="1" dirty="0"/>
              <a:t>Integrated assessment of priority production-consumption systems</a:t>
            </a:r>
          </a:p>
          <a:p>
            <a:pPr algn="ctr"/>
            <a:r>
              <a:rPr lang="da-DK" sz="1050" dirty="0">
                <a:solidFill>
                  <a:schemeClr val="accent1">
                    <a:lumMod val="50000"/>
                  </a:schemeClr>
                </a:solidFill>
              </a:rPr>
              <a:t>Resource flows and impacts</a:t>
            </a:r>
          </a:p>
          <a:p>
            <a:pPr algn="ctr"/>
            <a:r>
              <a:rPr lang="da-DK" sz="1050" dirty="0">
                <a:solidFill>
                  <a:schemeClr val="accent1">
                    <a:lumMod val="50000"/>
                  </a:schemeClr>
                </a:solidFill>
              </a:rPr>
              <a:t>Actors and economic dimensions</a:t>
            </a:r>
          </a:p>
          <a:p>
            <a:pPr algn="ctr"/>
            <a:r>
              <a:rPr lang="da-DK" sz="1050" dirty="0">
                <a:solidFill>
                  <a:schemeClr val="accent1">
                    <a:lumMod val="50000"/>
                  </a:schemeClr>
                </a:solidFill>
              </a:rPr>
              <a:t>Systemic characteristics</a:t>
            </a:r>
          </a:p>
        </p:txBody>
      </p:sp>
      <p:grpSp>
        <p:nvGrpSpPr>
          <p:cNvPr id="20" name="Group 19"/>
          <p:cNvGrpSpPr/>
          <p:nvPr/>
        </p:nvGrpSpPr>
        <p:grpSpPr>
          <a:xfrm>
            <a:off x="4031891" y="2224230"/>
            <a:ext cx="2646000" cy="235268"/>
            <a:chOff x="932328" y="2543922"/>
            <a:chExt cx="2820382" cy="313691"/>
          </a:xfrm>
        </p:grpSpPr>
        <p:sp>
          <p:nvSpPr>
            <p:cNvPr id="81" name="Rectangle 80"/>
            <p:cNvSpPr/>
            <p:nvPr/>
          </p:nvSpPr>
          <p:spPr>
            <a:xfrm>
              <a:off x="932328" y="2543922"/>
              <a:ext cx="2820382" cy="265167"/>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82" name="TextBox 81"/>
            <p:cNvSpPr txBox="1"/>
            <p:nvPr/>
          </p:nvSpPr>
          <p:spPr>
            <a:xfrm>
              <a:off x="951575" y="2549837"/>
              <a:ext cx="1625626" cy="307776"/>
            </a:xfrm>
            <a:prstGeom prst="rect">
              <a:avLst/>
            </a:prstGeom>
            <a:noFill/>
          </p:spPr>
          <p:txBody>
            <a:bodyPr wrap="square" rtlCol="0">
              <a:spAutoFit/>
            </a:bodyPr>
            <a:lstStyle/>
            <a:p>
              <a:r>
                <a:rPr lang="da-DK" sz="900" b="1" dirty="0">
                  <a:solidFill>
                    <a:schemeClr val="bg1"/>
                  </a:solidFill>
                </a:rPr>
                <a:t>Food system</a:t>
              </a:r>
              <a:endParaRPr lang="en-GB" sz="900" b="1" dirty="0">
                <a:solidFill>
                  <a:schemeClr val="bg1"/>
                </a:solidFill>
              </a:endParaRPr>
            </a:p>
          </p:txBody>
        </p:sp>
      </p:grpSp>
      <p:grpSp>
        <p:nvGrpSpPr>
          <p:cNvPr id="8" name="Group 7"/>
          <p:cNvGrpSpPr/>
          <p:nvPr/>
        </p:nvGrpSpPr>
        <p:grpSpPr>
          <a:xfrm>
            <a:off x="4031891" y="2447365"/>
            <a:ext cx="2646000" cy="230832"/>
            <a:chOff x="913079" y="2841434"/>
            <a:chExt cx="2839631" cy="307775"/>
          </a:xfrm>
        </p:grpSpPr>
        <p:sp>
          <p:nvSpPr>
            <p:cNvPr id="80" name="Rectangle 79"/>
            <p:cNvSpPr/>
            <p:nvPr/>
          </p:nvSpPr>
          <p:spPr>
            <a:xfrm>
              <a:off x="913079" y="2873249"/>
              <a:ext cx="2839631" cy="265167"/>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83" name="TextBox 82"/>
            <p:cNvSpPr txBox="1"/>
            <p:nvPr/>
          </p:nvSpPr>
          <p:spPr>
            <a:xfrm>
              <a:off x="951575" y="2841434"/>
              <a:ext cx="1625627" cy="307775"/>
            </a:xfrm>
            <a:prstGeom prst="rect">
              <a:avLst/>
            </a:prstGeom>
            <a:noFill/>
          </p:spPr>
          <p:txBody>
            <a:bodyPr wrap="square" rtlCol="0">
              <a:spAutoFit/>
            </a:bodyPr>
            <a:lstStyle/>
            <a:p>
              <a:r>
                <a:rPr lang="da-DK" sz="900" b="1" dirty="0">
                  <a:solidFill>
                    <a:schemeClr val="bg1"/>
                  </a:solidFill>
                </a:rPr>
                <a:t>Energy system</a:t>
              </a:r>
              <a:endParaRPr lang="en-GB" sz="900" b="1" dirty="0">
                <a:solidFill>
                  <a:schemeClr val="bg1"/>
                </a:solidFill>
              </a:endParaRPr>
            </a:p>
          </p:txBody>
        </p:sp>
      </p:grpSp>
      <p:grpSp>
        <p:nvGrpSpPr>
          <p:cNvPr id="6" name="Group 5"/>
          <p:cNvGrpSpPr/>
          <p:nvPr/>
        </p:nvGrpSpPr>
        <p:grpSpPr>
          <a:xfrm>
            <a:off x="4031891" y="2718215"/>
            <a:ext cx="2646000" cy="231447"/>
            <a:chOff x="913079" y="3202576"/>
            <a:chExt cx="2839631" cy="308597"/>
          </a:xfrm>
        </p:grpSpPr>
        <p:sp>
          <p:nvSpPr>
            <p:cNvPr id="79" name="Rectangle 78"/>
            <p:cNvSpPr/>
            <p:nvPr/>
          </p:nvSpPr>
          <p:spPr>
            <a:xfrm>
              <a:off x="913079" y="3202576"/>
              <a:ext cx="2839631" cy="265167"/>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84" name="TextBox 83"/>
            <p:cNvSpPr txBox="1"/>
            <p:nvPr/>
          </p:nvSpPr>
          <p:spPr>
            <a:xfrm>
              <a:off x="951574" y="3203397"/>
              <a:ext cx="2117458" cy="307776"/>
            </a:xfrm>
            <a:prstGeom prst="rect">
              <a:avLst/>
            </a:prstGeom>
            <a:noFill/>
          </p:spPr>
          <p:txBody>
            <a:bodyPr wrap="square" rtlCol="0">
              <a:spAutoFit/>
            </a:bodyPr>
            <a:lstStyle/>
            <a:p>
              <a:r>
                <a:rPr lang="da-DK" sz="900" b="1" dirty="0">
                  <a:solidFill>
                    <a:schemeClr val="bg1"/>
                  </a:solidFill>
                </a:rPr>
                <a:t>Mobility system</a:t>
              </a:r>
              <a:endParaRPr lang="en-GB" sz="900" b="1" dirty="0">
                <a:solidFill>
                  <a:schemeClr val="bg1"/>
                </a:solidFill>
              </a:endParaRPr>
            </a:p>
          </p:txBody>
        </p:sp>
      </p:grpSp>
      <p:grpSp>
        <p:nvGrpSpPr>
          <p:cNvPr id="2" name="Group 1"/>
          <p:cNvGrpSpPr/>
          <p:nvPr/>
        </p:nvGrpSpPr>
        <p:grpSpPr>
          <a:xfrm>
            <a:off x="4031891" y="2944658"/>
            <a:ext cx="2646000" cy="230832"/>
            <a:chOff x="913079" y="3504494"/>
            <a:chExt cx="2839631" cy="307776"/>
          </a:xfrm>
        </p:grpSpPr>
        <p:sp>
          <p:nvSpPr>
            <p:cNvPr id="78" name="Rectangle 77"/>
            <p:cNvSpPr/>
            <p:nvPr/>
          </p:nvSpPr>
          <p:spPr>
            <a:xfrm>
              <a:off x="913079" y="3531903"/>
              <a:ext cx="2839631" cy="265167"/>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85" name="TextBox 84"/>
            <p:cNvSpPr txBox="1"/>
            <p:nvPr/>
          </p:nvSpPr>
          <p:spPr>
            <a:xfrm>
              <a:off x="951575" y="3504494"/>
              <a:ext cx="1625627" cy="307776"/>
            </a:xfrm>
            <a:prstGeom prst="rect">
              <a:avLst/>
            </a:prstGeom>
            <a:noFill/>
          </p:spPr>
          <p:txBody>
            <a:bodyPr wrap="square" rtlCol="0">
              <a:spAutoFit/>
            </a:bodyPr>
            <a:lstStyle/>
            <a:p>
              <a:r>
                <a:rPr lang="da-DK" sz="900" b="1" dirty="0">
                  <a:solidFill>
                    <a:schemeClr val="bg1"/>
                  </a:solidFill>
                </a:rPr>
                <a:t>Housing system</a:t>
              </a:r>
              <a:endParaRPr lang="en-GB" sz="900" b="1" dirty="0">
                <a:solidFill>
                  <a:schemeClr val="bg1"/>
                </a:solidFill>
              </a:endParaRPr>
            </a:p>
          </p:txBody>
        </p:sp>
      </p:grpSp>
      <p:sp>
        <p:nvSpPr>
          <p:cNvPr id="88" name="Rectangle 87"/>
          <p:cNvSpPr/>
          <p:nvPr/>
        </p:nvSpPr>
        <p:spPr>
          <a:xfrm>
            <a:off x="6436129" y="2199603"/>
            <a:ext cx="197708" cy="1501441"/>
          </a:xfrm>
          <a:prstGeom prst="rect">
            <a:avLst/>
          </a:prstGeom>
          <a:solidFill>
            <a:schemeClr val="accent2">
              <a:lumMod val="75000"/>
              <a:alpha val="7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90" name="Rectangle 89"/>
          <p:cNvSpPr/>
          <p:nvPr/>
        </p:nvSpPr>
        <p:spPr>
          <a:xfrm>
            <a:off x="6196993" y="2199603"/>
            <a:ext cx="197708" cy="1501441"/>
          </a:xfrm>
          <a:prstGeom prst="rect">
            <a:avLst/>
          </a:prstGeom>
          <a:solidFill>
            <a:schemeClr val="accent2">
              <a:lumMod val="75000"/>
              <a:alpha val="7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89" name="TextBox 88"/>
          <p:cNvSpPr txBox="1"/>
          <p:nvPr/>
        </p:nvSpPr>
        <p:spPr>
          <a:xfrm rot="16200000">
            <a:off x="5776667" y="2830012"/>
            <a:ext cx="1524381" cy="230832"/>
          </a:xfrm>
          <a:prstGeom prst="rect">
            <a:avLst/>
          </a:prstGeom>
          <a:noFill/>
        </p:spPr>
        <p:txBody>
          <a:bodyPr wrap="square" rtlCol="0">
            <a:spAutoFit/>
          </a:bodyPr>
          <a:lstStyle/>
          <a:p>
            <a:r>
              <a:rPr lang="da-DK" sz="900" b="1" dirty="0">
                <a:solidFill>
                  <a:schemeClr val="bg1"/>
                </a:solidFill>
              </a:rPr>
              <a:t>Finance</a:t>
            </a:r>
            <a:endParaRPr lang="en-GB" sz="900" b="1" dirty="0">
              <a:solidFill>
                <a:schemeClr val="bg1"/>
              </a:solidFill>
            </a:endParaRPr>
          </a:p>
        </p:txBody>
      </p:sp>
      <p:sp>
        <p:nvSpPr>
          <p:cNvPr id="91" name="TextBox 90"/>
          <p:cNvSpPr txBox="1"/>
          <p:nvPr/>
        </p:nvSpPr>
        <p:spPr>
          <a:xfrm rot="16200000">
            <a:off x="5525348" y="2824830"/>
            <a:ext cx="1521593" cy="230832"/>
          </a:xfrm>
          <a:prstGeom prst="rect">
            <a:avLst/>
          </a:prstGeom>
          <a:noFill/>
        </p:spPr>
        <p:txBody>
          <a:bodyPr wrap="square" rtlCol="0">
            <a:spAutoFit/>
          </a:bodyPr>
          <a:lstStyle/>
          <a:p>
            <a:r>
              <a:rPr lang="da-DK" sz="900" b="1" dirty="0">
                <a:solidFill>
                  <a:schemeClr val="bg1"/>
                </a:solidFill>
              </a:rPr>
              <a:t>Fiscal</a:t>
            </a:r>
            <a:endParaRPr lang="en-GB" sz="900" b="1" dirty="0">
              <a:solidFill>
                <a:schemeClr val="bg1"/>
              </a:solidFill>
            </a:endParaRPr>
          </a:p>
        </p:txBody>
      </p:sp>
      <p:sp>
        <p:nvSpPr>
          <p:cNvPr id="62" name="TextBox 61"/>
          <p:cNvSpPr txBox="1"/>
          <p:nvPr/>
        </p:nvSpPr>
        <p:spPr>
          <a:xfrm>
            <a:off x="6250634" y="4101753"/>
            <a:ext cx="2328336" cy="1061829"/>
          </a:xfrm>
          <a:prstGeom prst="rect">
            <a:avLst/>
          </a:prstGeom>
          <a:noFill/>
        </p:spPr>
        <p:txBody>
          <a:bodyPr wrap="square" rtlCol="0">
            <a:spAutoFit/>
          </a:bodyPr>
          <a:lstStyle/>
          <a:p>
            <a:pPr algn="ctr"/>
            <a:r>
              <a:rPr lang="en-GB" sz="1050" b="1" dirty="0" smtClean="0"/>
              <a:t>Integrated assessment for transitions towards sustainability</a:t>
            </a:r>
            <a:endParaRPr lang="en-GB" sz="1050" b="1" dirty="0"/>
          </a:p>
          <a:p>
            <a:pPr algn="ctr"/>
            <a:r>
              <a:rPr lang="da-DK" sz="1050" dirty="0">
                <a:solidFill>
                  <a:schemeClr val="accent1">
                    <a:lumMod val="50000"/>
                  </a:schemeClr>
                </a:solidFill>
              </a:rPr>
              <a:t>Interactions of systems and GMTs</a:t>
            </a:r>
          </a:p>
          <a:p>
            <a:pPr algn="ctr"/>
            <a:r>
              <a:rPr lang="da-DK" sz="1050" dirty="0">
                <a:solidFill>
                  <a:schemeClr val="accent1">
                    <a:lumMod val="50000"/>
                  </a:schemeClr>
                </a:solidFill>
              </a:rPr>
              <a:t>Resource nexus</a:t>
            </a:r>
          </a:p>
          <a:p>
            <a:pPr algn="ctr"/>
            <a:r>
              <a:rPr lang="da-DK" sz="1050" dirty="0">
                <a:solidFill>
                  <a:schemeClr val="accent1">
                    <a:lumMod val="50000"/>
                  </a:schemeClr>
                </a:solidFill>
              </a:rPr>
              <a:t>Governance</a:t>
            </a:r>
          </a:p>
          <a:p>
            <a:pPr algn="ctr"/>
            <a:r>
              <a:rPr lang="da-DK" sz="1050" dirty="0">
                <a:solidFill>
                  <a:schemeClr val="accent1">
                    <a:lumMod val="50000"/>
                  </a:schemeClr>
                </a:solidFill>
              </a:rPr>
              <a:t>Knowledge for transitions</a:t>
            </a:r>
          </a:p>
        </p:txBody>
      </p:sp>
      <p:sp>
        <p:nvSpPr>
          <p:cNvPr id="63" name="Down Arrow 62"/>
          <p:cNvSpPr/>
          <p:nvPr/>
        </p:nvSpPr>
        <p:spPr>
          <a:xfrm rot="16200000">
            <a:off x="5932925" y="3444006"/>
            <a:ext cx="265592" cy="196315"/>
          </a:xfrm>
          <a:prstGeom prst="down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cxnSp>
        <p:nvCxnSpPr>
          <p:cNvPr id="110" name="Straight Arrow Connector 109"/>
          <p:cNvCxnSpPr/>
          <p:nvPr/>
        </p:nvCxnSpPr>
        <p:spPr>
          <a:xfrm flipH="1">
            <a:off x="7194238" y="2752543"/>
            <a:ext cx="3000" cy="46052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1" name="Straight Arrow Connector 110"/>
          <p:cNvCxnSpPr/>
          <p:nvPr/>
        </p:nvCxnSpPr>
        <p:spPr>
          <a:xfrm flipV="1">
            <a:off x="7416845" y="3427445"/>
            <a:ext cx="404263" cy="4917"/>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12" name="Rectangle 111"/>
          <p:cNvSpPr/>
          <p:nvPr/>
        </p:nvSpPr>
        <p:spPr>
          <a:xfrm>
            <a:off x="460642" y="1632042"/>
            <a:ext cx="3205468" cy="3539398"/>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pic>
        <p:nvPicPr>
          <p:cNvPr id="33" name="Picture 32"/>
          <p:cNvPicPr>
            <a:picLocks noChangeAspect="1"/>
          </p:cNvPicPr>
          <p:nvPr/>
        </p:nvPicPr>
        <p:blipFill rotWithShape="1">
          <a:blip r:embed="rId3"/>
          <a:srcRect r="2599"/>
          <a:stretch/>
        </p:blipFill>
        <p:spPr>
          <a:xfrm>
            <a:off x="1979682" y="2220213"/>
            <a:ext cx="1639818" cy="1666339"/>
          </a:xfrm>
          <a:prstGeom prst="rect">
            <a:avLst/>
          </a:prstGeom>
          <a:solidFill>
            <a:schemeClr val="bg1"/>
          </a:solidFill>
        </p:spPr>
      </p:pic>
      <p:grpSp>
        <p:nvGrpSpPr>
          <p:cNvPr id="35" name="Group 34"/>
          <p:cNvGrpSpPr/>
          <p:nvPr/>
        </p:nvGrpSpPr>
        <p:grpSpPr>
          <a:xfrm>
            <a:off x="500476" y="1830240"/>
            <a:ext cx="1404000" cy="1701000"/>
            <a:chOff x="705401" y="979820"/>
            <a:chExt cx="1872000" cy="2268000"/>
          </a:xfrm>
        </p:grpSpPr>
        <p:sp>
          <p:nvSpPr>
            <p:cNvPr id="34" name="Rectangle 33"/>
            <p:cNvSpPr/>
            <p:nvPr/>
          </p:nvSpPr>
          <p:spPr>
            <a:xfrm>
              <a:off x="705401" y="979820"/>
              <a:ext cx="1872000" cy="226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pic>
          <p:nvPicPr>
            <p:cNvPr id="22" name="Picture 21"/>
            <p:cNvPicPr>
              <a:picLocks noChangeAspect="1"/>
            </p:cNvPicPr>
            <p:nvPr/>
          </p:nvPicPr>
          <p:blipFill>
            <a:blip r:embed="rId4"/>
            <a:stretch>
              <a:fillRect/>
            </a:stretch>
          </p:blipFill>
          <p:spPr>
            <a:xfrm>
              <a:off x="730801" y="1032532"/>
              <a:ext cx="1783618" cy="2135948"/>
            </a:xfrm>
            <a:prstGeom prst="rect">
              <a:avLst/>
            </a:prstGeom>
            <a:ln>
              <a:solidFill>
                <a:schemeClr val="bg1"/>
              </a:solidFill>
            </a:ln>
          </p:spPr>
        </p:pic>
      </p:grpSp>
      <p:sp>
        <p:nvSpPr>
          <p:cNvPr id="114" name="TextBox 113"/>
          <p:cNvSpPr txBox="1"/>
          <p:nvPr/>
        </p:nvSpPr>
        <p:spPr>
          <a:xfrm>
            <a:off x="554647" y="4189722"/>
            <a:ext cx="2730790" cy="738664"/>
          </a:xfrm>
          <a:prstGeom prst="rect">
            <a:avLst/>
          </a:prstGeom>
          <a:noFill/>
        </p:spPr>
        <p:txBody>
          <a:bodyPr wrap="square" rtlCol="0">
            <a:spAutoFit/>
          </a:bodyPr>
          <a:lstStyle/>
          <a:p>
            <a:pPr algn="ctr"/>
            <a:r>
              <a:rPr lang="da-DK" sz="1050" b="1" dirty="0"/>
              <a:t>Context: Europe’s sustainability goals </a:t>
            </a:r>
            <a:br>
              <a:rPr lang="da-DK" sz="1050" b="1" dirty="0"/>
            </a:br>
            <a:r>
              <a:rPr lang="da-DK" sz="1050" b="1" dirty="0"/>
              <a:t>and long-term challenges</a:t>
            </a:r>
          </a:p>
          <a:p>
            <a:pPr algn="ctr"/>
            <a:r>
              <a:rPr lang="da-DK" sz="1050" dirty="0" smtClean="0">
                <a:solidFill>
                  <a:schemeClr val="accent1">
                    <a:lumMod val="50000"/>
                  </a:schemeClr>
                </a:solidFill>
              </a:rPr>
              <a:t>Global </a:t>
            </a:r>
            <a:r>
              <a:rPr lang="da-DK" sz="1050" dirty="0">
                <a:solidFill>
                  <a:schemeClr val="accent1">
                    <a:lumMod val="50000"/>
                  </a:schemeClr>
                </a:solidFill>
              </a:rPr>
              <a:t>megatrends</a:t>
            </a:r>
          </a:p>
          <a:p>
            <a:pPr algn="ctr"/>
            <a:r>
              <a:rPr lang="da-DK" sz="1050" dirty="0">
                <a:solidFill>
                  <a:schemeClr val="accent1">
                    <a:lumMod val="50000"/>
                  </a:schemeClr>
                </a:solidFill>
              </a:rPr>
              <a:t>Planetary boundaries</a:t>
            </a:r>
          </a:p>
        </p:txBody>
      </p:sp>
      <p:sp>
        <p:nvSpPr>
          <p:cNvPr id="116" name="Right Arrow 115"/>
          <p:cNvSpPr/>
          <p:nvPr/>
        </p:nvSpPr>
        <p:spPr>
          <a:xfrm flipV="1">
            <a:off x="1823861" y="2998350"/>
            <a:ext cx="376334" cy="319981"/>
          </a:xfrm>
          <a:prstGeom prst="rightArrow">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19" name="Down Arrow 118"/>
          <p:cNvSpPr/>
          <p:nvPr/>
        </p:nvSpPr>
        <p:spPr>
          <a:xfrm rot="16200000">
            <a:off x="3635684" y="3441548"/>
            <a:ext cx="265592" cy="201228"/>
          </a:xfrm>
          <a:prstGeom prst="down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64" name="Rectangle 63"/>
          <p:cNvSpPr/>
          <p:nvPr/>
        </p:nvSpPr>
        <p:spPr>
          <a:xfrm>
            <a:off x="629121" y="5402994"/>
            <a:ext cx="5956875" cy="1323439"/>
          </a:xfrm>
          <a:prstGeom prst="rect">
            <a:avLst/>
          </a:prstGeom>
          <a:noFill/>
        </p:spPr>
        <p:txBody>
          <a:bodyPr wrap="square" lIns="91440" tIns="45720" rIns="91440" bIns="45720">
            <a:spAutoFit/>
          </a:bodyPr>
          <a:lstStyle/>
          <a:p>
            <a:pPr algn="ctr"/>
            <a:r>
              <a:rPr lang="en-US" sz="4000" b="1" cap="none" spc="0"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2050 perspective</a:t>
            </a:r>
          </a:p>
          <a:p>
            <a:pPr algn="ctr"/>
            <a:r>
              <a:rPr lang="da-DK" sz="40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7EAP, LCE, CE, </a:t>
            </a:r>
            <a:r>
              <a:rPr lang="da-DK" sz="4000" b="1"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SDGs</a:t>
            </a:r>
            <a:endParaRPr lang="da-DK" sz="40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ndParaRPr>
          </a:p>
        </p:txBody>
      </p:sp>
    </p:spTree>
    <p:extLst>
      <p:ext uri="{BB962C8B-B14F-4D97-AF65-F5344CB8AC3E}">
        <p14:creationId xmlns:p14="http://schemas.microsoft.com/office/powerpoint/2010/main" val="34989219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altLang="en-US" sz="2400" dirty="0">
                <a:latin typeface="+mn-lt"/>
              </a:rPr>
              <a:t>SOER 2020 planning: o</a:t>
            </a:r>
            <a:r>
              <a:rPr lang="en-GB" sz="2400" dirty="0">
                <a:latin typeface="+mn-lt"/>
              </a:rPr>
              <a:t>verall timeline and milestones</a:t>
            </a:r>
            <a:endParaRPr lang="en-GB" altLang="en-US" sz="2400" dirty="0">
              <a:latin typeface="+mn-lt"/>
            </a:endParaRPr>
          </a:p>
        </p:txBody>
      </p:sp>
      <p:sp>
        <p:nvSpPr>
          <p:cNvPr id="7" name="Text Placeholder 6"/>
          <p:cNvSpPr>
            <a:spLocks noGrp="1"/>
          </p:cNvSpPr>
          <p:nvPr>
            <p:ph type="body" sz="quarter" idx="12"/>
          </p:nvPr>
        </p:nvSpPr>
        <p:spPr/>
        <p:txBody>
          <a:bodyPr/>
          <a:lstStyle/>
          <a:p>
            <a:endParaRPr lang="en-GB"/>
          </a:p>
        </p:txBody>
      </p:sp>
      <p:grpSp>
        <p:nvGrpSpPr>
          <p:cNvPr id="4" name="Group 3"/>
          <p:cNvGrpSpPr/>
          <p:nvPr/>
        </p:nvGrpSpPr>
        <p:grpSpPr>
          <a:xfrm>
            <a:off x="127502" y="1482791"/>
            <a:ext cx="9016498" cy="4933884"/>
            <a:chOff x="170003" y="879712"/>
            <a:chExt cx="12021997" cy="6578512"/>
          </a:xfrm>
        </p:grpSpPr>
        <p:grpSp>
          <p:nvGrpSpPr>
            <p:cNvPr id="10" name="Group 9"/>
            <p:cNvGrpSpPr/>
            <p:nvPr/>
          </p:nvGrpSpPr>
          <p:grpSpPr>
            <a:xfrm>
              <a:off x="170003" y="879712"/>
              <a:ext cx="11843657" cy="6578512"/>
              <a:chOff x="170003" y="879712"/>
              <a:chExt cx="11843657" cy="6578512"/>
            </a:xfrm>
          </p:grpSpPr>
          <p:grpSp>
            <p:nvGrpSpPr>
              <p:cNvPr id="9" name="Group 8"/>
              <p:cNvGrpSpPr/>
              <p:nvPr/>
            </p:nvGrpSpPr>
            <p:grpSpPr>
              <a:xfrm>
                <a:off x="170003" y="879712"/>
                <a:ext cx="11843657" cy="6578512"/>
                <a:chOff x="170003" y="879712"/>
                <a:chExt cx="11843657" cy="6578512"/>
              </a:xfrm>
            </p:grpSpPr>
            <p:graphicFrame>
              <p:nvGraphicFramePr>
                <p:cNvPr id="33" name="Diagram 32"/>
                <p:cNvGraphicFramePr/>
                <p:nvPr>
                  <p:extLst/>
                </p:nvPr>
              </p:nvGraphicFramePr>
              <p:xfrm>
                <a:off x="170003" y="879712"/>
                <a:ext cx="11843657" cy="11689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2" name="TextBox 31"/>
                <p:cNvSpPr txBox="1"/>
                <p:nvPr/>
              </p:nvSpPr>
              <p:spPr>
                <a:xfrm>
                  <a:off x="7262685" y="3302341"/>
                  <a:ext cx="2186119" cy="2873470"/>
                </a:xfrm>
                <a:prstGeom prst="rect">
                  <a:avLst/>
                </a:prstGeom>
                <a:noFill/>
              </p:spPr>
              <p:txBody>
                <a:bodyPr wrap="square" lIns="27000" tIns="27000" rIns="27000" bIns="27000" rtlCol="0">
                  <a:spAutoFit/>
                </a:bodyPr>
                <a:lstStyle/>
                <a:p>
                  <a:pPr defTabSz="685800"/>
                  <a:r>
                    <a:rPr lang="en-GB" sz="975" dirty="0">
                      <a:solidFill>
                        <a:srgbClr val="002060"/>
                      </a:solidFill>
                      <a:latin typeface="Open Sans"/>
                    </a:rPr>
                    <a:t>Parts 1 and 2 for external stakeholder consultation</a:t>
                  </a:r>
                  <a:endParaRPr lang="en-GB" sz="975" dirty="0">
                    <a:solidFill>
                      <a:srgbClr val="008080"/>
                    </a:solidFill>
                    <a:latin typeface="Open Sans"/>
                  </a:endParaRPr>
                </a:p>
                <a:p>
                  <a:pPr defTabSz="685800"/>
                  <a:endParaRPr lang="en-GB" sz="975" b="1" dirty="0">
                    <a:solidFill>
                      <a:srgbClr val="FF0000"/>
                    </a:solidFill>
                    <a:latin typeface="Open Sans"/>
                  </a:endParaRPr>
                </a:p>
                <a:p>
                  <a:pPr defTabSz="685800"/>
                  <a:r>
                    <a:rPr lang="en-GB" sz="975" b="1" dirty="0">
                      <a:solidFill>
                        <a:srgbClr val="FF0000"/>
                      </a:solidFill>
                      <a:latin typeface="Open Sans"/>
                    </a:rPr>
                    <a:t>Mid-year:</a:t>
                  </a:r>
                  <a:r>
                    <a:rPr lang="en-GB" sz="975" dirty="0">
                      <a:solidFill>
                        <a:srgbClr val="FF0000"/>
                      </a:solidFill>
                      <a:latin typeface="Open Sans"/>
                    </a:rPr>
                    <a:t> </a:t>
                  </a:r>
                  <a:r>
                    <a:rPr lang="en-GB" sz="975" b="1" dirty="0">
                      <a:solidFill>
                        <a:srgbClr val="FF0000"/>
                      </a:solidFill>
                      <a:latin typeface="Open Sans"/>
                    </a:rPr>
                    <a:t>publish Parts </a:t>
                  </a:r>
                  <a:br>
                    <a:rPr lang="en-GB" sz="975" b="1" dirty="0">
                      <a:solidFill>
                        <a:srgbClr val="FF0000"/>
                      </a:solidFill>
                      <a:latin typeface="Open Sans"/>
                    </a:rPr>
                  </a:br>
                  <a:r>
                    <a:rPr lang="en-GB" sz="975" b="1" dirty="0">
                      <a:solidFill>
                        <a:srgbClr val="FF0000"/>
                      </a:solidFill>
                      <a:latin typeface="Open Sans"/>
                    </a:rPr>
                    <a:t>1 and 2 in English</a:t>
                  </a:r>
                </a:p>
                <a:p>
                  <a:pPr defTabSz="685800"/>
                  <a:endParaRPr lang="en-GB" sz="975" b="1" dirty="0">
                    <a:solidFill>
                      <a:srgbClr val="FF0000"/>
                    </a:solidFill>
                    <a:latin typeface="Open Sans"/>
                  </a:endParaRPr>
                </a:p>
                <a:p>
                  <a:pPr defTabSz="685800"/>
                  <a:r>
                    <a:rPr lang="en-GB" sz="975" b="1" dirty="0">
                      <a:solidFill>
                        <a:srgbClr val="FF0000"/>
                      </a:solidFill>
                      <a:latin typeface="Open Sans"/>
                    </a:rPr>
                    <a:t>Events and outreach</a:t>
                  </a:r>
                </a:p>
                <a:p>
                  <a:pPr defTabSz="685800"/>
                  <a:endParaRPr lang="en-GB" sz="975" b="1" dirty="0">
                    <a:solidFill>
                      <a:srgbClr val="FF0000"/>
                    </a:solidFill>
                    <a:latin typeface="Open Sans"/>
                  </a:endParaRPr>
                </a:p>
                <a:p>
                  <a:pPr defTabSz="685800"/>
                  <a:r>
                    <a:rPr lang="en-GB" sz="975" b="1" dirty="0">
                      <a:solidFill>
                        <a:srgbClr val="FF0000"/>
                      </a:solidFill>
                      <a:latin typeface="Open Sans"/>
                    </a:rPr>
                    <a:t>Engage MS, EU, global stakeholders in discussing Parts 1 and 2</a:t>
                  </a:r>
                </a:p>
                <a:p>
                  <a:pPr defTabSz="685800"/>
                  <a:endParaRPr lang="da-DK" sz="975" dirty="0">
                    <a:solidFill>
                      <a:srgbClr val="002060"/>
                    </a:solidFill>
                    <a:latin typeface="Open Sans"/>
                  </a:endParaRPr>
                </a:p>
                <a:p>
                  <a:pPr defTabSz="685800"/>
                  <a:r>
                    <a:rPr lang="en-GB" sz="975" dirty="0">
                      <a:solidFill>
                        <a:srgbClr val="002060"/>
                      </a:solidFill>
                      <a:latin typeface="Open Sans"/>
                    </a:rPr>
                    <a:t>Draft the Synthesis</a:t>
                  </a:r>
                </a:p>
                <a:p>
                  <a:pPr defTabSz="685800"/>
                  <a:endParaRPr lang="en-GB" sz="975" dirty="0">
                    <a:solidFill>
                      <a:srgbClr val="002060"/>
                    </a:solidFill>
                    <a:latin typeface="Open Sans"/>
                  </a:endParaRPr>
                </a:p>
              </p:txBody>
            </p:sp>
            <p:sp>
              <p:nvSpPr>
                <p:cNvPr id="34" name="TextBox 33"/>
                <p:cNvSpPr txBox="1"/>
                <p:nvPr/>
              </p:nvSpPr>
              <p:spPr>
                <a:xfrm>
                  <a:off x="228996" y="2010096"/>
                  <a:ext cx="1846188" cy="861775"/>
                </a:xfrm>
                <a:prstGeom prst="rect">
                  <a:avLst/>
                </a:prstGeom>
                <a:noFill/>
              </p:spPr>
              <p:txBody>
                <a:bodyPr wrap="square" rtlCol="0">
                  <a:spAutoFit/>
                </a:bodyPr>
                <a:lstStyle/>
                <a:p>
                  <a:pPr defTabSz="685800"/>
                  <a:r>
                    <a:rPr lang="en-GB" sz="1200" b="1" dirty="0">
                      <a:solidFill>
                        <a:prstClr val="white">
                          <a:lumMod val="50000"/>
                        </a:prstClr>
                      </a:solidFill>
                      <a:latin typeface="Open Sans"/>
                    </a:rPr>
                    <a:t>ROADMAP &amp; INFORMATION MAPPING</a:t>
                  </a:r>
                </a:p>
              </p:txBody>
            </p:sp>
            <p:sp>
              <p:nvSpPr>
                <p:cNvPr id="35" name="TextBox 34"/>
                <p:cNvSpPr txBox="1"/>
                <p:nvPr/>
              </p:nvSpPr>
              <p:spPr>
                <a:xfrm>
                  <a:off x="2471452" y="2010095"/>
                  <a:ext cx="2167265" cy="861775"/>
                </a:xfrm>
                <a:prstGeom prst="rect">
                  <a:avLst/>
                </a:prstGeom>
                <a:noFill/>
              </p:spPr>
              <p:txBody>
                <a:bodyPr wrap="square" rtlCol="0">
                  <a:spAutoFit/>
                </a:bodyPr>
                <a:lstStyle/>
                <a:p>
                  <a:pPr defTabSz="685800"/>
                  <a:r>
                    <a:rPr lang="en-GB" sz="1200" b="1" dirty="0">
                      <a:solidFill>
                        <a:prstClr val="white">
                          <a:lumMod val="50000"/>
                        </a:prstClr>
                      </a:solidFill>
                      <a:latin typeface="Open Sans"/>
                    </a:rPr>
                    <a:t>METHODOLOGIES, LEARNING &amp; PARTNERSHIPS</a:t>
                  </a:r>
                </a:p>
              </p:txBody>
            </p:sp>
            <p:sp>
              <p:nvSpPr>
                <p:cNvPr id="36" name="TextBox 35"/>
                <p:cNvSpPr txBox="1"/>
                <p:nvPr/>
              </p:nvSpPr>
              <p:spPr>
                <a:xfrm>
                  <a:off x="4852086" y="2010095"/>
                  <a:ext cx="2006728" cy="615553"/>
                </a:xfrm>
                <a:prstGeom prst="rect">
                  <a:avLst/>
                </a:prstGeom>
                <a:noFill/>
              </p:spPr>
              <p:txBody>
                <a:bodyPr wrap="square" rtlCol="0">
                  <a:spAutoFit/>
                </a:bodyPr>
                <a:lstStyle/>
                <a:p>
                  <a:pPr defTabSz="685800"/>
                  <a:r>
                    <a:rPr lang="en-GB" sz="1200" b="1" dirty="0">
                      <a:solidFill>
                        <a:prstClr val="white">
                          <a:lumMod val="50000"/>
                        </a:prstClr>
                      </a:solidFill>
                      <a:latin typeface="Open Sans"/>
                    </a:rPr>
                    <a:t>ASSESSMENTS IN PARTNERSHIP</a:t>
                  </a:r>
                </a:p>
              </p:txBody>
            </p:sp>
            <p:sp>
              <p:nvSpPr>
                <p:cNvPr id="39" name="TextBox 38"/>
                <p:cNvSpPr txBox="1"/>
                <p:nvPr/>
              </p:nvSpPr>
              <p:spPr>
                <a:xfrm>
                  <a:off x="9498357" y="2000365"/>
                  <a:ext cx="2370785" cy="615553"/>
                </a:xfrm>
                <a:prstGeom prst="rect">
                  <a:avLst/>
                </a:prstGeom>
                <a:noFill/>
              </p:spPr>
              <p:txBody>
                <a:bodyPr wrap="square" rtlCol="0">
                  <a:spAutoFit/>
                </a:bodyPr>
                <a:lstStyle/>
                <a:p>
                  <a:pPr defTabSz="685800"/>
                  <a:r>
                    <a:rPr lang="en-GB" sz="1200" b="1" dirty="0">
                      <a:solidFill>
                        <a:prstClr val="white">
                          <a:lumMod val="50000"/>
                        </a:prstClr>
                      </a:solidFill>
                      <a:latin typeface="Open Sans"/>
                    </a:rPr>
                    <a:t>2</a:t>
                  </a:r>
                  <a:r>
                    <a:rPr lang="en-GB" sz="1200" b="1" baseline="30000" dirty="0">
                      <a:solidFill>
                        <a:prstClr val="white">
                          <a:lumMod val="50000"/>
                        </a:prstClr>
                      </a:solidFill>
                      <a:latin typeface="Open Sans"/>
                    </a:rPr>
                    <a:t>ND</a:t>
                  </a:r>
                  <a:r>
                    <a:rPr lang="en-GB" sz="1200" b="1" dirty="0">
                      <a:solidFill>
                        <a:prstClr val="white">
                          <a:lumMod val="50000"/>
                        </a:prstClr>
                      </a:solidFill>
                      <a:latin typeface="Open Sans"/>
                    </a:rPr>
                    <a:t> PUBLICATION &amp;</a:t>
                  </a:r>
                </a:p>
                <a:p>
                  <a:pPr defTabSz="685800"/>
                  <a:r>
                    <a:rPr lang="en-GB" sz="1200" b="1" dirty="0">
                      <a:solidFill>
                        <a:prstClr val="white">
                          <a:lumMod val="50000"/>
                        </a:prstClr>
                      </a:solidFill>
                      <a:latin typeface="Open Sans"/>
                    </a:rPr>
                    <a:t>DISSEMINATION</a:t>
                  </a:r>
                </a:p>
              </p:txBody>
            </p:sp>
            <p:sp>
              <p:nvSpPr>
                <p:cNvPr id="40" name="TextBox 39"/>
                <p:cNvSpPr txBox="1"/>
                <p:nvPr/>
              </p:nvSpPr>
              <p:spPr>
                <a:xfrm>
                  <a:off x="266446" y="3302341"/>
                  <a:ext cx="2004807" cy="2620409"/>
                </a:xfrm>
                <a:prstGeom prst="rect">
                  <a:avLst/>
                </a:prstGeom>
                <a:noFill/>
              </p:spPr>
              <p:txBody>
                <a:bodyPr wrap="square" lIns="27000" tIns="27000" rIns="27000" bIns="27000" rtlCol="0">
                  <a:spAutoFit/>
                </a:bodyPr>
                <a:lstStyle/>
                <a:p>
                  <a:pPr defTabSz="685800">
                    <a:spcAft>
                      <a:spcPts val="750"/>
                    </a:spcAft>
                  </a:pPr>
                  <a:r>
                    <a:rPr lang="en-GB" sz="975" b="1" dirty="0">
                      <a:solidFill>
                        <a:srgbClr val="FF0000"/>
                      </a:solidFill>
                      <a:latin typeface="Open Sans"/>
                    </a:rPr>
                    <a:t>December: agree SOER 2020 Project plan</a:t>
                  </a:r>
                </a:p>
                <a:p>
                  <a:pPr defTabSz="685800">
                    <a:spcAft>
                      <a:spcPts val="750"/>
                    </a:spcAft>
                  </a:pPr>
                  <a:r>
                    <a:rPr lang="en-GB" sz="975" dirty="0">
                      <a:solidFill>
                        <a:srgbClr val="002060"/>
                      </a:solidFill>
                      <a:latin typeface="Open Sans"/>
                    </a:rPr>
                    <a:t>Map knowledge development for 2017–2019</a:t>
                  </a:r>
                </a:p>
                <a:p>
                  <a:pPr defTabSz="685800">
                    <a:spcAft>
                      <a:spcPts val="750"/>
                    </a:spcAft>
                  </a:pPr>
                  <a:r>
                    <a:rPr lang="en-GB" sz="975" dirty="0">
                      <a:solidFill>
                        <a:srgbClr val="002060"/>
                      </a:solidFill>
                      <a:latin typeface="Open Sans"/>
                    </a:rPr>
                    <a:t>Scope analytical methods and EEA-Eionet learning needs</a:t>
                  </a:r>
                </a:p>
                <a:p>
                  <a:pPr defTabSz="685800">
                    <a:spcAft>
                      <a:spcPts val="750"/>
                    </a:spcAft>
                  </a:pPr>
                  <a:endParaRPr lang="en-GB" sz="975" dirty="0">
                    <a:solidFill>
                      <a:srgbClr val="002060"/>
                    </a:solidFill>
                    <a:latin typeface="Open Sans"/>
                  </a:endParaRPr>
                </a:p>
                <a:p>
                  <a:pPr defTabSz="685800">
                    <a:spcAft>
                      <a:spcPts val="750"/>
                    </a:spcAft>
                  </a:pPr>
                  <a:endParaRPr lang="en-GB" sz="975" dirty="0">
                    <a:solidFill>
                      <a:prstClr val="black"/>
                    </a:solidFill>
                    <a:latin typeface="Open Sans"/>
                  </a:endParaRPr>
                </a:p>
              </p:txBody>
            </p:sp>
            <p:sp>
              <p:nvSpPr>
                <p:cNvPr id="41" name="TextBox 40"/>
                <p:cNvSpPr txBox="1"/>
                <p:nvPr/>
              </p:nvSpPr>
              <p:spPr>
                <a:xfrm>
                  <a:off x="2517543" y="3307481"/>
                  <a:ext cx="2160000" cy="4150743"/>
                </a:xfrm>
                <a:prstGeom prst="rect">
                  <a:avLst/>
                </a:prstGeom>
                <a:noFill/>
              </p:spPr>
              <p:txBody>
                <a:bodyPr wrap="square" lIns="27000" tIns="27000" rIns="27000" bIns="27000" rtlCol="0">
                  <a:spAutoFit/>
                </a:bodyPr>
                <a:lstStyle/>
                <a:p>
                  <a:pPr defTabSz="685800">
                    <a:spcAft>
                      <a:spcPts val="900"/>
                    </a:spcAft>
                  </a:pPr>
                  <a:r>
                    <a:rPr lang="en-GB" sz="975" b="1" dirty="0">
                      <a:solidFill>
                        <a:srgbClr val="FF0000"/>
                      </a:solidFill>
                      <a:latin typeface="Open Sans"/>
                    </a:rPr>
                    <a:t>Develop prototypes for Parts 1 and 2</a:t>
                  </a:r>
                </a:p>
                <a:p>
                  <a:pPr defTabSz="685800">
                    <a:spcAft>
                      <a:spcPts val="900"/>
                    </a:spcAft>
                  </a:pPr>
                  <a:r>
                    <a:rPr lang="en-GB" sz="975" dirty="0">
                      <a:solidFill>
                        <a:srgbClr val="002060"/>
                      </a:solidFill>
                      <a:latin typeface="Open Sans"/>
                    </a:rPr>
                    <a:t>Identify knowledge needs, develop building blocks</a:t>
                  </a:r>
                </a:p>
                <a:p>
                  <a:pPr defTabSz="685800">
                    <a:spcAft>
                      <a:spcPts val="900"/>
                    </a:spcAft>
                  </a:pPr>
                  <a:r>
                    <a:rPr lang="en-GB" sz="975" dirty="0">
                      <a:solidFill>
                        <a:srgbClr val="002060"/>
                      </a:solidFill>
                      <a:latin typeface="Open Sans"/>
                    </a:rPr>
                    <a:t>Formalise partnerships and networking</a:t>
                  </a:r>
                </a:p>
                <a:p>
                  <a:pPr defTabSz="685800">
                    <a:spcAft>
                      <a:spcPts val="900"/>
                    </a:spcAft>
                  </a:pPr>
                  <a:r>
                    <a:rPr lang="en-GB" sz="975" dirty="0">
                      <a:solidFill>
                        <a:srgbClr val="002060"/>
                      </a:solidFill>
                      <a:latin typeface="Open Sans"/>
                    </a:rPr>
                    <a:t>Implement staff learning and capacity-building with Eionet</a:t>
                  </a:r>
                </a:p>
                <a:p>
                  <a:pPr defTabSz="685800">
                    <a:spcAft>
                      <a:spcPts val="900"/>
                    </a:spcAft>
                  </a:pPr>
                  <a:r>
                    <a:rPr lang="en-GB" sz="975" b="1" dirty="0">
                      <a:solidFill>
                        <a:srgbClr val="FF0000"/>
                      </a:solidFill>
                      <a:latin typeface="Open Sans"/>
                    </a:rPr>
                    <a:t>Develop Communication Plan</a:t>
                  </a:r>
                </a:p>
                <a:p>
                  <a:pPr defTabSz="685800">
                    <a:spcAft>
                      <a:spcPts val="900"/>
                    </a:spcAft>
                  </a:pPr>
                  <a:r>
                    <a:rPr lang="en-GB" sz="975" b="1" dirty="0">
                      <a:solidFill>
                        <a:srgbClr val="FF0000"/>
                      </a:solidFill>
                      <a:latin typeface="Open Sans"/>
                    </a:rPr>
                    <a:t>Approve Implementation Plan</a:t>
                  </a:r>
                </a:p>
                <a:p>
                  <a:pPr defTabSz="685800">
                    <a:spcAft>
                      <a:spcPts val="900"/>
                    </a:spcAft>
                  </a:pPr>
                  <a:endParaRPr lang="en-GB" sz="975" b="1" dirty="0">
                    <a:solidFill>
                      <a:srgbClr val="008080"/>
                    </a:solidFill>
                    <a:latin typeface="Open Sans"/>
                  </a:endParaRPr>
                </a:p>
                <a:p>
                  <a:pPr defTabSz="685800">
                    <a:spcAft>
                      <a:spcPts val="900"/>
                    </a:spcAft>
                  </a:pPr>
                  <a:endParaRPr lang="en-GB" sz="975" dirty="0">
                    <a:solidFill>
                      <a:prstClr val="black"/>
                    </a:solidFill>
                    <a:latin typeface="Open Sans"/>
                  </a:endParaRPr>
                </a:p>
              </p:txBody>
            </p:sp>
            <p:sp>
              <p:nvSpPr>
                <p:cNvPr id="42" name="TextBox 41"/>
                <p:cNvSpPr txBox="1"/>
                <p:nvPr/>
              </p:nvSpPr>
              <p:spPr>
                <a:xfrm>
                  <a:off x="4881570" y="3302341"/>
                  <a:ext cx="2127880" cy="1873196"/>
                </a:xfrm>
                <a:prstGeom prst="rect">
                  <a:avLst/>
                </a:prstGeom>
                <a:noFill/>
              </p:spPr>
              <p:txBody>
                <a:bodyPr wrap="square" lIns="27000" tIns="27000" rIns="27000" bIns="27000" rtlCol="0">
                  <a:spAutoFit/>
                </a:bodyPr>
                <a:lstStyle/>
                <a:p>
                  <a:pPr defTabSz="685800"/>
                  <a:r>
                    <a:rPr lang="en-GB" sz="975" dirty="0">
                      <a:solidFill>
                        <a:srgbClr val="002060"/>
                      </a:solidFill>
                      <a:latin typeface="Open Sans"/>
                    </a:rPr>
                    <a:t>Continued work on building blocks, partnerships, networking</a:t>
                  </a:r>
                </a:p>
                <a:p>
                  <a:pPr defTabSz="685800"/>
                  <a:endParaRPr lang="en-GB" sz="975" dirty="0">
                    <a:solidFill>
                      <a:srgbClr val="002060"/>
                    </a:solidFill>
                    <a:latin typeface="Open Sans"/>
                  </a:endParaRPr>
                </a:p>
                <a:p>
                  <a:pPr defTabSz="685800"/>
                  <a:r>
                    <a:rPr lang="en-GB" sz="975" dirty="0">
                      <a:solidFill>
                        <a:srgbClr val="002060"/>
                      </a:solidFill>
                      <a:latin typeface="Open Sans"/>
                    </a:rPr>
                    <a:t>Draft Parts 1 and 2 and internal review</a:t>
                  </a:r>
                </a:p>
                <a:p>
                  <a:pPr defTabSz="685800"/>
                  <a:endParaRPr lang="en-GB" sz="975" dirty="0">
                    <a:solidFill>
                      <a:srgbClr val="002060"/>
                    </a:solidFill>
                    <a:latin typeface="Open Sans"/>
                  </a:endParaRPr>
                </a:p>
                <a:p>
                  <a:pPr defTabSz="685800"/>
                  <a:r>
                    <a:rPr lang="en-GB" sz="975" dirty="0">
                      <a:solidFill>
                        <a:srgbClr val="002060"/>
                      </a:solidFill>
                      <a:latin typeface="Open Sans"/>
                    </a:rPr>
                    <a:t>Annotated outline for the Synthesis</a:t>
                  </a:r>
                  <a:endParaRPr lang="en-GB" sz="975" dirty="0">
                    <a:solidFill>
                      <a:srgbClr val="FF0000"/>
                    </a:solidFill>
                    <a:latin typeface="Open Sans"/>
                  </a:endParaRPr>
                </a:p>
              </p:txBody>
            </p:sp>
            <p:sp>
              <p:nvSpPr>
                <p:cNvPr id="43" name="TextBox 42"/>
                <p:cNvSpPr txBox="1"/>
                <p:nvPr/>
              </p:nvSpPr>
              <p:spPr>
                <a:xfrm>
                  <a:off x="9692207" y="3302341"/>
                  <a:ext cx="2230789" cy="2273305"/>
                </a:xfrm>
                <a:prstGeom prst="rect">
                  <a:avLst/>
                </a:prstGeom>
                <a:noFill/>
              </p:spPr>
              <p:txBody>
                <a:bodyPr wrap="square" lIns="27000" tIns="27000" rIns="27000" bIns="27000" rtlCol="0">
                  <a:spAutoFit/>
                </a:bodyPr>
                <a:lstStyle/>
                <a:p>
                  <a:pPr defTabSz="685800"/>
                  <a:r>
                    <a:rPr lang="en-GB" sz="975" dirty="0">
                      <a:solidFill>
                        <a:srgbClr val="002060"/>
                      </a:solidFill>
                      <a:latin typeface="Open Sans"/>
                    </a:rPr>
                    <a:t>Short EEA stakeholder consultation on draft Synthesis</a:t>
                  </a:r>
                </a:p>
                <a:p>
                  <a:pPr defTabSz="685800"/>
                  <a:endParaRPr lang="en-GB" sz="975" dirty="0">
                    <a:solidFill>
                      <a:srgbClr val="002060"/>
                    </a:solidFill>
                    <a:latin typeface="Open Sans"/>
                  </a:endParaRPr>
                </a:p>
                <a:p>
                  <a:pPr defTabSz="685800"/>
                  <a:r>
                    <a:rPr lang="en-GB" sz="975" dirty="0">
                      <a:solidFill>
                        <a:srgbClr val="002060"/>
                      </a:solidFill>
                      <a:latin typeface="Open Sans"/>
                    </a:rPr>
                    <a:t>Translation of the Synthesis</a:t>
                  </a:r>
                </a:p>
                <a:p>
                  <a:pPr defTabSz="685800"/>
                  <a:endParaRPr lang="da-DK" sz="975" dirty="0">
                    <a:solidFill>
                      <a:srgbClr val="002060"/>
                    </a:solidFill>
                    <a:latin typeface="Open Sans"/>
                  </a:endParaRPr>
                </a:p>
                <a:p>
                  <a:pPr defTabSz="685800"/>
                  <a:r>
                    <a:rPr lang="en-GB" sz="975" b="1" dirty="0">
                      <a:solidFill>
                        <a:srgbClr val="FF0000"/>
                      </a:solidFill>
                      <a:latin typeface="Open Sans"/>
                    </a:rPr>
                    <a:t>Mid-year: publish Synthesis in all languages</a:t>
                  </a:r>
                </a:p>
                <a:p>
                  <a:pPr defTabSz="685800"/>
                  <a:endParaRPr lang="en-GB" sz="975" b="1" dirty="0">
                    <a:solidFill>
                      <a:srgbClr val="FF0000"/>
                    </a:solidFill>
                    <a:latin typeface="Open Sans"/>
                  </a:endParaRPr>
                </a:p>
                <a:p>
                  <a:pPr defTabSz="685800"/>
                  <a:r>
                    <a:rPr lang="en-GB" sz="975" b="1" dirty="0">
                      <a:solidFill>
                        <a:srgbClr val="FF0000"/>
                      </a:solidFill>
                      <a:latin typeface="Open Sans"/>
                    </a:rPr>
                    <a:t>2020</a:t>
                  </a:r>
                  <a:r>
                    <a:rPr lang="mr-IN" sz="975" b="1" dirty="0">
                      <a:solidFill>
                        <a:srgbClr val="FF0000"/>
                      </a:solidFill>
                      <a:latin typeface="Open Sans"/>
                    </a:rPr>
                    <a:t>–</a:t>
                  </a:r>
                  <a:r>
                    <a:rPr lang="en-GB" sz="975" b="1" dirty="0">
                      <a:solidFill>
                        <a:srgbClr val="FF0000"/>
                      </a:solidFill>
                      <a:latin typeface="Open Sans"/>
                    </a:rPr>
                    <a:t>2021: Events and outreach</a:t>
                  </a:r>
                </a:p>
              </p:txBody>
            </p:sp>
            <p:sp>
              <p:nvSpPr>
                <p:cNvPr id="48" name="Chevron 47"/>
                <p:cNvSpPr/>
                <p:nvPr/>
              </p:nvSpPr>
              <p:spPr>
                <a:xfrm>
                  <a:off x="4764604" y="2910027"/>
                  <a:ext cx="3312000" cy="288000"/>
                </a:xfrm>
                <a:prstGeom prst="chevron">
                  <a:avLst/>
                </a:prstGeom>
                <a:solidFill>
                  <a:schemeClr val="accent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GB" sz="1350">
                    <a:solidFill>
                      <a:prstClr val="black"/>
                    </a:solidFill>
                    <a:latin typeface="Open Sans"/>
                  </a:endParaRPr>
                </a:p>
              </p:txBody>
            </p:sp>
            <p:sp>
              <p:nvSpPr>
                <p:cNvPr id="49" name="Chevron 48"/>
                <p:cNvSpPr/>
                <p:nvPr/>
              </p:nvSpPr>
              <p:spPr>
                <a:xfrm>
                  <a:off x="8006603" y="2896517"/>
                  <a:ext cx="2513919" cy="306000"/>
                </a:xfrm>
                <a:prstGeom prst="chevron">
                  <a:avLst/>
                </a:prstGeom>
                <a:solidFill>
                  <a:schemeClr val="accent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GB" sz="1350">
                    <a:solidFill>
                      <a:prstClr val="black"/>
                    </a:solidFill>
                    <a:latin typeface="Open Sans"/>
                  </a:endParaRPr>
                </a:p>
              </p:txBody>
            </p:sp>
            <p:sp>
              <p:nvSpPr>
                <p:cNvPr id="50" name="TextBox 49"/>
                <p:cNvSpPr txBox="1"/>
                <p:nvPr/>
              </p:nvSpPr>
              <p:spPr>
                <a:xfrm>
                  <a:off x="5093648" y="2899231"/>
                  <a:ext cx="2883211" cy="338555"/>
                </a:xfrm>
                <a:prstGeom prst="rect">
                  <a:avLst/>
                </a:prstGeom>
                <a:noFill/>
              </p:spPr>
              <p:txBody>
                <a:bodyPr wrap="square" rtlCol="0">
                  <a:spAutoFit/>
                </a:bodyPr>
                <a:lstStyle/>
                <a:p>
                  <a:pPr defTabSz="685800"/>
                  <a:r>
                    <a:rPr lang="en-GB" sz="1050" b="1" dirty="0">
                      <a:solidFill>
                        <a:prstClr val="white"/>
                      </a:solidFill>
                      <a:latin typeface="Open Sans"/>
                    </a:rPr>
                    <a:t>Produce Parts 1 and 2</a:t>
                  </a:r>
                </a:p>
              </p:txBody>
            </p:sp>
            <p:sp>
              <p:nvSpPr>
                <p:cNvPr id="51" name="TextBox 50"/>
                <p:cNvSpPr txBox="1"/>
                <p:nvPr/>
              </p:nvSpPr>
              <p:spPr>
                <a:xfrm>
                  <a:off x="8281769" y="2897099"/>
                  <a:ext cx="2130885" cy="338555"/>
                </a:xfrm>
                <a:prstGeom prst="rect">
                  <a:avLst/>
                </a:prstGeom>
                <a:noFill/>
              </p:spPr>
              <p:txBody>
                <a:bodyPr wrap="square" rtlCol="0">
                  <a:spAutoFit/>
                </a:bodyPr>
                <a:lstStyle/>
                <a:p>
                  <a:pPr defTabSz="685800"/>
                  <a:r>
                    <a:rPr lang="en-GB" sz="1050" b="1" dirty="0">
                      <a:solidFill>
                        <a:prstClr val="white"/>
                      </a:solidFill>
                      <a:latin typeface="Open Sans"/>
                    </a:rPr>
                    <a:t>Produce Synthesis</a:t>
                  </a:r>
                </a:p>
              </p:txBody>
            </p:sp>
            <p:sp>
              <p:nvSpPr>
                <p:cNvPr id="52" name="Chevron 51"/>
                <p:cNvSpPr/>
                <p:nvPr/>
              </p:nvSpPr>
              <p:spPr>
                <a:xfrm>
                  <a:off x="264513" y="2914289"/>
                  <a:ext cx="4572000" cy="288000"/>
                </a:xfrm>
                <a:prstGeom prst="chevron">
                  <a:avLst/>
                </a:prstGeom>
                <a:solidFill>
                  <a:schemeClr val="accent1">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GB" sz="1500">
                    <a:solidFill>
                      <a:prstClr val="black"/>
                    </a:solidFill>
                    <a:latin typeface="Open Sans"/>
                  </a:endParaRPr>
                </a:p>
              </p:txBody>
            </p:sp>
            <p:sp>
              <p:nvSpPr>
                <p:cNvPr id="53" name="TextBox 52"/>
                <p:cNvSpPr txBox="1"/>
                <p:nvPr/>
              </p:nvSpPr>
              <p:spPr>
                <a:xfrm>
                  <a:off x="645560" y="2904975"/>
                  <a:ext cx="3876663" cy="338555"/>
                </a:xfrm>
                <a:prstGeom prst="rect">
                  <a:avLst/>
                </a:prstGeom>
                <a:noFill/>
              </p:spPr>
              <p:txBody>
                <a:bodyPr wrap="square" rtlCol="0">
                  <a:spAutoFit/>
                </a:bodyPr>
                <a:lstStyle/>
                <a:p>
                  <a:pPr defTabSz="685800"/>
                  <a:r>
                    <a:rPr lang="en-GB" sz="1050" b="1" dirty="0">
                      <a:solidFill>
                        <a:prstClr val="white"/>
                      </a:solidFill>
                      <a:latin typeface="Open Sans"/>
                    </a:rPr>
                    <a:t>Definition, organisation and preparation</a:t>
                  </a:r>
                </a:p>
              </p:txBody>
            </p:sp>
          </p:grpSp>
          <p:sp>
            <p:nvSpPr>
              <p:cNvPr id="38" name="TextBox 37"/>
              <p:cNvSpPr txBox="1"/>
              <p:nvPr/>
            </p:nvSpPr>
            <p:spPr>
              <a:xfrm>
                <a:off x="7134048" y="2010095"/>
                <a:ext cx="2219791" cy="615553"/>
              </a:xfrm>
              <a:prstGeom prst="rect">
                <a:avLst/>
              </a:prstGeom>
              <a:noFill/>
            </p:spPr>
            <p:txBody>
              <a:bodyPr wrap="square" rtlCol="0">
                <a:spAutoFit/>
              </a:bodyPr>
              <a:lstStyle/>
              <a:p>
                <a:pPr defTabSz="685800"/>
                <a:r>
                  <a:rPr lang="en-GB" sz="1200" b="1" dirty="0">
                    <a:solidFill>
                      <a:prstClr val="white">
                        <a:lumMod val="50000"/>
                      </a:prstClr>
                    </a:solidFill>
                    <a:latin typeface="Open Sans"/>
                  </a:rPr>
                  <a:t>1</a:t>
                </a:r>
                <a:r>
                  <a:rPr lang="en-GB" sz="1200" b="1" baseline="30000" dirty="0">
                    <a:solidFill>
                      <a:prstClr val="white">
                        <a:lumMod val="50000"/>
                      </a:prstClr>
                    </a:solidFill>
                    <a:latin typeface="Open Sans"/>
                  </a:rPr>
                  <a:t>ST</a:t>
                </a:r>
                <a:r>
                  <a:rPr lang="en-GB" sz="1200" b="1" dirty="0">
                    <a:solidFill>
                      <a:prstClr val="white">
                        <a:lumMod val="50000"/>
                      </a:prstClr>
                    </a:solidFill>
                    <a:latin typeface="Open Sans"/>
                  </a:rPr>
                  <a:t> PUBLICATION &amp;</a:t>
                </a:r>
              </a:p>
              <a:p>
                <a:pPr defTabSz="685800"/>
                <a:r>
                  <a:rPr lang="en-GB" sz="1200" b="1" dirty="0">
                    <a:solidFill>
                      <a:prstClr val="white">
                        <a:lumMod val="50000"/>
                      </a:prstClr>
                    </a:solidFill>
                    <a:latin typeface="Open Sans"/>
                  </a:rPr>
                  <a:t>STAKEHOLDERS</a:t>
                </a:r>
              </a:p>
            </p:txBody>
          </p:sp>
        </p:grpSp>
        <p:sp>
          <p:nvSpPr>
            <p:cNvPr id="27" name="Chevron 26"/>
            <p:cNvSpPr/>
            <p:nvPr/>
          </p:nvSpPr>
          <p:spPr>
            <a:xfrm>
              <a:off x="10443429" y="2892027"/>
              <a:ext cx="1748571" cy="306000"/>
            </a:xfrm>
            <a:prstGeom prst="chevron">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800"/>
              <a:r>
                <a:rPr lang="en-GB" sz="1050" b="1">
                  <a:solidFill>
                    <a:prstClr val="white"/>
                  </a:solidFill>
                  <a:latin typeface="Open Sans"/>
                </a:rPr>
                <a:t>  Outreach</a:t>
              </a:r>
              <a:endParaRPr lang="en-GB" sz="1050" b="1" dirty="0">
                <a:solidFill>
                  <a:prstClr val="white"/>
                </a:solidFill>
                <a:latin typeface="Open Sans"/>
              </a:endParaRPr>
            </a:p>
          </p:txBody>
        </p:sp>
      </p:grpSp>
      <p:sp>
        <p:nvSpPr>
          <p:cNvPr id="5" name="TextBox 4"/>
          <p:cNvSpPr txBox="1"/>
          <p:nvPr/>
        </p:nvSpPr>
        <p:spPr>
          <a:xfrm>
            <a:off x="5447014" y="5494462"/>
            <a:ext cx="1849833" cy="484748"/>
          </a:xfrm>
          <a:prstGeom prst="rect">
            <a:avLst/>
          </a:prstGeom>
          <a:solidFill>
            <a:schemeClr val="bg1"/>
          </a:solidFill>
          <a:ln>
            <a:noFill/>
          </a:ln>
        </p:spPr>
        <p:txBody>
          <a:bodyPr wrap="square" rtlCol="0">
            <a:noAutofit/>
          </a:bodyPr>
          <a:lstStyle/>
          <a:p>
            <a:pPr defTabSz="685800"/>
            <a:r>
              <a:rPr lang="en-GB" sz="1200" b="1" dirty="0">
                <a:solidFill>
                  <a:prstClr val="black">
                    <a:lumMod val="65000"/>
                    <a:lumOff val="35000"/>
                  </a:prstClr>
                </a:solidFill>
                <a:latin typeface="Open Sans"/>
              </a:rPr>
              <a:t>EU Presidency</a:t>
            </a:r>
          </a:p>
          <a:p>
            <a:pPr defTabSz="685800"/>
            <a:r>
              <a:rPr lang="en-GB" sz="1200" b="1" dirty="0">
                <a:solidFill>
                  <a:prstClr val="black">
                    <a:lumMod val="65000"/>
                    <a:lumOff val="35000"/>
                  </a:prstClr>
                </a:solidFill>
                <a:latin typeface="Open Sans"/>
              </a:rPr>
              <a:t>Romania-Finland</a:t>
            </a:r>
          </a:p>
        </p:txBody>
      </p:sp>
      <p:sp>
        <p:nvSpPr>
          <p:cNvPr id="26" name="TextBox 25"/>
          <p:cNvSpPr txBox="1"/>
          <p:nvPr/>
        </p:nvSpPr>
        <p:spPr>
          <a:xfrm>
            <a:off x="7269156" y="5485965"/>
            <a:ext cx="1874845" cy="461665"/>
          </a:xfrm>
          <a:prstGeom prst="rect">
            <a:avLst/>
          </a:prstGeom>
          <a:solidFill>
            <a:schemeClr val="bg1"/>
          </a:solidFill>
          <a:ln>
            <a:noFill/>
          </a:ln>
        </p:spPr>
        <p:txBody>
          <a:bodyPr wrap="square" rtlCol="0">
            <a:spAutoFit/>
          </a:bodyPr>
          <a:lstStyle/>
          <a:p>
            <a:pPr defTabSz="685800"/>
            <a:r>
              <a:rPr lang="en-GB" sz="1200" b="1" dirty="0">
                <a:solidFill>
                  <a:prstClr val="black">
                    <a:lumMod val="65000"/>
                    <a:lumOff val="35000"/>
                  </a:prstClr>
                </a:solidFill>
                <a:latin typeface="Open Sans"/>
              </a:rPr>
              <a:t>EU Presidency</a:t>
            </a:r>
          </a:p>
          <a:p>
            <a:pPr defTabSz="685800"/>
            <a:r>
              <a:rPr lang="en-GB" sz="1200" b="1" dirty="0">
                <a:solidFill>
                  <a:prstClr val="black">
                    <a:lumMod val="65000"/>
                    <a:lumOff val="35000"/>
                  </a:prstClr>
                </a:solidFill>
                <a:latin typeface="Open Sans"/>
              </a:rPr>
              <a:t>Croatia-Germany</a:t>
            </a:r>
          </a:p>
        </p:txBody>
      </p:sp>
    </p:spTree>
    <p:extLst>
      <p:ext uri="{BB962C8B-B14F-4D97-AF65-F5344CB8AC3E}">
        <p14:creationId xmlns:p14="http://schemas.microsoft.com/office/powerpoint/2010/main" val="25100297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GB" dirty="0" smtClean="0"/>
              <a:t>Thank you</a:t>
            </a:r>
            <a:endParaRPr lang="en-GB" dirty="0"/>
          </a:p>
        </p:txBody>
      </p:sp>
    </p:spTree>
    <p:extLst>
      <p:ext uri="{BB962C8B-B14F-4D97-AF65-F5344CB8AC3E}">
        <p14:creationId xmlns:p14="http://schemas.microsoft.com/office/powerpoint/2010/main" val="26197757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1600" b="1" dirty="0">
                <a:solidFill>
                  <a:schemeClr val="bg1"/>
                </a:solidFill>
              </a:rPr>
              <a:t>European vulnerability to climate change impacts that occur outside Europe </a:t>
            </a:r>
          </a:p>
        </p:txBody>
      </p:sp>
      <p:pic>
        <p:nvPicPr>
          <p:cNvPr id="1026" name="Picture 8" descr="image00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8961" y="1852247"/>
            <a:ext cx="7037538" cy="39506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14182145"/>
      </p:ext>
    </p:extLst>
  </p:cSld>
  <p:clrMapOvr>
    <a:masterClrMapping/>
  </p:clrMapOvr>
  <p:timing>
    <p:tnLst>
      <p:par>
        <p:cTn id="1" dur="indefinite" restart="never" nodeType="tmRoot"/>
      </p:par>
    </p:tnLst>
  </p:timing>
</p:sld>
</file>

<file path=ppt/theme/theme1.xml><?xml version="1.0" encoding="utf-8"?>
<a:theme xmlns:a="http://schemas.openxmlformats.org/drawingml/2006/main" name="19_Sections">
  <a:themeElements>
    <a:clrScheme name="Personnalisée 3">
      <a:dk1>
        <a:srgbClr val="113A6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penSans">
      <a:majorFont>
        <a:latin typeface="Open Sans Semibold"/>
        <a:ea typeface=""/>
        <a:cs typeface=""/>
      </a:majorFont>
      <a:minorFont>
        <a:latin typeface="Ope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3" id="{68CCF21B-96FD-431F-ADED-E1B875AFF9E2}" vid="{34920399-58B0-472F-9166-E9DCCE7CE1D6}"/>
    </a:ext>
  </a:extLst>
</a:theme>
</file>

<file path=ppt/theme/theme2.xml><?xml version="1.0" encoding="utf-8"?>
<a:theme xmlns:a="http://schemas.openxmlformats.org/drawingml/2006/main" name="16_Section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penSans">
      <a:majorFont>
        <a:latin typeface="Open Sans Semibold"/>
        <a:ea typeface=""/>
        <a:cs typeface=""/>
      </a:majorFont>
      <a:minorFont>
        <a:latin typeface="Ope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3" id="{68CCF21B-96FD-431F-ADED-E1B875AFF9E2}" vid="{E2838E86-8E0D-4868-947F-EE199F755EE0}"/>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Template 2_4x3_white background</Template>
  <TotalTime>2602</TotalTime>
  <Words>1342</Words>
  <Application>Microsoft Office PowerPoint</Application>
  <PresentationFormat>On-screen Show (4:3)</PresentationFormat>
  <Paragraphs>202</Paragraphs>
  <Slides>8</Slides>
  <Notes>8</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8</vt:i4>
      </vt:variant>
    </vt:vector>
  </HeadingPairs>
  <TitlesOfParts>
    <vt:vector size="18" baseType="lpstr">
      <vt:lpstr>Arial</vt:lpstr>
      <vt:lpstr>Calibri</vt:lpstr>
      <vt:lpstr>Calibri Light</vt:lpstr>
      <vt:lpstr>Open Sans</vt:lpstr>
      <vt:lpstr>Open Sans Extrabold</vt:lpstr>
      <vt:lpstr>Open Sans Semibold</vt:lpstr>
      <vt:lpstr>Verdana</vt:lpstr>
      <vt:lpstr>19_Sections</vt:lpstr>
      <vt:lpstr>16_Sections</vt:lpstr>
      <vt:lpstr>1_Office Theme</vt:lpstr>
      <vt:lpstr>PowerPoint Presentation</vt:lpstr>
      <vt:lpstr>PowerPoint Presentation</vt:lpstr>
      <vt:lpstr>PowerPoint Presentation</vt:lpstr>
      <vt:lpstr> </vt:lpstr>
      <vt:lpstr>PowerPoint Presentation</vt:lpstr>
      <vt:lpstr>PowerPoint Presentation</vt:lpstr>
      <vt:lpstr>Thank you</vt:lpstr>
      <vt:lpstr>European vulnerability to climate change impacts that occur outside Europe </vt:lpstr>
    </vt:vector>
  </TitlesOfParts>
  <Company>European Environment Agency</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Anita Pirc-Velkavrh</dc:creator>
  <cp:lastModifiedBy>miha</cp:lastModifiedBy>
  <cp:revision>113</cp:revision>
  <cp:lastPrinted>2017-06-02T15:58:06Z</cp:lastPrinted>
  <dcterms:created xsi:type="dcterms:W3CDTF">2016-10-19T10:04:10Z</dcterms:created>
  <dcterms:modified xsi:type="dcterms:W3CDTF">2017-06-05T06:56:44Z</dcterms:modified>
</cp:coreProperties>
</file>