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91" r:id="rId3"/>
    <p:sldId id="269" r:id="rId4"/>
    <p:sldId id="300" r:id="rId5"/>
    <p:sldId id="301" r:id="rId6"/>
    <p:sldId id="302" r:id="rId7"/>
    <p:sldId id="303" r:id="rId8"/>
    <p:sldId id="304" r:id="rId9"/>
    <p:sldId id="305" r:id="rId10"/>
    <p:sldId id="306" r:id="rId11"/>
    <p:sldId id="307" r:id="rId12"/>
    <p:sldId id="256" r:id="rId13"/>
    <p:sldId id="282" r:id="rId14"/>
    <p:sldId id="283" r:id="rId15"/>
    <p:sldId id="294"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33" autoAdjust="0"/>
    <p:restoredTop sz="94660"/>
  </p:normalViewPr>
  <p:slideViewPr>
    <p:cSldViewPr>
      <p:cViewPr>
        <p:scale>
          <a:sx n="90" d="100"/>
          <a:sy n="90" d="100"/>
        </p:scale>
        <p:origin x="-1068" y="-15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5841D-749A-4809-9E1C-922500078841}" type="datetimeFigureOut">
              <a:rPr lang="sl-SI" smtClean="0"/>
              <a:t>3.6.2017</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FFCCE-CE92-458B-BD29-DEE337552B23}" type="slidenum">
              <a:rPr lang="sl-SI" smtClean="0"/>
              <a:t>‹#›</a:t>
            </a:fld>
            <a:endParaRPr lang="sl-SI"/>
          </a:p>
        </p:txBody>
      </p:sp>
    </p:spTree>
    <p:extLst>
      <p:ext uri="{BB962C8B-B14F-4D97-AF65-F5344CB8AC3E}">
        <p14:creationId xmlns:p14="http://schemas.microsoft.com/office/powerpoint/2010/main" val="77389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vrk.gov.si/fileadmin/svrk.gov.si/pageuploads/KP_2014-2020/Partnerski_sporazum/SI_PARTNERSHIP_AGREEMENT.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sl-SI" dirty="0" smtClean="0">
                <a:ea typeface="ＭＳ Ｐゴシック" pitchFamily="34" charset="-128"/>
              </a:rPr>
              <a:t>In absence of national development strategy, the highest level policy document is </a:t>
            </a:r>
            <a:r>
              <a:rPr lang="en-GB" altLang="sl-SI" b="1" dirty="0" smtClean="0">
                <a:ea typeface="ＭＳ Ｐゴシック" pitchFamily="34" charset="-128"/>
              </a:rPr>
              <a:t>Partnership Agreement between Slovenia and the European Commission for the period 2014 – 2020</a:t>
            </a:r>
            <a:r>
              <a:rPr lang="en-GB" altLang="sl-SI" dirty="0" smtClean="0">
                <a:ea typeface="ＭＳ Ｐゴシック" pitchFamily="34" charset="-128"/>
              </a:rPr>
              <a:t> (</a:t>
            </a:r>
            <a:r>
              <a:rPr lang="en-GB" altLang="sl-SI" u="sng" dirty="0" smtClean="0">
                <a:ea typeface="ＭＳ Ｐゴシック" pitchFamily="34" charset="-128"/>
                <a:hlinkClick r:id="rId3"/>
              </a:rPr>
              <a:t>http://www.svrk.gov.si/fileadmin/svrk.gov.si/pageuploads/KP_2014-2020/Partnerski_sporazum/SI_PARTNERSHIP_AGREEMENT.pdf</a:t>
            </a:r>
            <a:r>
              <a:rPr lang="en-GB" altLang="sl-SI" dirty="0" smtClean="0">
                <a:ea typeface="ＭＳ Ｐゴシック" pitchFamily="34" charset="-128"/>
              </a:rPr>
              <a:t>). Sustainable development is defined as the central guiding principle in the preparation of programmes for the implementation of EU funds, whereby Slovenia will promote measures facilitating a shift to a low-carbon resource-efficient society that will provide prosperity for its citizens. Funding will target measures that enhance social cohesion, reduce poverty risk and strengthen social equality, while contributing to solutions that address demographic challenges. By investing in measures to raise the level of material and energy efficiency, climate change mitigation and adaptation and pollution prevention, the country seeks to ensure the long-term environmental sustainability of a society which respects its own culture and cultural heritage and recognises the richness of multi-culture. The investments will pursue a principle of efficiency that strengthens the value of economic capital, natural and cultural capital, and social capital. </a:t>
            </a:r>
            <a:endParaRPr lang="sl-SI" altLang="sl-SI" dirty="0" smtClean="0">
              <a:ea typeface="ＭＳ Ｐゴシック" pitchFamily="34" charset="-128"/>
            </a:endParaRPr>
          </a:p>
          <a:p>
            <a:endParaRPr lang="sl-SI" altLang="sl-SI" dirty="0" smtClean="0">
              <a:ea typeface="ＭＳ Ｐゴシック" pitchFamily="34" charset="-128"/>
            </a:endParaRPr>
          </a:p>
        </p:txBody>
      </p:sp>
      <p:sp>
        <p:nvSpPr>
          <p:cNvPr id="2765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7B8107C-5EB5-4980-BFFC-488C234B0CF6}" type="slidenum">
              <a:rPr lang="en-US" altLang="en-US" smtClean="0">
                <a:cs typeface="Arial" charset="0"/>
              </a:rPr>
              <a:pPr eaLnBrk="1" hangingPunct="1">
                <a:spcBef>
                  <a:spcPct val="0"/>
                </a:spcBef>
              </a:pPr>
              <a:t>1</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400" dirty="0" smtClean="0"/>
              <a:t>Moje</a:t>
            </a:r>
            <a:r>
              <a:rPr lang="sl-SI" sz="1400" baseline="0" dirty="0" smtClean="0"/>
              <a:t> prvo strokovne področje je bilo kognitivna psihologija. Zato mi je popolnoma razumljivo, da si z znanjem, ki je ločeno po posameznih disciplinah in sektorjih, ne moremo kaj dosti pomagati, ko se srečujemo s perečimi izzivi, to je z množico med seboj prepletenih problemov sodobnega sveta in še slabšimi obeti za prihodnost – od podnebnih sprememb do vojn. </a:t>
            </a:r>
          </a:p>
          <a:p>
            <a:r>
              <a:rPr lang="sl-SI" sz="1400" baseline="0" dirty="0" smtClean="0"/>
              <a:t>Ta kognitivna shema ne deluje. </a:t>
            </a:r>
          </a:p>
          <a:p>
            <a:r>
              <a:rPr lang="sl-SI" sz="1400" baseline="0" dirty="0" smtClean="0"/>
              <a:t>Z izzivi se srečujemo hkrati na globalni, evropski, nacionalni in drugih ravneh. Zato bomo dolgoročno najbolj učinkoviti, če iščemo pristope, ki so uspešni na vseh ravneh in povezujejo vsa relevantna področja in stroke. </a:t>
            </a:r>
          </a:p>
        </p:txBody>
      </p:sp>
      <p:sp>
        <p:nvSpPr>
          <p:cNvPr id="4" name="Ograda številke diapozitiva 3"/>
          <p:cNvSpPr>
            <a:spLocks noGrp="1"/>
          </p:cNvSpPr>
          <p:nvPr>
            <p:ph type="sldNum" sz="quarter" idx="10"/>
          </p:nvPr>
        </p:nvSpPr>
        <p:spPr/>
        <p:txBody>
          <a:bodyPr/>
          <a:lstStyle/>
          <a:p>
            <a:fld id="{CF8F7F41-2A7B-4B6C-8963-EB1F9F0B9926}" type="slidenum">
              <a:rPr lang="sl-SI" smtClean="0"/>
              <a:t>10</a:t>
            </a:fld>
            <a:endParaRPr lang="sl-SI"/>
          </a:p>
        </p:txBody>
      </p:sp>
    </p:spTree>
    <p:extLst>
      <p:ext uri="{BB962C8B-B14F-4D97-AF65-F5344CB8AC3E}">
        <p14:creationId xmlns:p14="http://schemas.microsoft.com/office/powerpoint/2010/main" val="43709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BA0A0F0A-E87E-445A-A706-6D9ED46F1F22}" type="datetimeFigureOut">
              <a:rPr lang="sl-SI" smtClean="0"/>
              <a:t>3.6.2017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103619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A0A0F0A-E87E-445A-A706-6D9ED46F1F22}" type="datetimeFigureOut">
              <a:rPr lang="sl-SI" smtClean="0"/>
              <a:t>3.6.2017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42114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A0A0F0A-E87E-445A-A706-6D9ED46F1F22}" type="datetimeFigureOut">
              <a:rPr lang="sl-SI" smtClean="0"/>
              <a:t>3.6.2017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130116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A0A0F0A-E87E-445A-A706-6D9ED46F1F22}" type="datetimeFigureOut">
              <a:rPr lang="sl-SI" smtClean="0"/>
              <a:t>3.6.2017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75237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BA0A0F0A-E87E-445A-A706-6D9ED46F1F22}" type="datetimeFigureOut">
              <a:rPr lang="sl-SI" smtClean="0"/>
              <a:t>3.6.2017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7806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BA0A0F0A-E87E-445A-A706-6D9ED46F1F22}" type="datetimeFigureOut">
              <a:rPr lang="sl-SI" smtClean="0"/>
              <a:t>3.6.2017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36611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BA0A0F0A-E87E-445A-A706-6D9ED46F1F22}" type="datetimeFigureOut">
              <a:rPr lang="sl-SI" smtClean="0"/>
              <a:t>3.6.2017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68303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BA0A0F0A-E87E-445A-A706-6D9ED46F1F22}" type="datetimeFigureOut">
              <a:rPr lang="sl-SI" smtClean="0"/>
              <a:t>3.6.2017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291441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BA0A0F0A-E87E-445A-A706-6D9ED46F1F22}" type="datetimeFigureOut">
              <a:rPr lang="sl-SI" smtClean="0"/>
              <a:t>3.6.2017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279210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BA0A0F0A-E87E-445A-A706-6D9ED46F1F22}" type="datetimeFigureOut">
              <a:rPr lang="sl-SI" smtClean="0"/>
              <a:t>3.6.2017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191895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BA0A0F0A-E87E-445A-A706-6D9ED46F1F22}" type="datetimeFigureOut">
              <a:rPr lang="sl-SI" smtClean="0"/>
              <a:t>3.6.2017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375B925-1485-4A9A-9013-5326B2F66CE4}" type="slidenum">
              <a:rPr lang="sl-SI" smtClean="0"/>
              <a:t>‹#›</a:t>
            </a:fld>
            <a:endParaRPr lang="sl-SI"/>
          </a:p>
        </p:txBody>
      </p:sp>
    </p:spTree>
    <p:extLst>
      <p:ext uri="{BB962C8B-B14F-4D97-AF65-F5344CB8AC3E}">
        <p14:creationId xmlns:p14="http://schemas.microsoft.com/office/powerpoint/2010/main" val="401883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A0F0A-E87E-445A-A706-6D9ED46F1F22}" type="datetimeFigureOut">
              <a:rPr lang="sl-SI" smtClean="0"/>
              <a:t>3.6.2017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5B925-1485-4A9A-9013-5326B2F66CE4}" type="slidenum">
              <a:rPr lang="sl-SI" smtClean="0"/>
              <a:t>‹#›</a:t>
            </a:fld>
            <a:endParaRPr lang="sl-SI"/>
          </a:p>
        </p:txBody>
      </p:sp>
    </p:spTree>
    <p:extLst>
      <p:ext uri="{BB962C8B-B14F-4D97-AF65-F5344CB8AC3E}">
        <p14:creationId xmlns:p14="http://schemas.microsoft.com/office/powerpoint/2010/main" val="378545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51520" y="1052736"/>
            <a:ext cx="8640961" cy="4001095"/>
          </a:xfrm>
          <a:prstGeom prst="rect">
            <a:avLst/>
          </a:prstGeom>
        </p:spPr>
        <p:txBody>
          <a:bodyPr wrap="square">
            <a:spAutoFit/>
          </a:bodyPr>
          <a:lstStyle/>
          <a:p>
            <a:pPr algn="ctr">
              <a:defRPr/>
            </a:pPr>
            <a:r>
              <a:rPr lang="en-GB" b="1" dirty="0">
                <a:solidFill>
                  <a:srgbClr val="002060"/>
                </a:solidFill>
              </a:rPr>
              <a:t> </a:t>
            </a:r>
            <a:endParaRPr lang="sl-SI" dirty="0">
              <a:solidFill>
                <a:srgbClr val="002060"/>
              </a:solidFill>
            </a:endParaRPr>
          </a:p>
          <a:p>
            <a:pPr algn="ctr"/>
            <a:r>
              <a:rPr lang="sl-SI" sz="3600" b="1" dirty="0">
                <a:solidFill>
                  <a:srgbClr val="002060"/>
                </a:solidFill>
                <a:latin typeface="Calibri" panose="020F0502020204030204" pitchFamily="34" charset="0"/>
              </a:rPr>
              <a:t>Uvod v obravnavo globalnih </a:t>
            </a:r>
            <a:r>
              <a:rPr lang="sl-SI" sz="3600" b="1" dirty="0" err="1">
                <a:solidFill>
                  <a:srgbClr val="002060"/>
                </a:solidFill>
                <a:latin typeface="Calibri" panose="020F0502020204030204" pitchFamily="34" charset="0"/>
              </a:rPr>
              <a:t>megatrendov</a:t>
            </a:r>
            <a:r>
              <a:rPr lang="sl-SI" sz="3600" b="1" dirty="0">
                <a:solidFill>
                  <a:srgbClr val="002060"/>
                </a:solidFill>
                <a:latin typeface="Calibri" panose="020F0502020204030204" pitchFamily="34" charset="0"/>
              </a:rPr>
              <a:t> za načrtovanje okoljske politike </a:t>
            </a:r>
            <a:r>
              <a:rPr lang="sl-SI" sz="3600" b="1" dirty="0" smtClean="0">
                <a:solidFill>
                  <a:srgbClr val="002060"/>
                </a:solidFill>
                <a:latin typeface="Calibri" panose="020F0502020204030204" pitchFamily="34" charset="0"/>
              </a:rPr>
              <a:t>in</a:t>
            </a:r>
          </a:p>
          <a:p>
            <a:pPr algn="ctr"/>
            <a:r>
              <a:rPr lang="sl-SI" sz="3600" b="1" dirty="0" smtClean="0">
                <a:solidFill>
                  <a:srgbClr val="002060"/>
                </a:solidFill>
                <a:latin typeface="Calibri" panose="020F0502020204030204" pitchFamily="34" charset="0"/>
              </a:rPr>
              <a:t>trajnostnega </a:t>
            </a:r>
            <a:r>
              <a:rPr lang="sl-SI" sz="3600" b="1" dirty="0">
                <a:solidFill>
                  <a:srgbClr val="002060"/>
                </a:solidFill>
                <a:latin typeface="Calibri" panose="020F0502020204030204" pitchFamily="34" charset="0"/>
              </a:rPr>
              <a:t>razvoja v Sloveniji </a:t>
            </a:r>
            <a:endParaRPr lang="sl-SI" sz="3600" b="1" dirty="0" smtClean="0">
              <a:solidFill>
                <a:srgbClr val="002060"/>
              </a:solidFill>
              <a:latin typeface="Calibri" panose="020F0502020204030204" pitchFamily="34" charset="0"/>
            </a:endParaRPr>
          </a:p>
          <a:p>
            <a:r>
              <a:rPr lang="sl-SI" sz="3600" dirty="0" smtClean="0">
                <a:solidFill>
                  <a:srgbClr val="002060"/>
                </a:solidFill>
                <a:latin typeface="Calibri" panose="020F0502020204030204" pitchFamily="34" charset="0"/>
              </a:rPr>
              <a:t> </a:t>
            </a:r>
          </a:p>
          <a:p>
            <a:pPr algn="ctr">
              <a:defRPr/>
            </a:pPr>
            <a:r>
              <a:rPr lang="sl-SI" sz="2800" b="1" dirty="0" smtClean="0">
                <a:solidFill>
                  <a:srgbClr val="002060"/>
                </a:solidFill>
                <a:latin typeface="Calibri" panose="020F0502020204030204" pitchFamily="34" charset="0"/>
              </a:rPr>
              <a:t>Mag. TANJA BOLTE, Ministrstvo za okolje in prostor</a:t>
            </a:r>
          </a:p>
          <a:p>
            <a:pPr algn="ctr">
              <a:defRPr/>
            </a:pPr>
            <a:r>
              <a:rPr lang="sl-SI" sz="2800" b="1" dirty="0" smtClean="0">
                <a:solidFill>
                  <a:srgbClr val="002060"/>
                </a:solidFill>
                <a:latin typeface="Calibri" panose="020F0502020204030204" pitchFamily="34" charset="0"/>
              </a:rPr>
              <a:t>Direktorat za okolje</a:t>
            </a:r>
          </a:p>
          <a:p>
            <a:pPr algn="ctr">
              <a:defRPr/>
            </a:pPr>
            <a:endParaRPr lang="sl-SI" dirty="0" smtClean="0">
              <a:solidFill>
                <a:srgbClr val="002060"/>
              </a:solidFill>
              <a:latin typeface="Calibri" panose="020F0502020204030204" pitchFamily="34" charset="0"/>
            </a:endParaRPr>
          </a:p>
          <a:p>
            <a:pPr algn="ctr">
              <a:defRPr/>
            </a:pPr>
            <a:r>
              <a:rPr lang="sl-SI" dirty="0" smtClean="0">
                <a:solidFill>
                  <a:srgbClr val="002060"/>
                </a:solidFill>
                <a:latin typeface="Calibri" panose="020F0502020204030204" pitchFamily="34" charset="0"/>
              </a:rPr>
              <a:t> </a:t>
            </a:r>
            <a:endParaRPr lang="sl-SI" dirty="0">
              <a:solidFill>
                <a:srgbClr val="002060"/>
              </a:solidFill>
              <a:latin typeface="Calibri" panose="020F0502020204030204" pitchFamily="34" charset="0"/>
            </a:endParaRPr>
          </a:p>
        </p:txBody>
      </p:sp>
      <p:pic>
        <p:nvPicPr>
          <p:cNvPr id="9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699"/>
            <a:ext cx="3127375" cy="69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Slika 14"/>
          <p:cNvPicPr>
            <a:picLocks noChangeAspect="1"/>
          </p:cNvPicPr>
          <p:nvPr/>
        </p:nvPicPr>
        <p:blipFill>
          <a:blip r:embed="rId4" cstate="print">
            <a:extLst>
              <a:ext uri="{28A0092B-C50C-407E-A947-70E740481C1C}">
                <a14:useLocalDpi xmlns:a14="http://schemas.microsoft.com/office/drawing/2010/main" val="0"/>
              </a:ext>
            </a:extLst>
          </a:blip>
          <a:srcRect l="16765" t="26440" r="16737" b="21486"/>
          <a:stretch>
            <a:fillRect/>
          </a:stretch>
        </p:blipFill>
        <p:spPr bwMode="auto">
          <a:xfrm>
            <a:off x="5580112" y="5122047"/>
            <a:ext cx="3444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avokotnik 11"/>
          <p:cNvSpPr/>
          <p:nvPr/>
        </p:nvSpPr>
        <p:spPr>
          <a:xfrm>
            <a:off x="3914996" y="4298271"/>
            <a:ext cx="1358064" cy="369332"/>
          </a:xfrm>
          <a:prstGeom prst="rect">
            <a:avLst/>
          </a:prstGeom>
        </p:spPr>
        <p:txBody>
          <a:bodyPr wrap="none">
            <a:spAutoFit/>
          </a:bodyPr>
          <a:lstStyle/>
          <a:p>
            <a:pPr algn="ctr">
              <a:defRPr/>
            </a:pPr>
            <a:r>
              <a:rPr lang="sl-SI" b="1" dirty="0" smtClean="0">
                <a:solidFill>
                  <a:srgbClr val="002060"/>
                </a:solidFill>
                <a:latin typeface="Calibri" panose="020F0502020204030204" pitchFamily="34" charset="0"/>
              </a:rPr>
              <a:t>5. junij 2017</a:t>
            </a:r>
            <a:endParaRPr lang="sl-SI" b="1" dirty="0">
              <a:solidFill>
                <a:srgbClr val="002060"/>
              </a:solidFill>
              <a:latin typeface="Calibri" panose="020F0502020204030204" pitchFamily="34" charset="0"/>
            </a:endParaRPr>
          </a:p>
        </p:txBody>
      </p:sp>
      <p:pic>
        <p:nvPicPr>
          <p:cNvPr id="13" name="Slika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82" y="4482937"/>
            <a:ext cx="2059415" cy="2325035"/>
          </a:xfrm>
          <a:prstGeom prst="rect">
            <a:avLst/>
          </a:prstGeom>
          <a:noFill/>
        </p:spPr>
      </p:pic>
      <p:pic>
        <p:nvPicPr>
          <p:cNvPr id="15" name="Slika 1" descr="C:\Users\jasmina.karba\AppData\Local\Temp\notesCF4F23\logo.gif"/>
          <p:cNvPicPr>
            <a:picLocks noChangeAspect="1" noChangeArrowheads="1"/>
          </p:cNvPicPr>
          <p:nvPr/>
        </p:nvPicPr>
        <p:blipFill>
          <a:blip r:embed="rId6">
            <a:extLst>
              <a:ext uri="{28A0092B-C50C-407E-A947-70E740481C1C}">
                <a14:useLocalDpi xmlns:a14="http://schemas.microsoft.com/office/drawing/2010/main" val="0"/>
              </a:ext>
            </a:extLst>
          </a:blip>
          <a:srcRect l="5002" r="5002" b="23679"/>
          <a:stretch>
            <a:fillRect/>
          </a:stretch>
        </p:blipFill>
        <p:spPr bwMode="auto">
          <a:xfrm>
            <a:off x="2684834" y="5229200"/>
            <a:ext cx="2460319" cy="12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10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1979712" y="2924944"/>
            <a:ext cx="2376264" cy="954107"/>
          </a:xfrm>
          <a:prstGeom prst="rect">
            <a:avLst/>
          </a:prstGeom>
        </p:spPr>
        <p:txBody>
          <a:bodyPr wrap="square">
            <a:spAutoFit/>
          </a:bodyPr>
          <a:lstStyle/>
          <a:p>
            <a:r>
              <a:rPr lang="sl-SI" sz="2800" b="1" dirty="0">
                <a:solidFill>
                  <a:schemeClr val="bg1"/>
                </a:solidFill>
                <a:latin typeface="Arial Black" panose="020B0A04020102020204" pitchFamily="34" charset="0"/>
              </a:rPr>
              <a:t>Ta shema </a:t>
            </a:r>
            <a:endParaRPr lang="sl-SI" sz="2800" b="1" dirty="0" smtClean="0">
              <a:solidFill>
                <a:schemeClr val="bg1"/>
              </a:solidFill>
              <a:latin typeface="Arial Black" panose="020B0A04020102020204" pitchFamily="34" charset="0"/>
            </a:endParaRPr>
          </a:p>
          <a:p>
            <a:r>
              <a:rPr lang="sl-SI" sz="2800" b="1" dirty="0" smtClean="0">
                <a:solidFill>
                  <a:schemeClr val="bg1"/>
                </a:solidFill>
                <a:latin typeface="Arial Black" panose="020B0A04020102020204" pitchFamily="34" charset="0"/>
              </a:rPr>
              <a:t>ne </a:t>
            </a:r>
            <a:r>
              <a:rPr lang="sl-SI" sz="2800" b="1" dirty="0">
                <a:solidFill>
                  <a:schemeClr val="bg1"/>
                </a:solidFill>
                <a:latin typeface="Arial Black" panose="020B0A04020102020204" pitchFamily="34" charset="0"/>
              </a:rPr>
              <a:t>deluje !</a:t>
            </a:r>
          </a:p>
        </p:txBody>
      </p:sp>
      <p:sp>
        <p:nvSpPr>
          <p:cNvPr id="3" name="Pravokotnik 2"/>
          <p:cNvSpPr/>
          <p:nvPr/>
        </p:nvSpPr>
        <p:spPr>
          <a:xfrm>
            <a:off x="33653" y="227773"/>
            <a:ext cx="8892480" cy="646331"/>
          </a:xfrm>
          <a:prstGeom prst="rect">
            <a:avLst/>
          </a:prstGeom>
          <a:solidFill>
            <a:schemeClr val="bg1"/>
          </a:solidFill>
          <a:ln>
            <a:solidFill>
              <a:schemeClr val="bg1"/>
            </a:solidFill>
          </a:ln>
        </p:spPr>
        <p:txBody>
          <a:bodyPr wrap="square">
            <a:spAutoFit/>
          </a:bodyPr>
          <a:lstStyle/>
          <a:p>
            <a:r>
              <a:rPr lang="sl-SI" sz="2800" b="1" dirty="0">
                <a:solidFill>
                  <a:srgbClr val="003399"/>
                </a:solidFill>
              </a:rPr>
              <a:t>GLOBALNI </a:t>
            </a:r>
            <a:r>
              <a:rPr lang="sl-SI" sz="2800" b="1" dirty="0" smtClean="0">
                <a:solidFill>
                  <a:srgbClr val="003399"/>
                </a:solidFill>
              </a:rPr>
              <a:t>IZZIVI:    Naš </a:t>
            </a:r>
            <a:r>
              <a:rPr lang="sl-SI" sz="2800" b="1" dirty="0">
                <a:solidFill>
                  <a:srgbClr val="003399"/>
                </a:solidFill>
              </a:rPr>
              <a:t>svet nas navdaja z </a:t>
            </a:r>
            <a:r>
              <a:rPr lang="sl-SI" sz="2800" b="1" dirty="0" smtClean="0">
                <a:solidFill>
                  <a:srgbClr val="003399"/>
                </a:solidFill>
              </a:rPr>
              <a:t>zmedo</a:t>
            </a:r>
          </a:p>
          <a:p>
            <a:endParaRPr lang="sl-SI" sz="800" dirty="0">
              <a:solidFill>
                <a:srgbClr val="003399"/>
              </a:solidFill>
            </a:endParaRPr>
          </a:p>
        </p:txBody>
      </p:sp>
      <p:sp>
        <p:nvSpPr>
          <p:cNvPr id="5" name="Pravokotnik 4"/>
          <p:cNvSpPr/>
          <p:nvPr/>
        </p:nvSpPr>
        <p:spPr>
          <a:xfrm>
            <a:off x="4716016" y="4509120"/>
            <a:ext cx="4427984" cy="2339102"/>
          </a:xfrm>
          <a:prstGeom prst="rect">
            <a:avLst/>
          </a:prstGeom>
          <a:solidFill>
            <a:srgbClr val="0033CC"/>
          </a:solidFill>
          <a:ln>
            <a:solidFill>
              <a:srgbClr val="3333CC"/>
            </a:solidFill>
          </a:ln>
        </p:spPr>
        <p:txBody>
          <a:bodyPr wrap="square">
            <a:spAutoFit/>
          </a:bodyPr>
          <a:lstStyle/>
          <a:p>
            <a:r>
              <a:rPr lang="sl-SI" sz="1700" b="1" dirty="0" smtClean="0">
                <a:solidFill>
                  <a:schemeClr val="bg1"/>
                </a:solidFill>
              </a:rPr>
              <a:t>	- podnebne spremembe,</a:t>
            </a:r>
          </a:p>
          <a:p>
            <a:r>
              <a:rPr lang="sl-SI" sz="1700" b="1" dirty="0" smtClean="0">
                <a:solidFill>
                  <a:schemeClr val="bg1"/>
                </a:solidFill>
              </a:rPr>
              <a:t>   	- terorizem</a:t>
            </a:r>
            <a:r>
              <a:rPr lang="sl-SI" sz="1700" b="1" dirty="0">
                <a:solidFill>
                  <a:schemeClr val="bg1"/>
                </a:solidFill>
              </a:rPr>
              <a:t>, </a:t>
            </a:r>
            <a:endParaRPr lang="sl-SI" sz="1700" b="1" dirty="0" smtClean="0">
              <a:solidFill>
                <a:schemeClr val="bg1"/>
              </a:solidFill>
            </a:endParaRPr>
          </a:p>
          <a:p>
            <a:r>
              <a:rPr lang="sl-SI" sz="1700" b="1" dirty="0">
                <a:solidFill>
                  <a:schemeClr val="bg1"/>
                </a:solidFill>
              </a:rPr>
              <a:t> </a:t>
            </a:r>
            <a:r>
              <a:rPr lang="sl-SI" sz="1700" b="1" dirty="0" smtClean="0">
                <a:solidFill>
                  <a:schemeClr val="bg1"/>
                </a:solidFill>
              </a:rPr>
              <a:t>    	- ekonomska </a:t>
            </a:r>
            <a:r>
              <a:rPr lang="sl-SI" sz="1700" b="1" dirty="0">
                <a:solidFill>
                  <a:schemeClr val="bg1"/>
                </a:solidFill>
              </a:rPr>
              <a:t>globalizacija, </a:t>
            </a:r>
            <a:r>
              <a:rPr lang="sl-SI" sz="1700" b="1" dirty="0" smtClean="0">
                <a:solidFill>
                  <a:schemeClr val="bg1"/>
                </a:solidFill>
              </a:rPr>
              <a:t>   </a:t>
            </a:r>
          </a:p>
          <a:p>
            <a:r>
              <a:rPr lang="sl-SI" sz="1700" b="1" dirty="0">
                <a:solidFill>
                  <a:schemeClr val="bg1"/>
                </a:solidFill>
              </a:rPr>
              <a:t> </a:t>
            </a:r>
            <a:r>
              <a:rPr lang="sl-SI" sz="1700" b="1" dirty="0" smtClean="0">
                <a:solidFill>
                  <a:schemeClr val="bg1"/>
                </a:solidFill>
              </a:rPr>
              <a:t>         	- spremembe </a:t>
            </a:r>
            <a:r>
              <a:rPr lang="sl-SI" sz="1700" b="1" dirty="0">
                <a:solidFill>
                  <a:schemeClr val="bg1"/>
                </a:solidFill>
              </a:rPr>
              <a:t>v </a:t>
            </a:r>
            <a:r>
              <a:rPr lang="sl-SI" sz="1700" b="1" dirty="0" smtClean="0">
                <a:solidFill>
                  <a:schemeClr val="bg1"/>
                </a:solidFill>
              </a:rPr>
              <a:t>poklicnem življenju</a:t>
            </a:r>
            <a:r>
              <a:rPr lang="sl-SI" sz="1700" b="1" dirty="0">
                <a:solidFill>
                  <a:schemeClr val="bg1"/>
                </a:solidFill>
              </a:rPr>
              <a:t>, </a:t>
            </a:r>
            <a:endParaRPr lang="sl-SI" sz="1700" b="1" dirty="0" smtClean="0">
              <a:solidFill>
                <a:schemeClr val="bg1"/>
              </a:solidFill>
            </a:endParaRPr>
          </a:p>
          <a:p>
            <a:r>
              <a:rPr lang="sl-SI" sz="1700" b="1" dirty="0">
                <a:solidFill>
                  <a:schemeClr val="bg1"/>
                </a:solidFill>
              </a:rPr>
              <a:t> </a:t>
            </a:r>
            <a:r>
              <a:rPr lang="sl-SI" sz="1700" b="1" dirty="0" smtClean="0">
                <a:solidFill>
                  <a:schemeClr val="bg1"/>
                </a:solidFill>
              </a:rPr>
              <a:t>            	- migracije</a:t>
            </a:r>
            <a:r>
              <a:rPr lang="sl-SI" sz="1700" b="1" dirty="0">
                <a:solidFill>
                  <a:schemeClr val="bg1"/>
                </a:solidFill>
              </a:rPr>
              <a:t>, </a:t>
            </a:r>
            <a:endParaRPr lang="sl-SI" sz="1700" b="1" dirty="0" smtClean="0">
              <a:solidFill>
                <a:schemeClr val="bg1"/>
              </a:solidFill>
            </a:endParaRPr>
          </a:p>
          <a:p>
            <a:r>
              <a:rPr lang="sl-SI" sz="1700" b="1" dirty="0" smtClean="0">
                <a:solidFill>
                  <a:schemeClr val="bg1"/>
                </a:solidFill>
              </a:rPr>
              <a:t>              	- polarizacija </a:t>
            </a:r>
            <a:r>
              <a:rPr lang="sl-SI" sz="1700" b="1" dirty="0">
                <a:solidFill>
                  <a:schemeClr val="bg1"/>
                </a:solidFill>
              </a:rPr>
              <a:t>v družbi, </a:t>
            </a:r>
            <a:endParaRPr lang="sl-SI" sz="1700" b="1" dirty="0" smtClean="0">
              <a:solidFill>
                <a:schemeClr val="bg1"/>
              </a:solidFill>
            </a:endParaRPr>
          </a:p>
          <a:p>
            <a:r>
              <a:rPr lang="sl-SI" sz="1700" b="1" dirty="0" smtClean="0">
                <a:solidFill>
                  <a:schemeClr val="bg1"/>
                </a:solidFill>
              </a:rPr>
              <a:t>               	- finančne </a:t>
            </a:r>
            <a:r>
              <a:rPr lang="sl-SI" sz="1700" b="1" dirty="0">
                <a:solidFill>
                  <a:schemeClr val="bg1"/>
                </a:solidFill>
              </a:rPr>
              <a:t>krize, </a:t>
            </a:r>
            <a:endParaRPr lang="sl-SI" sz="1700" b="1" dirty="0" smtClean="0">
              <a:solidFill>
                <a:schemeClr val="bg1"/>
              </a:solidFill>
            </a:endParaRPr>
          </a:p>
          <a:p>
            <a:r>
              <a:rPr lang="sl-SI" sz="1700" b="1" dirty="0" smtClean="0">
                <a:solidFill>
                  <a:schemeClr val="bg1"/>
                </a:solidFill>
              </a:rPr>
              <a:t>                	- revolucije</a:t>
            </a:r>
            <a:r>
              <a:rPr lang="sl-SI" sz="1700" b="1" dirty="0">
                <a:solidFill>
                  <a:schemeClr val="bg1"/>
                </a:solidFill>
              </a:rPr>
              <a:t>, vojne, </a:t>
            </a:r>
            <a:r>
              <a:rPr lang="sl-SI" sz="1700" b="1" dirty="0" smtClean="0">
                <a:solidFill>
                  <a:schemeClr val="bg1"/>
                </a:solidFill>
              </a:rPr>
              <a:t>…</a:t>
            </a:r>
          </a:p>
          <a:p>
            <a:endParaRPr lang="sl-SI" sz="1000" b="1" dirty="0">
              <a:solidFill>
                <a:schemeClr val="bg1"/>
              </a:solidFill>
            </a:endParaRPr>
          </a:p>
        </p:txBody>
      </p:sp>
    </p:spTree>
    <p:extLst>
      <p:ext uri="{BB962C8B-B14F-4D97-AF65-F5344CB8AC3E}">
        <p14:creationId xmlns:p14="http://schemas.microsoft.com/office/powerpoint/2010/main" val="2628136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49740" y="4797152"/>
            <a:ext cx="8316416" cy="2015936"/>
          </a:xfrm>
          <a:prstGeom prst="rect">
            <a:avLst/>
          </a:prstGeom>
        </p:spPr>
        <p:txBody>
          <a:bodyPr wrap="square">
            <a:spAutoFit/>
          </a:bodyPr>
          <a:lstStyle/>
          <a:p>
            <a:pPr algn="ctr">
              <a:spcBef>
                <a:spcPts val="600"/>
              </a:spcBef>
            </a:pPr>
            <a:r>
              <a:rPr lang="sl-SI" sz="2000" b="1" i="1" dirty="0">
                <a:solidFill>
                  <a:schemeClr val="bg2">
                    <a:lumMod val="10000"/>
                  </a:schemeClr>
                </a:solidFill>
              </a:rPr>
              <a:t>SPREMENIMO SVET: </a:t>
            </a:r>
            <a:r>
              <a:rPr lang="sl-SI" sz="2000" b="1" i="1" dirty="0" smtClean="0">
                <a:solidFill>
                  <a:schemeClr val="bg2">
                    <a:lumMod val="10000"/>
                  </a:schemeClr>
                </a:solidFill>
              </a:rPr>
              <a:t> </a:t>
            </a:r>
            <a:r>
              <a:rPr lang="sl-SI" sz="2000" b="1" i="1" dirty="0" smtClean="0"/>
              <a:t>AGENDA ZA TRAJNOSTNI RAZVOJ DO LETA 2030</a:t>
            </a:r>
          </a:p>
          <a:p>
            <a:pPr algn="ctr">
              <a:spcBef>
                <a:spcPts val="600"/>
              </a:spcBef>
            </a:pPr>
            <a:r>
              <a:rPr lang="sl-SI" b="1" dirty="0" smtClean="0"/>
              <a:t>Sprejeta na vrhu ZN 9/2015, velja od 1/2016, 193 držav.</a:t>
            </a:r>
          </a:p>
          <a:p>
            <a:pPr algn="ctr">
              <a:spcBef>
                <a:spcPts val="600"/>
              </a:spcBef>
            </a:pPr>
            <a:r>
              <a:rPr lang="sl-SI" b="1" dirty="0" smtClean="0"/>
              <a:t>17 ciljev trajnostnega razvoja, 169 podciljev: povezani in </a:t>
            </a:r>
            <a:r>
              <a:rPr lang="sl-SI" b="1" dirty="0"/>
              <a:t>neločljivi </a:t>
            </a:r>
            <a:r>
              <a:rPr lang="sl-SI" b="1" dirty="0">
                <a:solidFill>
                  <a:srgbClr val="C00000"/>
                </a:solidFill>
              </a:rPr>
              <a:t>(„</a:t>
            </a:r>
            <a:r>
              <a:rPr lang="sl-SI" b="1" dirty="0" err="1">
                <a:solidFill>
                  <a:srgbClr val="C00000"/>
                </a:solidFill>
              </a:rPr>
              <a:t>The</a:t>
            </a:r>
            <a:r>
              <a:rPr lang="sl-SI" b="1" dirty="0">
                <a:solidFill>
                  <a:srgbClr val="C00000"/>
                </a:solidFill>
              </a:rPr>
              <a:t> </a:t>
            </a:r>
            <a:r>
              <a:rPr lang="sl-SI" b="1" dirty="0" err="1">
                <a:solidFill>
                  <a:srgbClr val="C00000"/>
                </a:solidFill>
              </a:rPr>
              <a:t>interlinkages</a:t>
            </a:r>
            <a:r>
              <a:rPr lang="sl-SI" b="1" dirty="0">
                <a:solidFill>
                  <a:srgbClr val="C00000"/>
                </a:solidFill>
              </a:rPr>
              <a:t> </a:t>
            </a:r>
            <a:r>
              <a:rPr lang="sl-SI" b="1" dirty="0" err="1">
                <a:solidFill>
                  <a:srgbClr val="C00000"/>
                </a:solidFill>
              </a:rPr>
              <a:t>and</a:t>
            </a:r>
            <a:r>
              <a:rPr lang="sl-SI" b="1" dirty="0">
                <a:solidFill>
                  <a:srgbClr val="C00000"/>
                </a:solidFill>
              </a:rPr>
              <a:t> </a:t>
            </a:r>
            <a:r>
              <a:rPr lang="sl-SI" b="1" dirty="0" err="1">
                <a:solidFill>
                  <a:srgbClr val="C00000"/>
                </a:solidFill>
              </a:rPr>
              <a:t>integrated</a:t>
            </a:r>
            <a:r>
              <a:rPr lang="sl-SI" b="1" dirty="0">
                <a:solidFill>
                  <a:srgbClr val="C00000"/>
                </a:solidFill>
              </a:rPr>
              <a:t> nature </a:t>
            </a:r>
            <a:r>
              <a:rPr lang="sl-SI" b="1" dirty="0" err="1">
                <a:solidFill>
                  <a:srgbClr val="C00000"/>
                </a:solidFill>
              </a:rPr>
              <a:t>of</a:t>
            </a:r>
            <a:r>
              <a:rPr lang="sl-SI" b="1" dirty="0">
                <a:solidFill>
                  <a:srgbClr val="C00000"/>
                </a:solidFill>
              </a:rPr>
              <a:t> </a:t>
            </a:r>
            <a:r>
              <a:rPr lang="sl-SI" b="1" dirty="0" err="1">
                <a:solidFill>
                  <a:srgbClr val="C00000"/>
                </a:solidFill>
              </a:rPr>
              <a:t>SDGs</a:t>
            </a:r>
            <a:r>
              <a:rPr lang="sl-SI" b="1" dirty="0">
                <a:solidFill>
                  <a:srgbClr val="C00000"/>
                </a:solidFill>
              </a:rPr>
              <a:t>“)</a:t>
            </a:r>
            <a:r>
              <a:rPr lang="sl-SI" b="1" dirty="0"/>
              <a:t>;</a:t>
            </a:r>
            <a:r>
              <a:rPr lang="sl-SI" b="1" dirty="0">
                <a:solidFill>
                  <a:srgbClr val="C00000"/>
                </a:solidFill>
              </a:rPr>
              <a:t> </a:t>
            </a:r>
            <a:r>
              <a:rPr lang="sl-SI" b="1" dirty="0" smtClean="0">
                <a:solidFill>
                  <a:srgbClr val="C00000"/>
                </a:solidFill>
              </a:rPr>
              <a:t>Ravnotežje</a:t>
            </a:r>
            <a:r>
              <a:rPr lang="sl-SI" b="1" dirty="0" smtClean="0"/>
              <a:t> gosp., soc. in okoljske razsežnosti.</a:t>
            </a:r>
          </a:p>
          <a:p>
            <a:pPr algn="ctr">
              <a:spcBef>
                <a:spcPts val="600"/>
              </a:spcBef>
            </a:pPr>
            <a:r>
              <a:rPr lang="sl-SI" b="1" dirty="0" smtClean="0"/>
              <a:t>SDG so univerzalni, ob upoštevanju nacionalnih okoliščin naj bi jih uresničevale vse države, ne glede na razvitost.</a:t>
            </a:r>
            <a:endParaRPr lang="sl-SI" b="1" dirty="0"/>
          </a:p>
        </p:txBody>
      </p:sp>
      <p:pic>
        <p:nvPicPr>
          <p:cNvPr id="2050" name="Picture 2" descr="http://www.unis.unvienna.org/images/2015/SDGs_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97" y="0"/>
            <a:ext cx="8654396"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40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69313" y="37075"/>
            <a:ext cx="8568952" cy="430887"/>
          </a:xfrm>
          <a:prstGeom prst="rect">
            <a:avLst/>
          </a:prstGeom>
        </p:spPr>
        <p:txBody>
          <a:bodyPr wrap="square">
            <a:spAutoFit/>
          </a:bodyPr>
          <a:lstStyle/>
          <a:p>
            <a:r>
              <a:rPr lang="sl-SI" sz="2200" b="1" u="heavy" dirty="0"/>
              <a:t>SPREMENIMO SVET</a:t>
            </a:r>
            <a:r>
              <a:rPr lang="sl-SI" sz="2200" b="1" u="heavy" dirty="0" smtClean="0"/>
              <a:t>: AGENDA </a:t>
            </a:r>
            <a:r>
              <a:rPr lang="sl-SI" sz="2200" b="1" u="heavy" dirty="0"/>
              <a:t>ZA TRAJNOSTNI RAZVOJ DO LETA 2030</a:t>
            </a:r>
            <a:endParaRPr lang="sl-SI" sz="2200" dirty="0"/>
          </a:p>
        </p:txBody>
      </p:sp>
      <p:sp>
        <p:nvSpPr>
          <p:cNvPr id="5" name="Pravokotnik 4"/>
          <p:cNvSpPr/>
          <p:nvPr/>
        </p:nvSpPr>
        <p:spPr>
          <a:xfrm>
            <a:off x="323528" y="620688"/>
            <a:ext cx="8693311" cy="6463308"/>
          </a:xfrm>
          <a:prstGeom prst="rect">
            <a:avLst/>
          </a:prstGeom>
        </p:spPr>
        <p:txBody>
          <a:bodyPr wrap="square">
            <a:spAutoFit/>
          </a:bodyPr>
          <a:lstStyle/>
          <a:p>
            <a:r>
              <a:rPr lang="sl-SI" dirty="0"/>
              <a:t>Splošni in konkretni cilji bodo prihodnjih petnajst let spodbujali delovanje na področjih, ki so življenjskega pomena za človeštvo in </a:t>
            </a:r>
            <a:r>
              <a:rPr lang="sl-SI" dirty="0" smtClean="0"/>
              <a:t>Zemljo: 5 </a:t>
            </a:r>
            <a:r>
              <a:rPr lang="sl-SI" dirty="0" err="1" smtClean="0"/>
              <a:t>Ps</a:t>
            </a:r>
            <a:r>
              <a:rPr lang="sl-SI" dirty="0" smtClean="0"/>
              <a:t> (</a:t>
            </a:r>
            <a:r>
              <a:rPr lang="sl-SI" dirty="0" err="1" smtClean="0"/>
              <a:t>People</a:t>
            </a:r>
            <a:r>
              <a:rPr lang="sl-SI" dirty="0" smtClean="0"/>
              <a:t>, Planet, …) </a:t>
            </a:r>
          </a:p>
          <a:p>
            <a:r>
              <a:rPr lang="sl-SI" sz="2000" b="1" dirty="0" smtClean="0"/>
              <a:t>	Ljudje</a:t>
            </a:r>
            <a:endParaRPr lang="sl-SI" sz="2000" b="1" dirty="0"/>
          </a:p>
          <a:p>
            <a:r>
              <a:rPr lang="sl-SI" dirty="0"/>
              <a:t>Odločeni smo odpraviti vse oblike in razsežnosti revščine in lakote ter zagotoviti, da bodo vsi ljudje lahko dostojno, enakopravno </a:t>
            </a:r>
            <a:r>
              <a:rPr lang="sl-SI" b="1" dirty="0">
                <a:solidFill>
                  <a:srgbClr val="006600"/>
                </a:solidFill>
              </a:rPr>
              <a:t>in v zdravem okolju</a:t>
            </a:r>
            <a:r>
              <a:rPr lang="sl-SI" dirty="0">
                <a:solidFill>
                  <a:srgbClr val="006600"/>
                </a:solidFill>
              </a:rPr>
              <a:t> </a:t>
            </a:r>
            <a:r>
              <a:rPr lang="sl-SI" dirty="0"/>
              <a:t>izkoriščali svoje danosti.</a:t>
            </a:r>
          </a:p>
          <a:p>
            <a:r>
              <a:rPr lang="sl-SI" sz="2000" b="1" dirty="0" smtClean="0"/>
              <a:t>	Zemlja</a:t>
            </a:r>
            <a:endParaRPr lang="sl-SI" sz="2000" b="1" dirty="0"/>
          </a:p>
          <a:p>
            <a:r>
              <a:rPr lang="sl-SI" b="1" dirty="0">
                <a:solidFill>
                  <a:srgbClr val="006600"/>
                </a:solidFill>
              </a:rPr>
              <a:t>Odločeni smo obvarovati naš planet pred uničenjem, tudi z vzdržno porabo in proizvodnjo, trajnostnim ravnanjem z naravnimi viri in nujnimi ukrepi glede podnebnih sprememb, tako da bo Zemlja lahko zadovoljevala potrebe današnje in prihodnjih generacij.</a:t>
            </a:r>
          </a:p>
          <a:p>
            <a:r>
              <a:rPr lang="sl-SI" sz="2000" b="1" dirty="0" smtClean="0"/>
              <a:t>	Blaginja</a:t>
            </a:r>
            <a:endParaRPr lang="sl-SI" sz="2000" b="1" dirty="0"/>
          </a:p>
          <a:p>
            <a:r>
              <a:rPr lang="sl-SI" dirty="0"/>
              <a:t>Odločeni smo zagotoviti, da bodo vsi ljudje živeli človeka vredno življenje v blaginji ter da bo </a:t>
            </a:r>
            <a:r>
              <a:rPr lang="sl-SI" b="1" dirty="0">
                <a:solidFill>
                  <a:srgbClr val="006600"/>
                </a:solidFill>
              </a:rPr>
              <a:t>gospodarski, družbeni in tehnološki napredek v sozvočju z naravo</a:t>
            </a:r>
            <a:r>
              <a:rPr lang="sl-SI" dirty="0"/>
              <a:t>.</a:t>
            </a:r>
          </a:p>
          <a:p>
            <a:r>
              <a:rPr lang="sl-SI" sz="2000" b="1" dirty="0" smtClean="0"/>
              <a:t>	Mir</a:t>
            </a:r>
            <a:endParaRPr lang="sl-SI" sz="2000" b="1" dirty="0"/>
          </a:p>
          <a:p>
            <a:r>
              <a:rPr lang="sl-SI" dirty="0"/>
              <a:t>Odločeni smo spodbujati miroljubno, pravično in vključujočo družbo, v kateri ne bo ne strahu ne nasilja. Trajnostni razvoj ni mogoč brez miru in mir ni mogoč brez trajnostnega razvoja.</a:t>
            </a:r>
          </a:p>
          <a:p>
            <a:r>
              <a:rPr lang="sl-SI" sz="2000" b="1" dirty="0" smtClean="0"/>
              <a:t>	Partnerstvo</a:t>
            </a:r>
            <a:endParaRPr lang="sl-SI" sz="2000" b="1" dirty="0"/>
          </a:p>
          <a:p>
            <a:r>
              <a:rPr lang="sl-SI" dirty="0"/>
              <a:t>Odločeni smo zagotoviti sredstva za izvedbo programa s prenovljenim globalnim partnerstvom za trajnostni razvoj, v duhu okrepljene solidarnosti po vsem svetu, s posebnim poudarkom na potrebah najrevnejših in najbolj občutljivih ter s sodelovanjem vseh držav, vseh deležnikov in vsega človeštva</a:t>
            </a:r>
            <a:r>
              <a:rPr lang="sl-SI" dirty="0" smtClean="0"/>
              <a:t>.</a:t>
            </a:r>
            <a:endParaRPr lang="sl-SI" dirty="0"/>
          </a:p>
        </p:txBody>
      </p:sp>
    </p:spTree>
    <p:extLst>
      <p:ext uri="{BB962C8B-B14F-4D97-AF65-F5344CB8AC3E}">
        <p14:creationId xmlns:p14="http://schemas.microsoft.com/office/powerpoint/2010/main" val="65166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endParaRPr lang="sl-SI"/>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128" b="5225"/>
          <a:stretch/>
        </p:blipFill>
        <p:spPr bwMode="auto">
          <a:xfrm>
            <a:off x="1602726" y="116632"/>
            <a:ext cx="5544616" cy="100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3" y="1252538"/>
            <a:ext cx="8982095" cy="534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966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endParaRPr lang="sl-SI"/>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6" y="476672"/>
            <a:ext cx="9056685"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24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476264" y="478165"/>
            <a:ext cx="2134880" cy="369332"/>
          </a:xfrm>
          <a:prstGeom prst="rect">
            <a:avLst/>
          </a:prstGeom>
        </p:spPr>
        <p:txBody>
          <a:bodyPr wrap="none">
            <a:spAutoFit/>
          </a:bodyPr>
          <a:lstStyle/>
          <a:p>
            <a:r>
              <a:rPr lang="sl-SI" b="1" dirty="0"/>
              <a:t>Globalni </a:t>
            </a:r>
            <a:r>
              <a:rPr lang="sl-SI" b="1" dirty="0" err="1"/>
              <a:t>megatrendi</a:t>
            </a:r>
            <a:endParaRPr lang="sl-SI"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128" b="5225"/>
          <a:stretch/>
        </p:blipFill>
        <p:spPr bwMode="auto">
          <a:xfrm>
            <a:off x="683568" y="400991"/>
            <a:ext cx="2831236" cy="51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46648"/>
            <a:ext cx="771239" cy="870711"/>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258" y="1700808"/>
            <a:ext cx="69913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Slika 7" descr="Opis: Opis: csm_SDG_13_slika_211b12c7b8"/>
          <p:cNvPicPr/>
          <p:nvPr/>
        </p:nvPicPr>
        <p:blipFill>
          <a:blip r:embed="rId5">
            <a:extLst>
              <a:ext uri="{28A0092B-C50C-407E-A947-70E740481C1C}">
                <a14:useLocalDpi xmlns:a14="http://schemas.microsoft.com/office/drawing/2010/main" val="0"/>
              </a:ext>
            </a:extLst>
          </a:blip>
          <a:srcRect/>
          <a:stretch>
            <a:fillRect/>
          </a:stretch>
        </p:blipFill>
        <p:spPr bwMode="auto">
          <a:xfrm>
            <a:off x="1115616" y="2613558"/>
            <a:ext cx="623530" cy="671426"/>
          </a:xfrm>
          <a:prstGeom prst="rect">
            <a:avLst/>
          </a:prstGeom>
          <a:noFill/>
          <a:ln>
            <a:noFill/>
          </a:ln>
        </p:spPr>
      </p:pic>
    </p:spTree>
    <p:extLst>
      <p:ext uri="{BB962C8B-B14F-4D97-AF65-F5344CB8AC3E}">
        <p14:creationId xmlns:p14="http://schemas.microsoft.com/office/powerpoint/2010/main" val="345937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10283" y="1479054"/>
            <a:ext cx="2625204" cy="1957242"/>
          </a:xfrm>
        </p:spPr>
        <p:txBody>
          <a:bodyPr>
            <a:normAutofit/>
          </a:bodyPr>
          <a:lstStyle/>
          <a:p>
            <a:pPr marL="0" indent="0">
              <a:buNone/>
            </a:pPr>
            <a:r>
              <a:rPr lang="sl-SI" sz="2800" b="1" dirty="0"/>
              <a:t>Globalni </a:t>
            </a:r>
            <a:r>
              <a:rPr lang="sl-SI" sz="2800" b="1" dirty="0" err="1"/>
              <a:t>megatrendi</a:t>
            </a:r>
            <a:r>
              <a:rPr lang="sl-SI" sz="2800" b="1" dirty="0"/>
              <a:t>, ki bodo vplivali na </a:t>
            </a:r>
            <a:r>
              <a:rPr lang="sl-SI" sz="2800" b="1" dirty="0" smtClean="0"/>
              <a:t>stanje </a:t>
            </a:r>
            <a:r>
              <a:rPr lang="sl-SI" sz="2800" b="1" dirty="0"/>
              <a:t>okolja</a:t>
            </a:r>
            <a:endParaRPr lang="sl-SI" sz="28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2404" y="14591"/>
            <a:ext cx="6061596" cy="6843409"/>
          </a:xfrm>
          <a:prstGeom prst="rect">
            <a:avLst/>
          </a:prstGeom>
          <a:noFill/>
        </p:spPr>
      </p:pic>
      <p:sp>
        <p:nvSpPr>
          <p:cNvPr id="5" name="Pravokotnik 4"/>
          <p:cNvSpPr/>
          <p:nvPr/>
        </p:nvSpPr>
        <p:spPr>
          <a:xfrm>
            <a:off x="177155" y="3212976"/>
            <a:ext cx="2880320" cy="1477328"/>
          </a:xfrm>
          <a:prstGeom prst="rect">
            <a:avLst/>
          </a:prstGeom>
        </p:spPr>
        <p:txBody>
          <a:bodyPr wrap="square">
            <a:spAutoFit/>
          </a:bodyPr>
          <a:lstStyle/>
          <a:p>
            <a:r>
              <a:rPr lang="sl-SI" b="1" dirty="0" smtClean="0"/>
              <a:t>SOER 2015</a:t>
            </a:r>
          </a:p>
          <a:p>
            <a:r>
              <a:rPr lang="sl-SI" i="1" dirty="0" smtClean="0"/>
              <a:t>         &amp; </a:t>
            </a:r>
          </a:p>
          <a:p>
            <a:r>
              <a:rPr lang="sl-SI" b="1" dirty="0"/>
              <a:t>POROČILO O OKOLJU V REPUBLIKI SLOVENIJI 2017</a:t>
            </a:r>
            <a:endParaRPr lang="sl-SI" dirty="0"/>
          </a:p>
          <a:p>
            <a:endParaRPr lang="sl-SI"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91"/>
            <a:ext cx="2586559" cy="82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55" y="841848"/>
            <a:ext cx="2232248" cy="61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otnik 1"/>
          <p:cNvSpPr/>
          <p:nvPr/>
        </p:nvSpPr>
        <p:spPr>
          <a:xfrm>
            <a:off x="0" y="4549676"/>
            <a:ext cx="4572000" cy="2308324"/>
          </a:xfrm>
          <a:prstGeom prst="rect">
            <a:avLst/>
          </a:prstGeom>
          <a:solidFill>
            <a:schemeClr val="bg1"/>
          </a:solidFill>
        </p:spPr>
        <p:txBody>
          <a:bodyPr>
            <a:spAutoFit/>
          </a:bodyPr>
          <a:lstStyle/>
          <a:p>
            <a:r>
              <a:rPr lang="sl-SI" dirty="0"/>
              <a:t>Globalni </a:t>
            </a:r>
            <a:r>
              <a:rPr lang="sl-SI" dirty="0" err="1"/>
              <a:t>megatrend</a:t>
            </a:r>
            <a:r>
              <a:rPr lang="sl-SI" dirty="0"/>
              <a:t> (GMT) v osnovi pomeni veliko družbeno, ekonomsko, politično ali </a:t>
            </a:r>
            <a:r>
              <a:rPr lang="sl-SI" dirty="0" smtClean="0"/>
              <a:t>tehnološko </a:t>
            </a:r>
            <a:r>
              <a:rPr lang="sl-SI" dirty="0"/>
              <a:t>spremembo, ki se formira počasi. Ko se </a:t>
            </a:r>
            <a:r>
              <a:rPr lang="sl-SI" dirty="0" err="1"/>
              <a:t>udejani</a:t>
            </a:r>
            <a:r>
              <a:rPr lang="sl-SI" dirty="0"/>
              <a:t>, vpliva na veliko število aktivnosti, procesov in tudi na našo percepcijo dojemanja pojavov, tako na ravni vlad kot družbe. Njen vpliv je dolgoročen, traja več desetletij. </a:t>
            </a:r>
          </a:p>
        </p:txBody>
      </p:sp>
    </p:spTree>
    <p:extLst>
      <p:ext uri="{BB962C8B-B14F-4D97-AF65-F5344CB8AC3E}">
        <p14:creationId xmlns:p14="http://schemas.microsoft.com/office/powerpoint/2010/main" val="391029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76460" y="1196752"/>
            <a:ext cx="7740352" cy="2031325"/>
          </a:xfrm>
          <a:prstGeom prst="rect">
            <a:avLst/>
          </a:prstGeom>
          <a:ln>
            <a:solidFill>
              <a:srgbClr val="006600"/>
            </a:solidFill>
          </a:ln>
        </p:spPr>
        <p:txBody>
          <a:bodyPr wrap="square">
            <a:spAutoFit/>
          </a:bodyPr>
          <a:lstStyle/>
          <a:p>
            <a:pPr algn="ctr"/>
            <a:r>
              <a:rPr lang="sl-SI" b="1" dirty="0" smtClean="0">
                <a:solidFill>
                  <a:srgbClr val="006600"/>
                </a:solidFill>
              </a:rPr>
              <a:t>VIZIJA: </a:t>
            </a:r>
          </a:p>
          <a:p>
            <a:pPr algn="ctr"/>
            <a:r>
              <a:rPr lang="sl-SI" b="1" dirty="0" smtClean="0">
                <a:solidFill>
                  <a:srgbClr val="006600"/>
                </a:solidFill>
              </a:rPr>
              <a:t>Leta </a:t>
            </a:r>
            <a:r>
              <a:rPr lang="sl-SI" b="1" dirty="0">
                <a:solidFill>
                  <a:srgbClr val="006600"/>
                </a:solidFill>
              </a:rPr>
              <a:t>2050 živimo dobro znotraj okoljskih omejitev našega planeta. Naša blaginja in zdravo okolje izhajata iz inovativnega, krožnega gospodarstva, kjer se nič ne zavrže in kjer se naravni viri upravljajo trajnostno, biotska raznovrstnost pa je zaščitena, cenjena in obnovljena na način, ki krepi odpornost naše družbe. Naša </a:t>
            </a:r>
            <a:r>
              <a:rPr lang="sl-SI" b="1" dirty="0" err="1">
                <a:solidFill>
                  <a:srgbClr val="006600"/>
                </a:solidFill>
              </a:rPr>
              <a:t>nizkoogljična</a:t>
            </a:r>
            <a:r>
              <a:rPr lang="sl-SI" b="1" dirty="0">
                <a:solidFill>
                  <a:srgbClr val="006600"/>
                </a:solidFill>
              </a:rPr>
              <a:t> rast je že dolgo ločena od rabe virov in narekuje tempo varni in trajnostni globalni družbi</a:t>
            </a:r>
            <a:r>
              <a:rPr lang="sl-SI" b="1" dirty="0" smtClean="0">
                <a:solidFill>
                  <a:srgbClr val="006600"/>
                </a:solidFill>
              </a:rPr>
              <a:t>.</a:t>
            </a:r>
            <a:endParaRPr lang="sl-SI" dirty="0">
              <a:solidFill>
                <a:srgbClr val="006600"/>
              </a:solidFill>
            </a:endParaRPr>
          </a:p>
        </p:txBody>
      </p:sp>
      <p:pic>
        <p:nvPicPr>
          <p:cNvPr id="3" name="Slika 1" descr="C:\Users\jasmina.karba\AppData\Local\Temp\notesCF4F23\logo.gif"/>
          <p:cNvPicPr>
            <a:picLocks noChangeAspect="1" noChangeArrowheads="1"/>
          </p:cNvPicPr>
          <p:nvPr/>
        </p:nvPicPr>
        <p:blipFill>
          <a:blip r:embed="rId2">
            <a:extLst>
              <a:ext uri="{28A0092B-C50C-407E-A947-70E740481C1C}">
                <a14:useLocalDpi xmlns:a14="http://schemas.microsoft.com/office/drawing/2010/main" val="0"/>
              </a:ext>
            </a:extLst>
          </a:blip>
          <a:srcRect l="5002" r="5002" b="23679"/>
          <a:stretch>
            <a:fillRect/>
          </a:stretch>
        </p:blipFill>
        <p:spPr bwMode="auto">
          <a:xfrm>
            <a:off x="2915816" y="-1144"/>
            <a:ext cx="3063169" cy="154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p:cNvSpPr/>
          <p:nvPr/>
        </p:nvSpPr>
        <p:spPr>
          <a:xfrm>
            <a:off x="678184" y="4098989"/>
            <a:ext cx="8136904" cy="2739211"/>
          </a:xfrm>
          <a:prstGeom prst="rect">
            <a:avLst/>
          </a:prstGeom>
        </p:spPr>
        <p:txBody>
          <a:bodyPr wrap="square">
            <a:spAutoFit/>
          </a:bodyPr>
          <a:lstStyle/>
          <a:p>
            <a:pPr algn="ctr">
              <a:spcBef>
                <a:spcPts val="1200"/>
              </a:spcBef>
            </a:pPr>
            <a:r>
              <a:rPr lang="sl-SI" sz="2400" b="1" dirty="0" smtClean="0">
                <a:solidFill>
                  <a:srgbClr val="002060"/>
                </a:solidFill>
              </a:rPr>
              <a:t>(7- EAP) - MOP </a:t>
            </a:r>
            <a:r>
              <a:rPr lang="sl-SI" sz="2400" b="1" dirty="0" smtClean="0">
                <a:solidFill>
                  <a:srgbClr val="002060"/>
                </a:solidFill>
                <a:sym typeface="Wingdings" panose="05000000000000000000" pitchFamily="2" charset="2"/>
              </a:rPr>
              <a:t> SVRK, 17. 1. 2017: </a:t>
            </a:r>
            <a:endParaRPr lang="sl-SI" sz="2400" b="1" dirty="0" smtClean="0">
              <a:solidFill>
                <a:srgbClr val="002060"/>
              </a:solidFill>
            </a:endParaRPr>
          </a:p>
          <a:p>
            <a:pPr>
              <a:spcBef>
                <a:spcPts val="1200"/>
              </a:spcBef>
            </a:pPr>
            <a:r>
              <a:rPr lang="sl-SI" b="1" dirty="0" smtClean="0">
                <a:solidFill>
                  <a:srgbClr val="002060"/>
                </a:solidFill>
              </a:rPr>
              <a:t>Njena </a:t>
            </a:r>
            <a:r>
              <a:rPr lang="sl-SI" b="1" dirty="0">
                <a:solidFill>
                  <a:srgbClr val="002060"/>
                </a:solidFill>
              </a:rPr>
              <a:t>uresničitev </a:t>
            </a:r>
            <a:r>
              <a:rPr lang="sl-SI" b="1" dirty="0" smtClean="0">
                <a:solidFill>
                  <a:srgbClr val="002060"/>
                </a:solidFill>
              </a:rPr>
              <a:t>bo zahtevala </a:t>
            </a:r>
            <a:r>
              <a:rPr lang="sl-SI" b="1" dirty="0">
                <a:solidFill>
                  <a:srgbClr val="002060"/>
                </a:solidFill>
              </a:rPr>
              <a:t>ukrepanje na treh ključnih področjih:</a:t>
            </a:r>
          </a:p>
          <a:p>
            <a:pPr marL="400050" lvl="0" indent="-400050">
              <a:spcBef>
                <a:spcPts val="1200"/>
              </a:spcBef>
              <a:buFont typeface="+mj-lt"/>
              <a:buAutoNum type="romanUcPeriod"/>
            </a:pPr>
            <a:r>
              <a:rPr lang="sl-SI" b="1" dirty="0">
                <a:solidFill>
                  <a:srgbClr val="002060"/>
                </a:solidFill>
              </a:rPr>
              <a:t>varstvo naravnega kapitala, ki je osnova gospodarske uspešnosti in blaginje ljudi;</a:t>
            </a:r>
            <a:endParaRPr lang="sl-SI" dirty="0">
              <a:solidFill>
                <a:srgbClr val="002060"/>
              </a:solidFill>
            </a:endParaRPr>
          </a:p>
          <a:p>
            <a:pPr marL="400050" lvl="0" indent="-400050">
              <a:spcBef>
                <a:spcPts val="1200"/>
              </a:spcBef>
              <a:buFont typeface="+mj-lt"/>
              <a:buAutoNum type="romanUcPeriod"/>
            </a:pPr>
            <a:r>
              <a:rPr lang="sl-SI" b="1" dirty="0">
                <a:solidFill>
                  <a:srgbClr val="002060"/>
                </a:solidFill>
              </a:rPr>
              <a:t>spodbujanje </a:t>
            </a:r>
            <a:r>
              <a:rPr lang="sl-SI" b="1" dirty="0" err="1">
                <a:solidFill>
                  <a:srgbClr val="002060"/>
                </a:solidFill>
              </a:rPr>
              <a:t>nizkoogljičnega</a:t>
            </a:r>
            <a:r>
              <a:rPr lang="sl-SI" b="1" dirty="0">
                <a:solidFill>
                  <a:srgbClr val="002060"/>
                </a:solidFill>
              </a:rPr>
              <a:t>, z viri gospodarnega gospodarskega in družbenega razvoja; </a:t>
            </a:r>
            <a:endParaRPr lang="sl-SI" dirty="0">
              <a:solidFill>
                <a:srgbClr val="002060"/>
              </a:solidFill>
            </a:endParaRPr>
          </a:p>
          <a:p>
            <a:pPr marL="400050" lvl="0" indent="-400050">
              <a:spcBef>
                <a:spcPts val="1200"/>
              </a:spcBef>
              <a:buFont typeface="+mj-lt"/>
              <a:buAutoNum type="romanUcPeriod"/>
            </a:pPr>
            <a:r>
              <a:rPr lang="sl-SI" b="1" dirty="0">
                <a:solidFill>
                  <a:srgbClr val="002060"/>
                </a:solidFill>
              </a:rPr>
              <a:t>varstvo zdravja ljudi pred škodljivimi vplivi, ki so posledica stanja okolja. </a:t>
            </a:r>
            <a:endParaRPr lang="sl-SI" dirty="0">
              <a:solidFill>
                <a:srgbClr val="002060"/>
              </a:solidFill>
            </a:endParaRP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96"/>
          <a:stretch/>
        </p:blipFill>
        <p:spPr bwMode="auto">
          <a:xfrm>
            <a:off x="719431" y="3319112"/>
            <a:ext cx="1310738" cy="129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162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95536" y="1124744"/>
            <a:ext cx="8640960" cy="5355312"/>
          </a:xfrm>
          <a:prstGeom prst="rect">
            <a:avLst/>
          </a:prstGeom>
        </p:spPr>
        <p:txBody>
          <a:bodyPr wrap="square">
            <a:spAutoFit/>
          </a:bodyPr>
          <a:lstStyle/>
          <a:p>
            <a:r>
              <a:rPr lang="sl-SI" b="1" u="sng" dirty="0">
                <a:solidFill>
                  <a:srgbClr val="002060"/>
                </a:solidFill>
              </a:rPr>
              <a:t>I. Okoljski razvojni cilji za Slovenijo </a:t>
            </a:r>
            <a:r>
              <a:rPr lang="sl-SI" b="1" dirty="0">
                <a:solidFill>
                  <a:srgbClr val="002060"/>
                </a:solidFill>
              </a:rPr>
              <a:t>(povzeti po tematskih ciljih - ključnih elementih 7. OAP) </a:t>
            </a:r>
            <a:endParaRPr lang="sl-SI" dirty="0">
              <a:solidFill>
                <a:srgbClr val="002060"/>
              </a:solidFill>
            </a:endParaRPr>
          </a:p>
          <a:p>
            <a:r>
              <a:rPr lang="sl-SI" dirty="0">
                <a:solidFill>
                  <a:srgbClr val="002060"/>
                </a:solidFill>
              </a:rPr>
              <a:t>• Prednostni cilj 1: varovanje, ohranjanje in izboljšanje naravnega kapitala Slovenije,</a:t>
            </a:r>
          </a:p>
          <a:p>
            <a:r>
              <a:rPr lang="sl-SI" dirty="0">
                <a:solidFill>
                  <a:srgbClr val="002060"/>
                </a:solidFill>
              </a:rPr>
              <a:t>• Prednostni cilj 2: spreminjanje Slovenije v z viri gospodarno, zeleno in konkurenčno </a:t>
            </a:r>
            <a:r>
              <a:rPr lang="sl-SI" dirty="0" err="1">
                <a:solidFill>
                  <a:srgbClr val="002060"/>
                </a:solidFill>
              </a:rPr>
              <a:t>nizkoogljično</a:t>
            </a:r>
            <a:r>
              <a:rPr lang="sl-SI" dirty="0">
                <a:solidFill>
                  <a:srgbClr val="002060"/>
                </a:solidFill>
              </a:rPr>
              <a:t> gospodarstvo,</a:t>
            </a:r>
          </a:p>
          <a:p>
            <a:r>
              <a:rPr lang="sl-SI" dirty="0">
                <a:solidFill>
                  <a:srgbClr val="002060"/>
                </a:solidFill>
              </a:rPr>
              <a:t>• Prednostni cilj 3: varovanje državljanov Slovenije pred pritiski ter tveganji za zdravje in dobro počutje, ki so povezani z okoljem.</a:t>
            </a:r>
          </a:p>
          <a:p>
            <a:r>
              <a:rPr lang="sl-SI" dirty="0">
                <a:solidFill>
                  <a:srgbClr val="002060"/>
                </a:solidFill>
              </a:rPr>
              <a:t> </a:t>
            </a:r>
          </a:p>
          <a:p>
            <a:r>
              <a:rPr lang="sl-SI" b="1" u="sng" dirty="0">
                <a:solidFill>
                  <a:srgbClr val="002060"/>
                </a:solidFill>
              </a:rPr>
              <a:t>II. Okvir za izvajanje okoljskih ukrepov iz I. sklopa</a:t>
            </a:r>
            <a:r>
              <a:rPr lang="sl-SI" dirty="0">
                <a:solidFill>
                  <a:srgbClr val="002060"/>
                </a:solidFill>
              </a:rPr>
              <a:t> </a:t>
            </a:r>
            <a:r>
              <a:rPr lang="sl-SI" b="1" dirty="0">
                <a:solidFill>
                  <a:srgbClr val="002060"/>
                </a:solidFill>
              </a:rPr>
              <a:t>vključuje naslednje štiri cilje: </a:t>
            </a:r>
            <a:endParaRPr lang="sl-SI" dirty="0">
              <a:solidFill>
                <a:srgbClr val="002060"/>
              </a:solidFill>
            </a:endParaRPr>
          </a:p>
          <a:p>
            <a:r>
              <a:rPr lang="sl-SI" dirty="0">
                <a:solidFill>
                  <a:srgbClr val="002060"/>
                </a:solidFill>
              </a:rPr>
              <a:t>• Prednostni cilj 4: povečanje koristi okoljske zakonodaje Slovenije,</a:t>
            </a:r>
          </a:p>
          <a:p>
            <a:r>
              <a:rPr lang="sl-SI" dirty="0">
                <a:solidFill>
                  <a:srgbClr val="002060"/>
                </a:solidFill>
              </a:rPr>
              <a:t>• Prednostni cilj 5: izboljšanje utemeljitve okoljske politike,</a:t>
            </a:r>
          </a:p>
          <a:p>
            <a:r>
              <a:rPr lang="sl-SI" dirty="0">
                <a:solidFill>
                  <a:srgbClr val="002060"/>
                </a:solidFill>
              </a:rPr>
              <a:t>• Prednostni cilj 6: zagotovitev naložb za okoljsko in podnebno politiko ter ustrezno določanje cen,</a:t>
            </a:r>
          </a:p>
          <a:p>
            <a:r>
              <a:rPr lang="sl-SI" dirty="0">
                <a:solidFill>
                  <a:srgbClr val="002060"/>
                </a:solidFill>
              </a:rPr>
              <a:t>• Prednostni cilj 7: izboljšanje vključevanja okoljskih vidikov in usklajenosti politik. </a:t>
            </a:r>
          </a:p>
          <a:p>
            <a:r>
              <a:rPr lang="sl-SI" dirty="0">
                <a:solidFill>
                  <a:srgbClr val="002060"/>
                </a:solidFill>
              </a:rPr>
              <a:t> </a:t>
            </a:r>
          </a:p>
          <a:p>
            <a:r>
              <a:rPr lang="sl-SI" b="1" u="sng" dirty="0">
                <a:solidFill>
                  <a:srgbClr val="002060"/>
                </a:solidFill>
              </a:rPr>
              <a:t>III. Cilja za okrepitev prostorske in svetovne razsežnosti</a:t>
            </a:r>
            <a:r>
              <a:rPr lang="sl-SI" dirty="0">
                <a:solidFill>
                  <a:srgbClr val="002060"/>
                </a:solidFill>
              </a:rPr>
              <a:t> </a:t>
            </a:r>
            <a:r>
              <a:rPr lang="sl-SI" b="1" dirty="0">
                <a:solidFill>
                  <a:srgbClr val="002060"/>
                </a:solidFill>
              </a:rPr>
              <a:t>okoljske politike Slovenije:</a:t>
            </a:r>
            <a:endParaRPr lang="sl-SI" dirty="0">
              <a:solidFill>
                <a:srgbClr val="002060"/>
              </a:solidFill>
            </a:endParaRPr>
          </a:p>
          <a:p>
            <a:r>
              <a:rPr lang="sl-SI" dirty="0">
                <a:solidFill>
                  <a:srgbClr val="002060"/>
                </a:solidFill>
              </a:rPr>
              <a:t>• Prednostni cilj 8: krepitev trajnosti mest in podeželja v Sloveniji,</a:t>
            </a:r>
          </a:p>
          <a:p>
            <a:r>
              <a:rPr lang="sl-SI" dirty="0">
                <a:solidFill>
                  <a:srgbClr val="002060"/>
                </a:solidFill>
              </a:rPr>
              <a:t>• Prednostni cilj 9: povečanje učinkovitosti Slovenije pri spopadanju z regionalnimi, evropskimi in svetovnimi okoljskimi in podnebnimi izzivi. </a:t>
            </a:r>
          </a:p>
        </p:txBody>
      </p:sp>
      <p:sp>
        <p:nvSpPr>
          <p:cNvPr id="4" name="Pravokotnik 3"/>
          <p:cNvSpPr/>
          <p:nvPr/>
        </p:nvSpPr>
        <p:spPr>
          <a:xfrm>
            <a:off x="2173134" y="548680"/>
            <a:ext cx="4782656" cy="584775"/>
          </a:xfrm>
          <a:prstGeom prst="rect">
            <a:avLst/>
          </a:prstGeom>
        </p:spPr>
        <p:txBody>
          <a:bodyPr wrap="none">
            <a:spAutoFit/>
          </a:bodyPr>
          <a:lstStyle/>
          <a:p>
            <a:pPr algn="ctr">
              <a:spcBef>
                <a:spcPts val="1200"/>
              </a:spcBef>
            </a:pPr>
            <a:r>
              <a:rPr lang="sl-SI" sz="3200" b="1" dirty="0">
                <a:solidFill>
                  <a:srgbClr val="002060"/>
                </a:solidFill>
              </a:rPr>
              <a:t>MOP </a:t>
            </a:r>
            <a:r>
              <a:rPr lang="sl-SI" sz="3200" b="1" dirty="0">
                <a:solidFill>
                  <a:srgbClr val="002060"/>
                </a:solidFill>
                <a:sym typeface="Wingdings" panose="05000000000000000000" pitchFamily="2" charset="2"/>
              </a:rPr>
              <a:t> SVRK, 17. 1. 2017: </a:t>
            </a:r>
            <a:endParaRPr lang="sl-SI" sz="3200" b="1" dirty="0">
              <a:solidFill>
                <a:srgbClr val="002060"/>
              </a:solidFill>
            </a:endParaRPr>
          </a:p>
        </p:txBody>
      </p:sp>
    </p:spTree>
    <p:extLst>
      <p:ext uri="{BB962C8B-B14F-4D97-AF65-F5344CB8AC3E}">
        <p14:creationId xmlns:p14="http://schemas.microsoft.com/office/powerpoint/2010/main" val="15650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7465" y="980728"/>
            <a:ext cx="8964488" cy="5909310"/>
          </a:xfrm>
          <a:prstGeom prst="rect">
            <a:avLst/>
          </a:prstGeom>
        </p:spPr>
        <p:txBody>
          <a:bodyPr wrap="square">
            <a:spAutoFit/>
          </a:bodyPr>
          <a:lstStyle/>
          <a:p>
            <a:r>
              <a:rPr lang="sl-SI" dirty="0">
                <a:solidFill>
                  <a:srgbClr val="002060"/>
                </a:solidFill>
              </a:rPr>
              <a:t>Izvajanje </a:t>
            </a:r>
            <a:r>
              <a:rPr lang="sl-SI" b="1" dirty="0">
                <a:solidFill>
                  <a:srgbClr val="002060"/>
                </a:solidFill>
              </a:rPr>
              <a:t>Strategije razvoja Slovenije </a:t>
            </a:r>
            <a:r>
              <a:rPr lang="sl-SI" dirty="0">
                <a:solidFill>
                  <a:srgbClr val="002060"/>
                </a:solidFill>
              </a:rPr>
              <a:t>z okoljskega vidika temelji na </a:t>
            </a:r>
            <a:r>
              <a:rPr lang="sl-SI" b="1" dirty="0">
                <a:solidFill>
                  <a:srgbClr val="002060"/>
                </a:solidFill>
              </a:rPr>
              <a:t>načelu odgovornosti povzročitelja, previdnostnem načelu, preventivnem delovanju in načelu odpravljanja onesnaževanja pri viru</a:t>
            </a:r>
            <a:r>
              <a:rPr lang="sl-SI" dirty="0">
                <a:solidFill>
                  <a:srgbClr val="002060"/>
                </a:solidFill>
              </a:rPr>
              <a:t>. </a:t>
            </a:r>
          </a:p>
          <a:p>
            <a:r>
              <a:rPr lang="sl-SI" dirty="0">
                <a:solidFill>
                  <a:srgbClr val="002060"/>
                </a:solidFill>
              </a:rPr>
              <a:t> </a:t>
            </a:r>
            <a:endParaRPr lang="sl-SI" sz="800" dirty="0">
              <a:solidFill>
                <a:srgbClr val="002060"/>
              </a:solidFill>
            </a:endParaRPr>
          </a:p>
          <a:p>
            <a:r>
              <a:rPr lang="sl-SI" b="1" dirty="0">
                <a:solidFill>
                  <a:srgbClr val="002060"/>
                </a:solidFill>
              </a:rPr>
              <a:t>Prednostni cilj 1: varovanje, ohranjanje in izboljšanje naravnega kapitala Slovenije - Okoljski pod-cilji:</a:t>
            </a:r>
            <a:endParaRPr lang="sl-SI" dirty="0">
              <a:solidFill>
                <a:srgbClr val="002060"/>
              </a:solidFill>
            </a:endParaRPr>
          </a:p>
          <a:p>
            <a:r>
              <a:rPr lang="sl-SI" dirty="0">
                <a:solidFill>
                  <a:srgbClr val="002060"/>
                </a:solidFill>
              </a:rPr>
              <a:t>1. Trajnostno upravljanje zemljišč in tal ter izvajanje sanacije onesnaženih območij; </a:t>
            </a:r>
          </a:p>
          <a:p>
            <a:r>
              <a:rPr lang="sl-SI" dirty="0">
                <a:solidFill>
                  <a:srgbClr val="002060"/>
                </a:solidFill>
              </a:rPr>
              <a:t>2. Varstvo gozdov in njihovih storitev z večanjem njihove odpornosti na podnebne spremembe in požare;</a:t>
            </a:r>
          </a:p>
          <a:p>
            <a:r>
              <a:rPr lang="sl-SI" dirty="0">
                <a:solidFill>
                  <a:srgbClr val="002060"/>
                </a:solidFill>
              </a:rPr>
              <a:t>3. Vplivi onesnaževanja zraka na ekosisteme in biotsko raznovrstnost se do leta 2030 dodatno zmanjšajo;</a:t>
            </a:r>
          </a:p>
          <a:p>
            <a:r>
              <a:rPr lang="sl-SI" dirty="0">
                <a:solidFill>
                  <a:srgbClr val="002060"/>
                </a:solidFill>
              </a:rPr>
              <a:t>4. Učinki pritiska na sladkovodne vire, somornice in obalno morje se do leta 2030 znatno zmanjša, da se doseže, ohrani ali izboljša dobro stanje voda;</a:t>
            </a:r>
          </a:p>
          <a:p>
            <a:r>
              <a:rPr lang="sl-SI" dirty="0">
                <a:solidFill>
                  <a:srgbClr val="002060"/>
                </a:solidFill>
              </a:rPr>
              <a:t>5. Učinki pritiska na morske vode se do leta 2030 znatno zmanjšajo, da se doseže ali ohrani dobro okoljsko stanje, kot je določeno v okvirni direktivi EU o morski strategiji;</a:t>
            </a:r>
          </a:p>
          <a:p>
            <a:r>
              <a:rPr lang="sl-SI" dirty="0">
                <a:solidFill>
                  <a:srgbClr val="002060"/>
                </a:solidFill>
              </a:rPr>
              <a:t>6. Učinki pritiska na tla se do leta 2030 znatno zmanjšajo, da se varujejo, ohranijo ali izboljšajo </a:t>
            </a:r>
            <a:r>
              <a:rPr lang="sl-SI" dirty="0" err="1">
                <a:solidFill>
                  <a:srgbClr val="002060"/>
                </a:solidFill>
              </a:rPr>
              <a:t>ekosistemske</a:t>
            </a:r>
            <a:r>
              <a:rPr lang="sl-SI" dirty="0">
                <a:solidFill>
                  <a:srgbClr val="002060"/>
                </a:solidFill>
              </a:rPr>
              <a:t> storitve tal in prepreči degradacija tal, ter do leta 2050 doseže stanje brez neto izkoriščanja zemljišč. 7. Ciklus hranil (dušika in fosforja) se upravlja na bolj trajen in z viri gospodaren način;</a:t>
            </a:r>
          </a:p>
          <a:p>
            <a:r>
              <a:rPr lang="sl-SI" dirty="0">
                <a:solidFill>
                  <a:srgbClr val="002060"/>
                </a:solidFill>
              </a:rPr>
              <a:t>8. Izguba biotske raznovrstnosti in degradacija </a:t>
            </a:r>
            <a:r>
              <a:rPr lang="sl-SI" dirty="0" err="1">
                <a:solidFill>
                  <a:srgbClr val="002060"/>
                </a:solidFill>
              </a:rPr>
              <a:t>ekosistemskih</a:t>
            </a:r>
            <a:r>
              <a:rPr lang="sl-SI" dirty="0">
                <a:solidFill>
                  <a:srgbClr val="002060"/>
                </a:solidFill>
              </a:rPr>
              <a:t> storitev se do leta 2030 zaustavita, pri čemer se ohranijo ter izboljšajo ekosistemi in njihove </a:t>
            </a:r>
            <a:r>
              <a:rPr lang="sl-SI" dirty="0" smtClean="0">
                <a:solidFill>
                  <a:srgbClr val="002060"/>
                </a:solidFill>
              </a:rPr>
              <a:t>storitve</a:t>
            </a:r>
            <a:r>
              <a:rPr lang="sl-SI" dirty="0">
                <a:solidFill>
                  <a:srgbClr val="002060"/>
                </a:solidFill>
              </a:rPr>
              <a:t>.</a:t>
            </a:r>
          </a:p>
        </p:txBody>
      </p:sp>
      <p:sp>
        <p:nvSpPr>
          <p:cNvPr id="4" name="Pravokotnik 3"/>
          <p:cNvSpPr/>
          <p:nvPr/>
        </p:nvSpPr>
        <p:spPr>
          <a:xfrm>
            <a:off x="2268381" y="256292"/>
            <a:ext cx="4782656" cy="584775"/>
          </a:xfrm>
          <a:prstGeom prst="rect">
            <a:avLst/>
          </a:prstGeom>
        </p:spPr>
        <p:txBody>
          <a:bodyPr wrap="none">
            <a:spAutoFit/>
          </a:bodyPr>
          <a:lstStyle/>
          <a:p>
            <a:pPr algn="ctr">
              <a:spcBef>
                <a:spcPts val="1200"/>
              </a:spcBef>
            </a:pPr>
            <a:r>
              <a:rPr lang="sl-SI" sz="3200" b="1" dirty="0">
                <a:solidFill>
                  <a:srgbClr val="002060"/>
                </a:solidFill>
              </a:rPr>
              <a:t>MOP </a:t>
            </a:r>
            <a:r>
              <a:rPr lang="sl-SI" sz="3200" b="1" dirty="0">
                <a:solidFill>
                  <a:srgbClr val="002060"/>
                </a:solidFill>
                <a:sym typeface="Wingdings" panose="05000000000000000000" pitchFamily="2" charset="2"/>
              </a:rPr>
              <a:t> SVRK, 17. 1. 2017: </a:t>
            </a:r>
            <a:endParaRPr lang="sl-SI" sz="3200" b="1" dirty="0">
              <a:solidFill>
                <a:srgbClr val="002060"/>
              </a:solidFill>
            </a:endParaRPr>
          </a:p>
        </p:txBody>
      </p:sp>
    </p:spTree>
    <p:extLst>
      <p:ext uri="{BB962C8B-B14F-4D97-AF65-F5344CB8AC3E}">
        <p14:creationId xmlns:p14="http://schemas.microsoft.com/office/powerpoint/2010/main" val="420455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15990" y="1484783"/>
            <a:ext cx="8496944" cy="4524315"/>
          </a:xfrm>
          <a:prstGeom prst="rect">
            <a:avLst/>
          </a:prstGeom>
        </p:spPr>
        <p:txBody>
          <a:bodyPr wrap="square">
            <a:spAutoFit/>
          </a:bodyPr>
          <a:lstStyle/>
          <a:p>
            <a:r>
              <a:rPr lang="sl-SI" b="1" dirty="0" smtClean="0">
                <a:solidFill>
                  <a:srgbClr val="002060"/>
                </a:solidFill>
              </a:rPr>
              <a:t>Prednostni cilj 2: spreminjanje Slovenije v z viri gospodarno, zeleno in konkurenčno </a:t>
            </a:r>
            <a:r>
              <a:rPr lang="sl-SI" b="1" dirty="0" err="1" smtClean="0">
                <a:solidFill>
                  <a:srgbClr val="002060"/>
                </a:solidFill>
              </a:rPr>
              <a:t>nizkoogljično</a:t>
            </a:r>
            <a:r>
              <a:rPr lang="sl-SI" b="1" dirty="0" smtClean="0">
                <a:solidFill>
                  <a:srgbClr val="002060"/>
                </a:solidFill>
              </a:rPr>
              <a:t> gospodarstvo - Okoljski pod-cilji:</a:t>
            </a:r>
            <a:endParaRPr lang="sl-SI" dirty="0" smtClean="0">
              <a:solidFill>
                <a:srgbClr val="002060"/>
              </a:solidFill>
            </a:endParaRPr>
          </a:p>
          <a:p>
            <a:r>
              <a:rPr lang="sl-SI" dirty="0" smtClean="0">
                <a:solidFill>
                  <a:srgbClr val="002060"/>
                </a:solidFill>
              </a:rPr>
              <a:t>1. Slovenija doseže svoje podnebne in energetske cilje za leto 2030 in si prizadeva za zmanjšanje emisij toplogrednih plinov za 80 – 95% do leta 2050 v primerjavi z letom 1990, kot del svetovnega prizadevanja za omejitev povprečnega naraščanja temperature pod 2°C;</a:t>
            </a:r>
          </a:p>
          <a:p>
            <a:r>
              <a:rPr lang="sl-SI" dirty="0" smtClean="0">
                <a:solidFill>
                  <a:srgbClr val="002060"/>
                </a:solidFill>
              </a:rPr>
              <a:t>2. Bistveno zmanjšanje splošnega vpliva industrije na okolje do leta 2030 v vseh večjih industrijskih sektorjih, učinkovitost virov pa povečana;</a:t>
            </a:r>
          </a:p>
          <a:p>
            <a:r>
              <a:rPr lang="sl-SI" dirty="0" smtClean="0">
                <a:solidFill>
                  <a:srgbClr val="002060"/>
                </a:solidFill>
              </a:rPr>
              <a:t>3. Zmanjšanje splošnega vpliva proizvodnje in potrošnje na okolje do leta 2030, zlasti v živilskem in stanovanjskem sektorju ter sektorju transporta.</a:t>
            </a:r>
          </a:p>
          <a:p>
            <a:r>
              <a:rPr lang="sl-SI" dirty="0" smtClean="0">
                <a:solidFill>
                  <a:srgbClr val="002060"/>
                </a:solidFill>
              </a:rPr>
              <a:t>4. Zagotoviti učinkovito pridobivanje čiste in zelene energije, ki zagotavlja izpolnjevanje energetskih ciljev.</a:t>
            </a:r>
          </a:p>
          <a:p>
            <a:r>
              <a:rPr lang="sl-SI" dirty="0" smtClean="0">
                <a:solidFill>
                  <a:srgbClr val="002060"/>
                </a:solidFill>
              </a:rPr>
              <a:t>5. Do leta 2030 je treba zagotoviti, da je ravnanje z odpadki kot virom varno, nastajanje odpadkov na prebivalca absolutno zmanjšano, energetska predelava odpadkov na materiale, ki jih ni mogoče reciklirati, omejena in odlaganje na odlagališča učinkovito odpravljeno.</a:t>
            </a:r>
            <a:endParaRPr lang="sl-SI" dirty="0">
              <a:solidFill>
                <a:srgbClr val="002060"/>
              </a:solidFill>
            </a:endParaRPr>
          </a:p>
        </p:txBody>
      </p:sp>
      <p:sp>
        <p:nvSpPr>
          <p:cNvPr id="4" name="Pravokotnik 3"/>
          <p:cNvSpPr/>
          <p:nvPr/>
        </p:nvSpPr>
        <p:spPr>
          <a:xfrm>
            <a:off x="2173134" y="548680"/>
            <a:ext cx="4782656" cy="584775"/>
          </a:xfrm>
          <a:prstGeom prst="rect">
            <a:avLst/>
          </a:prstGeom>
        </p:spPr>
        <p:txBody>
          <a:bodyPr wrap="none">
            <a:spAutoFit/>
          </a:bodyPr>
          <a:lstStyle/>
          <a:p>
            <a:pPr algn="ctr">
              <a:spcBef>
                <a:spcPts val="1200"/>
              </a:spcBef>
            </a:pPr>
            <a:r>
              <a:rPr lang="sl-SI" sz="3200" b="1" dirty="0">
                <a:solidFill>
                  <a:srgbClr val="002060"/>
                </a:solidFill>
              </a:rPr>
              <a:t>MOP </a:t>
            </a:r>
            <a:r>
              <a:rPr lang="sl-SI" sz="3200" b="1" dirty="0">
                <a:solidFill>
                  <a:srgbClr val="002060"/>
                </a:solidFill>
                <a:sym typeface="Wingdings" panose="05000000000000000000" pitchFamily="2" charset="2"/>
              </a:rPr>
              <a:t> SVRK, 17. 1. 2017: </a:t>
            </a:r>
            <a:endParaRPr lang="sl-SI" sz="3200" b="1" dirty="0">
              <a:solidFill>
                <a:srgbClr val="002060"/>
              </a:solidFill>
            </a:endParaRPr>
          </a:p>
        </p:txBody>
      </p:sp>
    </p:spTree>
    <p:extLst>
      <p:ext uri="{BB962C8B-B14F-4D97-AF65-F5344CB8AC3E}">
        <p14:creationId xmlns:p14="http://schemas.microsoft.com/office/powerpoint/2010/main" val="30649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67544" y="1340768"/>
            <a:ext cx="8136904" cy="4801314"/>
          </a:xfrm>
          <a:prstGeom prst="rect">
            <a:avLst/>
          </a:prstGeom>
        </p:spPr>
        <p:txBody>
          <a:bodyPr wrap="square">
            <a:spAutoFit/>
          </a:bodyPr>
          <a:lstStyle/>
          <a:p>
            <a:r>
              <a:rPr lang="sl-SI" b="1" dirty="0" smtClean="0">
                <a:solidFill>
                  <a:srgbClr val="002060"/>
                </a:solidFill>
              </a:rPr>
              <a:t>Prednostni </a:t>
            </a:r>
            <a:r>
              <a:rPr lang="sl-SI" b="1" dirty="0">
                <a:solidFill>
                  <a:srgbClr val="002060"/>
                </a:solidFill>
              </a:rPr>
              <a:t>cilj 3: varovanje državljanov Slovenije pred pritiski ter tveganji za zdravje in dobro počutje, ki so povezani z okoljem - Okoljski pod-cilji:</a:t>
            </a:r>
            <a:endParaRPr lang="sl-SI" dirty="0">
              <a:solidFill>
                <a:srgbClr val="002060"/>
              </a:solidFill>
            </a:endParaRPr>
          </a:p>
          <a:p>
            <a:r>
              <a:rPr lang="sl-SI" dirty="0">
                <a:solidFill>
                  <a:srgbClr val="002060"/>
                </a:solidFill>
              </a:rPr>
              <a:t>1. Do leta 2030 se kakovost zraka v Sloveniji znatno izboljša;</a:t>
            </a:r>
          </a:p>
          <a:p>
            <a:r>
              <a:rPr lang="sl-SI" dirty="0">
                <a:solidFill>
                  <a:srgbClr val="002060"/>
                </a:solidFill>
              </a:rPr>
              <a:t>2. Do leta 2030 je treba obremenjevanje s hrupom znatno zmanjšati;</a:t>
            </a:r>
          </a:p>
          <a:p>
            <a:r>
              <a:rPr lang="sl-SI" dirty="0">
                <a:solidFill>
                  <a:srgbClr val="002060"/>
                </a:solidFill>
              </a:rPr>
              <a:t>3. Z doseganjem visokih standardov glede pitne in kopalne vode je treba zagotoviti prednosti za državljane;</a:t>
            </a:r>
          </a:p>
          <a:p>
            <a:r>
              <a:rPr lang="sl-SI" dirty="0">
                <a:solidFill>
                  <a:srgbClr val="002060"/>
                </a:solidFill>
              </a:rPr>
              <a:t>4. Skupne učinke kemikalij in varnostna vprašanja glede endokrinih motilcev hormonov je treba učinkovito obravnavati, tveganja za okolje in zdravje, ki so povezana z uporabo nevarnih snovi, vključno s kemikalijami v izdelkih, pa je treba oceniti in zmanjšati;</a:t>
            </a:r>
          </a:p>
          <a:p>
            <a:r>
              <a:rPr lang="sl-SI" dirty="0">
                <a:solidFill>
                  <a:srgbClr val="002060"/>
                </a:solidFill>
              </a:rPr>
              <a:t>5. Kot del skladnega pristopa na različnih področjih zakonodaje je treba učinkovito obravnavati varnostna vprašanja glede </a:t>
            </a:r>
            <a:r>
              <a:rPr lang="sl-SI" dirty="0" err="1">
                <a:solidFill>
                  <a:srgbClr val="002060"/>
                </a:solidFill>
              </a:rPr>
              <a:t>nanomaterialov</a:t>
            </a:r>
            <a:r>
              <a:rPr lang="sl-SI" dirty="0">
                <a:solidFill>
                  <a:srgbClr val="002060"/>
                </a:solidFill>
              </a:rPr>
              <a:t>;</a:t>
            </a:r>
          </a:p>
          <a:p>
            <a:r>
              <a:rPr lang="sl-SI" dirty="0">
                <a:solidFill>
                  <a:srgbClr val="002060"/>
                </a:solidFill>
              </a:rPr>
              <a:t>6. Do leta 2030 je treba doseči pomemben napredek glede prilagajanja na vplive podnebnih sprememb.</a:t>
            </a:r>
          </a:p>
          <a:p>
            <a:r>
              <a:rPr lang="sl-SI" dirty="0">
                <a:solidFill>
                  <a:srgbClr val="002060"/>
                </a:solidFill>
              </a:rPr>
              <a:t>7. Do leta 2030 je treba učinkovito obravnavati in zmanjšati tveganja za zdravje ljudi, ki jih povzročijo onesnažena tla. </a:t>
            </a:r>
          </a:p>
          <a:p>
            <a:r>
              <a:rPr lang="sl-SI" dirty="0">
                <a:solidFill>
                  <a:srgbClr val="002060"/>
                </a:solidFill>
              </a:rPr>
              <a:t> </a:t>
            </a:r>
          </a:p>
        </p:txBody>
      </p:sp>
      <p:sp>
        <p:nvSpPr>
          <p:cNvPr id="4" name="Pravokotnik 3"/>
          <p:cNvSpPr/>
          <p:nvPr/>
        </p:nvSpPr>
        <p:spPr>
          <a:xfrm>
            <a:off x="2173134" y="272709"/>
            <a:ext cx="4782656" cy="584775"/>
          </a:xfrm>
          <a:prstGeom prst="rect">
            <a:avLst/>
          </a:prstGeom>
        </p:spPr>
        <p:txBody>
          <a:bodyPr wrap="none">
            <a:spAutoFit/>
          </a:bodyPr>
          <a:lstStyle/>
          <a:p>
            <a:pPr algn="ctr">
              <a:spcBef>
                <a:spcPts val="1200"/>
              </a:spcBef>
            </a:pPr>
            <a:r>
              <a:rPr lang="sl-SI" sz="3200" b="1" dirty="0">
                <a:solidFill>
                  <a:srgbClr val="002060"/>
                </a:solidFill>
              </a:rPr>
              <a:t>MOP </a:t>
            </a:r>
            <a:r>
              <a:rPr lang="sl-SI" sz="3200" b="1" dirty="0">
                <a:solidFill>
                  <a:srgbClr val="002060"/>
                </a:solidFill>
                <a:sym typeface="Wingdings" panose="05000000000000000000" pitchFamily="2" charset="2"/>
              </a:rPr>
              <a:t> SVRK, 17. 1. 2017: </a:t>
            </a:r>
            <a:endParaRPr lang="sl-SI" sz="3200" b="1" dirty="0">
              <a:solidFill>
                <a:srgbClr val="002060"/>
              </a:solidFill>
            </a:endParaRPr>
          </a:p>
        </p:txBody>
      </p:sp>
    </p:spTree>
    <p:extLst>
      <p:ext uri="{BB962C8B-B14F-4D97-AF65-F5344CB8AC3E}">
        <p14:creationId xmlns:p14="http://schemas.microsoft.com/office/powerpoint/2010/main" val="451096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ent 1 3"/>
          <p:cNvSpPr/>
          <p:nvPr/>
        </p:nvSpPr>
        <p:spPr>
          <a:xfrm>
            <a:off x="107504" y="188913"/>
            <a:ext cx="9036496" cy="6480447"/>
          </a:xfrm>
          <a:prstGeom prst="verticalScroll">
            <a:avLst/>
          </a:prstGeom>
          <a:solidFill>
            <a:schemeClr val="bg1">
              <a:lumMod val="85000"/>
            </a:schemeClr>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endParaRPr lang="sl-SI" sz="1700" b="1" i="1" dirty="0" smtClean="0">
              <a:solidFill>
                <a:schemeClr val="bg2">
                  <a:lumMod val="10000"/>
                </a:schemeClr>
              </a:solidFill>
            </a:endParaRPr>
          </a:p>
          <a:p>
            <a:endParaRPr lang="sl-SI" sz="1700" b="1" i="1" dirty="0">
              <a:solidFill>
                <a:schemeClr val="bg2">
                  <a:lumMod val="10000"/>
                </a:schemeClr>
              </a:solidFill>
            </a:endParaRPr>
          </a:p>
          <a:p>
            <a:r>
              <a:rPr lang="en-GB" sz="1700" b="1" i="1" dirty="0">
                <a:solidFill>
                  <a:schemeClr val="bg2">
                    <a:lumMod val="10000"/>
                  </a:schemeClr>
                </a:solidFill>
              </a:rPr>
              <a:t>»</a:t>
            </a:r>
            <a:r>
              <a:rPr lang="sl-SI" sz="1700" b="1" i="1" dirty="0">
                <a:solidFill>
                  <a:schemeClr val="bg2">
                    <a:lumMod val="10000"/>
                  </a:schemeClr>
                </a:solidFill>
              </a:rPr>
              <a:t> Sestali smo se v času izjemnih izzivov na področju trajnostnega razvoja. Milijarde ljudi še vedno </a:t>
            </a:r>
            <a:r>
              <a:rPr lang="sl-SI" sz="1700" b="1" i="1" u="sng" dirty="0">
                <a:solidFill>
                  <a:schemeClr val="bg2">
                    <a:lumMod val="10000"/>
                  </a:schemeClr>
                </a:solidFill>
              </a:rPr>
              <a:t>živijo v revščini </a:t>
            </a:r>
            <a:r>
              <a:rPr lang="sl-SI" sz="1700" b="1" i="1" dirty="0">
                <a:solidFill>
                  <a:schemeClr val="bg2">
                    <a:lumMod val="10000"/>
                  </a:schemeClr>
                </a:solidFill>
              </a:rPr>
              <a:t>in nimajo možnosti dostojnega življenja. </a:t>
            </a:r>
            <a:r>
              <a:rPr lang="sl-SI" sz="1700" b="1" i="1" u="sng" dirty="0">
                <a:solidFill>
                  <a:schemeClr val="bg2">
                    <a:lumMod val="10000"/>
                  </a:schemeClr>
                </a:solidFill>
              </a:rPr>
              <a:t>Neenakost </a:t>
            </a:r>
            <a:r>
              <a:rPr lang="sl-SI" sz="1700" b="1" i="1" dirty="0">
                <a:solidFill>
                  <a:schemeClr val="bg2">
                    <a:lumMod val="10000"/>
                  </a:schemeClr>
                </a:solidFill>
              </a:rPr>
              <a:t>znotraj držav in med državami narašča. Neskladje med možnostmi, bogastvom in močjo je ogromno. </a:t>
            </a:r>
            <a:r>
              <a:rPr lang="sl-SI" sz="1700" b="1" i="1" u="sng" dirty="0">
                <a:solidFill>
                  <a:schemeClr val="bg2">
                    <a:lumMod val="10000"/>
                  </a:schemeClr>
                </a:solidFill>
              </a:rPr>
              <a:t>Neenakost med spoloma </a:t>
            </a:r>
            <a:r>
              <a:rPr lang="sl-SI" sz="1700" b="1" i="1" dirty="0">
                <a:solidFill>
                  <a:schemeClr val="bg2">
                    <a:lumMod val="10000"/>
                  </a:schemeClr>
                </a:solidFill>
              </a:rPr>
              <a:t>ostaja pomembno vprašanje. Velik problem je </a:t>
            </a:r>
            <a:r>
              <a:rPr lang="sl-SI" sz="1700" b="1" i="1" u="sng" dirty="0">
                <a:solidFill>
                  <a:schemeClr val="bg2">
                    <a:lumMod val="10000"/>
                  </a:schemeClr>
                </a:solidFill>
              </a:rPr>
              <a:t>brezposelnost</a:t>
            </a:r>
            <a:r>
              <a:rPr lang="sl-SI" sz="1700" b="1" i="1" dirty="0">
                <a:solidFill>
                  <a:schemeClr val="bg2">
                    <a:lumMod val="10000"/>
                  </a:schemeClr>
                </a:solidFill>
              </a:rPr>
              <a:t>, zlasti </a:t>
            </a:r>
            <a:r>
              <a:rPr lang="sl-SI" sz="1700" b="1" i="1" u="sng" dirty="0">
                <a:solidFill>
                  <a:schemeClr val="bg2">
                    <a:lumMod val="10000"/>
                  </a:schemeClr>
                </a:solidFill>
              </a:rPr>
              <a:t>med mladimi</a:t>
            </a:r>
            <a:r>
              <a:rPr lang="sl-SI" sz="1700" b="1" i="1" dirty="0">
                <a:solidFill>
                  <a:schemeClr val="bg2">
                    <a:lumMod val="10000"/>
                  </a:schemeClr>
                </a:solidFill>
              </a:rPr>
              <a:t>. Mednarodne </a:t>
            </a:r>
            <a:r>
              <a:rPr lang="sl-SI" sz="1700" b="1" i="1" u="sng" dirty="0">
                <a:solidFill>
                  <a:schemeClr val="bg2">
                    <a:lumMod val="10000"/>
                  </a:schemeClr>
                </a:solidFill>
              </a:rPr>
              <a:t>grožnje zdravju</a:t>
            </a:r>
            <a:r>
              <a:rPr lang="sl-SI" sz="1700" b="1" i="1" dirty="0">
                <a:solidFill>
                  <a:schemeClr val="bg2">
                    <a:lumMod val="10000"/>
                  </a:schemeClr>
                </a:solidFill>
              </a:rPr>
              <a:t>, vse pogostejše in vse hujše </a:t>
            </a:r>
            <a:r>
              <a:rPr lang="sl-SI" sz="1700" b="1" i="1" u="sng" dirty="0">
                <a:solidFill>
                  <a:schemeClr val="bg2">
                    <a:lumMod val="10000"/>
                  </a:schemeClr>
                </a:solidFill>
              </a:rPr>
              <a:t>naravne nesreče</a:t>
            </a:r>
            <a:r>
              <a:rPr lang="sl-SI" sz="1700" b="1" i="1" dirty="0">
                <a:solidFill>
                  <a:schemeClr val="bg2">
                    <a:lumMod val="10000"/>
                  </a:schemeClr>
                </a:solidFill>
              </a:rPr>
              <a:t>, naraščanje števila </a:t>
            </a:r>
            <a:r>
              <a:rPr lang="sl-SI" sz="1700" b="1" i="1" u="sng" dirty="0">
                <a:solidFill>
                  <a:schemeClr val="bg2">
                    <a:lumMod val="10000"/>
                  </a:schemeClr>
                </a:solidFill>
              </a:rPr>
              <a:t>spopadov</a:t>
            </a:r>
            <a:r>
              <a:rPr lang="sl-SI" sz="1700" b="1" i="1" dirty="0">
                <a:solidFill>
                  <a:schemeClr val="bg2">
                    <a:lumMod val="10000"/>
                  </a:schemeClr>
                </a:solidFill>
              </a:rPr>
              <a:t>, nasilni ekstremizem, terorizem ter z njimi povezane </a:t>
            </a:r>
            <a:r>
              <a:rPr lang="sl-SI" sz="1700" b="1" i="1" u="sng" dirty="0">
                <a:solidFill>
                  <a:schemeClr val="bg2">
                    <a:lumMod val="10000"/>
                  </a:schemeClr>
                </a:solidFill>
              </a:rPr>
              <a:t>humanitarne krize </a:t>
            </a:r>
            <a:r>
              <a:rPr lang="sl-SI" sz="1700" b="1" i="1" dirty="0">
                <a:solidFill>
                  <a:schemeClr val="bg2">
                    <a:lumMod val="10000"/>
                  </a:schemeClr>
                </a:solidFill>
              </a:rPr>
              <a:t>in prisilno razseljevanje bi utegnili ogroziti napredek zadnjih desetletij. </a:t>
            </a:r>
            <a:r>
              <a:rPr lang="sl-SI" sz="1700" b="1" i="1" u="sng" dirty="0">
                <a:solidFill>
                  <a:schemeClr val="bg2">
                    <a:lumMod val="10000"/>
                  </a:schemeClr>
                </a:solidFill>
              </a:rPr>
              <a:t>Izčrpavanje naravnih virov </a:t>
            </a:r>
            <a:r>
              <a:rPr lang="sl-SI" sz="1700" b="1" i="1" dirty="0">
                <a:solidFill>
                  <a:schemeClr val="bg2">
                    <a:lumMod val="10000"/>
                  </a:schemeClr>
                </a:solidFill>
              </a:rPr>
              <a:t>in neugodne posledice </a:t>
            </a:r>
            <a:r>
              <a:rPr lang="sl-SI" sz="1700" b="1" i="1" u="sng" dirty="0">
                <a:solidFill>
                  <a:schemeClr val="bg2">
                    <a:lumMod val="10000"/>
                  </a:schemeClr>
                </a:solidFill>
              </a:rPr>
              <a:t>vse slabšega stanja okolja</a:t>
            </a:r>
            <a:r>
              <a:rPr lang="sl-SI" sz="1700" b="1" i="1" dirty="0">
                <a:solidFill>
                  <a:schemeClr val="bg2">
                    <a:lumMod val="10000"/>
                  </a:schemeClr>
                </a:solidFill>
              </a:rPr>
              <a:t>, tudi zaradi širjenja puščav, suše, degradacije tal, pomanjkanja pitne vode in zmanjšanja biotske raznovrstnosti, podaljšujejo seznam vse hujših težav, ki pestijo človeštvo. </a:t>
            </a:r>
            <a:r>
              <a:rPr lang="sl-SI" sz="1700" b="1" i="1" u="sng" dirty="0">
                <a:solidFill>
                  <a:schemeClr val="bg2">
                    <a:lumMod val="10000"/>
                  </a:schemeClr>
                </a:solidFill>
              </a:rPr>
              <a:t>Podnebne spremembe </a:t>
            </a:r>
            <a:r>
              <a:rPr lang="sl-SI" sz="1700" b="1" i="1" dirty="0">
                <a:solidFill>
                  <a:schemeClr val="bg2">
                    <a:lumMod val="10000"/>
                  </a:schemeClr>
                </a:solidFill>
              </a:rPr>
              <a:t>so eden največjih izzivov našega časa in njihove škodljive posledice ogrožajo zmožnost vseh držav, da bi si zagotovile trajnostni razvoj. Višje temperature po vsem svetu, dvig morske gladine, </a:t>
            </a:r>
            <a:r>
              <a:rPr lang="sl-SI" sz="1700" b="1" i="1" dirty="0" err="1">
                <a:solidFill>
                  <a:schemeClr val="bg2">
                    <a:lumMod val="10000"/>
                  </a:schemeClr>
                </a:solidFill>
              </a:rPr>
              <a:t>zakisljevanje</a:t>
            </a:r>
            <a:r>
              <a:rPr lang="sl-SI" sz="1700" b="1" i="1" dirty="0">
                <a:solidFill>
                  <a:schemeClr val="bg2">
                    <a:lumMod val="10000"/>
                  </a:schemeClr>
                </a:solidFill>
              </a:rPr>
              <a:t> oceanov in druge podnebne spremembe močno vplivajo na obalna območja in nižje ležeče obalne države, med katerimi je veliko najmanj razvitih držav in malih otoških držav v razvoju. </a:t>
            </a:r>
            <a:r>
              <a:rPr lang="sl-SI" sz="1700" b="1" i="1" dirty="0" smtClean="0">
                <a:solidFill>
                  <a:schemeClr val="bg2">
                    <a:lumMod val="10000"/>
                  </a:schemeClr>
                </a:solidFill>
              </a:rPr>
              <a:t>Ogroženo </a:t>
            </a:r>
            <a:r>
              <a:rPr lang="sl-SI" sz="1700" b="1" i="1" dirty="0">
                <a:solidFill>
                  <a:schemeClr val="bg2">
                    <a:lumMod val="10000"/>
                  </a:schemeClr>
                </a:solidFill>
              </a:rPr>
              <a:t>je </a:t>
            </a:r>
            <a:r>
              <a:rPr lang="sl-SI" sz="1700" b="1" i="1" u="sng" dirty="0">
                <a:solidFill>
                  <a:schemeClr val="bg2">
                    <a:lumMod val="10000"/>
                  </a:schemeClr>
                </a:solidFill>
              </a:rPr>
              <a:t>preživetje številnih družb in bioloških podpornih sistemov</a:t>
            </a:r>
            <a:r>
              <a:rPr lang="sl-SI" sz="1700" b="1" i="1" dirty="0">
                <a:solidFill>
                  <a:schemeClr val="bg2">
                    <a:lumMod val="10000"/>
                  </a:schemeClr>
                </a:solidFill>
              </a:rPr>
              <a:t> na Zemlji.«</a:t>
            </a:r>
          </a:p>
          <a:p>
            <a:endParaRPr lang="sl-SI" sz="1700" b="1" i="1" dirty="0">
              <a:solidFill>
                <a:schemeClr val="bg2">
                  <a:lumMod val="10000"/>
                </a:schemeClr>
              </a:solidFill>
            </a:endParaRPr>
          </a:p>
          <a:p>
            <a:endParaRPr lang="sl-SI" sz="800" b="1" dirty="0" smtClean="0">
              <a:solidFill>
                <a:schemeClr val="bg2">
                  <a:lumMod val="10000"/>
                </a:schemeClr>
              </a:solidFill>
            </a:endParaRPr>
          </a:p>
          <a:p>
            <a:pPr algn="r"/>
            <a:r>
              <a:rPr lang="sl-SI" sz="1600" b="1" i="1" dirty="0">
                <a:solidFill>
                  <a:schemeClr val="bg2">
                    <a:lumMod val="10000"/>
                  </a:schemeClr>
                </a:solidFill>
              </a:rPr>
              <a:t>SPREMENIMO SVET: AGENDA ZA TRAJNOSTNI RAZVOJ DO LETA 2030, </a:t>
            </a:r>
            <a:endParaRPr lang="sl-SI" sz="1600" b="1" i="1" dirty="0" smtClean="0">
              <a:solidFill>
                <a:schemeClr val="bg2">
                  <a:lumMod val="10000"/>
                </a:schemeClr>
              </a:solidFill>
            </a:endParaRPr>
          </a:p>
          <a:p>
            <a:pPr algn="r"/>
            <a:r>
              <a:rPr lang="sl-SI" sz="1600" b="1" i="1" dirty="0" smtClean="0">
                <a:solidFill>
                  <a:schemeClr val="bg2">
                    <a:lumMod val="10000"/>
                  </a:schemeClr>
                </a:solidFill>
              </a:rPr>
              <a:t>Generalna </a:t>
            </a:r>
            <a:r>
              <a:rPr lang="sl-SI" sz="1600" b="1" i="1" dirty="0">
                <a:solidFill>
                  <a:schemeClr val="bg2">
                    <a:lumMod val="10000"/>
                  </a:schemeClr>
                </a:solidFill>
              </a:rPr>
              <a:t>skupščina ZN, september </a:t>
            </a:r>
            <a:r>
              <a:rPr lang="sl-SI" sz="1600" b="1" i="1" dirty="0" smtClean="0">
                <a:solidFill>
                  <a:schemeClr val="bg2">
                    <a:lumMod val="10000"/>
                  </a:schemeClr>
                </a:solidFill>
              </a:rPr>
              <a:t>2015, </a:t>
            </a:r>
            <a:r>
              <a:rPr lang="sl-SI" sz="1600" b="1" i="1" dirty="0">
                <a:solidFill>
                  <a:schemeClr val="bg2">
                    <a:lumMod val="10000"/>
                  </a:schemeClr>
                </a:solidFill>
              </a:rPr>
              <a:t>14. </a:t>
            </a:r>
            <a:r>
              <a:rPr lang="sl-SI" sz="1600" b="1" i="1" dirty="0" smtClean="0">
                <a:solidFill>
                  <a:schemeClr val="bg2">
                    <a:lumMod val="10000"/>
                  </a:schemeClr>
                </a:solidFill>
              </a:rPr>
              <a:t>člen    .</a:t>
            </a:r>
            <a:endParaRPr lang="sl-SI" sz="1600" b="1" i="1" dirty="0">
              <a:solidFill>
                <a:schemeClr val="bg2">
                  <a:lumMod val="10000"/>
                </a:schemeClr>
              </a:solidFill>
            </a:endParaRPr>
          </a:p>
        </p:txBody>
      </p:sp>
    </p:spTree>
    <p:extLst>
      <p:ext uri="{BB962C8B-B14F-4D97-AF65-F5344CB8AC3E}">
        <p14:creationId xmlns:p14="http://schemas.microsoft.com/office/powerpoint/2010/main" val="27172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Pravokotnik 2"/>
          <p:cNvSpPr>
            <a:spLocks noChangeArrowheads="1"/>
          </p:cNvSpPr>
          <p:nvPr/>
        </p:nvSpPr>
        <p:spPr bwMode="auto">
          <a:xfrm>
            <a:off x="-180528" y="102542"/>
            <a:ext cx="8316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altLang="sl-SI" sz="2400" b="1" dirty="0" smtClean="0">
                <a:solidFill>
                  <a:srgbClr val="006699"/>
                </a:solidFill>
                <a:cs typeface="Arial" charset="0"/>
              </a:rPr>
              <a:t>				GLOBAL CHALLENGES</a:t>
            </a:r>
            <a:endParaRPr lang="sl-SI" altLang="sl-SI" sz="2400" b="1" dirty="0">
              <a:solidFill>
                <a:srgbClr val="006699"/>
              </a:solidFill>
              <a:cs typeface="Arial" charset="0"/>
            </a:endParaRPr>
          </a:p>
        </p:txBody>
      </p:sp>
      <p:sp>
        <p:nvSpPr>
          <p:cNvPr id="4" name="Naslov 1"/>
          <p:cNvSpPr txBox="1">
            <a:spLocks/>
          </p:cNvSpPr>
          <p:nvPr/>
        </p:nvSpPr>
        <p:spPr bwMode="auto">
          <a:xfrm>
            <a:off x="0" y="1125538"/>
            <a:ext cx="4572000" cy="5732462"/>
          </a:xfrm>
          <a:prstGeom prst="rect">
            <a:avLst/>
          </a:prstGeom>
          <a:solidFill>
            <a:schemeClr val="bg1"/>
          </a:solidFill>
          <a:ln w="9525">
            <a:solidFill>
              <a:schemeClr val="bg1"/>
            </a:solidFill>
            <a:miter lim="800000"/>
            <a:headEnd/>
            <a:tailEnd/>
          </a:ln>
        </p:spPr>
        <p:txBody>
          <a:bodyPr anchor="ctr"/>
          <a:lstStyle/>
          <a:p>
            <a:pPr algn="ctr" fontAlgn="auto">
              <a:spcAft>
                <a:spcPts val="0"/>
              </a:spcAft>
              <a:defRPr/>
            </a:pPr>
            <a:endParaRPr lang="sl-SI" sz="2800" b="1" dirty="0">
              <a:solidFill>
                <a:srgbClr val="00B050"/>
              </a:solidFill>
              <a:latin typeface="Arial" pitchFamily="34" charset="0"/>
              <a:ea typeface="+mj-ea"/>
              <a:cs typeface="Arial" pitchFamily="34" charset="0"/>
            </a:endParaRPr>
          </a:p>
        </p:txBody>
      </p:sp>
      <p:sp>
        <p:nvSpPr>
          <p:cNvPr id="5" name="Naslov 1"/>
          <p:cNvSpPr>
            <a:spLocks noGrp="1"/>
          </p:cNvSpPr>
          <p:nvPr>
            <p:ph type="title"/>
          </p:nvPr>
        </p:nvSpPr>
        <p:spPr>
          <a:xfrm>
            <a:off x="0" y="980728"/>
            <a:ext cx="4572000" cy="1143000"/>
          </a:xfrm>
        </p:spPr>
        <p:txBody>
          <a:bodyPr>
            <a:normAutofit/>
          </a:bodyPr>
          <a:lstStyle/>
          <a:p>
            <a:r>
              <a:rPr lang="sl-SI" sz="2400" b="1" dirty="0" smtClean="0">
                <a:solidFill>
                  <a:srgbClr val="0066CC"/>
                </a:solidFill>
              </a:rPr>
              <a:t>GLOBALNI IZZIVI</a:t>
            </a:r>
            <a:br>
              <a:rPr lang="sl-SI" sz="2400" b="1" dirty="0" smtClean="0">
                <a:solidFill>
                  <a:srgbClr val="0066CC"/>
                </a:solidFill>
              </a:rPr>
            </a:br>
            <a:r>
              <a:rPr lang="sl-SI" sz="2400" b="1" dirty="0" smtClean="0">
                <a:solidFill>
                  <a:srgbClr val="0066CC"/>
                </a:solidFill>
              </a:rPr>
              <a:t>Naš svet nas navdaja z zmedo</a:t>
            </a:r>
            <a:endParaRPr lang="sl-SI" sz="2400" b="1" dirty="0">
              <a:solidFill>
                <a:srgbClr val="0066CC"/>
              </a:solidFill>
            </a:endParaRPr>
          </a:p>
        </p:txBody>
      </p:sp>
      <p:sp>
        <p:nvSpPr>
          <p:cNvPr id="6" name="Pravokotnik 5"/>
          <p:cNvSpPr/>
          <p:nvPr/>
        </p:nvSpPr>
        <p:spPr>
          <a:xfrm>
            <a:off x="197479" y="1916832"/>
            <a:ext cx="4788024" cy="2585323"/>
          </a:xfrm>
          <a:prstGeom prst="rect">
            <a:avLst/>
          </a:prstGeom>
        </p:spPr>
        <p:txBody>
          <a:bodyPr wrap="square">
            <a:spAutoFit/>
          </a:bodyPr>
          <a:lstStyle/>
          <a:p>
            <a:r>
              <a:rPr lang="sl-SI" b="1" dirty="0" smtClean="0">
                <a:solidFill>
                  <a:srgbClr val="0066CC"/>
                </a:solidFill>
              </a:rPr>
              <a:t>podnebne spremembe,</a:t>
            </a:r>
          </a:p>
          <a:p>
            <a:r>
              <a:rPr lang="sl-SI" b="1" dirty="0" smtClean="0">
                <a:solidFill>
                  <a:srgbClr val="0066CC"/>
                </a:solidFill>
              </a:rPr>
              <a:t>   terorizem</a:t>
            </a:r>
            <a:r>
              <a:rPr lang="sl-SI" b="1" dirty="0">
                <a:solidFill>
                  <a:srgbClr val="0066CC"/>
                </a:solidFill>
              </a:rPr>
              <a:t>, </a:t>
            </a:r>
            <a:endParaRPr lang="sl-SI" b="1" dirty="0" smtClean="0">
              <a:solidFill>
                <a:srgbClr val="0066CC"/>
              </a:solidFill>
            </a:endParaRPr>
          </a:p>
          <a:p>
            <a:r>
              <a:rPr lang="sl-SI" b="1" dirty="0">
                <a:solidFill>
                  <a:srgbClr val="0066CC"/>
                </a:solidFill>
              </a:rPr>
              <a:t> </a:t>
            </a:r>
            <a:r>
              <a:rPr lang="sl-SI" b="1" dirty="0" smtClean="0">
                <a:solidFill>
                  <a:srgbClr val="0066CC"/>
                </a:solidFill>
              </a:rPr>
              <a:t>     ekonomska </a:t>
            </a:r>
            <a:r>
              <a:rPr lang="sl-SI" b="1" dirty="0">
                <a:solidFill>
                  <a:srgbClr val="0066CC"/>
                </a:solidFill>
              </a:rPr>
              <a:t>globalizacija, </a:t>
            </a:r>
            <a:r>
              <a:rPr lang="sl-SI" b="1" dirty="0" smtClean="0">
                <a:solidFill>
                  <a:srgbClr val="0066CC"/>
                </a:solidFill>
              </a:rPr>
              <a:t>   </a:t>
            </a:r>
          </a:p>
          <a:p>
            <a:r>
              <a:rPr lang="sl-SI" b="1" dirty="0">
                <a:solidFill>
                  <a:srgbClr val="0066CC"/>
                </a:solidFill>
              </a:rPr>
              <a:t> </a:t>
            </a:r>
            <a:r>
              <a:rPr lang="sl-SI" b="1" dirty="0" smtClean="0">
                <a:solidFill>
                  <a:srgbClr val="0066CC"/>
                </a:solidFill>
              </a:rPr>
              <a:t>         spremembe </a:t>
            </a:r>
            <a:r>
              <a:rPr lang="sl-SI" b="1" dirty="0">
                <a:solidFill>
                  <a:srgbClr val="0066CC"/>
                </a:solidFill>
              </a:rPr>
              <a:t>v poklicnem </a:t>
            </a:r>
            <a:r>
              <a:rPr lang="sl-SI" b="1" dirty="0" smtClean="0">
                <a:solidFill>
                  <a:srgbClr val="0066CC"/>
                </a:solidFill>
              </a:rPr>
              <a:t> </a:t>
            </a:r>
          </a:p>
          <a:p>
            <a:r>
              <a:rPr lang="sl-SI" b="1" dirty="0">
                <a:solidFill>
                  <a:srgbClr val="0066CC"/>
                </a:solidFill>
              </a:rPr>
              <a:t> </a:t>
            </a:r>
            <a:r>
              <a:rPr lang="sl-SI" b="1" dirty="0" smtClean="0">
                <a:solidFill>
                  <a:srgbClr val="0066CC"/>
                </a:solidFill>
              </a:rPr>
              <a:t>         življenju</a:t>
            </a:r>
            <a:r>
              <a:rPr lang="sl-SI" b="1" dirty="0">
                <a:solidFill>
                  <a:srgbClr val="0066CC"/>
                </a:solidFill>
              </a:rPr>
              <a:t>, </a:t>
            </a:r>
            <a:endParaRPr lang="sl-SI" b="1" dirty="0" smtClean="0">
              <a:solidFill>
                <a:srgbClr val="0066CC"/>
              </a:solidFill>
            </a:endParaRPr>
          </a:p>
          <a:p>
            <a:r>
              <a:rPr lang="sl-SI" b="1" dirty="0">
                <a:solidFill>
                  <a:srgbClr val="0066CC"/>
                </a:solidFill>
              </a:rPr>
              <a:t> </a:t>
            </a:r>
            <a:r>
              <a:rPr lang="sl-SI" b="1" dirty="0" smtClean="0">
                <a:solidFill>
                  <a:srgbClr val="0066CC"/>
                </a:solidFill>
              </a:rPr>
              <a:t>            migracije</a:t>
            </a:r>
            <a:r>
              <a:rPr lang="sl-SI" b="1" dirty="0">
                <a:solidFill>
                  <a:srgbClr val="0066CC"/>
                </a:solidFill>
              </a:rPr>
              <a:t>, </a:t>
            </a:r>
            <a:endParaRPr lang="sl-SI" b="1" dirty="0" smtClean="0">
              <a:solidFill>
                <a:srgbClr val="0066CC"/>
              </a:solidFill>
            </a:endParaRPr>
          </a:p>
          <a:p>
            <a:r>
              <a:rPr lang="sl-SI" b="1" dirty="0" smtClean="0">
                <a:solidFill>
                  <a:srgbClr val="0066CC"/>
                </a:solidFill>
              </a:rPr>
              <a:t>                polarizacija </a:t>
            </a:r>
            <a:r>
              <a:rPr lang="sl-SI" b="1" dirty="0">
                <a:solidFill>
                  <a:srgbClr val="0066CC"/>
                </a:solidFill>
              </a:rPr>
              <a:t>v družbi, </a:t>
            </a:r>
            <a:endParaRPr lang="sl-SI" b="1" dirty="0" smtClean="0">
              <a:solidFill>
                <a:srgbClr val="0066CC"/>
              </a:solidFill>
            </a:endParaRPr>
          </a:p>
          <a:p>
            <a:r>
              <a:rPr lang="sl-SI" b="1" dirty="0" smtClean="0">
                <a:solidFill>
                  <a:srgbClr val="0066CC"/>
                </a:solidFill>
              </a:rPr>
              <a:t>                   finančne </a:t>
            </a:r>
            <a:r>
              <a:rPr lang="sl-SI" b="1" dirty="0">
                <a:solidFill>
                  <a:srgbClr val="0066CC"/>
                </a:solidFill>
              </a:rPr>
              <a:t>krize, </a:t>
            </a:r>
            <a:endParaRPr lang="sl-SI" b="1" dirty="0" smtClean="0">
              <a:solidFill>
                <a:srgbClr val="0066CC"/>
              </a:solidFill>
            </a:endParaRPr>
          </a:p>
          <a:p>
            <a:r>
              <a:rPr lang="sl-SI" b="1" dirty="0" smtClean="0">
                <a:solidFill>
                  <a:srgbClr val="0066CC"/>
                </a:solidFill>
              </a:rPr>
              <a:t>                     revolucije</a:t>
            </a:r>
            <a:r>
              <a:rPr lang="sl-SI" b="1" dirty="0">
                <a:solidFill>
                  <a:srgbClr val="0066CC"/>
                </a:solidFill>
              </a:rPr>
              <a:t>, vojne, …</a:t>
            </a:r>
          </a:p>
        </p:txBody>
      </p:sp>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0300" y="4502155"/>
            <a:ext cx="2884304" cy="229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0" y="564207"/>
            <a:ext cx="2591491" cy="561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9999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1390</Words>
  <Application>Microsoft Office PowerPoint</Application>
  <PresentationFormat>Diaprojekcija na zaslonu (4:3)</PresentationFormat>
  <Paragraphs>116</Paragraphs>
  <Slides>15</Slides>
  <Notes>2</Notes>
  <HiddenSlides>0</HiddenSlides>
  <MMClips>0</MMClips>
  <ScaleCrop>false</ScaleCrop>
  <HeadingPairs>
    <vt:vector size="4" baseType="variant">
      <vt:variant>
        <vt:lpstr>Tema</vt:lpstr>
      </vt:variant>
      <vt:variant>
        <vt:i4>1</vt:i4>
      </vt:variant>
      <vt:variant>
        <vt:lpstr>Naslovi diapozitivov</vt:lpstr>
      </vt:variant>
      <vt:variant>
        <vt:i4>15</vt:i4>
      </vt:variant>
    </vt:vector>
  </HeadingPairs>
  <TitlesOfParts>
    <vt:vector size="16" baseType="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GLOBALNI IZZIVI Naš svet nas navdaja z zmedo</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MZIP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Darja.Piciga</dc:creator>
  <cp:lastModifiedBy>Darja.Piciga</cp:lastModifiedBy>
  <cp:revision>58</cp:revision>
  <dcterms:created xsi:type="dcterms:W3CDTF">2017-05-21T18:51:30Z</dcterms:created>
  <dcterms:modified xsi:type="dcterms:W3CDTF">2017-06-03T21:36:29Z</dcterms:modified>
</cp:coreProperties>
</file>