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theme/theme1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1.xml" ContentType="application/vnd.openxmlformats-officedocument.theme+xml"/>
  <Override PartName="/ppt/slideLayouts/slideLayout13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2" r:id="rId1"/>
    <p:sldMasterId id="2147483750" r:id="rId2"/>
    <p:sldMasterId id="2147483760" r:id="rId3"/>
    <p:sldMasterId id="2147483774" r:id="rId4"/>
    <p:sldMasterId id="2147483816" r:id="rId5"/>
    <p:sldMasterId id="2147483832" r:id="rId6"/>
    <p:sldMasterId id="2147483844" r:id="rId7"/>
    <p:sldMasterId id="2147483846" r:id="rId8"/>
    <p:sldMasterId id="2147483850" r:id="rId9"/>
    <p:sldMasterId id="2147483864" r:id="rId10"/>
    <p:sldMasterId id="2147483876" r:id="rId11"/>
    <p:sldMasterId id="2147483888" r:id="rId12"/>
    <p:sldMasterId id="2147483897" r:id="rId13"/>
    <p:sldMasterId id="2147483899" r:id="rId14"/>
    <p:sldMasterId id="2147483905" r:id="rId15"/>
    <p:sldMasterId id="2147483907" r:id="rId16"/>
    <p:sldMasterId id="2147483909" r:id="rId17"/>
    <p:sldMasterId id="2147483913" r:id="rId18"/>
    <p:sldMasterId id="2147483922" r:id="rId19"/>
    <p:sldMasterId id="2147483927" r:id="rId20"/>
    <p:sldMasterId id="2147483936" r:id="rId21"/>
    <p:sldMasterId id="2147483946" r:id="rId22"/>
  </p:sldMasterIdLst>
  <p:notesMasterIdLst>
    <p:notesMasterId r:id="rId47"/>
  </p:notesMasterIdLst>
  <p:handoutMasterIdLst>
    <p:handoutMasterId r:id="rId48"/>
  </p:handoutMasterIdLst>
  <p:sldIdLst>
    <p:sldId id="588" r:id="rId23"/>
    <p:sldId id="632" r:id="rId24"/>
    <p:sldId id="618" r:id="rId25"/>
    <p:sldId id="646" r:id="rId26"/>
    <p:sldId id="627" r:id="rId27"/>
    <p:sldId id="628" r:id="rId28"/>
    <p:sldId id="625" r:id="rId29"/>
    <p:sldId id="624" r:id="rId30"/>
    <p:sldId id="592" r:id="rId31"/>
    <p:sldId id="649" r:id="rId32"/>
    <p:sldId id="648" r:id="rId33"/>
    <p:sldId id="647" r:id="rId34"/>
    <p:sldId id="651" r:id="rId35"/>
    <p:sldId id="633" r:id="rId36"/>
    <p:sldId id="635" r:id="rId37"/>
    <p:sldId id="636" r:id="rId38"/>
    <p:sldId id="644" r:id="rId39"/>
    <p:sldId id="595" r:id="rId40"/>
    <p:sldId id="650" r:id="rId41"/>
    <p:sldId id="643" r:id="rId42"/>
    <p:sldId id="638" r:id="rId43"/>
    <p:sldId id="652" r:id="rId44"/>
    <p:sldId id="653" r:id="rId45"/>
    <p:sldId id="654" r:id="rId46"/>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22" userDrawn="1">
          <p15:clr>
            <a:srgbClr val="A4A3A4"/>
          </p15:clr>
        </p15:guide>
        <p15:guide id="2" pos="31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Viaud" initials="VV" lastIdx="0" clrIdx="0">
    <p:extLst>
      <p:ext uri="{19B8F6BF-5375-455C-9EA6-DF929625EA0E}">
        <p15:presenceInfo xmlns:p15="http://schemas.microsoft.com/office/powerpoint/2012/main" userId="S-1-5-21-60974162-2072338585-636688714-15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42576A"/>
    <a:srgbClr val="FF7C80"/>
    <a:srgbClr val="D63D27"/>
    <a:srgbClr val="113A60"/>
    <a:srgbClr val="E7F6FF"/>
    <a:srgbClr val="FFFF99"/>
    <a:srgbClr val="202661"/>
    <a:srgbClr val="001C54"/>
    <a:srgbClr val="007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93829" autoAdjust="0"/>
  </p:normalViewPr>
  <p:slideViewPr>
    <p:cSldViewPr snapToGrid="0">
      <p:cViewPr varScale="1">
        <p:scale>
          <a:sx n="65" d="100"/>
          <a:sy n="65" d="100"/>
        </p:scale>
        <p:origin x="840"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notesViewPr>
    <p:cSldViewPr snapToGrid="0">
      <p:cViewPr varScale="1">
        <p:scale>
          <a:sx n="116" d="100"/>
          <a:sy n="116" d="100"/>
        </p:scale>
        <p:origin x="2016" y="90"/>
      </p:cViewPr>
      <p:guideLst>
        <p:guide orient="horz" pos="2122"/>
        <p:guide pos="31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FC4C0-CDE2-4F97-88CB-F6BDA9CD53E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D325E9F-E645-4272-8AC2-419983E9302D}">
      <dgm:prSet phldrT="[Text]"/>
      <dgm:spPr/>
      <dgm:t>
        <a:bodyPr/>
        <a:lstStyle/>
        <a:p>
          <a:r>
            <a:rPr lang="en-US" dirty="0"/>
            <a:t>The need for  systemic approach in integrated environment assessment </a:t>
          </a:r>
        </a:p>
      </dgm:t>
    </dgm:pt>
    <dgm:pt modelId="{40B311F4-C68D-4E4C-BFEE-587A7252B862}" type="parTrans" cxnId="{C78E7082-BB52-4F57-B69F-4617976DDF1C}">
      <dgm:prSet/>
      <dgm:spPr/>
      <dgm:t>
        <a:bodyPr/>
        <a:lstStyle/>
        <a:p>
          <a:endParaRPr lang="en-US"/>
        </a:p>
      </dgm:t>
    </dgm:pt>
    <dgm:pt modelId="{8C744F37-FD0F-4961-8454-4EBD55C4B050}" type="sibTrans" cxnId="{C78E7082-BB52-4F57-B69F-4617976DDF1C}">
      <dgm:prSet/>
      <dgm:spPr/>
      <dgm:t>
        <a:bodyPr/>
        <a:lstStyle/>
        <a:p>
          <a:endParaRPr lang="en-US"/>
        </a:p>
      </dgm:t>
    </dgm:pt>
    <dgm:pt modelId="{B8D10890-9E4D-40DF-B1BF-B8C5B0B05157}">
      <dgm:prSet phldrT="[Text]"/>
      <dgm:spPr/>
      <dgm:t>
        <a:bodyPr/>
        <a:lstStyle/>
        <a:p>
          <a:r>
            <a:rPr lang="en-US" dirty="0"/>
            <a:t>EEA SOER 2020 response</a:t>
          </a:r>
        </a:p>
      </dgm:t>
    </dgm:pt>
    <dgm:pt modelId="{AB49E15C-10AF-4AEB-8319-40B9D2462209}" type="parTrans" cxnId="{995CEDB5-19FA-4035-A001-E50367AC126B}">
      <dgm:prSet/>
      <dgm:spPr/>
      <dgm:t>
        <a:bodyPr/>
        <a:lstStyle/>
        <a:p>
          <a:endParaRPr lang="en-US"/>
        </a:p>
      </dgm:t>
    </dgm:pt>
    <dgm:pt modelId="{3C3EE690-713E-4EFA-8039-0290932F122E}" type="sibTrans" cxnId="{995CEDB5-19FA-4035-A001-E50367AC126B}">
      <dgm:prSet/>
      <dgm:spPr/>
      <dgm:t>
        <a:bodyPr/>
        <a:lstStyle/>
        <a:p>
          <a:endParaRPr lang="en-US"/>
        </a:p>
      </dgm:t>
    </dgm:pt>
    <dgm:pt modelId="{5343F069-82A4-46CD-9F8B-408C44F7B501}">
      <dgm:prSet phldrT="[Text]"/>
      <dgm:spPr/>
      <dgm:t>
        <a:bodyPr/>
        <a:lstStyle/>
        <a:p>
          <a:r>
            <a:rPr lang="en-US" dirty="0"/>
            <a:t>GMTs impacts at national level</a:t>
          </a:r>
        </a:p>
      </dgm:t>
    </dgm:pt>
    <dgm:pt modelId="{4C55A6F5-9D7A-4DBE-A42A-EF831FC7B086}" type="parTrans" cxnId="{E6611F53-C042-4F2D-A769-53C65AD8D009}">
      <dgm:prSet/>
      <dgm:spPr/>
      <dgm:t>
        <a:bodyPr/>
        <a:lstStyle/>
        <a:p>
          <a:endParaRPr lang="en-US"/>
        </a:p>
      </dgm:t>
    </dgm:pt>
    <dgm:pt modelId="{0380E2B6-8141-43B1-A0E7-AF3455890FF8}" type="sibTrans" cxnId="{E6611F53-C042-4F2D-A769-53C65AD8D009}">
      <dgm:prSet/>
      <dgm:spPr/>
      <dgm:t>
        <a:bodyPr/>
        <a:lstStyle/>
        <a:p>
          <a:endParaRPr lang="en-US"/>
        </a:p>
      </dgm:t>
    </dgm:pt>
    <dgm:pt modelId="{098D10E2-322E-43F6-86B2-6439428F251F}">
      <dgm:prSet phldrT="[Text]"/>
      <dgm:spPr/>
      <dgm:t>
        <a:bodyPr/>
        <a:lstStyle/>
        <a:p>
          <a:r>
            <a:rPr lang="en-US" dirty="0"/>
            <a:t>To secure long term policy outcomes</a:t>
          </a:r>
        </a:p>
      </dgm:t>
    </dgm:pt>
    <dgm:pt modelId="{C63DE1F1-6E42-4F5E-8ECC-F4CCCD316008}" type="parTrans" cxnId="{C08834A4-7C92-4F96-991B-56365D1DBA0F}">
      <dgm:prSet/>
      <dgm:spPr/>
      <dgm:t>
        <a:bodyPr/>
        <a:lstStyle/>
        <a:p>
          <a:endParaRPr lang="en-US"/>
        </a:p>
      </dgm:t>
    </dgm:pt>
    <dgm:pt modelId="{C57714B8-C895-46DA-8373-D27BB069A28E}" type="sibTrans" cxnId="{C08834A4-7C92-4F96-991B-56365D1DBA0F}">
      <dgm:prSet/>
      <dgm:spPr/>
      <dgm:t>
        <a:bodyPr/>
        <a:lstStyle/>
        <a:p>
          <a:endParaRPr lang="en-US"/>
        </a:p>
      </dgm:t>
    </dgm:pt>
    <dgm:pt modelId="{4752DC07-8308-4A53-8396-F86A9AD76DD8}">
      <dgm:prSet phldrT="[Text]"/>
      <dgm:spPr/>
      <dgm:t>
        <a:bodyPr/>
        <a:lstStyle/>
        <a:p>
          <a:r>
            <a:rPr lang="en-US" dirty="0"/>
            <a:t>Drivers of future change analysis</a:t>
          </a:r>
        </a:p>
      </dgm:t>
    </dgm:pt>
    <dgm:pt modelId="{0D52D2E3-A349-4C49-AD75-DA1418AEEAE4}" type="parTrans" cxnId="{DCCF1683-7D4A-4D85-A3BE-F6EE01B641A4}">
      <dgm:prSet/>
      <dgm:spPr/>
      <dgm:t>
        <a:bodyPr/>
        <a:lstStyle/>
        <a:p>
          <a:endParaRPr lang="en-US"/>
        </a:p>
      </dgm:t>
    </dgm:pt>
    <dgm:pt modelId="{792E1E38-F46E-4EB8-A846-7192D8E541AA}" type="sibTrans" cxnId="{DCCF1683-7D4A-4D85-A3BE-F6EE01B641A4}">
      <dgm:prSet/>
      <dgm:spPr/>
      <dgm:t>
        <a:bodyPr/>
        <a:lstStyle/>
        <a:p>
          <a:endParaRPr lang="en-US"/>
        </a:p>
      </dgm:t>
    </dgm:pt>
    <dgm:pt modelId="{A6D74012-98D9-479B-B585-426557A91A9D}">
      <dgm:prSet phldrT="[Text]"/>
      <dgm:spPr/>
      <dgm:t>
        <a:bodyPr/>
        <a:lstStyle/>
        <a:p>
          <a:r>
            <a:rPr lang="en-US" dirty="0"/>
            <a:t>Systemic perspectives</a:t>
          </a:r>
        </a:p>
      </dgm:t>
    </dgm:pt>
    <dgm:pt modelId="{B05BD797-6E9E-48EC-8DD8-915A4094313F}" type="parTrans" cxnId="{2D674DDA-8490-42A4-A073-9B84C47D8533}">
      <dgm:prSet/>
      <dgm:spPr/>
      <dgm:t>
        <a:bodyPr/>
        <a:lstStyle/>
        <a:p>
          <a:endParaRPr lang="en-US"/>
        </a:p>
      </dgm:t>
    </dgm:pt>
    <dgm:pt modelId="{CE04E23D-E119-4D30-B00E-0C888A57633F}" type="sibTrans" cxnId="{2D674DDA-8490-42A4-A073-9B84C47D8533}">
      <dgm:prSet/>
      <dgm:spPr/>
      <dgm:t>
        <a:bodyPr/>
        <a:lstStyle/>
        <a:p>
          <a:endParaRPr lang="en-US"/>
        </a:p>
      </dgm:t>
    </dgm:pt>
    <dgm:pt modelId="{322E83FB-97FD-4380-9EF7-889EC5070789}">
      <dgm:prSet phldrT="[Text]"/>
      <dgm:spPr/>
      <dgm:t>
        <a:bodyPr/>
        <a:lstStyle/>
        <a:p>
          <a:r>
            <a:rPr lang="en-US" dirty="0"/>
            <a:t>Case studies - input to SOER 2020    and national </a:t>
          </a:r>
          <a:r>
            <a:rPr lang="en-US" dirty="0" err="1"/>
            <a:t>SoE</a:t>
          </a:r>
          <a:r>
            <a:rPr lang="en-US" dirty="0"/>
            <a:t> reports</a:t>
          </a:r>
        </a:p>
      </dgm:t>
    </dgm:pt>
    <dgm:pt modelId="{922E832A-63F7-4800-BBFF-F7F2B9EB0F20}" type="parTrans" cxnId="{9F7A7D42-B778-4CC4-B0FE-8E43983C1DDA}">
      <dgm:prSet/>
      <dgm:spPr/>
      <dgm:t>
        <a:bodyPr/>
        <a:lstStyle/>
        <a:p>
          <a:endParaRPr lang="en-US"/>
        </a:p>
      </dgm:t>
    </dgm:pt>
    <dgm:pt modelId="{7840EB52-E04F-443B-8CE8-3B22FAE5C0EA}" type="sibTrans" cxnId="{9F7A7D42-B778-4CC4-B0FE-8E43983C1DDA}">
      <dgm:prSet/>
      <dgm:spPr/>
      <dgm:t>
        <a:bodyPr/>
        <a:lstStyle/>
        <a:p>
          <a:endParaRPr lang="en-US"/>
        </a:p>
      </dgm:t>
    </dgm:pt>
    <dgm:pt modelId="{7E6D1542-E8C7-4311-ABFC-778278F7DA6C}">
      <dgm:prSet phldrT="[Text]"/>
      <dgm:spPr/>
      <dgm:t>
        <a:bodyPr/>
        <a:lstStyle/>
        <a:p>
          <a:r>
            <a:rPr lang="en-US" dirty="0"/>
            <a:t>NRC FLIS (Forward-looking information and services)</a:t>
          </a:r>
        </a:p>
      </dgm:t>
    </dgm:pt>
    <dgm:pt modelId="{294810C3-E571-4CF7-910E-87F4123EF31B}" type="parTrans" cxnId="{3A1B3BAD-919C-4600-B4AD-C1C3106820D6}">
      <dgm:prSet/>
      <dgm:spPr/>
      <dgm:t>
        <a:bodyPr/>
        <a:lstStyle/>
        <a:p>
          <a:endParaRPr lang="en-US"/>
        </a:p>
      </dgm:t>
    </dgm:pt>
    <dgm:pt modelId="{96DBB460-3BE0-4431-B688-B16DF1DB657A}" type="sibTrans" cxnId="{3A1B3BAD-919C-4600-B4AD-C1C3106820D6}">
      <dgm:prSet/>
      <dgm:spPr/>
      <dgm:t>
        <a:bodyPr/>
        <a:lstStyle/>
        <a:p>
          <a:endParaRPr lang="en-US"/>
        </a:p>
      </dgm:t>
    </dgm:pt>
    <dgm:pt modelId="{2350A5A8-EB80-460E-8194-B64B81E78EA8}">
      <dgm:prSet phldrT="[Text]"/>
      <dgm:spPr/>
      <dgm:t>
        <a:bodyPr/>
        <a:lstStyle/>
        <a:p>
          <a:r>
            <a:rPr lang="en-US" dirty="0"/>
            <a:t>To support sustainable development</a:t>
          </a:r>
        </a:p>
      </dgm:t>
    </dgm:pt>
    <dgm:pt modelId="{D60135BF-297A-4178-AE80-E93ED6AFA745}" type="parTrans" cxnId="{D5F13E2B-FEBC-487B-80D2-469BC09B254E}">
      <dgm:prSet/>
      <dgm:spPr/>
      <dgm:t>
        <a:bodyPr/>
        <a:lstStyle/>
        <a:p>
          <a:endParaRPr lang="en-US"/>
        </a:p>
      </dgm:t>
    </dgm:pt>
    <dgm:pt modelId="{A5D2DAAD-0D45-416D-B2A7-9F70AAD2F847}" type="sibTrans" cxnId="{D5F13E2B-FEBC-487B-80D2-469BC09B254E}">
      <dgm:prSet/>
      <dgm:spPr/>
      <dgm:t>
        <a:bodyPr/>
        <a:lstStyle/>
        <a:p>
          <a:endParaRPr lang="en-US"/>
        </a:p>
      </dgm:t>
    </dgm:pt>
    <dgm:pt modelId="{1EC0BEFC-CE15-4E06-8A3A-B8F748B99F97}" type="pres">
      <dgm:prSet presAssocID="{AC8FC4C0-CDE2-4F97-88CB-F6BDA9CD53E8}" presName="linear" presStyleCnt="0">
        <dgm:presLayoutVars>
          <dgm:dir/>
          <dgm:animLvl val="lvl"/>
          <dgm:resizeHandles val="exact"/>
        </dgm:presLayoutVars>
      </dgm:prSet>
      <dgm:spPr/>
      <dgm:t>
        <a:bodyPr/>
        <a:lstStyle/>
        <a:p>
          <a:endParaRPr lang="en-US"/>
        </a:p>
      </dgm:t>
    </dgm:pt>
    <dgm:pt modelId="{28A92043-0A5D-45B1-B2B7-24049D734DC4}" type="pres">
      <dgm:prSet presAssocID="{8D325E9F-E645-4272-8AC2-419983E9302D}" presName="parentLin" presStyleCnt="0"/>
      <dgm:spPr/>
    </dgm:pt>
    <dgm:pt modelId="{8E29D429-B81B-4BEB-B7E0-30BF007AD163}" type="pres">
      <dgm:prSet presAssocID="{8D325E9F-E645-4272-8AC2-419983E9302D}" presName="parentLeftMargin" presStyleLbl="node1" presStyleIdx="0" presStyleCnt="3"/>
      <dgm:spPr/>
      <dgm:t>
        <a:bodyPr/>
        <a:lstStyle/>
        <a:p>
          <a:endParaRPr lang="en-US"/>
        </a:p>
      </dgm:t>
    </dgm:pt>
    <dgm:pt modelId="{278E2F8C-79F4-408C-AA98-452633098D8A}" type="pres">
      <dgm:prSet presAssocID="{8D325E9F-E645-4272-8AC2-419983E9302D}" presName="parentText" presStyleLbl="node1" presStyleIdx="0" presStyleCnt="3">
        <dgm:presLayoutVars>
          <dgm:chMax val="0"/>
          <dgm:bulletEnabled val="1"/>
        </dgm:presLayoutVars>
      </dgm:prSet>
      <dgm:spPr/>
      <dgm:t>
        <a:bodyPr/>
        <a:lstStyle/>
        <a:p>
          <a:endParaRPr lang="en-US"/>
        </a:p>
      </dgm:t>
    </dgm:pt>
    <dgm:pt modelId="{2EE364FD-6AC5-4C71-8D5D-C9074B69601A}" type="pres">
      <dgm:prSet presAssocID="{8D325E9F-E645-4272-8AC2-419983E9302D}" presName="negativeSpace" presStyleCnt="0"/>
      <dgm:spPr/>
    </dgm:pt>
    <dgm:pt modelId="{47B712C4-4637-46FB-A9EC-CD425AD52CCE}" type="pres">
      <dgm:prSet presAssocID="{8D325E9F-E645-4272-8AC2-419983E9302D}" presName="childText" presStyleLbl="conFgAcc1" presStyleIdx="0" presStyleCnt="3">
        <dgm:presLayoutVars>
          <dgm:bulletEnabled val="1"/>
        </dgm:presLayoutVars>
      </dgm:prSet>
      <dgm:spPr/>
      <dgm:t>
        <a:bodyPr/>
        <a:lstStyle/>
        <a:p>
          <a:endParaRPr lang="en-US"/>
        </a:p>
      </dgm:t>
    </dgm:pt>
    <dgm:pt modelId="{2E73403A-B026-4A0E-823D-69F60CF4042C}" type="pres">
      <dgm:prSet presAssocID="{8C744F37-FD0F-4961-8454-4EBD55C4B050}" presName="spaceBetweenRectangles" presStyleCnt="0"/>
      <dgm:spPr/>
    </dgm:pt>
    <dgm:pt modelId="{B2FF2D49-1A0D-4D0E-A9EC-C899EE682D84}" type="pres">
      <dgm:prSet presAssocID="{B8D10890-9E4D-40DF-B1BF-B8C5B0B05157}" presName="parentLin" presStyleCnt="0"/>
      <dgm:spPr/>
    </dgm:pt>
    <dgm:pt modelId="{9CDDF809-8439-4A21-A86C-8E64B2B3BBF4}" type="pres">
      <dgm:prSet presAssocID="{B8D10890-9E4D-40DF-B1BF-B8C5B0B05157}" presName="parentLeftMargin" presStyleLbl="node1" presStyleIdx="0" presStyleCnt="3"/>
      <dgm:spPr/>
      <dgm:t>
        <a:bodyPr/>
        <a:lstStyle/>
        <a:p>
          <a:endParaRPr lang="en-US"/>
        </a:p>
      </dgm:t>
    </dgm:pt>
    <dgm:pt modelId="{820EDF1F-DBBF-44E9-B83B-FF7E068DC0ED}" type="pres">
      <dgm:prSet presAssocID="{B8D10890-9E4D-40DF-B1BF-B8C5B0B05157}" presName="parentText" presStyleLbl="node1" presStyleIdx="1" presStyleCnt="3">
        <dgm:presLayoutVars>
          <dgm:chMax val="0"/>
          <dgm:bulletEnabled val="1"/>
        </dgm:presLayoutVars>
      </dgm:prSet>
      <dgm:spPr/>
      <dgm:t>
        <a:bodyPr/>
        <a:lstStyle/>
        <a:p>
          <a:endParaRPr lang="en-US"/>
        </a:p>
      </dgm:t>
    </dgm:pt>
    <dgm:pt modelId="{CB2AE2DC-9EE0-486D-B495-DB4E6960AA75}" type="pres">
      <dgm:prSet presAssocID="{B8D10890-9E4D-40DF-B1BF-B8C5B0B05157}" presName="negativeSpace" presStyleCnt="0"/>
      <dgm:spPr/>
    </dgm:pt>
    <dgm:pt modelId="{3A57DAA8-E877-46CE-A033-B31AF3470F6C}" type="pres">
      <dgm:prSet presAssocID="{B8D10890-9E4D-40DF-B1BF-B8C5B0B05157}" presName="childText" presStyleLbl="conFgAcc1" presStyleIdx="1" presStyleCnt="3">
        <dgm:presLayoutVars>
          <dgm:bulletEnabled val="1"/>
        </dgm:presLayoutVars>
      </dgm:prSet>
      <dgm:spPr/>
      <dgm:t>
        <a:bodyPr/>
        <a:lstStyle/>
        <a:p>
          <a:endParaRPr lang="en-US"/>
        </a:p>
      </dgm:t>
    </dgm:pt>
    <dgm:pt modelId="{B5757BC8-6EBD-40C4-A7DD-D75707AE02BE}" type="pres">
      <dgm:prSet presAssocID="{3C3EE690-713E-4EFA-8039-0290932F122E}" presName="spaceBetweenRectangles" presStyleCnt="0"/>
      <dgm:spPr/>
    </dgm:pt>
    <dgm:pt modelId="{6F87FFB4-C2EF-4991-BDC3-92FDB1C764EA}" type="pres">
      <dgm:prSet presAssocID="{5343F069-82A4-46CD-9F8B-408C44F7B501}" presName="parentLin" presStyleCnt="0"/>
      <dgm:spPr/>
    </dgm:pt>
    <dgm:pt modelId="{5194D09C-7FBF-4A71-830F-8081DA91857B}" type="pres">
      <dgm:prSet presAssocID="{5343F069-82A4-46CD-9F8B-408C44F7B501}" presName="parentLeftMargin" presStyleLbl="node1" presStyleIdx="1" presStyleCnt="3"/>
      <dgm:spPr/>
      <dgm:t>
        <a:bodyPr/>
        <a:lstStyle/>
        <a:p>
          <a:endParaRPr lang="en-US"/>
        </a:p>
      </dgm:t>
    </dgm:pt>
    <dgm:pt modelId="{0E431493-6A13-4D69-9510-E7FC0E38C600}" type="pres">
      <dgm:prSet presAssocID="{5343F069-82A4-46CD-9F8B-408C44F7B501}" presName="parentText" presStyleLbl="node1" presStyleIdx="2" presStyleCnt="3">
        <dgm:presLayoutVars>
          <dgm:chMax val="0"/>
          <dgm:bulletEnabled val="1"/>
        </dgm:presLayoutVars>
      </dgm:prSet>
      <dgm:spPr/>
      <dgm:t>
        <a:bodyPr/>
        <a:lstStyle/>
        <a:p>
          <a:endParaRPr lang="en-US"/>
        </a:p>
      </dgm:t>
    </dgm:pt>
    <dgm:pt modelId="{C198EF7F-4E0B-45B3-B35C-772EA11CE3E9}" type="pres">
      <dgm:prSet presAssocID="{5343F069-82A4-46CD-9F8B-408C44F7B501}" presName="negativeSpace" presStyleCnt="0"/>
      <dgm:spPr/>
    </dgm:pt>
    <dgm:pt modelId="{C2F76094-53E4-4FDD-8F90-EB36BC131C74}" type="pres">
      <dgm:prSet presAssocID="{5343F069-82A4-46CD-9F8B-408C44F7B501}" presName="childText" presStyleLbl="conFgAcc1" presStyleIdx="2" presStyleCnt="3">
        <dgm:presLayoutVars>
          <dgm:bulletEnabled val="1"/>
        </dgm:presLayoutVars>
      </dgm:prSet>
      <dgm:spPr/>
      <dgm:t>
        <a:bodyPr/>
        <a:lstStyle/>
        <a:p>
          <a:endParaRPr lang="en-US"/>
        </a:p>
      </dgm:t>
    </dgm:pt>
  </dgm:ptLst>
  <dgm:cxnLst>
    <dgm:cxn modelId="{3A1B3BAD-919C-4600-B4AD-C1C3106820D6}" srcId="{5343F069-82A4-46CD-9F8B-408C44F7B501}" destId="{7E6D1542-E8C7-4311-ABFC-778278F7DA6C}" srcOrd="1" destOrd="0" parTransId="{294810C3-E571-4CF7-910E-87F4123EF31B}" sibTransId="{96DBB460-3BE0-4431-B688-B16DF1DB657A}"/>
    <dgm:cxn modelId="{C78E7082-BB52-4F57-B69F-4617976DDF1C}" srcId="{AC8FC4C0-CDE2-4F97-88CB-F6BDA9CD53E8}" destId="{8D325E9F-E645-4272-8AC2-419983E9302D}" srcOrd="0" destOrd="0" parTransId="{40B311F4-C68D-4E4C-BFEE-587A7252B862}" sibTransId="{8C744F37-FD0F-4961-8454-4EBD55C4B050}"/>
    <dgm:cxn modelId="{C8B591B2-2D84-446B-8555-840DF836C4E2}" type="presOf" srcId="{2350A5A8-EB80-460E-8194-B64B81E78EA8}" destId="{47B712C4-4637-46FB-A9EC-CD425AD52CCE}" srcOrd="0" destOrd="1" presId="urn:microsoft.com/office/officeart/2005/8/layout/list1"/>
    <dgm:cxn modelId="{4DFE414B-F73B-417C-818A-8B812CB20B88}" type="presOf" srcId="{7E6D1542-E8C7-4311-ABFC-778278F7DA6C}" destId="{C2F76094-53E4-4FDD-8F90-EB36BC131C74}" srcOrd="0" destOrd="1" presId="urn:microsoft.com/office/officeart/2005/8/layout/list1"/>
    <dgm:cxn modelId="{F93CD678-5CE2-45FF-9336-5709732BFAB0}" type="presOf" srcId="{AC8FC4C0-CDE2-4F97-88CB-F6BDA9CD53E8}" destId="{1EC0BEFC-CE15-4E06-8A3A-B8F748B99F97}" srcOrd="0" destOrd="0" presId="urn:microsoft.com/office/officeart/2005/8/layout/list1"/>
    <dgm:cxn modelId="{995CEDB5-19FA-4035-A001-E50367AC126B}" srcId="{AC8FC4C0-CDE2-4F97-88CB-F6BDA9CD53E8}" destId="{B8D10890-9E4D-40DF-B1BF-B8C5B0B05157}" srcOrd="1" destOrd="0" parTransId="{AB49E15C-10AF-4AEB-8319-40B9D2462209}" sibTransId="{3C3EE690-713E-4EFA-8039-0290932F122E}"/>
    <dgm:cxn modelId="{C08834A4-7C92-4F96-991B-56365D1DBA0F}" srcId="{8D325E9F-E645-4272-8AC2-419983E9302D}" destId="{098D10E2-322E-43F6-86B2-6439428F251F}" srcOrd="0" destOrd="0" parTransId="{C63DE1F1-6E42-4F5E-8ECC-F4CCCD316008}" sibTransId="{C57714B8-C895-46DA-8373-D27BB069A28E}"/>
    <dgm:cxn modelId="{333D8896-597B-4A4A-B287-FC6ACF2CF6A8}" type="presOf" srcId="{5343F069-82A4-46CD-9F8B-408C44F7B501}" destId="{0E431493-6A13-4D69-9510-E7FC0E38C600}" srcOrd="1" destOrd="0" presId="urn:microsoft.com/office/officeart/2005/8/layout/list1"/>
    <dgm:cxn modelId="{DCCF1683-7D4A-4D85-A3BE-F6EE01B641A4}" srcId="{B8D10890-9E4D-40DF-B1BF-B8C5B0B05157}" destId="{4752DC07-8308-4A53-8396-F86A9AD76DD8}" srcOrd="0" destOrd="0" parTransId="{0D52D2E3-A349-4C49-AD75-DA1418AEEAE4}" sibTransId="{792E1E38-F46E-4EB8-A846-7192D8E541AA}"/>
    <dgm:cxn modelId="{3ABD65B9-1A5F-4F3C-A2A9-F8A2C4128DCA}" type="presOf" srcId="{5343F069-82A4-46CD-9F8B-408C44F7B501}" destId="{5194D09C-7FBF-4A71-830F-8081DA91857B}" srcOrd="0" destOrd="0" presId="urn:microsoft.com/office/officeart/2005/8/layout/list1"/>
    <dgm:cxn modelId="{50451FBB-9E3C-40DA-BD5A-834FC6DB0B9F}" type="presOf" srcId="{322E83FB-97FD-4380-9EF7-889EC5070789}" destId="{C2F76094-53E4-4FDD-8F90-EB36BC131C74}" srcOrd="0" destOrd="0" presId="urn:microsoft.com/office/officeart/2005/8/layout/list1"/>
    <dgm:cxn modelId="{9F7A7D42-B778-4CC4-B0FE-8E43983C1DDA}" srcId="{5343F069-82A4-46CD-9F8B-408C44F7B501}" destId="{322E83FB-97FD-4380-9EF7-889EC5070789}" srcOrd="0" destOrd="0" parTransId="{922E832A-63F7-4800-BBFF-F7F2B9EB0F20}" sibTransId="{7840EB52-E04F-443B-8CE8-3B22FAE5C0EA}"/>
    <dgm:cxn modelId="{E7693258-2A40-463D-8084-8564BE549D14}" type="presOf" srcId="{B8D10890-9E4D-40DF-B1BF-B8C5B0B05157}" destId="{9CDDF809-8439-4A21-A86C-8E64B2B3BBF4}" srcOrd="0" destOrd="0" presId="urn:microsoft.com/office/officeart/2005/8/layout/list1"/>
    <dgm:cxn modelId="{D857D4EC-C5EA-44D4-B98A-9AD9476B76AF}" type="presOf" srcId="{B8D10890-9E4D-40DF-B1BF-B8C5B0B05157}" destId="{820EDF1F-DBBF-44E9-B83B-FF7E068DC0ED}" srcOrd="1" destOrd="0" presId="urn:microsoft.com/office/officeart/2005/8/layout/list1"/>
    <dgm:cxn modelId="{7337E699-E2B2-418A-98DD-187F3FF3AAFE}" type="presOf" srcId="{8D325E9F-E645-4272-8AC2-419983E9302D}" destId="{278E2F8C-79F4-408C-AA98-452633098D8A}" srcOrd="1" destOrd="0" presId="urn:microsoft.com/office/officeart/2005/8/layout/list1"/>
    <dgm:cxn modelId="{634516F3-EA05-4ED5-BBC2-7D4E0D71E701}" type="presOf" srcId="{4752DC07-8308-4A53-8396-F86A9AD76DD8}" destId="{3A57DAA8-E877-46CE-A033-B31AF3470F6C}" srcOrd="0" destOrd="0" presId="urn:microsoft.com/office/officeart/2005/8/layout/list1"/>
    <dgm:cxn modelId="{66484CC2-D922-47EC-88BC-36D5D4F6DD78}" type="presOf" srcId="{098D10E2-322E-43F6-86B2-6439428F251F}" destId="{47B712C4-4637-46FB-A9EC-CD425AD52CCE}" srcOrd="0" destOrd="0" presId="urn:microsoft.com/office/officeart/2005/8/layout/list1"/>
    <dgm:cxn modelId="{2D674DDA-8490-42A4-A073-9B84C47D8533}" srcId="{B8D10890-9E4D-40DF-B1BF-B8C5B0B05157}" destId="{A6D74012-98D9-479B-B585-426557A91A9D}" srcOrd="1" destOrd="0" parTransId="{B05BD797-6E9E-48EC-8DD8-915A4094313F}" sibTransId="{CE04E23D-E119-4D30-B00E-0C888A57633F}"/>
    <dgm:cxn modelId="{E6611F53-C042-4F2D-A769-53C65AD8D009}" srcId="{AC8FC4C0-CDE2-4F97-88CB-F6BDA9CD53E8}" destId="{5343F069-82A4-46CD-9F8B-408C44F7B501}" srcOrd="2" destOrd="0" parTransId="{4C55A6F5-9D7A-4DBE-A42A-EF831FC7B086}" sibTransId="{0380E2B6-8141-43B1-A0E7-AF3455890FF8}"/>
    <dgm:cxn modelId="{D5F13E2B-FEBC-487B-80D2-469BC09B254E}" srcId="{8D325E9F-E645-4272-8AC2-419983E9302D}" destId="{2350A5A8-EB80-460E-8194-B64B81E78EA8}" srcOrd="1" destOrd="0" parTransId="{D60135BF-297A-4178-AE80-E93ED6AFA745}" sibTransId="{A5D2DAAD-0D45-416D-B2A7-9F70AAD2F847}"/>
    <dgm:cxn modelId="{B2FFBCB1-1B26-42DC-A6BA-A08214C121C0}" type="presOf" srcId="{A6D74012-98D9-479B-B585-426557A91A9D}" destId="{3A57DAA8-E877-46CE-A033-B31AF3470F6C}" srcOrd="0" destOrd="1" presId="urn:microsoft.com/office/officeart/2005/8/layout/list1"/>
    <dgm:cxn modelId="{2AE45394-DA76-4367-AABD-EDEC77567880}" type="presOf" srcId="{8D325E9F-E645-4272-8AC2-419983E9302D}" destId="{8E29D429-B81B-4BEB-B7E0-30BF007AD163}" srcOrd="0" destOrd="0" presId="urn:microsoft.com/office/officeart/2005/8/layout/list1"/>
    <dgm:cxn modelId="{A8035FE5-0502-469C-9F6E-F0135E058275}" type="presParOf" srcId="{1EC0BEFC-CE15-4E06-8A3A-B8F748B99F97}" destId="{28A92043-0A5D-45B1-B2B7-24049D734DC4}" srcOrd="0" destOrd="0" presId="urn:microsoft.com/office/officeart/2005/8/layout/list1"/>
    <dgm:cxn modelId="{BA6481BD-B085-444F-BCA8-1E2604EF8FCB}" type="presParOf" srcId="{28A92043-0A5D-45B1-B2B7-24049D734DC4}" destId="{8E29D429-B81B-4BEB-B7E0-30BF007AD163}" srcOrd="0" destOrd="0" presId="urn:microsoft.com/office/officeart/2005/8/layout/list1"/>
    <dgm:cxn modelId="{8D4CA3D2-FC07-4F6F-9EBD-D55408BA0119}" type="presParOf" srcId="{28A92043-0A5D-45B1-B2B7-24049D734DC4}" destId="{278E2F8C-79F4-408C-AA98-452633098D8A}" srcOrd="1" destOrd="0" presId="urn:microsoft.com/office/officeart/2005/8/layout/list1"/>
    <dgm:cxn modelId="{D0AF993B-2ED7-4BEA-9A90-293DE3AA5B07}" type="presParOf" srcId="{1EC0BEFC-CE15-4E06-8A3A-B8F748B99F97}" destId="{2EE364FD-6AC5-4C71-8D5D-C9074B69601A}" srcOrd="1" destOrd="0" presId="urn:microsoft.com/office/officeart/2005/8/layout/list1"/>
    <dgm:cxn modelId="{94345432-444F-45C6-A16C-FFFC3C77CE2B}" type="presParOf" srcId="{1EC0BEFC-CE15-4E06-8A3A-B8F748B99F97}" destId="{47B712C4-4637-46FB-A9EC-CD425AD52CCE}" srcOrd="2" destOrd="0" presId="urn:microsoft.com/office/officeart/2005/8/layout/list1"/>
    <dgm:cxn modelId="{BC4FD4AB-5B87-46D9-872B-AB202B3DC659}" type="presParOf" srcId="{1EC0BEFC-CE15-4E06-8A3A-B8F748B99F97}" destId="{2E73403A-B026-4A0E-823D-69F60CF4042C}" srcOrd="3" destOrd="0" presId="urn:microsoft.com/office/officeart/2005/8/layout/list1"/>
    <dgm:cxn modelId="{F141DD80-D65E-42D0-876A-345FF925B7AA}" type="presParOf" srcId="{1EC0BEFC-CE15-4E06-8A3A-B8F748B99F97}" destId="{B2FF2D49-1A0D-4D0E-A9EC-C899EE682D84}" srcOrd="4" destOrd="0" presId="urn:microsoft.com/office/officeart/2005/8/layout/list1"/>
    <dgm:cxn modelId="{B1C2DD22-99C5-4E25-B6F0-D64B90F334EF}" type="presParOf" srcId="{B2FF2D49-1A0D-4D0E-A9EC-C899EE682D84}" destId="{9CDDF809-8439-4A21-A86C-8E64B2B3BBF4}" srcOrd="0" destOrd="0" presId="urn:microsoft.com/office/officeart/2005/8/layout/list1"/>
    <dgm:cxn modelId="{EB1DB1D4-963B-4F90-A409-91BBCBE5A787}" type="presParOf" srcId="{B2FF2D49-1A0D-4D0E-A9EC-C899EE682D84}" destId="{820EDF1F-DBBF-44E9-B83B-FF7E068DC0ED}" srcOrd="1" destOrd="0" presId="urn:microsoft.com/office/officeart/2005/8/layout/list1"/>
    <dgm:cxn modelId="{E44A8B34-0724-4D06-800C-74346F375D69}" type="presParOf" srcId="{1EC0BEFC-CE15-4E06-8A3A-B8F748B99F97}" destId="{CB2AE2DC-9EE0-486D-B495-DB4E6960AA75}" srcOrd="5" destOrd="0" presId="urn:microsoft.com/office/officeart/2005/8/layout/list1"/>
    <dgm:cxn modelId="{0B7452D1-BCA0-4DD0-B719-18795BA1D81A}" type="presParOf" srcId="{1EC0BEFC-CE15-4E06-8A3A-B8F748B99F97}" destId="{3A57DAA8-E877-46CE-A033-B31AF3470F6C}" srcOrd="6" destOrd="0" presId="urn:microsoft.com/office/officeart/2005/8/layout/list1"/>
    <dgm:cxn modelId="{67E20B31-BF74-4B74-9037-04B1FAD8490F}" type="presParOf" srcId="{1EC0BEFC-CE15-4E06-8A3A-B8F748B99F97}" destId="{B5757BC8-6EBD-40C4-A7DD-D75707AE02BE}" srcOrd="7" destOrd="0" presId="urn:microsoft.com/office/officeart/2005/8/layout/list1"/>
    <dgm:cxn modelId="{CDA04E6E-47EB-4ABD-AE9B-26A83E012070}" type="presParOf" srcId="{1EC0BEFC-CE15-4E06-8A3A-B8F748B99F97}" destId="{6F87FFB4-C2EF-4991-BDC3-92FDB1C764EA}" srcOrd="8" destOrd="0" presId="urn:microsoft.com/office/officeart/2005/8/layout/list1"/>
    <dgm:cxn modelId="{00F53D67-2122-4A0D-AE6A-6B555B3CA004}" type="presParOf" srcId="{6F87FFB4-C2EF-4991-BDC3-92FDB1C764EA}" destId="{5194D09C-7FBF-4A71-830F-8081DA91857B}" srcOrd="0" destOrd="0" presId="urn:microsoft.com/office/officeart/2005/8/layout/list1"/>
    <dgm:cxn modelId="{B98284C6-A3BB-463E-8823-2467F23F3B73}" type="presParOf" srcId="{6F87FFB4-C2EF-4991-BDC3-92FDB1C764EA}" destId="{0E431493-6A13-4D69-9510-E7FC0E38C600}" srcOrd="1" destOrd="0" presId="urn:microsoft.com/office/officeart/2005/8/layout/list1"/>
    <dgm:cxn modelId="{7DAF5DA6-7901-4CE2-B4CB-F0A969AFD7F6}" type="presParOf" srcId="{1EC0BEFC-CE15-4E06-8A3A-B8F748B99F97}" destId="{C198EF7F-4E0B-45B3-B35C-772EA11CE3E9}" srcOrd="9" destOrd="0" presId="urn:microsoft.com/office/officeart/2005/8/layout/list1"/>
    <dgm:cxn modelId="{45E4F1C2-7A76-437F-AD9C-2B23B8B5171F}" type="presParOf" srcId="{1EC0BEFC-CE15-4E06-8A3A-B8F748B99F97}" destId="{C2F76094-53E4-4FDD-8F90-EB36BC131C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12C4-4637-46FB-A9EC-CD425AD52CCE}">
      <dsp:nvSpPr>
        <dsp:cNvPr id="0" name=""/>
        <dsp:cNvSpPr/>
      </dsp:nvSpPr>
      <dsp:spPr>
        <a:xfrm>
          <a:off x="0" y="524946"/>
          <a:ext cx="9272641" cy="119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660" tIns="437388" rIns="71966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To secure long term policy outcomes</a:t>
          </a:r>
        </a:p>
        <a:p>
          <a:pPr marL="228600" lvl="1" indent="-228600" algn="l" defTabSz="933450">
            <a:lnSpc>
              <a:spcPct val="90000"/>
            </a:lnSpc>
            <a:spcBef>
              <a:spcPct val="0"/>
            </a:spcBef>
            <a:spcAft>
              <a:spcPct val="15000"/>
            </a:spcAft>
            <a:buChar char="••"/>
          </a:pPr>
          <a:r>
            <a:rPr lang="en-US" sz="2100" kern="1200" dirty="0"/>
            <a:t>To support sustainable development</a:t>
          </a:r>
        </a:p>
      </dsp:txBody>
      <dsp:txXfrm>
        <a:off x="0" y="524946"/>
        <a:ext cx="9272641" cy="1190700"/>
      </dsp:txXfrm>
    </dsp:sp>
    <dsp:sp modelId="{278E2F8C-79F4-408C-AA98-452633098D8A}">
      <dsp:nvSpPr>
        <dsp:cNvPr id="0" name=""/>
        <dsp:cNvSpPr/>
      </dsp:nvSpPr>
      <dsp:spPr>
        <a:xfrm>
          <a:off x="463632" y="214986"/>
          <a:ext cx="6490848"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339" tIns="0" rIns="245339" bIns="0" numCol="1" spcCol="1270" anchor="ctr" anchorCtr="0">
          <a:noAutofit/>
        </a:bodyPr>
        <a:lstStyle/>
        <a:p>
          <a:pPr lvl="0" algn="l" defTabSz="933450">
            <a:lnSpc>
              <a:spcPct val="90000"/>
            </a:lnSpc>
            <a:spcBef>
              <a:spcPct val="0"/>
            </a:spcBef>
            <a:spcAft>
              <a:spcPct val="35000"/>
            </a:spcAft>
          </a:pPr>
          <a:r>
            <a:rPr lang="en-US" sz="2100" kern="1200" dirty="0"/>
            <a:t>The need for  systemic approach in integrated environment assessment </a:t>
          </a:r>
        </a:p>
      </dsp:txBody>
      <dsp:txXfrm>
        <a:off x="493894" y="245248"/>
        <a:ext cx="6430324" cy="559396"/>
      </dsp:txXfrm>
    </dsp:sp>
    <dsp:sp modelId="{3A57DAA8-E877-46CE-A033-B31AF3470F6C}">
      <dsp:nvSpPr>
        <dsp:cNvPr id="0" name=""/>
        <dsp:cNvSpPr/>
      </dsp:nvSpPr>
      <dsp:spPr>
        <a:xfrm>
          <a:off x="0" y="2139006"/>
          <a:ext cx="9272641" cy="119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660" tIns="437388" rIns="71966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Drivers of future change analysis</a:t>
          </a:r>
        </a:p>
        <a:p>
          <a:pPr marL="228600" lvl="1" indent="-228600" algn="l" defTabSz="933450">
            <a:lnSpc>
              <a:spcPct val="90000"/>
            </a:lnSpc>
            <a:spcBef>
              <a:spcPct val="0"/>
            </a:spcBef>
            <a:spcAft>
              <a:spcPct val="15000"/>
            </a:spcAft>
            <a:buChar char="••"/>
          </a:pPr>
          <a:r>
            <a:rPr lang="en-US" sz="2100" kern="1200" dirty="0"/>
            <a:t>Systemic perspectives</a:t>
          </a:r>
        </a:p>
      </dsp:txBody>
      <dsp:txXfrm>
        <a:off x="0" y="2139006"/>
        <a:ext cx="9272641" cy="1190700"/>
      </dsp:txXfrm>
    </dsp:sp>
    <dsp:sp modelId="{820EDF1F-DBBF-44E9-B83B-FF7E068DC0ED}">
      <dsp:nvSpPr>
        <dsp:cNvPr id="0" name=""/>
        <dsp:cNvSpPr/>
      </dsp:nvSpPr>
      <dsp:spPr>
        <a:xfrm>
          <a:off x="463632" y="1829046"/>
          <a:ext cx="6490848"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339" tIns="0" rIns="245339" bIns="0" numCol="1" spcCol="1270" anchor="ctr" anchorCtr="0">
          <a:noAutofit/>
        </a:bodyPr>
        <a:lstStyle/>
        <a:p>
          <a:pPr lvl="0" algn="l" defTabSz="933450">
            <a:lnSpc>
              <a:spcPct val="90000"/>
            </a:lnSpc>
            <a:spcBef>
              <a:spcPct val="0"/>
            </a:spcBef>
            <a:spcAft>
              <a:spcPct val="35000"/>
            </a:spcAft>
          </a:pPr>
          <a:r>
            <a:rPr lang="en-US" sz="2100" kern="1200" dirty="0"/>
            <a:t>EEA SOER 2020 response</a:t>
          </a:r>
        </a:p>
      </dsp:txBody>
      <dsp:txXfrm>
        <a:off x="493894" y="1859308"/>
        <a:ext cx="6430324" cy="559396"/>
      </dsp:txXfrm>
    </dsp:sp>
    <dsp:sp modelId="{C2F76094-53E4-4FDD-8F90-EB36BC131C74}">
      <dsp:nvSpPr>
        <dsp:cNvPr id="0" name=""/>
        <dsp:cNvSpPr/>
      </dsp:nvSpPr>
      <dsp:spPr>
        <a:xfrm>
          <a:off x="0" y="3753066"/>
          <a:ext cx="9272641" cy="119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660" tIns="437388" rIns="71966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Case studies - input to SOER 2020    and national </a:t>
          </a:r>
          <a:r>
            <a:rPr lang="en-US" sz="2100" kern="1200" dirty="0" err="1"/>
            <a:t>SoE</a:t>
          </a:r>
          <a:r>
            <a:rPr lang="en-US" sz="2100" kern="1200" dirty="0"/>
            <a:t> reports</a:t>
          </a:r>
        </a:p>
        <a:p>
          <a:pPr marL="228600" lvl="1" indent="-228600" algn="l" defTabSz="933450">
            <a:lnSpc>
              <a:spcPct val="90000"/>
            </a:lnSpc>
            <a:spcBef>
              <a:spcPct val="0"/>
            </a:spcBef>
            <a:spcAft>
              <a:spcPct val="15000"/>
            </a:spcAft>
            <a:buChar char="••"/>
          </a:pPr>
          <a:r>
            <a:rPr lang="en-US" sz="2100" kern="1200" dirty="0"/>
            <a:t>NRC FLIS (Forward-looking information and services)</a:t>
          </a:r>
        </a:p>
      </dsp:txBody>
      <dsp:txXfrm>
        <a:off x="0" y="3753066"/>
        <a:ext cx="9272641" cy="1190700"/>
      </dsp:txXfrm>
    </dsp:sp>
    <dsp:sp modelId="{0E431493-6A13-4D69-9510-E7FC0E38C600}">
      <dsp:nvSpPr>
        <dsp:cNvPr id="0" name=""/>
        <dsp:cNvSpPr/>
      </dsp:nvSpPr>
      <dsp:spPr>
        <a:xfrm>
          <a:off x="463632" y="3443106"/>
          <a:ext cx="6490848"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339" tIns="0" rIns="245339" bIns="0" numCol="1" spcCol="1270" anchor="ctr" anchorCtr="0">
          <a:noAutofit/>
        </a:bodyPr>
        <a:lstStyle/>
        <a:p>
          <a:pPr lvl="0" algn="l" defTabSz="933450">
            <a:lnSpc>
              <a:spcPct val="90000"/>
            </a:lnSpc>
            <a:spcBef>
              <a:spcPct val="0"/>
            </a:spcBef>
            <a:spcAft>
              <a:spcPct val="35000"/>
            </a:spcAft>
          </a:pPr>
          <a:r>
            <a:rPr lang="en-US" sz="2100" kern="1200" dirty="0"/>
            <a:t>GMTs impacts at national level</a:t>
          </a:r>
        </a:p>
      </dsp:txBody>
      <dsp:txXfrm>
        <a:off x="493894" y="3473368"/>
        <a:ext cx="643032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75402" cy="337958"/>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sz="quarter" idx="1"/>
          </p:nvPr>
        </p:nvSpPr>
        <p:spPr>
          <a:xfrm>
            <a:off x="5588630" y="0"/>
            <a:ext cx="4275402" cy="337958"/>
          </a:xfrm>
          <a:prstGeom prst="rect">
            <a:avLst/>
          </a:prstGeom>
        </p:spPr>
        <p:txBody>
          <a:bodyPr vert="horz" lIns="92143" tIns="46072" rIns="92143" bIns="46072" rtlCol="0"/>
          <a:lstStyle>
            <a:lvl1pPr algn="r">
              <a:defRPr sz="1200"/>
            </a:lvl1pPr>
          </a:lstStyle>
          <a:p>
            <a:fld id="{2A3EE131-D7AE-47FD-A14B-A4590389E309}" type="datetimeFigureOut">
              <a:rPr lang="en-GB" smtClean="0"/>
              <a:pPr/>
              <a:t>10/04/2018</a:t>
            </a:fld>
            <a:endParaRPr lang="en-GB" dirty="0"/>
          </a:p>
        </p:txBody>
      </p:sp>
      <p:sp>
        <p:nvSpPr>
          <p:cNvPr id="4" name="Footer Placeholder 3"/>
          <p:cNvSpPr>
            <a:spLocks noGrp="1"/>
          </p:cNvSpPr>
          <p:nvPr>
            <p:ph type="ftr" sz="quarter" idx="2"/>
          </p:nvPr>
        </p:nvSpPr>
        <p:spPr>
          <a:xfrm>
            <a:off x="2" y="6397808"/>
            <a:ext cx="4275402" cy="337958"/>
          </a:xfrm>
          <a:prstGeom prst="rect">
            <a:avLst/>
          </a:prstGeom>
        </p:spPr>
        <p:txBody>
          <a:bodyPr vert="horz" lIns="92143" tIns="46072" rIns="92143" bIns="46072"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88630" y="6397808"/>
            <a:ext cx="4275402" cy="337958"/>
          </a:xfrm>
          <a:prstGeom prst="rect">
            <a:avLst/>
          </a:prstGeom>
        </p:spPr>
        <p:txBody>
          <a:bodyPr vert="horz" lIns="92143" tIns="46072" rIns="92143" bIns="46072"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6478" cy="337166"/>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idx="1"/>
          </p:nvPr>
        </p:nvSpPr>
        <p:spPr>
          <a:xfrm>
            <a:off x="5587534" y="0"/>
            <a:ext cx="4276478" cy="337166"/>
          </a:xfrm>
          <a:prstGeom prst="rect">
            <a:avLst/>
          </a:prstGeom>
        </p:spPr>
        <p:txBody>
          <a:bodyPr vert="horz" lIns="92143" tIns="46072" rIns="92143" bIns="46072" rtlCol="0"/>
          <a:lstStyle>
            <a:lvl1pPr algn="r">
              <a:defRPr sz="1200"/>
            </a:lvl1pPr>
          </a:lstStyle>
          <a:p>
            <a:fld id="{54F6B5D3-2AB1-4063-BA50-FEBA813E0814}" type="datetimeFigureOut">
              <a:rPr lang="en-GB" smtClean="0"/>
              <a:pPr/>
              <a:t>10/04/2018</a:t>
            </a:fld>
            <a:endParaRPr lang="en-GB" dirty="0"/>
          </a:p>
        </p:txBody>
      </p:sp>
      <p:sp>
        <p:nvSpPr>
          <p:cNvPr id="4" name="Slide Image Placeholder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2143" tIns="46072" rIns="92143" bIns="46072" rtlCol="0" anchor="ctr"/>
          <a:lstStyle/>
          <a:p>
            <a:endParaRPr lang="en-GB" dirty="0"/>
          </a:p>
        </p:txBody>
      </p:sp>
      <p:sp>
        <p:nvSpPr>
          <p:cNvPr id="5" name="Notes Placeholder 4"/>
          <p:cNvSpPr>
            <a:spLocks noGrp="1"/>
          </p:cNvSpPr>
          <p:nvPr>
            <p:ph type="body" sz="quarter" idx="3"/>
          </p:nvPr>
        </p:nvSpPr>
        <p:spPr>
          <a:xfrm>
            <a:off x="986174" y="3241312"/>
            <a:ext cx="7893972" cy="2652078"/>
          </a:xfrm>
          <a:prstGeom prst="rect">
            <a:avLst/>
          </a:prstGeom>
        </p:spPr>
        <p:txBody>
          <a:bodyPr vert="horz" lIns="92143" tIns="46072" rIns="92143" bIns="460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398599"/>
            <a:ext cx="4276478" cy="337166"/>
          </a:xfrm>
          <a:prstGeom prst="rect">
            <a:avLst/>
          </a:prstGeom>
        </p:spPr>
        <p:txBody>
          <a:bodyPr vert="horz" lIns="92143" tIns="46072" rIns="92143" bIns="46072" rtlCol="0" anchor="b"/>
          <a:lstStyle>
            <a:lvl1pPr algn="l">
              <a:defRPr sz="1200"/>
            </a:lvl1pPr>
          </a:lstStyle>
          <a:p>
            <a:endParaRPr lang="en-GB" dirty="0"/>
          </a:p>
        </p:txBody>
      </p:sp>
      <p:sp>
        <p:nvSpPr>
          <p:cNvPr id="7" name="Slide Number Placeholder 6"/>
          <p:cNvSpPr>
            <a:spLocks noGrp="1"/>
          </p:cNvSpPr>
          <p:nvPr>
            <p:ph type="sldNum" sz="quarter" idx="5"/>
          </p:nvPr>
        </p:nvSpPr>
        <p:spPr>
          <a:xfrm>
            <a:off x="5587534" y="6398599"/>
            <a:ext cx="4276478" cy="337166"/>
          </a:xfrm>
          <a:prstGeom prst="rect">
            <a:avLst/>
          </a:prstGeom>
        </p:spPr>
        <p:txBody>
          <a:bodyPr vert="horz" lIns="92143" tIns="46072" rIns="92143" bIns="46072"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GB" sz="1200" dirty="0"/>
              <a:t>Other conclusions</a:t>
            </a:r>
            <a:r>
              <a:rPr lang="en-GB" sz="1200" baseline="0" dirty="0"/>
              <a:t> from summary of trends in 2015 (we call it many times piano table) indicated that long term is not so positive as the recent trends may imply, </a:t>
            </a:r>
          </a:p>
          <a:p>
            <a:pPr marL="0">
              <a:spcBef>
                <a:spcPts val="0"/>
              </a:spcBef>
            </a:pPr>
            <a:r>
              <a:rPr lang="en-GB" sz="1200" baseline="0" dirty="0">
                <a:latin typeface="Cambria" panose="02040503050406030204" pitchFamily="18" charset="0"/>
              </a:rPr>
              <a:t>this is  because of </a:t>
            </a:r>
          </a:p>
          <a:p>
            <a:pPr marL="0" indent="-228600">
              <a:spcBef>
                <a:spcPts val="0"/>
              </a:spcBef>
              <a:buFont typeface="+mj-lt"/>
              <a:buAutoNum type="arabicPeriod"/>
            </a:pPr>
            <a:r>
              <a:rPr lang="en-GB" sz="1200" b="1" baseline="0" dirty="0">
                <a:latin typeface="Cambria" panose="02040503050406030204" pitchFamily="18" charset="0"/>
              </a:rPr>
              <a:t>Changing global context </a:t>
            </a:r>
            <a:r>
              <a:rPr lang="en-GB" sz="1200" baseline="0" dirty="0">
                <a:latin typeface="Cambria" panose="02040503050406030204" pitchFamily="18" charset="0"/>
              </a:rPr>
              <a:t>( major factors being competition for resources, pressures from outside the Europe-GMTs and planetary boundaries conditions)</a:t>
            </a:r>
          </a:p>
          <a:p>
            <a:pPr marL="0" lvl="1" indent="0" defTabSz="914400">
              <a:spcBef>
                <a:spcPts val="0"/>
              </a:spcBef>
              <a:buFont typeface="+mj-lt"/>
              <a:buNone/>
            </a:pPr>
            <a:r>
              <a:rPr lang="en-GB" sz="1200" baseline="0" dirty="0">
                <a:latin typeface="Cambria" panose="02040503050406030204" pitchFamily="18" charset="0"/>
              </a:rPr>
              <a:t>2. And the </a:t>
            </a:r>
            <a:r>
              <a:rPr lang="en-GB" sz="1200" b="1" dirty="0">
                <a:solidFill>
                  <a:schemeClr val="accent1">
                    <a:lumMod val="50000"/>
                  </a:schemeClr>
                </a:solidFill>
                <a:latin typeface="Cambria" panose="02040503050406030204" pitchFamily="18" charset="0"/>
              </a:rPr>
              <a:t>systemic characteristics of environmental challenges ,</a:t>
            </a:r>
            <a:r>
              <a:rPr lang="en-GB" sz="1200" b="0" dirty="0">
                <a:solidFill>
                  <a:schemeClr val="accent1">
                    <a:lumMod val="50000"/>
                  </a:schemeClr>
                </a:solidFill>
                <a:latin typeface="Cambria" panose="02040503050406030204" pitchFamily="18" charset="0"/>
              </a:rPr>
              <a:t> which are characterised by </a:t>
            </a:r>
            <a:r>
              <a:rPr lang="en-GB" sz="1200" dirty="0">
                <a:solidFill>
                  <a:srgbClr val="002060"/>
                </a:solidFill>
                <a:latin typeface="Cambria" panose="02040503050406030204" pitchFamily="18" charset="0"/>
              </a:rPr>
              <a:t>Complexity and uncertainties, Interdependencies within and across systems, Lock-ins, feedbacks, trade-offs.</a:t>
            </a:r>
          </a:p>
          <a:p>
            <a:pPr marL="0" lvl="1" indent="0" defTabSz="914400">
              <a:spcBef>
                <a:spcPts val="0"/>
              </a:spcBef>
              <a:buFont typeface="+mj-lt"/>
              <a:buNone/>
            </a:pPr>
            <a:endParaRPr lang="en-GB" sz="1200" dirty="0">
              <a:solidFill>
                <a:srgbClr val="002060"/>
              </a:solidFill>
              <a:latin typeface="Cambria" panose="02040503050406030204" pitchFamily="18" charset="0"/>
            </a:endParaRPr>
          </a:p>
          <a:p>
            <a:pPr marL="0" lvl="1" indent="0" defTabSz="914400">
              <a:spcBef>
                <a:spcPts val="0"/>
              </a:spcBef>
              <a:buFont typeface="+mj-lt"/>
              <a:buNone/>
            </a:pPr>
            <a:r>
              <a:rPr lang="en-GB" sz="1200" dirty="0">
                <a:solidFill>
                  <a:srgbClr val="002060"/>
                </a:solidFill>
                <a:latin typeface="Cambria" panose="02040503050406030204" pitchFamily="18" charset="0"/>
              </a:rPr>
              <a:t>In</a:t>
            </a:r>
            <a:r>
              <a:rPr lang="en-GB" sz="1200" baseline="0" dirty="0">
                <a:solidFill>
                  <a:srgbClr val="002060"/>
                </a:solidFill>
                <a:latin typeface="Cambria" panose="02040503050406030204" pitchFamily="18" charset="0"/>
              </a:rPr>
              <a:t> conclusions, the long term objective of EU 2050 vision (</a:t>
            </a:r>
            <a:r>
              <a:rPr lang="en-GB" sz="1200" dirty="0">
                <a:solidFill>
                  <a:schemeClr val="accent1">
                    <a:lumMod val="50000"/>
                  </a:schemeClr>
                </a:solidFill>
                <a:latin typeface="Cambria" panose="02040503050406030204" pitchFamily="18" charset="0"/>
              </a:rPr>
              <a:t>Living well within the ecological limits in 2050 ) is not achievable unless</a:t>
            </a:r>
            <a:r>
              <a:rPr lang="en-GB" sz="1200" baseline="0" dirty="0">
                <a:solidFill>
                  <a:schemeClr val="accent1">
                    <a:lumMod val="50000"/>
                  </a:schemeClr>
                </a:solidFill>
                <a:latin typeface="Cambria" panose="02040503050406030204" pitchFamily="18" charset="0"/>
              </a:rPr>
              <a:t> we transform fundamental societal systems:  </a:t>
            </a:r>
            <a:r>
              <a:rPr lang="en-GB" sz="1200" b="1" dirty="0">
                <a:solidFill>
                  <a:schemeClr val="accent1">
                    <a:lumMod val="50000"/>
                  </a:schemeClr>
                </a:solidFill>
                <a:latin typeface="Cambria" panose="02040503050406030204" pitchFamily="18" charset="0"/>
              </a:rPr>
              <a:t>energy, transport, food and material use systems</a:t>
            </a:r>
            <a:r>
              <a:rPr lang="en-GB" sz="1200" dirty="0">
                <a:solidFill>
                  <a:schemeClr val="accent1">
                    <a:lumMod val="50000"/>
                  </a:schemeClr>
                </a:solidFill>
                <a:latin typeface="Cambria" panose="02040503050406030204" pitchFamily="18" charset="0"/>
              </a:rPr>
              <a:t>, were identified as key as they </a:t>
            </a:r>
            <a:r>
              <a:rPr lang="en-GB" sz="1200" b="1" dirty="0">
                <a:solidFill>
                  <a:schemeClr val="accent1">
                    <a:lumMod val="50000"/>
                  </a:schemeClr>
                </a:solidFill>
                <a:latin typeface="Cambria" panose="02040503050406030204" pitchFamily="18" charset="0"/>
              </a:rPr>
              <a:t>are the root cause of environmental and climate pressures</a:t>
            </a:r>
            <a:r>
              <a:rPr lang="en-GB" sz="1200" dirty="0">
                <a:solidFill>
                  <a:schemeClr val="accent1">
                    <a:lumMod val="50000"/>
                  </a:schemeClr>
                </a:solidFill>
                <a:latin typeface="Cambria" panose="02040503050406030204" pitchFamily="18" charset="0"/>
              </a:rPr>
              <a:t>.</a:t>
            </a:r>
            <a:endParaRPr lang="en-GB" sz="1200" dirty="0">
              <a:solidFill>
                <a:srgbClr val="002060"/>
              </a:solidFill>
              <a:latin typeface="Cambria" panose="02040503050406030204" pitchFamily="18" charset="0"/>
            </a:endParaRPr>
          </a:p>
          <a:p>
            <a:pPr marL="0" lvl="1" indent="0" defTabSz="914400">
              <a:spcBef>
                <a:spcPts val="0"/>
              </a:spcBef>
              <a:buFont typeface="+mj-lt"/>
              <a:buNone/>
            </a:pPr>
            <a:endParaRPr lang="en-GB" sz="1200" dirty="0">
              <a:solidFill>
                <a:srgbClr val="002060"/>
              </a:solidFill>
              <a:latin typeface="Cambria" panose="02040503050406030204" pitchFamily="18" charset="0"/>
            </a:endParaRPr>
          </a:p>
          <a:p>
            <a:pPr marL="0" lvl="1" indent="0" defTabSz="914400">
              <a:spcBef>
                <a:spcPts val="0"/>
              </a:spcBef>
              <a:buFont typeface="+mj-lt"/>
              <a:buNone/>
            </a:pPr>
            <a:r>
              <a:rPr lang="en-GB" sz="1200" dirty="0">
                <a:solidFill>
                  <a:srgbClr val="002060"/>
                </a:solidFill>
                <a:latin typeface="Cambria" panose="02040503050406030204" pitchFamily="18" charset="0"/>
              </a:rPr>
              <a:t> For</a:t>
            </a:r>
            <a:r>
              <a:rPr lang="en-GB" sz="1200" baseline="0" dirty="0">
                <a:solidFill>
                  <a:srgbClr val="002060"/>
                </a:solidFill>
                <a:latin typeface="Cambria" panose="02040503050406030204" pitchFamily="18" charset="0"/>
              </a:rPr>
              <a:t> some of those aspects initial analyses were presented in 2015 and need to be followed in 2020.</a:t>
            </a:r>
          </a:p>
          <a:p>
            <a:pPr marL="0" lvl="1" indent="0" defTabSz="914400">
              <a:spcBef>
                <a:spcPts val="0"/>
              </a:spcBef>
              <a:buFont typeface="+mj-lt"/>
              <a:buNone/>
            </a:pPr>
            <a:endParaRPr lang="en-GB" sz="1200" baseline="0" dirty="0">
              <a:solidFill>
                <a:srgbClr val="002060"/>
              </a:solidFill>
              <a:latin typeface="Cambria" panose="02040503050406030204" pitchFamily="18" charset="0"/>
            </a:endParaRPr>
          </a:p>
          <a:p>
            <a:pPr marL="0" lvl="1" indent="0" defTabSz="914400">
              <a:spcBef>
                <a:spcPts val="0"/>
              </a:spcBef>
              <a:buFont typeface="+mj-lt"/>
              <a:buNone/>
            </a:pPr>
            <a:r>
              <a:rPr lang="en-GB" sz="1200" b="1" u="sng" baseline="0" dirty="0">
                <a:solidFill>
                  <a:srgbClr val="C00000"/>
                </a:solidFill>
                <a:latin typeface="Cambria" panose="02040503050406030204" pitchFamily="18" charset="0"/>
              </a:rPr>
              <a:t>Those and related conclusions  was a bases starting point for structuring the SOER 2020. </a:t>
            </a:r>
            <a:endParaRPr lang="en-GB" sz="1200" dirty="0">
              <a:solidFill>
                <a:srgbClr val="C00000"/>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77201BC-94E4-4101-962D-54511777D224}" type="slidenum">
              <a:rPr lang="en-GB" smtClean="0"/>
              <a:pPr/>
              <a:t>4</a:t>
            </a:fld>
            <a:endParaRPr lang="en-GB" dirty="0"/>
          </a:p>
        </p:txBody>
      </p:sp>
    </p:spTree>
    <p:extLst>
      <p:ext uri="{BB962C8B-B14F-4D97-AF65-F5344CB8AC3E}">
        <p14:creationId xmlns:p14="http://schemas.microsoft.com/office/powerpoint/2010/main" val="376871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9689" y="9429751"/>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algn="r" eaLnBrk="1" hangingPunct="1">
              <a:spcBef>
                <a:spcPct val="0"/>
              </a:spcBef>
            </a:pPr>
            <a:fld id="{CBACE785-B6D7-4BA9-BC77-B8E85A1184DE}" type="slidenum">
              <a:rPr lang="en-GB" altLang="en-US"/>
              <a:pPr algn="r" eaLnBrk="1" hangingPunct="1">
                <a:spcBef>
                  <a:spcPct val="0"/>
                </a:spcBef>
              </a:pPr>
              <a:t>6</a:t>
            </a:fld>
            <a:endParaRPr lang="en-GB" altLang="en-US"/>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lIns="91404" tIns="45702" rIns="91404" bIns="45702"/>
          <a:lstStyle/>
          <a:p>
            <a:r>
              <a:rPr lang="en-US" altLang="en-US" dirty="0">
                <a:solidFill>
                  <a:schemeClr val="tx1"/>
                </a:solidFill>
              </a:rPr>
              <a:t>Forward looking </a:t>
            </a:r>
            <a:r>
              <a:rPr lang="en-US" altLang="en-US" u="sng" dirty="0">
                <a:solidFill>
                  <a:schemeClr val="tx1"/>
                </a:solidFill>
              </a:rPr>
              <a:t>is</a:t>
            </a:r>
            <a:r>
              <a:rPr lang="en-US" altLang="en-US" dirty="0">
                <a:solidFill>
                  <a:schemeClr val="tx1"/>
                </a:solidFill>
              </a:rPr>
              <a:t> about uncertainties</a:t>
            </a:r>
          </a:p>
          <a:p>
            <a:r>
              <a:rPr lang="en-US" altLang="en-US" dirty="0">
                <a:solidFill>
                  <a:schemeClr val="tx1"/>
                </a:solidFill>
              </a:rPr>
              <a:t>Controversial policy dossiers</a:t>
            </a:r>
          </a:p>
          <a:p>
            <a:pPr lvl="1"/>
            <a:r>
              <a:rPr lang="en-US" altLang="en-US" dirty="0">
                <a:solidFill>
                  <a:schemeClr val="tx1"/>
                </a:solidFill>
              </a:rPr>
              <a:t>Disagreement about how the future “should” develop (normative)</a:t>
            </a:r>
          </a:p>
          <a:p>
            <a:pPr lvl="1"/>
            <a:r>
              <a:rPr lang="en-US" altLang="en-US" dirty="0">
                <a:solidFill>
                  <a:schemeClr val="tx1"/>
                </a:solidFill>
              </a:rPr>
              <a:t>Contesting problem frames</a:t>
            </a:r>
          </a:p>
          <a:p>
            <a:pPr lvl="1"/>
            <a:r>
              <a:rPr lang="en-US" altLang="en-US" dirty="0">
                <a:solidFill>
                  <a:schemeClr val="tx1"/>
                </a:solidFill>
              </a:rPr>
              <a:t>Doubts about quality of data and analysis</a:t>
            </a:r>
          </a:p>
          <a:p>
            <a:r>
              <a:rPr lang="en-US" altLang="en-US" dirty="0">
                <a:solidFill>
                  <a:schemeClr val="tx1"/>
                </a:solidFill>
              </a:rPr>
              <a:t>How to add value and clarity to the user?</a:t>
            </a:r>
            <a:endParaRPr lang="en-US" altLang="en-US" u="sng" dirty="0">
              <a:solidFill>
                <a:schemeClr val="tx1"/>
              </a:solidFill>
            </a:endParaRPr>
          </a:p>
          <a:p>
            <a:pPr eaLnBrk="1" hangingPunct="1">
              <a:lnSpc>
                <a:spcPct val="90000"/>
              </a:lnSpc>
              <a:spcBef>
                <a:spcPct val="0"/>
              </a:spcBef>
            </a:pPr>
            <a:endParaRPr lang="en-GB" altLang="en-US" sz="1000" dirty="0">
              <a:latin typeface="Arial" pitchFamily="34" charset="0"/>
              <a:cs typeface="Arial" pitchFamily="34" charset="0"/>
            </a:endParaRPr>
          </a:p>
        </p:txBody>
      </p:sp>
    </p:spTree>
    <p:extLst>
      <p:ext uri="{BB962C8B-B14F-4D97-AF65-F5344CB8AC3E}">
        <p14:creationId xmlns:p14="http://schemas.microsoft.com/office/powerpoint/2010/main" val="56296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D075CE-EBD8-47F6-B25C-D50ACBA24F4F}" type="slidenum">
              <a:rPr lang="en-GB" smtClean="0"/>
              <a:t>8</a:t>
            </a:fld>
            <a:endParaRPr lang="en-GB"/>
          </a:p>
        </p:txBody>
      </p:sp>
    </p:spTree>
    <p:extLst>
      <p:ext uri="{BB962C8B-B14F-4D97-AF65-F5344CB8AC3E}">
        <p14:creationId xmlns:p14="http://schemas.microsoft.com/office/powerpoint/2010/main" val="2900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000"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dirty="0"/>
          </a:p>
        </p:txBody>
      </p:sp>
    </p:spTree>
    <p:extLst>
      <p:ext uri="{BB962C8B-B14F-4D97-AF65-F5344CB8AC3E}">
        <p14:creationId xmlns:p14="http://schemas.microsoft.com/office/powerpoint/2010/main" val="74616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000"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dirty="0"/>
          </a:p>
        </p:txBody>
      </p:sp>
    </p:spTree>
    <p:extLst>
      <p:ext uri="{BB962C8B-B14F-4D97-AF65-F5344CB8AC3E}">
        <p14:creationId xmlns:p14="http://schemas.microsoft.com/office/powerpoint/2010/main" val="137535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Trends and global megatrends are to be understood in a larger context, as they are not the only drivers of change potentially influencing future developments.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can help to anticipate the future by looking at the direction of current developments, whereas weak signals and wild cards can be used to sense the possible but improbable events (</a:t>
            </a:r>
            <a:r>
              <a:rPr lang="en-US" dirty="0" err="1">
                <a:latin typeface="Calibri" panose="020F0502020204030204" pitchFamily="34" charset="0"/>
                <a:ea typeface="Times New Roman" panose="02020603050405020304" pitchFamily="18" charset="0"/>
                <a:cs typeface="Times New Roman" panose="02020603050405020304" pitchFamily="18" charset="0"/>
              </a:rPr>
              <a:t>Saritas</a:t>
            </a:r>
            <a:r>
              <a:rPr lang="en-US" dirty="0">
                <a:latin typeface="Calibri" panose="020F0502020204030204" pitchFamily="34" charset="0"/>
                <a:ea typeface="Times New Roman" panose="02020603050405020304" pitchFamily="18" charset="0"/>
                <a:cs typeface="Times New Roman" panose="02020603050405020304" pitchFamily="18" charset="0"/>
              </a:rPr>
              <a:t> and Smit 2011, </a:t>
            </a:r>
            <a:r>
              <a:rPr lang="en-US" dirty="0" err="1">
                <a:latin typeface="Calibri" panose="020F0502020204030204" pitchFamily="34" charset="0"/>
                <a:ea typeface="Times New Roman" panose="02020603050405020304" pitchFamily="18" charset="0"/>
                <a:cs typeface="Times New Roman" panose="02020603050405020304" pitchFamily="18" charset="0"/>
              </a:rPr>
              <a:t>Dufa</a:t>
            </a:r>
            <a:r>
              <a:rPr lang="en-US" dirty="0">
                <a:latin typeface="Calibri" panose="020F0502020204030204" pitchFamily="34" charset="0"/>
                <a:ea typeface="Times New Roman" panose="02020603050405020304" pitchFamily="18" charset="0"/>
                <a:cs typeface="Times New Roman" panose="02020603050405020304" pitchFamily="18" charset="0"/>
              </a:rPr>
              <a:t> et al. 2012).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ea typeface="Times New Roman" panose="02020603050405020304" pitchFamily="18" charset="0"/>
                <a:cs typeface="Times New Roman" panose="02020603050405020304" pitchFamily="18" charset="0"/>
              </a:rPr>
              <a:t>Weak signals </a:t>
            </a:r>
            <a:r>
              <a:rPr lang="en-GB" dirty="0" smtClean="0">
                <a:latin typeface="Calibri" panose="020F0502020204030204" pitchFamily="34" charset="0"/>
                <a:ea typeface="Times New Roman" panose="02020603050405020304" pitchFamily="18" charset="0"/>
                <a:cs typeface="Times New Roman" panose="02020603050405020304" pitchFamily="18" charset="0"/>
              </a:rPr>
              <a:t>are early signs of currently small change. They may indicate a strategic discontinuity. but which could be the trigger for major events in the future. </a:t>
            </a:r>
          </a:p>
          <a:p>
            <a:r>
              <a:rPr lang="en-GB" b="1" dirty="0" smtClean="0">
                <a:latin typeface="Calibri" panose="020F0502020204030204" pitchFamily="34" charset="0"/>
                <a:ea typeface="Times New Roman" panose="02020603050405020304" pitchFamily="18" charset="0"/>
                <a:cs typeface="Times New Roman" panose="02020603050405020304" pitchFamily="18" charset="0"/>
              </a:rPr>
              <a:t>Wild Cards </a:t>
            </a:r>
            <a:r>
              <a:rPr lang="en-GB" dirty="0" smtClean="0">
                <a:latin typeface="Calibri" panose="020F0502020204030204" pitchFamily="34" charset="0"/>
                <a:ea typeface="Times New Roman" panose="02020603050405020304" pitchFamily="18" charset="0"/>
                <a:cs typeface="Times New Roman" panose="02020603050405020304" pitchFamily="18" charset="0"/>
              </a:rPr>
              <a:t>are high-impact events that seem too incredible, or are considered too unlikely, to happen, yet many of them do</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14</a:t>
            </a:fld>
            <a:endParaRPr lang="en-GB" dirty="0"/>
          </a:p>
        </p:txBody>
      </p:sp>
    </p:spTree>
    <p:extLst>
      <p:ext uri="{BB962C8B-B14F-4D97-AF65-F5344CB8AC3E}">
        <p14:creationId xmlns:p14="http://schemas.microsoft.com/office/powerpoint/2010/main" val="311772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17</a:t>
            </a:fld>
            <a:endParaRPr lang="en-GB" dirty="0"/>
          </a:p>
        </p:txBody>
      </p:sp>
    </p:spTree>
    <p:extLst>
      <p:ext uri="{BB962C8B-B14F-4D97-AF65-F5344CB8AC3E}">
        <p14:creationId xmlns:p14="http://schemas.microsoft.com/office/powerpoint/2010/main" val="19212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FF0000"/>
                </a:solidFill>
                <a:effectLst/>
                <a:latin typeface="+mn-lt"/>
                <a:ea typeface="+mn-ea"/>
                <a:cs typeface="+mn-cs"/>
              </a:rPr>
              <a:t>Note:</a:t>
            </a:r>
            <a:r>
              <a:rPr lang="en-GB" sz="1200" kern="1200" baseline="0" dirty="0">
                <a:solidFill>
                  <a:srgbClr val="FF0000"/>
                </a:solidFill>
                <a:effectLst/>
                <a:latin typeface="+mn-lt"/>
                <a:ea typeface="+mn-ea"/>
                <a:cs typeface="+mn-cs"/>
              </a:rPr>
              <a:t> this could be included as slide 8 but for the SC audience it might be better not to include it. The key messages for the SC session (particularly bullets 2 and 3) are addressed in the subsequent four slides, so using this slide as well might appear a bit repetitive. </a:t>
            </a:r>
          </a:p>
          <a:p>
            <a:endParaRPr lang="en-GB" sz="1200" kern="1200" baseline="0" dirty="0">
              <a:solidFill>
                <a:srgbClr val="FF0000"/>
              </a:solidFill>
              <a:effectLst/>
              <a:latin typeface="+mn-lt"/>
              <a:ea typeface="+mn-ea"/>
              <a:cs typeface="+mn-cs"/>
            </a:endParaRPr>
          </a:p>
          <a:p>
            <a:r>
              <a:rPr lang="en-GB" sz="1200" kern="1200" baseline="0" dirty="0">
                <a:solidFill>
                  <a:srgbClr val="FF0000"/>
                </a:solidFill>
                <a:effectLst/>
                <a:latin typeface="+mn-lt"/>
                <a:ea typeface="+mn-ea"/>
                <a:cs typeface="+mn-cs"/>
              </a:rPr>
              <a:t>Moreover, bullets 1 and 4 are oriented more towards policy audiences. I think it’s better to focus in on persist, globalised problems and the need for transitions.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77201BC-94E4-4101-962D-54511777D224}" type="slidenum">
              <a:rPr lang="en-GB" smtClean="0"/>
              <a:pPr/>
              <a:t>19</a:t>
            </a:fld>
            <a:endParaRPr lang="en-GB"/>
          </a:p>
        </p:txBody>
      </p:sp>
    </p:spTree>
    <p:extLst>
      <p:ext uri="{BB962C8B-B14F-4D97-AF65-F5344CB8AC3E}">
        <p14:creationId xmlns:p14="http://schemas.microsoft.com/office/powerpoint/2010/main" val="17510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field of </a:t>
            </a:r>
            <a:r>
              <a:rPr lang="en-US" sz="1200" b="1" kern="1200" dirty="0">
                <a:solidFill>
                  <a:schemeClr val="tx1"/>
                </a:solidFill>
                <a:effectLst/>
                <a:latin typeface="+mn-lt"/>
                <a:ea typeface="+mn-ea"/>
                <a:cs typeface="+mn-cs"/>
              </a:rPr>
              <a:t>work and income</a:t>
            </a:r>
            <a:r>
              <a:rPr lang="en-US" sz="1200" kern="1200" dirty="0">
                <a:solidFill>
                  <a:schemeClr val="tx1"/>
                </a:solidFill>
                <a:effectLst/>
                <a:latin typeface="+mn-lt"/>
                <a:ea typeface="+mn-ea"/>
                <a:cs typeface="+mn-cs"/>
              </a:rPr>
              <a:t>, the responses in the Finnish case study highlighted two issues: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Taking the division of wealth and earnings into the core of political considerations. This covers also renewal of social security system taking into account the new ways of working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Lifelong learning assisted with new technologies.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support </a:t>
            </a:r>
            <a:r>
              <a:rPr lang="en-US" sz="1200" b="1" kern="1200" dirty="0">
                <a:solidFill>
                  <a:schemeClr val="tx1"/>
                </a:solidFill>
                <a:effectLst/>
                <a:latin typeface="+mn-lt"/>
                <a:ea typeface="+mn-ea"/>
                <a:cs typeface="+mn-cs"/>
              </a:rPr>
              <a:t>economy at a crossroads</a:t>
            </a:r>
            <a:r>
              <a:rPr lang="en-US" sz="1200" kern="1200" dirty="0">
                <a:solidFill>
                  <a:schemeClr val="tx1"/>
                </a:solidFill>
                <a:effectLst/>
                <a:latin typeface="+mn-lt"/>
                <a:ea typeface="+mn-ea"/>
                <a:cs typeface="+mn-cs"/>
              </a:rPr>
              <a:t>, the proposed responses in several case studies covered the following issues: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Assessing the economy, well-being and the planet’s carrying capacity by using intelligent indicators which will help us to achieve the desired objectives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Circular economy initiatives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ambitious targets for both global and national politics and creating regulation and incentives to reach these targets (in economy, environment, and technology). Global cooperation &amp; decision-making and strong local democracy. Decision-makers and information providers should solve our common problems.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Promoting technological development and related new business models to promote scale-up of innovations.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fields of </a:t>
            </a:r>
            <a:r>
              <a:rPr lang="en-US" sz="1200" b="1" kern="1200" dirty="0">
                <a:solidFill>
                  <a:schemeClr val="tx1"/>
                </a:solidFill>
                <a:effectLst/>
                <a:latin typeface="+mn-lt"/>
                <a:ea typeface="+mn-ea"/>
                <a:cs typeface="+mn-cs"/>
              </a:rPr>
              <a:t>spatial structure and mobility</a:t>
            </a:r>
            <a:r>
              <a:rPr lang="en-US" sz="1200" kern="1200" dirty="0">
                <a:solidFill>
                  <a:schemeClr val="tx1"/>
                </a:solidFill>
                <a:effectLst/>
                <a:latin typeface="+mn-lt"/>
                <a:ea typeface="+mn-ea"/>
                <a:cs typeface="+mn-cs"/>
              </a:rPr>
              <a:t>, the following responses was proposed: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Cooperation between all public authorities and with other societal actors to jointly orient spatial planning into the directions of multifunctional use of the space, using the underground space and building high rise clusters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Innovative thinking, an integrated vision and a coherent framework for the spatial planning system. Coordination and collaboration with other domains: the environment, mobility, public works, housing, energy and recreation  in the areas of (policy) visions and plans, taxation, regulation and  subsidy policy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Redefining the societal function of the mobility system. This covers integrated vision and policy for efficient land use, improving and greening the mobility offer, and selectively reducing mobility demand at all levels.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support </a:t>
            </a:r>
            <a:r>
              <a:rPr lang="en-US" sz="1200" b="1" kern="1200" dirty="0">
                <a:solidFill>
                  <a:schemeClr val="tx1"/>
                </a:solidFill>
                <a:effectLst/>
                <a:latin typeface="+mn-lt"/>
                <a:ea typeface="+mn-ea"/>
                <a:cs typeface="+mn-cs"/>
              </a:rPr>
              <a:t>structural changes in energy system</a:t>
            </a:r>
            <a:r>
              <a:rPr lang="en-US" sz="1200" kern="1200" dirty="0">
                <a:solidFill>
                  <a:schemeClr val="tx1"/>
                </a:solidFill>
                <a:effectLst/>
                <a:latin typeface="+mn-lt"/>
                <a:ea typeface="+mn-ea"/>
                <a:cs typeface="+mn-cs"/>
              </a:rPr>
              <a:t> to make it more sustainable, resilient, integrated long-term vision, and international collaboration should be initiated. This should include topics such as reducing total energy use, better balancing of supply and demand, focusing on renewable energy, and investing in (technologies for) energy storage.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regards </a:t>
            </a:r>
            <a:r>
              <a:rPr lang="en-US" sz="1200" b="1" kern="1200" dirty="0">
                <a:solidFill>
                  <a:schemeClr val="tx1"/>
                </a:solidFill>
                <a:effectLst/>
                <a:latin typeface="+mn-lt"/>
                <a:ea typeface="+mn-ea"/>
                <a:cs typeface="+mn-cs"/>
              </a:rPr>
              <a:t>resource scarcity</a:t>
            </a:r>
            <a:r>
              <a:rPr lang="en-US" sz="1200" kern="1200" dirty="0">
                <a:solidFill>
                  <a:schemeClr val="tx1"/>
                </a:solidFill>
                <a:effectLst/>
                <a:latin typeface="+mn-lt"/>
                <a:ea typeface="+mn-ea"/>
                <a:cs typeface="+mn-cs"/>
              </a:rPr>
              <a:t>, the Northern Europe case study presents eight measures or measure groups to mitigate the responses. Those are: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Ecological agriculture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End-of pipe technologies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Energy efficiency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Life cycle extension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Recycling of resources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Renewable energy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Technological innovation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Resource efficiency.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a:t>
            </a:r>
            <a:r>
              <a:rPr lang="en-US" sz="1200" b="1" kern="1200" dirty="0">
                <a:solidFill>
                  <a:schemeClr val="tx1"/>
                </a:solidFill>
                <a:effectLst/>
                <a:latin typeface="+mn-lt"/>
                <a:ea typeface="+mn-ea"/>
                <a:cs typeface="+mn-cs"/>
              </a:rPr>
              <a:t>achieving the Swedish environmental goals</a:t>
            </a:r>
            <a:r>
              <a:rPr lang="en-US" sz="1200" kern="1200" dirty="0">
                <a:solidFill>
                  <a:schemeClr val="tx1"/>
                </a:solidFill>
                <a:effectLst/>
                <a:latin typeface="+mn-lt"/>
                <a:ea typeface="+mn-ea"/>
                <a:cs typeface="+mn-cs"/>
              </a:rPr>
              <a:t>, the study proposes that the near term areas of mitigations should focus on renewable energy and recycling-reuse (material cycles). In medium terms consumption and health related issues are important (as well as natural resource stewardess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long-term mitigation should focus on Ecosystem health and biodiversity.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context of </a:t>
            </a:r>
            <a:r>
              <a:rPr lang="en-US" sz="1200" b="1" kern="1200" dirty="0">
                <a:solidFill>
                  <a:schemeClr val="tx1"/>
                </a:solidFill>
                <a:effectLst/>
                <a:latin typeface="+mn-lt"/>
                <a:ea typeface="+mn-ea"/>
                <a:cs typeface="+mn-cs"/>
              </a:rPr>
              <a:t>water management </a:t>
            </a:r>
            <a:r>
              <a:rPr lang="en-US" sz="1200" kern="1200" dirty="0">
                <a:solidFill>
                  <a:schemeClr val="tx1"/>
                </a:solidFill>
                <a:effectLst/>
                <a:latin typeface="+mn-lt"/>
                <a:ea typeface="+mn-ea"/>
                <a:cs typeface="+mn-cs"/>
              </a:rPr>
              <a:t>in Western Balkans, several responses were identified: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Improving transboundary/institutional cooperation in relation to water management and associated trade-offs (e.g. water for energy, drinking, agriculture).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Seeking the opportunities to access funding (national/EU/private) to improve water management. Also increasing competences to apply funding.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Improving policy enforcement and policy coherence. Both horizontal (across sectors) and vertical (within sectors) policy </a:t>
            </a:r>
            <a:r>
              <a:rPr lang="en-US" sz="1200" kern="1200" dirty="0" err="1">
                <a:solidFill>
                  <a:schemeClr val="tx1"/>
                </a:solidFill>
                <a:effectLst/>
                <a:latin typeface="+mn-lt"/>
                <a:ea typeface="+mn-ea"/>
                <a:cs typeface="+mn-cs"/>
              </a:rPr>
              <a:t>harmonisation</a:t>
            </a:r>
            <a:r>
              <a:rPr lang="en-US" sz="1200" kern="1200" dirty="0">
                <a:solidFill>
                  <a:schemeClr val="tx1"/>
                </a:solidFill>
                <a:effectLst/>
                <a:latin typeface="+mn-lt"/>
                <a:ea typeface="+mn-ea"/>
                <a:cs typeface="+mn-cs"/>
              </a:rPr>
              <a:t>. Addressing corruption actively.</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Sharing best practices as well as applying the principles of twinning (e.g. twinning projects) with </a:t>
            </a:r>
            <a:r>
              <a:rPr lang="en-US" sz="1200" kern="1200" dirty="0" err="1">
                <a:solidFill>
                  <a:schemeClr val="tx1"/>
                </a:solidFill>
                <a:effectLst/>
                <a:latin typeface="+mn-lt"/>
                <a:ea typeface="+mn-ea"/>
                <a:cs typeface="+mn-cs"/>
              </a:rPr>
              <a:t>neighbouring</a:t>
            </a:r>
            <a:r>
              <a:rPr lang="en-US" sz="1200" kern="1200" dirty="0">
                <a:solidFill>
                  <a:schemeClr val="tx1"/>
                </a:solidFill>
                <a:effectLst/>
                <a:latin typeface="+mn-lt"/>
                <a:ea typeface="+mn-ea"/>
                <a:cs typeface="+mn-cs"/>
              </a:rPr>
              <a:t> countries within and outside the region.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Applying for international funding to address wastewater treatment.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Increasing fines for violations of existing regulations. Currently it can be cheaper to pay fines than respect legislation in water pollution/management.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a:t>
            </a:r>
            <a:r>
              <a:rPr lang="en-US" sz="1200" b="1" kern="1200" dirty="0">
                <a:solidFill>
                  <a:schemeClr val="tx1"/>
                </a:solidFill>
                <a:effectLst/>
                <a:latin typeface="+mn-lt"/>
                <a:ea typeface="+mn-ea"/>
                <a:cs typeface="+mn-cs"/>
              </a:rPr>
              <a:t>changes in </a:t>
            </a:r>
            <a:r>
              <a:rPr lang="en-US" sz="1200" b="1" kern="1200" dirty="0" err="1">
                <a:solidFill>
                  <a:schemeClr val="tx1"/>
                </a:solidFill>
                <a:effectLst/>
                <a:latin typeface="+mn-lt"/>
                <a:ea typeface="+mn-ea"/>
                <a:cs typeface="+mn-cs"/>
              </a:rPr>
              <a:t>behaviour</a:t>
            </a:r>
            <a:r>
              <a:rPr lang="en-US" sz="1200" b="1" kern="1200" dirty="0">
                <a:solidFill>
                  <a:schemeClr val="tx1"/>
                </a:solidFill>
                <a:effectLst/>
                <a:latin typeface="+mn-lt"/>
                <a:ea typeface="+mn-ea"/>
                <a:cs typeface="+mn-cs"/>
              </a:rPr>
              <a:t> and consumption patterns</a:t>
            </a:r>
            <a:r>
              <a:rPr lang="en-US" sz="1200" kern="1200" dirty="0">
                <a:solidFill>
                  <a:schemeClr val="tx1"/>
                </a:solidFill>
                <a:effectLst/>
                <a:latin typeface="+mn-lt"/>
                <a:ea typeface="+mn-ea"/>
                <a:cs typeface="+mn-cs"/>
              </a:rPr>
              <a:t> were seen as important responses in several cases.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Especially the Hungarian, case study presents detailed lists of the responses relating to many of the GMTs. In the Finnish case study, potential responses are described briefly under each of the GMTs. Also Belgian (Flanders) study presents further information on potential responses. For more information, see the case study templates in Annex II.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dirty="0"/>
          </a:p>
        </p:txBody>
      </p:sp>
    </p:spTree>
    <p:extLst>
      <p:ext uri="{BB962C8B-B14F-4D97-AF65-F5344CB8AC3E}">
        <p14:creationId xmlns:p14="http://schemas.microsoft.com/office/powerpoint/2010/main" val="90662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281068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1143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2130008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803187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1835566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2882655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7034415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3415390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3909336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a:t>Source reference for illustration</a:t>
            </a:r>
          </a:p>
        </p:txBody>
      </p:sp>
    </p:spTree>
    <p:extLst>
      <p:ext uri="{BB962C8B-B14F-4D97-AF65-F5344CB8AC3E}">
        <p14:creationId xmlns:p14="http://schemas.microsoft.com/office/powerpoint/2010/main" val="16701936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62357" y="778833"/>
            <a:ext cx="10892215" cy="1055688"/>
          </a:xfrm>
          <a:prstGeom prst="rect">
            <a:avLst/>
          </a:prstGeom>
        </p:spPr>
        <p:txBody>
          <a:bodyPr/>
          <a:lstStyle>
            <a:lvl1pPr marL="0" indent="0" algn="r">
              <a:buFontTx/>
              <a:buNone/>
              <a:defRPr sz="3200" b="1">
                <a:solidFill>
                  <a:srgbClr val="006654"/>
                </a:solidFill>
                <a:latin typeface="Calibri" panose="020F0502020204030204" pitchFamily="34" charset="0"/>
                <a:cs typeface="Calibri" panose="020F0502020204030204" pitchFamily="34" charset="0"/>
              </a:defRPr>
            </a:lvl1pPr>
          </a:lstStyle>
          <a:p>
            <a:pPr lvl="0"/>
            <a:r>
              <a:rPr lang="en-US" dirty="0"/>
              <a:t>PRESENTATION TITLE GOES HERE</a:t>
            </a:r>
            <a:br>
              <a:rPr lang="en-US" dirty="0"/>
            </a:br>
            <a:r>
              <a:rPr lang="en-US" dirty="0"/>
              <a:t>Max two lines</a:t>
            </a:r>
          </a:p>
        </p:txBody>
      </p:sp>
      <p:sp>
        <p:nvSpPr>
          <p:cNvPr id="5" name="ZoneTexte 3"/>
          <p:cNvSpPr txBox="1"/>
          <p:nvPr/>
        </p:nvSpPr>
        <p:spPr>
          <a:xfrm>
            <a:off x="562356" y="269823"/>
            <a:ext cx="6312577" cy="261610"/>
          </a:xfrm>
          <a:prstGeom prst="rect">
            <a:avLst/>
          </a:prstGeom>
          <a:noFill/>
        </p:spPr>
        <p:txBody>
          <a:bodyPr wrap="square" rtlCol="0">
            <a:spAutoFit/>
          </a:bodyPr>
          <a:lstStyle/>
          <a:p>
            <a:pPr algn="r"/>
            <a:r>
              <a:rPr lang="fr-FR" sz="1100" b="1" dirty="0">
                <a:solidFill>
                  <a:srgbClr val="006654"/>
                </a:solidFill>
                <a:latin typeface="Calibri" panose="020F0502020204030204" pitchFamily="34" charset="0"/>
                <a:cs typeface="Calibri" panose="020F0502020204030204" pitchFamily="34" charset="0"/>
              </a:rPr>
              <a:t>Anita Pirc Velkavrh, 24 Octobre 1016, Vienna, PLACARD </a:t>
            </a:r>
            <a:r>
              <a:rPr lang="en-GB" sz="1100" b="1" dirty="0">
                <a:solidFill>
                  <a:srgbClr val="006654"/>
                </a:solidFill>
                <a:latin typeface="Calibri" panose="020F0502020204030204" pitchFamily="34" charset="0"/>
                <a:cs typeface="Calibri" panose="020F0502020204030204" pitchFamily="34" charset="0"/>
              </a:rPr>
              <a:t>foresight</a:t>
            </a:r>
            <a:r>
              <a:rPr lang="fr-FR" sz="1100" b="1" dirty="0">
                <a:solidFill>
                  <a:srgbClr val="006654"/>
                </a:solidFill>
                <a:latin typeface="Calibri" panose="020F0502020204030204" pitchFamily="34" charset="0"/>
                <a:cs typeface="Calibri" panose="020F0502020204030204" pitchFamily="34" charset="0"/>
              </a:rPr>
              <a:t> workshop</a:t>
            </a:r>
          </a:p>
        </p:txBody>
      </p:sp>
    </p:spTree>
    <p:extLst>
      <p:ext uri="{BB962C8B-B14F-4D97-AF65-F5344CB8AC3E}">
        <p14:creationId xmlns:p14="http://schemas.microsoft.com/office/powerpoint/2010/main" val="37674079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1354" y="609600"/>
            <a:ext cx="8253047" cy="228600"/>
          </a:xfrm>
          <a:prstGeom prst="rect">
            <a:avLst/>
          </a:prstGeom>
        </p:spPr>
        <p:txBody>
          <a:bodyPr/>
          <a:lstStyle>
            <a:lvl1pPr marL="0"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1pPr>
            <a:lvl2pPr marL="422041"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2pPr>
            <a:lvl3pPr marL="844083"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3pPr>
            <a:lvl4pPr marL="1266124" indent="0">
              <a:buNone/>
              <a:defRPr lang="en-US" sz="1292" kern="1200" baseline="0" dirty="0" smtClean="0">
                <a:solidFill>
                  <a:srgbClr val="202661"/>
                </a:solidFill>
                <a:latin typeface="Open Sans Extrabold" pitchFamily="34" charset="0"/>
                <a:ea typeface="Open Sans Extrabold" pitchFamily="34" charset="0"/>
                <a:cs typeface="Open Sans Extrabold" pitchFamily="34" charset="0"/>
              </a:defRPr>
            </a:lvl4pPr>
            <a:lvl5pPr marL="1688165" indent="0">
              <a:buNone/>
              <a:defRPr lang="en-GB" sz="1292"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a:t>Edit Master text styles</a:t>
            </a:r>
          </a:p>
        </p:txBody>
      </p:sp>
      <p:sp>
        <p:nvSpPr>
          <p:cNvPr id="8" name="Rectangle 7">
            <a:hlinkClick r:id="" action="ppaction://noaction"/>
          </p:cNvPr>
          <p:cNvSpPr/>
          <p:nvPr/>
        </p:nvSpPr>
        <p:spPr>
          <a:xfrm>
            <a:off x="2171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7" name="Text Placeholder 8"/>
          <p:cNvSpPr>
            <a:spLocks noGrp="1"/>
          </p:cNvSpPr>
          <p:nvPr>
            <p:ph type="body" sz="quarter" idx="12"/>
          </p:nvPr>
        </p:nvSpPr>
        <p:spPr>
          <a:xfrm>
            <a:off x="217120" y="5452535"/>
            <a:ext cx="11787312" cy="482599"/>
          </a:xfrm>
          <a:prstGeom prst="rect">
            <a:avLst/>
          </a:prstGeom>
        </p:spPr>
        <p:txBody>
          <a:bodyPr anchor="b"/>
          <a:lstStyle>
            <a:lvl1pPr marL="0" indent="0" algn="r">
              <a:buNone/>
              <a:defRPr sz="646">
                <a:solidFill>
                  <a:schemeClr val="bg1">
                    <a:lumMod val="65000"/>
                  </a:schemeClr>
                </a:solidFill>
                <a:latin typeface="+mn-lt"/>
              </a:defRPr>
            </a:lvl1pPr>
            <a:lvl2pPr marL="422041" indent="0" algn="r">
              <a:buNone/>
              <a:defRPr sz="646">
                <a:solidFill>
                  <a:schemeClr val="bg1">
                    <a:lumMod val="65000"/>
                  </a:schemeClr>
                </a:solidFill>
                <a:latin typeface="+mn-lt"/>
              </a:defRPr>
            </a:lvl2pPr>
            <a:lvl3pPr marL="844083" indent="0" algn="r">
              <a:buNone/>
              <a:defRPr sz="646">
                <a:solidFill>
                  <a:schemeClr val="bg1">
                    <a:lumMod val="65000"/>
                  </a:schemeClr>
                </a:solidFill>
                <a:latin typeface="+mn-lt"/>
              </a:defRPr>
            </a:lvl3pPr>
            <a:lvl4pPr marL="1266124" indent="0" algn="r">
              <a:buNone/>
              <a:defRPr sz="646">
                <a:solidFill>
                  <a:schemeClr val="bg1">
                    <a:lumMod val="65000"/>
                  </a:schemeClr>
                </a:solidFill>
                <a:latin typeface="+mn-lt"/>
              </a:defRPr>
            </a:lvl4pPr>
            <a:lvl5pPr marL="1688165" indent="0" algn="r">
              <a:buNone/>
              <a:defRPr sz="646">
                <a:solidFill>
                  <a:schemeClr val="bg1">
                    <a:lumMod val="6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618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30875689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2157047" cy="6858000"/>
          </a:xfrm>
          <a:prstGeom prst="rect">
            <a:avLst/>
          </a:prstGeom>
        </p:spPr>
        <p:txBody>
          <a:bodyPr/>
          <a:lstStyle/>
          <a:p>
            <a:r>
              <a:rPr lang="en-US"/>
              <a:t>Click icon to add picture</a:t>
            </a:r>
            <a:endParaRPr lang="en-GB" dirty="0"/>
          </a:p>
        </p:txBody>
      </p:sp>
      <p:sp>
        <p:nvSpPr>
          <p:cNvPr id="7" name="Text Placeholder 6"/>
          <p:cNvSpPr>
            <a:spLocks noGrp="1"/>
          </p:cNvSpPr>
          <p:nvPr>
            <p:ph type="body" sz="quarter" idx="11"/>
          </p:nvPr>
        </p:nvSpPr>
        <p:spPr>
          <a:xfrm>
            <a:off x="4524785" y="152400"/>
            <a:ext cx="4032739" cy="304800"/>
          </a:xfrm>
          <a:prstGeom prst="rect">
            <a:avLst/>
          </a:prstGeom>
        </p:spPr>
        <p:txBody>
          <a:bodyPr/>
          <a:lstStyle>
            <a:lvl1pPr marL="0" indent="0">
              <a:buNone/>
              <a:defRPr lang="en-US" sz="831" b="1" kern="1200" baseline="0" dirty="0" smtClean="0">
                <a:solidFill>
                  <a:srgbClr val="833A88"/>
                </a:solidFill>
                <a:latin typeface="+mn-lt"/>
                <a:ea typeface="+mn-ea"/>
                <a:cs typeface="+mn-cs"/>
              </a:defRPr>
            </a:lvl1pPr>
            <a:lvl2pPr marL="422041" indent="0">
              <a:buNone/>
              <a:defRPr lang="en-US" sz="831" kern="1200" baseline="0" dirty="0" smtClean="0">
                <a:solidFill>
                  <a:srgbClr val="202661"/>
                </a:solidFill>
                <a:latin typeface="+mn-lt"/>
                <a:ea typeface="+mn-ea"/>
                <a:cs typeface="+mn-cs"/>
              </a:defRPr>
            </a:lvl2pPr>
            <a:lvl3pPr marL="844083" indent="0">
              <a:buNone/>
              <a:defRPr lang="en-US" sz="831" kern="1200" baseline="0" dirty="0" smtClean="0">
                <a:solidFill>
                  <a:srgbClr val="202661"/>
                </a:solidFill>
                <a:latin typeface="+mn-lt"/>
                <a:ea typeface="+mn-ea"/>
                <a:cs typeface="+mn-cs"/>
              </a:defRPr>
            </a:lvl3pPr>
            <a:lvl4pPr marL="1266124" indent="0">
              <a:buNone/>
              <a:defRPr lang="en-US" sz="831" kern="1200" baseline="0" dirty="0" smtClean="0">
                <a:solidFill>
                  <a:srgbClr val="202661"/>
                </a:solidFill>
                <a:latin typeface="+mn-lt"/>
                <a:ea typeface="+mn-ea"/>
                <a:cs typeface="+mn-cs"/>
              </a:defRPr>
            </a:lvl4pPr>
            <a:lvl5pPr marL="1688165" indent="0">
              <a:buNone/>
              <a:defRPr lang="en-GB" sz="831" kern="1200" baseline="0" dirty="0">
                <a:solidFill>
                  <a:srgbClr val="202661"/>
                </a:solidFill>
                <a:latin typeface="+mn-lt"/>
                <a:ea typeface="+mn-ea"/>
                <a:cs typeface="+mn-cs"/>
              </a:defRPr>
            </a:lvl5pPr>
          </a:lstStyle>
          <a:p>
            <a:pPr lvl="0"/>
            <a:r>
              <a:rPr lang="en-US"/>
              <a:t>Edit Master text styles</a:t>
            </a:r>
          </a:p>
        </p:txBody>
      </p:sp>
      <p:sp>
        <p:nvSpPr>
          <p:cNvPr id="4" name="Text Placeholder 8"/>
          <p:cNvSpPr>
            <a:spLocks noGrp="1"/>
          </p:cNvSpPr>
          <p:nvPr>
            <p:ph type="body" sz="quarter" idx="14"/>
          </p:nvPr>
        </p:nvSpPr>
        <p:spPr>
          <a:xfrm>
            <a:off x="2438400" y="609600"/>
            <a:ext cx="8159261" cy="838200"/>
          </a:xfrm>
          <a:prstGeom prst="rect">
            <a:avLst/>
          </a:prstGeom>
        </p:spPr>
        <p:txBody>
          <a:bodyPr/>
          <a:lstStyle>
            <a:lvl1pPr marL="0" indent="0">
              <a:buNone/>
              <a:defRPr lang="en-US" sz="24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4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4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4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4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a:t>Edit Master text styles</a:t>
            </a:r>
          </a:p>
        </p:txBody>
      </p:sp>
      <p:sp>
        <p:nvSpPr>
          <p:cNvPr id="5" name="Text Placeholder 3"/>
          <p:cNvSpPr>
            <a:spLocks noGrp="1"/>
          </p:cNvSpPr>
          <p:nvPr>
            <p:ph type="body" sz="quarter" idx="15"/>
          </p:nvPr>
        </p:nvSpPr>
        <p:spPr>
          <a:xfrm>
            <a:off x="2438400" y="2133600"/>
            <a:ext cx="9378461" cy="3581400"/>
          </a:xfrm>
          <a:prstGeom prst="rect">
            <a:avLst/>
          </a:prstGeom>
        </p:spPr>
        <p:txBody>
          <a:bodyPr/>
          <a:lstStyle>
            <a:lvl1pPr>
              <a:spcBef>
                <a:spcPts val="554"/>
              </a:spcBef>
              <a:spcAft>
                <a:spcPts val="1108"/>
              </a:spcAft>
              <a:defRPr lang="en-US" sz="1477" b="0" i="0" kern="1200" baseline="0" smtClean="0">
                <a:solidFill>
                  <a:srgbClr val="833A88"/>
                </a:solidFill>
                <a:latin typeface="+mn-lt"/>
                <a:ea typeface="+mn-ea"/>
                <a:cs typeface="+mn-cs"/>
              </a:defRPr>
            </a:lvl1pPr>
            <a:lvl2pPr>
              <a:spcBef>
                <a:spcPts val="554"/>
              </a:spcBef>
              <a:spcAft>
                <a:spcPts val="1108"/>
              </a:spcAft>
              <a:defRPr lang="en-US" sz="1477" b="0" i="0" kern="1200" baseline="0" smtClean="0">
                <a:solidFill>
                  <a:srgbClr val="833A88"/>
                </a:solidFill>
                <a:latin typeface="+mn-lt"/>
                <a:ea typeface="+mn-ea"/>
                <a:cs typeface="+mn-cs"/>
              </a:defRPr>
            </a:lvl2pPr>
            <a:lvl3pPr>
              <a:spcBef>
                <a:spcPts val="554"/>
              </a:spcBef>
              <a:spcAft>
                <a:spcPts val="1108"/>
              </a:spcAft>
              <a:defRPr lang="en-US" sz="1477" b="0" i="0" kern="1200" baseline="0" smtClean="0">
                <a:solidFill>
                  <a:srgbClr val="833A88"/>
                </a:solidFill>
                <a:latin typeface="+mn-lt"/>
                <a:ea typeface="+mn-ea"/>
                <a:cs typeface="+mn-cs"/>
              </a:defRPr>
            </a:lvl3pPr>
            <a:lvl4pPr>
              <a:spcBef>
                <a:spcPts val="554"/>
              </a:spcBef>
              <a:spcAft>
                <a:spcPts val="1108"/>
              </a:spcAft>
              <a:defRPr lang="en-US" sz="1477" b="0" i="0" kern="1200" baseline="0" smtClean="0">
                <a:solidFill>
                  <a:srgbClr val="833A88"/>
                </a:solidFill>
                <a:latin typeface="+mn-lt"/>
                <a:ea typeface="+mn-ea"/>
                <a:cs typeface="+mn-cs"/>
              </a:defRPr>
            </a:lvl4pPr>
            <a:lvl5pPr>
              <a:spcBef>
                <a:spcPts val="554"/>
              </a:spcBef>
              <a:spcAft>
                <a:spcPts val="1108"/>
              </a:spcAft>
              <a:defRPr lang="en-GB" sz="1477" b="0" i="0" kern="1200" baseline="0">
                <a:solidFill>
                  <a:srgbClr val="833A88"/>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Box 5"/>
          <p:cNvSpPr txBox="1"/>
          <p:nvPr/>
        </p:nvSpPr>
        <p:spPr>
          <a:xfrm>
            <a:off x="2344616" y="152400"/>
            <a:ext cx="8628184" cy="220188"/>
          </a:xfrm>
          <a:prstGeom prst="rect">
            <a:avLst/>
          </a:prstGeom>
          <a:noFill/>
        </p:spPr>
        <p:txBody>
          <a:bodyPr wrap="square" rtlCol="0">
            <a:spAutoFit/>
          </a:bodyPr>
          <a:lstStyle/>
          <a:p>
            <a:r>
              <a:rPr lang="en-US" sz="831" dirty="0">
                <a:solidFill>
                  <a:prstClr val="white">
                    <a:lumMod val="65000"/>
                  </a:prstClr>
                </a:solidFill>
              </a:rPr>
              <a:t>SOER2015 / Global megatrends /</a:t>
            </a:r>
            <a:endParaRPr lang="en-US" sz="831" dirty="0">
              <a:solidFill>
                <a:prstClr val="black"/>
              </a:solidFill>
            </a:endParaRPr>
          </a:p>
        </p:txBody>
      </p:sp>
      <p:sp>
        <p:nvSpPr>
          <p:cNvPr id="8" name="Rectangle 7">
            <a:hlinkClick r:id="" action="ppaction://noaction"/>
          </p:cNvPr>
          <p:cNvSpPr/>
          <p:nvPr/>
        </p:nvSpPr>
        <p:spPr>
          <a:xfrm>
            <a:off x="3300449" y="152401"/>
            <a:ext cx="1170380"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
        <p:nvSpPr>
          <p:cNvPr id="9" name="Rectangle 8">
            <a:hlinkClick r:id="" action="ppaction://noaction"/>
          </p:cNvPr>
          <p:cNvSpPr/>
          <p:nvPr/>
        </p:nvSpPr>
        <p:spPr>
          <a:xfrm>
            <a:off x="2248904" y="147327"/>
            <a:ext cx="939773"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solidFill>
                <a:prstClr val="white"/>
              </a:solidFill>
            </a:endParaRPr>
          </a:p>
        </p:txBody>
      </p:sp>
    </p:spTree>
    <p:extLst>
      <p:ext uri="{BB962C8B-B14F-4D97-AF65-F5344CB8AC3E}">
        <p14:creationId xmlns:p14="http://schemas.microsoft.com/office/powerpoint/2010/main" val="33863748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2954" b="1">
                <a:solidFill>
                  <a:schemeClr val="bg1"/>
                </a:solidFill>
                <a:latin typeface="Calibri" panose="020F0502020204030204" pitchFamily="34" charset="0"/>
                <a:cs typeface="Calibri" panose="020F0502020204030204" pitchFamily="34" charset="0"/>
              </a:defRPr>
            </a:lvl1pPr>
          </a:lstStyle>
          <a:p>
            <a:pPr lvl="0"/>
            <a:r>
              <a:rPr lang="en-US" dirty="0"/>
              <a:t>Slide title goes here</a:t>
            </a:r>
          </a:p>
        </p:txBody>
      </p:sp>
      <p:sp>
        <p:nvSpPr>
          <p:cNvPr id="6" name="Content Placeholder 5"/>
          <p:cNvSpPr>
            <a:spLocks noGrp="1"/>
          </p:cNvSpPr>
          <p:nvPr>
            <p:ph sz="quarter" idx="11"/>
          </p:nvPr>
        </p:nvSpPr>
        <p:spPr>
          <a:xfrm>
            <a:off x="449384" y="1147766"/>
            <a:ext cx="11418277" cy="4562475"/>
          </a:xfrm>
          <a:prstGeom prst="rect">
            <a:avLst/>
          </a:prstGeom>
        </p:spPr>
        <p:txBody>
          <a:bodyPr/>
          <a:lstStyle>
            <a:lvl1pPr>
              <a:defRPr sz="3323">
                <a:solidFill>
                  <a:srgbClr val="006654"/>
                </a:solidFill>
                <a:latin typeface="Calibri" panose="020F0502020204030204" pitchFamily="34" charset="0"/>
                <a:cs typeface="Calibri" panose="020F0502020204030204" pitchFamily="34" charset="0"/>
              </a:defRPr>
            </a:lvl1pPr>
            <a:lvl2pPr>
              <a:defRPr sz="2954">
                <a:solidFill>
                  <a:srgbClr val="006654"/>
                </a:solidFill>
                <a:latin typeface="Calibri" panose="020F0502020204030204" pitchFamily="34" charset="0"/>
                <a:cs typeface="Calibri" panose="020F0502020204030204" pitchFamily="34" charset="0"/>
              </a:defRPr>
            </a:lvl2pPr>
            <a:lvl3pPr>
              <a:defRPr sz="2585">
                <a:solidFill>
                  <a:srgbClr val="006654"/>
                </a:solidFill>
                <a:latin typeface="Calibri" panose="020F0502020204030204" pitchFamily="34" charset="0"/>
                <a:cs typeface="Calibri" panose="020F0502020204030204" pitchFamily="34" charset="0"/>
              </a:defRPr>
            </a:lvl3pPr>
            <a:lvl4pPr>
              <a:defRPr sz="2215">
                <a:solidFill>
                  <a:srgbClr val="006654"/>
                </a:solidFill>
                <a:latin typeface="Calibri" panose="020F0502020204030204" pitchFamily="34" charset="0"/>
                <a:cs typeface="Calibri" panose="020F0502020204030204" pitchFamily="34" charset="0"/>
              </a:defRPr>
            </a:lvl4pPr>
            <a:lvl5pPr>
              <a:defRPr sz="2215">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448736" y="6184903"/>
            <a:ext cx="4017433" cy="231775"/>
          </a:xfrm>
          <a:prstGeom prst="rect">
            <a:avLst/>
          </a:prstGeom>
        </p:spPr>
        <p:txBody>
          <a:bodyPr/>
          <a:lstStyle>
            <a:lvl1pPr marL="0" indent="0">
              <a:buNone/>
              <a:defRPr sz="1015" baseline="0">
                <a:solidFill>
                  <a:srgbClr val="006654"/>
                </a:solidFill>
                <a:latin typeface="Calibri" panose="020F0502020204030204" pitchFamily="34" charset="0"/>
                <a:cs typeface="Calibri" panose="020F0502020204030204" pitchFamily="34" charset="0"/>
              </a:defRPr>
            </a:lvl1pPr>
            <a:lvl2pPr marL="389597" indent="0">
              <a:buNone/>
              <a:defRPr/>
            </a:lvl2pPr>
            <a:lvl3pPr marL="779191" indent="0">
              <a:buNone/>
              <a:defRPr/>
            </a:lvl3pPr>
            <a:lvl4pPr marL="1168789" indent="0">
              <a:buNone/>
              <a:defRPr/>
            </a:lvl4pPr>
            <a:lvl5pPr marL="1558385" indent="0">
              <a:buNone/>
              <a:defRPr/>
            </a:lvl5pPr>
          </a:lstStyle>
          <a:p>
            <a:pPr lvl="0"/>
            <a:r>
              <a:rPr lang="en-US" dirty="0"/>
              <a:t>Source reference for illustration</a:t>
            </a:r>
          </a:p>
        </p:txBody>
      </p:sp>
    </p:spTree>
    <p:extLst>
      <p:ext uri="{BB962C8B-B14F-4D97-AF65-F5344CB8AC3E}">
        <p14:creationId xmlns:p14="http://schemas.microsoft.com/office/powerpoint/2010/main" val="1401250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r>
              <a:rPr lang="en-US"/>
              <a:t>Click icon to add picture</a:t>
            </a:r>
            <a:endParaRPr lang="en-GB" dirty="0"/>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a:t>Edit Master text styles</a:t>
            </a:r>
          </a:p>
        </p:txBody>
      </p:sp>
      <p:sp>
        <p:nvSpPr>
          <p:cNvPr id="5" name="Text Placeholder 3"/>
          <p:cNvSpPr>
            <a:spLocks noGrp="1"/>
          </p:cNvSpPr>
          <p:nvPr>
            <p:ph type="body" sz="quarter" idx="15"/>
          </p:nvPr>
        </p:nvSpPr>
        <p:spPr>
          <a:xfrm>
            <a:off x="2438400" y="1921934"/>
            <a:ext cx="9378462"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7">
            <a:hlinkClick r:id="" action="ppaction://noaction"/>
          </p:cNvPr>
          <p:cNvSpPr/>
          <p:nvPr userDrawn="1"/>
        </p:nvSpPr>
        <p:spPr>
          <a:xfrm>
            <a:off x="3207949" y="152399"/>
            <a:ext cx="76954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4318066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0"/>
            <a:ext cx="172508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prstClr val="black"/>
              </a:solidFill>
            </a:endParaRPr>
          </a:p>
        </p:txBody>
      </p:sp>
      <p:pic>
        <p:nvPicPr>
          <p:cNvPr id="4" name="Picture 454" descr="EEA-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8" y="6237288"/>
            <a:ext cx="3814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de-AT" dirty="0"/>
          </a:p>
        </p:txBody>
      </p:sp>
    </p:spTree>
    <p:extLst>
      <p:ext uri="{BB962C8B-B14F-4D97-AF65-F5344CB8AC3E}">
        <p14:creationId xmlns:p14="http://schemas.microsoft.com/office/powerpoint/2010/main" val="65872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95439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873255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4" hasCustomPrompt="1"/>
          </p:nvPr>
        </p:nvSpPr>
        <p:spPr>
          <a:xfrm>
            <a:off x="598487" y="6250567"/>
            <a:ext cx="3683001" cy="274637"/>
          </a:xfrm>
          <a:prstGeom prst="rect">
            <a:avLst/>
          </a:prstGeom>
        </p:spPr>
        <p:txBody>
          <a:bodyPr/>
          <a:lstStyle>
            <a:lvl1pPr marL="0" indent="0">
              <a:buNone/>
              <a:defRPr sz="894">
                <a:solidFill>
                  <a:srgbClr val="008173"/>
                </a:solidFill>
                <a:latin typeface="Calibri" panose="020F0502020204030204" pitchFamily="34" charset="0"/>
                <a:cs typeface="Calibri" panose="020F0502020204030204" pitchFamily="34" charset="0"/>
              </a:defRPr>
            </a:lvl1pPr>
            <a:lvl2pPr>
              <a:defRPr sz="813">
                <a:solidFill>
                  <a:srgbClr val="006654"/>
                </a:solidFill>
              </a:defRPr>
            </a:lvl2pPr>
            <a:lvl3pPr>
              <a:defRPr sz="813">
                <a:solidFill>
                  <a:srgbClr val="006654"/>
                </a:solidFill>
              </a:defRPr>
            </a:lvl3pPr>
            <a:lvl4pPr>
              <a:defRPr sz="813">
                <a:solidFill>
                  <a:srgbClr val="006654"/>
                </a:solidFill>
              </a:defRPr>
            </a:lvl4pPr>
            <a:lvl5pPr>
              <a:defRPr sz="813">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2796027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3847309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55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4" hasCustomPrompt="1"/>
          </p:nvPr>
        </p:nvSpPr>
        <p:spPr>
          <a:xfrm>
            <a:off x="598487" y="6250567"/>
            <a:ext cx="3683001" cy="274637"/>
          </a:xfrm>
          <a:prstGeom prst="rect">
            <a:avLst/>
          </a:prstGeom>
        </p:spPr>
        <p:txBody>
          <a:bodyPr/>
          <a:lstStyle>
            <a:lvl1pPr marL="0" indent="0">
              <a:buNone/>
              <a:defRPr sz="894">
                <a:solidFill>
                  <a:srgbClr val="008173"/>
                </a:solidFill>
                <a:latin typeface="Calibri" panose="020F0502020204030204" pitchFamily="34" charset="0"/>
                <a:cs typeface="Calibri" panose="020F0502020204030204" pitchFamily="34" charset="0"/>
              </a:defRPr>
            </a:lvl1pPr>
            <a:lvl2pPr>
              <a:defRPr sz="813">
                <a:solidFill>
                  <a:srgbClr val="006654"/>
                </a:solidFill>
              </a:defRPr>
            </a:lvl2pPr>
            <a:lvl3pPr>
              <a:defRPr sz="813">
                <a:solidFill>
                  <a:srgbClr val="006654"/>
                </a:solidFill>
              </a:defRPr>
            </a:lvl3pPr>
            <a:lvl4pPr>
              <a:defRPr sz="813">
                <a:solidFill>
                  <a:srgbClr val="006654"/>
                </a:solidFill>
              </a:defRPr>
            </a:lvl4pPr>
            <a:lvl5pPr>
              <a:defRPr sz="813">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316019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7CF58EF-F857-4492-956B-305079687F9D}" type="datetimeFigureOut">
              <a:rPr lang="en-GB" smtClean="0">
                <a:solidFill>
                  <a:prstClr val="black">
                    <a:tint val="75000"/>
                  </a:prstClr>
                </a:solidFill>
              </a:rPr>
              <a:pPr/>
              <a:t>10/04/2018</a:t>
            </a:fld>
            <a:endParaRPr lang="en-GB">
              <a:solidFill>
                <a:prstClr val="black">
                  <a:tint val="75000"/>
                </a:prstClr>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63008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6" y="190502"/>
            <a:ext cx="11418277" cy="524395"/>
          </a:xfrm>
          <a:prstGeom prst="rect">
            <a:avLst/>
          </a:prstGeom>
        </p:spPr>
        <p:txBody>
          <a:bodyPr/>
          <a:lstStyle>
            <a:lvl1pPr marL="0" indent="0">
              <a:buNone/>
              <a:defRPr sz="2275"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6" y="1147766"/>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940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1718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prstClr val="white"/>
              </a:solidFill>
            </a:endParaRPr>
          </a:p>
        </p:txBody>
      </p:sp>
      <p:pic>
        <p:nvPicPr>
          <p:cNvPr id="5" name="Picture 5" descr="LOGO CE-EN-NEG-quadri.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8166" y="3175"/>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1" y="6669090"/>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700" i="1" dirty="0">
                <a:solidFill>
                  <a:prstClr val="white"/>
                </a:solidFill>
              </a:rPr>
              <a:t>Eurostat</a:t>
            </a:r>
          </a:p>
        </p:txBody>
      </p:sp>
      <p:sp>
        <p:nvSpPr>
          <p:cNvPr id="2" name="Title 1"/>
          <p:cNvSpPr>
            <a:spLocks noGrp="1"/>
          </p:cNvSpPr>
          <p:nvPr>
            <p:ph type="title"/>
          </p:nvPr>
        </p:nvSpPr>
        <p:spPr>
          <a:xfrm>
            <a:off x="624417" y="1556273"/>
            <a:ext cx="10972800" cy="936625"/>
          </a:xfrm>
          <a:prstGeom prst="rect">
            <a:avLst/>
          </a:prstGeom>
        </p:spPr>
        <p:txBody>
          <a:bodyPr/>
          <a:lstStyle>
            <a:lvl1pPr algn="ctr">
              <a:defRPr sz="2400"/>
            </a:lvl1pPr>
          </a:lstStyle>
          <a:p>
            <a:r>
              <a:rPr lang="en-US"/>
              <a:t>Click to edit Master title style</a:t>
            </a:r>
            <a:endParaRPr lang="en-GB" dirty="0"/>
          </a:p>
        </p:txBody>
      </p:sp>
      <p:sp>
        <p:nvSpPr>
          <p:cNvPr id="10" name="Content Placeholder 2"/>
          <p:cNvSpPr>
            <a:spLocks noGrp="1"/>
          </p:cNvSpPr>
          <p:nvPr>
            <p:ph idx="1"/>
          </p:nvPr>
        </p:nvSpPr>
        <p:spPr>
          <a:xfrm>
            <a:off x="609600" y="2564904"/>
            <a:ext cx="10972800" cy="3633788"/>
          </a:xfrm>
          <a:prstGeom prst="rect">
            <a:avLst/>
          </a:prstGeom>
        </p:spPr>
        <p:txBody>
          <a:bodyPr/>
          <a:lstStyle>
            <a:lvl1pPr marL="342900" indent="-342900">
              <a:buClr>
                <a:srgbClr val="0F5494"/>
              </a:buClr>
              <a:buFont typeface="Arial" pitchFamily="34" charset="0"/>
              <a:buChar char="•"/>
              <a:defRPr sz="1800" i="0"/>
            </a:lvl1pPr>
            <a:lvl2pPr>
              <a:buClr>
                <a:srgbClr val="0F5494"/>
              </a:buClr>
              <a:defRPr sz="1600"/>
            </a:lvl2pPr>
          </a:lstStyle>
          <a:p>
            <a:pPr lvl="0"/>
            <a:r>
              <a:rPr lang="en-US"/>
              <a:t>Edit Master text styles</a:t>
            </a:r>
          </a:p>
          <a:p>
            <a:pPr lvl="1"/>
            <a:r>
              <a:rPr lang="en-US"/>
              <a:t>Second level</a:t>
            </a:r>
          </a:p>
          <a:p>
            <a:pPr lvl="2"/>
            <a:r>
              <a:rPr lang="en-US"/>
              <a:t>Third level</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sz="100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4165600" y="6237290"/>
            <a:ext cx="3860800" cy="484187"/>
          </a:xfrm>
          <a:prstGeom prst="rect">
            <a:avLst/>
          </a:prstGeom>
        </p:spPr>
        <p:txBody>
          <a:bodyPr/>
          <a:lstStyle>
            <a:lvl1pPr>
              <a:defRPr sz="1000">
                <a:solidFill>
                  <a:srgbClr val="133176"/>
                </a:solidFill>
              </a:defRPr>
            </a:lvl1pPr>
          </a:lstStyle>
          <a:p>
            <a:pPr>
              <a:defRPr/>
            </a:pPr>
            <a:endParaRPr/>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a:lstStyle>
            <a:lvl1pPr>
              <a:defRPr sz="1000"/>
            </a:lvl1pPr>
          </a:lstStyle>
          <a:p>
            <a:pPr>
              <a:defRPr/>
            </a:pPr>
            <a:fld id="{676A8D72-DE19-4CDE-A8D7-CFC9AEB8229E}"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461326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4" hasCustomPrompt="1"/>
          </p:nvPr>
        </p:nvSpPr>
        <p:spPr>
          <a:xfrm>
            <a:off x="598487" y="6250567"/>
            <a:ext cx="3683001" cy="274637"/>
          </a:xfrm>
          <a:prstGeom prst="rect">
            <a:avLst/>
          </a:prstGeom>
        </p:spPr>
        <p:txBody>
          <a:bodyPr/>
          <a:lstStyle>
            <a:lvl1pPr marL="0" indent="0">
              <a:buNone/>
              <a:defRPr sz="894">
                <a:solidFill>
                  <a:srgbClr val="008173"/>
                </a:solidFill>
                <a:latin typeface="Calibri" panose="020F0502020204030204" pitchFamily="34" charset="0"/>
                <a:cs typeface="Calibri" panose="020F0502020204030204" pitchFamily="34" charset="0"/>
              </a:defRPr>
            </a:lvl1pPr>
            <a:lvl2pPr>
              <a:defRPr sz="813">
                <a:solidFill>
                  <a:srgbClr val="006654"/>
                </a:solidFill>
              </a:defRPr>
            </a:lvl2pPr>
            <a:lvl3pPr>
              <a:defRPr sz="813">
                <a:solidFill>
                  <a:srgbClr val="006654"/>
                </a:solidFill>
              </a:defRPr>
            </a:lvl3pPr>
            <a:lvl4pPr>
              <a:defRPr sz="813">
                <a:solidFill>
                  <a:srgbClr val="006654"/>
                </a:solidFill>
              </a:defRPr>
            </a:lvl4pPr>
            <a:lvl5pPr>
              <a:defRPr sz="813">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928876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6" y="190502"/>
            <a:ext cx="11418277" cy="524395"/>
          </a:xfrm>
          <a:prstGeom prst="rect">
            <a:avLst/>
          </a:prstGeom>
        </p:spPr>
        <p:txBody>
          <a:bodyPr/>
          <a:lstStyle>
            <a:lvl1pPr marL="0" indent="0">
              <a:buNone/>
              <a:defRPr sz="2275"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6" y="1147766"/>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827677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2" y="36004"/>
            <a:ext cx="11246369" cy="676111"/>
          </a:xfrm>
          <a:prstGeom prst="rect">
            <a:avLst/>
          </a:prstGeom>
        </p:spPr>
        <p:txBody>
          <a:bodyPr/>
          <a:lstStyle>
            <a:lvl1pPr marL="0" indent="0">
              <a:buNone/>
              <a:defRPr sz="2641" b="1" baseline="0">
                <a:solidFill>
                  <a:schemeClr val="bg1"/>
                </a:solidFill>
                <a:latin typeface="Calibri" panose="020F0502020204030204" pitchFamily="34" charset="0"/>
                <a:cs typeface="Calibri" panose="020F0502020204030204" pitchFamily="34" charset="0"/>
              </a:defRPr>
            </a:lvl1pPr>
            <a:lvl2pPr marL="371495" indent="0">
              <a:buNone/>
              <a:defRPr/>
            </a:lvl2pPr>
            <a:lvl3pPr marL="742987" indent="0">
              <a:buNone/>
              <a:defRPr/>
            </a:lvl3pPr>
            <a:lvl4pPr marL="1114480" indent="0">
              <a:buNone/>
              <a:defRPr/>
            </a:lvl4pPr>
            <a:lvl5pPr marL="1485975"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2641">
                <a:solidFill>
                  <a:srgbClr val="008173"/>
                </a:solidFill>
                <a:latin typeface="Calibri" panose="020F0502020204030204" pitchFamily="34" charset="0"/>
                <a:cs typeface="Calibri" panose="020F0502020204030204" pitchFamily="34" charset="0"/>
              </a:defRPr>
            </a:lvl1pPr>
            <a:lvl2pPr>
              <a:defRPr sz="2377">
                <a:solidFill>
                  <a:srgbClr val="008173"/>
                </a:solidFill>
                <a:latin typeface="Calibri" panose="020F0502020204030204" pitchFamily="34" charset="0"/>
                <a:cs typeface="Calibri" panose="020F0502020204030204" pitchFamily="34" charset="0"/>
              </a:defRPr>
            </a:lvl2pPr>
            <a:lvl3pPr>
              <a:defRPr sz="2113">
                <a:solidFill>
                  <a:srgbClr val="008173"/>
                </a:solidFill>
                <a:latin typeface="Calibri" panose="020F0502020204030204" pitchFamily="34" charset="0"/>
                <a:cs typeface="Calibri" panose="020F0502020204030204" pitchFamily="34" charset="0"/>
              </a:defRPr>
            </a:lvl3pPr>
            <a:lvl4pPr>
              <a:defRPr sz="1848">
                <a:solidFill>
                  <a:srgbClr val="008173"/>
                </a:solidFill>
                <a:latin typeface="Calibri" panose="020F0502020204030204" pitchFamily="34" charset="0"/>
                <a:cs typeface="Calibri" panose="020F0502020204030204" pitchFamily="34" charset="0"/>
              </a:defRPr>
            </a:lvl4pPr>
            <a:lvl5pPr>
              <a:defRPr sz="1848">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4" hasCustomPrompt="1"/>
          </p:nvPr>
        </p:nvSpPr>
        <p:spPr>
          <a:xfrm>
            <a:off x="598487" y="6250569"/>
            <a:ext cx="3683001" cy="274637"/>
          </a:xfrm>
          <a:prstGeom prst="rect">
            <a:avLst/>
          </a:prstGeom>
        </p:spPr>
        <p:txBody>
          <a:bodyPr/>
          <a:lstStyle>
            <a:lvl1pPr marL="0" indent="0">
              <a:buNone/>
              <a:defRPr sz="726">
                <a:solidFill>
                  <a:srgbClr val="008173"/>
                </a:solidFill>
                <a:latin typeface="Calibri" panose="020F0502020204030204" pitchFamily="34" charset="0"/>
                <a:cs typeface="Calibri" panose="020F0502020204030204" pitchFamily="34" charset="0"/>
              </a:defRPr>
            </a:lvl1pPr>
            <a:lvl2pPr>
              <a:defRPr sz="661">
                <a:solidFill>
                  <a:srgbClr val="006654"/>
                </a:solidFill>
              </a:defRPr>
            </a:lvl2pPr>
            <a:lvl3pPr>
              <a:defRPr sz="661">
                <a:solidFill>
                  <a:srgbClr val="006654"/>
                </a:solidFill>
              </a:defRPr>
            </a:lvl3pPr>
            <a:lvl4pPr>
              <a:defRPr sz="661">
                <a:solidFill>
                  <a:srgbClr val="006654"/>
                </a:solidFill>
              </a:defRPr>
            </a:lvl4pPr>
            <a:lvl5pPr>
              <a:defRPr sz="661">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39689306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6356818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4"/>
            <a:ext cx="2844800" cy="365125"/>
          </a:xfrm>
          <a:prstGeom prst="rect">
            <a:avLst/>
          </a:prstGeom>
        </p:spPr>
        <p:txBody>
          <a:bodyPr/>
          <a:lstStyle/>
          <a:p>
            <a:fld id="{77CF58EF-F857-4492-956B-305079687F9D}" type="datetimeFigureOut">
              <a:rPr lang="en-GB" smtClean="0">
                <a:solidFill>
                  <a:prstClr val="black">
                    <a:tint val="75000"/>
                  </a:prstClr>
                </a:solidFill>
              </a:rPr>
              <a:pPr/>
              <a:t>10/04/2018</a:t>
            </a:fld>
            <a:endParaRPr lang="en-GB">
              <a:solidFill>
                <a:prstClr val="black">
                  <a:tint val="75000"/>
                </a:prstClr>
              </a:solidFill>
            </a:endParaRPr>
          </a:p>
        </p:txBody>
      </p:sp>
      <p:sp>
        <p:nvSpPr>
          <p:cNvPr id="4" name="Footer Placeholder 3"/>
          <p:cNvSpPr>
            <a:spLocks noGrp="1"/>
          </p:cNvSpPr>
          <p:nvPr>
            <p:ph type="ftr" sz="quarter" idx="11"/>
          </p:nvPr>
        </p:nvSpPr>
        <p:spPr>
          <a:xfrm>
            <a:off x="4165600" y="6356354"/>
            <a:ext cx="38608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7112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a:t>Speaker I Date I Venue</a:t>
            </a:r>
            <a:endParaRPr lang="en-GB" dirty="0"/>
          </a:p>
        </p:txBody>
      </p:sp>
      <p:sp>
        <p:nvSpPr>
          <p:cNvPr id="4" name="Text Placeholder 3"/>
          <p:cNvSpPr>
            <a:spLocks noGrp="1"/>
          </p:cNvSpPr>
          <p:nvPr>
            <p:ph type="body" sz="quarter" idx="11" hasCustomPrompt="1"/>
          </p:nvPr>
        </p:nvSpPr>
        <p:spPr>
          <a:xfrm>
            <a:off x="562068" y="914400"/>
            <a:ext cx="11049559"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goes here</a:t>
            </a:r>
          </a:p>
          <a:p>
            <a:pPr lvl="0"/>
            <a:r>
              <a:rPr lang="en-US" dirty="0"/>
              <a:t>Max two lines</a:t>
            </a:r>
            <a:endParaRPr lang="en-GB" dirty="0"/>
          </a:p>
        </p:txBody>
      </p:sp>
    </p:spTree>
    <p:extLst>
      <p:ext uri="{BB962C8B-B14F-4D97-AF65-F5344CB8AC3E}">
        <p14:creationId xmlns:p14="http://schemas.microsoft.com/office/powerpoint/2010/main" val="2921814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sz="3600">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3049324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32960E-0DB8-4877-87E6-54F13E6E89A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41288334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64693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0"/>
            <a:ext cx="172508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solidFill>
                <a:prstClr val="black"/>
              </a:solidFill>
            </a:endParaRPr>
          </a:p>
        </p:txBody>
      </p:sp>
      <p:sp>
        <p:nvSpPr>
          <p:cNvPr id="2" name="Title 1"/>
          <p:cNvSpPr>
            <a:spLocks noGrp="1"/>
          </p:cNvSpPr>
          <p:nvPr>
            <p:ph type="title"/>
          </p:nvPr>
        </p:nvSpPr>
        <p:spPr/>
        <p:txBody>
          <a:bodyPr/>
          <a:lstStyle/>
          <a:p>
            <a:r>
              <a:rPr lang="en-US"/>
              <a:t>Click to edit Master title style</a:t>
            </a:r>
            <a:endParaRPr lang="de-AT" dirty="0"/>
          </a:p>
        </p:txBody>
      </p:sp>
    </p:spTree>
    <p:extLst>
      <p:ext uri="{BB962C8B-B14F-4D97-AF65-F5344CB8AC3E}">
        <p14:creationId xmlns:p14="http://schemas.microsoft.com/office/powerpoint/2010/main" val="8829706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a:t>Slide title goes here</a:t>
            </a:r>
            <a:br>
              <a:rPr lang="en-US"/>
            </a:br>
            <a:r>
              <a:rPr lang="en-US"/>
              <a:t>Max two lines</a:t>
            </a:r>
          </a:p>
        </p:txBody>
      </p:sp>
    </p:spTree>
    <p:extLst>
      <p:ext uri="{BB962C8B-B14F-4D97-AF65-F5344CB8AC3E}">
        <p14:creationId xmlns:p14="http://schemas.microsoft.com/office/powerpoint/2010/main" val="372641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32960E-0DB8-4877-87E6-54F13E6E89A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214133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2960E-0DB8-4877-87E6-54F13E6E89A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174447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32960E-0DB8-4877-87E6-54F13E6E89A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91627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32960E-0DB8-4877-87E6-54F13E6E89A1}"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16616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32960E-0DB8-4877-87E6-54F13E6E89A1}"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37794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2960E-0DB8-4877-87E6-54F13E6E89A1}"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179622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4A2F8-81F4-41D2-B6E8-25135220469A}"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70ECC-1F75-4A61-AF7F-15D6F5435542}" type="slidenum">
              <a:rPr lang="en-GB" smtClean="0"/>
              <a:t>‹#›</a:t>
            </a:fld>
            <a:endParaRPr lang="en-GB" dirty="0"/>
          </a:p>
        </p:txBody>
      </p:sp>
    </p:spTree>
    <p:extLst>
      <p:ext uri="{BB962C8B-B14F-4D97-AF65-F5344CB8AC3E}">
        <p14:creationId xmlns:p14="http://schemas.microsoft.com/office/powerpoint/2010/main" val="324078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32960E-0DB8-4877-87E6-54F13E6E89A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224269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32960E-0DB8-4877-87E6-54F13E6E89A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39199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32960E-0DB8-4877-87E6-54F13E6E89A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2847187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32960E-0DB8-4877-87E6-54F13E6E89A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59CA4-24BD-4841-8B9E-43ED6EFAEAC9}" type="slidenum">
              <a:rPr lang="en-GB" smtClean="0"/>
              <a:t>‹#›</a:t>
            </a:fld>
            <a:endParaRPr lang="en-GB"/>
          </a:p>
        </p:txBody>
      </p:sp>
    </p:spTree>
    <p:extLst>
      <p:ext uri="{BB962C8B-B14F-4D97-AF65-F5344CB8AC3E}">
        <p14:creationId xmlns:p14="http://schemas.microsoft.com/office/powerpoint/2010/main" val="3813870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25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4" y="1249363"/>
            <a:ext cx="10353675" cy="4583112"/>
          </a:xfrm>
          <a:prstGeom prst="rect">
            <a:avLst/>
          </a:prstGeom>
        </p:spPr>
        <p:txBody>
          <a:bodyPr/>
          <a:lstStyle>
            <a:lvl1pPr>
              <a:defRPr sz="3250">
                <a:solidFill>
                  <a:srgbClr val="113A60"/>
                </a:solidFill>
                <a:latin typeface="Calibri" panose="020F0502020204030204" pitchFamily="34" charset="0"/>
                <a:cs typeface="Calibri" panose="020F0502020204030204" pitchFamily="34" charset="0"/>
              </a:defRPr>
            </a:lvl1pPr>
            <a:lvl2pPr>
              <a:defRPr sz="2925">
                <a:solidFill>
                  <a:srgbClr val="113A60"/>
                </a:solidFill>
                <a:latin typeface="Calibri" panose="020F0502020204030204" pitchFamily="34" charset="0"/>
                <a:cs typeface="Calibri" panose="020F0502020204030204" pitchFamily="34" charset="0"/>
              </a:defRPr>
            </a:lvl2pPr>
            <a:lvl3pPr>
              <a:defRPr sz="2600">
                <a:solidFill>
                  <a:srgbClr val="113A60"/>
                </a:solidFill>
                <a:latin typeface="Calibri" panose="020F0502020204030204" pitchFamily="34" charset="0"/>
                <a:cs typeface="Calibri" panose="020F0502020204030204" pitchFamily="34" charset="0"/>
              </a:defRPr>
            </a:lvl3pPr>
            <a:lvl4pPr>
              <a:defRPr sz="2275">
                <a:solidFill>
                  <a:srgbClr val="113A60"/>
                </a:solidFill>
                <a:latin typeface="Calibri" panose="020F0502020204030204" pitchFamily="34" charset="0"/>
                <a:cs typeface="Calibri" panose="020F0502020204030204" pitchFamily="34" charset="0"/>
              </a:defRPr>
            </a:lvl4pPr>
            <a:lvl5pPr>
              <a:defRPr sz="2275">
                <a:solidFill>
                  <a:srgbClr val="113A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4" y="6191250"/>
            <a:ext cx="3219450" cy="260350"/>
          </a:xfrm>
          <a:prstGeom prst="rect">
            <a:avLst/>
          </a:prstGeom>
        </p:spPr>
        <p:txBody>
          <a:bodyPr/>
          <a:lstStyle>
            <a:lvl1pPr marL="0" indent="0">
              <a:buNone/>
              <a:defRPr sz="894" baseline="0">
                <a:solidFill>
                  <a:srgbClr val="001746"/>
                </a:solidFill>
                <a:latin typeface="Calibri" panose="020F0502020204030204" pitchFamily="34" charset="0"/>
                <a:cs typeface="Calibri" panose="020F0502020204030204" pitchFamily="34" charset="0"/>
              </a:defRPr>
            </a:lvl1pPr>
            <a:lvl2pPr marL="457234" indent="0">
              <a:buNone/>
              <a:defRPr/>
            </a:lvl2pPr>
            <a:lvl3pPr marL="914468" indent="0">
              <a:buNone/>
              <a:defRPr/>
            </a:lvl3pPr>
            <a:lvl4pPr marL="1371702" indent="0">
              <a:buNone/>
              <a:defRPr/>
            </a:lvl4pPr>
            <a:lvl5pPr marL="1828938" indent="0">
              <a:buNone/>
              <a:defRPr/>
            </a:lvl5pPr>
          </a:lstStyle>
          <a:p>
            <a:pPr lvl="0"/>
            <a:r>
              <a:rPr lang="en-US" sz="894"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1765461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2" y="36004"/>
            <a:ext cx="11246369" cy="676111"/>
          </a:xfrm>
          <a:prstGeom prst="rect">
            <a:avLst/>
          </a:prstGeom>
        </p:spPr>
        <p:txBody>
          <a:bodyPr/>
          <a:lstStyle>
            <a:lvl1pPr marL="0" indent="0">
              <a:buNone/>
              <a:defRPr sz="2194" b="1" baseline="0">
                <a:solidFill>
                  <a:schemeClr val="bg1"/>
                </a:solidFill>
              </a:defRPr>
            </a:lvl1pPr>
            <a:lvl2pPr marL="342918" indent="0">
              <a:buNone/>
              <a:defRPr/>
            </a:lvl2pPr>
            <a:lvl3pPr marL="685835" indent="0">
              <a:buNone/>
              <a:defRPr/>
            </a:lvl3pPr>
            <a:lvl4pPr marL="1028751" indent="0">
              <a:buNone/>
              <a:defRPr/>
            </a:lvl4pPr>
            <a:lvl5pPr marL="1371669"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1" cy="3759200"/>
          </a:xfrm>
          <a:prstGeom prst="rect">
            <a:avLst/>
          </a:prstGeom>
        </p:spPr>
        <p:txBody>
          <a:bodyPr/>
          <a:lstStyle>
            <a:lvl1pPr>
              <a:defRPr sz="2194">
                <a:solidFill>
                  <a:srgbClr val="006654"/>
                </a:solidFill>
              </a:defRPr>
            </a:lvl1pPr>
            <a:lvl2pPr>
              <a:defRPr sz="1950">
                <a:solidFill>
                  <a:srgbClr val="006654"/>
                </a:solidFill>
              </a:defRPr>
            </a:lvl2pPr>
            <a:lvl3pPr>
              <a:defRPr sz="1706">
                <a:solidFill>
                  <a:srgbClr val="006654"/>
                </a:solidFill>
              </a:defRPr>
            </a:lvl3pPr>
            <a:lvl4pPr>
              <a:defRPr sz="1463">
                <a:solidFill>
                  <a:srgbClr val="006654"/>
                </a:solidFill>
              </a:defRPr>
            </a:lvl4pPr>
            <a:lvl5pPr>
              <a:defRPr sz="1463">
                <a:solidFill>
                  <a:srgbClr val="0066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8450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7419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296555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2"/>
            <a:ext cx="2844800" cy="365125"/>
          </a:xfrm>
          <a:prstGeom prst="rect">
            <a:avLst/>
          </a:prstGeom>
        </p:spPr>
        <p:txBody>
          <a:bodyPr/>
          <a:lstStyle/>
          <a:p>
            <a:fld id="{77CF58EF-F857-4492-956B-305079687F9D}" type="datetimeFigureOut">
              <a:rPr lang="en-GB" smtClean="0">
                <a:solidFill>
                  <a:prstClr val="black">
                    <a:tint val="75000"/>
                  </a:prstClr>
                </a:solidFill>
              </a:rPr>
              <a:pPr/>
              <a:t>10/04/2018</a:t>
            </a:fld>
            <a:endParaRPr lang="en-GB">
              <a:solidFill>
                <a:prstClr val="black">
                  <a:tint val="75000"/>
                </a:prstClr>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9698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964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CCD95-FDE0-4E06-BB2D-49E7BE19D6EF}" type="slidenum">
              <a:rPr lang="en-GB" smtClean="0"/>
              <a:t>‹#›</a:t>
            </a:fld>
            <a:endParaRPr lang="en-GB"/>
          </a:p>
        </p:txBody>
      </p:sp>
    </p:spTree>
    <p:extLst>
      <p:ext uri="{BB962C8B-B14F-4D97-AF65-F5344CB8AC3E}">
        <p14:creationId xmlns:p14="http://schemas.microsoft.com/office/powerpoint/2010/main" val="3642469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2925" b="1" baseline="0">
                <a:solidFill>
                  <a:schemeClr val="bg1"/>
                </a:solidFill>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2925">
                <a:solidFill>
                  <a:srgbClr val="006654"/>
                </a:solidFill>
              </a:defRPr>
            </a:lvl1pPr>
            <a:lvl2pPr>
              <a:defRPr sz="2600">
                <a:solidFill>
                  <a:srgbClr val="006654"/>
                </a:solidFill>
              </a:defRPr>
            </a:lvl2pPr>
            <a:lvl3pPr>
              <a:defRPr sz="2275">
                <a:solidFill>
                  <a:srgbClr val="006654"/>
                </a:solidFill>
              </a:defRPr>
            </a:lvl3pPr>
            <a:lvl4pPr>
              <a:defRPr sz="1950">
                <a:solidFill>
                  <a:srgbClr val="006654"/>
                </a:solidFill>
              </a:defRPr>
            </a:lvl4pPr>
            <a:lvl5pPr>
              <a:defRPr sz="1950">
                <a:solidFill>
                  <a:srgbClr val="00665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4787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Tree>
    <p:extLst>
      <p:ext uri="{BB962C8B-B14F-4D97-AF65-F5344CB8AC3E}">
        <p14:creationId xmlns:p14="http://schemas.microsoft.com/office/powerpoint/2010/main" val="3578942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2779375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4"/>
            <a:ext cx="2844800" cy="365125"/>
          </a:xfrm>
          <a:prstGeom prst="rect">
            <a:avLst/>
          </a:prstGeom>
        </p:spPr>
        <p:txBody>
          <a:bodyPr/>
          <a:lstStyle/>
          <a:p>
            <a:fld id="{EF848630-E449-44E4-9DBF-C6B3C15D4396}" type="datetimeFigureOut">
              <a:rPr lang="en-GB" smtClean="0"/>
              <a:t>10/04/2018</a:t>
            </a:fld>
            <a:endParaRPr lang="en-GB" dirty="0"/>
          </a:p>
        </p:txBody>
      </p:sp>
      <p:sp>
        <p:nvSpPr>
          <p:cNvPr id="4" name="Footer Placeholder 3"/>
          <p:cNvSpPr>
            <a:spLocks noGrp="1"/>
          </p:cNvSpPr>
          <p:nvPr>
            <p:ph type="ftr" sz="quarter" idx="11"/>
          </p:nvPr>
        </p:nvSpPr>
        <p:spPr>
          <a:xfrm>
            <a:off x="4165600" y="6356354"/>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BB174454-E1F1-4B5A-AE1D-8EE72EF24B35}" type="slidenum">
              <a:rPr lang="en-GB" smtClean="0"/>
              <a:t>‹#›</a:t>
            </a:fld>
            <a:endParaRPr lang="en-GB" dirty="0"/>
          </a:p>
        </p:txBody>
      </p:sp>
    </p:spTree>
    <p:extLst>
      <p:ext uri="{BB962C8B-B14F-4D97-AF65-F5344CB8AC3E}">
        <p14:creationId xmlns:p14="http://schemas.microsoft.com/office/powerpoint/2010/main" val="163597038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a:t>Speaker I Date I Venue</a:t>
            </a:r>
            <a:endParaRPr lang="en-GB"/>
          </a:p>
        </p:txBody>
      </p:sp>
      <p:sp>
        <p:nvSpPr>
          <p:cNvPr id="4" name="Text Placeholder 3"/>
          <p:cNvSpPr>
            <a:spLocks noGrp="1"/>
          </p:cNvSpPr>
          <p:nvPr>
            <p:ph type="body" sz="quarter" idx="11" hasCustomPrompt="1"/>
          </p:nvPr>
        </p:nvSpPr>
        <p:spPr>
          <a:xfrm>
            <a:off x="562068" y="914400"/>
            <a:ext cx="11049559"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goes here</a:t>
            </a:r>
          </a:p>
          <a:p>
            <a:pPr lvl="0"/>
            <a:r>
              <a:rPr lang="en-US"/>
              <a:t>Max two lines</a:t>
            </a:r>
            <a:endParaRPr lang="en-GB"/>
          </a:p>
        </p:txBody>
      </p:sp>
    </p:spTree>
    <p:extLst>
      <p:ext uri="{BB962C8B-B14F-4D97-AF65-F5344CB8AC3E}">
        <p14:creationId xmlns:p14="http://schemas.microsoft.com/office/powerpoint/2010/main" val="278191982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a:t>Slide title goes here</a:t>
            </a:r>
            <a:endParaRPr lang="en-GB"/>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sz="3600">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a:latin typeface="Calibri" panose="020F0502020204030204" pitchFamily="34" charset="0"/>
                <a:cs typeface="Calibri" panose="020F0502020204030204" pitchFamily="34" charset="0"/>
              </a:rPr>
              <a:t>Source reference for illustration</a:t>
            </a:r>
            <a:endParaRPr lang="en-US"/>
          </a:p>
        </p:txBody>
      </p:sp>
    </p:spTree>
    <p:extLst>
      <p:ext uri="{BB962C8B-B14F-4D97-AF65-F5344CB8AC3E}">
        <p14:creationId xmlns:p14="http://schemas.microsoft.com/office/powerpoint/2010/main" val="1011517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33271747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a:t>Slide title goes here</a:t>
            </a:r>
            <a:endParaRPr lang="en-GB"/>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58353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e-AT"/>
          </a:p>
        </p:txBody>
      </p:sp>
    </p:spTree>
    <p:extLst>
      <p:ext uri="{BB962C8B-B14F-4D97-AF65-F5344CB8AC3E}">
        <p14:creationId xmlns:p14="http://schemas.microsoft.com/office/powerpoint/2010/main" val="3000441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e-AT"/>
          </a:p>
        </p:txBody>
      </p:sp>
    </p:spTree>
    <p:extLst>
      <p:ext uri="{BB962C8B-B14F-4D97-AF65-F5344CB8AC3E}">
        <p14:creationId xmlns:p14="http://schemas.microsoft.com/office/powerpoint/2010/main" val="25606768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a:t>Slide title goes here</a:t>
            </a:r>
            <a:br>
              <a:rPr lang="en-US"/>
            </a:br>
            <a:r>
              <a:rPr lang="en-US"/>
              <a:t>Max two lines</a:t>
            </a:r>
          </a:p>
        </p:txBody>
      </p:sp>
    </p:spTree>
    <p:extLst>
      <p:ext uri="{BB962C8B-B14F-4D97-AF65-F5344CB8AC3E}">
        <p14:creationId xmlns:p14="http://schemas.microsoft.com/office/powerpoint/2010/main" val="3133385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3704928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48630-E449-44E4-9DBF-C6B3C15D4396}" type="datetimeFigureOut">
              <a:rPr lang="en-GB" smtClean="0"/>
              <a:t>10/04/2018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174454-E1F1-4B5A-AE1D-8EE72EF24B35}" type="slidenum">
              <a:rPr lang="en-GB" smtClean="0"/>
              <a:t>‹#›</a:t>
            </a:fld>
            <a:endParaRPr lang="en-GB" dirty="0"/>
          </a:p>
        </p:txBody>
      </p:sp>
    </p:spTree>
    <p:extLst>
      <p:ext uri="{BB962C8B-B14F-4D97-AF65-F5344CB8AC3E}">
        <p14:creationId xmlns:p14="http://schemas.microsoft.com/office/powerpoint/2010/main" val="236068622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4A2F8-81F4-41D2-B6E8-25135220469A}"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70ECC-1F75-4A61-AF7F-15D6F5435542}" type="slidenum">
              <a:rPr lang="en-GB" smtClean="0"/>
              <a:t>‹#›</a:t>
            </a:fld>
            <a:endParaRPr lang="en-GB" dirty="0"/>
          </a:p>
        </p:txBody>
      </p:sp>
    </p:spTree>
    <p:extLst>
      <p:ext uri="{BB962C8B-B14F-4D97-AF65-F5344CB8AC3E}">
        <p14:creationId xmlns:p14="http://schemas.microsoft.com/office/powerpoint/2010/main" val="461312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3" y="75538"/>
            <a:ext cx="10353893" cy="531292"/>
          </a:xfrm>
          <a:prstGeom prst="rect">
            <a:avLst/>
          </a:prstGeom>
        </p:spPr>
        <p:txBody>
          <a:bodyPr/>
          <a:lstStyle>
            <a:lvl1pPr marL="0" indent="0">
              <a:buNone/>
              <a:defRPr sz="2585" b="1">
                <a:solidFill>
                  <a:schemeClr val="bg1"/>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9316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6B120F-4557-47DB-9B6B-EE2F11BB77E9}"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CCD95-FDE0-4E06-BB2D-49E7BE19D6EF}" type="slidenum">
              <a:rPr lang="en-GB" smtClean="0"/>
              <a:t>‹#›</a:t>
            </a:fld>
            <a:endParaRPr lang="en-GB"/>
          </a:p>
        </p:txBody>
      </p:sp>
    </p:spTree>
    <p:extLst>
      <p:ext uri="{BB962C8B-B14F-4D97-AF65-F5344CB8AC3E}">
        <p14:creationId xmlns:p14="http://schemas.microsoft.com/office/powerpoint/2010/main" val="1831267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3292276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46384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2925" b="1" baseline="0">
                <a:solidFill>
                  <a:schemeClr val="bg1"/>
                </a:solidFill>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2925">
                <a:solidFill>
                  <a:srgbClr val="006654"/>
                </a:solidFill>
              </a:defRPr>
            </a:lvl1pPr>
            <a:lvl2pPr>
              <a:defRPr sz="2600">
                <a:solidFill>
                  <a:srgbClr val="006654"/>
                </a:solidFill>
              </a:defRPr>
            </a:lvl2pPr>
            <a:lvl3pPr>
              <a:defRPr sz="2275">
                <a:solidFill>
                  <a:srgbClr val="006654"/>
                </a:solidFill>
              </a:defRPr>
            </a:lvl3pPr>
            <a:lvl4pPr>
              <a:defRPr sz="1950">
                <a:solidFill>
                  <a:srgbClr val="006654"/>
                </a:solidFill>
              </a:defRPr>
            </a:lvl4pPr>
            <a:lvl5pPr>
              <a:defRPr sz="1950">
                <a:solidFill>
                  <a:srgbClr val="0066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7424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2954830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4"/>
            <a:ext cx="2844800" cy="365125"/>
          </a:xfrm>
          <a:prstGeom prst="rect">
            <a:avLst/>
          </a:prstGeom>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a:xfrm>
            <a:off x="4165600" y="6356354"/>
            <a:ext cx="38608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317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67043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a:t>Speaker I Date I Venue</a:t>
            </a:r>
            <a:endParaRPr lang="en-GB" dirty="0"/>
          </a:p>
        </p:txBody>
      </p:sp>
      <p:sp>
        <p:nvSpPr>
          <p:cNvPr id="4" name="Text Placeholder 3"/>
          <p:cNvSpPr>
            <a:spLocks noGrp="1"/>
          </p:cNvSpPr>
          <p:nvPr>
            <p:ph type="body" sz="quarter" idx="11" hasCustomPrompt="1"/>
          </p:nvPr>
        </p:nvSpPr>
        <p:spPr>
          <a:xfrm>
            <a:off x="562068" y="914400"/>
            <a:ext cx="11049559"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goes here</a:t>
            </a:r>
          </a:p>
          <a:p>
            <a:pPr lvl="0"/>
            <a:r>
              <a:rPr lang="en-US" dirty="0"/>
              <a:t>Max two lines</a:t>
            </a:r>
            <a:endParaRPr lang="en-GB" dirty="0"/>
          </a:p>
        </p:txBody>
      </p:sp>
    </p:spTree>
    <p:extLst>
      <p:ext uri="{BB962C8B-B14F-4D97-AF65-F5344CB8AC3E}">
        <p14:creationId xmlns:p14="http://schemas.microsoft.com/office/powerpoint/2010/main" val="487562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Verdana" panose="020B0604030504040204" pitchFamily="34" charset="0"/>
                <a:ea typeface="Verdana" panose="020B0604030504040204" pitchFamily="34" charset="0"/>
                <a:cs typeface="Verdana" panose="020B0604030504040204" pitchFamily="34" charset="0"/>
              </a:defRPr>
            </a:lvl1pPr>
            <a:lvl2pPr>
              <a:defRPr sz="3600">
                <a:solidFill>
                  <a:srgbClr val="113A60"/>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113A60"/>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113A6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96483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2816849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57202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06511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680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e-AT" dirty="0"/>
          </a:p>
        </p:txBody>
      </p:sp>
    </p:spTree>
    <p:extLst>
      <p:ext uri="{BB962C8B-B14F-4D97-AF65-F5344CB8AC3E}">
        <p14:creationId xmlns:p14="http://schemas.microsoft.com/office/powerpoint/2010/main" val="45838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0"/>
            <a:ext cx="172508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prstClr val="black"/>
              </a:solidFill>
            </a:endParaRPr>
          </a:p>
        </p:txBody>
      </p:sp>
      <p:sp>
        <p:nvSpPr>
          <p:cNvPr id="2" name="Title 1"/>
          <p:cNvSpPr>
            <a:spLocks noGrp="1"/>
          </p:cNvSpPr>
          <p:nvPr>
            <p:ph type="title"/>
          </p:nvPr>
        </p:nvSpPr>
        <p:spPr/>
        <p:txBody>
          <a:bodyPr/>
          <a:lstStyle/>
          <a:p>
            <a:r>
              <a:rPr lang="en-US"/>
              <a:t>Click to edit Master title style</a:t>
            </a:r>
            <a:endParaRPr lang="de-AT" dirty="0"/>
          </a:p>
        </p:txBody>
      </p:sp>
    </p:spTree>
    <p:extLst>
      <p:ext uri="{BB962C8B-B14F-4D97-AF65-F5344CB8AC3E}">
        <p14:creationId xmlns:p14="http://schemas.microsoft.com/office/powerpoint/2010/main" val="37385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4A2F8-81F4-41D2-B6E8-25135220469A}"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70ECC-1F75-4A61-AF7F-15D6F5435542}" type="slidenum">
              <a:rPr lang="en-GB" smtClean="0"/>
              <a:t>‹#›</a:t>
            </a:fld>
            <a:endParaRPr lang="en-GB" dirty="0"/>
          </a:p>
        </p:txBody>
      </p:sp>
    </p:spTree>
    <p:extLst>
      <p:ext uri="{BB962C8B-B14F-4D97-AF65-F5344CB8AC3E}">
        <p14:creationId xmlns:p14="http://schemas.microsoft.com/office/powerpoint/2010/main" val="870726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48630-E449-44E4-9DBF-C6B3C15D4396}" type="datetimeFigureOut">
              <a:rPr lang="en-GB" smtClean="0"/>
              <a:t>10/04/2018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174454-E1F1-4B5A-AE1D-8EE72EF24B35}" type="slidenum">
              <a:rPr lang="en-GB" smtClean="0"/>
              <a:t>‹#›</a:t>
            </a:fld>
            <a:endParaRPr lang="en-GB" dirty="0"/>
          </a:p>
        </p:txBody>
      </p:sp>
    </p:spTree>
    <p:extLst>
      <p:ext uri="{BB962C8B-B14F-4D97-AF65-F5344CB8AC3E}">
        <p14:creationId xmlns:p14="http://schemas.microsoft.com/office/powerpoint/2010/main" val="37400025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de-AT" dirty="0"/>
          </a:p>
        </p:txBody>
      </p:sp>
    </p:spTree>
    <p:extLst>
      <p:ext uri="{BB962C8B-B14F-4D97-AF65-F5344CB8AC3E}">
        <p14:creationId xmlns:p14="http://schemas.microsoft.com/office/powerpoint/2010/main" val="1450255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2925" b="1" baseline="0">
                <a:solidFill>
                  <a:schemeClr val="bg1"/>
                </a:solidFill>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2925">
                <a:solidFill>
                  <a:srgbClr val="006654"/>
                </a:solidFill>
              </a:defRPr>
            </a:lvl1pPr>
            <a:lvl2pPr>
              <a:defRPr sz="2600">
                <a:solidFill>
                  <a:srgbClr val="006654"/>
                </a:solidFill>
              </a:defRPr>
            </a:lvl2pPr>
            <a:lvl3pPr>
              <a:defRPr sz="2275">
                <a:solidFill>
                  <a:srgbClr val="006654"/>
                </a:solidFill>
              </a:defRPr>
            </a:lvl3pPr>
            <a:lvl4pPr>
              <a:defRPr sz="1950">
                <a:solidFill>
                  <a:srgbClr val="006654"/>
                </a:solidFill>
              </a:defRPr>
            </a:lvl4pPr>
            <a:lvl5pPr>
              <a:defRPr sz="1950">
                <a:solidFill>
                  <a:srgbClr val="0066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96729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2336780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4078176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4A2F8-81F4-41D2-B6E8-25135220469A}" type="datetimeFigureOut">
              <a:rPr lang="en-GB" smtClean="0"/>
              <a:t>10/04/2018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70ECC-1F75-4A61-AF7F-15D6F5435542}" type="slidenum">
              <a:rPr lang="en-GB" smtClean="0"/>
              <a:t>‹#›</a:t>
            </a:fld>
            <a:endParaRPr lang="en-GB" dirty="0"/>
          </a:p>
        </p:txBody>
      </p:sp>
    </p:spTree>
    <p:extLst>
      <p:ext uri="{BB962C8B-B14F-4D97-AF65-F5344CB8AC3E}">
        <p14:creationId xmlns:p14="http://schemas.microsoft.com/office/powerpoint/2010/main" val="204936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48630-E449-44E4-9DBF-C6B3C15D4396}" type="datetimeFigureOut">
              <a:rPr lang="en-GB" smtClean="0"/>
              <a:t>10/04/2018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174454-E1F1-4B5A-AE1D-8EE72EF24B35}" type="slidenum">
              <a:rPr lang="en-GB" smtClean="0"/>
              <a:t>‹#›</a:t>
            </a:fld>
            <a:endParaRPr lang="en-GB" dirty="0"/>
          </a:p>
        </p:txBody>
      </p:sp>
    </p:spTree>
    <p:extLst>
      <p:ext uri="{BB962C8B-B14F-4D97-AF65-F5344CB8AC3E}">
        <p14:creationId xmlns:p14="http://schemas.microsoft.com/office/powerpoint/2010/main" val="185559205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3" y="75538"/>
            <a:ext cx="10353893" cy="531292"/>
          </a:xfrm>
          <a:prstGeom prst="rect">
            <a:avLst/>
          </a:prstGeom>
        </p:spPr>
        <p:txBody>
          <a:bodyPr/>
          <a:lstStyle>
            <a:lvl1pPr marL="0" indent="0">
              <a:buNone/>
              <a:defRPr sz="2585" b="1">
                <a:solidFill>
                  <a:schemeClr val="bg1"/>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2104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777565" y="272473"/>
            <a:ext cx="10773577"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1917314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927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2925" b="1" baseline="0">
                <a:solidFill>
                  <a:schemeClr val="bg1"/>
                </a:solidFill>
              </a:defRPr>
            </a:lvl1pPr>
            <a:lvl2pPr marL="457224" indent="0">
              <a:buNone/>
              <a:defRPr/>
            </a:lvl2pPr>
            <a:lvl3pPr marL="914446" indent="0">
              <a:buNone/>
              <a:defRPr/>
            </a:lvl3pPr>
            <a:lvl4pPr marL="1371668" indent="0">
              <a:buNone/>
              <a:defRPr/>
            </a:lvl4pPr>
            <a:lvl5pPr marL="1828892" indent="0">
              <a:buNone/>
              <a:defRPr/>
            </a:lvl5pPr>
          </a:lstStyle>
          <a:p>
            <a:pPr lvl="0"/>
            <a:r>
              <a:rPr lang="en-US" dirty="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2925">
                <a:solidFill>
                  <a:srgbClr val="006654"/>
                </a:solidFill>
              </a:defRPr>
            </a:lvl1pPr>
            <a:lvl2pPr>
              <a:defRPr sz="2600">
                <a:solidFill>
                  <a:srgbClr val="006654"/>
                </a:solidFill>
              </a:defRPr>
            </a:lvl2pPr>
            <a:lvl3pPr>
              <a:defRPr sz="2275">
                <a:solidFill>
                  <a:srgbClr val="006654"/>
                </a:solidFill>
              </a:defRPr>
            </a:lvl3pPr>
            <a:lvl4pPr>
              <a:defRPr sz="1950">
                <a:solidFill>
                  <a:srgbClr val="006654"/>
                </a:solidFill>
              </a:defRPr>
            </a:lvl4pPr>
            <a:lvl5pPr>
              <a:defRPr sz="1950">
                <a:solidFill>
                  <a:srgbClr val="0066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02241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647669"/>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725" y="1152526"/>
            <a:ext cx="10353431" cy="4633913"/>
          </a:xfrm>
          <a:prstGeom prst="rect">
            <a:avLst/>
          </a:prstGeo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12" hasCustomPrompt="1"/>
          </p:nvPr>
        </p:nvSpPr>
        <p:spPr>
          <a:xfrm>
            <a:off x="899585" y="6200775"/>
            <a:ext cx="3956049" cy="241300"/>
          </a:xfrm>
          <a:prstGeom prst="rect">
            <a:avLst/>
          </a:prstGeom>
        </p:spPr>
        <p:txBody>
          <a:bodyPr/>
          <a:lstStyle>
            <a:lvl1pPr marL="0" indent="0">
              <a:buNone/>
              <a:defRPr sz="1100" baseline="0">
                <a:solidFill>
                  <a:srgbClr val="001746"/>
                </a:solidFill>
              </a:defRPr>
            </a:lvl1pPr>
            <a:lvl2pPr marL="422041" indent="0">
              <a:buNone/>
              <a:defRPr/>
            </a:lvl2pPr>
            <a:lvl3pPr marL="844082" indent="0">
              <a:buNone/>
              <a:defRPr/>
            </a:lvl3pPr>
            <a:lvl4pPr marL="1266124" indent="0">
              <a:buNone/>
              <a:defRPr/>
            </a:lvl4pPr>
            <a:lvl5pPr marL="1688165" indent="0">
              <a:buNone/>
              <a:defRPr/>
            </a:lvl5pPr>
          </a:lstStyle>
          <a:p>
            <a:pPr lvl="0"/>
            <a:r>
              <a:rPr lang="en-US" dirty="0"/>
              <a:t>Illustration reference goes here</a:t>
            </a:r>
          </a:p>
        </p:txBody>
      </p:sp>
    </p:spTree>
    <p:extLst>
      <p:ext uri="{BB962C8B-B14F-4D97-AF65-F5344CB8AC3E}">
        <p14:creationId xmlns:p14="http://schemas.microsoft.com/office/powerpoint/2010/main" val="324699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3" y="75538"/>
            <a:ext cx="10353893" cy="531292"/>
          </a:xfrm>
          <a:prstGeom prst="rect">
            <a:avLst/>
          </a:prstGeom>
        </p:spPr>
        <p:txBody>
          <a:bodyPr/>
          <a:lstStyle>
            <a:lvl1pPr marL="0" indent="0">
              <a:buNone/>
              <a:defRPr sz="2585" b="1">
                <a:solidFill>
                  <a:schemeClr val="bg1"/>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19930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1AE251-4CF7-4C79-A366-F68608A3D37F}" type="slidenum">
              <a:rPr kumimoji="0" lang="en-GB" sz="18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195329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071321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2250373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42575065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2320090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4163289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882294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3110209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1354309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75481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647669"/>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725" y="1152526"/>
            <a:ext cx="10353431" cy="4633913"/>
          </a:xfrm>
          <a:prstGeom prst="rect">
            <a:avLst/>
          </a:prstGeo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899585" y="6200775"/>
            <a:ext cx="3956049" cy="241300"/>
          </a:xfrm>
          <a:prstGeom prst="rect">
            <a:avLst/>
          </a:prstGeom>
        </p:spPr>
        <p:txBody>
          <a:bodyPr/>
          <a:lstStyle>
            <a:lvl1pPr marL="0" indent="0">
              <a:buNone/>
              <a:defRPr sz="1100" baseline="0">
                <a:solidFill>
                  <a:srgbClr val="001746"/>
                </a:solidFill>
              </a:defRPr>
            </a:lvl1pPr>
            <a:lvl2pPr marL="422041" indent="0">
              <a:buNone/>
              <a:defRPr/>
            </a:lvl2pPr>
            <a:lvl3pPr marL="844082" indent="0">
              <a:buNone/>
              <a:defRPr/>
            </a:lvl3pPr>
            <a:lvl4pPr marL="1266124" indent="0">
              <a:buNone/>
              <a:defRPr/>
            </a:lvl4pPr>
            <a:lvl5pPr marL="1688165" indent="0">
              <a:buNone/>
              <a:defRPr/>
            </a:lvl5pPr>
          </a:lstStyle>
          <a:p>
            <a:pPr lvl="0"/>
            <a:r>
              <a:rPr lang="en-US" dirty="0"/>
              <a:t>Illustration reference goes here</a:t>
            </a:r>
          </a:p>
        </p:txBody>
      </p:sp>
    </p:spTree>
    <p:extLst>
      <p:ext uri="{BB962C8B-B14F-4D97-AF65-F5344CB8AC3E}">
        <p14:creationId xmlns:p14="http://schemas.microsoft.com/office/powerpoint/2010/main" val="3107152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831569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883459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2316346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5A7BA-F71B-477D-A284-01FAB3B1E44D}" type="slidenum">
              <a:rPr lang="en-GB" smtClean="0"/>
              <a:t>‹#›</a:t>
            </a:fld>
            <a:endParaRPr lang="en-GB"/>
          </a:p>
        </p:txBody>
      </p:sp>
    </p:spTree>
    <p:extLst>
      <p:ext uri="{BB962C8B-B14F-4D97-AF65-F5344CB8AC3E}">
        <p14:creationId xmlns:p14="http://schemas.microsoft.com/office/powerpoint/2010/main" val="3891709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Tree>
    <p:extLst>
      <p:ext uri="{BB962C8B-B14F-4D97-AF65-F5344CB8AC3E}">
        <p14:creationId xmlns:p14="http://schemas.microsoft.com/office/powerpoint/2010/main" val="20870577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96B518-4FDF-4550-8067-1945F7046466}"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082086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96B518-4FDF-4550-8067-1945F7046466}"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8184158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96B518-4FDF-4550-8067-1945F7046466}"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755071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96B518-4FDF-4550-8067-1945F7046466}"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8651470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96B518-4FDF-4550-8067-1945F7046466}"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397163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2585" b="1">
                <a:solidFill>
                  <a:schemeClr val="bg1"/>
                </a:solidFill>
              </a:defRPr>
            </a:lvl1pPr>
          </a:lstStyle>
          <a:p>
            <a:pPr lvl="0"/>
            <a:r>
              <a:rPr lang="en-US" dirty="0"/>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571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96B518-4FDF-4550-8067-1945F7046466}"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3753985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B518-4FDF-4550-8067-1945F7046466}"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2017930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6B518-4FDF-4550-8067-1945F7046466}"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0721520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96B518-4FDF-4550-8067-1945F7046466}"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24892318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96B518-4FDF-4550-8067-1945F7046466}"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13543639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96B518-4FDF-4550-8067-1945F7046466}"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A07E-3443-4301-8727-8B90E31B5DB2}" type="slidenum">
              <a:rPr lang="en-GB" smtClean="0"/>
              <a:t>‹#›</a:t>
            </a:fld>
            <a:endParaRPr lang="en-GB"/>
          </a:p>
        </p:txBody>
      </p:sp>
    </p:spTree>
    <p:extLst>
      <p:ext uri="{BB962C8B-B14F-4D97-AF65-F5344CB8AC3E}">
        <p14:creationId xmlns:p14="http://schemas.microsoft.com/office/powerpoint/2010/main" val="40889234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1708143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38325196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2275909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5DD85E-0921-4566-980E-E5E78F27D997}" type="slidenum">
              <a:rPr lang="en-GB" smtClean="0"/>
              <a:t>‹#›</a:t>
            </a:fld>
            <a:endParaRPr lang="en-GB"/>
          </a:p>
        </p:txBody>
      </p:sp>
    </p:spTree>
    <p:extLst>
      <p:ext uri="{BB962C8B-B14F-4D97-AF65-F5344CB8AC3E}">
        <p14:creationId xmlns:p14="http://schemas.microsoft.com/office/powerpoint/2010/main" val="253588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18.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theme" Target="../theme/theme2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1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 Target="../slides/slid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5.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cxnSp>
        <p:nvCxnSpPr>
          <p:cNvPr id="15" name="Straight Connector 7"/>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684000" y="6228000"/>
            <a:ext cx="2160000" cy="43443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34" r:id="rId2"/>
    <p:sldLayoutId id="2147483735" r:id="rId3"/>
    <p:sldLayoutId id="2147483759" r:id="rId4"/>
    <p:sldLayoutId id="2147483780" r:id="rId5"/>
    <p:sldLayoutId id="2147483781" r:id="rId6"/>
    <p:sldLayoutId id="2147483782" r:id="rId7"/>
  </p:sldLayoutIdLst>
  <p:hf hdr="0" ftr="0" dt="0"/>
  <p:txStyles>
    <p:titleStyle>
      <a:lvl1pPr algn="ctr" defTabSz="1125500" rtl="0" eaLnBrk="1" latinLnBrk="0" hangingPunct="1">
        <a:spcBef>
          <a:spcPct val="0"/>
        </a:spcBef>
        <a:buNone/>
        <a:defRPr sz="5417" kern="1200">
          <a:solidFill>
            <a:schemeClr val="tx1"/>
          </a:solidFill>
          <a:latin typeface="+mj-lt"/>
          <a:ea typeface="+mj-ea"/>
          <a:cs typeface="+mj-cs"/>
        </a:defRPr>
      </a:lvl1pPr>
    </p:titleStyle>
    <p:body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500" rtl="0" eaLnBrk="1" latinLnBrk="0" hangingPunct="1">
        <a:defRPr sz="2215" kern="1200">
          <a:solidFill>
            <a:schemeClr val="tx1"/>
          </a:solidFill>
          <a:latin typeface="+mn-lt"/>
          <a:ea typeface="+mn-ea"/>
          <a:cs typeface="+mn-cs"/>
        </a:defRPr>
      </a:lvl1pPr>
      <a:lvl2pPr marL="562751" algn="l" defTabSz="1125500" rtl="0" eaLnBrk="1" latinLnBrk="0" hangingPunct="1">
        <a:defRPr sz="2215" kern="1200">
          <a:solidFill>
            <a:schemeClr val="tx1"/>
          </a:solidFill>
          <a:latin typeface="+mn-lt"/>
          <a:ea typeface="+mn-ea"/>
          <a:cs typeface="+mn-cs"/>
        </a:defRPr>
      </a:lvl2pPr>
      <a:lvl3pPr marL="1125500" algn="l" defTabSz="1125500" rtl="0" eaLnBrk="1" latinLnBrk="0" hangingPunct="1">
        <a:defRPr sz="2215" kern="1200">
          <a:solidFill>
            <a:schemeClr val="tx1"/>
          </a:solidFill>
          <a:latin typeface="+mn-lt"/>
          <a:ea typeface="+mn-ea"/>
          <a:cs typeface="+mn-cs"/>
        </a:defRPr>
      </a:lvl3pPr>
      <a:lvl4pPr marL="1688249" algn="l" defTabSz="1125500" rtl="0" eaLnBrk="1" latinLnBrk="0" hangingPunct="1">
        <a:defRPr sz="2215" kern="1200">
          <a:solidFill>
            <a:schemeClr val="tx1"/>
          </a:solidFill>
          <a:latin typeface="+mn-lt"/>
          <a:ea typeface="+mn-ea"/>
          <a:cs typeface="+mn-cs"/>
        </a:defRPr>
      </a:lvl4pPr>
      <a:lvl5pPr marL="2251000" algn="l" defTabSz="1125500" rtl="0" eaLnBrk="1" latinLnBrk="0" hangingPunct="1">
        <a:defRPr sz="2215" kern="1200">
          <a:solidFill>
            <a:schemeClr val="tx1"/>
          </a:solidFill>
          <a:latin typeface="+mn-lt"/>
          <a:ea typeface="+mn-ea"/>
          <a:cs typeface="+mn-cs"/>
        </a:defRPr>
      </a:lvl5pPr>
      <a:lvl6pPr marL="2813749" algn="l" defTabSz="1125500" rtl="0" eaLnBrk="1" latinLnBrk="0" hangingPunct="1">
        <a:defRPr sz="2215" kern="1200">
          <a:solidFill>
            <a:schemeClr val="tx1"/>
          </a:solidFill>
          <a:latin typeface="+mn-lt"/>
          <a:ea typeface="+mn-ea"/>
          <a:cs typeface="+mn-cs"/>
        </a:defRPr>
      </a:lvl6pPr>
      <a:lvl7pPr marL="3376499" algn="l" defTabSz="1125500" rtl="0" eaLnBrk="1" latinLnBrk="0" hangingPunct="1">
        <a:defRPr sz="2215" kern="1200">
          <a:solidFill>
            <a:schemeClr val="tx1"/>
          </a:solidFill>
          <a:latin typeface="+mn-lt"/>
          <a:ea typeface="+mn-ea"/>
          <a:cs typeface="+mn-cs"/>
        </a:defRPr>
      </a:lvl7pPr>
      <a:lvl8pPr marL="3939249" algn="l" defTabSz="1125500" rtl="0" eaLnBrk="1" latinLnBrk="0" hangingPunct="1">
        <a:defRPr sz="2215" kern="1200">
          <a:solidFill>
            <a:schemeClr val="tx1"/>
          </a:solidFill>
          <a:latin typeface="+mn-lt"/>
          <a:ea typeface="+mn-ea"/>
          <a:cs typeface="+mn-cs"/>
        </a:defRPr>
      </a:lvl8pPr>
      <a:lvl9pPr marL="4501998" algn="l" defTabSz="1125500" rtl="0" eaLnBrk="1" latinLnBrk="0" hangingPunct="1">
        <a:defRPr sz="221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B518-4FDF-4550-8067-1945F7046466}" type="datetimeFigureOut">
              <a:rPr lang="en-GB" smtClean="0"/>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2A07E-3443-4301-8727-8B90E31B5DB2}" type="slidenum">
              <a:rPr lang="en-GB" smtClean="0"/>
              <a:t>‹#›</a:t>
            </a:fld>
            <a:endParaRPr lang="en-GB"/>
          </a:p>
        </p:txBody>
      </p:sp>
    </p:spTree>
    <p:extLst>
      <p:ext uri="{BB962C8B-B14F-4D97-AF65-F5344CB8AC3E}">
        <p14:creationId xmlns:p14="http://schemas.microsoft.com/office/powerpoint/2010/main" val="175279533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D85E-0921-4566-980E-E5E78F27D997}" type="slidenum">
              <a:rPr lang="en-GB" smtClean="0"/>
              <a:t>‹#›</a:t>
            </a:fld>
            <a:endParaRPr lang="en-GB"/>
          </a:p>
        </p:txBody>
      </p:sp>
    </p:spTree>
    <p:extLst>
      <p:ext uri="{BB962C8B-B14F-4D97-AF65-F5344CB8AC3E}">
        <p14:creationId xmlns:p14="http://schemas.microsoft.com/office/powerpoint/2010/main" val="34358298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prstClr val="white"/>
              </a:solidFill>
            </a:endParaRPr>
          </a:p>
        </p:txBody>
      </p:sp>
      <p:sp>
        <p:nvSpPr>
          <p:cNvPr id="25" name="Rectangle 24"/>
          <p:cNvSpPr/>
          <p:nvPr/>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solidFill>
                <a:prstClr val="white"/>
              </a:solidFill>
            </a:endParaRPr>
          </a:p>
        </p:txBody>
      </p:sp>
      <p:pic>
        <p:nvPicPr>
          <p:cNvPr id="26" name="Picture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Tree>
    <p:extLst>
      <p:ext uri="{BB962C8B-B14F-4D97-AF65-F5344CB8AC3E}">
        <p14:creationId xmlns:p14="http://schemas.microsoft.com/office/powerpoint/2010/main" val="167461724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5" r:id="rId6"/>
    <p:sldLayoutId id="2147483896" r:id="rId7"/>
  </p:sldLayoutIdLst>
  <p:hf hd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5" name="Rectangle 24"/>
          <p:cNvSpPr/>
          <p:nvPr/>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26"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53719245"/>
      </p:ext>
    </p:extLst>
  </p:cSld>
  <p:clrMap bg1="lt1" tx1="dk1" bg2="lt2" tx2="dk2" accent1="accent1" accent2="accent2" accent3="accent3" accent4="accent4" accent5="accent5" accent6="accent6" hlink="hlink" folHlink="folHlink"/>
  <p:sldLayoutIdLst>
    <p:sldLayoutId id="2147483898" r:id="rId1"/>
  </p:sldLayoutIdLst>
  <p:hf hd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26"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2069398898"/>
      </p:ext>
    </p:extLst>
  </p:cSld>
  <p:clrMap bg1="lt1" tx1="dk1" bg2="lt2" tx2="dk2" accent1="accent1" accent2="accent2" accent3="accent3" accent4="accent4" accent5="accent5" accent6="accent6" hlink="hlink" folHlink="folHlink"/>
  <p:sldLayoutIdLst>
    <p:sldLayoutId id="2147483900" r:id="rId1"/>
  </p:sldLayoutIdLst>
  <p:hf hd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7"/>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3949453730"/>
      </p:ext>
    </p:extLst>
  </p:cSld>
  <p:clrMap bg1="lt1" tx1="dk1" bg2="lt2" tx2="dk2" accent1="accent1" accent2="accent2" accent3="accent3" accent4="accent4" accent5="accent5" accent6="accent6" hlink="hlink" folHlink="folHlink"/>
  <p:sldLayoutIdLst>
    <p:sldLayoutId id="2147483906" r:id="rId1"/>
  </p:sldLayoutIdLst>
  <p:hf hd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790732"/>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2384450668"/>
      </p:ext>
    </p:extLst>
  </p:cSld>
  <p:clrMap bg1="lt1" tx1="dk1" bg2="lt2" tx2="dk2" accent1="accent1" accent2="accent2" accent3="accent3" accent4="accent4" accent5="accent5" accent6="accent6" hlink="hlink" folHlink="folHlink"/>
  <p:sldLayoutIdLst>
    <p:sldLayoutId id="2147483908" r:id="rId1"/>
  </p:sldLayoutIdLst>
  <p:hf hd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26"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667593022"/>
      </p:ext>
    </p:extLst>
  </p:cSld>
  <p:clrMap bg1="lt1" tx1="dk1" bg2="lt2" tx2="dk2" accent1="accent1" accent2="accent2" accent3="accent3" accent4="accent4" accent5="accent5" accent6="accent6" hlink="hlink" folHlink="folHlink"/>
  <p:sldLayoutIdLst>
    <p:sldLayoutId id="2147483910" r:id="rId1"/>
  </p:sldLayoutIdLst>
  <p:hf hd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7"/>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1649391797"/>
      </p:ext>
    </p:extLst>
  </p:cSld>
  <p:clrMap bg1="lt1" tx1="dk1" bg2="lt2" tx2="dk2" accent1="accent1" accent2="accent2" accent3="accent3" accent4="accent4" accent5="accent5" accent6="accent6" hlink="hlink" folHlink="folHlink"/>
  <p:sldLayoutIdLst>
    <p:sldLayoutId id="2147483914" r:id="rId1"/>
    <p:sldLayoutId id="2147483915" r:id="rId2"/>
  </p:sldLayoutIdLst>
  <p:hf hd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26"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367810132"/>
      </p:ext>
    </p:extLst>
  </p:cSld>
  <p:clrMap bg1="lt1" tx1="dk1" bg2="lt2" tx2="dk2" accent1="accent1" accent2="accent2" accent3="accent3" accent4="accent4" accent5="accent5" accent6="accent6" hlink="hlink" folHlink="folHlink"/>
  <p:sldLayoutIdLst>
    <p:sldLayoutId id="2147483923" r:id="rId1"/>
    <p:sldLayoutId id="2147483924" r:id="rId2"/>
  </p:sldLayoutIdLst>
  <p:hf hd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0"/>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
        <p:nvSpPr>
          <p:cNvPr id="13" name="Rectangle 12">
            <a:hlinkClick r:id="rId8" action="ppaction://hlinksldjump"/>
          </p:cNvPr>
          <p:cNvSpPr/>
          <p:nvPr userDrawn="1"/>
        </p:nvSpPr>
        <p:spPr>
          <a:xfrm>
            <a:off x="2344618"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prstClr val="white"/>
              </a:solidFill>
            </a:endParaRPr>
          </a:p>
        </p:txBody>
      </p:sp>
      <p:cxnSp>
        <p:nvCxnSpPr>
          <p:cNvPr id="15" name="Straight Connector 7"/>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6733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5" r:id="rId3"/>
    <p:sldLayoutId id="2147483756" r:id="rId4"/>
    <p:sldLayoutId id="2147483757" r:id="rId5"/>
  </p:sldLayoutIdLst>
  <p:hf hdr="0" ftr="0" dt="0"/>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p:nvSpPr>
        <p:spPr>
          <a:xfrm>
            <a:off x="0" y="7"/>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192659298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1" r:id="rId3"/>
  </p:sldLayoutIdLst>
  <p:hf hd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62" b="0" i="0" u="none" strike="noStrike" kern="1200" cap="none" spc="0" normalizeH="0" baseline="0" noProof="0">
              <a:ln>
                <a:noFill/>
              </a:ln>
              <a:solidFill>
                <a:prstClr val="white"/>
              </a:solidFill>
              <a:effectLst/>
              <a:uLnTx/>
              <a:uFillTx/>
              <a:latin typeface="Open Sans"/>
              <a:ea typeface="+mn-ea"/>
              <a:cs typeface="+mn-cs"/>
            </a:endParaRPr>
          </a:p>
        </p:txBody>
      </p:sp>
      <p:pic>
        <p:nvPicPr>
          <p:cNvPr id="26"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Tree>
    <p:extLst>
      <p:ext uri="{BB962C8B-B14F-4D97-AF65-F5344CB8AC3E}">
        <p14:creationId xmlns:p14="http://schemas.microsoft.com/office/powerpoint/2010/main" val="179275781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2" r:id="rId5"/>
    <p:sldLayoutId id="2147483945" r:id="rId6"/>
  </p:sldLayoutIdLst>
  <p:hf sldNum="0"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620000"/>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3653100916"/>
      </p:ext>
    </p:extLst>
  </p:cSld>
  <p:clrMap bg1="lt1" tx1="dk1" bg2="lt2" tx2="dk2" accent1="accent1" accent2="accent2" accent3="accent3" accent4="accent4" accent5="accent5" accent6="accent6" hlink="hlink" folHlink="folHlink"/>
  <p:sldLayoutIdLst>
    <p:sldLayoutId id="2147483947" r:id="rId1"/>
  </p:sldLayoutIdLst>
  <p:hf hd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342A3-5D12-478B-A45A-F02B03F77276}" type="datetimeFigureOut">
              <a:rPr lang="en-GB" smtClean="0"/>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1C585-2CFD-4295-A4BA-E77C84352533}" type="slidenum">
              <a:rPr lang="en-GB" smtClean="0"/>
              <a:t>‹#›</a:t>
            </a:fld>
            <a:endParaRPr lang="en-GB"/>
          </a:p>
        </p:txBody>
      </p:sp>
    </p:spTree>
    <p:extLst>
      <p:ext uri="{BB962C8B-B14F-4D97-AF65-F5344CB8AC3E}">
        <p14:creationId xmlns:p14="http://schemas.microsoft.com/office/powerpoint/2010/main" val="32361282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4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cxnSp>
        <p:nvCxnSpPr>
          <p:cNvPr id="15" name="Straight Connector 7"/>
          <p:cNvCxnSpPr/>
          <p:nvPr/>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684000" y="6228000"/>
            <a:ext cx="2160000" cy="434436"/>
          </a:xfrm>
          <a:prstGeom prst="rect">
            <a:avLst/>
          </a:prstGeom>
        </p:spPr>
      </p:pic>
    </p:spTree>
    <p:extLst>
      <p:ext uri="{BB962C8B-B14F-4D97-AF65-F5344CB8AC3E}">
        <p14:creationId xmlns:p14="http://schemas.microsoft.com/office/powerpoint/2010/main" val="20824481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ftr="0" dt="0"/>
  <p:txStyles>
    <p:titleStyle>
      <a:lvl1pPr algn="ctr" defTabSz="1125500" rtl="0" eaLnBrk="1" latinLnBrk="0" hangingPunct="1">
        <a:spcBef>
          <a:spcPct val="0"/>
        </a:spcBef>
        <a:buNone/>
        <a:defRPr sz="5417" kern="1200">
          <a:solidFill>
            <a:schemeClr val="tx1"/>
          </a:solidFill>
          <a:latin typeface="+mj-lt"/>
          <a:ea typeface="+mj-ea"/>
          <a:cs typeface="+mj-cs"/>
        </a:defRPr>
      </a:lvl1pPr>
    </p:titleStyle>
    <p:body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500" rtl="0" eaLnBrk="1" latinLnBrk="0" hangingPunct="1">
        <a:defRPr sz="2215" kern="1200">
          <a:solidFill>
            <a:schemeClr val="tx1"/>
          </a:solidFill>
          <a:latin typeface="+mn-lt"/>
          <a:ea typeface="+mn-ea"/>
          <a:cs typeface="+mn-cs"/>
        </a:defRPr>
      </a:lvl1pPr>
      <a:lvl2pPr marL="562751" algn="l" defTabSz="1125500" rtl="0" eaLnBrk="1" latinLnBrk="0" hangingPunct="1">
        <a:defRPr sz="2215" kern="1200">
          <a:solidFill>
            <a:schemeClr val="tx1"/>
          </a:solidFill>
          <a:latin typeface="+mn-lt"/>
          <a:ea typeface="+mn-ea"/>
          <a:cs typeface="+mn-cs"/>
        </a:defRPr>
      </a:lvl2pPr>
      <a:lvl3pPr marL="1125500" algn="l" defTabSz="1125500" rtl="0" eaLnBrk="1" latinLnBrk="0" hangingPunct="1">
        <a:defRPr sz="2215" kern="1200">
          <a:solidFill>
            <a:schemeClr val="tx1"/>
          </a:solidFill>
          <a:latin typeface="+mn-lt"/>
          <a:ea typeface="+mn-ea"/>
          <a:cs typeface="+mn-cs"/>
        </a:defRPr>
      </a:lvl3pPr>
      <a:lvl4pPr marL="1688249" algn="l" defTabSz="1125500" rtl="0" eaLnBrk="1" latinLnBrk="0" hangingPunct="1">
        <a:defRPr sz="2215" kern="1200">
          <a:solidFill>
            <a:schemeClr val="tx1"/>
          </a:solidFill>
          <a:latin typeface="+mn-lt"/>
          <a:ea typeface="+mn-ea"/>
          <a:cs typeface="+mn-cs"/>
        </a:defRPr>
      </a:lvl4pPr>
      <a:lvl5pPr marL="2251000" algn="l" defTabSz="1125500" rtl="0" eaLnBrk="1" latinLnBrk="0" hangingPunct="1">
        <a:defRPr sz="2215" kern="1200">
          <a:solidFill>
            <a:schemeClr val="tx1"/>
          </a:solidFill>
          <a:latin typeface="+mn-lt"/>
          <a:ea typeface="+mn-ea"/>
          <a:cs typeface="+mn-cs"/>
        </a:defRPr>
      </a:lvl5pPr>
      <a:lvl6pPr marL="2813749" algn="l" defTabSz="1125500" rtl="0" eaLnBrk="1" latinLnBrk="0" hangingPunct="1">
        <a:defRPr sz="2215" kern="1200">
          <a:solidFill>
            <a:schemeClr val="tx1"/>
          </a:solidFill>
          <a:latin typeface="+mn-lt"/>
          <a:ea typeface="+mn-ea"/>
          <a:cs typeface="+mn-cs"/>
        </a:defRPr>
      </a:lvl6pPr>
      <a:lvl7pPr marL="3376499" algn="l" defTabSz="1125500" rtl="0" eaLnBrk="1" latinLnBrk="0" hangingPunct="1">
        <a:defRPr sz="2215" kern="1200">
          <a:solidFill>
            <a:schemeClr val="tx1"/>
          </a:solidFill>
          <a:latin typeface="+mn-lt"/>
          <a:ea typeface="+mn-ea"/>
          <a:cs typeface="+mn-cs"/>
        </a:defRPr>
      </a:lvl7pPr>
      <a:lvl8pPr marL="3939249" algn="l" defTabSz="1125500" rtl="0" eaLnBrk="1" latinLnBrk="0" hangingPunct="1">
        <a:defRPr sz="2215" kern="1200">
          <a:solidFill>
            <a:schemeClr val="tx1"/>
          </a:solidFill>
          <a:latin typeface="+mn-lt"/>
          <a:ea typeface="+mn-ea"/>
          <a:cs typeface="+mn-cs"/>
        </a:defRPr>
      </a:lvl8pPr>
      <a:lvl9pPr marL="4501998" algn="l" defTabSz="1125500" rtl="0" eaLnBrk="1" latinLnBrk="0" hangingPunct="1">
        <a:defRPr sz="2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18" action="ppaction://hlinksldjump"/>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62" b="0" i="0" u="none" strike="noStrike" kern="1200" cap="none" spc="0" normalizeH="0" baseline="0" noProof="0">
              <a:ln>
                <a:noFill/>
              </a:ln>
              <a:solidFill>
                <a:prstClr val="white"/>
              </a:solidFill>
              <a:effectLst/>
              <a:uLnTx/>
              <a:uFillTx/>
              <a:latin typeface="Open Sans"/>
              <a:ea typeface="+mn-ea"/>
              <a:cs typeface="+mn-cs"/>
            </a:endParaRPr>
          </a:p>
        </p:txBody>
      </p:sp>
      <p:pic>
        <p:nvPicPr>
          <p:cNvPr id="26" name="Picture 9"/>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
        <p:nvSpPr>
          <p:cNvPr id="5" name="Rectangle 4">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cxnSp>
        <p:nvCxnSpPr>
          <p:cNvPr id="6" name="Straight Connector 5"/>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9684000" y="6228000"/>
            <a:ext cx="2160000" cy="434436"/>
          </a:xfrm>
          <a:prstGeom prst="rect">
            <a:avLst/>
          </a:prstGeom>
        </p:spPr>
      </p:pic>
    </p:spTree>
    <p:extLst>
      <p:ext uri="{BB962C8B-B14F-4D97-AF65-F5344CB8AC3E}">
        <p14:creationId xmlns:p14="http://schemas.microsoft.com/office/powerpoint/2010/main" val="32111450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5" r:id="rId7"/>
    <p:sldLayoutId id="2147483826" r:id="rId8"/>
    <p:sldLayoutId id="2147483827" r:id="rId9"/>
    <p:sldLayoutId id="2147483828" r:id="rId10"/>
    <p:sldLayoutId id="2147483829" r:id="rId11"/>
    <p:sldLayoutId id="2147483830" r:id="rId12"/>
    <p:sldLayoutId id="2147483831" r:id="rId13"/>
    <p:sldLayoutId id="2147483812" r:id="rId14"/>
    <p:sldLayoutId id="2147483814" r:id="rId15"/>
    <p:sldLayoutId id="2147483957" r:id="rId16"/>
  </p:sldLayoutIdLst>
  <p:hf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62" b="0" i="0" u="none" strike="noStrike" kern="1200" cap="none" spc="0" normalizeH="0" baseline="0" noProof="0">
              <a:ln>
                <a:noFill/>
              </a:ln>
              <a:solidFill>
                <a:prstClr val="white"/>
              </a:solidFill>
              <a:effectLst/>
              <a:uLnTx/>
              <a:uFillTx/>
              <a:latin typeface="Open Sans"/>
              <a:ea typeface="+mn-ea"/>
              <a:cs typeface="+mn-cs"/>
            </a:endParaRPr>
          </a:p>
        </p:txBody>
      </p:sp>
      <p:pic>
        <p:nvPicPr>
          <p:cNvPr id="26" name="Picture 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Tree>
    <p:extLst>
      <p:ext uri="{BB962C8B-B14F-4D97-AF65-F5344CB8AC3E}">
        <p14:creationId xmlns:p14="http://schemas.microsoft.com/office/powerpoint/2010/main" val="254849137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3" r:id="rId10"/>
    <p:sldLayoutId id="2147483958" r:id="rId11"/>
    <p:sldLayoutId id="2147483959" r:id="rId12"/>
    <p:sldLayoutId id="2147483960" r:id="rId13"/>
    <p:sldLayoutId id="2147483961" r:id="rId14"/>
  </p:sldLayoutIdLst>
  <p:hf hd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62" b="0" i="0" u="none" strike="noStrike" kern="1200" cap="none" spc="0" normalizeH="0" baseline="0" noProof="0">
              <a:ln>
                <a:noFill/>
              </a:ln>
              <a:solidFill>
                <a:prstClr val="white"/>
              </a:solidFill>
              <a:effectLst/>
              <a:uLnTx/>
              <a:uFillTx/>
              <a:latin typeface="Open Sans"/>
              <a:ea typeface="+mn-ea"/>
              <a:cs typeface="+mn-cs"/>
            </a:endParaRPr>
          </a:p>
        </p:txBody>
      </p:sp>
      <p:pic>
        <p:nvPicPr>
          <p:cNvPr id="26" name="Picture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Tree>
    <p:extLst>
      <p:ext uri="{BB962C8B-B14F-4D97-AF65-F5344CB8AC3E}">
        <p14:creationId xmlns:p14="http://schemas.microsoft.com/office/powerpoint/2010/main" val="3674703437"/>
      </p:ext>
    </p:extLst>
  </p:cSld>
  <p:clrMap bg1="lt1" tx1="dk1" bg2="lt2" tx2="dk2" accent1="accent1" accent2="accent2" accent3="accent3" accent4="accent4" accent5="accent5" accent6="accent6" hlink="hlink" folHlink="folHlink"/>
  <p:sldLayoutIdLst>
    <p:sldLayoutId id="2147483845" r:id="rId1"/>
    <p:sldLayoutId id="2147483948" r:id="rId2"/>
    <p:sldLayoutId id="2147483949" r:id="rId3"/>
    <p:sldLayoutId id="2147483951" r:id="rId4"/>
    <p:sldLayoutId id="2147483952" r:id="rId5"/>
    <p:sldLayoutId id="2147483955" r:id="rId6"/>
    <p:sldLayoutId id="2147483956" r:id="rId7"/>
  </p:sldLayoutIdLst>
  <p:hf hd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
        <p:nvSpPr>
          <p:cNvPr id="13" name="Rectangle 12">
            <a:hlinkClick r:id="" action="ppaction://noaction"/>
          </p:cNvPr>
          <p:cNvSpPr/>
          <p:nvPr/>
        </p:nvSpPr>
        <p:spPr>
          <a:xfrm>
            <a:off x="2344618"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dirty="0">
              <a:ln>
                <a:noFill/>
              </a:ln>
              <a:solidFill>
                <a:prstClr val="white"/>
              </a:solidFill>
              <a:effectLst/>
              <a:uLnTx/>
              <a:uFillTx/>
              <a:latin typeface="Open Sans"/>
              <a:ea typeface="+mn-ea"/>
              <a:cs typeface="+mn-cs"/>
            </a:endParaRPr>
          </a:p>
        </p:txBody>
      </p:sp>
      <p:cxnSp>
        <p:nvCxnSpPr>
          <p:cNvPr id="15" name="Straight Connector 7"/>
          <p:cNvCxnSpPr/>
          <p:nvPr/>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2619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Lst>
  <p:hf hdr="0" dt="0"/>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5A7BA-F71B-477D-A284-01FAB3B1E44D}" type="slidenum">
              <a:rPr lang="en-GB" smtClean="0"/>
              <a:t>‹#›</a:t>
            </a:fld>
            <a:endParaRPr lang="en-GB"/>
          </a:p>
        </p:txBody>
      </p:sp>
    </p:spTree>
    <p:extLst>
      <p:ext uri="{BB962C8B-B14F-4D97-AF65-F5344CB8AC3E}">
        <p14:creationId xmlns:p14="http://schemas.microsoft.com/office/powerpoint/2010/main" val="403982965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5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1.xml"/><Relationship Id="rId5" Type="http://schemas.openxmlformats.org/officeDocument/2006/relationships/image" Target="../media/image11.e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chemeClr val="tx1">
                    <a:lumMod val="75000"/>
                    <a:lumOff val="25000"/>
                  </a:schemeClr>
                </a:solidFill>
              </a:rPr>
              <a:t>Global megatrends as drivers of future change</a:t>
            </a:r>
          </a:p>
        </p:txBody>
      </p:sp>
      <p:sp>
        <p:nvSpPr>
          <p:cNvPr id="3" name="Subtitle 2"/>
          <p:cNvSpPr>
            <a:spLocks noGrp="1"/>
          </p:cNvSpPr>
          <p:nvPr>
            <p:ph type="subTitle" idx="1"/>
          </p:nvPr>
        </p:nvSpPr>
        <p:spPr>
          <a:xfrm>
            <a:off x="340963" y="3886200"/>
            <a:ext cx="11851037" cy="2343912"/>
          </a:xfrm>
        </p:spPr>
        <p:txBody>
          <a:bodyPr>
            <a:normAutofit/>
          </a:bodyPr>
          <a:lstStyle/>
          <a:p>
            <a:r>
              <a:rPr lang="en-GB" dirty="0">
                <a:solidFill>
                  <a:schemeClr val="tx1">
                    <a:lumMod val="75000"/>
                    <a:lumOff val="25000"/>
                  </a:schemeClr>
                </a:solidFill>
              </a:rPr>
              <a:t>Anita Pirc Velkavrh, Head of Foresight and sustainability</a:t>
            </a:r>
          </a:p>
          <a:p>
            <a:endParaRPr lang="en-GB" dirty="0">
              <a:solidFill>
                <a:schemeClr val="tx1">
                  <a:lumMod val="75000"/>
                  <a:lumOff val="25000"/>
                </a:schemeClr>
              </a:solidFill>
            </a:endParaRPr>
          </a:p>
          <a:p>
            <a:endParaRPr lang="en-GB" dirty="0">
              <a:solidFill>
                <a:schemeClr val="tx1">
                  <a:lumMod val="75000"/>
                  <a:lumOff val="25000"/>
                </a:schemeClr>
              </a:solidFill>
            </a:endParaRPr>
          </a:p>
          <a:p>
            <a:r>
              <a:rPr lang="en-GB" dirty="0">
                <a:solidFill>
                  <a:schemeClr val="tx1">
                    <a:lumMod val="75000"/>
                    <a:lumOff val="25000"/>
                  </a:schemeClr>
                </a:solidFill>
              </a:rPr>
              <a:t>10 April 2018, Workshop on global megatrends impacts on Slovenia</a:t>
            </a:r>
          </a:p>
        </p:txBody>
      </p:sp>
    </p:spTree>
    <p:extLst>
      <p:ext uri="{BB962C8B-B14F-4D97-AF65-F5344CB8AC3E}">
        <p14:creationId xmlns:p14="http://schemas.microsoft.com/office/powerpoint/2010/main" val="223770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07826" y="5830957"/>
            <a:ext cx="2491409" cy="927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
          <p:cNvSpPr txBox="1">
            <a:spLocks/>
          </p:cNvSpPr>
          <p:nvPr/>
        </p:nvSpPr>
        <p:spPr>
          <a:xfrm>
            <a:off x="446765" y="91170"/>
            <a:ext cx="11271581" cy="606830"/>
          </a:xfrm>
          <a:prstGeom prst="rect">
            <a:avLst/>
          </a:prstGeom>
        </p:spPr>
        <p:txBody>
          <a:bodyPr/>
          <a:lst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3200" b="1" dirty="0">
                <a:solidFill>
                  <a:schemeClr val="bg1"/>
                </a:solidFill>
              </a:rPr>
              <a:t>Understanding systemic challenges – rebound effects</a:t>
            </a:r>
            <a:endParaRPr lang="en-GB" sz="2800" dirty="0">
              <a:solidFill>
                <a:schemeClr val="bg1"/>
              </a:solidFill>
            </a:endParaRPr>
          </a:p>
        </p:txBody>
      </p:sp>
      <p:sp>
        <p:nvSpPr>
          <p:cNvPr id="4" name="Rectangle 3"/>
          <p:cNvSpPr/>
          <p:nvPr/>
        </p:nvSpPr>
        <p:spPr>
          <a:xfrm>
            <a:off x="170262" y="806644"/>
            <a:ext cx="11410521" cy="707886"/>
          </a:xfrm>
          <a:prstGeom prst="rect">
            <a:avLst/>
          </a:prstGeom>
        </p:spPr>
        <p:txBody>
          <a:bodyPr wrap="square">
            <a:spAutoFit/>
          </a:bodyPr>
          <a:lstStyle/>
          <a:p>
            <a:r>
              <a:rPr lang="en-GB" sz="2000" dirty="0">
                <a:solidFill>
                  <a:srgbClr val="002060"/>
                </a:solidFill>
              </a:rPr>
              <a:t>Achieving needed change is very hard because of a </a:t>
            </a:r>
            <a:r>
              <a:rPr lang="en-GB" sz="2000" b="1" dirty="0">
                <a:solidFill>
                  <a:srgbClr val="002060"/>
                </a:solidFill>
              </a:rPr>
              <a:t>variety of challenges such as lock-ins, rebound effects, </a:t>
            </a:r>
            <a:r>
              <a:rPr lang="en-GB" sz="2000" dirty="0">
                <a:solidFill>
                  <a:srgbClr val="002060"/>
                </a:solidFill>
              </a:rPr>
              <a:t>trade-offs, burden shifting, market failure, uncertainty, etc</a:t>
            </a:r>
            <a:r>
              <a:rPr lang="en-GB" sz="2000" dirty="0" smtClean="0">
                <a:solidFill>
                  <a:srgbClr val="002060"/>
                </a:solidFill>
              </a:rPr>
              <a:t>.</a:t>
            </a:r>
            <a:endParaRPr lang="en-GB" sz="2000" dirty="0">
              <a:solidFill>
                <a:srgbClr val="002060"/>
              </a:solidFill>
            </a:endParaRPr>
          </a:p>
        </p:txBody>
      </p:sp>
      <p:pic>
        <p:nvPicPr>
          <p:cNvPr id="14" name="Picture 13"/>
          <p:cNvPicPr>
            <a:picLocks noChangeAspect="1"/>
          </p:cNvPicPr>
          <p:nvPr/>
        </p:nvPicPr>
        <p:blipFill rotWithShape="1">
          <a:blip r:embed="rId3"/>
          <a:srcRect r="27277"/>
          <a:stretch/>
        </p:blipFill>
        <p:spPr>
          <a:xfrm>
            <a:off x="1839683" y="1731818"/>
            <a:ext cx="10234732" cy="4865507"/>
          </a:xfrm>
          <a:prstGeom prst="rect">
            <a:avLst/>
          </a:prstGeom>
        </p:spPr>
      </p:pic>
      <p:pic>
        <p:nvPicPr>
          <p:cNvPr id="15" name="Picture 14"/>
          <p:cNvPicPr>
            <a:picLocks noChangeAspect="1"/>
          </p:cNvPicPr>
          <p:nvPr/>
        </p:nvPicPr>
        <p:blipFill rotWithShape="1">
          <a:blip r:embed="rId3"/>
          <a:srcRect l="74527" b="32210"/>
          <a:stretch/>
        </p:blipFill>
        <p:spPr>
          <a:xfrm>
            <a:off x="170262" y="4933175"/>
            <a:ext cx="1984068" cy="1825434"/>
          </a:xfrm>
          <a:prstGeom prst="rect">
            <a:avLst/>
          </a:prstGeom>
        </p:spPr>
      </p:pic>
      <p:sp>
        <p:nvSpPr>
          <p:cNvPr id="2" name="TextBox 1"/>
          <p:cNvSpPr txBox="1"/>
          <p:nvPr/>
        </p:nvSpPr>
        <p:spPr>
          <a:xfrm>
            <a:off x="4144673" y="3541690"/>
            <a:ext cx="1937883" cy="369332"/>
          </a:xfrm>
          <a:prstGeom prst="rect">
            <a:avLst/>
          </a:prstGeom>
          <a:noFill/>
        </p:spPr>
        <p:txBody>
          <a:bodyPr wrap="square" rtlCol="0">
            <a:spAutoFit/>
          </a:bodyPr>
          <a:lstStyle/>
          <a:p>
            <a:r>
              <a:rPr lang="en-GB" b="1" dirty="0">
                <a:solidFill>
                  <a:srgbClr val="C00000"/>
                </a:solidFill>
              </a:rPr>
              <a:t>Rebound effect</a:t>
            </a:r>
          </a:p>
        </p:txBody>
      </p:sp>
    </p:spTree>
    <p:extLst>
      <p:ext uri="{BB962C8B-B14F-4D97-AF65-F5344CB8AC3E}">
        <p14:creationId xmlns:p14="http://schemas.microsoft.com/office/powerpoint/2010/main" val="197310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7992" y="5227130"/>
            <a:ext cx="4448449" cy="830997"/>
          </a:xfrm>
          <a:prstGeom prst="rect">
            <a:avLst/>
          </a:prstGeom>
          <a:noFill/>
        </p:spPr>
        <p:txBody>
          <a:bodyPr wrap="square" rtlCol="0">
            <a:spAutoFit/>
          </a:bodyPr>
          <a:lstStyle/>
          <a:p>
            <a:r>
              <a:rPr lang="en-GB" sz="1600" dirty="0">
                <a:solidFill>
                  <a:srgbClr val="002060"/>
                </a:solidFill>
              </a:rPr>
              <a:t>Transforming the EU power sector: avoiding a carbon lock-in (EEA, 2016)</a:t>
            </a:r>
          </a:p>
          <a:p>
            <a:endParaRPr lang="en-GB" sz="1600" dirty="0">
              <a:solidFill>
                <a:srgbClr val="002060"/>
              </a:solidFill>
            </a:endParaRPr>
          </a:p>
        </p:txBody>
      </p:sp>
      <p:pic>
        <p:nvPicPr>
          <p:cNvPr id="7" name="Picture 6"/>
          <p:cNvPicPr>
            <a:picLocks noChangeAspect="1"/>
          </p:cNvPicPr>
          <p:nvPr/>
        </p:nvPicPr>
        <p:blipFill rotWithShape="1">
          <a:blip r:embed="rId2"/>
          <a:srcRect l="28004" t="11557" r="38508" b="3998"/>
          <a:stretch/>
        </p:blipFill>
        <p:spPr>
          <a:xfrm>
            <a:off x="9173800" y="2630344"/>
            <a:ext cx="2973078" cy="4217021"/>
          </a:xfrm>
          <a:prstGeom prst="rect">
            <a:avLst/>
          </a:prstGeom>
          <a:ln>
            <a:noFill/>
          </a:ln>
        </p:spPr>
      </p:pic>
      <p:pic>
        <p:nvPicPr>
          <p:cNvPr id="6" name="Picture 5"/>
          <p:cNvPicPr>
            <a:picLocks noChangeAspect="1"/>
          </p:cNvPicPr>
          <p:nvPr/>
        </p:nvPicPr>
        <p:blipFill rotWithShape="1">
          <a:blip r:embed="rId3"/>
          <a:srcRect l="16492" t="19805" r="25426" b="22543"/>
          <a:stretch/>
        </p:blipFill>
        <p:spPr>
          <a:xfrm>
            <a:off x="0" y="1286430"/>
            <a:ext cx="9959709" cy="5560936"/>
          </a:xfrm>
          <a:prstGeom prst="rect">
            <a:avLst/>
          </a:prstGeom>
        </p:spPr>
      </p:pic>
      <p:sp>
        <p:nvSpPr>
          <p:cNvPr id="10" name="Text Placeholder 1"/>
          <p:cNvSpPr txBox="1">
            <a:spLocks/>
          </p:cNvSpPr>
          <p:nvPr/>
        </p:nvSpPr>
        <p:spPr>
          <a:xfrm>
            <a:off x="982435" y="189347"/>
            <a:ext cx="9431896" cy="606830"/>
          </a:xfrm>
          <a:prstGeom prst="rect">
            <a:avLst/>
          </a:prstGeom>
        </p:spPr>
        <p:txBody>
          <a:bodyPr/>
          <a:lst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3200" b="1" dirty="0">
                <a:solidFill>
                  <a:schemeClr val="bg1"/>
                </a:solidFill>
              </a:rPr>
              <a:t>Understanding systemic challenges – lock-ins</a:t>
            </a:r>
            <a:endParaRPr lang="en-GB" sz="2800" dirty="0">
              <a:solidFill>
                <a:schemeClr val="bg1"/>
              </a:solidFill>
            </a:endParaRPr>
          </a:p>
        </p:txBody>
      </p:sp>
      <p:sp>
        <p:nvSpPr>
          <p:cNvPr id="3" name="TextBox 2"/>
          <p:cNvSpPr txBox="1"/>
          <p:nvPr/>
        </p:nvSpPr>
        <p:spPr>
          <a:xfrm>
            <a:off x="168703" y="3497669"/>
            <a:ext cx="9229344" cy="646331"/>
          </a:xfrm>
          <a:prstGeom prst="rect">
            <a:avLst/>
          </a:prstGeom>
          <a:solidFill>
            <a:schemeClr val="bg1"/>
          </a:solidFill>
        </p:spPr>
        <p:txBody>
          <a:bodyPr wrap="square" rtlCol="0">
            <a:spAutoFit/>
          </a:bodyPr>
          <a:lstStyle/>
          <a:p>
            <a:r>
              <a:rPr lang="en-GB" b="1" dirty="0">
                <a:solidFill>
                  <a:srgbClr val="C00000"/>
                </a:solidFill>
              </a:rPr>
              <a:t>Excessive fuel capacity by 2030 compared to optimal capacity defined by Energy Roadmap 2050 - higher costs of decarbonisation</a:t>
            </a:r>
          </a:p>
        </p:txBody>
      </p:sp>
      <p:sp>
        <p:nvSpPr>
          <p:cNvPr id="11" name="Flowchart: Alternate Process 10"/>
          <p:cNvSpPr/>
          <p:nvPr/>
        </p:nvSpPr>
        <p:spPr>
          <a:xfrm>
            <a:off x="168703" y="2630344"/>
            <a:ext cx="9622302" cy="727389"/>
          </a:xfrm>
          <a:prstGeom prst="flowChartAlternateProcess">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583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23655" y="1691677"/>
            <a:ext cx="7492269" cy="4325329"/>
            <a:chOff x="3074912" y="2433280"/>
            <a:chExt cx="7492269" cy="4325329"/>
          </a:xfrm>
        </p:grpSpPr>
        <p:grpSp>
          <p:nvGrpSpPr>
            <p:cNvPr id="33" name="Group 32"/>
            <p:cNvGrpSpPr/>
            <p:nvPr/>
          </p:nvGrpSpPr>
          <p:grpSpPr>
            <a:xfrm>
              <a:off x="3074912" y="2617946"/>
              <a:ext cx="7492269" cy="4140663"/>
              <a:chOff x="7078097" y="948364"/>
              <a:chExt cx="5059457" cy="2787347"/>
            </a:xfrm>
          </p:grpSpPr>
          <p:pic>
            <p:nvPicPr>
              <p:cNvPr id="34" name="Picture 33"/>
              <p:cNvPicPr>
                <a:picLocks noChangeAspect="1"/>
              </p:cNvPicPr>
              <p:nvPr/>
            </p:nvPicPr>
            <p:blipFill rotWithShape="1">
              <a:blip r:embed="rId3"/>
              <a:srcRect l="12772" t="29829" r="32853" b="21538"/>
              <a:stretch/>
            </p:blipFill>
            <p:spPr>
              <a:xfrm>
                <a:off x="7078097" y="948364"/>
                <a:ext cx="5059457" cy="2545386"/>
              </a:xfrm>
              <a:prstGeom prst="rect">
                <a:avLst/>
              </a:prstGeom>
            </p:spPr>
          </p:pic>
          <p:sp>
            <p:nvSpPr>
              <p:cNvPr id="35" name="TextBox 34"/>
              <p:cNvSpPr txBox="1"/>
              <p:nvPr/>
            </p:nvSpPr>
            <p:spPr>
              <a:xfrm>
                <a:off x="8612739" y="3458712"/>
                <a:ext cx="3524815" cy="276999"/>
              </a:xfrm>
              <a:prstGeom prst="rect">
                <a:avLst/>
              </a:prstGeom>
              <a:noFill/>
            </p:spPr>
            <p:txBody>
              <a:bodyPr wrap="square" rtlCol="0">
                <a:spAutoFit/>
              </a:bodyPr>
              <a:lstStyle/>
              <a:p>
                <a:r>
                  <a:rPr lang="en-GB" sz="1200" dirty="0"/>
                  <a:t>Davis et al., 2011 – CO</a:t>
                </a:r>
                <a:r>
                  <a:rPr lang="en-GB" sz="1200" baseline="-25000" dirty="0"/>
                  <a:t>2</a:t>
                </a:r>
                <a:r>
                  <a:rPr lang="en-GB" sz="1200" dirty="0"/>
                  <a:t> net import/export</a:t>
                </a:r>
              </a:p>
            </p:txBody>
          </p:sp>
        </p:grpSp>
        <p:sp>
          <p:nvSpPr>
            <p:cNvPr id="2" name="TextBox 1"/>
            <p:cNvSpPr txBox="1"/>
            <p:nvPr/>
          </p:nvSpPr>
          <p:spPr>
            <a:xfrm>
              <a:off x="5347478" y="2433280"/>
              <a:ext cx="3655995" cy="338554"/>
            </a:xfrm>
            <a:prstGeom prst="rect">
              <a:avLst/>
            </a:prstGeom>
            <a:noFill/>
          </p:spPr>
          <p:txBody>
            <a:bodyPr wrap="square" rtlCol="0">
              <a:spAutoFit/>
            </a:bodyPr>
            <a:lstStyle/>
            <a:p>
              <a:r>
                <a:rPr lang="en-GB" sz="1600" dirty="0"/>
                <a:t>e.g. </a:t>
              </a:r>
              <a:r>
                <a:rPr lang="en-GB" sz="1600" b="1" dirty="0"/>
                <a:t>Emissions embodied in trade</a:t>
              </a:r>
            </a:p>
          </p:txBody>
        </p:sp>
      </p:grpSp>
      <p:sp>
        <p:nvSpPr>
          <p:cNvPr id="10" name="TextBox 9"/>
          <p:cNvSpPr txBox="1"/>
          <p:nvPr/>
        </p:nvSpPr>
        <p:spPr>
          <a:xfrm>
            <a:off x="516643" y="1234768"/>
            <a:ext cx="8848331" cy="369332"/>
          </a:xfrm>
          <a:prstGeom prst="rect">
            <a:avLst/>
          </a:prstGeom>
          <a:noFill/>
        </p:spPr>
        <p:txBody>
          <a:bodyPr wrap="square" rtlCol="0">
            <a:spAutoFit/>
          </a:bodyPr>
          <a:lstStyle/>
          <a:p>
            <a:pPr>
              <a:spcAft>
                <a:spcPts val="1200"/>
              </a:spcAft>
            </a:pPr>
            <a:r>
              <a:rPr lang="en-GB" b="1" dirty="0">
                <a:solidFill>
                  <a:srgbClr val="002060"/>
                </a:solidFill>
              </a:rPr>
              <a:t>Global dimension and trade</a:t>
            </a:r>
          </a:p>
        </p:txBody>
      </p:sp>
      <p:pic>
        <p:nvPicPr>
          <p:cNvPr id="12" name="Picture 11"/>
          <p:cNvPicPr>
            <a:picLocks noChangeAspect="1"/>
          </p:cNvPicPr>
          <p:nvPr/>
        </p:nvPicPr>
        <p:blipFill rotWithShape="1">
          <a:blip r:embed="rId4"/>
          <a:srcRect l="27401" t="23893" r="38676" b="11859"/>
          <a:stretch/>
        </p:blipFill>
        <p:spPr>
          <a:xfrm>
            <a:off x="136109" y="2160039"/>
            <a:ext cx="3407153" cy="3629635"/>
          </a:xfrm>
          <a:prstGeom prst="rect">
            <a:avLst/>
          </a:prstGeom>
        </p:spPr>
      </p:pic>
      <p:sp>
        <p:nvSpPr>
          <p:cNvPr id="13" name="Text Placeholder 1"/>
          <p:cNvSpPr txBox="1">
            <a:spLocks/>
          </p:cNvSpPr>
          <p:nvPr/>
        </p:nvSpPr>
        <p:spPr>
          <a:xfrm>
            <a:off x="446765" y="91170"/>
            <a:ext cx="11637383" cy="606830"/>
          </a:xfrm>
          <a:prstGeom prst="rect">
            <a:avLst/>
          </a:prstGeom>
        </p:spPr>
        <p:txBody>
          <a:bodyPr/>
          <a:lst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3200" b="1" dirty="0">
                <a:solidFill>
                  <a:schemeClr val="bg1"/>
                </a:solidFill>
              </a:rPr>
              <a:t>Understanding systemic challenges – global interlinkages</a:t>
            </a:r>
            <a:endParaRPr lang="en-GB" sz="2800" dirty="0">
              <a:solidFill>
                <a:schemeClr val="bg1"/>
              </a:solidFill>
            </a:endParaRPr>
          </a:p>
        </p:txBody>
      </p:sp>
    </p:spTree>
    <p:extLst>
      <p:ext uri="{BB962C8B-B14F-4D97-AF65-F5344CB8AC3E}">
        <p14:creationId xmlns:p14="http://schemas.microsoft.com/office/powerpoint/2010/main" val="15031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pic>
        <p:nvPicPr>
          <p:cNvPr id="4" name="Content Placeholder 3"/>
          <p:cNvPicPr>
            <a:picLocks noGrp="1" noChangeAspect="1"/>
          </p:cNvPicPr>
          <p:nvPr>
            <p:ph sz="quarter" idx="11"/>
          </p:nvPr>
        </p:nvPicPr>
        <p:blipFill>
          <a:blip r:embed="rId2"/>
          <a:stretch>
            <a:fillRect/>
          </a:stretch>
        </p:blipFill>
        <p:spPr>
          <a:xfrm>
            <a:off x="0" y="0"/>
            <a:ext cx="8566912" cy="6425184"/>
          </a:xfrm>
          <a:prstGeom prst="rect">
            <a:avLst/>
          </a:prstGeom>
        </p:spPr>
      </p:pic>
      <p:pic>
        <p:nvPicPr>
          <p:cNvPr id="5" name="Picture 4"/>
          <p:cNvPicPr>
            <a:picLocks noChangeAspect="1"/>
          </p:cNvPicPr>
          <p:nvPr/>
        </p:nvPicPr>
        <p:blipFill>
          <a:blip r:embed="rId3"/>
          <a:stretch>
            <a:fillRect/>
          </a:stretch>
        </p:blipFill>
        <p:spPr>
          <a:xfrm>
            <a:off x="8458153" y="1522247"/>
            <a:ext cx="2529718" cy="3987519"/>
          </a:xfrm>
          <a:prstGeom prst="rect">
            <a:avLst/>
          </a:prstGeom>
        </p:spPr>
      </p:pic>
    </p:spTree>
    <p:extLst>
      <p:ext uri="{BB962C8B-B14F-4D97-AF65-F5344CB8AC3E}">
        <p14:creationId xmlns:p14="http://schemas.microsoft.com/office/powerpoint/2010/main" val="1189082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670ECC-1F75-4A61-AF7F-15D6F5435542}" type="slidenum">
              <a:rPr lang="en-GB" smtClean="0"/>
              <a:t>14</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9717" y="1163324"/>
            <a:ext cx="6544692" cy="5694676"/>
          </a:xfrm>
          <a:prstGeom prst="rect">
            <a:avLst/>
          </a:prstGeom>
          <a:noFill/>
        </p:spPr>
      </p:pic>
      <p:sp>
        <p:nvSpPr>
          <p:cNvPr id="9" name="TextBox 8"/>
          <p:cNvSpPr txBox="1"/>
          <p:nvPr/>
        </p:nvSpPr>
        <p:spPr>
          <a:xfrm>
            <a:off x="3064413" y="67983"/>
            <a:ext cx="6644200" cy="584775"/>
          </a:xfrm>
          <a:prstGeom prst="rect">
            <a:avLst/>
          </a:prstGeom>
          <a:noFill/>
        </p:spPr>
        <p:txBody>
          <a:bodyPr wrap="square" rtlCol="0">
            <a:spAutoFit/>
          </a:bodyPr>
          <a:lstStyle/>
          <a:p>
            <a:r>
              <a:rPr lang="en-GB" sz="3200" b="1" dirty="0">
                <a:solidFill>
                  <a:schemeClr val="bg1"/>
                </a:solidFill>
              </a:rPr>
              <a:t>Drivers of future change</a:t>
            </a:r>
          </a:p>
        </p:txBody>
      </p:sp>
      <p:sp>
        <p:nvSpPr>
          <p:cNvPr id="10" name="Rectangle 9"/>
          <p:cNvSpPr/>
          <p:nvPr/>
        </p:nvSpPr>
        <p:spPr>
          <a:xfrm>
            <a:off x="6407885" y="5806862"/>
            <a:ext cx="4935660" cy="369332"/>
          </a:xfrm>
          <a:prstGeom prst="rect">
            <a:avLst/>
          </a:prstGeom>
          <a:solidFill>
            <a:schemeClr val="bg1"/>
          </a:solidFill>
        </p:spPr>
        <p:txBody>
          <a:bodyPr wrap="square">
            <a:spAutoFit/>
          </a:bodyPr>
          <a:lstStyle/>
          <a:p>
            <a:pPr algn="just">
              <a:spcAft>
                <a:spcPts val="6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6" name="Group 15"/>
          <p:cNvGrpSpPr/>
          <p:nvPr/>
        </p:nvGrpSpPr>
        <p:grpSpPr>
          <a:xfrm>
            <a:off x="7520237" y="3085151"/>
            <a:ext cx="4163447" cy="1380053"/>
            <a:chOff x="7560737" y="1792133"/>
            <a:chExt cx="4163447" cy="1279417"/>
          </a:xfrm>
        </p:grpSpPr>
        <p:sp>
          <p:nvSpPr>
            <p:cNvPr id="11" name="TextBox 10"/>
            <p:cNvSpPr txBox="1"/>
            <p:nvPr/>
          </p:nvSpPr>
          <p:spPr>
            <a:xfrm>
              <a:off x="7560737" y="2729150"/>
              <a:ext cx="2833130" cy="342400"/>
            </a:xfrm>
            <a:prstGeom prst="rect">
              <a:avLst/>
            </a:prstGeom>
            <a:noFill/>
          </p:spPr>
          <p:txBody>
            <a:bodyPr wrap="square" rtlCol="0">
              <a:spAutoFit/>
            </a:bodyPr>
            <a:lstStyle/>
            <a:p>
              <a:r>
                <a:rPr lang="en-GB" b="1" dirty="0" smtClean="0">
                  <a:solidFill>
                    <a:srgbClr val="007635"/>
                  </a:solidFill>
                </a:rPr>
                <a:t>- HORIZON </a:t>
              </a:r>
              <a:r>
                <a:rPr lang="en-GB" b="1" dirty="0">
                  <a:solidFill>
                    <a:srgbClr val="007635"/>
                  </a:solidFill>
                </a:rPr>
                <a:t>SCANNING</a:t>
              </a:r>
            </a:p>
          </p:txBody>
        </p:sp>
        <p:sp>
          <p:nvSpPr>
            <p:cNvPr id="12" name="Rectangle 11"/>
            <p:cNvSpPr/>
            <p:nvPr/>
          </p:nvSpPr>
          <p:spPr>
            <a:xfrm>
              <a:off x="8604614" y="1802428"/>
              <a:ext cx="1249060" cy="342400"/>
            </a:xfrm>
            <a:prstGeom prst="rect">
              <a:avLst/>
            </a:prstGeom>
          </p:spPr>
          <p:txBody>
            <a:bodyPr wrap="none">
              <a:spAutoFit/>
            </a:bodyPr>
            <a:lstStyle/>
            <a:p>
              <a:r>
                <a:rPr lang="en-GB" b="1" dirty="0">
                  <a:solidFill>
                    <a:srgbClr val="007635"/>
                  </a:solidFill>
                </a:rPr>
                <a:t>NRC FLIS</a:t>
              </a:r>
            </a:p>
          </p:txBody>
        </p:sp>
        <p:sp>
          <p:nvSpPr>
            <p:cNvPr id="14" name="TextBox 13"/>
            <p:cNvSpPr txBox="1"/>
            <p:nvPr/>
          </p:nvSpPr>
          <p:spPr>
            <a:xfrm>
              <a:off x="7560737" y="2332886"/>
              <a:ext cx="4163447" cy="342399"/>
            </a:xfrm>
            <a:prstGeom prst="rect">
              <a:avLst/>
            </a:prstGeom>
            <a:noFill/>
          </p:spPr>
          <p:txBody>
            <a:bodyPr wrap="square" rtlCol="0">
              <a:spAutoFit/>
            </a:bodyPr>
            <a:lstStyle/>
            <a:p>
              <a:r>
                <a:rPr lang="en-GB" b="1" dirty="0" smtClean="0">
                  <a:solidFill>
                    <a:srgbClr val="007635"/>
                  </a:solidFill>
                </a:rPr>
                <a:t>- GMT </a:t>
              </a:r>
              <a:r>
                <a:rPr lang="en-GB" b="1" dirty="0">
                  <a:solidFill>
                    <a:srgbClr val="007635"/>
                  </a:solidFill>
                </a:rPr>
                <a:t>COUNTRIES CASE STUDIES</a:t>
              </a:r>
            </a:p>
          </p:txBody>
        </p:sp>
        <p:sp>
          <p:nvSpPr>
            <p:cNvPr id="15" name="Rectangle 14"/>
            <p:cNvSpPr/>
            <p:nvPr/>
          </p:nvSpPr>
          <p:spPr>
            <a:xfrm>
              <a:off x="7560738" y="1792133"/>
              <a:ext cx="1043876" cy="369332"/>
            </a:xfrm>
            <a:prstGeom prst="rect">
              <a:avLst/>
            </a:prstGeom>
          </p:spPr>
          <p:txBody>
            <a:bodyPr wrap="none">
              <a:spAutoFit/>
            </a:bodyPr>
            <a:lstStyle/>
            <a:p>
              <a:r>
                <a:rPr lang="en-GB" b="1" dirty="0">
                  <a:solidFill>
                    <a:srgbClr val="007635"/>
                  </a:solidFill>
                </a:rPr>
                <a:t>EIONET</a:t>
              </a:r>
            </a:p>
          </p:txBody>
        </p:sp>
      </p:grpSp>
    </p:spTree>
    <p:extLst>
      <p:ext uri="{BB962C8B-B14F-4D97-AF65-F5344CB8AC3E}">
        <p14:creationId xmlns:p14="http://schemas.microsoft.com/office/powerpoint/2010/main" val="28575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174454-E1F1-4B5A-AE1D-8EE72EF24B35}" type="slidenum">
              <a:rPr lang="en-GB" smtClean="0"/>
              <a:t>15</a:t>
            </a:fld>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954" y="992201"/>
            <a:ext cx="7174522" cy="5300869"/>
          </a:xfrm>
          <a:prstGeom prst="rect">
            <a:avLst/>
          </a:prstGeom>
          <a:noFill/>
          <a:ln>
            <a:noFill/>
          </a:ln>
        </p:spPr>
      </p:pic>
      <p:sp>
        <p:nvSpPr>
          <p:cNvPr id="4" name="TextBox 3"/>
          <p:cNvSpPr txBox="1"/>
          <p:nvPr/>
        </p:nvSpPr>
        <p:spPr>
          <a:xfrm>
            <a:off x="108708" y="0"/>
            <a:ext cx="12202379" cy="584775"/>
          </a:xfrm>
          <a:prstGeom prst="rect">
            <a:avLst/>
          </a:prstGeom>
          <a:noFill/>
        </p:spPr>
        <p:txBody>
          <a:bodyPr wrap="none" rtlCol="0">
            <a:spAutoFit/>
          </a:bodyPr>
          <a:lstStyle/>
          <a:p>
            <a:r>
              <a:rPr lang="en-GB" sz="3200" b="1" dirty="0">
                <a:solidFill>
                  <a:schemeClr val="bg1"/>
                </a:solidFill>
              </a:rPr>
              <a:t>Country case studies on global megatrends and their impacts</a:t>
            </a:r>
          </a:p>
        </p:txBody>
      </p:sp>
      <p:sp>
        <p:nvSpPr>
          <p:cNvPr id="6" name="TextBox 5"/>
          <p:cNvSpPr txBox="1"/>
          <p:nvPr/>
        </p:nvSpPr>
        <p:spPr>
          <a:xfrm>
            <a:off x="319658" y="6293070"/>
            <a:ext cx="2740534" cy="369332"/>
          </a:xfrm>
          <a:prstGeom prst="rect">
            <a:avLst/>
          </a:prstGeom>
          <a:noFill/>
        </p:spPr>
        <p:txBody>
          <a:bodyPr wrap="square" rtlCol="0">
            <a:spAutoFit/>
          </a:bodyPr>
          <a:lstStyle/>
          <a:p>
            <a:r>
              <a:rPr lang="en-GB" dirty="0"/>
              <a:t>Work in progress (2018)</a:t>
            </a:r>
          </a:p>
        </p:txBody>
      </p:sp>
      <p:sp>
        <p:nvSpPr>
          <p:cNvPr id="7" name="Rectangle 6"/>
          <p:cNvSpPr/>
          <p:nvPr/>
        </p:nvSpPr>
        <p:spPr>
          <a:xfrm>
            <a:off x="671748" y="1024806"/>
            <a:ext cx="6702934" cy="400110"/>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Open Sans" panose="020B0606030504020204"/>
              </a:rPr>
              <a:t>Impacts at 2040-2050, three of them at 2020-2030</a:t>
            </a:r>
            <a:endParaRPr lang="en-GB" sz="2000" dirty="0"/>
          </a:p>
        </p:txBody>
      </p:sp>
    </p:spTree>
    <p:extLst>
      <p:ext uri="{BB962C8B-B14F-4D97-AF65-F5344CB8AC3E}">
        <p14:creationId xmlns:p14="http://schemas.microsoft.com/office/powerpoint/2010/main" val="409695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174454-E1F1-4B5A-AE1D-8EE72EF24B35}" type="slidenum">
              <a:rPr lang="en-GB" smtClean="0"/>
              <a:t>16</a:t>
            </a:fld>
            <a:endParaRPr lang="en-GB"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32099" y="929897"/>
            <a:ext cx="7780148" cy="5804115"/>
          </a:xfrm>
          <a:prstGeom prst="rect">
            <a:avLst/>
          </a:prstGeom>
          <a:noFill/>
          <a:ln>
            <a:noFill/>
          </a:ln>
        </p:spPr>
      </p:pic>
      <p:sp>
        <p:nvSpPr>
          <p:cNvPr id="4" name="Rectangle 3"/>
          <p:cNvSpPr/>
          <p:nvPr/>
        </p:nvSpPr>
        <p:spPr>
          <a:xfrm>
            <a:off x="92765" y="0"/>
            <a:ext cx="11834191" cy="861774"/>
          </a:xfrm>
          <a:prstGeom prst="rect">
            <a:avLst/>
          </a:prstGeom>
        </p:spPr>
        <p:txBody>
          <a:bodyPr wrap="square">
            <a:spAutoFit/>
          </a:bodyPr>
          <a:lstStyle/>
          <a:p>
            <a:pPr algn="just">
              <a:spcAft>
                <a:spcPts val="0"/>
              </a:spcAft>
            </a:pPr>
            <a:r>
              <a:rPr lang="en-GB"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Expected impacts of GMTs as identified in countries cases studies </a:t>
            </a:r>
          </a:p>
          <a:p>
            <a:pPr algn="just">
              <a:spcAft>
                <a:spcPts val="0"/>
              </a:spcAft>
            </a:pPr>
            <a:r>
              <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4169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a:solidFill>
                  <a:schemeClr val="bg1"/>
                </a:solidFill>
              </a:rPr>
              <a:t>Lessons learned </a:t>
            </a:r>
          </a:p>
        </p:txBody>
      </p:sp>
      <p:sp>
        <p:nvSpPr>
          <p:cNvPr id="3" name="Content Placeholder 2"/>
          <p:cNvSpPr>
            <a:spLocks noGrp="1"/>
          </p:cNvSpPr>
          <p:nvPr>
            <p:ph sz="quarter" idx="11"/>
          </p:nvPr>
        </p:nvSpPr>
        <p:spPr>
          <a:xfrm>
            <a:off x="900113" y="1249362"/>
            <a:ext cx="10353675" cy="4655492"/>
          </a:xfrm>
        </p:spPr>
        <p:txBody>
          <a:bodyPr/>
          <a:lstStyle/>
          <a:p>
            <a:r>
              <a:rPr lang="en-GB" sz="2800" dirty="0">
                <a:solidFill>
                  <a:schemeClr val="tx1"/>
                </a:solidFill>
              </a:rPr>
              <a:t>All of the case studies applied some kind of </a:t>
            </a:r>
            <a:r>
              <a:rPr lang="en-GB" sz="2800" b="1" dirty="0">
                <a:solidFill>
                  <a:srgbClr val="C00000"/>
                </a:solidFill>
              </a:rPr>
              <a:t>a participatory process</a:t>
            </a:r>
            <a:r>
              <a:rPr lang="en-GB" sz="2800" b="1" dirty="0">
                <a:solidFill>
                  <a:schemeClr val="tx1"/>
                </a:solidFill>
              </a:rPr>
              <a:t> </a:t>
            </a:r>
            <a:r>
              <a:rPr lang="en-GB" sz="2800" dirty="0">
                <a:solidFill>
                  <a:schemeClr val="tx1"/>
                </a:solidFill>
              </a:rPr>
              <a:t>in identifying GMTs and assessing their impacts.  </a:t>
            </a:r>
          </a:p>
          <a:p>
            <a:r>
              <a:rPr lang="en-GB" sz="2800" dirty="0">
                <a:solidFill>
                  <a:schemeClr val="tx1"/>
                </a:solidFill>
              </a:rPr>
              <a:t>Getting experts around one table can be very beneficial even for a half-a-day workshop </a:t>
            </a:r>
          </a:p>
          <a:p>
            <a:r>
              <a:rPr lang="en-GB" sz="2800" dirty="0">
                <a:solidFill>
                  <a:schemeClr val="tx1"/>
                </a:solidFill>
              </a:rPr>
              <a:t>Limited participation may bring bias into the analysis</a:t>
            </a:r>
            <a:r>
              <a:rPr lang="en-US" sz="2400" dirty="0">
                <a:solidFill>
                  <a:schemeClr val="tx1"/>
                </a:solidFill>
              </a:rPr>
              <a:t> </a:t>
            </a:r>
            <a:endParaRPr lang="en-GB" sz="2400" dirty="0">
              <a:solidFill>
                <a:schemeClr val="tx1"/>
              </a:solidFill>
            </a:endParaRPr>
          </a:p>
          <a:p>
            <a:pPr lvl="0"/>
            <a:r>
              <a:rPr lang="en-GB" sz="2800" b="1" dirty="0">
                <a:solidFill>
                  <a:srgbClr val="C00000"/>
                </a:solidFill>
              </a:rPr>
              <a:t>New working methods </a:t>
            </a:r>
            <a:r>
              <a:rPr lang="en-GB" sz="2800" dirty="0">
                <a:solidFill>
                  <a:schemeClr val="tx1"/>
                </a:solidFill>
              </a:rPr>
              <a:t>can reveal new approaches, aspects, opinions and ideas and attract new experts to engage</a:t>
            </a:r>
          </a:p>
          <a:p>
            <a:pPr lvl="0"/>
            <a:r>
              <a:rPr lang="en-GB" sz="2800" b="1" dirty="0">
                <a:solidFill>
                  <a:srgbClr val="C00000"/>
                </a:solidFill>
              </a:rPr>
              <a:t>Widening the perspective in environmental thinking </a:t>
            </a:r>
            <a:r>
              <a:rPr lang="en-GB" sz="2800" dirty="0">
                <a:solidFill>
                  <a:schemeClr val="tx1"/>
                </a:solidFill>
              </a:rPr>
              <a:t>helps. Some experts still tend to think mostly within country borders.</a:t>
            </a:r>
          </a:p>
          <a:p>
            <a:endParaRPr lang="en-GB" sz="2400" dirty="0">
              <a:solidFill>
                <a:schemeClr val="tx1"/>
              </a:solidFill>
            </a:endParaRPr>
          </a:p>
        </p:txBody>
      </p:sp>
    </p:spTree>
    <p:extLst>
      <p:ext uri="{BB962C8B-B14F-4D97-AF65-F5344CB8AC3E}">
        <p14:creationId xmlns:p14="http://schemas.microsoft.com/office/powerpoint/2010/main" val="362088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49584" y="2760706"/>
            <a:ext cx="6317299" cy="1646042"/>
          </a:xfrm>
        </p:spPr>
        <p:txBody>
          <a:bodyPr/>
          <a:lstStyle/>
          <a:p>
            <a:pPr marL="0" indent="0">
              <a:buNone/>
            </a:pPr>
            <a:r>
              <a:rPr lang="en-GB" sz="9600" b="1" dirty="0"/>
              <a:t>THANK YOU</a:t>
            </a:r>
          </a:p>
        </p:txBody>
      </p:sp>
      <p:sp>
        <p:nvSpPr>
          <p:cNvPr id="5" name="Content Placeholder 4"/>
          <p:cNvSpPr>
            <a:spLocks noGrp="1"/>
          </p:cNvSpPr>
          <p:nvPr>
            <p:ph type="body" sz="quarter" idx="11"/>
          </p:nvPr>
        </p:nvSpPr>
        <p:spPr/>
        <p:txBody>
          <a:bodyPr/>
          <a:lstStyle/>
          <a:p>
            <a:pPr marL="0" indent="0">
              <a:buNone/>
            </a:pPr>
            <a:r>
              <a:rPr lang="en-GB" dirty="0"/>
              <a:t>Thank you</a:t>
            </a:r>
          </a:p>
        </p:txBody>
      </p:sp>
      <p:sp>
        <p:nvSpPr>
          <p:cNvPr id="3" name="Slide Number Placeholder 2"/>
          <p:cNvSpPr>
            <a:spLocks noGrp="1"/>
          </p:cNvSpPr>
          <p:nvPr>
            <p:ph type="sldNum" sz="quarter" idx="4294967295"/>
          </p:nvPr>
        </p:nvSpPr>
        <p:spPr>
          <a:xfrm>
            <a:off x="9347200" y="6356350"/>
            <a:ext cx="2844800" cy="365125"/>
          </a:xfrm>
          <a:prstGeom prst="rect">
            <a:avLst/>
          </a:prstGeom>
        </p:spPr>
        <p:txBody>
          <a:bodyPr/>
          <a:lstStyle/>
          <a:p>
            <a:fld id="{471AE251-4CF7-4C79-A366-F68608A3D37F}"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11993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000" y="75539"/>
            <a:ext cx="9815855" cy="560082"/>
          </a:xfrm>
        </p:spPr>
        <p:txBody>
          <a:bodyPr anchor="ctr"/>
          <a:lstStyle/>
          <a:p>
            <a:pPr>
              <a:defRPr/>
            </a:pPr>
            <a:r>
              <a:rPr lang="en-GB" dirty="0">
                <a:latin typeface="+mn-lt"/>
                <a:cs typeface="+mn-cs"/>
              </a:rPr>
              <a:t>SOER support to EU environmental policies </a:t>
            </a:r>
          </a:p>
        </p:txBody>
      </p:sp>
      <p:grpSp>
        <p:nvGrpSpPr>
          <p:cNvPr id="10" name="Group 9"/>
          <p:cNvGrpSpPr/>
          <p:nvPr/>
        </p:nvGrpSpPr>
        <p:grpSpPr>
          <a:xfrm>
            <a:off x="357818" y="852939"/>
            <a:ext cx="11898837" cy="5949240"/>
            <a:chOff x="357818" y="793305"/>
            <a:chExt cx="11898837" cy="5949240"/>
          </a:xfrm>
        </p:grpSpPr>
        <p:sp>
          <p:nvSpPr>
            <p:cNvPr id="11" name="Rectangle 10"/>
            <p:cNvSpPr/>
            <p:nvPr/>
          </p:nvSpPr>
          <p:spPr>
            <a:xfrm>
              <a:off x="11007969" y="5794968"/>
              <a:ext cx="1072662" cy="94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72588" y="5884418"/>
              <a:ext cx="720480" cy="858127"/>
            </a:xfrm>
            <a:prstGeom prst="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Notched Right Arrow 12"/>
            <p:cNvSpPr/>
            <p:nvPr/>
          </p:nvSpPr>
          <p:spPr>
            <a:xfrm>
              <a:off x="2697640" y="1004627"/>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pic>
          <p:nvPicPr>
            <p:cNvPr id="14" name="Picture 8" descr="1995"/>
            <p:cNvPicPr>
              <a:picLocks noChangeArrowheads="1"/>
            </p:cNvPicPr>
            <p:nvPr/>
          </p:nvPicPr>
          <p:blipFill>
            <a:blip r:embed="rId3"/>
            <a:srcRect/>
            <a:stretch>
              <a:fillRect/>
            </a:stretch>
          </p:blipFill>
          <p:spPr bwMode="auto">
            <a:xfrm>
              <a:off x="1782878" y="864915"/>
              <a:ext cx="688976" cy="796926"/>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9" descr="1999"/>
            <p:cNvPicPr>
              <a:picLocks noChangeArrowheads="1"/>
            </p:cNvPicPr>
            <p:nvPr/>
          </p:nvPicPr>
          <p:blipFill>
            <a:blip r:embed="rId4"/>
            <a:srcRect/>
            <a:stretch>
              <a:fillRect/>
            </a:stretch>
          </p:blipFill>
          <p:spPr bwMode="auto">
            <a:xfrm>
              <a:off x="1763517" y="1795736"/>
              <a:ext cx="708337" cy="821818"/>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2005"/>
            <p:cNvPicPr>
              <a:picLocks noChangeArrowheads="1"/>
            </p:cNvPicPr>
            <p:nvPr/>
          </p:nvPicPr>
          <p:blipFill>
            <a:blip r:embed="rId5"/>
            <a:srcRect/>
            <a:stretch>
              <a:fillRect/>
            </a:stretch>
          </p:blipFill>
          <p:spPr bwMode="auto">
            <a:xfrm>
              <a:off x="1782878" y="2722660"/>
              <a:ext cx="720480" cy="904331"/>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4" descr="SOER-2010-Synthesis-frontcover-final-EN-web"/>
            <p:cNvPicPr>
              <a:picLocks noChangeArrowheads="1"/>
            </p:cNvPicPr>
            <p:nvPr/>
          </p:nvPicPr>
          <p:blipFill>
            <a:blip r:embed="rId6"/>
            <a:srcRect/>
            <a:stretch>
              <a:fillRect/>
            </a:stretch>
          </p:blipFill>
          <p:spPr bwMode="auto">
            <a:xfrm>
              <a:off x="1788168" y="3702230"/>
              <a:ext cx="737416" cy="985580"/>
            </a:xfrm>
            <a:prstGeom prst="rect">
              <a:avLst/>
            </a:prstGeom>
            <a:noFill/>
            <a:ln w="1270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
            <p:cNvSpPr txBox="1">
              <a:spLocks noChangeArrowheads="1"/>
            </p:cNvSpPr>
            <p:nvPr/>
          </p:nvSpPr>
          <p:spPr bwMode="auto">
            <a:xfrm>
              <a:off x="383009" y="793305"/>
              <a:ext cx="881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1995</a:t>
              </a:r>
              <a:endParaRPr lang="en-GB" altLang="en-US" b="1" dirty="0">
                <a:solidFill>
                  <a:srgbClr val="006666"/>
                </a:solidFill>
                <a:latin typeface="Calibri" panose="020F0502020204030204" pitchFamily="34" charset="0"/>
              </a:endParaRPr>
            </a:p>
          </p:txBody>
        </p:sp>
        <p:sp>
          <p:nvSpPr>
            <p:cNvPr id="19" name="TextBox 22"/>
            <p:cNvSpPr txBox="1">
              <a:spLocks noChangeArrowheads="1"/>
            </p:cNvSpPr>
            <p:nvPr/>
          </p:nvSpPr>
          <p:spPr bwMode="auto">
            <a:xfrm>
              <a:off x="385350" y="1731158"/>
              <a:ext cx="87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1999</a:t>
              </a:r>
              <a:endParaRPr lang="en-GB" altLang="en-US" b="1" dirty="0">
                <a:solidFill>
                  <a:srgbClr val="006666"/>
                </a:solidFill>
                <a:latin typeface="Calibri" panose="020F0502020204030204" pitchFamily="34" charset="0"/>
              </a:endParaRPr>
            </a:p>
          </p:txBody>
        </p:sp>
        <p:sp>
          <p:nvSpPr>
            <p:cNvPr id="20" name="TextBox 38"/>
            <p:cNvSpPr txBox="1">
              <a:spLocks noChangeArrowheads="1"/>
            </p:cNvSpPr>
            <p:nvPr/>
          </p:nvSpPr>
          <p:spPr bwMode="auto">
            <a:xfrm>
              <a:off x="357818" y="2586693"/>
              <a:ext cx="877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2005</a:t>
              </a:r>
              <a:endParaRPr lang="en-GB" altLang="en-US" b="1" dirty="0">
                <a:solidFill>
                  <a:srgbClr val="006666"/>
                </a:solidFill>
                <a:latin typeface="Calibri" panose="020F0502020204030204" pitchFamily="34" charset="0"/>
              </a:endParaRPr>
            </a:p>
          </p:txBody>
        </p:sp>
        <p:sp>
          <p:nvSpPr>
            <p:cNvPr id="21" name="TextBox 45"/>
            <p:cNvSpPr txBox="1">
              <a:spLocks noChangeArrowheads="1"/>
            </p:cNvSpPr>
            <p:nvPr/>
          </p:nvSpPr>
          <p:spPr bwMode="auto">
            <a:xfrm>
              <a:off x="384627" y="4768334"/>
              <a:ext cx="87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2015</a:t>
              </a:r>
              <a:endParaRPr lang="en-GB" altLang="en-US" b="1" dirty="0">
                <a:solidFill>
                  <a:srgbClr val="006666"/>
                </a:solidFill>
                <a:latin typeface="Calibri" panose="020F0502020204030204" pitchFamily="34" charset="0"/>
              </a:endParaRPr>
            </a:p>
          </p:txBody>
        </p:sp>
        <p:sp>
          <p:nvSpPr>
            <p:cNvPr id="22" name="TextBox 46"/>
            <p:cNvSpPr txBox="1">
              <a:spLocks noChangeArrowheads="1"/>
            </p:cNvSpPr>
            <p:nvPr/>
          </p:nvSpPr>
          <p:spPr bwMode="auto">
            <a:xfrm>
              <a:off x="377774" y="3812707"/>
              <a:ext cx="877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2010</a:t>
              </a:r>
              <a:endParaRPr lang="en-GB" altLang="en-US" b="1" dirty="0">
                <a:solidFill>
                  <a:srgbClr val="006666"/>
                </a:solidFill>
                <a:latin typeface="Calibri" panose="020F0502020204030204" pitchFamily="34" charset="0"/>
              </a:endParaRPr>
            </a:p>
          </p:txBody>
        </p:sp>
        <p:cxnSp>
          <p:nvCxnSpPr>
            <p:cNvPr id="23" name="Elbow Connector 22"/>
            <p:cNvCxnSpPr/>
            <p:nvPr/>
          </p:nvCxnSpPr>
          <p:spPr>
            <a:xfrm>
              <a:off x="1110803" y="1047937"/>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60"/>
            <p:cNvSpPr txBox="1">
              <a:spLocks noChangeArrowheads="1"/>
            </p:cNvSpPr>
            <p:nvPr/>
          </p:nvSpPr>
          <p:spPr bwMode="auto">
            <a:xfrm>
              <a:off x="4656097" y="947840"/>
              <a:ext cx="60119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de-DE" altLang="en-US" sz="2000" dirty="0">
                  <a:solidFill>
                    <a:prstClr val="black"/>
                  </a:solidFill>
                  <a:latin typeface="Calibri" panose="020F0502020204030204" pitchFamily="34" charset="0"/>
                </a:rPr>
                <a:t> 5</a:t>
              </a:r>
              <a:r>
                <a:rPr lang="de-DE" altLang="en-US" sz="2000" baseline="30000" dirty="0">
                  <a:solidFill>
                    <a:prstClr val="black"/>
                  </a:solidFill>
                  <a:latin typeface="Calibri" panose="020F0502020204030204" pitchFamily="34" charset="0"/>
                </a:rPr>
                <a:t>th </a:t>
              </a:r>
              <a:r>
                <a:rPr lang="de-DE" altLang="en-US" sz="2000" dirty="0">
                  <a:solidFill>
                    <a:prstClr val="black"/>
                  </a:solidFill>
                  <a:latin typeface="Calibri" panose="020F0502020204030204" pitchFamily="34" charset="0"/>
                </a:rPr>
                <a:t>EAP (1993-2002) Towards sustainability	</a:t>
              </a:r>
            </a:p>
          </p:txBody>
        </p:sp>
        <p:pic>
          <p:nvPicPr>
            <p:cNvPr id="25" name="Picture 24"/>
            <p:cNvPicPr>
              <a:picLocks noChangeAspect="1"/>
            </p:cNvPicPr>
            <p:nvPr/>
          </p:nvPicPr>
          <p:blipFill>
            <a:blip r:embed="rId7"/>
            <a:stretch>
              <a:fillRect/>
            </a:stretch>
          </p:blipFill>
          <p:spPr>
            <a:xfrm>
              <a:off x="4210533" y="4874202"/>
              <a:ext cx="2540000" cy="1068083"/>
            </a:xfrm>
            <a:prstGeom prst="rect">
              <a:avLst/>
            </a:prstGeom>
          </p:spPr>
        </p:pic>
        <p:sp>
          <p:nvSpPr>
            <p:cNvPr id="26" name="TextBox 60"/>
            <p:cNvSpPr txBox="1">
              <a:spLocks noChangeArrowheads="1"/>
            </p:cNvSpPr>
            <p:nvPr/>
          </p:nvSpPr>
          <p:spPr bwMode="auto">
            <a:xfrm>
              <a:off x="4656097" y="3851060"/>
              <a:ext cx="76005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de-DE" altLang="en-US" sz="1600" dirty="0">
                  <a:solidFill>
                    <a:prstClr val="black"/>
                  </a:solidFill>
                  <a:latin typeface="Calibri" panose="020F0502020204030204" pitchFamily="34" charset="0"/>
                </a:rPr>
                <a:t> </a:t>
              </a:r>
              <a:r>
                <a:rPr lang="en-GB" sz="2000" dirty="0">
                  <a:solidFill>
                    <a:prstClr val="black"/>
                  </a:solidFill>
                  <a:latin typeface="Calibri" panose="020F0502020204030204" pitchFamily="34" charset="0"/>
                </a:rPr>
                <a:t>Support to final evaluation of 6</a:t>
              </a:r>
              <a:r>
                <a:rPr lang="en-GB" sz="2000" baseline="30000" dirty="0">
                  <a:solidFill>
                    <a:prstClr val="black"/>
                  </a:solidFill>
                  <a:latin typeface="Calibri" panose="020F0502020204030204" pitchFamily="34" charset="0"/>
                </a:rPr>
                <a:t>th</a:t>
              </a:r>
              <a:r>
                <a:rPr lang="en-GB" sz="2000" dirty="0">
                  <a:solidFill>
                    <a:prstClr val="black"/>
                  </a:solidFill>
                  <a:latin typeface="Calibri" panose="020F0502020204030204" pitchFamily="34" charset="0"/>
                </a:rPr>
                <a:t> EAP </a:t>
              </a:r>
              <a:r>
                <a:rPr lang="de-DE" altLang="en-US" sz="2000" dirty="0">
                  <a:solidFill>
                    <a:prstClr val="black"/>
                  </a:solidFill>
                  <a:latin typeface="Calibri" panose="020F0502020204030204" pitchFamily="34" charset="0"/>
                </a:rPr>
                <a:t>(2002-2012), </a:t>
              </a:r>
              <a:r>
                <a:rPr lang="en-GB" sz="2000" dirty="0">
                  <a:solidFill>
                    <a:prstClr val="black"/>
                  </a:solidFill>
                  <a:latin typeface="Calibri" panose="020F0502020204030204" pitchFamily="34" charset="0"/>
                </a:rPr>
                <a:t>framing of 7</a:t>
              </a:r>
              <a:r>
                <a:rPr lang="en-GB" sz="2000" baseline="30000" dirty="0">
                  <a:solidFill>
                    <a:prstClr val="black"/>
                  </a:solidFill>
                  <a:latin typeface="Calibri" panose="020F0502020204030204" pitchFamily="34" charset="0"/>
                </a:rPr>
                <a:t>th</a:t>
              </a:r>
              <a:r>
                <a:rPr lang="en-GB" sz="2000" dirty="0">
                  <a:solidFill>
                    <a:prstClr val="black"/>
                  </a:solidFill>
                  <a:latin typeface="Calibri" panose="020F0502020204030204" pitchFamily="34" charset="0"/>
                </a:rPr>
                <a:t> EAP</a:t>
              </a:r>
              <a:r>
                <a:rPr lang="de-DE" altLang="en-US" sz="2000" dirty="0">
                  <a:solidFill>
                    <a:prstClr val="black"/>
                  </a:solidFill>
                  <a:latin typeface="Calibri" panose="020F0502020204030204" pitchFamily="34" charset="0"/>
                </a:rPr>
                <a:t> </a:t>
              </a:r>
            </a:p>
          </p:txBody>
        </p:sp>
        <p:pic>
          <p:nvPicPr>
            <p:cNvPr id="27" name="Picture 26"/>
            <p:cNvPicPr>
              <a:picLocks noChangeAspect="1"/>
            </p:cNvPicPr>
            <p:nvPr/>
          </p:nvPicPr>
          <p:blipFill>
            <a:blip r:embed="rId8"/>
            <a:stretch>
              <a:fillRect/>
            </a:stretch>
          </p:blipFill>
          <p:spPr>
            <a:xfrm>
              <a:off x="1779458" y="4799742"/>
              <a:ext cx="746125" cy="995226"/>
            </a:xfrm>
            <a:prstGeom prst="rect">
              <a:avLst/>
            </a:prstGeom>
          </p:spPr>
        </p:pic>
        <p:cxnSp>
          <p:nvCxnSpPr>
            <p:cNvPr id="28" name="Elbow Connector 27"/>
            <p:cNvCxnSpPr/>
            <p:nvPr/>
          </p:nvCxnSpPr>
          <p:spPr>
            <a:xfrm>
              <a:off x="1137334" y="2842377"/>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1102972" y="1978310"/>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1090547" y="4074209"/>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1110803" y="5026401"/>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Notched Right Arrow 31"/>
            <p:cNvSpPr/>
            <p:nvPr/>
          </p:nvSpPr>
          <p:spPr>
            <a:xfrm>
              <a:off x="2701924" y="3898640"/>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33" name="Notched Right Arrow 32"/>
            <p:cNvSpPr/>
            <p:nvPr/>
          </p:nvSpPr>
          <p:spPr>
            <a:xfrm>
              <a:off x="2708645" y="5067522"/>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34" name="TextBox 60"/>
            <p:cNvSpPr txBox="1">
              <a:spLocks noChangeArrowheads="1"/>
            </p:cNvSpPr>
            <p:nvPr/>
          </p:nvSpPr>
          <p:spPr bwMode="auto">
            <a:xfrm>
              <a:off x="5356451" y="5027430"/>
              <a:ext cx="6588051" cy="553998"/>
            </a:xfrm>
            <a:prstGeom prst="rect">
              <a:avLst/>
            </a:prstGeom>
            <a:solidFill>
              <a:schemeClr val="bg1"/>
            </a:solidFill>
            <a:ln>
              <a:noFill/>
            </a:ln>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de-DE" altLang="en-US" sz="1600" dirty="0">
                  <a:solidFill>
                    <a:prstClr val="black"/>
                  </a:solidFill>
                  <a:latin typeface="Calibri" panose="020F0502020204030204" pitchFamily="34" charset="0"/>
                </a:rPr>
                <a:t> </a:t>
              </a:r>
              <a:r>
                <a:rPr lang="de-DE" altLang="en-US" sz="2000" dirty="0">
                  <a:solidFill>
                    <a:prstClr val="black"/>
                  </a:solidFill>
                  <a:latin typeface="Calibri" panose="020F0502020204030204" pitchFamily="34" charset="0"/>
                </a:rPr>
                <a:t>7</a:t>
              </a:r>
              <a:r>
                <a:rPr lang="de-DE" altLang="en-US" sz="2000" baseline="30000" dirty="0">
                  <a:solidFill>
                    <a:prstClr val="black"/>
                  </a:solidFill>
                  <a:latin typeface="Calibri" panose="020F0502020204030204" pitchFamily="34" charset="0"/>
                </a:rPr>
                <a:t>th</a:t>
              </a:r>
              <a:r>
                <a:rPr lang="de-DE" altLang="en-US" sz="2000" dirty="0">
                  <a:solidFill>
                    <a:prstClr val="black"/>
                  </a:solidFill>
                  <a:latin typeface="Calibri" panose="020F0502020204030204" pitchFamily="34" charset="0"/>
                </a:rPr>
                <a:t> EAP (2013-2020) </a:t>
              </a:r>
              <a:r>
                <a:rPr lang="en-GB" sz="2000" dirty="0">
                  <a:solidFill>
                    <a:prstClr val="black"/>
                  </a:solidFill>
                  <a:latin typeface="Calibri" panose="020F0502020204030204" pitchFamily="34" charset="0"/>
                </a:rPr>
                <a:t>Living well within the limits of our planet</a:t>
              </a:r>
              <a:endParaRPr lang="de-DE" altLang="en-US" sz="2000" dirty="0">
                <a:solidFill>
                  <a:prstClr val="black"/>
                </a:solidFill>
                <a:latin typeface="Calibri" panose="020F0502020204030204" pitchFamily="34" charset="0"/>
              </a:endParaRPr>
            </a:p>
          </p:txBody>
        </p:sp>
        <p:sp>
          <p:nvSpPr>
            <p:cNvPr id="35" name="TextBox 34"/>
            <p:cNvSpPr txBox="1"/>
            <p:nvPr/>
          </p:nvSpPr>
          <p:spPr>
            <a:xfrm>
              <a:off x="4895273" y="6073260"/>
              <a:ext cx="2549236" cy="369332"/>
            </a:xfrm>
            <a:prstGeom prst="rect">
              <a:avLst/>
            </a:prstGeom>
            <a:noFill/>
          </p:spPr>
          <p:txBody>
            <a:bodyPr wrap="square" rtlCol="0">
              <a:spAutoFit/>
            </a:bodyPr>
            <a:lstStyle/>
            <a:p>
              <a:r>
                <a:rPr lang="en-GB" b="1" dirty="0">
                  <a:solidFill>
                    <a:prstClr val="white"/>
                  </a:solidFill>
                </a:rPr>
                <a:t>8 EAP</a:t>
              </a:r>
            </a:p>
          </p:txBody>
        </p:sp>
        <p:sp>
          <p:nvSpPr>
            <p:cNvPr id="36" name="TextBox 60"/>
            <p:cNvSpPr txBox="1">
              <a:spLocks noChangeArrowheads="1"/>
            </p:cNvSpPr>
            <p:nvPr/>
          </p:nvSpPr>
          <p:spPr bwMode="auto">
            <a:xfrm>
              <a:off x="4674568" y="6032884"/>
              <a:ext cx="7269934" cy="553998"/>
            </a:xfrm>
            <a:prstGeom prst="rect">
              <a:avLst/>
            </a:prstGeom>
            <a:solidFill>
              <a:schemeClr val="bg1"/>
            </a:solidFill>
            <a:ln>
              <a:noFill/>
            </a:ln>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GB" altLang="en-US" sz="2000" dirty="0">
                  <a:solidFill>
                    <a:prstClr val="black"/>
                  </a:solidFill>
                  <a:latin typeface="Calibri" panose="020F0502020204030204" pitchFamily="34" charset="0"/>
                </a:rPr>
                <a:t>Support to evaluation of 7th EAP and framing of a possible 8th EAP</a:t>
              </a:r>
              <a:endParaRPr lang="de-DE" altLang="en-US" sz="2000" dirty="0">
                <a:solidFill>
                  <a:prstClr val="black"/>
                </a:solidFill>
                <a:latin typeface="Calibri" panose="020F0502020204030204" pitchFamily="34" charset="0"/>
              </a:endParaRPr>
            </a:p>
          </p:txBody>
        </p:sp>
        <p:sp>
          <p:nvSpPr>
            <p:cNvPr id="37" name="Notched Right Arrow 36"/>
            <p:cNvSpPr/>
            <p:nvPr/>
          </p:nvSpPr>
          <p:spPr>
            <a:xfrm>
              <a:off x="2712678" y="6080236"/>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cxnSp>
          <p:nvCxnSpPr>
            <p:cNvPr id="38" name="Elbow Connector 37"/>
            <p:cNvCxnSpPr/>
            <p:nvPr/>
          </p:nvCxnSpPr>
          <p:spPr>
            <a:xfrm>
              <a:off x="1089739" y="6072866"/>
              <a:ext cx="533400" cy="407988"/>
            </a:xfrm>
            <a:prstGeom prst="bentConnector3">
              <a:avLst/>
            </a:prstGeom>
            <a:ln w="19050">
              <a:solidFill>
                <a:srgbClr val="0066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45"/>
            <p:cNvSpPr txBox="1">
              <a:spLocks noChangeArrowheads="1"/>
            </p:cNvSpPr>
            <p:nvPr/>
          </p:nvSpPr>
          <p:spPr bwMode="auto">
            <a:xfrm>
              <a:off x="386402" y="5812536"/>
              <a:ext cx="87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en-US" b="1" dirty="0">
                  <a:solidFill>
                    <a:srgbClr val="006666"/>
                  </a:solidFill>
                  <a:latin typeface="Calibri" panose="020F0502020204030204" pitchFamily="34" charset="0"/>
                </a:rPr>
                <a:t>2020</a:t>
              </a:r>
              <a:endParaRPr lang="en-GB" altLang="en-US" b="1" dirty="0">
                <a:solidFill>
                  <a:srgbClr val="006666"/>
                </a:solidFill>
                <a:latin typeface="Calibri" panose="020F0502020204030204" pitchFamily="34" charset="0"/>
              </a:endParaRPr>
            </a:p>
          </p:txBody>
        </p:sp>
        <p:sp>
          <p:nvSpPr>
            <p:cNvPr id="40" name="Notched Right Arrow 39"/>
            <p:cNvSpPr/>
            <p:nvPr/>
          </p:nvSpPr>
          <p:spPr>
            <a:xfrm>
              <a:off x="2688931" y="2867172"/>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41" name="Notched Right Arrow 40"/>
            <p:cNvSpPr/>
            <p:nvPr/>
          </p:nvSpPr>
          <p:spPr>
            <a:xfrm>
              <a:off x="2715058" y="1958144"/>
              <a:ext cx="1495475" cy="540012"/>
            </a:xfrm>
            <a:prstGeom prst="notchedRightArrow">
              <a:avLst/>
            </a:prstGeom>
            <a:solidFill>
              <a:srgbClr val="0066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42" name="TextBox 60"/>
            <p:cNvSpPr txBox="1">
              <a:spLocks noChangeArrowheads="1"/>
            </p:cNvSpPr>
            <p:nvPr/>
          </p:nvSpPr>
          <p:spPr bwMode="auto">
            <a:xfrm>
              <a:off x="4656096" y="1923285"/>
              <a:ext cx="6560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de-DE" altLang="en-US" sz="2000" dirty="0">
                  <a:solidFill>
                    <a:prstClr val="black"/>
                  </a:solidFill>
                  <a:latin typeface="Calibri" panose="020F0502020204030204" pitchFamily="34" charset="0"/>
                </a:rPr>
                <a:t> </a:t>
              </a:r>
              <a:r>
                <a:rPr lang="en-GB" sz="2000" dirty="0">
                  <a:solidFill>
                    <a:prstClr val="black"/>
                  </a:solidFill>
                  <a:latin typeface="Calibri" panose="020F0502020204030204" pitchFamily="34" charset="0"/>
                </a:rPr>
                <a:t>Support to final evaluation of 5</a:t>
              </a:r>
              <a:r>
                <a:rPr lang="en-GB" sz="2000" baseline="30000" dirty="0">
                  <a:solidFill>
                    <a:prstClr val="black"/>
                  </a:solidFill>
                  <a:latin typeface="Calibri" panose="020F0502020204030204" pitchFamily="34" charset="0"/>
                </a:rPr>
                <a:t>th</a:t>
              </a:r>
              <a:r>
                <a:rPr lang="en-GB" sz="2000" dirty="0">
                  <a:solidFill>
                    <a:prstClr val="black"/>
                  </a:solidFill>
                  <a:latin typeface="Calibri" panose="020F0502020204030204" pitchFamily="34" charset="0"/>
                </a:rPr>
                <a:t> EAP, framing 6</a:t>
              </a:r>
              <a:r>
                <a:rPr lang="en-GB" sz="2000" baseline="30000" dirty="0">
                  <a:solidFill>
                    <a:prstClr val="black"/>
                  </a:solidFill>
                  <a:latin typeface="Calibri" panose="020F0502020204030204" pitchFamily="34" charset="0"/>
                </a:rPr>
                <a:t>th</a:t>
              </a:r>
              <a:r>
                <a:rPr lang="en-GB" sz="2000" dirty="0">
                  <a:solidFill>
                    <a:prstClr val="black"/>
                  </a:solidFill>
                  <a:latin typeface="Calibri" panose="020F0502020204030204" pitchFamily="34" charset="0"/>
                </a:rPr>
                <a:t> EAP</a:t>
              </a:r>
              <a:endParaRPr lang="de-DE" altLang="en-US" sz="1600" dirty="0">
                <a:solidFill>
                  <a:prstClr val="black"/>
                </a:solidFill>
                <a:latin typeface="Calibri" panose="020F0502020204030204" pitchFamily="34" charset="0"/>
              </a:endParaRPr>
            </a:p>
          </p:txBody>
        </p:sp>
        <p:sp>
          <p:nvSpPr>
            <p:cNvPr id="43" name="TextBox 60"/>
            <p:cNvSpPr txBox="1">
              <a:spLocks noChangeArrowheads="1"/>
            </p:cNvSpPr>
            <p:nvPr/>
          </p:nvSpPr>
          <p:spPr bwMode="auto">
            <a:xfrm>
              <a:off x="4683279" y="2837154"/>
              <a:ext cx="57445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10795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0795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GB" sz="2000" dirty="0">
                  <a:solidFill>
                    <a:prstClr val="black"/>
                  </a:solidFill>
                  <a:latin typeface="Calibri" panose="020F0502020204030204" pitchFamily="34" charset="0"/>
                </a:rPr>
                <a:t>Support to mid-term evaluation of 6</a:t>
              </a:r>
              <a:r>
                <a:rPr lang="en-GB" sz="2000" baseline="30000" dirty="0">
                  <a:solidFill>
                    <a:prstClr val="black"/>
                  </a:solidFill>
                  <a:latin typeface="Calibri" panose="020F0502020204030204" pitchFamily="34" charset="0"/>
                </a:rPr>
                <a:t>th</a:t>
              </a:r>
              <a:r>
                <a:rPr lang="en-GB" sz="2000" dirty="0">
                  <a:solidFill>
                    <a:prstClr val="black"/>
                  </a:solidFill>
                  <a:latin typeface="Calibri" panose="020F0502020204030204" pitchFamily="34" charset="0"/>
                </a:rPr>
                <a:t> EAP</a:t>
              </a:r>
              <a:r>
                <a:rPr lang="de-DE" altLang="en-US" sz="2000" dirty="0">
                  <a:solidFill>
                    <a:prstClr val="black"/>
                  </a:solidFill>
                  <a:latin typeface="Calibri" panose="020F0502020204030204" pitchFamily="34" charset="0"/>
                </a:rPr>
                <a:t>	</a:t>
              </a:r>
            </a:p>
          </p:txBody>
        </p:sp>
        <p:sp>
          <p:nvSpPr>
            <p:cNvPr id="44" name="TextBox 43"/>
            <p:cNvSpPr txBox="1"/>
            <p:nvPr/>
          </p:nvSpPr>
          <p:spPr>
            <a:xfrm>
              <a:off x="1839509" y="6350242"/>
              <a:ext cx="545249" cy="246221"/>
            </a:xfrm>
            <a:prstGeom prst="rect">
              <a:avLst/>
            </a:prstGeom>
            <a:noFill/>
          </p:spPr>
          <p:txBody>
            <a:bodyPr wrap="square" rtlCol="0">
              <a:spAutoFit/>
            </a:bodyPr>
            <a:lstStyle/>
            <a:p>
              <a:r>
                <a:rPr lang="en-GB" sz="1000" b="1" dirty="0">
                  <a:solidFill>
                    <a:prstClr val="white"/>
                  </a:solidFill>
                </a:rPr>
                <a:t>SOER</a:t>
              </a:r>
            </a:p>
          </p:txBody>
        </p:sp>
      </p:grpSp>
    </p:spTree>
    <p:extLst>
      <p:ext uri="{BB962C8B-B14F-4D97-AF65-F5344CB8AC3E}">
        <p14:creationId xmlns:p14="http://schemas.microsoft.com/office/powerpoint/2010/main" val="106436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endParaRPr lang="en-GB" dirty="0"/>
          </a:p>
        </p:txBody>
      </p:sp>
      <p:graphicFrame>
        <p:nvGraphicFramePr>
          <p:cNvPr id="7" name="Diagram 6"/>
          <p:cNvGraphicFramePr/>
          <p:nvPr>
            <p:extLst>
              <p:ext uri="{D42A27DB-BD31-4B8C-83A1-F6EECF244321}">
                <p14:modId xmlns:p14="http://schemas.microsoft.com/office/powerpoint/2010/main" val="2182518832"/>
              </p:ext>
            </p:extLst>
          </p:nvPr>
        </p:nvGraphicFramePr>
        <p:xfrm>
          <a:off x="1560576" y="1120127"/>
          <a:ext cx="9272641" cy="515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755392" y="85344"/>
            <a:ext cx="4888992" cy="584775"/>
          </a:xfrm>
          <a:prstGeom prst="rect">
            <a:avLst/>
          </a:prstGeom>
          <a:noFill/>
        </p:spPr>
        <p:txBody>
          <a:bodyPr wrap="square" rtlCol="0">
            <a:spAutoFit/>
          </a:bodyPr>
          <a:lstStyle/>
          <a:p>
            <a:r>
              <a:rPr lang="en-GB" sz="3200" dirty="0">
                <a:solidFill>
                  <a:schemeClr val="bg1"/>
                </a:solidFill>
              </a:rPr>
              <a:t>Presentation overview</a:t>
            </a:r>
          </a:p>
        </p:txBody>
      </p:sp>
    </p:spTree>
    <p:extLst>
      <p:ext uri="{BB962C8B-B14F-4D97-AF65-F5344CB8AC3E}">
        <p14:creationId xmlns:p14="http://schemas.microsoft.com/office/powerpoint/2010/main" val="231319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941" y="169364"/>
            <a:ext cx="10353893" cy="531292"/>
          </a:xfrm>
        </p:spPr>
        <p:txBody>
          <a:bodyPr/>
          <a:lstStyle/>
          <a:p>
            <a:r>
              <a:rPr lang="en-GB" sz="3200" dirty="0">
                <a:solidFill>
                  <a:schemeClr val="bg1"/>
                </a:solidFill>
              </a:rPr>
              <a:t>Responses to GMT impacts on national level – work in progress</a:t>
            </a:r>
          </a:p>
        </p:txBody>
      </p:sp>
      <p:sp>
        <p:nvSpPr>
          <p:cNvPr id="3" name="Content Placeholder 2"/>
          <p:cNvSpPr>
            <a:spLocks noGrp="1"/>
          </p:cNvSpPr>
          <p:nvPr>
            <p:ph sz="quarter" idx="11"/>
          </p:nvPr>
        </p:nvSpPr>
        <p:spPr>
          <a:xfrm>
            <a:off x="436437" y="1249363"/>
            <a:ext cx="10630936" cy="5058672"/>
          </a:xfrm>
        </p:spPr>
        <p:txBody>
          <a:bodyPr/>
          <a:lstStyle/>
          <a:p>
            <a:pPr marL="0" indent="0">
              <a:buNone/>
            </a:pPr>
            <a:r>
              <a:rPr lang="en-GB" b="1" dirty="0">
                <a:solidFill>
                  <a:schemeClr val="tx1"/>
                </a:solidFill>
              </a:rPr>
              <a:t>Responses to GMT impacts relate to following areas:</a:t>
            </a:r>
          </a:p>
          <a:p>
            <a:pPr marL="0" indent="0">
              <a:buNone/>
            </a:pPr>
            <a:endParaRPr lang="en-GB" b="1" dirty="0">
              <a:solidFill>
                <a:schemeClr val="tx1"/>
              </a:solidFill>
            </a:endParaRPr>
          </a:p>
          <a:p>
            <a:r>
              <a:rPr lang="en-US" dirty="0">
                <a:solidFill>
                  <a:schemeClr val="tx1"/>
                </a:solidFill>
              </a:rPr>
              <a:t>Changes in behavior and consumption patterns</a:t>
            </a:r>
          </a:p>
          <a:p>
            <a:r>
              <a:rPr lang="en-US" dirty="0">
                <a:solidFill>
                  <a:schemeClr val="tx1"/>
                </a:solidFill>
              </a:rPr>
              <a:t>Work, income and equality</a:t>
            </a:r>
          </a:p>
          <a:p>
            <a:r>
              <a:rPr lang="en-US" dirty="0">
                <a:solidFill>
                  <a:schemeClr val="tx1"/>
                </a:solidFill>
              </a:rPr>
              <a:t>Economy at cross road</a:t>
            </a:r>
          </a:p>
          <a:p>
            <a:r>
              <a:rPr lang="en-US" dirty="0">
                <a:solidFill>
                  <a:schemeClr val="tx1"/>
                </a:solidFill>
              </a:rPr>
              <a:t>Spatial structure and mobility</a:t>
            </a:r>
          </a:p>
          <a:p>
            <a:r>
              <a:rPr lang="en-US" dirty="0">
                <a:solidFill>
                  <a:schemeClr val="tx1"/>
                </a:solidFill>
              </a:rPr>
              <a:t>Structural changes in energy system </a:t>
            </a:r>
          </a:p>
          <a:p>
            <a:r>
              <a:rPr lang="en-GB" dirty="0">
                <a:solidFill>
                  <a:schemeClr val="tx1"/>
                </a:solidFill>
              </a:rPr>
              <a:t>Resource scarcity</a:t>
            </a:r>
          </a:p>
          <a:p>
            <a:r>
              <a:rPr lang="en-GB" dirty="0">
                <a:solidFill>
                  <a:schemeClr val="tx1"/>
                </a:solidFill>
              </a:rPr>
              <a:t>Water management </a:t>
            </a:r>
          </a:p>
        </p:txBody>
      </p:sp>
    </p:spTree>
    <p:extLst>
      <p:ext uri="{BB962C8B-B14F-4D97-AF65-F5344CB8AC3E}">
        <p14:creationId xmlns:p14="http://schemas.microsoft.com/office/powerpoint/2010/main" val="2027264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38539" y="1187370"/>
            <a:ext cx="11015399" cy="5523396"/>
          </a:xfrm>
        </p:spPr>
        <p:txBody>
          <a:bodyPr/>
          <a:lstStyle/>
          <a:p>
            <a:pPr marL="0" indent="0">
              <a:buNone/>
            </a:pPr>
            <a:r>
              <a:rPr lang="en-US" b="1" dirty="0">
                <a:solidFill>
                  <a:schemeClr val="tx1"/>
                </a:solidFill>
              </a:rPr>
              <a:t>Economy at a crossroads</a:t>
            </a:r>
            <a:r>
              <a:rPr lang="en-US" dirty="0">
                <a:solidFill>
                  <a:schemeClr val="tx1"/>
                </a:solidFill>
              </a:rPr>
              <a:t>, the proposed responses in several case studies covered the following issues:</a:t>
            </a:r>
            <a:endParaRPr lang="en-GB" dirty="0">
              <a:solidFill>
                <a:schemeClr val="tx1"/>
              </a:solidFill>
            </a:endParaRPr>
          </a:p>
          <a:p>
            <a:pPr lvl="1"/>
            <a:r>
              <a:rPr lang="en-US" sz="2800" dirty="0">
                <a:solidFill>
                  <a:schemeClr val="tx1"/>
                </a:solidFill>
              </a:rPr>
              <a:t>Assessing the economy, well-being and the planet’s carrying capacity by using intelligent indicators which will help us to achieve the desired objectives</a:t>
            </a:r>
            <a:endParaRPr lang="en-GB" sz="2800" dirty="0">
              <a:solidFill>
                <a:schemeClr val="tx1"/>
              </a:solidFill>
            </a:endParaRPr>
          </a:p>
          <a:p>
            <a:pPr lvl="1"/>
            <a:r>
              <a:rPr lang="en-US" sz="2800" dirty="0">
                <a:solidFill>
                  <a:schemeClr val="tx1"/>
                </a:solidFill>
              </a:rPr>
              <a:t>Circular economy initiatives</a:t>
            </a:r>
            <a:endParaRPr lang="en-GB" sz="2800" dirty="0">
              <a:solidFill>
                <a:schemeClr val="tx1"/>
              </a:solidFill>
            </a:endParaRPr>
          </a:p>
          <a:p>
            <a:pPr lvl="1"/>
            <a:r>
              <a:rPr lang="en-US" sz="2800" dirty="0">
                <a:solidFill>
                  <a:schemeClr val="tx1"/>
                </a:solidFill>
              </a:rPr>
              <a:t>Setting ambitious targets for both global and national politics </a:t>
            </a:r>
          </a:p>
          <a:p>
            <a:pPr lvl="1"/>
            <a:r>
              <a:rPr lang="en-US" sz="2800" dirty="0">
                <a:solidFill>
                  <a:schemeClr val="tx1"/>
                </a:solidFill>
              </a:rPr>
              <a:t>Global cooperation &amp; decision-making and strong local democracy. </a:t>
            </a:r>
          </a:p>
          <a:p>
            <a:pPr lvl="1"/>
            <a:r>
              <a:rPr lang="en-US" sz="2800" dirty="0">
                <a:solidFill>
                  <a:schemeClr val="tx1"/>
                </a:solidFill>
              </a:rPr>
              <a:t>Promoting technological development and related new business models to promote scale-up of innovations</a:t>
            </a:r>
            <a:r>
              <a:rPr lang="en-US" sz="2800" dirty="0"/>
              <a:t>. </a:t>
            </a:r>
            <a:endParaRPr lang="en-GB" sz="2800" dirty="0"/>
          </a:p>
          <a:p>
            <a:pPr lvl="1"/>
            <a:endParaRPr lang="en-GB" sz="2800" dirty="0"/>
          </a:p>
        </p:txBody>
      </p:sp>
      <p:sp>
        <p:nvSpPr>
          <p:cNvPr id="4" name="Text Placeholder 1"/>
          <p:cNvSpPr txBox="1">
            <a:spLocks/>
          </p:cNvSpPr>
          <p:nvPr/>
        </p:nvSpPr>
        <p:spPr>
          <a:xfrm>
            <a:off x="1" y="181556"/>
            <a:ext cx="12321152" cy="531292"/>
          </a:xfrm>
          <a:prstGeom prst="rect">
            <a:avLst/>
          </a:prstGeom>
        </p:spPr>
        <p:txBody>
          <a:bodyPr/>
          <a:lstStyle>
            <a:lvl1pPr marL="0" indent="0" algn="l" defTabSz="844104" rtl="0" eaLnBrk="1" latinLnBrk="0" hangingPunct="1">
              <a:spcBef>
                <a:spcPct val="20000"/>
              </a:spcBef>
              <a:buFont typeface="Arial" pitchFamily="34" charset="0"/>
              <a:buNone/>
              <a:defRPr sz="2585" b="1" kern="1200">
                <a:solidFill>
                  <a:schemeClr val="bg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r>
              <a:rPr lang="en-GB" sz="2800" dirty="0"/>
              <a:t>Responses to GMT impacts on national level – work in progress </a:t>
            </a:r>
            <a:r>
              <a:rPr lang="en-GB" sz="1800" dirty="0"/>
              <a:t>(cont.)</a:t>
            </a:r>
          </a:p>
        </p:txBody>
      </p:sp>
    </p:spTree>
    <p:extLst>
      <p:ext uri="{BB962C8B-B14F-4D97-AF65-F5344CB8AC3E}">
        <p14:creationId xmlns:p14="http://schemas.microsoft.com/office/powerpoint/2010/main" val="3871644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pPr marL="514350" indent="-514350">
              <a:buAutoNum type="arabicPeriod"/>
            </a:pPr>
            <a:r>
              <a:rPr lang="en-GB" dirty="0"/>
              <a:t>Fact sheets – comments (10min)</a:t>
            </a:r>
          </a:p>
          <a:p>
            <a:r>
              <a:rPr lang="en-GB" dirty="0"/>
              <a:t>Extreme weather events and infrastructure damage</a:t>
            </a:r>
          </a:p>
          <a:p>
            <a:r>
              <a:rPr lang="en-GB" dirty="0"/>
              <a:t>Food security</a:t>
            </a:r>
          </a:p>
          <a:p>
            <a:endParaRPr lang="en-GB" dirty="0"/>
          </a:p>
          <a:p>
            <a:pPr marL="0" indent="0">
              <a:buNone/>
            </a:pPr>
            <a:r>
              <a:rPr lang="en-GB" dirty="0"/>
              <a:t>2. Implications for Slovenia: risks and opportunities</a:t>
            </a:r>
          </a:p>
          <a:p>
            <a:pPr>
              <a:buFontTx/>
              <a:buChar char="-"/>
            </a:pPr>
            <a:r>
              <a:rPr lang="en-GB" dirty="0"/>
              <a:t>Individual work 2 x 10min</a:t>
            </a:r>
          </a:p>
          <a:p>
            <a:pPr>
              <a:buFontTx/>
              <a:buChar char="-"/>
            </a:pPr>
            <a:r>
              <a:rPr lang="en-GB" dirty="0"/>
              <a:t>Team work 2 x 20min</a:t>
            </a:r>
          </a:p>
          <a:p>
            <a:pPr>
              <a:buFontTx/>
              <a:buChar char="-"/>
            </a:pPr>
            <a:r>
              <a:rPr lang="en-GB" dirty="0"/>
              <a:t>Consolidate 3 prioritised risks and 3 opportunities (10 min) </a:t>
            </a:r>
          </a:p>
        </p:txBody>
      </p:sp>
    </p:spTree>
    <p:extLst>
      <p:ext uri="{BB962C8B-B14F-4D97-AF65-F5344CB8AC3E}">
        <p14:creationId xmlns:p14="http://schemas.microsoft.com/office/powerpoint/2010/main" val="220089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chemeClr val="bg1"/>
                </a:solidFill>
              </a:rPr>
              <a:t>Food for thoughts</a:t>
            </a:r>
          </a:p>
        </p:txBody>
      </p:sp>
      <p:sp>
        <p:nvSpPr>
          <p:cNvPr id="3" name="Content Placeholder 2"/>
          <p:cNvSpPr>
            <a:spLocks noGrp="1"/>
          </p:cNvSpPr>
          <p:nvPr>
            <p:ph sz="quarter" idx="11"/>
          </p:nvPr>
        </p:nvSpPr>
        <p:spPr>
          <a:xfrm>
            <a:off x="1" y="950976"/>
            <a:ext cx="11253788" cy="4881499"/>
          </a:xfrm>
        </p:spPr>
        <p:txBody>
          <a:bodyPr/>
          <a:lstStyle/>
          <a:p>
            <a:r>
              <a:rPr lang="en-GB" sz="2000" dirty="0"/>
              <a:t>According to a Joint Research Centre (JRC) study, climate‑related damage to large investments and critical infrastructures could triple by the 2020s, could increase six‑fold by the middle of the century and could increase by more than ten‑fold by the end of the century, compared with the 1981–2010 baseline (</a:t>
            </a:r>
            <a:r>
              <a:rPr lang="en-GB" sz="2000" dirty="0" err="1"/>
              <a:t>Forzieri</a:t>
            </a:r>
            <a:r>
              <a:rPr lang="en-GB" sz="2000" dirty="0"/>
              <a:t> et al.,2015). The greatest increase in damage is projected </a:t>
            </a:r>
            <a:r>
              <a:rPr lang="en-GB" sz="2000" dirty="0" err="1"/>
              <a:t>forthe</a:t>
            </a:r>
            <a:r>
              <a:rPr lang="en-GB" sz="2000" dirty="0"/>
              <a:t> energy and transport sectors, and for EU regional investments in environment and tourism. Southern and south‑eastern European countries will be most affected</a:t>
            </a:r>
          </a:p>
          <a:p>
            <a:endParaRPr lang="en-GB" dirty="0"/>
          </a:p>
        </p:txBody>
      </p:sp>
    </p:spTree>
    <p:extLst>
      <p:ext uri="{BB962C8B-B14F-4D97-AF65-F5344CB8AC3E}">
        <p14:creationId xmlns:p14="http://schemas.microsoft.com/office/powerpoint/2010/main" val="3892684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a:xfrm>
            <a:off x="534728" y="1168661"/>
            <a:ext cx="11418277" cy="5248015"/>
          </a:xfrm>
        </p:spPr>
        <p:txBody>
          <a:bodyPr/>
          <a:lstStyle/>
          <a:p>
            <a:pPr marL="0" indent="0">
              <a:buNone/>
            </a:pPr>
            <a:r>
              <a:rPr lang="en-GB" sz="2000" dirty="0"/>
              <a:t>The fact that terrestrial ecosystems are affected by climate change is also recognised in the </a:t>
            </a:r>
            <a:r>
              <a:rPr lang="en-GB" sz="2000" b="1" dirty="0"/>
              <a:t>EU's CAP</a:t>
            </a:r>
            <a:r>
              <a:rPr lang="en-GB" sz="2000" dirty="0"/>
              <a:t>.</a:t>
            </a:r>
          </a:p>
          <a:p>
            <a:pPr marL="0" indent="0">
              <a:buNone/>
            </a:pPr>
            <a:r>
              <a:rPr lang="en-GB" sz="2000" dirty="0"/>
              <a:t>One of the priorities under the support for rural development is promoting resource efficiency and</a:t>
            </a:r>
          </a:p>
          <a:p>
            <a:pPr marL="0" indent="0">
              <a:buNone/>
            </a:pPr>
            <a:r>
              <a:rPr lang="en-GB" sz="2000" dirty="0"/>
              <a:t>supporting the shift towards a low-carbon and climate-resilient economy in agriculture, food and</a:t>
            </a:r>
          </a:p>
          <a:p>
            <a:pPr marL="0" indent="0">
              <a:buNone/>
            </a:pPr>
            <a:r>
              <a:rPr lang="en-GB" sz="2000" dirty="0"/>
              <a:t>forestry sectors (with a focus on increasing efficiency in water use). Member States have to specify </a:t>
            </a:r>
            <a:r>
              <a:rPr lang="en-GB" sz="2000" dirty="0" err="1"/>
              <a:t>agri</a:t>
            </a:r>
            <a:r>
              <a:rPr lang="en-GB" sz="2000" dirty="0"/>
              <a:t>-environment-climate measures and forest-environment and climate commitments that go beyond the basic standards. These measures often include provisions for soil</a:t>
            </a:r>
          </a:p>
          <a:p>
            <a:pPr marL="0" indent="0">
              <a:buNone/>
            </a:pPr>
            <a:r>
              <a:rPr lang="en-GB" sz="2000" dirty="0"/>
              <a:t>(EU, 2013).</a:t>
            </a:r>
          </a:p>
          <a:p>
            <a:pPr marL="0" indent="0">
              <a:buNone/>
            </a:pPr>
            <a:r>
              <a:rPr lang="en-GB" sz="2000" dirty="0">
                <a:solidFill>
                  <a:srgbClr val="C00000"/>
                </a:solidFill>
              </a:rPr>
              <a:t>What could cc impacts mean in relation to prices and import dependence?</a:t>
            </a:r>
          </a:p>
          <a:p>
            <a:pPr marL="0" indent="0">
              <a:buNone/>
            </a:pPr>
            <a:r>
              <a:rPr lang="en-GB" sz="2000" dirty="0">
                <a:solidFill>
                  <a:srgbClr val="C00000"/>
                </a:solidFill>
              </a:rPr>
              <a:t>Impact to health?</a:t>
            </a:r>
          </a:p>
          <a:p>
            <a:pPr marL="0" indent="0">
              <a:buNone/>
            </a:pPr>
            <a:r>
              <a:rPr lang="en-GB" sz="2000" dirty="0">
                <a:solidFill>
                  <a:srgbClr val="C00000"/>
                </a:solidFill>
              </a:rPr>
              <a:t>In which part of the food chain impacts could be biggest for Slovenia (effects during storage, </a:t>
            </a:r>
            <a:r>
              <a:rPr lang="en-GB" sz="2000" dirty="0" err="1">
                <a:solidFill>
                  <a:srgbClr val="C00000"/>
                </a:solidFill>
              </a:rPr>
              <a:t>transpsort</a:t>
            </a:r>
            <a:r>
              <a:rPr lang="en-GB" sz="2000" dirty="0">
                <a:solidFill>
                  <a:srgbClr val="C00000"/>
                </a:solidFill>
              </a:rPr>
              <a:t> </a:t>
            </a:r>
            <a:r>
              <a:rPr lang="en-GB" sz="2000" dirty="0" err="1">
                <a:solidFill>
                  <a:srgbClr val="C00000"/>
                </a:solidFill>
              </a:rPr>
              <a:t>nd</a:t>
            </a:r>
            <a:r>
              <a:rPr lang="en-GB" sz="2000" dirty="0">
                <a:solidFill>
                  <a:srgbClr val="C00000"/>
                </a:solidFill>
              </a:rPr>
              <a:t> handling; </a:t>
            </a:r>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2039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0220"/>
            <a:ext cx="7730338" cy="6858000"/>
          </a:xfrm>
          <a:prstGeom prst="rect">
            <a:avLst/>
          </a:prstGeom>
        </p:spPr>
      </p:pic>
      <p:sp>
        <p:nvSpPr>
          <p:cNvPr id="6" name="Rectangle 5"/>
          <p:cNvSpPr/>
          <p:nvPr/>
        </p:nvSpPr>
        <p:spPr>
          <a:xfrm>
            <a:off x="9200271" y="6175717"/>
            <a:ext cx="2883877" cy="682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7816002" y="4055359"/>
            <a:ext cx="4375998" cy="2461499"/>
          </a:xfrm>
          <a:prstGeom prst="rect">
            <a:avLst/>
          </a:prstGeom>
        </p:spPr>
      </p:pic>
      <p:pic>
        <p:nvPicPr>
          <p:cNvPr id="7" name="Slika 1"/>
          <p:cNvPicPr/>
          <p:nvPr/>
        </p:nvPicPr>
        <p:blipFill>
          <a:blip r:embed="rId4"/>
          <a:stretch>
            <a:fillRect/>
          </a:stretch>
        </p:blipFill>
        <p:spPr>
          <a:xfrm>
            <a:off x="143022" y="929148"/>
            <a:ext cx="7565128" cy="5928852"/>
          </a:xfrm>
          <a:prstGeom prst="rect">
            <a:avLst/>
          </a:prstGeom>
        </p:spPr>
      </p:pic>
    </p:spTree>
    <p:extLst>
      <p:ext uri="{BB962C8B-B14F-4D97-AF65-F5344CB8AC3E}">
        <p14:creationId xmlns:p14="http://schemas.microsoft.com/office/powerpoint/2010/main" val="25867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000" y="72000"/>
            <a:ext cx="11755419" cy="531292"/>
          </a:xfrm>
        </p:spPr>
        <p:txBody>
          <a:bodyPr/>
          <a:lstStyle/>
          <a:p>
            <a:endParaRPr lang="en-GB" sz="3200" b="0" dirty="0">
              <a:solidFill>
                <a:schemeClr val="bg1"/>
              </a:solidFill>
            </a:endParaRPr>
          </a:p>
        </p:txBody>
      </p:sp>
      <p:sp>
        <p:nvSpPr>
          <p:cNvPr id="4" name="Text Placeholder 5"/>
          <p:cNvSpPr txBox="1">
            <a:spLocks/>
          </p:cNvSpPr>
          <p:nvPr/>
        </p:nvSpPr>
        <p:spPr>
          <a:xfrm>
            <a:off x="218289" y="929588"/>
            <a:ext cx="11739653" cy="5579177"/>
          </a:xfrm>
          <a:prstGeom prst="rect">
            <a:avLst/>
          </a:prstGeom>
        </p:spPr>
        <p:txBody>
          <a:bodyPr anchor="t"/>
          <a:lst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defTabSz="914400">
              <a:spcBef>
                <a:spcPts val="0"/>
              </a:spcBef>
              <a:buNone/>
            </a:pPr>
            <a:endParaRPr lang="en-GB" sz="2400" dirty="0" smtClean="0">
              <a:solidFill>
                <a:srgbClr val="002060"/>
              </a:solidFill>
            </a:endParaRPr>
          </a:p>
          <a:p>
            <a:pPr marL="0" lvl="1" indent="0" defTabSz="914400">
              <a:spcBef>
                <a:spcPts val="0"/>
              </a:spcBef>
              <a:buNone/>
            </a:pPr>
            <a:r>
              <a:rPr lang="en-GB" sz="2400" dirty="0" smtClean="0">
                <a:solidFill>
                  <a:srgbClr val="002060"/>
                </a:solidFill>
              </a:rPr>
              <a:t>SOER </a:t>
            </a:r>
            <a:r>
              <a:rPr lang="en-GB" sz="2400" dirty="0">
                <a:solidFill>
                  <a:srgbClr val="002060"/>
                </a:solidFill>
              </a:rPr>
              <a:t>2015: </a:t>
            </a:r>
            <a:r>
              <a:rPr lang="en-GB" sz="2400" dirty="0">
                <a:solidFill>
                  <a:srgbClr val="C00000"/>
                </a:solidFill>
              </a:rPr>
              <a:t>The long-term outlook is not as positive </a:t>
            </a:r>
            <a:br>
              <a:rPr lang="en-GB" sz="2400" dirty="0">
                <a:solidFill>
                  <a:srgbClr val="C00000"/>
                </a:solidFill>
              </a:rPr>
            </a:br>
            <a:r>
              <a:rPr lang="en-GB" sz="2400" dirty="0">
                <a:solidFill>
                  <a:srgbClr val="C00000"/>
                </a:solidFill>
              </a:rPr>
              <a:t>as recent trends suggest</a:t>
            </a:r>
            <a:r>
              <a:rPr lang="en-GB" sz="2400" dirty="0">
                <a:solidFill>
                  <a:srgbClr val="002060"/>
                </a:solidFill>
              </a:rPr>
              <a:t>, because of</a:t>
            </a:r>
            <a:r>
              <a:rPr lang="en-GB" sz="2400" dirty="0" smtClean="0">
                <a:solidFill>
                  <a:srgbClr val="002060"/>
                </a:solidFill>
              </a:rPr>
              <a:t>:</a:t>
            </a:r>
            <a:endParaRPr lang="en-GB" sz="2400" dirty="0">
              <a:solidFill>
                <a:srgbClr val="002060"/>
              </a:solidFill>
            </a:endParaRPr>
          </a:p>
        </p:txBody>
      </p:sp>
      <p:pic>
        <p:nvPicPr>
          <p:cNvPr id="7" name="Picture 6"/>
          <p:cNvPicPr>
            <a:picLocks noChangeAspect="1"/>
          </p:cNvPicPr>
          <p:nvPr/>
        </p:nvPicPr>
        <p:blipFill>
          <a:blip r:embed="rId3"/>
          <a:stretch>
            <a:fillRect/>
          </a:stretch>
        </p:blipFill>
        <p:spPr>
          <a:xfrm>
            <a:off x="7758545" y="885123"/>
            <a:ext cx="4199397" cy="2428505"/>
          </a:xfrm>
          <a:prstGeom prst="rect">
            <a:avLst/>
          </a:prstGeom>
        </p:spPr>
      </p:pic>
      <p:sp>
        <p:nvSpPr>
          <p:cNvPr id="3" name="Oval 2"/>
          <p:cNvSpPr/>
          <p:nvPr/>
        </p:nvSpPr>
        <p:spPr>
          <a:xfrm>
            <a:off x="-5447" y="1716371"/>
            <a:ext cx="7763992" cy="1734575"/>
          </a:xfrm>
          <a:prstGeom prst="ellipse">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5"/>
          <p:cNvSpPr txBox="1">
            <a:spLocks/>
          </p:cNvSpPr>
          <p:nvPr/>
        </p:nvSpPr>
        <p:spPr>
          <a:xfrm>
            <a:off x="218288" y="1507259"/>
            <a:ext cx="11739653" cy="5579177"/>
          </a:xfrm>
          <a:prstGeom prst="rect">
            <a:avLst/>
          </a:prstGeom>
        </p:spPr>
        <p:txBody>
          <a:bodyPr anchor="t"/>
          <a:lst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defTabSz="914400">
              <a:spcBef>
                <a:spcPts val="0"/>
              </a:spcBef>
              <a:buNone/>
            </a:pPr>
            <a:endParaRPr lang="en-GB" sz="2400" dirty="0" smtClean="0">
              <a:solidFill>
                <a:srgbClr val="002060"/>
              </a:solidFill>
            </a:endParaRPr>
          </a:p>
          <a:p>
            <a:pPr marL="0" lvl="1" indent="0" defTabSz="914400">
              <a:spcBef>
                <a:spcPts val="0"/>
              </a:spcBef>
              <a:buNone/>
            </a:pPr>
            <a:endParaRPr lang="en-GB" sz="2400" dirty="0">
              <a:solidFill>
                <a:srgbClr val="C00000"/>
              </a:solidFill>
            </a:endParaRPr>
          </a:p>
          <a:p>
            <a:pPr marL="727075" lvl="2" indent="-371475" defTabSz="914400">
              <a:spcBef>
                <a:spcPts val="0"/>
              </a:spcBef>
              <a:spcAft>
                <a:spcPts val="600"/>
              </a:spcAft>
              <a:buAutoNum type="arabicPeriod"/>
            </a:pPr>
            <a:r>
              <a:rPr lang="en-GB" sz="2030" b="1" dirty="0">
                <a:solidFill>
                  <a:srgbClr val="002060"/>
                </a:solidFill>
              </a:rPr>
              <a:t>Interdependences with global developments</a:t>
            </a:r>
          </a:p>
          <a:p>
            <a:pPr marL="723900" lvl="2" indent="-368300" defTabSz="914400">
              <a:spcBef>
                <a:spcPts val="0"/>
              </a:spcBef>
              <a:spcAft>
                <a:spcPts val="600"/>
              </a:spcAft>
              <a:buNone/>
            </a:pPr>
            <a:r>
              <a:rPr lang="en-GB" sz="2030" b="1" dirty="0">
                <a:solidFill>
                  <a:srgbClr val="002060"/>
                </a:solidFill>
              </a:rPr>
              <a:t>2. 	Systemic characteristics of environmental challenges</a:t>
            </a:r>
          </a:p>
          <a:p>
            <a:pPr marL="0" lvl="1" indent="0" defTabSz="914400">
              <a:spcBef>
                <a:spcPts val="0"/>
              </a:spcBef>
              <a:buNone/>
            </a:pPr>
            <a:endParaRPr lang="en-GB" sz="2300" dirty="0">
              <a:solidFill>
                <a:srgbClr val="002060"/>
              </a:solidFill>
            </a:endParaRPr>
          </a:p>
          <a:p>
            <a:pPr marL="0" lvl="1" indent="0" defTabSz="914400">
              <a:spcBef>
                <a:spcPts val="0"/>
              </a:spcBef>
              <a:buNone/>
            </a:pPr>
            <a:endParaRPr lang="en-GB" sz="2300" dirty="0">
              <a:solidFill>
                <a:srgbClr val="002060"/>
              </a:solidFill>
            </a:endParaRPr>
          </a:p>
          <a:p>
            <a:pPr marL="0" lvl="1" indent="0" defTabSz="914400">
              <a:spcBef>
                <a:spcPts val="0"/>
              </a:spcBef>
              <a:buNone/>
            </a:pPr>
            <a:endParaRPr lang="en-GB" sz="1600" dirty="0">
              <a:solidFill>
                <a:srgbClr val="002060"/>
              </a:solidFill>
            </a:endParaRPr>
          </a:p>
          <a:p>
            <a:pPr marL="0" lvl="1" indent="0" defTabSz="914400">
              <a:spcBef>
                <a:spcPts val="0"/>
              </a:spcBef>
              <a:buNone/>
            </a:pPr>
            <a:endParaRPr lang="en-GB" sz="2400" b="1" dirty="0" smtClean="0">
              <a:solidFill>
                <a:srgbClr val="002060"/>
              </a:solidFill>
            </a:endParaRPr>
          </a:p>
          <a:p>
            <a:pPr marL="0" lvl="1" indent="0" defTabSz="914400">
              <a:spcBef>
                <a:spcPts val="0"/>
              </a:spcBef>
              <a:buNone/>
            </a:pPr>
            <a:endParaRPr lang="en-GB" sz="2400" b="1" dirty="0">
              <a:solidFill>
                <a:srgbClr val="002060"/>
              </a:solidFill>
            </a:endParaRPr>
          </a:p>
          <a:p>
            <a:pPr marL="0" lvl="1" indent="0" defTabSz="914400">
              <a:spcBef>
                <a:spcPts val="0"/>
              </a:spcBef>
              <a:buNone/>
            </a:pPr>
            <a:r>
              <a:rPr lang="en-GB" sz="2400" b="1" dirty="0" smtClean="0">
                <a:solidFill>
                  <a:srgbClr val="002060"/>
                </a:solidFill>
              </a:rPr>
              <a:t>Living </a:t>
            </a:r>
            <a:r>
              <a:rPr lang="en-GB" sz="2400" b="1" dirty="0">
                <a:solidFill>
                  <a:srgbClr val="002060"/>
                </a:solidFill>
              </a:rPr>
              <a:t>well within the planet’s ecological limits in 2050 </a:t>
            </a:r>
            <a:r>
              <a:rPr lang="en-GB" sz="2400" dirty="0">
                <a:solidFill>
                  <a:srgbClr val="002060"/>
                </a:solidFill>
              </a:rPr>
              <a:t/>
            </a:r>
            <a:br>
              <a:rPr lang="en-GB" sz="2400" dirty="0">
                <a:solidFill>
                  <a:srgbClr val="002060"/>
                </a:solidFill>
              </a:rPr>
            </a:br>
            <a:r>
              <a:rPr lang="en-GB" sz="2400" dirty="0">
                <a:solidFill>
                  <a:srgbClr val="002060"/>
                </a:solidFill>
              </a:rPr>
              <a:t>will </a:t>
            </a:r>
            <a:r>
              <a:rPr lang="en-GB" sz="2400" dirty="0">
                <a:solidFill>
                  <a:srgbClr val="C00000"/>
                </a:solidFill>
              </a:rPr>
              <a:t>require fundamental transitions in systems of </a:t>
            </a:r>
            <a:r>
              <a:rPr lang="en-GB" sz="2400" dirty="0" smtClean="0">
                <a:solidFill>
                  <a:srgbClr val="C00000"/>
                </a:solidFill>
              </a:rPr>
              <a:t>production </a:t>
            </a:r>
            <a:r>
              <a:rPr lang="en-GB" sz="2400" dirty="0">
                <a:solidFill>
                  <a:srgbClr val="C00000"/>
                </a:solidFill>
              </a:rPr>
              <a:t>and consumption</a:t>
            </a:r>
            <a:r>
              <a:rPr lang="en-GB" sz="2400" dirty="0">
                <a:solidFill>
                  <a:srgbClr val="002060"/>
                </a:solidFill>
              </a:rPr>
              <a:t> (e.g. socio-technical </a:t>
            </a:r>
            <a:r>
              <a:rPr lang="en-GB" sz="2400" dirty="0" smtClean="0">
                <a:solidFill>
                  <a:srgbClr val="002060"/>
                </a:solidFill>
              </a:rPr>
              <a:t>systems</a:t>
            </a:r>
            <a:r>
              <a:rPr lang="en-GB" sz="2400" dirty="0">
                <a:solidFill>
                  <a:srgbClr val="002060"/>
                </a:solidFill>
              </a:rPr>
              <a:t>: energy, mobility, food) that are the root cause </a:t>
            </a:r>
          </a:p>
          <a:p>
            <a:pPr marL="0" lvl="1" indent="0" defTabSz="914400">
              <a:spcBef>
                <a:spcPts val="0"/>
              </a:spcBef>
              <a:buNone/>
            </a:pPr>
            <a:r>
              <a:rPr lang="en-GB" sz="2400" dirty="0">
                <a:solidFill>
                  <a:srgbClr val="002060"/>
                </a:solidFill>
              </a:rPr>
              <a:t>of environmental and climate pressures.</a:t>
            </a:r>
            <a:endParaRPr lang="en-GB" sz="2300" dirty="0">
              <a:solidFill>
                <a:srgbClr val="002060"/>
              </a:solidFill>
            </a:endParaRPr>
          </a:p>
        </p:txBody>
      </p:sp>
    </p:spTree>
    <p:extLst>
      <p:ext uri="{BB962C8B-B14F-4D97-AF65-F5344CB8AC3E}">
        <p14:creationId xmlns:p14="http://schemas.microsoft.com/office/powerpoint/2010/main" val="29655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71479"/>
            <a:ext cx="12593260" cy="1391162"/>
          </a:xfrm>
        </p:spPr>
        <p:txBody>
          <a:bodyPr/>
          <a:lstStyle/>
          <a:p>
            <a:pPr marL="0" lvl="1" indent="0">
              <a:buNone/>
            </a:pPr>
            <a:r>
              <a:rPr lang="en-GB" sz="2400" b="1" dirty="0">
                <a:solidFill>
                  <a:schemeClr val="bg1"/>
                </a:solidFill>
              </a:rPr>
              <a:t>The Anthropocene: Global megatrends and planetary boundaries necessitate urgent action</a:t>
            </a:r>
          </a:p>
          <a:p>
            <a:endParaRPr lang="en-GB" sz="2400" dirty="0"/>
          </a:p>
        </p:txBody>
      </p:sp>
      <p:pic>
        <p:nvPicPr>
          <p:cNvPr id="4" name="Picture 3"/>
          <p:cNvPicPr>
            <a:picLocks noChangeAspect="1"/>
          </p:cNvPicPr>
          <p:nvPr/>
        </p:nvPicPr>
        <p:blipFill>
          <a:blip r:embed="rId2"/>
          <a:stretch>
            <a:fillRect/>
          </a:stretch>
        </p:blipFill>
        <p:spPr>
          <a:xfrm>
            <a:off x="270334" y="2855550"/>
            <a:ext cx="4932091" cy="3706689"/>
          </a:xfrm>
          <a:prstGeom prst="rect">
            <a:avLst/>
          </a:prstGeom>
        </p:spPr>
      </p:pic>
      <p:sp>
        <p:nvSpPr>
          <p:cNvPr id="7" name="Block Arc 6"/>
          <p:cNvSpPr/>
          <p:nvPr/>
        </p:nvSpPr>
        <p:spPr>
          <a:xfrm rot="16044664">
            <a:off x="803936" y="3301227"/>
            <a:ext cx="2710952" cy="2747524"/>
          </a:xfrm>
          <a:prstGeom prst="blockArc">
            <a:avLst>
              <a:gd name="adj1" fmla="val 11108266"/>
              <a:gd name="adj2" fmla="val 58164"/>
              <a:gd name="adj3" fmla="val 1221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885" y="991609"/>
            <a:ext cx="3082334" cy="2198571"/>
          </a:xfrm>
          <a:prstGeom prst="rect">
            <a:avLst/>
          </a:prstGeom>
        </p:spPr>
      </p:pic>
      <p:pic>
        <p:nvPicPr>
          <p:cNvPr id="6" name="Picture 4" descr="Billedresultat for the great acceleration"/>
          <p:cNvPicPr>
            <a:picLocks noChangeAspect="1" noChangeArrowheads="1"/>
          </p:cNvPicPr>
          <p:nvPr/>
        </p:nvPicPr>
        <p:blipFill rotWithShape="1">
          <a:blip r:embed="rId4">
            <a:extLst>
              <a:ext uri="{28A0092B-C50C-407E-A947-70E740481C1C}">
                <a14:useLocalDpi xmlns:a14="http://schemas.microsoft.com/office/drawing/2010/main" val="0"/>
              </a:ext>
            </a:extLst>
          </a:blip>
          <a:srcRect b="8571"/>
          <a:stretch/>
        </p:blipFill>
        <p:spPr bwMode="auto">
          <a:xfrm>
            <a:off x="2159412" y="3352878"/>
            <a:ext cx="5619088" cy="31415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5400000">
            <a:off x="1615656" y="2677374"/>
            <a:ext cx="2727418" cy="4063040"/>
          </a:xfrm>
          <a:prstGeom prst="rect">
            <a:avLst/>
          </a:prstGeom>
          <a:noFill/>
        </p:spPr>
        <p:txBody>
          <a:bodyPr wrap="none" lIns="91440" tIns="45720" rIns="91440" bIns="45720">
            <a:prstTxWarp prst="textArchDown">
              <a:avLst>
                <a:gd name="adj" fmla="val 20088048"/>
              </a:avLst>
            </a:prstTxWarp>
            <a:spAutoFit/>
          </a:bodyPr>
          <a:lstStyle/>
          <a:p>
            <a:pPr algn="ctr"/>
            <a:r>
              <a:rPr lang="en-US" sz="1400" b="1" dirty="0">
                <a:ln w="0"/>
                <a:solidFill>
                  <a:srgbClr val="FFFF00"/>
                </a:solidFill>
                <a:effectLst>
                  <a:outerShdw blurRad="38100" dist="19050" dir="2700000" algn="tl" rotWithShape="0">
                    <a:schemeClr val="dk1">
                      <a:alpha val="40000"/>
                    </a:schemeClr>
                  </a:outerShdw>
                </a:effectLst>
                <a:latin typeface="Calibri" panose="020F0502020204030204" pitchFamily="34" charset="0"/>
              </a:rPr>
              <a:t>EUROPEAN  LEVEL</a:t>
            </a:r>
          </a:p>
        </p:txBody>
      </p:sp>
      <p:sp>
        <p:nvSpPr>
          <p:cNvPr id="10" name="TextBox 9"/>
          <p:cNvSpPr txBox="1"/>
          <p:nvPr/>
        </p:nvSpPr>
        <p:spPr>
          <a:xfrm>
            <a:off x="386748" y="2119882"/>
            <a:ext cx="2756501" cy="646331"/>
          </a:xfrm>
          <a:prstGeom prst="rect">
            <a:avLst/>
          </a:prstGeom>
          <a:noFill/>
        </p:spPr>
        <p:txBody>
          <a:bodyPr wrap="square" rtlCol="0">
            <a:spAutoFit/>
          </a:bodyPr>
          <a:lstStyle/>
          <a:p>
            <a:r>
              <a:rPr lang="en-GB" sz="2400" dirty="0"/>
              <a:t>Globalisation</a:t>
            </a:r>
          </a:p>
          <a:p>
            <a:r>
              <a:rPr lang="en-GB" sz="1200" dirty="0"/>
              <a:t>Drivers of change</a:t>
            </a:r>
          </a:p>
        </p:txBody>
      </p:sp>
      <p:sp>
        <p:nvSpPr>
          <p:cNvPr id="11" name="TextBox 10"/>
          <p:cNvSpPr txBox="1"/>
          <p:nvPr/>
        </p:nvSpPr>
        <p:spPr>
          <a:xfrm>
            <a:off x="2238923" y="2916050"/>
            <a:ext cx="3042231" cy="461665"/>
          </a:xfrm>
          <a:prstGeom prst="rect">
            <a:avLst/>
          </a:prstGeom>
          <a:noFill/>
        </p:spPr>
        <p:txBody>
          <a:bodyPr wrap="square" rtlCol="0">
            <a:spAutoFit/>
          </a:bodyPr>
          <a:lstStyle/>
          <a:p>
            <a:r>
              <a:rPr lang="en-GB" sz="2400" dirty="0"/>
              <a:t>Great acceleration</a:t>
            </a:r>
          </a:p>
        </p:txBody>
      </p:sp>
      <p:sp>
        <p:nvSpPr>
          <p:cNvPr id="12" name="TextBox 11"/>
          <p:cNvSpPr txBox="1"/>
          <p:nvPr/>
        </p:nvSpPr>
        <p:spPr>
          <a:xfrm>
            <a:off x="1949223" y="885592"/>
            <a:ext cx="2845076" cy="830997"/>
          </a:xfrm>
          <a:prstGeom prst="rect">
            <a:avLst/>
          </a:prstGeom>
          <a:noFill/>
        </p:spPr>
        <p:txBody>
          <a:bodyPr wrap="square" rtlCol="0">
            <a:spAutoFit/>
          </a:bodyPr>
          <a:lstStyle/>
          <a:p>
            <a:pPr algn="r"/>
            <a:r>
              <a:rPr lang="en-GB" sz="2400" dirty="0"/>
              <a:t>Limits of the planet</a:t>
            </a:r>
          </a:p>
        </p:txBody>
      </p:sp>
      <p:pic>
        <p:nvPicPr>
          <p:cNvPr id="13" name="Picture 12"/>
          <p:cNvPicPr>
            <a:picLocks noChangeAspect="1"/>
          </p:cNvPicPr>
          <p:nvPr/>
        </p:nvPicPr>
        <p:blipFill rotWithShape="1">
          <a:blip r:embed="rId5"/>
          <a:srcRect l="63884" t="10713" r="-1" b="1"/>
          <a:stretch/>
        </p:blipFill>
        <p:spPr>
          <a:xfrm>
            <a:off x="8586061" y="815497"/>
            <a:ext cx="3353271" cy="5996712"/>
          </a:xfrm>
          <a:prstGeom prst="rect">
            <a:avLst/>
          </a:prstGeom>
        </p:spPr>
      </p:pic>
    </p:spTree>
    <p:extLst>
      <p:ext uri="{BB962C8B-B14F-4D97-AF65-F5344CB8AC3E}">
        <p14:creationId xmlns:p14="http://schemas.microsoft.com/office/powerpoint/2010/main" val="4164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ttp://www.stockholmresilience.org/images/18.36c25848153d54bdba33ec9b/1465905797608/sdgs-food-azo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927" y="4543731"/>
            <a:ext cx="2421231" cy="1636520"/>
          </a:xfrm>
          <a:prstGeom prst="rect">
            <a:avLst/>
          </a:prstGeom>
          <a:noFill/>
          <a:ln>
            <a:noFill/>
          </a:ln>
        </p:spPr>
      </p:pic>
      <p:pic>
        <p:nvPicPr>
          <p:cNvPr id="12293" name="Picture 9"/>
          <p:cNvPicPr>
            <a:picLocks noChangeAspect="1" noChangeArrowheads="1"/>
          </p:cNvPicPr>
          <p:nvPr/>
        </p:nvPicPr>
        <p:blipFill>
          <a:blip r:embed="rId4"/>
          <a:srcRect/>
          <a:stretch>
            <a:fillRect/>
          </a:stretch>
        </p:blipFill>
        <p:spPr bwMode="auto">
          <a:xfrm>
            <a:off x="-26099" y="1845363"/>
            <a:ext cx="8369281" cy="475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2" name="Group 1">
            <a:extLst>
              <a:ext uri="{FF2B5EF4-FFF2-40B4-BE49-F238E27FC236}">
                <a16:creationId xmlns:a16="http://schemas.microsoft.com/office/drawing/2014/main" id="{8DAD381C-048D-4DB6-890F-DC4FA27EBECD}"/>
              </a:ext>
            </a:extLst>
          </p:cNvPr>
          <p:cNvGrpSpPr/>
          <p:nvPr/>
        </p:nvGrpSpPr>
        <p:grpSpPr>
          <a:xfrm>
            <a:off x="8597028" y="2573756"/>
            <a:ext cx="2935705" cy="2558383"/>
            <a:chOff x="4062001" y="1747359"/>
            <a:chExt cx="3595179" cy="3062062"/>
          </a:xfrm>
        </p:grpSpPr>
        <p:grpSp>
          <p:nvGrpSpPr>
            <p:cNvPr id="24" name="Group 2">
              <a:extLst>
                <a:ext uri="{FF2B5EF4-FFF2-40B4-BE49-F238E27FC236}">
                  <a16:creationId xmlns:a16="http://schemas.microsoft.com/office/drawing/2014/main" id="{D0C84570-B91F-48C9-AC9E-C123F61888A7}"/>
                </a:ext>
              </a:extLst>
            </p:cNvPr>
            <p:cNvGrpSpPr/>
            <p:nvPr/>
          </p:nvGrpSpPr>
          <p:grpSpPr>
            <a:xfrm>
              <a:off x="4062001" y="1747359"/>
              <a:ext cx="3595179" cy="3062062"/>
              <a:chOff x="4062001" y="1747359"/>
              <a:chExt cx="3595179" cy="3062062"/>
            </a:xfrm>
          </p:grpSpPr>
          <p:sp>
            <p:nvSpPr>
              <p:cNvPr id="26" name="Oval 6">
                <a:extLst>
                  <a:ext uri="{FF2B5EF4-FFF2-40B4-BE49-F238E27FC236}">
                    <a16:creationId xmlns:a16="http://schemas.microsoft.com/office/drawing/2014/main" id="{A3EB863C-B1D5-4DBD-AB15-72B85E60CBD2}"/>
                  </a:ext>
                </a:extLst>
              </p:cNvPr>
              <p:cNvSpPr/>
              <p:nvPr/>
            </p:nvSpPr>
            <p:spPr>
              <a:xfrm>
                <a:off x="4062003" y="2729425"/>
                <a:ext cx="2024743" cy="2079996"/>
              </a:xfrm>
              <a:prstGeom prst="ellipse">
                <a:avLst/>
              </a:prstGeom>
              <a:solidFill>
                <a:srgbClr val="70AD47"/>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7" name="Oval 9">
                <a:extLst>
                  <a:ext uri="{FF2B5EF4-FFF2-40B4-BE49-F238E27FC236}">
                    <a16:creationId xmlns:a16="http://schemas.microsoft.com/office/drawing/2014/main" id="{64AA4530-422C-4BC1-B8F4-41C8F7613693}"/>
                  </a:ext>
                </a:extLst>
              </p:cNvPr>
              <p:cNvSpPr/>
              <p:nvPr/>
            </p:nvSpPr>
            <p:spPr>
              <a:xfrm>
                <a:off x="5632436" y="2635625"/>
                <a:ext cx="2024744" cy="2079997"/>
              </a:xfrm>
              <a:prstGeom prst="ellipse">
                <a:avLst/>
              </a:prstGeom>
              <a:solidFill>
                <a:schemeClr val="accent5">
                  <a:lumMod val="75000"/>
                  <a:alpha val="47000"/>
                </a:schemeClr>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8" name="Oval 11">
                <a:extLst>
                  <a:ext uri="{FF2B5EF4-FFF2-40B4-BE49-F238E27FC236}">
                    <a16:creationId xmlns:a16="http://schemas.microsoft.com/office/drawing/2014/main" id="{242099A5-97A5-450C-B0EC-990751DE9E27}"/>
                  </a:ext>
                </a:extLst>
              </p:cNvPr>
              <p:cNvSpPr/>
              <p:nvPr/>
            </p:nvSpPr>
            <p:spPr>
              <a:xfrm>
                <a:off x="4691784" y="1747359"/>
                <a:ext cx="2024743" cy="2079996"/>
              </a:xfrm>
              <a:prstGeom prst="ellipse">
                <a:avLst/>
              </a:prstGeom>
              <a:solidFill>
                <a:srgbClr val="44546A">
                  <a:alpha val="56000"/>
                </a:srgbClr>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29" name="TextBox 12">
                <a:extLst>
                  <a:ext uri="{FF2B5EF4-FFF2-40B4-BE49-F238E27FC236}">
                    <a16:creationId xmlns:a16="http://schemas.microsoft.com/office/drawing/2014/main" id="{E2DEE91D-43DE-4999-B50C-4E9BE2EE8A07}"/>
                  </a:ext>
                </a:extLst>
              </p:cNvPr>
              <p:cNvSpPr txBox="1"/>
              <p:nvPr/>
            </p:nvSpPr>
            <p:spPr>
              <a:xfrm>
                <a:off x="4869861" y="2075381"/>
                <a:ext cx="1703227" cy="600872"/>
              </a:xfrm>
              <a:prstGeom prst="rect">
                <a:avLst/>
              </a:prstGeom>
              <a:noFill/>
            </p:spPr>
            <p:txBody>
              <a:bodyPr wrap="square" rtlCol="0">
                <a:spAutoFit/>
              </a:bodyPr>
              <a:lstStyle/>
              <a:p>
                <a:pPr algn="ctr">
                  <a:defRPr/>
                </a:pPr>
                <a:r>
                  <a:rPr lang="da-DK" sz="1400" b="1" kern="0" dirty="0">
                    <a:solidFill>
                      <a:prstClr val="white"/>
                    </a:solidFill>
                    <a:latin typeface="Open Sans"/>
                  </a:rPr>
                  <a:t>Low–carbon economy</a:t>
                </a:r>
                <a:endParaRPr lang="en-GB" sz="1400" b="1" kern="0" dirty="0">
                  <a:solidFill>
                    <a:prstClr val="white"/>
                  </a:solidFill>
                  <a:latin typeface="Open Sans"/>
                </a:endParaRPr>
              </a:p>
            </p:txBody>
          </p:sp>
          <p:sp>
            <p:nvSpPr>
              <p:cNvPr id="30" name="TextBox 13">
                <a:extLst>
                  <a:ext uri="{FF2B5EF4-FFF2-40B4-BE49-F238E27FC236}">
                    <a16:creationId xmlns:a16="http://schemas.microsoft.com/office/drawing/2014/main" id="{6EFB0AA9-4BCD-4CF8-9108-7AFBB3C8B5EA}"/>
                  </a:ext>
                </a:extLst>
              </p:cNvPr>
              <p:cNvSpPr txBox="1"/>
              <p:nvPr/>
            </p:nvSpPr>
            <p:spPr>
              <a:xfrm>
                <a:off x="4062001" y="3543470"/>
                <a:ext cx="1768556" cy="602933"/>
              </a:xfrm>
              <a:prstGeom prst="rect">
                <a:avLst/>
              </a:prstGeom>
              <a:noFill/>
            </p:spPr>
            <p:txBody>
              <a:bodyPr wrap="square" rtlCol="0">
                <a:spAutoFit/>
              </a:bodyPr>
              <a:lstStyle/>
              <a:p>
                <a:pPr>
                  <a:defRPr/>
                </a:pPr>
                <a:r>
                  <a:rPr lang="da-DK" sz="1400" b="1" kern="0" dirty="0">
                    <a:solidFill>
                      <a:prstClr val="white"/>
                    </a:solidFill>
                    <a:latin typeface="Open Sans"/>
                  </a:rPr>
                  <a:t>Bio-economy Blue economy</a:t>
                </a:r>
                <a:endParaRPr lang="en-GB" sz="1400" b="1" kern="0" dirty="0">
                  <a:solidFill>
                    <a:prstClr val="white"/>
                  </a:solidFill>
                  <a:latin typeface="Open Sans"/>
                </a:endParaRPr>
              </a:p>
            </p:txBody>
          </p:sp>
        </p:grpSp>
        <p:sp>
          <p:nvSpPr>
            <p:cNvPr id="25" name="TextBox 5">
              <a:extLst>
                <a:ext uri="{FF2B5EF4-FFF2-40B4-BE49-F238E27FC236}">
                  <a16:creationId xmlns:a16="http://schemas.microsoft.com/office/drawing/2014/main" id="{E0053E73-7140-4BF7-BBAE-2FB7E0D4B967}"/>
                </a:ext>
              </a:extLst>
            </p:cNvPr>
            <p:cNvSpPr txBox="1"/>
            <p:nvPr/>
          </p:nvSpPr>
          <p:spPr>
            <a:xfrm>
              <a:off x="5971093" y="3553409"/>
              <a:ext cx="1429670" cy="600872"/>
            </a:xfrm>
            <a:prstGeom prst="rect">
              <a:avLst/>
            </a:prstGeom>
            <a:noFill/>
          </p:spPr>
          <p:txBody>
            <a:bodyPr wrap="square" rtlCol="0">
              <a:spAutoFit/>
            </a:bodyPr>
            <a:lstStyle/>
            <a:p>
              <a:pPr algn="ctr">
                <a:defRPr/>
              </a:pPr>
              <a:r>
                <a:rPr lang="da-DK" sz="1400" b="1" kern="0" dirty="0">
                  <a:solidFill>
                    <a:prstClr val="white"/>
                  </a:solidFill>
                  <a:latin typeface="Open Sans"/>
                </a:rPr>
                <a:t>Circular economy</a:t>
              </a:r>
              <a:endParaRPr lang="en-GB" sz="1400" b="1" kern="0" dirty="0">
                <a:solidFill>
                  <a:prstClr val="white"/>
                </a:solidFill>
                <a:latin typeface="Open Sans"/>
              </a:endParaRPr>
            </a:p>
          </p:txBody>
        </p:sp>
      </p:grpSp>
      <p:sp>
        <p:nvSpPr>
          <p:cNvPr id="12290" name="Rectangle 2"/>
          <p:cNvSpPr>
            <a:spLocks noChangeArrowheads="1"/>
          </p:cNvSpPr>
          <p:nvPr/>
        </p:nvSpPr>
        <p:spPr bwMode="auto">
          <a:xfrm>
            <a:off x="1524000" y="1"/>
            <a:ext cx="9144000" cy="1196975"/>
          </a:xfrm>
          <a:prstGeom prst="rect">
            <a:avLst/>
          </a:prstGeom>
          <a:noFill/>
          <a:ln>
            <a:noFill/>
          </a:ln>
          <a:extLst>
            <a:ext uri="{909E8E84-426E-40DD-AFC4-6F175D3DCCD1}">
              <a14:hiddenFill xmlns:a14="http://schemas.microsoft.com/office/drawing/2010/main">
                <a:solidFill>
                  <a:srgbClr val="6B7427"/>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GB" altLang="en-US" sz="2000"/>
          </a:p>
        </p:txBody>
      </p:sp>
      <p:sp>
        <p:nvSpPr>
          <p:cNvPr id="12291" name="Rectangle 2"/>
          <p:cNvSpPr>
            <a:spLocks noChangeArrowheads="1"/>
          </p:cNvSpPr>
          <p:nvPr/>
        </p:nvSpPr>
        <p:spPr bwMode="auto">
          <a:xfrm>
            <a:off x="1524000" y="1"/>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GB" altLang="en-US" sz="2000">
              <a:latin typeface="Trebuchet MS" pitchFamily="34" charset="0"/>
            </a:endParaRPr>
          </a:p>
        </p:txBody>
      </p:sp>
      <p:sp>
        <p:nvSpPr>
          <p:cNvPr id="12292" name="Text Box 8"/>
          <p:cNvSpPr txBox="1">
            <a:spLocks noChangeArrowheads="1"/>
          </p:cNvSpPr>
          <p:nvPr/>
        </p:nvSpPr>
        <p:spPr bwMode="auto">
          <a:xfrm>
            <a:off x="96982" y="77396"/>
            <a:ext cx="1219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430338" algn="l"/>
              </a:tabLst>
              <a:defRPr>
                <a:solidFill>
                  <a:schemeClr val="tx1"/>
                </a:solidFill>
                <a:latin typeface="Arial" pitchFamily="34" charset="0"/>
                <a:ea typeface="MS PGothic" pitchFamily="34" charset="-128"/>
              </a:defRPr>
            </a:lvl1pPr>
            <a:lvl2pPr marL="742950" indent="-285750" eaLnBrk="0" hangingPunct="0">
              <a:tabLst>
                <a:tab pos="1430338" algn="l"/>
              </a:tabLst>
              <a:defRPr>
                <a:solidFill>
                  <a:schemeClr val="tx1"/>
                </a:solidFill>
                <a:latin typeface="Arial" pitchFamily="34" charset="0"/>
                <a:ea typeface="MS PGothic" pitchFamily="34" charset="-128"/>
              </a:defRPr>
            </a:lvl2pPr>
            <a:lvl3pPr marL="1143000" indent="-228600" eaLnBrk="0" hangingPunct="0">
              <a:tabLst>
                <a:tab pos="1430338" algn="l"/>
              </a:tabLst>
              <a:defRPr>
                <a:solidFill>
                  <a:schemeClr val="tx1"/>
                </a:solidFill>
                <a:latin typeface="Arial" pitchFamily="34" charset="0"/>
                <a:ea typeface="MS PGothic" pitchFamily="34" charset="-128"/>
              </a:defRPr>
            </a:lvl3pPr>
            <a:lvl4pPr marL="1600200" indent="-228600" eaLnBrk="0" hangingPunct="0">
              <a:tabLst>
                <a:tab pos="1430338" algn="l"/>
              </a:tabLst>
              <a:defRPr>
                <a:solidFill>
                  <a:schemeClr val="tx1"/>
                </a:solidFill>
                <a:latin typeface="Arial" pitchFamily="34" charset="0"/>
                <a:ea typeface="MS PGothic" pitchFamily="34" charset="-128"/>
              </a:defRPr>
            </a:lvl4pPr>
            <a:lvl5pPr marL="2057400" indent="-228600" eaLnBrk="0" hangingPunct="0">
              <a:tabLst>
                <a:tab pos="1430338"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1430338"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1430338"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1430338"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1430338" algn="l"/>
              </a:tabLst>
              <a:defRPr>
                <a:solidFill>
                  <a:schemeClr val="tx1"/>
                </a:solidFill>
                <a:latin typeface="Arial" pitchFamily="34" charset="0"/>
                <a:ea typeface="MS PGothic" pitchFamily="34" charset="-128"/>
              </a:defRPr>
            </a:lvl9pPr>
          </a:lstStyle>
          <a:p>
            <a:pPr eaLnBrk="1" hangingPunct="1">
              <a:spcBef>
                <a:spcPct val="50000"/>
              </a:spcBef>
            </a:pPr>
            <a:r>
              <a:rPr lang="en-GB" altLang="en-US" sz="2600" b="1" dirty="0">
                <a:solidFill>
                  <a:schemeClr val="bg1"/>
                </a:solidFill>
                <a:latin typeface="Verdana" pitchFamily="34" charset="0"/>
              </a:rPr>
              <a:t>Long term objectives are increasingly embedded in EU policies</a:t>
            </a:r>
          </a:p>
        </p:txBody>
      </p:sp>
      <p:sp>
        <p:nvSpPr>
          <p:cNvPr id="16" name="TextBox 15"/>
          <p:cNvSpPr txBox="1"/>
          <p:nvPr/>
        </p:nvSpPr>
        <p:spPr>
          <a:xfrm>
            <a:off x="1504929" y="6280151"/>
            <a:ext cx="4502150" cy="307975"/>
          </a:xfrm>
          <a:prstGeom prst="rect">
            <a:avLst/>
          </a:prstGeom>
          <a:noFill/>
        </p:spPr>
        <p:txBody>
          <a:bodyPr>
            <a:spAutoFit/>
          </a:bodyPr>
          <a:lstStyle/>
          <a:p>
            <a:pPr>
              <a:defRPr/>
            </a:pPr>
            <a:r>
              <a:rPr lang="en-GB" sz="1400" i="1" dirty="0">
                <a:solidFill>
                  <a:schemeClr val="tx1">
                    <a:lumMod val="50000"/>
                    <a:lumOff val="50000"/>
                  </a:schemeClr>
                </a:solidFill>
                <a:latin typeface="Calibri" panose="020F0502020204030204" pitchFamily="34" charset="0"/>
                <a:ea typeface="ＭＳ Ｐゴシック" pitchFamily="34" charset="-128"/>
              </a:rPr>
              <a:t>Source: EEA Multi-Annual Work Programme 2014 to 2018</a:t>
            </a:r>
          </a:p>
        </p:txBody>
      </p:sp>
      <p:pic>
        <p:nvPicPr>
          <p:cNvPr id="31" name="Picture 30"/>
          <p:cNvPicPr>
            <a:picLocks noChangeAspect="1"/>
          </p:cNvPicPr>
          <p:nvPr/>
        </p:nvPicPr>
        <p:blipFill>
          <a:blip r:embed="rId5"/>
          <a:stretch>
            <a:fillRect/>
          </a:stretch>
        </p:blipFill>
        <p:spPr>
          <a:xfrm>
            <a:off x="7602411" y="825652"/>
            <a:ext cx="4589589" cy="1748104"/>
          </a:xfrm>
          <a:prstGeom prst="rect">
            <a:avLst/>
          </a:prstGeom>
        </p:spPr>
      </p:pic>
      <p:sp>
        <p:nvSpPr>
          <p:cNvPr id="2" name="Rectangle 1"/>
          <p:cNvSpPr/>
          <p:nvPr/>
        </p:nvSpPr>
        <p:spPr>
          <a:xfrm>
            <a:off x="3463727" y="3717033"/>
            <a:ext cx="1744081" cy="51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333333"/>
                </a:solidFill>
              </a:rPr>
              <a:t>Waste targets2030 (CE</a:t>
            </a:r>
            <a:r>
              <a:rPr lang="en-GB" sz="1000" dirty="0">
                <a:solidFill>
                  <a:srgbClr val="333333"/>
                </a:solidFill>
              </a:rPr>
              <a:t>)</a:t>
            </a:r>
          </a:p>
        </p:txBody>
      </p:sp>
    </p:spTree>
    <p:extLst>
      <p:ext uri="{BB962C8B-B14F-4D97-AF65-F5344CB8AC3E}">
        <p14:creationId xmlns:p14="http://schemas.microsoft.com/office/powerpoint/2010/main" val="18286315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8897" y="6233532"/>
            <a:ext cx="2408663" cy="52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rotWithShape="1">
          <a:blip r:embed="rId2"/>
          <a:srcRect l="27470" t="26642" r="11907" b="17351"/>
          <a:stretch/>
        </p:blipFill>
        <p:spPr bwMode="auto">
          <a:xfrm>
            <a:off x="242744" y="840658"/>
            <a:ext cx="10715308" cy="5916981"/>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242744" y="89210"/>
            <a:ext cx="10972800" cy="553133"/>
          </a:xfrm>
        </p:spPr>
        <p:txBody>
          <a:bodyPr anchor="b"/>
          <a:lstStyle>
            <a:lvl1pPr algn="ctr" defTabSz="1125500" rtl="0" eaLnBrk="1" latinLnBrk="0" hangingPunct="1">
              <a:spcBef>
                <a:spcPct val="0"/>
              </a:spcBef>
              <a:buNone/>
              <a:defRPr sz="6000" kern="1200">
                <a:solidFill>
                  <a:schemeClr val="tx1"/>
                </a:solidFill>
                <a:latin typeface="+mj-lt"/>
                <a:ea typeface="+mj-ea"/>
                <a:cs typeface="+mj-cs"/>
              </a:defRPr>
            </a:lvl1pPr>
          </a:lstStyle>
          <a:p>
            <a:pPr algn="just" defTabSz="914400"/>
            <a:r>
              <a:rPr lang="en-GB" sz="2800" b="1" dirty="0">
                <a:solidFill>
                  <a:schemeClr val="bg1"/>
                </a:solidFill>
                <a:latin typeface="+mn-lt"/>
                <a:ea typeface="+mn-ea"/>
                <a:cs typeface="+mn-cs"/>
              </a:rPr>
              <a:t>Changing nature of environmental and social challenges</a:t>
            </a:r>
          </a:p>
        </p:txBody>
      </p:sp>
      <p:sp>
        <p:nvSpPr>
          <p:cNvPr id="2" name="TextBox 1"/>
          <p:cNvSpPr txBox="1"/>
          <p:nvPr/>
        </p:nvSpPr>
        <p:spPr>
          <a:xfrm>
            <a:off x="8922775" y="6548284"/>
            <a:ext cx="1984034"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53779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0000" y="140950"/>
            <a:ext cx="10353893" cy="531292"/>
          </a:xfrm>
        </p:spPr>
        <p:txBody>
          <a:bodyPr/>
          <a:lstStyle/>
          <a:p>
            <a:pPr lvl="0"/>
            <a:r>
              <a:rPr lang="en-US" sz="3200" dirty="0">
                <a:solidFill>
                  <a:schemeClr val="bg1"/>
                </a:solidFill>
              </a:rPr>
              <a:t>SOER</a:t>
            </a:r>
            <a:r>
              <a:rPr lang="en-US" sz="2400" dirty="0">
                <a:solidFill>
                  <a:schemeClr val="bg1"/>
                </a:solidFill>
              </a:rPr>
              <a:t> </a:t>
            </a:r>
            <a:r>
              <a:rPr lang="en-US" sz="3200" dirty="0">
                <a:solidFill>
                  <a:schemeClr val="bg1"/>
                </a:solidFill>
              </a:rPr>
              <a:t>2020 </a:t>
            </a:r>
            <a:r>
              <a:rPr lang="en-GB" sz="3200" dirty="0">
                <a:solidFill>
                  <a:schemeClr val="bg1"/>
                </a:solidFill>
              </a:rPr>
              <a:t>Integrated assessment logic</a:t>
            </a:r>
          </a:p>
          <a:p>
            <a:endParaRPr lang="en-GB" dirty="0"/>
          </a:p>
        </p:txBody>
      </p:sp>
      <p:sp>
        <p:nvSpPr>
          <p:cNvPr id="79" name="Rectangle 78"/>
          <p:cNvSpPr/>
          <p:nvPr/>
        </p:nvSpPr>
        <p:spPr>
          <a:xfrm>
            <a:off x="184430" y="796493"/>
            <a:ext cx="11887200" cy="5916567"/>
          </a:xfrm>
          <a:prstGeom prst="rect">
            <a:avLst/>
          </a:prstGeom>
          <a:solidFill>
            <a:srgbClr val="ECEB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p:cNvSpPr/>
          <p:nvPr/>
        </p:nvSpPr>
        <p:spPr>
          <a:xfrm>
            <a:off x="7626900" y="1362275"/>
            <a:ext cx="2940306" cy="5336716"/>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p:cNvGrpSpPr/>
          <p:nvPr/>
        </p:nvGrpSpPr>
        <p:grpSpPr>
          <a:xfrm>
            <a:off x="2385100" y="1697290"/>
            <a:ext cx="276999" cy="3409633"/>
            <a:chOff x="3525447" y="1321276"/>
            <a:chExt cx="276999" cy="3653521"/>
          </a:xfrm>
        </p:grpSpPr>
        <p:sp>
          <p:nvSpPr>
            <p:cNvPr id="150" name="Rectangle 149"/>
            <p:cNvSpPr/>
            <p:nvPr/>
          </p:nvSpPr>
          <p:spPr>
            <a:xfrm>
              <a:off x="3532142"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p:cNvSpPr txBox="1"/>
            <p:nvPr/>
          </p:nvSpPr>
          <p:spPr>
            <a:xfrm rot="16200000">
              <a:off x="2054416"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Biodiversity &amp; nature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sp>
        <p:nvSpPr>
          <p:cNvPr id="96" name="TextBox 95"/>
          <p:cNvSpPr txBox="1"/>
          <p:nvPr/>
        </p:nvSpPr>
        <p:spPr>
          <a:xfrm>
            <a:off x="5767513" y="1334895"/>
            <a:ext cx="1016961"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Sectors</a:t>
            </a:r>
            <a:endParaRPr kumimoji="0" lang="en-GB" sz="1400" b="1" i="0" u="none" strike="noStrike" kern="0" cap="none" spc="0" normalizeH="0" baseline="0" noProof="0" dirty="0">
              <a:ln>
                <a:noFill/>
              </a:ln>
              <a:solidFill>
                <a:prstClr val="black"/>
              </a:solidFill>
              <a:effectLst/>
              <a:uLnTx/>
              <a:uFillTx/>
              <a:latin typeface="Calibri" panose="020F0502020204030204"/>
            </a:endParaRPr>
          </a:p>
        </p:txBody>
      </p:sp>
      <p:sp>
        <p:nvSpPr>
          <p:cNvPr id="97" name="TextBox 96"/>
          <p:cNvSpPr txBox="1"/>
          <p:nvPr/>
        </p:nvSpPr>
        <p:spPr>
          <a:xfrm rot="16200000">
            <a:off x="1233482" y="4034213"/>
            <a:ext cx="195123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Themes</a:t>
            </a:r>
            <a:endParaRPr kumimoji="0" lang="en-GB" sz="1400" b="1" i="0" u="none" strike="noStrike" kern="0" cap="none" spc="0" normalizeH="0" baseline="0" noProof="0" dirty="0">
              <a:ln>
                <a:noFill/>
              </a:ln>
              <a:solidFill>
                <a:prstClr val="black"/>
              </a:solidFill>
              <a:effectLst/>
              <a:uLnTx/>
              <a:uFillTx/>
              <a:latin typeface="Calibri" panose="020F0502020204030204"/>
            </a:endParaRPr>
          </a:p>
        </p:txBody>
      </p:sp>
      <p:sp>
        <p:nvSpPr>
          <p:cNvPr id="98" name="Right Arrow 97"/>
          <p:cNvSpPr/>
          <p:nvPr/>
        </p:nvSpPr>
        <p:spPr>
          <a:xfrm>
            <a:off x="7356639" y="3868949"/>
            <a:ext cx="267143" cy="390528"/>
          </a:xfrm>
          <a:prstGeom prst="rightArrow">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TextBox 98"/>
          <p:cNvSpPr txBox="1"/>
          <p:nvPr/>
        </p:nvSpPr>
        <p:spPr>
          <a:xfrm>
            <a:off x="182721" y="761642"/>
            <a:ext cx="186415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PART 1</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Setting the scene</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100" name="TextBox 99"/>
          <p:cNvSpPr txBox="1"/>
          <p:nvPr/>
        </p:nvSpPr>
        <p:spPr>
          <a:xfrm>
            <a:off x="2178120" y="5238859"/>
            <a:ext cx="5238684"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integrated assesments from a thematic (chapters 3 – 12)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and sectoral perspective (chapters 13 &amp; 14)</a:t>
            </a:r>
          </a:p>
          <a:p>
            <a:pPr marL="0" marR="0" lvl="0" indent="0" algn="ctr" defTabSz="914400" eaLnBrk="1" fontAlgn="auto" latinLnBrk="0" hangingPunct="1">
              <a:lnSpc>
                <a:spcPct val="100000"/>
              </a:lnSpc>
              <a:spcBef>
                <a:spcPts val="0"/>
              </a:spcBef>
              <a:spcAft>
                <a:spcPts val="0"/>
              </a:spcAft>
              <a:buClrTx/>
              <a:buSzTx/>
              <a:buFontTx/>
              <a:buNone/>
              <a:tabLst/>
              <a:defRPr/>
            </a:pPr>
            <a:r>
              <a:rPr lang="da-DK" sz="1400" b="1" kern="0" dirty="0">
                <a:solidFill>
                  <a:prstClr val="black"/>
                </a:solidFill>
                <a:latin typeface="Calibri" panose="020F0502020204030204"/>
              </a:rPr>
              <a:t>summary assessment of progress to 7EAP objectives (chapter 15)</a:t>
            </a: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0" i="1" u="none" strike="noStrike" kern="0" cap="none" spc="0" normalizeH="0" baseline="0" noProof="0" dirty="0">
              <a:ln>
                <a:noFill/>
              </a:ln>
              <a:solidFill>
                <a:srgbClr val="E7E6E6">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1" u="none" strike="noStrike" kern="0" cap="none" spc="0" normalizeH="0" baseline="0" noProof="0" dirty="0">
                <a:ln>
                  <a:noFill/>
                </a:ln>
                <a:solidFill>
                  <a:srgbClr val="E7E6E6">
                    <a:lumMod val="50000"/>
                  </a:srgbClr>
                </a:solidFill>
                <a:effectLst/>
                <a:uLnTx/>
                <a:uFillTx/>
                <a:latin typeface="Calibri" panose="020F0502020204030204"/>
              </a:rPr>
              <a:t>Environmental acquis</a:t>
            </a:r>
          </a:p>
        </p:txBody>
      </p:sp>
      <p:sp>
        <p:nvSpPr>
          <p:cNvPr id="101" name="TextBox 100"/>
          <p:cNvSpPr txBox="1"/>
          <p:nvPr/>
        </p:nvSpPr>
        <p:spPr>
          <a:xfrm>
            <a:off x="7359333" y="5232993"/>
            <a:ext cx="3468592"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systems perspective </a:t>
            </a:r>
          </a:p>
          <a:p>
            <a:pPr marL="0" marR="0" lvl="0" indent="0" algn="ctr" defTabSz="914400" eaLnBrk="1" fontAlgn="auto" latinLnBrk="0" hangingPunct="1">
              <a:lnSpc>
                <a:spcPct val="100000"/>
              </a:lnSpc>
              <a:spcBef>
                <a:spcPts val="0"/>
              </a:spcBef>
              <a:spcAft>
                <a:spcPts val="0"/>
              </a:spcAft>
              <a:buClrTx/>
              <a:buSzTx/>
              <a:buFontTx/>
              <a:buNone/>
              <a:tabLst/>
              <a:defRPr/>
            </a:pPr>
            <a:r>
              <a:rPr lang="da-DK" sz="1400" b="1" kern="0" dirty="0">
                <a:latin typeface="Calibri" panose="020F0502020204030204"/>
              </a:rPr>
              <a:t>Global interactions</a:t>
            </a:r>
            <a:endParaRPr kumimoji="0" lang="da-DK" sz="1400" b="1" u="none" strike="noStrike" kern="0" cap="none" spc="0" normalizeH="0" baseline="0" noProof="0" dirty="0">
              <a:ln>
                <a:noFill/>
              </a:ln>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sustainability challenges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prospects  for </a:t>
            </a:r>
            <a:r>
              <a:rPr kumimoji="0" lang="en-GB" sz="1400" b="1" u="none" strike="noStrike" kern="0" cap="none" spc="0" normalizeH="0" baseline="0" noProof="0" dirty="0">
                <a:ln>
                  <a:noFill/>
                </a:ln>
                <a:effectLst/>
                <a:uLnTx/>
                <a:uFillTx/>
                <a:latin typeface="Calibri" panose="020F0502020204030204"/>
              </a:rPr>
              <a:t>Europe‘s long-term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noProof="0" dirty="0" smtClean="0">
                <a:ln>
                  <a:noFill/>
                </a:ln>
                <a:effectLst/>
                <a:uLnTx/>
                <a:uFillTx/>
                <a:latin typeface="Calibri" panose="020F0502020204030204"/>
              </a:rPr>
              <a:t> </a:t>
            </a:r>
            <a:r>
              <a:rPr kumimoji="0" lang="en-GB" sz="1400" b="1" u="none" strike="noStrike" kern="0" cap="none" spc="0" normalizeH="0" noProof="0" dirty="0">
                <a:ln>
                  <a:noFill/>
                </a:ln>
                <a:effectLst/>
                <a:uLnTx/>
                <a:uFillTx/>
                <a:latin typeface="Calibri" panose="020F0502020204030204"/>
              </a:rPr>
              <a:t>responses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baseline="0" dirty="0">
                <a:latin typeface="Calibri" panose="020F0502020204030204"/>
              </a:rPr>
              <a:t>Sustainability transitions</a:t>
            </a:r>
            <a:endParaRPr kumimoji="0" lang="en-GB" sz="1400" b="1" u="none" strike="noStrike" kern="0" cap="none" spc="0" normalizeH="0" baseline="0" noProof="0" dirty="0">
              <a:ln>
                <a:noFill/>
              </a:ln>
              <a:effectLst/>
              <a:uLnTx/>
              <a:uFillTx/>
              <a:latin typeface="Calibri" panose="020F0502020204030204"/>
            </a:endParaRPr>
          </a:p>
        </p:txBody>
      </p:sp>
      <p:sp>
        <p:nvSpPr>
          <p:cNvPr id="102" name="Rectangle 101"/>
          <p:cNvSpPr/>
          <p:nvPr/>
        </p:nvSpPr>
        <p:spPr>
          <a:xfrm>
            <a:off x="303731" y="1370802"/>
            <a:ext cx="1505607" cy="5328189"/>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3" name="Picture 2" descr="epub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5" y="1514828"/>
            <a:ext cx="847612" cy="1202287"/>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103"/>
          <p:cNvGrpSpPr/>
          <p:nvPr/>
        </p:nvGrpSpPr>
        <p:grpSpPr>
          <a:xfrm>
            <a:off x="649735" y="2817240"/>
            <a:ext cx="918474" cy="1169732"/>
            <a:chOff x="1773177" y="-103831"/>
            <a:chExt cx="3096065" cy="4347797"/>
          </a:xfrm>
        </p:grpSpPr>
        <p:sp>
          <p:nvSpPr>
            <p:cNvPr id="133" name="Rectangle 132"/>
            <p:cNvSpPr/>
            <p:nvPr/>
          </p:nvSpPr>
          <p:spPr>
            <a:xfrm>
              <a:off x="1773177" y="-103831"/>
              <a:ext cx="2924908" cy="434779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62"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516" y="1023611"/>
              <a:ext cx="2846774" cy="303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 name="TextBox 2"/>
            <p:cNvSpPr txBox="1">
              <a:spLocks noChangeArrowheads="1"/>
            </p:cNvSpPr>
            <p:nvPr/>
          </p:nvSpPr>
          <p:spPr bwMode="auto">
            <a:xfrm>
              <a:off x="1812450" y="16240"/>
              <a:ext cx="3056792" cy="6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en-US" sz="1400" b="1" i="0" u="none" strike="noStrike" kern="0" cap="none" spc="0" normalizeH="0" baseline="0" noProof="0" dirty="0">
                  <a:ln>
                    <a:noFill/>
                  </a:ln>
                  <a:solidFill>
                    <a:prstClr val="black"/>
                  </a:solidFill>
                  <a:effectLst/>
                  <a:uLnTx/>
                  <a:uFillTx/>
                  <a:latin typeface="Calibri" pitchFamily="34" charset="0"/>
                </a:rPr>
                <a:t>7EAP</a:t>
              </a:r>
              <a:endParaRPr kumimoji="0" lang="en-GB" altLang="en-US" sz="1400" b="1" i="0" u="none" strike="noStrike" kern="0" cap="none" spc="0" normalizeH="0" baseline="0" noProof="0" dirty="0">
                <a:ln>
                  <a:noFill/>
                </a:ln>
                <a:solidFill>
                  <a:prstClr val="black"/>
                </a:solidFill>
                <a:effectLst/>
                <a:uLnTx/>
                <a:uFillTx/>
                <a:latin typeface="Calibri" pitchFamily="34" charset="0"/>
              </a:endParaRPr>
            </a:p>
          </p:txBody>
        </p:sp>
      </p:grpSp>
      <p:sp>
        <p:nvSpPr>
          <p:cNvPr id="105" name="TextBox 104"/>
          <p:cNvSpPr txBox="1"/>
          <p:nvPr/>
        </p:nvSpPr>
        <p:spPr>
          <a:xfrm>
            <a:off x="259449" y="5121146"/>
            <a:ext cx="1673247" cy="16004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Policy context </a:t>
            </a:r>
          </a:p>
          <a:p>
            <a:pPr algn="ctr">
              <a:defRPr/>
            </a:pPr>
            <a:endParaRPr lang="da-DK" sz="1400" b="1" kern="0" dirty="0">
              <a:solidFill>
                <a:srgbClr val="000000"/>
              </a:solidFill>
              <a:latin typeface="Calibri" panose="020F0502020204030204"/>
            </a:endParaRPr>
          </a:p>
          <a:p>
            <a:pPr algn="ctr">
              <a:defRPr/>
            </a:pPr>
            <a:r>
              <a:rPr lang="da-DK" sz="1400" b="1" kern="0" dirty="0">
                <a:solidFill>
                  <a:srgbClr val="000000"/>
                </a:solidFill>
                <a:latin typeface="Calibri" panose="020F0502020204030204"/>
              </a:rPr>
              <a:t>Global and European context</a:t>
            </a:r>
            <a:endParaRPr kumimoji="0" lang="da-DK" sz="1400" b="1" u="none" strike="noStrike" kern="0" cap="none" spc="0" normalizeH="0" baseline="0" noProof="0" dirty="0">
              <a:ln>
                <a:noFill/>
              </a:ln>
              <a:solidFill>
                <a:srgbClr val="000000"/>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u="none" strike="noStrike" kern="0" cap="none" spc="0" normalizeH="0" baseline="0" noProof="0" dirty="0">
              <a:ln>
                <a:noFill/>
              </a:ln>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SOER2015 conclusions</a:t>
            </a:r>
          </a:p>
        </p:txBody>
      </p:sp>
      <p:sp>
        <p:nvSpPr>
          <p:cNvPr id="106" name="Right Arrow 105"/>
          <p:cNvSpPr/>
          <p:nvPr/>
        </p:nvSpPr>
        <p:spPr>
          <a:xfrm>
            <a:off x="1814161" y="3868949"/>
            <a:ext cx="254748" cy="390528"/>
          </a:xfrm>
          <a:prstGeom prst="rightArrow">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9" name="Group 108"/>
          <p:cNvGrpSpPr/>
          <p:nvPr/>
        </p:nvGrpSpPr>
        <p:grpSpPr>
          <a:xfrm>
            <a:off x="2283789" y="1620969"/>
            <a:ext cx="4873559" cy="276999"/>
            <a:chOff x="3424136" y="1244955"/>
            <a:chExt cx="5472550" cy="276999"/>
          </a:xfrm>
        </p:grpSpPr>
        <p:sp>
          <p:nvSpPr>
            <p:cNvPr id="127" name="Rectangle 126"/>
            <p:cNvSpPr/>
            <p:nvPr/>
          </p:nvSpPr>
          <p:spPr>
            <a:xfrm>
              <a:off x="3424136" y="1252720"/>
              <a:ext cx="5472550" cy="268594"/>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TextBox 127"/>
            <p:cNvSpPr txBox="1"/>
            <p:nvPr/>
          </p:nvSpPr>
          <p:spPr>
            <a:xfrm>
              <a:off x="5239234" y="1244955"/>
              <a:ext cx="3613742"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Fisheries &amp; aquaculture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10" name="Group 109"/>
          <p:cNvGrpSpPr/>
          <p:nvPr/>
        </p:nvGrpSpPr>
        <p:grpSpPr>
          <a:xfrm>
            <a:off x="2283789" y="1952734"/>
            <a:ext cx="4873557" cy="281039"/>
            <a:chOff x="3424136" y="1576720"/>
            <a:chExt cx="5472548" cy="281039"/>
          </a:xfrm>
        </p:grpSpPr>
        <p:sp>
          <p:nvSpPr>
            <p:cNvPr id="125" name="Rectangle 124"/>
            <p:cNvSpPr/>
            <p:nvPr/>
          </p:nvSpPr>
          <p:spPr>
            <a:xfrm>
              <a:off x="3424136" y="1576720"/>
              <a:ext cx="5472548" cy="265566"/>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TextBox 125"/>
            <p:cNvSpPr txBox="1"/>
            <p:nvPr/>
          </p:nvSpPr>
          <p:spPr>
            <a:xfrm>
              <a:off x="5268924" y="1580760"/>
              <a:ext cx="3561025"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Forestry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11" name="Group 110"/>
          <p:cNvGrpSpPr/>
          <p:nvPr/>
        </p:nvGrpSpPr>
        <p:grpSpPr>
          <a:xfrm>
            <a:off x="2283789" y="2271863"/>
            <a:ext cx="4873558" cy="276999"/>
            <a:chOff x="3424135" y="1895849"/>
            <a:chExt cx="5472549" cy="276999"/>
          </a:xfrm>
        </p:grpSpPr>
        <p:sp>
          <p:nvSpPr>
            <p:cNvPr id="123" name="Rectangle 122"/>
            <p:cNvSpPr/>
            <p:nvPr/>
          </p:nvSpPr>
          <p:spPr>
            <a:xfrm>
              <a:off x="3424135" y="1900720"/>
              <a:ext cx="5472549" cy="269635"/>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TextBox 123"/>
            <p:cNvSpPr txBox="1"/>
            <p:nvPr/>
          </p:nvSpPr>
          <p:spPr>
            <a:xfrm>
              <a:off x="5621025" y="1895849"/>
              <a:ext cx="3207517"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Agriculture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12" name="Group 111"/>
          <p:cNvGrpSpPr/>
          <p:nvPr/>
        </p:nvGrpSpPr>
        <p:grpSpPr>
          <a:xfrm>
            <a:off x="2283789" y="2697356"/>
            <a:ext cx="4873558" cy="284734"/>
            <a:chOff x="3424135" y="2321342"/>
            <a:chExt cx="5472549" cy="284734"/>
          </a:xfrm>
        </p:grpSpPr>
        <p:sp>
          <p:nvSpPr>
            <p:cNvPr id="121" name="Rectangle 120"/>
            <p:cNvSpPr/>
            <p:nvPr/>
          </p:nvSpPr>
          <p:spPr>
            <a:xfrm>
              <a:off x="3424135" y="2341101"/>
              <a:ext cx="5472549" cy="264975"/>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TextBox 121"/>
            <p:cNvSpPr txBox="1"/>
            <p:nvPr/>
          </p:nvSpPr>
          <p:spPr>
            <a:xfrm>
              <a:off x="5627720" y="2321342"/>
              <a:ext cx="3200396"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Energy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13" name="Group 112"/>
          <p:cNvGrpSpPr/>
          <p:nvPr/>
        </p:nvGrpSpPr>
        <p:grpSpPr>
          <a:xfrm>
            <a:off x="2283789" y="3022013"/>
            <a:ext cx="4873558" cy="278712"/>
            <a:chOff x="3424135" y="2645999"/>
            <a:chExt cx="5472549" cy="278712"/>
          </a:xfrm>
        </p:grpSpPr>
        <p:sp>
          <p:nvSpPr>
            <p:cNvPr id="119" name="Rectangle 118"/>
            <p:cNvSpPr/>
            <p:nvPr/>
          </p:nvSpPr>
          <p:spPr>
            <a:xfrm>
              <a:off x="3424135" y="2645999"/>
              <a:ext cx="5472549" cy="266673"/>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p:cNvSpPr txBox="1"/>
            <p:nvPr/>
          </p:nvSpPr>
          <p:spPr>
            <a:xfrm>
              <a:off x="5707522" y="2647712"/>
              <a:ext cx="3115486"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Transport</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14" name="Group 113"/>
          <p:cNvGrpSpPr/>
          <p:nvPr/>
        </p:nvGrpSpPr>
        <p:grpSpPr>
          <a:xfrm>
            <a:off x="2280281" y="3334729"/>
            <a:ext cx="4876681" cy="289773"/>
            <a:chOff x="3420628" y="2958715"/>
            <a:chExt cx="5476056" cy="289773"/>
          </a:xfrm>
        </p:grpSpPr>
        <p:sp>
          <p:nvSpPr>
            <p:cNvPr id="117" name="Rectangle 116"/>
            <p:cNvSpPr/>
            <p:nvPr/>
          </p:nvSpPr>
          <p:spPr>
            <a:xfrm>
              <a:off x="3420628" y="2970000"/>
              <a:ext cx="5476056" cy="278488"/>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p:cNvSpPr txBox="1"/>
            <p:nvPr/>
          </p:nvSpPr>
          <p:spPr>
            <a:xfrm>
              <a:off x="3809141" y="2958715"/>
              <a:ext cx="5026343"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Industry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sp>
        <p:nvSpPr>
          <p:cNvPr id="115" name="TextBox 114"/>
          <p:cNvSpPr txBox="1"/>
          <p:nvPr/>
        </p:nvSpPr>
        <p:spPr>
          <a:xfrm>
            <a:off x="2014634" y="778435"/>
            <a:ext cx="370848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a-DK" b="1" kern="0" dirty="0">
                <a:solidFill>
                  <a:prstClr val="black"/>
                </a:solidFill>
                <a:latin typeface="Calibri" panose="020F0502020204030204"/>
              </a:rPr>
              <a:t>PART 2</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Environmental and climate trends</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116" name="TextBox 115"/>
          <p:cNvSpPr txBox="1"/>
          <p:nvPr/>
        </p:nvSpPr>
        <p:spPr>
          <a:xfrm>
            <a:off x="7550832" y="772628"/>
            <a:ext cx="276327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PART 3</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Sustainability prospects</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grpSp>
        <p:nvGrpSpPr>
          <p:cNvPr id="3" name="Group 2"/>
          <p:cNvGrpSpPr/>
          <p:nvPr/>
        </p:nvGrpSpPr>
        <p:grpSpPr>
          <a:xfrm>
            <a:off x="8207959" y="3473768"/>
            <a:ext cx="1990439" cy="1803805"/>
            <a:chOff x="9503456" y="3225971"/>
            <a:chExt cx="2105234" cy="1882126"/>
          </a:xfrm>
        </p:grpSpPr>
        <p:grpSp>
          <p:nvGrpSpPr>
            <p:cNvPr id="76" name="Group 1">
              <a:extLst>
                <a:ext uri="{FF2B5EF4-FFF2-40B4-BE49-F238E27FC236}">
                  <a16:creationId xmlns:a16="http://schemas.microsoft.com/office/drawing/2014/main" id="{8DAD381C-048D-4DB6-890F-DC4FA27EBECD}"/>
                </a:ext>
              </a:extLst>
            </p:cNvPr>
            <p:cNvGrpSpPr/>
            <p:nvPr/>
          </p:nvGrpSpPr>
          <p:grpSpPr>
            <a:xfrm>
              <a:off x="9503456" y="3225971"/>
              <a:ext cx="2105234" cy="1882126"/>
              <a:chOff x="4062001" y="1747359"/>
              <a:chExt cx="3595179" cy="3062062"/>
            </a:xfrm>
          </p:grpSpPr>
          <p:grpSp>
            <p:nvGrpSpPr>
              <p:cNvPr id="78" name="Group 2">
                <a:extLst>
                  <a:ext uri="{FF2B5EF4-FFF2-40B4-BE49-F238E27FC236}">
                    <a16:creationId xmlns:a16="http://schemas.microsoft.com/office/drawing/2014/main" id="{D0C84570-B91F-48C9-AC9E-C123F61888A7}"/>
                  </a:ext>
                </a:extLst>
              </p:cNvPr>
              <p:cNvGrpSpPr/>
              <p:nvPr/>
            </p:nvGrpSpPr>
            <p:grpSpPr>
              <a:xfrm>
                <a:off x="4062001" y="1747359"/>
                <a:ext cx="3595179" cy="3062062"/>
                <a:chOff x="4062001" y="1747359"/>
                <a:chExt cx="3595179" cy="3062062"/>
              </a:xfrm>
            </p:grpSpPr>
            <p:sp>
              <p:nvSpPr>
                <p:cNvPr id="93" name="Oval 6">
                  <a:extLst>
                    <a:ext uri="{FF2B5EF4-FFF2-40B4-BE49-F238E27FC236}">
                      <a16:creationId xmlns:a16="http://schemas.microsoft.com/office/drawing/2014/main" id="{A3EB863C-B1D5-4DBD-AB15-72B85E60CBD2}"/>
                    </a:ext>
                  </a:extLst>
                </p:cNvPr>
                <p:cNvSpPr/>
                <p:nvPr/>
              </p:nvSpPr>
              <p:spPr>
                <a:xfrm>
                  <a:off x="4062003" y="2729425"/>
                  <a:ext cx="2024743" cy="2079996"/>
                </a:xfrm>
                <a:prstGeom prst="ellipse">
                  <a:avLst/>
                </a:prstGeom>
                <a:solidFill>
                  <a:srgbClr val="70AD47"/>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94" name="Oval 9">
                  <a:extLst>
                    <a:ext uri="{FF2B5EF4-FFF2-40B4-BE49-F238E27FC236}">
                      <a16:creationId xmlns:a16="http://schemas.microsoft.com/office/drawing/2014/main" id="{64AA4530-422C-4BC1-B8F4-41C8F7613693}"/>
                    </a:ext>
                  </a:extLst>
                </p:cNvPr>
                <p:cNvSpPr/>
                <p:nvPr/>
              </p:nvSpPr>
              <p:spPr>
                <a:xfrm>
                  <a:off x="5632436" y="2635625"/>
                  <a:ext cx="2024744" cy="2079997"/>
                </a:xfrm>
                <a:prstGeom prst="ellipse">
                  <a:avLst/>
                </a:prstGeom>
                <a:solidFill>
                  <a:srgbClr val="5B9BD5">
                    <a:alpha val="47000"/>
                  </a:srgbClr>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95" name="Oval 11">
                  <a:extLst>
                    <a:ext uri="{FF2B5EF4-FFF2-40B4-BE49-F238E27FC236}">
                      <a16:creationId xmlns:a16="http://schemas.microsoft.com/office/drawing/2014/main" id="{242099A5-97A5-450C-B0EC-990751DE9E27}"/>
                    </a:ext>
                  </a:extLst>
                </p:cNvPr>
                <p:cNvSpPr/>
                <p:nvPr/>
              </p:nvSpPr>
              <p:spPr>
                <a:xfrm>
                  <a:off x="4691784" y="1747359"/>
                  <a:ext cx="2024743" cy="2079996"/>
                </a:xfrm>
                <a:prstGeom prst="ellipse">
                  <a:avLst/>
                </a:prstGeom>
                <a:solidFill>
                  <a:srgbClr val="44546A">
                    <a:alpha val="56000"/>
                  </a:srgbClr>
                </a:solidFill>
                <a:ln w="12700" cap="flat" cmpd="sng" algn="ctr">
                  <a:noFill/>
                  <a:prstDash val="solid"/>
                  <a:miter lim="800000"/>
                </a:ln>
                <a:effectLst/>
              </p:spPr>
              <p:txBody>
                <a:bodyPr rtlCol="0" anchor="ctr"/>
                <a:lstStyle/>
                <a:p>
                  <a:pPr algn="ctr">
                    <a:defRPr/>
                  </a:pPr>
                  <a:endParaRPr lang="en-GB" sz="1350" kern="0">
                    <a:solidFill>
                      <a:prstClr val="white"/>
                    </a:solidFill>
                    <a:latin typeface="Calibri" panose="020F0502020204030204"/>
                  </a:endParaRPr>
                </a:p>
              </p:txBody>
            </p:sp>
            <p:sp>
              <p:nvSpPr>
                <p:cNvPr id="152" name="TextBox 12">
                  <a:extLst>
                    <a:ext uri="{FF2B5EF4-FFF2-40B4-BE49-F238E27FC236}">
                      <a16:creationId xmlns:a16="http://schemas.microsoft.com/office/drawing/2014/main" id="{E2DEE91D-43DE-4999-B50C-4E9BE2EE8A07}"/>
                    </a:ext>
                  </a:extLst>
                </p:cNvPr>
                <p:cNvSpPr txBox="1"/>
                <p:nvPr/>
              </p:nvSpPr>
              <p:spPr>
                <a:xfrm>
                  <a:off x="4869861" y="2075381"/>
                  <a:ext cx="1703227" cy="600872"/>
                </a:xfrm>
                <a:prstGeom prst="rect">
                  <a:avLst/>
                </a:prstGeom>
                <a:noFill/>
              </p:spPr>
              <p:txBody>
                <a:bodyPr wrap="square" rtlCol="0">
                  <a:spAutoFit/>
                </a:bodyPr>
                <a:lstStyle/>
                <a:p>
                  <a:pPr algn="ctr">
                    <a:defRPr/>
                  </a:pPr>
                  <a:r>
                    <a:rPr lang="da-DK" sz="900" b="1" kern="0" dirty="0">
                      <a:solidFill>
                        <a:prstClr val="white"/>
                      </a:solidFill>
                      <a:latin typeface="Open Sans"/>
                    </a:rPr>
                    <a:t>Low–carbon economy</a:t>
                  </a:r>
                  <a:endParaRPr lang="en-GB" sz="900" b="1" kern="0" dirty="0">
                    <a:solidFill>
                      <a:prstClr val="white"/>
                    </a:solidFill>
                    <a:latin typeface="Open Sans"/>
                  </a:endParaRPr>
                </a:p>
              </p:txBody>
            </p:sp>
            <p:sp>
              <p:nvSpPr>
                <p:cNvPr id="153" name="TextBox 13">
                  <a:extLst>
                    <a:ext uri="{FF2B5EF4-FFF2-40B4-BE49-F238E27FC236}">
                      <a16:creationId xmlns:a16="http://schemas.microsoft.com/office/drawing/2014/main" id="{6EFB0AA9-4BCD-4CF8-9108-7AFBB3C8B5EA}"/>
                    </a:ext>
                  </a:extLst>
                </p:cNvPr>
                <p:cNvSpPr txBox="1"/>
                <p:nvPr/>
              </p:nvSpPr>
              <p:spPr>
                <a:xfrm>
                  <a:off x="4062001" y="3543470"/>
                  <a:ext cx="1768556" cy="602933"/>
                </a:xfrm>
                <a:prstGeom prst="rect">
                  <a:avLst/>
                </a:prstGeom>
                <a:noFill/>
              </p:spPr>
              <p:txBody>
                <a:bodyPr wrap="square" rtlCol="0">
                  <a:spAutoFit/>
                </a:bodyPr>
                <a:lstStyle/>
                <a:p>
                  <a:pPr>
                    <a:defRPr/>
                  </a:pPr>
                  <a:r>
                    <a:rPr lang="da-DK" sz="900" b="1" kern="0" dirty="0">
                      <a:solidFill>
                        <a:prstClr val="white"/>
                      </a:solidFill>
                      <a:latin typeface="Open Sans"/>
                    </a:rPr>
                    <a:t>Bio-economy Blue economy</a:t>
                  </a:r>
                  <a:endParaRPr lang="en-GB" sz="900" b="1" kern="0" dirty="0">
                    <a:solidFill>
                      <a:prstClr val="white"/>
                    </a:solidFill>
                    <a:latin typeface="Open Sans"/>
                  </a:endParaRPr>
                </a:p>
              </p:txBody>
            </p:sp>
          </p:grpSp>
          <p:sp>
            <p:nvSpPr>
              <p:cNvPr id="90" name="TextBox 5">
                <a:extLst>
                  <a:ext uri="{FF2B5EF4-FFF2-40B4-BE49-F238E27FC236}">
                    <a16:creationId xmlns:a16="http://schemas.microsoft.com/office/drawing/2014/main" id="{E0053E73-7140-4BF7-BBAE-2FB7E0D4B967}"/>
                  </a:ext>
                </a:extLst>
              </p:cNvPr>
              <p:cNvSpPr txBox="1"/>
              <p:nvPr/>
            </p:nvSpPr>
            <p:spPr>
              <a:xfrm>
                <a:off x="5971093" y="3553409"/>
                <a:ext cx="1429670" cy="600872"/>
              </a:xfrm>
              <a:prstGeom prst="rect">
                <a:avLst/>
              </a:prstGeom>
              <a:noFill/>
            </p:spPr>
            <p:txBody>
              <a:bodyPr wrap="square" rtlCol="0">
                <a:spAutoFit/>
              </a:bodyPr>
              <a:lstStyle/>
              <a:p>
                <a:pPr algn="ctr">
                  <a:defRPr/>
                </a:pPr>
                <a:r>
                  <a:rPr lang="da-DK" sz="900" b="1" kern="0" dirty="0">
                    <a:solidFill>
                      <a:prstClr val="white"/>
                    </a:solidFill>
                    <a:latin typeface="Open Sans"/>
                  </a:rPr>
                  <a:t>Circular economy</a:t>
                </a:r>
                <a:endParaRPr lang="en-GB" sz="900" b="1" kern="0" dirty="0">
                  <a:solidFill>
                    <a:prstClr val="white"/>
                  </a:solidFill>
                  <a:latin typeface="Open Sans"/>
                </a:endParaRPr>
              </a:p>
            </p:txBody>
          </p:sp>
        </p:grpSp>
        <p:pic>
          <p:nvPicPr>
            <p:cNvPr id="5" name="Picture 4"/>
            <p:cNvPicPr>
              <a:picLocks noChangeAspect="1"/>
            </p:cNvPicPr>
            <p:nvPr/>
          </p:nvPicPr>
          <p:blipFill>
            <a:blip r:embed="rId5"/>
            <a:stretch>
              <a:fillRect/>
            </a:stretch>
          </p:blipFill>
          <p:spPr>
            <a:xfrm>
              <a:off x="10175835" y="4018834"/>
              <a:ext cx="692754" cy="342146"/>
            </a:xfrm>
            <a:prstGeom prst="rect">
              <a:avLst/>
            </a:prstGeom>
          </p:spPr>
        </p:pic>
      </p:grpSp>
      <p:pic>
        <p:nvPicPr>
          <p:cNvPr id="4" name="Picture 3"/>
          <p:cNvPicPr>
            <a:picLocks noChangeAspect="1"/>
          </p:cNvPicPr>
          <p:nvPr/>
        </p:nvPicPr>
        <p:blipFill>
          <a:blip r:embed="rId6"/>
          <a:stretch>
            <a:fillRect/>
          </a:stretch>
        </p:blipFill>
        <p:spPr>
          <a:xfrm>
            <a:off x="7900961" y="1409582"/>
            <a:ext cx="2086561" cy="2016880"/>
          </a:xfrm>
          <a:prstGeom prst="rect">
            <a:avLst/>
          </a:prstGeom>
        </p:spPr>
      </p:pic>
      <p:sp>
        <p:nvSpPr>
          <p:cNvPr id="91" name="Rectangle 90"/>
          <p:cNvSpPr/>
          <p:nvPr/>
        </p:nvSpPr>
        <p:spPr>
          <a:xfrm>
            <a:off x="10814429" y="1370802"/>
            <a:ext cx="1156409" cy="5284587"/>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TextBox 91"/>
          <p:cNvSpPr txBox="1"/>
          <p:nvPr/>
        </p:nvSpPr>
        <p:spPr>
          <a:xfrm>
            <a:off x="10736832" y="759833"/>
            <a:ext cx="276327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prstClr val="black"/>
                </a:solidFill>
                <a:effectLst/>
                <a:uLnTx/>
                <a:uFillTx/>
                <a:latin typeface="Calibri" panose="020F0502020204030204"/>
              </a:rPr>
              <a:t>PART 4</a:t>
            </a:r>
          </a:p>
          <a:p>
            <a:pPr marL="0" marR="0" lvl="0" indent="0" defTabSz="914400" eaLnBrk="1" fontAlgn="auto" latinLnBrk="0" hangingPunct="1">
              <a:lnSpc>
                <a:spcPct val="100000"/>
              </a:lnSpc>
              <a:spcBef>
                <a:spcPts val="0"/>
              </a:spcBef>
              <a:spcAft>
                <a:spcPts val="0"/>
              </a:spcAft>
              <a:buClrTx/>
              <a:buSzTx/>
              <a:buFontTx/>
              <a:buNone/>
              <a:tabLst/>
              <a:defRPr/>
            </a:pPr>
            <a:r>
              <a:rPr lang="da-DK" b="1" kern="0" dirty="0">
                <a:solidFill>
                  <a:prstClr val="black"/>
                </a:solidFill>
                <a:latin typeface="Calibri" panose="020F0502020204030204"/>
              </a:rPr>
              <a:t>Conclusions</a:t>
            </a:r>
            <a:endParaRPr kumimoji="0" lang="da-DK" sz="1800" b="1" i="0" u="none" strike="noStrike" kern="0" cap="none" spc="0" normalizeH="0" baseline="0" noProof="0" dirty="0">
              <a:ln>
                <a:noFill/>
              </a:ln>
              <a:solidFill>
                <a:prstClr val="black"/>
              </a:solidFill>
              <a:effectLst/>
              <a:uLnTx/>
              <a:uFillTx/>
              <a:latin typeface="Calibri" panose="020F0502020204030204"/>
            </a:endParaRPr>
          </a:p>
        </p:txBody>
      </p:sp>
      <p:sp>
        <p:nvSpPr>
          <p:cNvPr id="154" name="Right Arrow 153"/>
          <p:cNvSpPr/>
          <p:nvPr/>
        </p:nvSpPr>
        <p:spPr>
          <a:xfrm>
            <a:off x="10551647" y="3873706"/>
            <a:ext cx="267143" cy="390528"/>
          </a:xfrm>
          <a:prstGeom prst="rightArrow">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TextBox 154"/>
          <p:cNvSpPr txBox="1"/>
          <p:nvPr/>
        </p:nvSpPr>
        <p:spPr>
          <a:xfrm>
            <a:off x="10814429" y="4018333"/>
            <a:ext cx="1156409"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a-DK" sz="1400" b="1" kern="0" dirty="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a-DK" sz="1400" b="1" kern="0" dirty="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da-DK" sz="1400" b="1" kern="0" dirty="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a-DK" sz="1400" b="1" kern="0" dirty="0">
              <a:solidFill>
                <a:prstClr val="black"/>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1" u="none" strike="noStrike" kern="0" cap="none" spc="0" normalizeH="0" baseline="0" noProof="0" dirty="0">
              <a:ln>
                <a:noFill/>
              </a:ln>
              <a:solidFill>
                <a:srgbClr val="E7E6E6">
                  <a:lumMod val="50000"/>
                </a:srgbClr>
              </a:solidFill>
              <a:effectLst/>
              <a:uLnTx/>
              <a:uFillTx/>
              <a:latin typeface="Calibri" panose="020F0502020204030204"/>
            </a:endParaRPr>
          </a:p>
        </p:txBody>
      </p:sp>
      <p:sp>
        <p:nvSpPr>
          <p:cNvPr id="6" name="Oval 5"/>
          <p:cNvSpPr/>
          <p:nvPr/>
        </p:nvSpPr>
        <p:spPr>
          <a:xfrm>
            <a:off x="10818790" y="2121082"/>
            <a:ext cx="1134436" cy="408545"/>
          </a:xfrm>
          <a:prstGeom prst="ellipse">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2"/>
          </p:cNvCxnSpPr>
          <p:nvPr/>
        </p:nvCxnSpPr>
        <p:spPr>
          <a:xfrm>
            <a:off x="10818790" y="2325355"/>
            <a:ext cx="372547" cy="853313"/>
          </a:xfrm>
          <a:prstGeom prst="line">
            <a:avLst/>
          </a:prstGeom>
          <a:ln>
            <a:solidFill>
              <a:srgbClr val="006666"/>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6" idx="6"/>
          </p:cNvCxnSpPr>
          <p:nvPr/>
        </p:nvCxnSpPr>
        <p:spPr>
          <a:xfrm flipH="1">
            <a:off x="11580654" y="2325355"/>
            <a:ext cx="372572" cy="853313"/>
          </a:xfrm>
          <a:prstGeom prst="line">
            <a:avLst/>
          </a:prstGeom>
          <a:ln>
            <a:solidFill>
              <a:srgbClr val="006666"/>
            </a:solidFill>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102053" y="1362275"/>
            <a:ext cx="5238683" cy="5346514"/>
            <a:chOff x="2102053" y="1362275"/>
            <a:chExt cx="5238683" cy="5200530"/>
          </a:xfrm>
        </p:grpSpPr>
        <p:sp>
          <p:nvSpPr>
            <p:cNvPr id="81" name="Rectangle 80"/>
            <p:cNvSpPr/>
            <p:nvPr/>
          </p:nvSpPr>
          <p:spPr>
            <a:xfrm>
              <a:off x="2102053" y="1362275"/>
              <a:ext cx="5238683" cy="5200530"/>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p:cNvGrpSpPr/>
            <p:nvPr/>
          </p:nvGrpSpPr>
          <p:grpSpPr>
            <a:xfrm>
              <a:off x="2746938" y="1697290"/>
              <a:ext cx="276999" cy="3409633"/>
              <a:chOff x="3892451" y="1321276"/>
              <a:chExt cx="276999" cy="3653521"/>
            </a:xfrm>
          </p:grpSpPr>
          <p:sp>
            <p:nvSpPr>
              <p:cNvPr id="148" name="Rectangle 147"/>
              <p:cNvSpPr/>
              <p:nvPr/>
            </p:nvSpPr>
            <p:spPr>
              <a:xfrm>
                <a:off x="3899146"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TextBox 148"/>
              <p:cNvSpPr txBox="1"/>
              <p:nvPr/>
            </p:nvSpPr>
            <p:spPr>
              <a:xfrm rot="16200000">
                <a:off x="2421420"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Freshwater</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4" name="Group 83"/>
            <p:cNvGrpSpPr/>
            <p:nvPr/>
          </p:nvGrpSpPr>
          <p:grpSpPr>
            <a:xfrm>
              <a:off x="3108776" y="1697290"/>
              <a:ext cx="276999" cy="3409633"/>
              <a:chOff x="4272844" y="1321276"/>
              <a:chExt cx="276999" cy="3653521"/>
            </a:xfrm>
          </p:grpSpPr>
          <p:sp>
            <p:nvSpPr>
              <p:cNvPr id="146" name="Rectangle 145"/>
              <p:cNvSpPr/>
              <p:nvPr/>
            </p:nvSpPr>
            <p:spPr>
              <a:xfrm>
                <a:off x="4279539"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TextBox 146"/>
              <p:cNvSpPr txBox="1"/>
              <p:nvPr/>
            </p:nvSpPr>
            <p:spPr>
              <a:xfrm rot="16200000">
                <a:off x="2801813"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rPr>
                  <a:t>Land and Soil</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5" name="Group 84"/>
            <p:cNvGrpSpPr/>
            <p:nvPr/>
          </p:nvGrpSpPr>
          <p:grpSpPr>
            <a:xfrm>
              <a:off x="3470614" y="1697290"/>
              <a:ext cx="276999" cy="3409633"/>
              <a:chOff x="4640844" y="1321276"/>
              <a:chExt cx="276999" cy="3653521"/>
            </a:xfrm>
          </p:grpSpPr>
          <p:sp>
            <p:nvSpPr>
              <p:cNvPr id="144" name="Rectangle 143"/>
              <p:cNvSpPr/>
              <p:nvPr/>
            </p:nvSpPr>
            <p:spPr>
              <a:xfrm>
                <a:off x="4647539"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TextBox 144"/>
              <p:cNvSpPr txBox="1"/>
              <p:nvPr/>
            </p:nvSpPr>
            <p:spPr>
              <a:xfrm rot="16200000">
                <a:off x="3169813"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Marine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6" name="Group 85"/>
            <p:cNvGrpSpPr/>
            <p:nvPr/>
          </p:nvGrpSpPr>
          <p:grpSpPr>
            <a:xfrm>
              <a:off x="3832452" y="1697290"/>
              <a:ext cx="276999" cy="3409633"/>
              <a:chOff x="5022233" y="1321276"/>
              <a:chExt cx="276999" cy="3653521"/>
            </a:xfrm>
          </p:grpSpPr>
          <p:sp>
            <p:nvSpPr>
              <p:cNvPr id="142" name="Rectangle 141"/>
              <p:cNvSpPr/>
              <p:nvPr/>
            </p:nvSpPr>
            <p:spPr>
              <a:xfrm>
                <a:off x="5028928"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TextBox 142"/>
              <p:cNvSpPr txBox="1"/>
              <p:nvPr/>
            </p:nvSpPr>
            <p:spPr>
              <a:xfrm rot="16200000">
                <a:off x="3551202"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Climate change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7" name="Group 86"/>
            <p:cNvGrpSpPr/>
            <p:nvPr/>
          </p:nvGrpSpPr>
          <p:grpSpPr>
            <a:xfrm>
              <a:off x="4194290" y="1697290"/>
              <a:ext cx="276999" cy="3409633"/>
              <a:chOff x="5417011" y="1321276"/>
              <a:chExt cx="276999" cy="3653521"/>
            </a:xfrm>
          </p:grpSpPr>
          <p:sp>
            <p:nvSpPr>
              <p:cNvPr id="140" name="Rectangle 139"/>
              <p:cNvSpPr/>
              <p:nvPr/>
            </p:nvSpPr>
            <p:spPr>
              <a:xfrm>
                <a:off x="5423706"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TextBox 140"/>
              <p:cNvSpPr txBox="1"/>
              <p:nvPr/>
            </p:nvSpPr>
            <p:spPr>
              <a:xfrm rot="16200000">
                <a:off x="3945980"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Air pollution</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8" name="Group 87"/>
            <p:cNvGrpSpPr/>
            <p:nvPr/>
          </p:nvGrpSpPr>
          <p:grpSpPr>
            <a:xfrm>
              <a:off x="4556128" y="1697290"/>
              <a:ext cx="276999" cy="3409633"/>
              <a:chOff x="5825177" y="1321276"/>
              <a:chExt cx="276999" cy="3653521"/>
            </a:xfrm>
          </p:grpSpPr>
          <p:sp>
            <p:nvSpPr>
              <p:cNvPr id="138" name="Rectangle 137"/>
              <p:cNvSpPr/>
              <p:nvPr/>
            </p:nvSpPr>
            <p:spPr>
              <a:xfrm>
                <a:off x="5831872"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TextBox 138"/>
              <p:cNvSpPr txBox="1"/>
              <p:nvPr/>
            </p:nvSpPr>
            <p:spPr>
              <a:xfrm rot="16200000">
                <a:off x="4354146"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Noise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89" name="Group 88"/>
            <p:cNvGrpSpPr/>
            <p:nvPr/>
          </p:nvGrpSpPr>
          <p:grpSpPr>
            <a:xfrm>
              <a:off x="4917966" y="1697291"/>
              <a:ext cx="276999" cy="3409632"/>
              <a:chOff x="6210623" y="1321277"/>
              <a:chExt cx="276999" cy="3653520"/>
            </a:xfrm>
          </p:grpSpPr>
          <p:sp>
            <p:nvSpPr>
              <p:cNvPr id="136" name="Rectangle 135"/>
              <p:cNvSpPr/>
              <p:nvPr/>
            </p:nvSpPr>
            <p:spPr>
              <a:xfrm>
                <a:off x="6217318" y="1321277"/>
                <a:ext cx="263611" cy="365352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TextBox 136"/>
              <p:cNvSpPr txBox="1"/>
              <p:nvPr/>
            </p:nvSpPr>
            <p:spPr>
              <a:xfrm rot="16200000">
                <a:off x="4739592"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Waste and resources</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07" name="Group 106"/>
            <p:cNvGrpSpPr/>
            <p:nvPr/>
          </p:nvGrpSpPr>
          <p:grpSpPr>
            <a:xfrm>
              <a:off x="5279804" y="1697291"/>
              <a:ext cx="276999" cy="3409632"/>
              <a:chOff x="6537593" y="1321277"/>
              <a:chExt cx="276999" cy="3653520"/>
            </a:xfrm>
          </p:grpSpPr>
          <p:sp>
            <p:nvSpPr>
              <p:cNvPr id="131" name="Rectangle 130"/>
              <p:cNvSpPr/>
              <p:nvPr/>
            </p:nvSpPr>
            <p:spPr>
              <a:xfrm>
                <a:off x="6544288" y="1321277"/>
                <a:ext cx="263611" cy="365352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TextBox 131"/>
              <p:cNvSpPr txBox="1"/>
              <p:nvPr/>
            </p:nvSpPr>
            <p:spPr>
              <a:xfrm rot="16200000">
                <a:off x="5066562"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Chemicals pollution</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08" name="Group 107"/>
            <p:cNvGrpSpPr/>
            <p:nvPr/>
          </p:nvGrpSpPr>
          <p:grpSpPr>
            <a:xfrm>
              <a:off x="5641639" y="1697291"/>
              <a:ext cx="276999" cy="3409632"/>
              <a:chOff x="6781986" y="1321277"/>
              <a:chExt cx="276999" cy="3653520"/>
            </a:xfrm>
          </p:grpSpPr>
          <p:sp>
            <p:nvSpPr>
              <p:cNvPr id="129" name="Rectangle 128"/>
              <p:cNvSpPr/>
              <p:nvPr/>
            </p:nvSpPr>
            <p:spPr>
              <a:xfrm>
                <a:off x="6788681" y="1321277"/>
                <a:ext cx="263611" cy="365352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TextBox 129"/>
              <p:cNvSpPr txBox="1"/>
              <p:nvPr/>
            </p:nvSpPr>
            <p:spPr>
              <a:xfrm rot="16200000">
                <a:off x="5310955"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Industrial pollution </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58" name="Group 157"/>
            <p:cNvGrpSpPr/>
            <p:nvPr/>
          </p:nvGrpSpPr>
          <p:grpSpPr>
            <a:xfrm>
              <a:off x="2417323" y="1702494"/>
              <a:ext cx="276999" cy="3409633"/>
              <a:chOff x="3525447" y="1321276"/>
              <a:chExt cx="276999" cy="3653521"/>
            </a:xfrm>
          </p:grpSpPr>
          <p:sp>
            <p:nvSpPr>
              <p:cNvPr id="159" name="Rectangle 158"/>
              <p:cNvSpPr/>
              <p:nvPr/>
            </p:nvSpPr>
            <p:spPr>
              <a:xfrm>
                <a:off x="3532142" y="1321276"/>
                <a:ext cx="263611" cy="3653521"/>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TextBox 159"/>
              <p:cNvSpPr txBox="1"/>
              <p:nvPr/>
            </p:nvSpPr>
            <p:spPr>
              <a:xfrm rot="16200000">
                <a:off x="2054416" y="3226767"/>
                <a:ext cx="321906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Biodiversity &amp; nature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61" name="Group 160"/>
            <p:cNvGrpSpPr/>
            <p:nvPr/>
          </p:nvGrpSpPr>
          <p:grpSpPr>
            <a:xfrm>
              <a:off x="2316012" y="1626173"/>
              <a:ext cx="4873559" cy="276999"/>
              <a:chOff x="3424136" y="1244955"/>
              <a:chExt cx="5472550" cy="276999"/>
            </a:xfrm>
          </p:grpSpPr>
          <p:sp>
            <p:nvSpPr>
              <p:cNvPr id="162" name="Rectangle 161"/>
              <p:cNvSpPr/>
              <p:nvPr/>
            </p:nvSpPr>
            <p:spPr>
              <a:xfrm>
                <a:off x="3424136" y="1252720"/>
                <a:ext cx="5472550" cy="268594"/>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TextBox 162"/>
              <p:cNvSpPr txBox="1"/>
              <p:nvPr/>
            </p:nvSpPr>
            <p:spPr>
              <a:xfrm>
                <a:off x="5239234" y="1244955"/>
                <a:ext cx="3613742"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Fisheries &amp; aquaculture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64" name="Group 163"/>
            <p:cNvGrpSpPr/>
            <p:nvPr/>
          </p:nvGrpSpPr>
          <p:grpSpPr>
            <a:xfrm>
              <a:off x="2316012" y="1957938"/>
              <a:ext cx="4873557" cy="281039"/>
              <a:chOff x="3424136" y="1576720"/>
              <a:chExt cx="5472548" cy="281039"/>
            </a:xfrm>
          </p:grpSpPr>
          <p:sp>
            <p:nvSpPr>
              <p:cNvPr id="165" name="Rectangle 164"/>
              <p:cNvSpPr/>
              <p:nvPr/>
            </p:nvSpPr>
            <p:spPr>
              <a:xfrm>
                <a:off x="3424136" y="1576720"/>
                <a:ext cx="5472548" cy="265566"/>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TextBox 165"/>
              <p:cNvSpPr txBox="1"/>
              <p:nvPr/>
            </p:nvSpPr>
            <p:spPr>
              <a:xfrm>
                <a:off x="5268924" y="1580760"/>
                <a:ext cx="3561025"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Forestry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67" name="Group 166"/>
            <p:cNvGrpSpPr/>
            <p:nvPr/>
          </p:nvGrpSpPr>
          <p:grpSpPr>
            <a:xfrm>
              <a:off x="2316012" y="2277067"/>
              <a:ext cx="4873558" cy="276999"/>
              <a:chOff x="3424135" y="1895849"/>
              <a:chExt cx="5472549" cy="276999"/>
            </a:xfrm>
          </p:grpSpPr>
          <p:sp>
            <p:nvSpPr>
              <p:cNvPr id="168" name="Rectangle 167"/>
              <p:cNvSpPr/>
              <p:nvPr/>
            </p:nvSpPr>
            <p:spPr>
              <a:xfrm>
                <a:off x="3424135" y="1900720"/>
                <a:ext cx="5472549" cy="269635"/>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TextBox 168"/>
              <p:cNvSpPr txBox="1"/>
              <p:nvPr/>
            </p:nvSpPr>
            <p:spPr>
              <a:xfrm>
                <a:off x="5621025" y="1895849"/>
                <a:ext cx="3207517"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Agriculture</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70" name="Group 169"/>
            <p:cNvGrpSpPr/>
            <p:nvPr/>
          </p:nvGrpSpPr>
          <p:grpSpPr>
            <a:xfrm>
              <a:off x="2316012" y="2702560"/>
              <a:ext cx="4873558" cy="284734"/>
              <a:chOff x="3424135" y="2321342"/>
              <a:chExt cx="5472549" cy="284734"/>
            </a:xfrm>
          </p:grpSpPr>
          <p:sp>
            <p:nvSpPr>
              <p:cNvPr id="171" name="Rectangle 170"/>
              <p:cNvSpPr/>
              <p:nvPr/>
            </p:nvSpPr>
            <p:spPr>
              <a:xfrm>
                <a:off x="3424135" y="2341101"/>
                <a:ext cx="5472549" cy="264975"/>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TextBox 171"/>
              <p:cNvSpPr txBox="1"/>
              <p:nvPr/>
            </p:nvSpPr>
            <p:spPr>
              <a:xfrm>
                <a:off x="5627720" y="2321342"/>
                <a:ext cx="3200396"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Energy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73" name="Group 172"/>
            <p:cNvGrpSpPr/>
            <p:nvPr/>
          </p:nvGrpSpPr>
          <p:grpSpPr>
            <a:xfrm>
              <a:off x="2316012" y="3027217"/>
              <a:ext cx="4873558" cy="278712"/>
              <a:chOff x="3424135" y="2645999"/>
              <a:chExt cx="5472549" cy="278712"/>
            </a:xfrm>
          </p:grpSpPr>
          <p:sp>
            <p:nvSpPr>
              <p:cNvPr id="174" name="Rectangle 173"/>
              <p:cNvSpPr/>
              <p:nvPr/>
            </p:nvSpPr>
            <p:spPr>
              <a:xfrm>
                <a:off x="3424135" y="2645999"/>
                <a:ext cx="5472549" cy="266673"/>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TextBox 174"/>
              <p:cNvSpPr txBox="1"/>
              <p:nvPr/>
            </p:nvSpPr>
            <p:spPr>
              <a:xfrm>
                <a:off x="5707522" y="2647712"/>
                <a:ext cx="3115486"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Transport</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nvGrpSpPr>
            <p:cNvPr id="176" name="Group 175"/>
            <p:cNvGrpSpPr/>
            <p:nvPr/>
          </p:nvGrpSpPr>
          <p:grpSpPr>
            <a:xfrm>
              <a:off x="2312504" y="3339933"/>
              <a:ext cx="4876681" cy="289773"/>
              <a:chOff x="3420628" y="2958715"/>
              <a:chExt cx="5476056" cy="289773"/>
            </a:xfrm>
          </p:grpSpPr>
          <p:sp>
            <p:nvSpPr>
              <p:cNvPr id="177" name="Rectangle 176"/>
              <p:cNvSpPr/>
              <p:nvPr/>
            </p:nvSpPr>
            <p:spPr>
              <a:xfrm>
                <a:off x="3420628" y="2970000"/>
                <a:ext cx="5476056" cy="278488"/>
              </a:xfrm>
              <a:prstGeom prst="rect">
                <a:avLst/>
              </a:prstGeom>
              <a:solidFill>
                <a:srgbClr val="5B9BD5">
                  <a:lumMod val="60000"/>
                  <a:lumOff val="40000"/>
                  <a:alpha val="7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TextBox 177"/>
              <p:cNvSpPr txBox="1"/>
              <p:nvPr/>
            </p:nvSpPr>
            <p:spPr>
              <a:xfrm>
                <a:off x="3809141" y="2958715"/>
                <a:ext cx="5026343"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Calibri" panose="020F0502020204030204"/>
                  </a:rPr>
                  <a:t>Industry</a:t>
                </a:r>
                <a:endParaRPr kumimoji="0" lang="en-GB" sz="1200" b="1" i="0" u="none" strike="noStrike" kern="0" cap="none" spc="0" normalizeH="0" baseline="0" noProof="0" dirty="0">
                  <a:ln>
                    <a:noFill/>
                  </a:ln>
                  <a:solidFill>
                    <a:prstClr val="white"/>
                  </a:solidFill>
                  <a:effectLst/>
                  <a:uLnTx/>
                  <a:uFillTx/>
                  <a:latin typeface="Calibri" panose="020F0502020204030204"/>
                </a:endParaRPr>
              </a:p>
            </p:txBody>
          </p:sp>
        </p:grpSp>
      </p:grpSp>
      <p:sp>
        <p:nvSpPr>
          <p:cNvPr id="16" name="Down Arrow 15"/>
          <p:cNvSpPr/>
          <p:nvPr/>
        </p:nvSpPr>
        <p:spPr>
          <a:xfrm>
            <a:off x="10761969" y="1527699"/>
            <a:ext cx="429472" cy="613964"/>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dirty="0">
                <a:solidFill>
                  <a:schemeClr val="bg1"/>
                </a:solidFill>
              </a:rPr>
              <a:t>Part 1</a:t>
            </a:r>
            <a:endParaRPr lang="en-GB" sz="1200" dirty="0">
              <a:solidFill>
                <a:schemeClr val="bg1"/>
              </a:solidFill>
            </a:endParaRPr>
          </a:p>
        </p:txBody>
      </p:sp>
      <p:sp>
        <p:nvSpPr>
          <p:cNvPr id="230" name="Down Arrow 229"/>
          <p:cNvSpPr/>
          <p:nvPr/>
        </p:nvSpPr>
        <p:spPr>
          <a:xfrm>
            <a:off x="11171259" y="1621972"/>
            <a:ext cx="429472" cy="613964"/>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dirty="0">
                <a:solidFill>
                  <a:schemeClr val="bg1"/>
                </a:solidFill>
              </a:rPr>
              <a:t>Part 2</a:t>
            </a:r>
            <a:endParaRPr lang="en-GB" sz="1200" dirty="0">
              <a:solidFill>
                <a:schemeClr val="bg1"/>
              </a:solidFill>
            </a:endParaRPr>
          </a:p>
        </p:txBody>
      </p:sp>
      <p:sp>
        <p:nvSpPr>
          <p:cNvPr id="231" name="Down Arrow 230"/>
          <p:cNvSpPr/>
          <p:nvPr/>
        </p:nvSpPr>
        <p:spPr>
          <a:xfrm>
            <a:off x="11564745" y="1519621"/>
            <a:ext cx="429472" cy="613964"/>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dirty="0">
                <a:solidFill>
                  <a:schemeClr val="bg1"/>
                </a:solidFill>
              </a:rPr>
              <a:t>Part 3</a:t>
            </a:r>
            <a:endParaRPr lang="en-GB" sz="1200" dirty="0">
              <a:solidFill>
                <a:schemeClr val="bg1"/>
              </a:solidFill>
            </a:endParaRPr>
          </a:p>
        </p:txBody>
      </p:sp>
      <p:sp>
        <p:nvSpPr>
          <p:cNvPr id="234" name="TextBox 233"/>
          <p:cNvSpPr txBox="1"/>
          <p:nvPr/>
        </p:nvSpPr>
        <p:spPr>
          <a:xfrm>
            <a:off x="10445825" y="5251694"/>
            <a:ext cx="1893616"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From 7th EAP </a:t>
            </a:r>
            <a:br>
              <a:rPr kumimoji="0" lang="da-DK" sz="1400" b="1" u="none" strike="noStrike" kern="0" cap="none" spc="0" normalizeH="0" baseline="0" noProof="0" dirty="0">
                <a:ln>
                  <a:noFill/>
                </a:ln>
                <a:effectLst/>
                <a:uLnTx/>
                <a:uFillTx/>
                <a:latin typeface="Calibri" panose="020F0502020204030204"/>
              </a:rPr>
            </a:br>
            <a:r>
              <a:rPr kumimoji="0" lang="da-DK" sz="1400" b="1" u="none" strike="noStrike" kern="0" cap="none" spc="0" normalizeH="0" baseline="0" noProof="0" dirty="0">
                <a:ln>
                  <a:noFill/>
                </a:ln>
                <a:effectLst/>
                <a:uLnTx/>
                <a:uFillTx/>
                <a:latin typeface="Calibri" panose="020F0502020204030204"/>
              </a:rPr>
              <a:t>to 8th EAP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rPr>
              <a:t>MFF 2021-2028</a:t>
            </a:r>
          </a:p>
          <a:p>
            <a:pPr marL="0" marR="0" lvl="0" indent="0" algn="ctr" defTabSz="914400" eaLnBrk="1" fontAlgn="auto" latinLnBrk="0" hangingPunct="1">
              <a:lnSpc>
                <a:spcPct val="100000"/>
              </a:lnSpc>
              <a:spcBef>
                <a:spcPts val="0"/>
              </a:spcBef>
              <a:spcAft>
                <a:spcPts val="0"/>
              </a:spcAft>
              <a:buClrTx/>
              <a:buSzTx/>
              <a:buFontTx/>
              <a:buNone/>
              <a:tabLst/>
              <a:defRPr/>
            </a:pPr>
            <a:r>
              <a:rPr lang="da-DK" sz="1400" b="1" kern="0" dirty="0">
                <a:latin typeface="Calibri" panose="020F0502020204030204"/>
              </a:rPr>
              <a:t>Research and development</a:t>
            </a:r>
            <a:br>
              <a:rPr lang="da-DK" sz="1400" b="1" kern="0" dirty="0">
                <a:latin typeface="Calibri" panose="020F0502020204030204"/>
              </a:rPr>
            </a:br>
            <a:r>
              <a:rPr lang="da-DK" sz="1400" b="1" kern="0" dirty="0">
                <a:latin typeface="Calibri" panose="020F0502020204030204"/>
              </a:rPr>
              <a:t> needs</a:t>
            </a:r>
            <a:endParaRPr kumimoji="0" lang="da-DK" sz="1400" b="1" u="none" strike="noStrike" kern="0" cap="none" spc="0" normalizeH="0" baseline="0" noProof="0" dirty="0">
              <a:ln>
                <a:noFill/>
              </a:ln>
              <a:effectLst/>
              <a:uLnTx/>
              <a:uFillTx/>
              <a:latin typeface="Calibri" panose="020F0502020204030204"/>
            </a:endParaRPr>
          </a:p>
        </p:txBody>
      </p:sp>
      <p:sp>
        <p:nvSpPr>
          <p:cNvPr id="235" name="Down Arrow 234"/>
          <p:cNvSpPr/>
          <p:nvPr/>
        </p:nvSpPr>
        <p:spPr>
          <a:xfrm>
            <a:off x="11013748" y="3188464"/>
            <a:ext cx="737265" cy="1850857"/>
          </a:xfrm>
          <a:prstGeom prst="downArrow">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b="1" dirty="0">
                <a:solidFill>
                  <a:schemeClr val="bg1"/>
                </a:solidFill>
              </a:rPr>
              <a:t>Key messages</a:t>
            </a:r>
            <a:endParaRPr lang="en-GB" sz="1200" b="1" dirty="0">
              <a:solidFill>
                <a:schemeClr val="bg1"/>
              </a:solidFill>
            </a:endParaRPr>
          </a:p>
        </p:txBody>
      </p:sp>
      <p:sp>
        <p:nvSpPr>
          <p:cNvPr id="236" name="TextBox 235"/>
          <p:cNvSpPr txBox="1"/>
          <p:nvPr/>
        </p:nvSpPr>
        <p:spPr>
          <a:xfrm>
            <a:off x="2070578" y="5249455"/>
            <a:ext cx="523868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ea typeface="+mn-ea"/>
                <a:cs typeface="+mn-cs"/>
              </a:rPr>
              <a:t>integrated assesments from a thematic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ea typeface="+mn-ea"/>
                <a:cs typeface="+mn-cs"/>
              </a:rPr>
              <a:t>and sectoral perspective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black"/>
                </a:solidFill>
                <a:effectLst/>
                <a:uLnTx/>
                <a:uFillTx/>
                <a:latin typeface="Calibri" panose="020F0502020204030204"/>
                <a:ea typeface="+mn-ea"/>
                <a:cs typeface="+mn-cs"/>
              </a:rPr>
              <a:t>summary assessment of progress to 7EAP objectives,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u="none" strike="noStrike" kern="0" cap="none" spc="0" normalizeH="0" baseline="0" noProof="0" dirty="0">
                <a:ln>
                  <a:noFill/>
                </a:ln>
                <a:effectLst/>
                <a:uLnTx/>
                <a:uFillTx/>
                <a:latin typeface="Calibri" panose="020F0502020204030204"/>
                <a:ea typeface="+mn-ea"/>
                <a:cs typeface="+mn-cs"/>
              </a:rPr>
              <a:t>Environmental acquis</a:t>
            </a:r>
          </a:p>
        </p:txBody>
      </p:sp>
      <p:pic>
        <p:nvPicPr>
          <p:cNvPr id="156" name="Picture 155"/>
          <p:cNvPicPr>
            <a:picLocks noChangeAspect="1"/>
          </p:cNvPicPr>
          <p:nvPr/>
        </p:nvPicPr>
        <p:blipFill>
          <a:blip r:embed="rId7"/>
          <a:stretch>
            <a:fillRect/>
          </a:stretch>
        </p:blipFill>
        <p:spPr>
          <a:xfrm>
            <a:off x="748182" y="4104914"/>
            <a:ext cx="1302207" cy="978667"/>
          </a:xfrm>
          <a:prstGeom prst="rect">
            <a:avLst/>
          </a:prstGeom>
        </p:spPr>
      </p:pic>
      <p:sp>
        <p:nvSpPr>
          <p:cNvPr id="7" name="Oval 6"/>
          <p:cNvSpPr/>
          <p:nvPr/>
        </p:nvSpPr>
        <p:spPr>
          <a:xfrm>
            <a:off x="453652" y="4005030"/>
            <a:ext cx="1452318" cy="1193706"/>
          </a:xfrm>
          <a:prstGeom prst="ellipse">
            <a:avLst/>
          </a:prstGeom>
          <a:noFill/>
          <a:ln w="1174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9" name="Oval 178"/>
          <p:cNvSpPr/>
          <p:nvPr/>
        </p:nvSpPr>
        <p:spPr>
          <a:xfrm>
            <a:off x="7961843" y="1405312"/>
            <a:ext cx="2070514" cy="2054677"/>
          </a:xfrm>
          <a:prstGeom prst="ellipse">
            <a:avLst/>
          </a:prstGeom>
          <a:noFill/>
          <a:ln w="1143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052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46" y="898362"/>
            <a:ext cx="7124191" cy="4154984"/>
          </a:xfrm>
          <a:prstGeom prst="rect">
            <a:avLst/>
          </a:prstGeom>
        </p:spPr>
        <p:txBody>
          <a:bodyPr wrap="square">
            <a:spAutoFit/>
          </a:bodyPr>
          <a:lstStyle/>
          <a:p>
            <a:pPr marL="176213" lvl="1">
              <a:buNone/>
            </a:pPr>
            <a:r>
              <a:rPr lang="en-GB" sz="2200" b="1" dirty="0">
                <a:solidFill>
                  <a:srgbClr val="002060"/>
                </a:solidFill>
              </a:rPr>
              <a:t>EEA reports </a:t>
            </a:r>
            <a:r>
              <a:rPr lang="en-GB" sz="2200" b="1" dirty="0" smtClean="0">
                <a:solidFill>
                  <a:srgbClr val="002060"/>
                </a:solidFill>
              </a:rPr>
              <a:t>(2016-   )</a:t>
            </a:r>
            <a:endParaRPr lang="en-GB" sz="2200" b="1" dirty="0">
              <a:solidFill>
                <a:srgbClr val="002060"/>
              </a:solidFill>
            </a:endParaRPr>
          </a:p>
          <a:p>
            <a:pPr marL="176213" lvl="1">
              <a:buNone/>
            </a:pPr>
            <a:r>
              <a:rPr lang="en-GB" sz="2200" b="1" dirty="0">
                <a:solidFill>
                  <a:srgbClr val="002060"/>
                </a:solidFill>
              </a:rPr>
              <a:t> </a:t>
            </a:r>
            <a:endParaRPr lang="en-GB" sz="2200" b="1" dirty="0">
              <a:solidFill>
                <a:srgbClr val="C00000"/>
              </a:solidFill>
            </a:endParaRPr>
          </a:p>
          <a:p>
            <a:pPr marL="176213" lvl="1"/>
            <a:r>
              <a:rPr lang="en-GB" sz="2200" dirty="0">
                <a:solidFill>
                  <a:srgbClr val="C00000"/>
                </a:solidFill>
              </a:rPr>
              <a:t>Exploring implications of transitions theory</a:t>
            </a:r>
          </a:p>
          <a:p>
            <a:pPr marL="176213" lvl="1"/>
            <a:r>
              <a:rPr lang="en-GB" sz="2200" dirty="0">
                <a:solidFill>
                  <a:srgbClr val="C00000"/>
                </a:solidFill>
              </a:rPr>
              <a:t> </a:t>
            </a:r>
            <a:r>
              <a:rPr lang="en-GB" sz="2200" b="1" dirty="0">
                <a:solidFill>
                  <a:srgbClr val="C00000"/>
                </a:solidFill>
              </a:rPr>
              <a:t>in different thematic contexts</a:t>
            </a:r>
            <a:r>
              <a:rPr lang="en-GB" sz="2200" dirty="0">
                <a:solidFill>
                  <a:srgbClr val="C00000"/>
                </a:solidFill>
              </a:rPr>
              <a:t>, links to established indicators and policies, and how to communicate</a:t>
            </a:r>
          </a:p>
          <a:p>
            <a:pPr marL="519113" lvl="1" indent="-342900">
              <a:buFont typeface="Arial" panose="020B0604020202020204" pitchFamily="34" charset="0"/>
              <a:buChar char="•"/>
            </a:pPr>
            <a:endParaRPr lang="en-GB" sz="2200" dirty="0">
              <a:solidFill>
                <a:schemeClr val="accent1">
                  <a:lumMod val="75000"/>
                </a:schemeClr>
              </a:solidFill>
            </a:endParaRPr>
          </a:p>
          <a:p>
            <a:pPr marL="176213" lvl="1"/>
            <a:r>
              <a:rPr lang="en-GB" sz="2200" dirty="0">
                <a:solidFill>
                  <a:srgbClr val="7030A0"/>
                </a:solidFill>
              </a:rPr>
              <a:t>Improve understanding through</a:t>
            </a:r>
          </a:p>
          <a:p>
            <a:pPr marL="176213" lvl="1"/>
            <a:r>
              <a:rPr lang="en-GB" sz="2200" b="1" dirty="0">
                <a:solidFill>
                  <a:srgbClr val="7030A0"/>
                </a:solidFill>
              </a:rPr>
              <a:t>case studies approach (</a:t>
            </a:r>
            <a:r>
              <a:rPr lang="en-GB" sz="2200" dirty="0">
                <a:solidFill>
                  <a:srgbClr val="7030A0"/>
                </a:solidFill>
              </a:rPr>
              <a:t>Eionet report)</a:t>
            </a:r>
          </a:p>
          <a:p>
            <a:pPr marL="519113" lvl="1" indent="-342900">
              <a:buFont typeface="Arial" panose="020B0604020202020204" pitchFamily="34" charset="0"/>
              <a:buChar char="•"/>
            </a:pPr>
            <a:endParaRPr lang="en-GB" sz="2200" b="1" dirty="0">
              <a:solidFill>
                <a:srgbClr val="002060"/>
              </a:solidFill>
            </a:endParaRPr>
          </a:p>
          <a:p>
            <a:pPr marL="519113" lvl="1" indent="-342900">
              <a:buFont typeface="Arial" panose="020B0604020202020204" pitchFamily="34" charset="0"/>
              <a:buChar char="•"/>
            </a:pPr>
            <a:endParaRPr lang="en-GB" sz="2200" b="1" dirty="0">
              <a:solidFill>
                <a:srgbClr val="002060"/>
              </a:solidFill>
            </a:endParaRPr>
          </a:p>
          <a:p>
            <a:pPr marL="519113" lvl="1" indent="-342900">
              <a:buFont typeface="Arial" panose="020B0604020202020204" pitchFamily="34" charset="0"/>
              <a:buChar char="•"/>
            </a:pPr>
            <a:endParaRPr lang="en-GB" sz="2200" dirty="0">
              <a:solidFill>
                <a:schemeClr val="accent1">
                  <a:lumMod val="75000"/>
                </a:schemeClr>
              </a:solidFill>
            </a:endParaRPr>
          </a:p>
          <a:p>
            <a:pPr marL="519113" lvl="1" indent="-342900">
              <a:buFont typeface="Arial" panose="020B0604020202020204" pitchFamily="34" charset="0"/>
              <a:buChar char="•"/>
            </a:pPr>
            <a:endParaRPr lang="en-GB" sz="2200" dirty="0">
              <a:solidFill>
                <a:schemeClr val="accent1">
                  <a:lumMod val="75000"/>
                </a:schemeClr>
              </a:solidFill>
            </a:endParaRPr>
          </a:p>
        </p:txBody>
      </p:sp>
      <p:pic>
        <p:nvPicPr>
          <p:cNvPr id="8" name="Picture 7"/>
          <p:cNvPicPr>
            <a:picLocks noChangeAspect="1"/>
          </p:cNvPicPr>
          <p:nvPr/>
        </p:nvPicPr>
        <p:blipFill>
          <a:blip r:embed="rId2"/>
          <a:stretch>
            <a:fillRect/>
          </a:stretch>
        </p:blipFill>
        <p:spPr>
          <a:xfrm>
            <a:off x="7025471" y="991324"/>
            <a:ext cx="1387719" cy="1965797"/>
          </a:xfrm>
          <a:prstGeom prst="rect">
            <a:avLst/>
          </a:prstGeom>
          <a:ln>
            <a:solidFill>
              <a:schemeClr val="bg1">
                <a:lumMod val="50000"/>
              </a:schemeClr>
            </a:solidFill>
          </a:ln>
        </p:spPr>
      </p:pic>
      <p:pic>
        <p:nvPicPr>
          <p:cNvPr id="9" name="Picture 8"/>
          <p:cNvPicPr>
            <a:picLocks noChangeAspect="1"/>
          </p:cNvPicPr>
          <p:nvPr/>
        </p:nvPicPr>
        <p:blipFill>
          <a:blip r:embed="rId3"/>
          <a:stretch>
            <a:fillRect/>
          </a:stretch>
        </p:blipFill>
        <p:spPr>
          <a:xfrm>
            <a:off x="9900485" y="1047339"/>
            <a:ext cx="1266437" cy="1791853"/>
          </a:xfrm>
          <a:prstGeom prst="rect">
            <a:avLst/>
          </a:prstGeom>
          <a:ln>
            <a:solidFill>
              <a:schemeClr val="bg1">
                <a:lumMod val="50000"/>
              </a:schemeClr>
            </a:solidFill>
          </a:ln>
        </p:spPr>
      </p:pic>
      <p:pic>
        <p:nvPicPr>
          <p:cNvPr id="11" name="Picture 10"/>
          <p:cNvPicPr>
            <a:picLocks noChangeAspect="1"/>
          </p:cNvPicPr>
          <p:nvPr/>
        </p:nvPicPr>
        <p:blipFill>
          <a:blip r:embed="rId4"/>
          <a:stretch>
            <a:fillRect/>
          </a:stretch>
        </p:blipFill>
        <p:spPr>
          <a:xfrm>
            <a:off x="7381488" y="4016582"/>
            <a:ext cx="1281365" cy="1818261"/>
          </a:xfrm>
          <a:prstGeom prst="rect">
            <a:avLst/>
          </a:prstGeom>
          <a:ln w="1270">
            <a:solidFill>
              <a:schemeClr val="bg1">
                <a:lumMod val="75000"/>
              </a:schemeClr>
            </a:solidFill>
          </a:ln>
        </p:spPr>
      </p:pic>
      <p:pic>
        <p:nvPicPr>
          <p:cNvPr id="6" name="Picture 5"/>
          <p:cNvPicPr>
            <a:picLocks noChangeAspect="1"/>
          </p:cNvPicPr>
          <p:nvPr/>
        </p:nvPicPr>
        <p:blipFill>
          <a:blip r:embed="rId5"/>
          <a:stretch>
            <a:fillRect/>
          </a:stretch>
        </p:blipFill>
        <p:spPr>
          <a:xfrm>
            <a:off x="10861979" y="1190516"/>
            <a:ext cx="1295154" cy="1829435"/>
          </a:xfrm>
          <a:prstGeom prst="rect">
            <a:avLst/>
          </a:prstGeom>
        </p:spPr>
      </p:pic>
      <p:pic>
        <p:nvPicPr>
          <p:cNvPr id="7" name="Picture 6"/>
          <p:cNvPicPr>
            <a:picLocks noChangeAspect="1"/>
          </p:cNvPicPr>
          <p:nvPr/>
        </p:nvPicPr>
        <p:blipFill>
          <a:blip r:embed="rId6"/>
          <a:stretch>
            <a:fillRect/>
          </a:stretch>
        </p:blipFill>
        <p:spPr>
          <a:xfrm>
            <a:off x="8211564" y="1136924"/>
            <a:ext cx="1388276" cy="1957615"/>
          </a:xfrm>
          <a:prstGeom prst="rect">
            <a:avLst/>
          </a:prstGeom>
          <a:ln>
            <a:solidFill>
              <a:schemeClr val="bg1">
                <a:lumMod val="50000"/>
              </a:schemeClr>
            </a:solidFill>
          </a:ln>
        </p:spPr>
      </p:pic>
      <p:pic>
        <p:nvPicPr>
          <p:cNvPr id="10" name="Picture 9"/>
          <p:cNvPicPr>
            <a:picLocks noChangeAspect="1"/>
          </p:cNvPicPr>
          <p:nvPr/>
        </p:nvPicPr>
        <p:blipFill>
          <a:blip r:embed="rId7"/>
          <a:stretch>
            <a:fillRect/>
          </a:stretch>
        </p:blipFill>
        <p:spPr>
          <a:xfrm>
            <a:off x="5313164" y="3034009"/>
            <a:ext cx="1288094" cy="1824317"/>
          </a:xfrm>
          <a:prstGeom prst="rect">
            <a:avLst/>
          </a:prstGeom>
        </p:spPr>
      </p:pic>
      <p:pic>
        <p:nvPicPr>
          <p:cNvPr id="4" name="Picture 3"/>
          <p:cNvPicPr>
            <a:picLocks noChangeAspect="1"/>
          </p:cNvPicPr>
          <p:nvPr/>
        </p:nvPicPr>
        <p:blipFill>
          <a:blip r:embed="rId8"/>
          <a:stretch>
            <a:fillRect/>
          </a:stretch>
        </p:blipFill>
        <p:spPr>
          <a:xfrm>
            <a:off x="445837" y="4757587"/>
            <a:ext cx="1537708" cy="2024723"/>
          </a:xfrm>
          <a:prstGeom prst="rect">
            <a:avLst/>
          </a:prstGeom>
        </p:spPr>
      </p:pic>
      <p:sp>
        <p:nvSpPr>
          <p:cNvPr id="3" name="Rectangle 2"/>
          <p:cNvSpPr/>
          <p:nvPr/>
        </p:nvSpPr>
        <p:spPr>
          <a:xfrm>
            <a:off x="122280" y="5810"/>
            <a:ext cx="11830929" cy="707886"/>
          </a:xfrm>
          <a:prstGeom prst="rect">
            <a:avLst/>
          </a:prstGeom>
        </p:spPr>
        <p:txBody>
          <a:bodyPr wrap="square">
            <a:spAutoFit/>
          </a:bodyPr>
          <a:lstStyle/>
          <a:p>
            <a:pPr>
              <a:spcAft>
                <a:spcPts val="1200"/>
              </a:spcAft>
            </a:pPr>
            <a:r>
              <a:rPr lang="en-GB" sz="4000" b="1" dirty="0">
                <a:solidFill>
                  <a:schemeClr val="bg1"/>
                </a:solidFill>
              </a:rPr>
              <a:t>New knowledge needs</a:t>
            </a:r>
            <a:r>
              <a:rPr lang="en-GB" sz="4000" dirty="0">
                <a:solidFill>
                  <a:schemeClr val="bg1"/>
                </a:solidFill>
              </a:rPr>
              <a:t>: Sustainability transitions</a:t>
            </a:r>
          </a:p>
        </p:txBody>
      </p:sp>
      <p:sp>
        <p:nvSpPr>
          <p:cNvPr id="33" name="TextBox 32"/>
          <p:cNvSpPr txBox="1"/>
          <p:nvPr/>
        </p:nvSpPr>
        <p:spPr>
          <a:xfrm>
            <a:off x="7222216" y="3540241"/>
            <a:ext cx="5088752" cy="707886"/>
          </a:xfrm>
          <a:prstGeom prst="rect">
            <a:avLst/>
          </a:prstGeom>
          <a:noFill/>
        </p:spPr>
        <p:txBody>
          <a:bodyPr wrap="square" rtlCol="0">
            <a:spAutoFit/>
          </a:bodyPr>
          <a:lstStyle/>
          <a:p>
            <a:pPr marL="176213" lvl="1"/>
            <a:r>
              <a:rPr lang="en-GB" sz="2200" b="1" dirty="0">
                <a:solidFill>
                  <a:schemeClr val="tx1">
                    <a:lumMod val="95000"/>
                    <a:lumOff val="5000"/>
                  </a:schemeClr>
                </a:solidFill>
              </a:rPr>
              <a:t>Circular economy/bio-economy </a:t>
            </a:r>
            <a:endParaRPr lang="en-GB" dirty="0"/>
          </a:p>
          <a:p>
            <a:endParaRPr lang="en-GB" dirty="0"/>
          </a:p>
        </p:txBody>
      </p:sp>
      <p:sp>
        <p:nvSpPr>
          <p:cNvPr id="34" name="Rectangle 33"/>
          <p:cNvSpPr/>
          <p:nvPr/>
        </p:nvSpPr>
        <p:spPr>
          <a:xfrm>
            <a:off x="4652113" y="5138251"/>
            <a:ext cx="1288094" cy="15570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34"/>
          <p:cNvSpPr/>
          <p:nvPr/>
        </p:nvSpPr>
        <p:spPr>
          <a:xfrm>
            <a:off x="8841518" y="3996152"/>
            <a:ext cx="1303699" cy="1773796"/>
          </a:xfrm>
          <a:prstGeom prst="rec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TextBox 35"/>
          <p:cNvSpPr txBox="1"/>
          <p:nvPr/>
        </p:nvSpPr>
        <p:spPr>
          <a:xfrm>
            <a:off x="8333100" y="1055766"/>
            <a:ext cx="1018395" cy="369332"/>
          </a:xfrm>
          <a:prstGeom prst="rect">
            <a:avLst/>
          </a:prstGeom>
          <a:noFill/>
        </p:spPr>
        <p:txBody>
          <a:bodyPr wrap="square" rtlCol="0">
            <a:spAutoFit/>
          </a:bodyPr>
          <a:lstStyle/>
          <a:p>
            <a:r>
              <a:rPr lang="en-GB" b="1" dirty="0">
                <a:solidFill>
                  <a:srgbClr val="C00000"/>
                </a:solidFill>
              </a:rPr>
              <a:t>energy</a:t>
            </a:r>
          </a:p>
        </p:txBody>
      </p:sp>
      <p:sp>
        <p:nvSpPr>
          <p:cNvPr id="37" name="TextBox 36"/>
          <p:cNvSpPr txBox="1"/>
          <p:nvPr/>
        </p:nvSpPr>
        <p:spPr>
          <a:xfrm>
            <a:off x="7068380" y="911679"/>
            <a:ext cx="1188388" cy="369332"/>
          </a:xfrm>
          <a:prstGeom prst="rect">
            <a:avLst/>
          </a:prstGeom>
          <a:noFill/>
        </p:spPr>
        <p:txBody>
          <a:bodyPr wrap="square" rtlCol="0">
            <a:spAutoFit/>
          </a:bodyPr>
          <a:lstStyle/>
          <a:p>
            <a:r>
              <a:rPr lang="en-GB" b="1" dirty="0">
                <a:solidFill>
                  <a:srgbClr val="C00000"/>
                </a:solidFill>
              </a:rPr>
              <a:t>transport</a:t>
            </a:r>
          </a:p>
        </p:txBody>
      </p:sp>
      <p:sp>
        <p:nvSpPr>
          <p:cNvPr id="38" name="TextBox 37"/>
          <p:cNvSpPr txBox="1"/>
          <p:nvPr/>
        </p:nvSpPr>
        <p:spPr>
          <a:xfrm>
            <a:off x="10029911" y="1194931"/>
            <a:ext cx="1018395" cy="646331"/>
          </a:xfrm>
          <a:prstGeom prst="rect">
            <a:avLst/>
          </a:prstGeom>
          <a:noFill/>
        </p:spPr>
        <p:txBody>
          <a:bodyPr wrap="square" rtlCol="0">
            <a:spAutoFit/>
          </a:bodyPr>
          <a:lstStyle/>
          <a:p>
            <a:r>
              <a:rPr lang="en-GB" b="1" dirty="0">
                <a:solidFill>
                  <a:srgbClr val="C00000"/>
                </a:solidFill>
              </a:rPr>
              <a:t>sea food</a:t>
            </a:r>
          </a:p>
        </p:txBody>
      </p:sp>
      <p:sp>
        <p:nvSpPr>
          <p:cNvPr id="39" name="TextBox 38"/>
          <p:cNvSpPr txBox="1"/>
          <p:nvPr/>
        </p:nvSpPr>
        <p:spPr>
          <a:xfrm>
            <a:off x="11048307" y="1240432"/>
            <a:ext cx="832067" cy="369332"/>
          </a:xfrm>
          <a:prstGeom prst="rect">
            <a:avLst/>
          </a:prstGeom>
          <a:solidFill>
            <a:schemeClr val="bg1"/>
          </a:solidFill>
        </p:spPr>
        <p:txBody>
          <a:bodyPr wrap="square" rtlCol="0">
            <a:spAutoFit/>
          </a:bodyPr>
          <a:lstStyle/>
          <a:p>
            <a:r>
              <a:rPr lang="en-GB" b="1" dirty="0">
                <a:solidFill>
                  <a:srgbClr val="C00000"/>
                </a:solidFill>
              </a:rPr>
              <a:t>food</a:t>
            </a:r>
          </a:p>
        </p:txBody>
      </p:sp>
      <p:sp>
        <p:nvSpPr>
          <p:cNvPr id="40" name="TextBox 39"/>
          <p:cNvSpPr txBox="1"/>
          <p:nvPr/>
        </p:nvSpPr>
        <p:spPr>
          <a:xfrm>
            <a:off x="157323" y="4028235"/>
            <a:ext cx="3997861" cy="707886"/>
          </a:xfrm>
          <a:prstGeom prst="rect">
            <a:avLst/>
          </a:prstGeom>
          <a:noFill/>
        </p:spPr>
        <p:txBody>
          <a:bodyPr wrap="square" rtlCol="0">
            <a:spAutoFit/>
          </a:bodyPr>
          <a:lstStyle/>
          <a:p>
            <a:pPr marL="176213" lvl="1"/>
            <a:r>
              <a:rPr lang="en-GB" sz="2000" b="1" dirty="0">
                <a:solidFill>
                  <a:srgbClr val="42576A"/>
                </a:solidFill>
              </a:rPr>
              <a:t>Research perspectives </a:t>
            </a:r>
            <a:r>
              <a:rPr lang="en-GB" sz="2000" dirty="0">
                <a:solidFill>
                  <a:srgbClr val="42576A"/>
                </a:solidFill>
              </a:rPr>
              <a:t>– relevance for EEA</a:t>
            </a:r>
          </a:p>
        </p:txBody>
      </p:sp>
      <p:sp>
        <p:nvSpPr>
          <p:cNvPr id="41" name="TextBox 40"/>
          <p:cNvSpPr txBox="1"/>
          <p:nvPr/>
        </p:nvSpPr>
        <p:spPr>
          <a:xfrm>
            <a:off x="8979148" y="4197512"/>
            <a:ext cx="818307" cy="369332"/>
          </a:xfrm>
          <a:prstGeom prst="rect">
            <a:avLst/>
          </a:prstGeom>
          <a:noFill/>
        </p:spPr>
        <p:txBody>
          <a:bodyPr wrap="square" rtlCol="0">
            <a:spAutoFit/>
          </a:bodyPr>
          <a:lstStyle/>
          <a:p>
            <a:r>
              <a:rPr lang="en-GB" dirty="0"/>
              <a:t>2018</a:t>
            </a:r>
          </a:p>
        </p:txBody>
      </p:sp>
      <p:sp>
        <p:nvSpPr>
          <p:cNvPr id="42" name="TextBox 41"/>
          <p:cNvSpPr txBox="1"/>
          <p:nvPr/>
        </p:nvSpPr>
        <p:spPr>
          <a:xfrm>
            <a:off x="5064109" y="5547459"/>
            <a:ext cx="956949" cy="369332"/>
          </a:xfrm>
          <a:prstGeom prst="rect">
            <a:avLst/>
          </a:prstGeom>
          <a:noFill/>
        </p:spPr>
        <p:txBody>
          <a:bodyPr wrap="square" rtlCol="0">
            <a:spAutoFit/>
          </a:bodyPr>
          <a:lstStyle/>
          <a:p>
            <a:r>
              <a:rPr lang="en-GB" dirty="0"/>
              <a:t>2019</a:t>
            </a:r>
          </a:p>
        </p:txBody>
      </p:sp>
      <p:sp>
        <p:nvSpPr>
          <p:cNvPr id="43" name="TextBox 42"/>
          <p:cNvSpPr txBox="1"/>
          <p:nvPr/>
        </p:nvSpPr>
        <p:spPr>
          <a:xfrm>
            <a:off x="2060754" y="5112800"/>
            <a:ext cx="3064298" cy="1446550"/>
          </a:xfrm>
          <a:prstGeom prst="rect">
            <a:avLst/>
          </a:prstGeom>
          <a:noFill/>
        </p:spPr>
        <p:txBody>
          <a:bodyPr wrap="square" rtlCol="0">
            <a:spAutoFit/>
          </a:bodyPr>
          <a:lstStyle/>
          <a:p>
            <a:pPr marL="176213" lvl="1"/>
            <a:r>
              <a:rPr lang="en-GB" sz="2200" b="1" dirty="0">
                <a:solidFill>
                  <a:srgbClr val="42576A"/>
                </a:solidFill>
              </a:rPr>
              <a:t>Implications for </a:t>
            </a:r>
          </a:p>
          <a:p>
            <a:pPr marL="176213" lvl="1"/>
            <a:r>
              <a:rPr lang="en-GB" sz="2200" b="1" dirty="0">
                <a:solidFill>
                  <a:srgbClr val="42576A"/>
                </a:solidFill>
              </a:rPr>
              <a:t>governance</a:t>
            </a:r>
            <a:r>
              <a:rPr lang="en-GB" sz="2200" dirty="0">
                <a:solidFill>
                  <a:srgbClr val="42576A"/>
                </a:solidFill>
              </a:rPr>
              <a:t>, </a:t>
            </a:r>
          </a:p>
          <a:p>
            <a:pPr marL="176213" lvl="1"/>
            <a:r>
              <a:rPr lang="en-GB" sz="2200" dirty="0">
                <a:solidFill>
                  <a:srgbClr val="42576A"/>
                </a:solidFill>
              </a:rPr>
              <a:t>examples of practices </a:t>
            </a:r>
          </a:p>
        </p:txBody>
      </p:sp>
      <p:sp>
        <p:nvSpPr>
          <p:cNvPr id="47" name="TextBox 46"/>
          <p:cNvSpPr txBox="1"/>
          <p:nvPr/>
        </p:nvSpPr>
        <p:spPr>
          <a:xfrm>
            <a:off x="9736902" y="5971308"/>
            <a:ext cx="1593602" cy="369332"/>
          </a:xfrm>
          <a:prstGeom prst="rect">
            <a:avLst/>
          </a:prstGeom>
          <a:noFill/>
        </p:spPr>
        <p:txBody>
          <a:bodyPr wrap="square" rtlCol="0">
            <a:spAutoFit/>
          </a:bodyPr>
          <a:lstStyle/>
          <a:p>
            <a:r>
              <a:rPr lang="en-GB" b="1" dirty="0">
                <a:solidFill>
                  <a:srgbClr val="C00000"/>
                </a:solidFill>
              </a:rPr>
              <a:t>…and more</a:t>
            </a:r>
          </a:p>
        </p:txBody>
      </p:sp>
    </p:spTree>
    <p:extLst>
      <p:ext uri="{BB962C8B-B14F-4D97-AF65-F5344CB8AC3E}">
        <p14:creationId xmlns:p14="http://schemas.microsoft.com/office/powerpoint/2010/main" val="3805172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F9F298-BAF6-4F20-8DB2-279772030BF7}" vid="{3204A006-DE6B-4B9A-B317-D33D766255EE}"/>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13.xml><?xml version="1.0" encoding="utf-8"?>
<a:theme xmlns:a="http://schemas.openxmlformats.org/drawingml/2006/main" name="3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14.xml><?xml version="1.0" encoding="utf-8"?>
<a:theme xmlns:a="http://schemas.openxmlformats.org/drawingml/2006/main" name="34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15.xml><?xml version="1.0" encoding="utf-8"?>
<a:theme xmlns:a="http://schemas.openxmlformats.org/drawingml/2006/main" name="3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16.xml><?xml version="1.0" encoding="utf-8"?>
<a:theme xmlns:a="http://schemas.openxmlformats.org/drawingml/2006/main" name="38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5975FBB0-496A-43E2-A5DA-5DB4EBFC696E}"/>
    </a:ext>
  </a:extLst>
</a:theme>
</file>

<file path=ppt/theme/theme17.xml><?xml version="1.0" encoding="utf-8"?>
<a:theme xmlns:a="http://schemas.openxmlformats.org/drawingml/2006/main" name="3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2_4x3_white background" id="{F2E2C89E-AB0C-4D56-8679-2F48603914E1}" vid="{7AA78D48-FFDB-4D3D-BBD9-5C97722E33A4}"/>
    </a:ext>
  </a:extLst>
</a:theme>
</file>

<file path=ppt/theme/theme18.xml><?xml version="1.0" encoding="utf-8"?>
<a:theme xmlns:a="http://schemas.openxmlformats.org/drawingml/2006/main" name="4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19.xml><?xml version="1.0" encoding="utf-8"?>
<a:theme xmlns:a="http://schemas.openxmlformats.org/drawingml/2006/main" name="4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2.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CDD2C4F-5E80-4789-B3C8-D5FFDF986117}" vid="{28369920-0669-46C7-BF33-5B5E420B2458}"/>
    </a:ext>
  </a:extLst>
</a:theme>
</file>

<file path=ppt/theme/theme20.xml><?xml version="1.0" encoding="utf-8"?>
<a:theme xmlns:a="http://schemas.openxmlformats.org/drawingml/2006/main" name="4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21.xml><?xml version="1.0" encoding="utf-8"?>
<a:theme xmlns:a="http://schemas.openxmlformats.org/drawingml/2006/main" name="24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22.xml><?xml version="1.0" encoding="utf-8"?>
<a:theme xmlns:a="http://schemas.openxmlformats.org/drawingml/2006/main" name="49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5975FBB0-496A-43E2-A5DA-5DB4EBFC696E}"/>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s-DoC includ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F9F298-BAF6-4F20-8DB2-279772030BF7}" vid="{3204A006-DE6B-4B9A-B317-D33D766255EE}"/>
    </a:ext>
  </a:extLst>
</a:theme>
</file>

<file path=ppt/theme/theme5.xml><?xml version="1.0" encoding="utf-8"?>
<a:theme xmlns:a="http://schemas.openxmlformats.org/drawingml/2006/main" name="2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6.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7.xml><?xml version="1.0" encoding="utf-8"?>
<a:theme xmlns:a="http://schemas.openxmlformats.org/drawingml/2006/main" name="20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8.xml><?xml version="1.0" encoding="utf-8"?>
<a:theme xmlns:a="http://schemas.openxmlformats.org/drawingml/2006/main" name="2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CDD2C4F-5E80-4789-B3C8-D5FFDF986117}" vid="{28369920-0669-46C7-BF33-5B5E420B2458}"/>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1_16x9_white background</Template>
  <TotalTime>15595</TotalTime>
  <Words>1573</Words>
  <Application>Microsoft Office PowerPoint</Application>
  <PresentationFormat>Widescreen</PresentationFormat>
  <Paragraphs>294</Paragraphs>
  <Slides>24</Slides>
  <Notes>9</Notes>
  <HiddenSlides>0</HiddenSlides>
  <MMClips>0</MMClips>
  <ScaleCrop>false</ScaleCrop>
  <HeadingPairs>
    <vt:vector size="6" baseType="variant">
      <vt:variant>
        <vt:lpstr>Fonts Used</vt:lpstr>
      </vt:variant>
      <vt:variant>
        <vt:i4>12</vt:i4>
      </vt:variant>
      <vt:variant>
        <vt:lpstr>Theme</vt:lpstr>
      </vt:variant>
      <vt:variant>
        <vt:i4>22</vt:i4>
      </vt:variant>
      <vt:variant>
        <vt:lpstr>Slide Titles</vt:lpstr>
      </vt:variant>
      <vt:variant>
        <vt:i4>24</vt:i4>
      </vt:variant>
    </vt:vector>
  </HeadingPairs>
  <TitlesOfParts>
    <vt:vector size="58" baseType="lpstr">
      <vt:lpstr>ＭＳ Ｐゴシック</vt:lpstr>
      <vt:lpstr>ＭＳ Ｐゴシック</vt:lpstr>
      <vt:lpstr>Arial</vt:lpstr>
      <vt:lpstr>Calibri</vt:lpstr>
      <vt:lpstr>Calibri Light</vt:lpstr>
      <vt:lpstr>Cambria</vt:lpstr>
      <vt:lpstr>Open Sans</vt:lpstr>
      <vt:lpstr>Open Sans Extrabold</vt:lpstr>
      <vt:lpstr>Open Sans Semibold</vt:lpstr>
      <vt:lpstr>Times New Roman</vt:lpstr>
      <vt:lpstr>Trebuchet MS</vt:lpstr>
      <vt:lpstr>Verdana</vt:lpstr>
      <vt:lpstr>16_Sections</vt:lpstr>
      <vt:lpstr>17_Sections</vt:lpstr>
      <vt:lpstr>Transitions-DoC included</vt:lpstr>
      <vt:lpstr>18_Sections</vt:lpstr>
      <vt:lpstr>21_Sections</vt:lpstr>
      <vt:lpstr>19_Sections</vt:lpstr>
      <vt:lpstr>20_Sections</vt:lpstr>
      <vt:lpstr>22_Sections</vt:lpstr>
      <vt:lpstr>1_Custom Design</vt:lpstr>
      <vt:lpstr>2_Custom Design</vt:lpstr>
      <vt:lpstr>Custom Design</vt:lpstr>
      <vt:lpstr>23_Sections</vt:lpstr>
      <vt:lpstr>31_Sections</vt:lpstr>
      <vt:lpstr>34_Sections</vt:lpstr>
      <vt:lpstr>37_Sections</vt:lpstr>
      <vt:lpstr>38_Sections</vt:lpstr>
      <vt:lpstr>39_Sections</vt:lpstr>
      <vt:lpstr>41_Sections</vt:lpstr>
      <vt:lpstr>45_Sections</vt:lpstr>
      <vt:lpstr>47_Sections</vt:lpstr>
      <vt:lpstr>24_Sections</vt:lpstr>
      <vt:lpstr>49_Sections</vt:lpstr>
      <vt:lpstr>Global megatrends as drivers of future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European Environment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Apv</dc:creator>
  <cp:keywords/>
  <dc:description/>
  <cp:lastModifiedBy>eeauser</cp:lastModifiedBy>
  <cp:revision>470</cp:revision>
  <cp:lastPrinted>2018-02-06T10:27:01Z</cp:lastPrinted>
  <dcterms:created xsi:type="dcterms:W3CDTF">2016-06-01T08:03:21Z</dcterms:created>
  <dcterms:modified xsi:type="dcterms:W3CDTF">2018-04-10T17:32:41Z</dcterms:modified>
  <cp:category/>
</cp:coreProperties>
</file>